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12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  <Relationship Id="rId129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_rels/notesSlide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9.xml"/>
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1.xml"/>
</Relationships>
</file>

<file path=ppt/notesSlides/_rels/notesSlide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2.xml"/>
</Relationships>
</file>

<file path=ppt/notesSlides/_rels/notesSlide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3.xml"/>
</Relationships>
</file>

<file path=ppt/notesSlides/_rels/notesSlide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4.xml"/>
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7.xml"/>
</Relationships>
</file>

<file path=ppt/notesSlides/_rels/notesSlide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8.xml"/>
</Relationships>
</file>

<file path=ppt/notesSlides/_rels/notesSlide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9.xml"/>
</Relationships>
</file>

<file path=ppt/notesSlides/_rels/notesSlide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0.xml"/>
</Relationships>
</file>

<file path=ppt/notesSlides/_rels/notesSlide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1.xml"/>
</Relationships>
</file>

<file path=ppt/notesSlides/_rels/notesSlide9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2.xml"/>
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4.xml"/>
</Relationships>
</file>

<file path=ppt/notesSlides/_rels/notesSlide9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5.xml"/>
</Relationships>
</file>

<file path=ppt/notesSlides/_rels/notesSlide9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6.xml"/>
</Relationships>
</file>

<file path=ppt/notesSlides/_rels/notesSlide9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7.xml"/>
</Relationships>
</file>

<file path=ppt/notesSlides/_rels/notesSlide9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8.xml"/>
</Relationships>
</file>

<file path=ppt/notesSlides/_rels/notesSlide9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9.xml"/>
</Relationships>
</file>

<file path=ppt/notesSlides/_rels/notesSlide10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0.xml"/>
</Relationships>
</file>

<file path=ppt/notesSlides/_rels/notesSlide10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1.xml"/>
</Relationships>
</file>

<file path=ppt/notesSlides/_rels/notesSlide10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2.xml"/>
</Relationships>
</file>

<file path=ppt/notesSlides/_rels/notesSlide10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3.xml"/>
</Relationships>
</file>

<file path=ppt/notesSlides/_rels/notesSlide10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4.xml"/>
</Relationships>
</file>

<file path=ppt/notesSlides/_rels/notesSlide10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5.xml"/>
</Relationships>
</file>

<file path=ppt/notesSlides/_rels/notesSlide10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6.xml"/>
</Relationships>
</file>

<file path=ppt/notesSlides/_rels/notesSlide10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7.xml"/>
</Relationships>
</file>

<file path=ppt/notesSlides/_rels/notesSlide10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8.xml"/>
</Relationships>
</file>

<file path=ppt/notesSlides/_rels/notesSlide10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9.xml"/>
</Relationships>
</file>

<file path=ppt/notesSlides/_rels/notesSlide1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0.xml"/>
</Relationships>
</file>

<file path=ppt/notesSlides/_rels/notesSlide1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1.xml"/>
</Relationships>
</file>

<file path=ppt/notesSlides/_rels/notesSlide1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2.xml"/>
</Relationships>
</file>

<file path=ppt/notesSlides/_rels/notesSlide1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3.xml"/>
</Relationships>
</file>

<file path=ppt/notesSlides/_rels/notesSlide1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4.xml"/>
</Relationships>
</file>

<file path=ppt/notesSlides/_rels/notesSlide1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5.xml"/>
</Relationships>
</file>

<file path=ppt/notesSlides/_rels/notesSlide1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6.xml"/>
</Relationships>
</file>

<file path=ppt/notesSlides/_rels/notesSlide1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7.xml"/>
</Relationships>
</file>

<file path=ppt/notesSlides/_rels/notesSlide1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8.xml"/>
</Relationships>
</file>

<file path=ppt/notesSlides/_rels/notesSlide1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9.xml"/>
</Relationships>
</file>

<file path=ppt/notesSlides/_rels/notesSlide1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0.xml"/>
</Relationships>
</file>

<file path=ppt/notesSlides/_rels/notesSlide1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1.xml"/>
</Relationships>
</file>

<file path=ppt/notesSlides/_rels/notesSlide1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这一章从余数开始，学习怎样求整数解，怎样一次筛出一批数论函数值，以及怎样处理很大的指数。前面学过的递归、数组和动态规划仍然会用到，新的工作是把程序中的运算和数学条件对应起来。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请同学举出一种“知道余数但不知道原数”的情形。接下来分别研究哪些余数条件能同时成立，哪些函数值能由更小的数推出，以及怎样按约数分类共享计算。点击最后一段时明确要求：本章十六道例题里，每次用逆元、中国剩余定理或指数降幂，都要在推导旁写出成立条件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这一节先研究整数除法。余数会把无限多个整数归到有限个类别中，我们将从分苹果这样的熟悉问题，走到圆环上两只青蛙何时相遇。请同学先回忆整数除法中商和余数各自表示什么。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十二个苹果，每人分五个，能分给两个人，剩下两个。先让同学回答，再依次揭示等式和商、余数。一般地，除数为正时，余数从零到除数减一；代码中整数除法给商，百分号给余数，所以这段固定演示输出两个二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负数时先区分语言规则与数学中常用的非负代表。C++的负三模五为负三，而把负三写成五乘负一加二，就得到非负余数二。函数先取余、加模数、再取余，正负输入都落在合法区间。教学驱动先输出苹果问题的两个二，再输出负三和二；这里做常数次运算，时间和空间均为常数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先看数轴上的负三、二、七、十二，它们相邻相差五，除以五的非负余数都为二。让同学计算十二减二，再点击同余的定义：两数之差能被模数整除。同余描述的是余数相同，不能把同余符号直接改成普通等号。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模数下，两个同余式可以对应相加、相减和相乘，反复相乘也能处理非负整数次幂。先问能否把两边相同的因子约掉，再展示模六的反例：二乘一和二乘四同余，但一和四不同余。后面引入逆元，正是为了说清什么时候可以除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最大公约数为g，a和b都是g的倍数，所以任何整数线性组合也被g整除，这是有解的必要条件。扩展欧几里得会构造右端为g的一组系数；只要g整除c，再把两系数乘以c除以g即可。因此条件也充分。停顿后请同学用最大公约数为二、右端为三的情形判断无解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二输入非负的a和b，二者不能同时为零，要同时得到最大公约数以及两个整数系数。用三十和十八作贯穿例子。直接枚举系数不容易确定边界；我们让辗转相除负责缩小问题，再沿递归返回方向恢复系数。负系数也是合法的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设下一层已得到b乘u加余数乘v等于g，把余数替换为a减商乘b，再按a和b整理，就得到当前系数x等于v、y等于u减商乘v。逐项揭示，让同学指出每一项属于a还是b。递归终点b为零时取一和零，因为a乘一加零乘零等于a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顺着三十、十八，十八、十二，十二、六，六、零走到终点，再按点击顺序倒推。终点系数是一和零，随后分别是零和一、一和负一、负一和二。让同学代入最后一组，三十乘负一加十八乘二确实等于六；这是验证系数最直接的方法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用返回值带回最大公约数，用两个引用参数带回系数。递归时使用临时变量u和v保存下一层结果，避免刚更新x就覆盖仍然需要的旧值。终点的赋值与上一页一致；返回前两行就是推导出的换元关系。请同学逐行对应等式，而不是只背程序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负一和二已经说明系数不必非负；如果题目要求非负解，还需要在通解上另外筛选。校验时同时检查返回的g和线性等式，再分别测试a为零、b为零，不能同时为零。递归次数是对数级，栈空间也同阶；教学实验两输入不超过一万亿，用long long保存系数。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十六和六的最大公约数是二，正好整除右端二。扩展欧几里得给出负一和三，代入得到负十六加十八等于二。若右端改成三，就被整除条件排除。请同学尝试找出第二组解，再转向如何一次描述全部整数解。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两组解相减，得到a乘横向变化量加b乘纵向变化量为零。除以最大公约数后，两系数互质，因此横向变化必须是b除以g的整数倍，纵向变化随之确定。点击给出通解，参数t可取任意整数；正负两个方向都要保留，才能包含所有解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先求最大公约数和系数，检查右端是否可整除，然后缩放特解，并输出两个方向的步长。输入十六、六、二得到负一、三、三、负八；取参数一时得到二和负五，代入仍为二。主要开销是扩展欧几里得，时间与递归空间都是对数级；乘法类型应覆盖缩放后的系数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圆环长为L，两只青蛙从x、y出发，每秒同向移动m、n，求第一次相遇。用起点一和二、速度三和一、周长五举例，每秒位置差增加二。逐秒模拟可能等待很久，接下来把“同一位置”写成模周长相同，直接求整数时刻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经过t秒，两位置分别为起点加速度乘时间。它们在圆环上相同，就是这两个数模L同余，移项得到速度差乘t同余于初始距离差。再加上L的整数倍，转成线性方程。先检查最大公约数能否整除右端，再从全部时间解中取最小非负代表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当前例子是二乘t模五余一。先让同学试出三，再揭示验证：三秒后两个未取模位置分别为十和五，模五都为零。解的周期为五，所以再过五秒又会相遇；首次相遇应取三，不能输出加了一个周期的八。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若速度差为负，把等式左右同时变号，便可使用非负输入的扩展欧几里得。无解时输出Impossible，否则周期是L除以g，系数乘右端缩放值后对周期规范化。乘法先转为一百二十八位，防止取模之前溢出。相同速度也由整除条件处理，时间和栈空间都为对数级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前面已经看到除法不能随意约去公共因子。这一节定义乘法逆元，让模意义下的除法有明确依据。开始计算前先问这个数是否可逆，确认后再把除法改成乘法。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若a乘x模m余一，x就是a的逆元，它能把乘a恢复成乘一。模九时二乘五余一，因此二乘z同余四可同时乘五，得到z同余二。模六时二没有逆元，因为二乘任何整数都为偶数，不会除以六余一。两例分别说明存在与不存在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逆元条件等价于a乘x加m乘y等于一有整数解，因此当且仅当a和m互质。若有两个逆元，相减后乘a为零，再利用互质可推出二者模m相同，故逆元在模意义下唯一。一般模数用扩展欧几里得；质数模数且a非零时还能用快速幂，费马定理的证明留到本章后面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l到r依次拼接，所得整数可能无法存入机器整数。一次拼接等于旧值乘十的若干次幂再加当前数；十模九为一，所以这一操作模九只剩相加。点击结论后请同学解释为什么数字位数不再重要：无论多少位，乘的十的幂模九都为一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连续整数和是首尾之和乘项数再除以二。模九时二的逆元为五，所以把除二换成乘五。先取模后的结果不能再直接整数除二，因为取模可能丢掉奇偶信息。以八到十为例，和为二十七，余数为零，代入逆元公式也得到零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程序先把两个端点分别取模，再把项数取模，缩小后的值相乘并乘五，这样无需构造拼接整数，也避免先计算大乘积。端点与项数本身仍用long long。每组只做固定次数运算，时间和空间为常数；当左右端点相等时，输出应等于这个数模九。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批量求一到n的逆元，要求p为质数且n小于p。把p除以i写成商乘i加余数，模p后是商乘i同余负余数。由于i和余数都非零，可以分别乘逆元，得到当前逆元由更小余数的逆元推出。余数小于i，保证从小到大计算时依赖已经完成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模七时先有一的逆元为一。二对应商三余一，得到四；三对应商二余一，得到五；四对应商一余三，使用已经求出的五，结果为二。每次点击前请同学先计算，最后核对一到六的逆元依次为一、四、五、二、三、六，逐项乘回都应余一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用p减去商表示负商的非负代表，随后乘余数位置的逆元。每项只需一次常数时间转移，总时间和数组空间均为线性。初值是一的逆元为一。如果n达到p，p本身已经不可逆，不能不检查范围就继续套这个递推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还有一种批量思路：先求阶乘，再用一次快速幂得到最高阶乘的逆元。因为前一阶乘乘i等于当前阶乘，逆元关系可倒推；一个数i的逆元又等于前一阶乘乘当前阶乘的逆元。依然要求n小于质数p，避免阶乘含零因子。预处理线性加一次对数快速幂，空间线性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套倒推并不限于连续整数。对模p非零的任意数组，求前缀乘积，只做一次总乘积求逆，然后用当前逆前缀恢复当前元素逆元，再乘回该元素得到前一逆前缀。模七、数组二三四的逆元是四五二。请同学同时核对页面两条关系，特别区分当前元素和前缀乘积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正序循环建立前缀乘积，suffix初始为整个乘积的逆元。倒序到i时，先用前一前缀乘suffix得到a的第i项逆元，再把suffix乘当前元素，供下一轮使用。请同学回答更新前后suffix各代表谁。如果数组中含零，总乘积不可逆，这段程序的前提就不成立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知道一个余数仍有无限多个可能原数，若同时知道几个余数，就能进一步限制。中国剩余定理在模数两两互质时给出构造方法。接下来先找一种系数，它只改变一个余数，而对其他余数没有影响。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例七要求除以三余二、除以五余三、除以七余二的最小正整数。三个模数两两互质，共同周期为一百零五。先允许同学小范围试数，再提出构造目标：把三条条件分别负责好，最后相加而不互相干扰。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七十模三余一、模五和七余零；二十一只在模五时余一；十五只在模七时余一。分别乘所需余数再相加得到二百三十三，对一百零五取余得到二十三。点击验证时任选一个模数代入，其他两项自动消失；全部整数解由二十三加一百零五的整数倍构成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总模数乘积为M，把第i个模数除去得到M的第i个部分。它与当前模数互质，因此存在逆元；两者相乘在当前模数下余一，在其他模数下余零。再乘目标余数、对所有项求和，就得到通式。强调两两互质保证了这里每一次求逆都合法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正确性分为构造和唯一性。对某个模数取余，求和中只剩它负责的一项，正好等于目标余数。两个解的差被每个模数整除，模数两两互质，故也被它们的乘积整除，因此模M下唯一。若模数不互质，本构造的逆元可能不存在，必须换用一般同余方程合并方法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八把固定三条条件推广到输入的若干条。先完整读入所有模数和余数，计算总乘积，再对每条构造部分乘积和逆元，累加贡献。仍用三余二、五余三、七余二作程序回归例子，结果应为二十三。这里讲的是教材的求和构造，循环中每一项的职责都明确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part是除去当前模数后的乘积；扩展欧几里得得到逆元系数后，先规范化，再乘目标余数累加。虽然总乘积承诺能放进long long，三个因子相乘的中间值仍可能超出，所以先提升到一百二十八位并及时取模。请同学指出，如果先用窄类型乘完再转换，溢出已经无法挽回。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余数全零时，最小非负解为零，最小正解则是总周期M。教学程序默认输出最小非负解，使用positive参数时改为教材要求的最小正解，运行前要说明输出约定。若有k条条件，求逆时间为各模数对数之和，空间为k；例七模数固定，直接构造只需常数时间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这一节从单次求解转向批量预处理。许多数论函数能由质因子及其指数算出；当两个因子互质时，函数值还可能直接相乘。先定义这些函数，再讨论筛法怎样让每个整数只处理必要的次数。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论函数把正整数映到复数集合的某个子集，本章主要使用整数值函数。约数个数函数输入n，返回它的正约数个数；欧拉函数输入n，返回一到n中与它互质的整数个数。请同学区分输入的整数、函数名称和输出含义，输出值本身不要求是质数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积性要求一处的值为一，并且只在两个参数互质时可以把乘积拆开；完全积性则不需要互质条件。约数个数在二和三上相乘得到四，恰好等于六的约数个数；但二与二不互质，四的约数只有三个。这个反例说明“积性”和“完全积性”不能混用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恒等一函数处处为一，乘法关系直接成立。幂函数把n映为它的固定k次幂，由乘积的乘方规则可知完全积性。单位函数只在一处取一，其余为零；两个正整数的积为一，当且仅当两者都为一，所以它同样完全积性。请同学分别检验定义，不要把函数名字当成证明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约数幂和把每个正约数的k次幂相加，k为零时就是约数个数。欧拉函数统计互质整数。莫比乌斯函数遇到大于一的平方因子就为零，否则按不同质因子个数的奇偶取正一或负一，且在一处为一。这三种函数都积性，但莫比乌斯函数在二和四上的值已能否定完全积性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k以后，最大公约数函数也是积性：互质的两个输入没有共同质因子，每种质因子的指数与k中的指数取较小值，再把不同质因子部分相乘。教材还给出半径为n的四分之一圆弧整点计数，按约定去掉一侧端点，这个函数也积性。它的证明涉及高斯质数，这里认识例子即可；数值试验只能提供猜想，不能代替证明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九比较四份输出同一张质数表的程序。第一步让每个整数标记自己的倍数，第二步只让质数向后标记，最后控制质数乘法的停止位置，使每个合数只生成一次。程序改得更快以后，输出不应改变；用相同上界对照结果，才能检查优化有没有漏数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普通筛从二到N枚举i，再标记从两倍i开始的倍数。十二会由二乘六、三乘四、四乘三、六乘二分别标记，同一个合数做了四次工作。点击列出这些来源，让同学找重复。把每一轮的次数相加，是N乘调和级数，时间为N对数N，数组空间为线性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若i还没被标记，它一定是质数，只需由这样的i去筛后续倍数。合数已经有更小的质因子，不必再从它出发。还可把起点推进到i的平方：更小的倍数含有小于i的另一因子，早已被筛去。埃氏筛时间为N乘log log N，空间仍为线性。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另一种写法在遍历i时，拿所有已发现质数与它相乘。但十二仍会由六乘二和四乘三生成。怎样保留前一种来源？只允许枚举不超过i最小质因子的质数。六可以用二，四在用二之后就应停止，不能继续乘三。下一页证明这种限制既不漏掉合数，也不会重复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枚举的质数递增，一旦当前质数整除i，标记乘积后立即停止。这样每次用到的质数都不大于i的最小质因子，也就是新乘积的最小质因子。反过来，一个合数的最小质因子唯一，把合数除以它得到i，算法一定会走到这一对。因此所有合数都恰好生成一次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循环时先找两种退出位置。乘积超过上界时直接结束，代码写成除法比较避免相乘溢出；找到整除关系时，必须先标记乘积，再结束枚举。如果把后一个break提前，质数平方等乘积就会漏掉。这里截取的是四种演示程序中的线性筛模式，数组与质数表均为线性空间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上界十二时四种程序都应输出二、三、五、七、十一；上界一时应输出空表，因为一不是质数。普通筛时间为N对数N，埃氏筛和不加停止条件的质数乘法筛为N乘log log N，线性筛为N。请同学把复杂度的区别对应到刚才观察到的重复来源，而不是仅记住名字。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十对所有有序数对计算乘积的约数个数，再用它作为负一的指数求和，上界可到一千万。约数个数为奇数时贡献负一，其他情况贡献正一；稍后用配对说明前者恰好对应完全平方数。若平方乘积共有Q对，总分就是总对数减去两倍Q，目标变成快速统计Q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平方自由核只保留指数为奇数的质因子。例如十二的核是三，十八的核是二，一的核是一。两个数相乘成为平方，当且仅当每种质因子的指数奇偶性相同，也就等价于两者的核相同。互质整数没有共享质因子，因此核函数也具有积性，适合在线性筛中计算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线性筛由i乘质数p生成新数时，只有p的指数增加一，其他质因子的奇偶性都没变。如果当前核里已有p，就把它除去；否则乘上p。先让同学判断十二再乘二后的核如何变化，再揭示两种转移。初值是一的核为一，新质数的核就是它自己，每个合数只做一次常数时间更新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平方自由核把一到n分组。某组有cnt个数，两个位置各可任选其中一个，所以贡献cnt的平方个有序对。把这些平方加起来得到Q，答案为n的平方减二Q。这里既包含两个下标相同，也区分交换次序的数对，因此不能除以二，也不能用选两个不同元素的组合数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界四时，核依次是一、二、三、一。核为一的一组有一和四，贡献四个有序对，另外两组各贡献一个，所以Q为六，总分十六减十二为四。每一组出现时请同学先报出贡献。再用上界一得负一、上界二得零检查边界，确认对角线没有漏掉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筛出每个核以后，用频次数组记录每一种核出现的次数，再从n的平方中扣掉两倍频次平方。更新核之后仍要执行线性筛的整除停止条件，不能因为多维护了函数值就改变筛法。n的平方和频次平方都必须在六十四位中计算；总时间和数组空间均为线性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般积性函数未必只有“翻转一个质因子”这么简单。维护K，表示最小质因子的完整幂；它和剩余因子互质，因此可以拆乘积。质数幂本身要使用已知的函数值公式，这里核按p、一、p、一交替。逐支解释代码：整除时扩大同一质数幂，不整除时引入一个新的互质质因子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若一个质因子在n中出现e次，约数中可以选择零到e次，共e加一种。不同质因子的选择独立，所以把这些选择数相乘。三十六是二的平方乘三的平方，两处各有三种指数选择，共九个约数。让同学尝试列出其中几个，并说明为何不会漏掉或重复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每个约数d与n除以d配对。通常一对有两个不同约数，只有平方根能与自己配对。因此约数个数为奇数，当且仅当n为完全平方数。三十六的五组配对中，六乘六只贡献一个约数；也可从指数公式看出，所有指数加一都为奇数，等价于原指数全为偶数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十一把n拆成至少两个互不相同、且都大于一的因子，交换排列不算新方案，结果模九亿九千八百二十四万四千三百五十三。n可到一万亿，不能开到n的数组。十二只有二乘六、三乘四两种；所有候选因子都是n的约数，因此只保留约数作为状态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每个候选因子当作只能选一次的物品，f表示已经处理过的候选中，乘积恰为某约数的方案数。空集合的乘积是一，所以初值在一处为一。当前因子v整除目标d时，增加乘积为d除以v的旧方案。候选递增消除排列重复，目标倒序避免同一候选在本轮重复使用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二、三、四、六、十二处理，前两轮先得到单因子以及二乘三。处理四时，三乘四让十二的计数变为一；处理六时，二乘六让它变为二；最后只选十二又增加一种。点击时逐项问新增了哪一组。题目要求至少两个因子，所以扣掉最后这一个单因子方案，得到二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排序后第零个约数是一，对应空集合初值。外层从第一个大于一的约数开始，内层从最大的目标向前扫，只在当前因子整除目标时转移。pos负责查找商所在的位置，模数保护计数范围。最后减掉单因子方案并用加模数再取模处理减法。外层保证无排列重复，倒序保证不重复取物品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查找约数下标也需要高效。以根号n为界，小约数直接用自身作数组下标，大约数用它的互补约数n除以v作下标，两个数组的长度都只到根号n。因为转移中的商仍是n的约数，所以这套映射一定存在，查询只需一次比较和一次数组访问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约数个数为D，枚举约数需根号n时间，双层转移为D平方，状态与两段索引占根号n加D空间。一万亿以内约数个数最多六千七百二十，所以压缩有效。方案数仍可能很大，不能忽略每次加法取模。n为一或质数时没有合法拆分；原题的六百八十八应输出六，适合作程序核验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十二固定正整数a，统计正整数b，使a加b整除ab。直接枚举b缺少明显上界，于是令k等于a加b，把乘积写成ak减a平方。ak必被k整除，条件等价于k整除a平方；同时b为正要求k大于a。每个这样的约数只对应一个b，转化没有引入重复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平方的约数按互补关系配对，只有a在中点与自己配对。去掉中点后，一半约数大于a，答案就是约数个数减一再除二。若a的质因子指数为e，平方后变为二e，约数个数由二e加一相乘得到。计算时只需分解a，不必真的构造可能溢出的a平方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取a为六，三十六中大于六的约数是九、十二、十八、三十六，减六得到四个b。指数公式也给出三乘三减一再除二等于四。选b为十二代回，和为十八、积为七十二，确实整除。边界a为一时，平方只有一个约数，没有大于一的约数，答案为零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试除每个质因子时，一次除尽并数出指数，把约数计数乘以二倍指数加一。循环结束若还剩大于一的数，它必为质数且指数为一，贡献三。循环条件使用p不超过a除以p，避免平方溢出；最终输出计数减一再除二。最坏时间为原输入的平方根，额外空间为常数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这一节先回答有多少整数与n互质，再利用这个数量处理模幂和最大公约数计数。欧拉函数既能单次求，也能在线性筛中整批求出。先把定义数清楚，后面的定理才有可追溯的依据。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欧拉函数统计一到n中与n互质的整数。n为一时，一与自身的最大公约数仍是一，所以函数值为一。十二的可选数是一、五、七、十一，共四个。若n为质数p，除p本身以外都与它互质，因此函数值为p减一。请同学先列出小例子，再检查公式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质数的k次幂，不能互质的整数恰好是p的倍数，每p个中有一个，共有p的k减一次幂个。总数减去这些倍数就得到欧拉函数值。以八为例，删去二、四、六、八，留下四个奇数。这个公式将与积性结合，推广到任意整数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a与b互质，中国剩余定理把一对余数唯一对应到模ab的余数。这个余数与ab互质，当且仅当它分别与a、b互质，因此两侧可选数量可以相乘。先问两份选择为什么不会对应到同一个结果，再点击乘法关系；唯一性正由前面证明的中国剩余定理保证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n分解为不同质数幂，它们两两互质，可以将各自欧拉函数相乘，整理成n乘所有一减质数倒数。每种质因子只处理一次，指数已经体现在n中。代码按先除质数再乘质数减一的顺序计算。十二先处理二，从十二变六，再处理三，从六变四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单值程序用试除找到不同质因子，遇到一个就更新result，并在剩余的n中把它除尽。循环结束若剩余大于一，还需处理最后一个质因子。n为一时循环不进入，返回初值一。请同学对应上一页十二的两步变化，最坏时间为根号n，额外空间为常数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批量筛时，由i乘质数p生成新数。若p整除i，只增加已有质因子的指数，总数扩大p倍，排除比例不变；若不整除，两者互质，新增的贡献是p减一。初值是一处为一，新质数处为质数减一。让同学先判断六乘二属于哪一支，再写转移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用函数值是否为零判断当前整数是否尚未筛到。发现新质数后设置初值；枚举质数时先检查乘积上界，整除分支写值后立即停止，否则使用互质分支。两种筛出的函数值应与单值试除一致，可以逐项交叉核对。请同学检查一处初值，避免前缀和从根上偏差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六的欧拉函数为二，乘二走整除分支得到十二的函数值四，并立即停止。十八不会由六乘三生成，它由九乘二生成，走互质分支，得到六。这个例子同时核对了函数转移与线性筛的唯一来源；每个合数只处理一次，所以总时间和空间均为线性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列出模m的全部可逆余数，乘以与m互质的a后仍然可逆。如果两个新余数相同，乘a的逆元就能推出原余数相同，因此只是一次重排。把所有项相乘，两边只差a的欧拉函数次幂；其余乘积也可逆，约去后得到欧拉定理。每次约去前都要说出互质依据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模数为质数p时，欧拉函数是p减一，于是得到费马小定理；把a的一次幂分离出来，便得到逆元是a的p减二次幂。仍需p不整除a，零元素没有逆元。程序中零次幂按一处理并最终取模，这也保证p为二等小边界时行为一致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展示模八的反例：二的四次幂余零，但把指数对四取模后变成零次幂，结果余一。也不能无条件加周期，因为二的一次幂与五次幂余数不同。扩展规则必须区分指数是否达到欧拉函数阈值：未达到就保留原指数，达到后取余并加回欧拉函数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证明达到阈值的情形，把模数拆成两两互质的质数幂。若质数不整除底数，该部分可用欧拉周期，而且其周期整除整个模数的欧拉函数；若质数整除底数，两边指数都足够大，使对应质数幂完全整除结果。于是每一部分余数相同，再由中国剩余定理合并。模一直接得到零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十四沿教材的原实验：底数a、模数c固定，许多次询问只改变指数b。逐问快速幂需要对数时间，目标是根号c预处理后每问常数时间。先使用刚证明的带阈值降幂把指数缩小，再把指数拆成大步和小步，提前保存两类幂值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比较b与欧拉函数，较小时原样保留，较大时取余后加回，所以新指数在零到两倍c之间。令B为根号c向上取整，用商q和余数r把指数拆成q乘B加r。余数小于B，而商小于两倍B；这两个范围决定下一页两张表的大小，不能只开B个大步位置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mall保存从零到B减一次的小幂，large保存底数的B次幂再取零到两倍B减一次的结果。查询时两表相乘，就是原指数对应的幂。小步表不断乘a，大步表不断乘固定step，均可线性于表长建好。请同学说明为什么不必给每个表项再调用一次快速幂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底数三、模数七时，欧拉函数六，B为三。小步表是一、三、二，step为六，大步表交替为一和六。指数一百降成十，拆成三乘三加一，于是查大步第三项和小步第一项，相乘模七得到四。先让同学完成拆分再点击答案，检验商和余数下标没有颠倒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预处理两张表的首项都是一模c，之后连续相乘。step由最后一个小步再乘a得到，大步循环长度为两倍B。查询代码先按阈值决定指数，再用商和余数查表相乘。mul在内部先转一百二十八位，保证大模数时乘法不溢出；类型提升必须发生在乘法之前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模数一时所有结果都为零，指数零时按一模c处理，底数与模数不互质时仍执行阈值分支。预处理时间和表空间都是根号c，每次查询常数时间。教学驱动先输入询问数、底数和模数，再输入非负指数；指数用无符号六十四位整数，模数不超过一万亿。运行前先讲清这个实验输入约定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十五统计最大公约数为质数的有序数对。若直接对每对求最大公约数，需要平方数量的枚举。固定公约数p，把两个数分别除以p，它们便成为互质数对，上界也缩为n除以p向下取整。不同p对应不同公约数类别，最终可直接累加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互质有序对可以先看一侧三角区域。较大坐标为k时，较小正坐标有欧拉函数的k项个选择；交换坐标得到另一侧。对角线上只有一和一互质，须单独计一次。把一处欧拉函数值为一带入后，公式可写成两倍前缀和减一，方便后续查表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线性筛一次得到所有质数和欧拉函数，再把函数值累成前缀和。每个质数p只需查缩小上界处的前缀和，贡献两倍这个值减一。先让同学解释减一来自哪个对角点，再点击总和公式。筛、前缀和与枚举质数合起来，时间和空间都是线性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界四时，公约数二对应缩小范围一到二，互质对是一一、一二、二一，乘回二得到二二、二四、四二。公约数三只对应三三，再加一对，总数四。请同学注意二四与四二不同。上界一没有可枚举质数，所以答案为零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的线性筛已经准备好phi和primes。现在逐项建立六十四位前缀和，再遍历质数累加两倍查询值减一。函数数组单项可用普通整数，但前缀和、乘二中间值以及最终答案都可能超过三十二位。让同学找出每个需要宽类型的位置，避免只把最后的answer改宽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例十六要求一到n各整数与n的最大公约数之和。按公约数d分类，d必是n的约数，同一组每个元素贡献相同的d。将原数写成d乘t，条件转成t不超过n除以d且与它互质，因此可以用欧拉函数一次数出这一组的人数。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公约数为d的一组共有欧拉函数的n除以d项个成员，每人贡献d，所以先得到按d求和的式子。把d替换成互补约数，就得到当前页面最后一种写法。只是换元，约数集合没有变化。包含一和n两个端点；n为一时唯一项为一，答案也为一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教材方法，先枚举并排序n的全部约数，再用前面的小约数去试除每个约数，求其欧拉函数并累加贡献。为什么试除表里有合数也可以？能整除当前剩余数的最小未处理候选必为质数，否则其更小质因子早已出现并被除尽。约数表同时承担求和索引和试除候选两种用途。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这段代码时先认出remaining与phi分别保存剩余因子和正在求的函数值。每找到一个质因子，更新phi并除尽；最后剩余大于一时再补一次更新，然后累加贡献。枚举约数的完整程序使用x不超过n除以x作循环条件，发现约数时同时加入互补项，平方根只加一次，排序后再进入本页循环。约数个数为D时，总时间根号n加D平方，空间D，答案用六十四位。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n为六核对两种算法。逐项最大公约数为一、二、三、二、一、六，和是十五；按公约数一、二、三、六分组，贡献分别为二、四、三、六，也得到十五。点击揭示每一组时，请同学报出组内人数和每人贡献，检查是否把两者弄反。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同学依次说出公式的前提：线性方程检查最大公约数整除右端，逆元检查除数与模数互质，普通中国剩余定理要求模数两两互质，积性拆分要求两个因子互质，扩展降幂要比较指数阈值。最后再检查代码整数范围。把这些条件写在公式旁边，有助于定位错误究竟出在推导还是实现。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商和余数表示a和b，直接展开和与积。含有模数因子的项取余后消失，留下的只有余数相加或相乘，因此同余能保持这些运算。减法同理，幂来自重复相乘。请同学指出除法为何不能照搬这个消项过程，并回忆模六中约去二的反例。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补充只考虑正整数a大于b，记最大公约数为g。标准终点系数取一和零，可以证明返回系数绝对值分别不超过b除以二g、a除以二g。先看整除情形，算法返回零和一；此时a至少是b的两倍且g等于b，两个界成立。递归终点b为零不满足本命题前提，不能直接代入分母。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余数非零时，下一层参数是b和余数r，可以使用归纳假设。当前x直接等于下一层v，立刻得到第一条界；当前y为u减商乘v，用三角不等式，再把r加商乘b还原成a，得到第二条界。若方程右端换成c，特解还要乘c除以g，因此数值范围必须按缩放后重新检查。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保留提示，问同学怎样把模方程写成线性方程。题目保证a和b互质，扩展欧几里得求出右端一的特解后，把x对b规范化即可。所有解相差b的整数倍；由于b至少为二且x是逆元，规范化结果不可能为零，因此它也是最小正整数解。点击后只核对方法与答案，不展开完整代码。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所有整数线性组合都能被各输入的最大公约数整除，这是最小正值的下界。反复使用裴蜀定理又能把这个公约数本身表示出来，所以下界可取到。答案就是所有输入绝对值的最大公约数，输入保证不全为零；只求数值，不必输出各个系数。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最大初始洞号起枚举洞数，对每一对人建立相遇同余方程。用扩展欧几里得求最小非负相遇时刻；无整数解则永不相遇，有解时还要判断是否不超过两人寿命的较小值。只要有一对在有效年份内相遇，就拒绝当前洞数。第一个通过全部检查的值即答案，年份零也属于需要检查的范围。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超长a和b逐位取模，当前余数乘十再加新数字即可，因此不需要高精度除法。模数一千九百二十六万零八百一十七为质数，若b的余数非零，用费马逆元与a的余数相乘；若b的余数为零则没有逆元，按题意输出Angry!。先判断可逆性，再进行快速幂。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组数最大公约数大于一，必然共享某个质因子。因此统计每个质数整除的输入个数，取最大值即可；分解一个数时同一质因子只计一次。原题允许只选一个人，答案至少是一，所以所有输入都是一时也返回一。让同学用这个边界检验是否忘记特殊约定。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限制边只会把质数与它的合数倍数相连，因此给所有质数一种颜色、合数另一种颜色就足够。范围是二到n加一：n不超过二时没有合数，一种颜色即可；n至少为三时二和四同时出现，必须不同色，证明两种颜色也是下界。筛出质数后即可输出构造。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实验要求一到一千万的质数，筛的存储少于一兆字节。只记录五百万个奇数，每个一位，总计六十二万五千字节，一的标记提前置为合数。单独输出二，奇质数从平方开始每次增加两倍质数筛去奇倍数；扫描时立即输出质数，不另存完整列表。这个估算是筛的辅助存储，进程运行库内存另计。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与m阶乘互质就是排除所有不超过m的质数倍数；它们也是n阶乘的因子，因此可用容斥乘积得到答案。教材条件n小于质数模数P时，各个质数均可逆，预处理阶乘和乘积即可。若把范围放宽到n不小于P，P因子会影响除法，需要先剥离并单独计算，不能直接照抄逆元公式。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万位输入必须用高精度表示。二进制最大公约数算法按奇偶分类：两个偶数同时除二并记录公共因子，只有一个偶数时只除它；两个不同奇数相减后为偶数，把较大者换成差的一半。两数相等时结束，再乘回记录的二的幂。需要实现的操作是比较、减法和除二。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假设目标最小公倍数L不超过m，则所有整除L的输入都可选。用频次表向每个数的倍数累加，求出每个L能覆盖多少输入，选择计数最大的L。输出这些数的原下标并保持顺序，它们的真实最小公倍数整除L，所以一定合法；大于m的输入不可能入选。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剩余表中的最大值必是尚未还原的最大原数，因为它自己的对角项就等于它。取出x后先删一次对角项，再对每个已选y删两次最大公约数，分别对应两个有序格子。用多重集合或频次表保存重数，直到取够n项。数值相等也不能合并成只有一个位置。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组除法余数对应的两个整数，其差是所有模数最小公倍数的倍数。要唯一确定模k的余数，必要且充分条件是k整除这个最小公倍数。检查k的各个质数指数是否被某一个模数充分覆盖。两个模数都为二时，无法确定模四的余数，说明重复的低次幂不能累加。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每项余数写成k减去i乘商，总和先放n乘k，再扣掉各段商乘等差和。从左端l算出非零商q后，同商区间结束于n与k除以q的较小值，处理完跳到下一段。i超过k后商为零，可结束扣除。总块数为根号k级，中间乘法使用六十四位。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某个格点可见，当且仅当它的方向向量两个坐标互质，否则会被更近的同方向点遮挡。正象限按较大坐标用欧拉函数计数，再利用对称性并加入轴上最近的点，得到一加两倍欧拉函数前缀和。n至少为二时使用公式；n等于一没有其他人，单独输出零。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限小数约分后的分母只能有二和五两种质因子。把原分母唯一拆成与十互质的d乘二和五的幂，分子必须是d的倍数。设H统计不超过q的这类二五幂，则每个d贡献商乘H的商项。按n除以d的商分块，区间里与十互质的d用排除二、五倍数并加回十倍数的容斥式计数。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足够高的二的幂塔在每层都达到扩展欧拉定理的阈值，因此沿欧拉函数链递归，指数使用递归余数再加本层的欧拉函数。模数一是终点，结果零。预筛欧拉函数并记忆化可以复用查询；模数可能为偶数，与底数二不互质，所以不能省略加回的那一项。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做完推导后，先写清对象和条件，再手算一个正常例子和一个边界，例如零余数、模一或不互质。随后说明公式省去了哪些重复计算，把推导各步对应到代码。用独立枚举核对时，如果结果不同，就比较最早分歧的中间值；这样能区分数学条件遗漏、下标问题与整数溢出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lnSpc>
                <a:spcPts val="3750"/>
              </a:lnSpc>
              <a:buNone/>
            </a:pPr>
            <a:r>
              <a: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344000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734823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小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section-title Placeholder"/>
          <p:cNvSpPr>
            <a:spLocks noGrp="1"/>
          </p:cNvSpPr>
          <p:nvPr>
            <p:ph type="title"/>
          </p:nvPr>
        </p:nvSpPr>
        <p:spPr>
          <a:xfrm>
            <a:off x="990600" y="2190750"/>
            <a:ext cx="10210800" cy="1314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900"/>
            </a:lvl1pPr>
          </a:lstStyle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section-description Placeholder"/>
          <p:cNvSpPr>
            <a:spLocks noGrp="1"/>
          </p:cNvSpPr>
          <p:nvPr>
            <p:ph type="body" idx="2"/>
          </p:nvPr>
        </p:nvSpPr>
        <p:spPr>
          <a:xfrm>
            <a:off x="1028700" y="3905250"/>
            <a:ext cx="10134600" cy="1200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400"/>
            </a:lvl1pPr>
          </a:lstStyle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193543178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  <Relationship Id="rId16" Type="http://schemas.openxmlformats.org/officeDocument/2006/relationships/slideLayout" Target="../slideLayouts/slideLayout14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9.xml"/>
</Relationships>
</file>

<file path=ppt/slides/_rels/slide4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0.xml"/>
</Relationships>
</file>

<file path=ppt/slides/_rels/slide4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1.xml"/>
</Relationships>
</file>

<file path=ppt/slides/_rels/slide4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2.xml"/>
</Relationships>
</file>

<file path=ppt/slides/_rels/slide4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3.xml"/>
</Relationships>
</file>

<file path=ppt/slides/_rels/slide4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4.xml"/>
</Relationships>
</file>

<file path=ppt/slides/_rels/slide4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5.xml"/>
</Relationships>
</file>

<file path=ppt/slides/_rels/slide4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6.xml"/>
</Relationships>
</file>

<file path=ppt/slides/_rels/slide4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7.xml"/>
</Relationships>
</file>

<file path=ppt/slides/_rels/slide4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8.xml"/>
</Relationships>
</file>

<file path=ppt/slides/_rels/slide4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9.xml"/>
</Relationships>
</file>

<file path=ppt/slides/_rels/slide5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0.xml"/>
</Relationships>
</file>

<file path=ppt/slides/_rels/slide5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1.xml"/>
</Relationships>
</file>

<file path=ppt/slides/_rels/slide5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2.xml"/>
</Relationships>
</file>

<file path=ppt/slides/_rels/slide5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3.xml"/>
</Relationships>
</file>

<file path=ppt/slides/_rels/slide5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4.xml"/>
</Relationships>
</file>

<file path=ppt/slides/_rels/slide5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5.xml"/>
</Relationships>
</file>

<file path=ppt/slides/_rels/slide5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6.xml"/>
</Relationships>
</file>

<file path=ppt/slides/_rels/slide5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7.xml"/>
</Relationships>
</file>

<file path=ppt/slides/_rels/slide5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8.xml"/>
</Relationships>
</file>

<file path=ppt/slides/_rels/slide5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9.xml"/>
</Relationships>
</file>

<file path=ppt/slides/_rels/slide6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0.xml"/>
</Relationships>
</file>

<file path=ppt/slides/_rels/slide6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1.xml"/>
</Relationships>
</file>

<file path=ppt/slides/_rels/slide6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2.xml"/>
</Relationships>
</file>

<file path=ppt/slides/_rels/slide6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3.xml"/>
</Relationships>
</file>

<file path=ppt/slides/_rels/slide6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4.xml"/>
</Relationships>
</file>

<file path=ppt/slides/_rels/slide6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5.xml"/>
</Relationships>
</file>

<file path=ppt/slides/_rels/slide6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6.xml"/>
</Relationships>
</file>

<file path=ppt/slides/_rels/slide6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7.xml"/>
</Relationships>
</file>

<file path=ppt/slides/_rels/slide6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8.xml"/>
</Relationships>
</file>

<file path=ppt/slides/_rels/slide6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9.xml"/>
</Relationships>
</file>

<file path=ppt/slides/_rels/slide7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0.xml"/>
</Relationships>
</file>

<file path=ppt/slides/_rels/slide7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1.xml"/>
</Relationships>
</file>

<file path=ppt/slides/_rels/slide7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2.xml"/>
</Relationships>
</file>

<file path=ppt/slides/_rels/slide7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3.xml"/>
</Relationships>
</file>

<file path=ppt/slides/_rels/slide7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4.xml"/>
</Relationships>
</file>

<file path=ppt/slides/_rels/slide7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5.xml"/>
</Relationships>
</file>

<file path=ppt/slides/_rels/slide7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6.xml"/>
</Relationships>
</file>

<file path=ppt/slides/_rels/slide7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7.xml"/>
</Relationships>
</file>

<file path=ppt/slides/_rels/slide7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8.xml"/>
</Relationships>
</file>

<file path=ppt/slides/_rels/slide7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9.xml"/>
</Relationships>
</file>

<file path=ppt/slides/_rels/slide8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0.xml"/>
</Relationships>
</file>

<file path=ppt/slides/_rels/slide8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1.xml"/>
</Relationships>
</file>

<file path=ppt/slides/_rels/slide8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2.xml"/>
</Relationships>
</file>

<file path=ppt/slides/_rels/slide8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3.xml"/>
</Relationships>
</file>

<file path=ppt/slides/_rels/slide8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4.xml"/>
</Relationships>
</file>

<file path=ppt/slides/_rels/slide8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5.xml"/>
</Relationships>
</file>

<file path=ppt/slides/_rels/slide8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6.xml"/>
</Relationships>
</file>

<file path=ppt/slides/_rels/slide8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7.xml"/>
</Relationships>
</file>

<file path=ppt/slides/_rels/slide8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8.xml"/>
</Relationships>
</file>

<file path=ppt/slides/_rels/slide8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9.xml"/>
</Relationships>
</file>

<file path=ppt/slides/_rels/slide9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0.xml"/>
</Relationships>
</file>

<file path=ppt/slides/_rels/slide9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1.xml"/>
</Relationships>
</file>

<file path=ppt/slides/_rels/slide9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2.xml"/>
</Relationships>
</file>

<file path=ppt/slides/_rels/slide9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3.xml"/>
</Relationships>
</file>

<file path=ppt/slides/_rels/slide9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4.xml"/>
</Relationships>
</file>

<file path=ppt/slides/_rels/slide9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5.xml"/>
</Relationships>
</file>

<file path=ppt/slides/_rels/slide9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6.xml"/>
</Relationships>
</file>

<file path=ppt/slides/_rels/slide9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7.xml"/>
</Relationships>
</file>

<file path=ppt/slides/_rels/slide9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8.xml"/>
</Relationships>
</file>

<file path=ppt/slides/_rels/slide9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9.xml"/>
</Relationships>
</file>

<file path=ppt/slides/_rels/slide10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0.xml"/>
</Relationships>
</file>

<file path=ppt/slides/_rels/slide10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1.xml"/>
</Relationships>
</file>

<file path=ppt/slides/_rels/slide10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2.xml"/>
</Relationships>
</file>

<file path=ppt/slides/_rels/slide10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3.xml"/>
</Relationships>
</file>

<file path=ppt/slides/_rels/slide10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4.xml"/>
</Relationships>
</file>

<file path=ppt/slides/_rels/slide10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5.xml"/>
</Relationships>
</file>

<file path=ppt/slides/_rels/slide10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6.xml"/>
</Relationships>
</file>

<file path=ppt/slides/_rels/slide10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7.xml"/>
</Relationships>
</file>

<file path=ppt/slides/_rels/slide10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8.xml"/>
</Relationships>
</file>

<file path=ppt/slides/_rels/slide10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9.xml"/>
</Relationships>
</file>

<file path=ppt/slides/_rels/slide1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0.xml"/>
</Relationships>
</file>

<file path=ppt/slides/_rels/slide1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1.xml"/>
</Relationships>
</file>

<file path=ppt/slides/_rels/slide1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2.xml"/>
</Relationships>
</file>

<file path=ppt/slides/_rels/slide1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3.xml"/>
</Relationships>
</file>

<file path=ppt/slides/_rels/slide1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4.xml"/>
</Relationships>
</file>

<file path=ppt/slides/_rels/slide1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5.xml"/>
</Relationships>
</file>

<file path=ppt/slides/_rels/slide1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6.xml"/>
</Relationships>
</file>

<file path=ppt/slides/_rels/slide1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7.xml"/>
</Relationships>
</file>

<file path=ppt/slides/_rels/slide1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8.xml"/>
</Relationships>
</file>

<file path=ppt/slides/_rels/slide1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9.xml"/>
</Relationships>
</file>

<file path=ppt/slides/_rels/slide1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20.xml"/>
</Relationships>
</file>

<file path=ppt/slides/_rels/slide1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21.xml"/>
</Relationships>
</file>

<file path=ppt/slides/_rels/slide1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22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cover-title Placeholder Carrier"/>
          <p:cNvSpPr txBox="1"/>
          <p:nvPr>
            <p:ph type="title"/>
          </p:nvPr>
        </p:nvSpPr>
        <p:spPr>
          <a:xfrm>
            <a:off x="971550" y="2329815"/>
            <a:ext cx="2622804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进阶数论</a:t>
            </a:r>
          </a:p>
        </p:txBody>
      </p:sp>
      <p:sp>
        <p:nvSpPr>
          <p:cNvPr id="7" name="cover-subtitle Placeholder Carrier"/>
          <p:cNvSpPr txBox="1"/>
          <p:nvPr>
            <p:ph type="body" idx="2"/>
          </p:nvPr>
        </p:nvSpPr>
        <p:spPr>
          <a:xfrm>
            <a:off x="1014984" y="4137660"/>
            <a:ext cx="5513832" cy="10043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750"/>
              </a:lnSpc>
              <a:buNone/>
            </a:pPr>
            <a:r>
              <a: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从余数出发，求整数解、筛函数值，</a:t>
            </a:r>
            <a:br/>
            <a:r>
              <a: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再处理很大的指数。</a:t>
            </a:r>
          </a:p>
        </p:txBody>
      </p: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先检查条件，再选择公式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91437"/>
            <a:ext cx="10298175" cy="1894813"/>
            <a:chOff x="979425" y="2391437"/>
            <a:chExt cx="10298175" cy="1894813"/>
          </a:xfrm>
        </p:grpSpPr>
        <p:sp>
          <p:nvSpPr>
            <p:cNvPr id="7" name="body-tasks"/>
            <p:cNvSpPr txBox="1"/>
            <p:nvPr/>
          </p:nvSpPr>
          <p:spPr>
            <a:xfrm>
              <a:off x="979425" y="2391437"/>
              <a:ext cx="10298175" cy="18948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57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求整数解：哪些余数条件能够同时满足？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批量预处理：哪些结果能由更小的数推出？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按约数计数：怎样让一组对象共享一次计算？</a:t>
              </a:r>
            </a:p>
          </p:txBody>
        </p:sp>
      </p:grpSp>
      <p:sp>
        <p:nvSpPr>
          <p:cNvPr id="11" name="textbox-condition"/>
          <p:cNvSpPr/>
          <p:nvPr/>
        </p:nvSpPr>
        <p:spPr>
          <a:xfrm>
            <a:off x="838200" y="4895850"/>
            <a:ext cx="10515600" cy="895350"/>
          </a:xfrm>
          <a:prstGeom prst="roundRect">
            <a:avLst>
              <a:gd name="adj" fmla="val 14894"/>
            </a:avLst>
          </a:prstGeom>
          <a:solidFill>
            <a:schemeClr val="lt2"/>
          </a:solidFill>
          <a:ln>
            <a:noFill/>
          </a:ln>
        </p:spPr>
        <p:txBody>
          <a:bodyPr wrap="square" lIns="178367" tIns="75904" rIns="178367" bIns="-39058" anchor="t" anchorCtr="0">
            <a:noAutofit/>
          </a:bodyPr>
          <a:lstStyle/>
          <a:p>
            <a:pPr algn="l">
              <a:lnSpc>
                <a:spcPts val="3000"/>
              </a:lnSpc>
            </a:pPr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本章16道例题中，每次使用逆元、CRT或降幂，</a:t>
            </a:r>
            <a:br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都先把成立条件写出来。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5157026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19.1 同余与整数方程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551078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余数如何帮助我们找出整数解？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从分苹果开始，走到圆环上的相遇时刻。</a:t>
            </a:r>
          </a:p>
        </p:txBody>
      </p:sp>
    </p:spTree>
  </p:cSld>
  <p:clrMapOvr>
    <a:masterClrMapping/>
  </p:clrMapOvr>
  <p:transition p14:dur="350">
    <p:fade/>
  </p:transition>
</p:sld>
</file>

<file path=ppt/slides/slide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8807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例1｜12个苹果，每人分5个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96187"/>
            <a:ext cx="10298175" cy="430227"/>
            <a:chOff x="979425" y="2296187"/>
            <a:chExt cx="10298175" cy="430227"/>
          </a:xfrm>
        </p:grpSpPr>
        <p:sp>
          <p:nvSpPr>
            <p:cNvPr id="7" name="body-given"/>
            <p:cNvSpPr txBox="1"/>
            <p:nvPr/>
          </p:nvSpPr>
          <p:spPr>
            <a:xfrm>
              <a:off x="979425" y="2296187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能分给几个人？还剩几个苹果？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6884" y="3042285"/>
            <a:ext cx="7186319" cy="528066"/>
            <a:chOff x="976884" y="3042285"/>
            <a:chExt cx="7186319" cy="528066"/>
          </a:xfrm>
        </p:grpSpPr>
        <p:sp>
          <p:nvSpPr>
            <p:cNvPr id="9" name="TextBox 9"/>
            <p:cNvSpPr txBox="1"/>
            <p:nvPr/>
          </p:nvSpPr>
          <p:spPr>
            <a:xfrm>
              <a:off x="976884" y="3042285"/>
              <a:ext cx="282618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12 = 5 × 2 + 2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741925" y="3096287"/>
              <a:ext cx="242127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商是2，余数是2。</a:t>
              </a:r>
            </a:p>
          </p:txBody>
        </p:sp>
      </p:grpSp>
      <mc:AlternateContent>
        <mc:Choice Requires="a14">
          <p:sp>
            <p:nvSpPr>
              <p:cNvPr id="12" name="division-formula"/>
              <p:cNvSpPr txBox="1">
                <a:spLocks noGrp="1"/>
              </p:cNvSpPr>
              <p:nvPr/>
            </p:nvSpPr>
            <p:spPr>
              <a:xfrm>
                <a:off x="990600" y="3762375"/>
                <a:ext cx="102870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bq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b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&gt;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0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0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≤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&lt;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b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5" name="Group 15"/>
          <p:cNvGrpSpPr/>
          <p:nvPr/>
        </p:nvGrpSpPr>
        <p:grpSpPr>
          <a:xfrm>
            <a:off x="980949" y="4805072"/>
            <a:ext cx="4661672" cy="771603"/>
            <a:chOff x="980949" y="4805072"/>
            <a:chExt cx="4661672" cy="771603"/>
          </a:xfrm>
        </p:grpSpPr>
        <p:sp>
          <p:nvSpPr>
            <p:cNvPr id="13" name="TextBox 13"/>
            <p:cNvSpPr txBox="1"/>
            <p:nvPr/>
          </p:nvSpPr>
          <p:spPr>
            <a:xfrm>
              <a:off x="980949" y="4805072"/>
              <a:ext cx="1848114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a=12,b=5;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0949" y="5205122"/>
              <a:ext cx="4661672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a/b &lt;&lt; ' ' &lt;&lt; a%b; // 2 2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负数的余数要先统一约定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10487"/>
            <a:ext cx="10298175" cy="961363"/>
            <a:chOff x="979425" y="2410487"/>
            <a:chExt cx="10298175" cy="961363"/>
          </a:xfrm>
        </p:grpSpPr>
        <p:sp>
          <p:nvSpPr>
            <p:cNvPr id="7" name="body-comparison"/>
            <p:cNvSpPr txBox="1"/>
            <p:nvPr/>
          </p:nvSpPr>
          <p:spPr>
            <a:xfrm>
              <a:off x="979425" y="2410487"/>
              <a:ext cx="10298175" cy="961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C++ 中：-3 % 5 = -3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数学上常用非负代表：-3 = 5 × (-1) + 2</a:t>
              </a:r>
            </a:p>
          </p:txBody>
        </p:sp>
      </p:grpSp>
      <p:sp>
        <p:nvSpPr>
          <p:cNvPr id="11" name="textbox-normalize"/>
          <p:cNvSpPr/>
          <p:nvPr/>
        </p:nvSpPr>
        <p:spPr>
          <a:xfrm>
            <a:off x="838200" y="3590925"/>
            <a:ext cx="10515600" cy="1181100"/>
          </a:xfrm>
          <a:prstGeom prst="roundRect">
            <a:avLst>
              <a:gd name="adj" fmla="val 11290"/>
            </a:avLst>
          </a:prstGeom>
          <a:solidFill>
            <a:schemeClr val="lt2"/>
          </a:solidFill>
          <a:ln>
            <a:noFill/>
          </a:ln>
        </p:spPr>
        <p:txBody>
          <a:bodyPr wrap="square" lIns="179893" tIns="127341" rIns="179893" bIns="-39056" anchor="t" anchorCtr="0">
            <a:noAutofit/>
          </a:bodyPr>
          <a:lstStyle/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long long normalize(long long x,long long m){</a:t>
            </a:r>
          </a:p>
          <a:p>
            <a:pPr algn="l">
              <a:lnSpc>
                <a:spcPts val="2025"/>
              </a:lnSpc>
              <a:spcBef>
                <a:spcPts val="825"/>
              </a:spcBef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return (x%m+m)%m; // m &gt; 0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79425" y="4848887"/>
            <a:ext cx="10298175" cy="923263"/>
            <a:chOff x="979425" y="4848887"/>
            <a:chExt cx="10298175" cy="923263"/>
          </a:xfrm>
        </p:grpSpPr>
        <p:sp>
          <p:nvSpPr>
            <p:cNvPr id="12" name="body-check"/>
            <p:cNvSpPr txBox="1"/>
            <p:nvPr/>
          </p:nvSpPr>
          <p:spPr>
            <a:xfrm>
              <a:off x="979425" y="4848887"/>
              <a:ext cx="102981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固定演示输出：2 2，然后 -3 2。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每次规范化只做常数次运算，时间、空间均为O(1)。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3885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相差5的倍数，就有相同余数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79425" y="2315237"/>
            <a:ext cx="9117075" cy="1573227"/>
            <a:chOff x="979425" y="2315237"/>
            <a:chExt cx="9117075" cy="1573227"/>
          </a:xfrm>
        </p:grpSpPr>
        <p:sp>
          <p:nvSpPr>
            <p:cNvPr id="7" name="TextBox 7"/>
            <p:cNvSpPr txBox="1"/>
            <p:nvPr/>
          </p:nvSpPr>
          <p:spPr>
            <a:xfrm>
              <a:off x="979425" y="2315237"/>
              <a:ext cx="538291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例如模5，以下整数都属于余数2这一类：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524000" y="3295650"/>
              <a:ext cx="8572500" cy="9525"/>
            </a:xfrm>
            <a:custGeom>
              <a:avLst/>
              <a:gdLst/>
              <a:ahLst/>
              <a:cxnLst/>
              <a:rect l="l" t="t" r="r" b="b"/>
              <a:pathLst>
                <a:path w="8572500" h="9525">
                  <a:moveTo>
                    <a:pt x="0" y="0"/>
                  </a:moveTo>
                  <a:lnTo>
                    <a:pt x="857250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1847850" y="3238500"/>
              <a:ext cx="114300" cy="114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Ellipse 10"/>
            <p:cNvSpPr/>
            <p:nvPr/>
          </p:nvSpPr>
          <p:spPr>
            <a:xfrm>
              <a:off x="4229100" y="3238500"/>
              <a:ext cx="114300" cy="114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6610350" y="3238500"/>
              <a:ext cx="114300" cy="114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8991600" y="3238500"/>
              <a:ext cx="114300" cy="114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655700" y="3458237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-3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179825" y="34582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561075" y="34582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847075" y="3458237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78408" y="4141470"/>
            <a:ext cx="6568591" cy="947144"/>
            <a:chOff x="978408" y="4141470"/>
            <a:chExt cx="6568591" cy="947144"/>
          </a:xfrm>
        </p:grpSpPr>
        <p:sp>
          <p:nvSpPr>
            <p:cNvPr id="18" name="TextBox 18"/>
            <p:cNvSpPr txBox="1"/>
            <p:nvPr/>
          </p:nvSpPr>
          <p:spPr>
            <a:xfrm>
              <a:off x="978408" y="4141470"/>
              <a:ext cx="49353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≡ b (mod m) ⇔ m 整除 a - 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79425" y="4658387"/>
              <a:ext cx="656757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“同余”只说明余数相同，并不说明两个整数相等。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79425" y="5401337"/>
            <a:ext cx="10298175" cy="430227"/>
            <a:chOff x="979425" y="5401337"/>
            <a:chExt cx="10298175" cy="430227"/>
          </a:xfrm>
        </p:grpSpPr>
        <p:sp>
          <p:nvSpPr>
            <p:cNvPr id="21" name="body-question"/>
            <p:cNvSpPr txBox="1"/>
            <p:nvPr/>
          </p:nvSpPr>
          <p:spPr>
            <a:xfrm>
              <a:off x="979425" y="5401337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12与2同余，因为12 - 2 = 10，是5的倍数。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同余可以相加相乘，除法要小心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98175" cy="1570963"/>
            <a:chOff x="979425" y="2334287"/>
            <a:chExt cx="10298175" cy="1570963"/>
          </a:xfrm>
        </p:grpSpPr>
        <p:sp>
          <p:nvSpPr>
            <p:cNvPr id="7" name="body-legal"/>
            <p:cNvSpPr txBox="1"/>
            <p:nvPr/>
          </p:nvSpPr>
          <p:spPr>
            <a:xfrm>
              <a:off x="979425" y="2334287"/>
              <a:ext cx="10298175" cy="15709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同一模数下，若a ≡ b、c ≡ d，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则a ± c ≡ b ± d，ac ≡ bd。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反复相乘，所以非负整数次幂也保持同余。</a:t>
              </a:r>
            </a:p>
          </p:txBody>
        </p:sp>
      </p:grpSp>
      <p:sp>
        <p:nvSpPr>
          <p:cNvPr id="11" name="textbox-counterexample"/>
          <p:cNvSpPr/>
          <p:nvPr/>
        </p:nvSpPr>
        <p:spPr>
          <a:xfrm>
            <a:off x="838200" y="4076700"/>
            <a:ext cx="10515600" cy="990600"/>
          </a:xfrm>
          <a:prstGeom prst="roundRect">
            <a:avLst>
              <a:gd name="adj" fmla="val 13462"/>
            </a:avLst>
          </a:prstGeom>
          <a:solidFill>
            <a:schemeClr val="lt2"/>
          </a:solidFill>
          <a:ln>
            <a:noFill/>
          </a:ln>
        </p:spPr>
        <p:txBody>
          <a:bodyPr wrap="square" lIns="178367" tIns="75904" rIns="178367" bIns="-39058" anchor="t" anchorCtr="0">
            <a:noAutofit/>
          </a:bodyPr>
          <a:lstStyle/>
          <a:p>
            <a:pPr algn="l">
              <a:lnSpc>
                <a:spcPts val="3300"/>
              </a:lnSpc>
            </a:pPr>
            <a:r>
              <a:rPr lang="zh-CN" sz="2200" dirty="0">
                <a:solidFill>
                  <a:srgbClr val="B54444"/>
                </a:solidFill>
                <a:latin typeface="+mn-lt"/>
                <a:ea typeface="+mn-ea"/>
                <a:cs typeface="+mn-cs"/>
              </a:rPr>
              <a:t>2 × 1 ≡ 2 × 4 (mod 6)</a:t>
            </a:r>
            <a:br/>
            <a:r>
              <a:rPr lang="zh-CN" sz="2200" dirty="0">
                <a:solidFill>
                  <a:srgbClr val="B54444"/>
                </a:solidFill>
                <a:latin typeface="+mn-lt"/>
                <a:ea typeface="+mn-ea"/>
                <a:cs typeface="+mn-cs"/>
              </a:rPr>
              <a:t>约去2后却有：1不与4同余。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79425" y="5401337"/>
            <a:ext cx="10298175" cy="475588"/>
            <a:chOff x="979425" y="5401337"/>
            <a:chExt cx="10298175" cy="475588"/>
          </a:xfrm>
        </p:grpSpPr>
        <p:sp>
          <p:nvSpPr>
            <p:cNvPr id="12" name="body-reason"/>
            <p:cNvSpPr txBox="1"/>
            <p:nvPr/>
          </p:nvSpPr>
          <p:spPr>
            <a:xfrm>
              <a:off x="979425" y="5401337"/>
              <a:ext cx="10298175" cy="475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除法需要额外条件；19.2用“乘法逆元”说明。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8503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什么时候ax + by = c有整数解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98175" cy="1056613"/>
            <a:chOff x="979425" y="2334287"/>
            <a:chExt cx="10298175" cy="1056613"/>
          </a:xfrm>
        </p:grpSpPr>
        <p:sp>
          <p:nvSpPr>
            <p:cNvPr id="7" name="body-necessary"/>
            <p:cNvSpPr txBox="1"/>
            <p:nvPr/>
          </p:nvSpPr>
          <p:spPr>
            <a:xfrm>
              <a:off x="979425" y="2334287"/>
              <a:ext cx="10298175" cy="10566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令g = gcd(a,b)。a、b都是g的倍数，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所以任意整数x、y组成的ax + by也被g整除。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591587"/>
            <a:ext cx="10298175" cy="1066138"/>
            <a:chOff x="979425" y="3591587"/>
            <a:chExt cx="10298175" cy="1066138"/>
          </a:xfrm>
        </p:grpSpPr>
        <p:sp>
          <p:nvSpPr>
            <p:cNvPr id="9" name="body-sufficient"/>
            <p:cNvSpPr txBox="1"/>
            <p:nvPr/>
          </p:nvSpPr>
          <p:spPr>
            <a:xfrm>
              <a:off x="979425" y="3591587"/>
              <a:ext cx="10298175" cy="1066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扩展欧几里得能够构造ax + by = g。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当g整除c时，把x、y同时乘c/g就得到目标。</a:t>
              </a:r>
            </a:p>
          </p:txBody>
        </p:sp>
      </p:grpSp>
      <mc:AlternateContent>
        <mc:Choice Requires="a14">
          <p:sp>
            <p:nvSpPr>
              <p:cNvPr id="11" name="bezout-formula"/>
              <p:cNvSpPr txBox="1">
                <a:spLocks noGrp="1"/>
              </p:cNvSpPr>
              <p:nvPr/>
            </p:nvSpPr>
            <p:spPr>
              <a:xfrm>
                <a:off x="990600" y="4933950"/>
                <a:ext cx="10287000" cy="819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ax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by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c</m:t>
                      </m:r>
                      <m:r>
                        <m:rPr>
                          <m:nor m:val="on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 有整数解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⟺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gcd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∣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c</m:t>
                      </m:r>
                    </m:oMath>
                  </m:oMathPara>
                </a14:m>
              </a:p>
            </p:txBody>
          </p:sp>
        </mc:Choice>
      </mc:AlternateContent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3885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例2｜求出最大公约数的系数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98175" cy="1075663"/>
            <a:chOff x="979425" y="2334287"/>
            <a:chExt cx="10298175" cy="1075663"/>
          </a:xfrm>
        </p:grpSpPr>
        <p:sp>
          <p:nvSpPr>
            <p:cNvPr id="7" name="body-goal"/>
            <p:cNvSpPr txBox="1"/>
            <p:nvPr/>
          </p:nvSpPr>
          <p:spPr>
            <a:xfrm>
              <a:off x="979425" y="2334287"/>
              <a:ext cx="10298175" cy="107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输入非负a、b，且不全为0。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求g、x、y，使ax + by = g = gcd(a,b)。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6884" y="3728085"/>
            <a:ext cx="10300716" cy="691515"/>
            <a:chOff x="976884" y="3728085"/>
            <a:chExt cx="10300716" cy="691515"/>
          </a:xfrm>
        </p:grpSpPr>
        <p:sp>
          <p:nvSpPr>
            <p:cNvPr id="9" name="body-example"/>
            <p:cNvSpPr txBox="1"/>
            <p:nvPr/>
          </p:nvSpPr>
          <p:spPr>
            <a:xfrm>
              <a:off x="976884" y="3728085"/>
              <a:ext cx="10300716" cy="6915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例如：30x + 18y = 6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753637"/>
            <a:ext cx="10298175" cy="1056613"/>
            <a:chOff x="979425" y="4753637"/>
            <a:chExt cx="10298175" cy="1056613"/>
          </a:xfrm>
        </p:grpSpPr>
        <p:sp>
          <p:nvSpPr>
            <p:cNvPr id="11" name="body-route"/>
            <p:cNvSpPr txBox="1"/>
            <p:nvPr/>
          </p:nvSpPr>
          <p:spPr>
            <a:xfrm>
              <a:off x="979425" y="4753637"/>
              <a:ext cx="10298175" cy="10566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直接枚举x、y，搜索范围不好确定。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沿辗转相除递归，并把等式的系数倒推回来。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把下一层的系数换回来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72387"/>
            <a:ext cx="10298175" cy="618463"/>
            <a:chOff x="979425" y="2372387"/>
            <a:chExt cx="10298175" cy="618463"/>
          </a:xfrm>
        </p:grpSpPr>
        <p:sp>
          <p:nvSpPr>
            <p:cNvPr id="7" name="body-next-equation"/>
            <p:cNvSpPr txBox="1"/>
            <p:nvPr/>
          </p:nvSpPr>
          <p:spPr>
            <a:xfrm>
              <a:off x="979425" y="2372387"/>
              <a:ext cx="10298175" cy="618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下一层已求出：bu + (a mod b)v = g。</a:t>
              </a:r>
            </a:p>
          </p:txBody>
        </p:sp>
      </p:grpSp>
      <mc:AlternateContent>
        <mc:Choice Requires="a14">
          <p:sp>
            <p:nvSpPr>
              <p:cNvPr id="9" name="substitute"/>
              <p:cNvSpPr txBox="1">
                <a:spLocks noGrp="1"/>
              </p:cNvSpPr>
              <p:nvPr/>
            </p:nvSpPr>
            <p:spPr>
              <a:xfrm>
                <a:off x="990600" y="3038475"/>
                <a:ext cx="10287000" cy="857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bu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d>
                            <m:dPr>
                              <m:begChr m:val="⌊"/>
                              <m:sepChr m:val=""/>
                              <m:endChr m:val="⌋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/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</m:e>
                          </m:d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e>
                      </m:d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v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av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b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u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d>
                            <m:dPr>
                              <m:begChr m:val="⌊"/>
                              <m:sepChr m:val=""/>
                              <m:endChr m:val="⌋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/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</m:e>
                          </m:d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g</m:t>
                      </m:r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10" name="returned-coefficients"/>
              <p:cNvSpPr txBox="1">
                <a:spLocks noGrp="1"/>
              </p:cNvSpPr>
              <p:nvPr/>
            </p:nvSpPr>
            <p:spPr>
              <a:xfrm>
                <a:off x="990600" y="4114800"/>
                <a:ext cx="102870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x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v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y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u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d>
                        <m:dPr>
                          <m:begChr m:val="⌊"/>
                          <m:sepChr m:val=""/>
                          <m:endChr m:val="⌋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/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e>
                      </m:d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v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2" name="Group 12"/>
          <p:cNvGrpSpPr/>
          <p:nvPr/>
        </p:nvGrpSpPr>
        <p:grpSpPr>
          <a:xfrm>
            <a:off x="979425" y="5267987"/>
            <a:ext cx="10298175" cy="485113"/>
            <a:chOff x="979425" y="5267987"/>
            <a:chExt cx="10298175" cy="485113"/>
          </a:xfrm>
        </p:grpSpPr>
        <p:sp>
          <p:nvSpPr>
            <p:cNvPr id="11" name="body-base"/>
            <p:cNvSpPr txBox="1"/>
            <p:nvPr/>
          </p:nvSpPr>
          <p:spPr>
            <a:xfrm>
              <a:off x="979425" y="5267987"/>
              <a:ext cx="10298175" cy="485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递归终点b = 0：a × 1 + 0 × 0 = a。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42651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例如30与18，逐层返回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2334287"/>
            <a:ext cx="2851401" cy="2316177"/>
            <a:chOff x="979425" y="2334287"/>
            <a:chExt cx="2851401" cy="2316177"/>
          </a:xfrm>
        </p:grpSpPr>
        <p:sp>
          <p:nvSpPr>
            <p:cNvPr id="7" name="TextBox 7"/>
            <p:cNvSpPr txBox="1"/>
            <p:nvPr/>
          </p:nvSpPr>
          <p:spPr>
            <a:xfrm>
              <a:off x="979425" y="2334287"/>
              <a:ext cx="197703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exgcd(30,18)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379475" y="2962937"/>
              <a:ext cx="197703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exgcd(18,12)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779525" y="3591587"/>
              <a:ext cx="181414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exgcd(12,6)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179575" y="4220237"/>
              <a:ext cx="165125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exgcd(6,0)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180075" y="4220237"/>
            <a:ext cx="4964175" cy="513688"/>
            <a:chOff x="6180075" y="4220237"/>
            <a:chExt cx="4964175" cy="513688"/>
          </a:xfrm>
        </p:grpSpPr>
        <p:sp>
          <p:nvSpPr>
            <p:cNvPr id="12" name="body-return-base"/>
            <p:cNvSpPr txBox="1"/>
            <p:nvPr/>
          </p:nvSpPr>
          <p:spPr>
            <a:xfrm>
              <a:off x="6180075" y="4220237"/>
              <a:ext cx="49641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(x,y) = (1,0)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180075" y="3591587"/>
            <a:ext cx="4964175" cy="513688"/>
            <a:chOff x="6180075" y="3591587"/>
            <a:chExt cx="4964175" cy="513688"/>
          </a:xfrm>
        </p:grpSpPr>
        <p:sp>
          <p:nvSpPr>
            <p:cNvPr id="14" name="body-return-12"/>
            <p:cNvSpPr txBox="1"/>
            <p:nvPr/>
          </p:nvSpPr>
          <p:spPr>
            <a:xfrm>
              <a:off x="6180075" y="3591587"/>
              <a:ext cx="49641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(x,y) = (0,1)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180075" y="2962937"/>
            <a:ext cx="4964175" cy="513688"/>
            <a:chOff x="6180075" y="2962937"/>
            <a:chExt cx="4964175" cy="513688"/>
          </a:xfrm>
        </p:grpSpPr>
        <p:sp>
          <p:nvSpPr>
            <p:cNvPr id="16" name="body-return-18"/>
            <p:cNvSpPr txBox="1"/>
            <p:nvPr/>
          </p:nvSpPr>
          <p:spPr>
            <a:xfrm>
              <a:off x="6180075" y="2962937"/>
              <a:ext cx="49641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(x,y) = (1,-1)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180075" y="2334287"/>
            <a:ext cx="4964175" cy="513688"/>
            <a:chOff x="6180075" y="2334287"/>
            <a:chExt cx="4964175" cy="513688"/>
          </a:xfrm>
        </p:grpSpPr>
        <p:sp>
          <p:nvSpPr>
            <p:cNvPr id="18" name="body-return-30"/>
            <p:cNvSpPr txBox="1"/>
            <p:nvPr/>
          </p:nvSpPr>
          <p:spPr>
            <a:xfrm>
              <a:off x="6180075" y="2334287"/>
              <a:ext cx="49641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(x,y) = (-1,2)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78408" y="5303520"/>
            <a:ext cx="10299192" cy="478155"/>
            <a:chOff x="978408" y="5303520"/>
            <a:chExt cx="10299192" cy="478155"/>
          </a:xfrm>
        </p:grpSpPr>
        <p:sp>
          <p:nvSpPr>
            <p:cNvPr id="20" name="body-check"/>
            <p:cNvSpPr txBox="1"/>
            <p:nvPr/>
          </p:nvSpPr>
          <p:spPr>
            <a:xfrm>
              <a:off x="978408" y="5303520"/>
              <a:ext cx="10299192" cy="4781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30 × (-1) + 18 × 2 = 6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递归函数返回g，并写回x和y</a:t>
            </a:r>
          </a:p>
        </p:txBody>
      </p:sp>
      <p:sp>
        <p:nvSpPr>
          <p:cNvPr id="9" name="textbox-code"/>
          <p:cNvSpPr/>
          <p:nvPr/>
        </p:nvSpPr>
        <p:spPr>
          <a:xfrm>
            <a:off x="838200" y="2209800"/>
            <a:ext cx="10515600" cy="2571750"/>
          </a:xfrm>
          <a:prstGeom prst="roundRect">
            <a:avLst>
              <a:gd name="adj" fmla="val 5185"/>
            </a:avLst>
          </a:prstGeom>
          <a:solidFill>
            <a:schemeClr val="lt2"/>
          </a:solidFill>
          <a:ln>
            <a:noFill/>
          </a:ln>
        </p:spPr>
        <p:txBody>
          <a:bodyPr wrap="square" lIns="160844" tIns="117817" rIns="160844" bIns="-39055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long long exgcd(long long a,long long b,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long long &amp;x,long long &amp;y){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if(b==0){x=1;y=0;return a;}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long long u,v,g=exgcd(b,a%b,u,v);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x=v; y=u-(a/b)*v;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return g;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106062"/>
            <a:ext cx="10298175" cy="856588"/>
            <a:chOff x="979425" y="5106062"/>
            <a:chExt cx="10298175" cy="856588"/>
          </a:xfrm>
        </p:grpSpPr>
        <p:sp>
          <p:nvSpPr>
            <p:cNvPr id="10" name="body-explanation"/>
            <p:cNvSpPr txBox="1"/>
            <p:nvPr/>
          </p:nvSpPr>
          <p:spPr>
            <a:xfrm>
              <a:off x="979425" y="5106062"/>
              <a:ext cx="10298175" cy="856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引用参数带回系数；返回值带回最大公约数。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用u、v保留下一层结果，再同时构造当前x、y。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系数可能为负，验证等式更可靠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980413"/>
            <a:chOff x="979425" y="2343812"/>
            <a:chExt cx="10298175" cy="980413"/>
          </a:xfrm>
        </p:grpSpPr>
        <p:sp>
          <p:nvSpPr>
            <p:cNvPr id="7" name="body-sign"/>
            <p:cNvSpPr txBox="1"/>
            <p:nvPr/>
          </p:nvSpPr>
          <p:spPr>
            <a:xfrm>
              <a:off x="979425" y="2343812"/>
              <a:ext cx="102981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整数解允许负系数。(-1,2)就是30与18的一组解。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不要把“求整数解”误写成“求非负整数解”。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591587"/>
            <a:ext cx="10298175" cy="970888"/>
            <a:chOff x="979425" y="3591587"/>
            <a:chExt cx="10298175" cy="970888"/>
          </a:xfrm>
        </p:grpSpPr>
        <p:sp>
          <p:nvSpPr>
            <p:cNvPr id="9" name="body-verify"/>
            <p:cNvSpPr txBox="1"/>
            <p:nvPr/>
          </p:nvSpPr>
          <p:spPr>
            <a:xfrm>
              <a:off x="979425" y="3591587"/>
              <a:ext cx="10298175" cy="970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同时验证：g = gcd(a,b)，ax + by = g。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再测a = 0、b = 0，但输入不能同时为0。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925087"/>
            <a:ext cx="10298175" cy="1008988"/>
            <a:chOff x="979425" y="4925087"/>
            <a:chExt cx="10298175" cy="1008988"/>
          </a:xfrm>
        </p:grpSpPr>
        <p:sp>
          <p:nvSpPr>
            <p:cNvPr id="11" name="body-complexity"/>
            <p:cNvSpPr txBox="1"/>
            <p:nvPr/>
          </p:nvSpPr>
          <p:spPr>
            <a:xfrm>
              <a:off x="979425" y="4925087"/>
              <a:ext cx="10298175" cy="1008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时间O(log max(a,b))，递归栈空间同阶。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教学实验a、b ≤ 10¹²，系数采用long long。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55889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例3｜16x + 6y = 2的全部整数解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91437"/>
            <a:ext cx="10298175" cy="932788"/>
            <a:chOff x="979425" y="2391437"/>
            <a:chExt cx="10298175" cy="932788"/>
          </a:xfrm>
        </p:grpSpPr>
        <p:sp>
          <p:nvSpPr>
            <p:cNvPr id="7" name="body-particular"/>
            <p:cNvSpPr txBox="1"/>
            <p:nvPr/>
          </p:nvSpPr>
          <p:spPr>
            <a:xfrm>
              <a:off x="979425" y="2391437"/>
              <a:ext cx="10298175" cy="932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gcd(16,6) = 2，右边2被g整除，有整数解。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扩展欧几里得得到一组：x = -1，y = 3。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6884" y="3728085"/>
            <a:ext cx="10300716" cy="558165"/>
            <a:chOff x="976884" y="3728085"/>
            <a:chExt cx="10300716" cy="558165"/>
          </a:xfrm>
        </p:grpSpPr>
        <p:sp>
          <p:nvSpPr>
            <p:cNvPr id="9" name="body-check"/>
            <p:cNvSpPr txBox="1"/>
            <p:nvPr/>
          </p:nvSpPr>
          <p:spPr>
            <a:xfrm>
              <a:off x="976884" y="3728085"/>
              <a:ext cx="10300716" cy="558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16 × (-1) + 6 × 3 = 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658387"/>
            <a:ext cx="10298175" cy="1161388"/>
            <a:chOff x="979425" y="4658387"/>
            <a:chExt cx="10298175" cy="1161388"/>
          </a:xfrm>
        </p:grpSpPr>
        <p:sp>
          <p:nvSpPr>
            <p:cNvPr id="11" name="body-question"/>
            <p:cNvSpPr txBox="1"/>
            <p:nvPr/>
          </p:nvSpPr>
          <p:spPr>
            <a:xfrm>
              <a:off x="979425" y="4658387"/>
              <a:ext cx="10298175" cy="11613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41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右边若改成3，则无整数解。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已有一组解后，怎样描述所有解？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保持总和不变，就得到通解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1008988"/>
            <a:chOff x="979425" y="2343812"/>
            <a:chExt cx="10298175" cy="1008988"/>
          </a:xfrm>
        </p:grpSpPr>
        <p:sp>
          <p:nvSpPr>
            <p:cNvPr id="7" name="body-difference"/>
            <p:cNvSpPr txBox="1"/>
            <p:nvPr/>
          </p:nvSpPr>
          <p:spPr>
            <a:xfrm>
              <a:off x="979425" y="2343812"/>
              <a:ext cx="10298175" cy="1008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两组解相减：aΔx + bΔy = 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除以g后，a/g与b/g互质。</a:t>
              </a:r>
            </a:p>
          </p:txBody>
        </p:sp>
      </p:grpSp>
      <mc:AlternateContent>
        <mc:Choice Requires="a14">
          <p:sp>
            <p:nvSpPr>
              <p:cNvPr id="9" name="steps"/>
              <p:cNvSpPr txBox="1">
                <a:spLocks noGrp="1"/>
              </p:cNvSpPr>
              <p:nvPr/>
            </p:nvSpPr>
            <p:spPr>
              <a:xfrm>
                <a:off x="990600" y="3467100"/>
                <a:ext cx="10287000" cy="971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Δ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x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g</m:t>
                          </m:r>
                        </m:den>
                      </m:f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t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Δ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y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=−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g</m:t>
                          </m:r>
                        </m:den>
                      </m:f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t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∈</m:t>
                          </m:r>
                          <m:r>
                            <m:rPr>
                              <m:scr m:val="double-struck"/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Z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10" name="general-solution"/>
              <p:cNvSpPr txBox="1">
                <a:spLocks noGrp="1"/>
              </p:cNvSpPr>
              <p:nvPr/>
            </p:nvSpPr>
            <p:spPr>
              <a:xfrm>
                <a:off x="990600" y="4733925"/>
                <a:ext cx="10287000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x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g</m:t>
                          </m:r>
                        </m:den>
                      </m:f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t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y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y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g</m:t>
                          </m:r>
                        </m:den>
                      </m:f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t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∈</m:t>
                          </m:r>
                          <m:r>
                            <m:rPr>
                              <m:scr m:val="double-struck"/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Z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先判整除，再缩放和输出步长</a:t>
            </a:r>
          </a:p>
        </p:txBody>
      </p:sp>
      <p:sp>
        <p:nvSpPr>
          <p:cNvPr id="9" name="textbox-code"/>
          <p:cNvSpPr/>
          <p:nvPr/>
        </p:nvSpPr>
        <p:spPr>
          <a:xfrm>
            <a:off x="838200" y="2219325"/>
            <a:ext cx="10515600" cy="1714500"/>
          </a:xfrm>
          <a:prstGeom prst="roundRect">
            <a:avLst>
              <a:gd name="adj" fmla="val 7778"/>
            </a:avLst>
          </a:prstGeom>
          <a:solidFill>
            <a:schemeClr val="lt2"/>
          </a:solidFill>
          <a:ln>
            <a:noFill/>
          </a:ln>
        </p:spPr>
        <p:txBody>
          <a:bodyPr wrap="square" lIns="160841" tIns="108289" rIns="160841" bIns="-39058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long long g=exgcd(a,b,x,y);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if(c%g)cout&lt;&lt;"No integer solution\n";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else cout&lt;&lt;x*(c/g)&lt;&lt;' '&lt;&lt;y*(c/g)&lt;&lt;' '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&lt;&lt;b/g&lt;&lt;' '&lt;&lt;-a/g&lt;&lt;'\n';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4315487"/>
            <a:ext cx="10298175" cy="980413"/>
            <a:chOff x="979425" y="4315487"/>
            <a:chExt cx="10298175" cy="980413"/>
          </a:xfrm>
        </p:grpSpPr>
        <p:sp>
          <p:nvSpPr>
            <p:cNvPr id="10" name="body-trace"/>
            <p:cNvSpPr txBox="1"/>
            <p:nvPr/>
          </p:nvSpPr>
          <p:spPr>
            <a:xfrm>
              <a:off x="979425" y="4315487"/>
              <a:ext cx="102981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输入16,6,2：输出(-1,3,3,-8)。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= 1时得到(2,-5)，验证32 - 30 = 2。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25" y="5544212"/>
            <a:ext cx="10298175" cy="430227"/>
            <a:chOff x="979425" y="5544212"/>
            <a:chExt cx="10298175" cy="430227"/>
          </a:xfrm>
        </p:grpSpPr>
        <p:sp>
          <p:nvSpPr>
            <p:cNvPr id="12" name="body-complexity"/>
            <p:cNvSpPr txBox="1"/>
            <p:nvPr/>
          </p:nvSpPr>
          <p:spPr>
            <a:xfrm>
              <a:off x="979425" y="554421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主要开销是exgcd，时间与递归空间均为对数级。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14650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例4｜圆环上何时相遇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1066138"/>
            <a:chOff x="979425" y="2343812"/>
            <a:chExt cx="10298175" cy="1066138"/>
          </a:xfrm>
        </p:grpSpPr>
        <p:sp>
          <p:nvSpPr>
            <p:cNvPr id="7" name="body-problem"/>
            <p:cNvSpPr txBox="1"/>
            <p:nvPr/>
          </p:nvSpPr>
          <p:spPr>
            <a:xfrm>
              <a:off x="979425" y="2343812"/>
              <a:ext cx="10298175" cy="1066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圆周长L，两蛙起点x、y，每秒同向跳m、n。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求它们首次相遇的时刻；永不相遇则报告无解。</a:t>
              </a:r>
            </a:p>
          </p:txBody>
        </p:sp>
      </p:grpSp>
      <p:sp>
        <p:nvSpPr>
          <p:cNvPr id="11" name="textbox-example"/>
          <p:cNvSpPr/>
          <p:nvPr/>
        </p:nvSpPr>
        <p:spPr>
          <a:xfrm>
            <a:off x="838200" y="3648075"/>
            <a:ext cx="10515600" cy="942975"/>
          </a:xfrm>
          <a:prstGeom prst="roundRect">
            <a:avLst>
              <a:gd name="adj" fmla="val 14141"/>
            </a:avLst>
          </a:prstGeom>
          <a:solidFill>
            <a:schemeClr val="lt2"/>
          </a:solidFill>
          <a:ln>
            <a:noFill/>
          </a:ln>
        </p:spPr>
        <p:txBody>
          <a:bodyPr wrap="square" lIns="178369" tIns="94956" rIns="178369" bIns="-39056" anchor="t" anchorCtr="0">
            <a:noAutofit/>
          </a:bodyPr>
          <a:lstStyle/>
          <a:p>
            <a:pPr algn="l">
              <a:lnSpc>
                <a:spcPts val="3000"/>
              </a:lnSpc>
            </a:pPr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例如：x = 1，y = 2，m = 3，n = 1，L = 5。</a:t>
            </a:r>
            <a:br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每秒位置差增加2，相遇只需位置差是5的倍数。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79425" y="5010812"/>
            <a:ext cx="10298175" cy="839802"/>
            <a:chOff x="979425" y="5010812"/>
            <a:chExt cx="10298175" cy="839802"/>
          </a:xfrm>
        </p:grpSpPr>
        <p:sp>
          <p:nvSpPr>
            <p:cNvPr id="12" name="body-bottleneck"/>
            <p:cNvSpPr txBox="1"/>
            <p:nvPr/>
          </p:nvSpPr>
          <p:spPr>
            <a:xfrm>
              <a:off x="979425" y="5010812"/>
              <a:ext cx="102981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逐秒模拟可能等很久。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直接求满足圆周条件的最小整数时刻。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5226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位置相同，只需差为L的倍数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91437"/>
            <a:ext cx="10298175" cy="447013"/>
            <a:chOff x="979425" y="2391437"/>
            <a:chExt cx="10298175" cy="447013"/>
          </a:xfrm>
        </p:grpSpPr>
        <p:sp>
          <p:nvSpPr>
            <p:cNvPr id="7" name="body-positions"/>
            <p:cNvSpPr txBox="1"/>
            <p:nvPr/>
          </p:nvSpPr>
          <p:spPr>
            <a:xfrm>
              <a:off x="979425" y="2391437"/>
              <a:ext cx="10298175" cy="447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t秒后：x + mt ≡ y + nt (mod L)。</a:t>
              </a:r>
            </a:p>
          </p:txBody>
        </p:sp>
      </p:grpSp>
      <mc:AlternateContent>
        <mc:Choice Requires="a14">
          <p:sp>
            <p:nvSpPr>
              <p:cNvPr id="9" name="congruence-formula"/>
              <p:cNvSpPr txBox="1">
                <a:spLocks noGrp="1"/>
              </p:cNvSpPr>
              <p:nvPr/>
            </p:nvSpPr>
            <p:spPr>
              <a:xfrm>
                <a:off x="990600" y="3038475"/>
                <a:ext cx="10287000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e>
                      </m:d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t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≡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y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x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163087"/>
            <a:ext cx="10298175" cy="542263"/>
            <a:chOff x="979425" y="4163087"/>
            <a:chExt cx="10298175" cy="542263"/>
          </a:xfrm>
        </p:grpSpPr>
        <p:sp>
          <p:nvSpPr>
            <p:cNvPr id="10" name="body-equation"/>
            <p:cNvSpPr txBox="1"/>
            <p:nvPr/>
          </p:nvSpPr>
          <p:spPr>
            <a:xfrm>
              <a:off x="979425" y="4163087"/>
              <a:ext cx="10298175" cy="542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即(m - n)t + Lk = y - x。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25" y="5048912"/>
            <a:ext cx="10298175" cy="856588"/>
            <a:chOff x="979425" y="5048912"/>
            <a:chExt cx="10298175" cy="856588"/>
          </a:xfrm>
        </p:grpSpPr>
        <p:sp>
          <p:nvSpPr>
            <p:cNvPr id="12" name="body-condition"/>
            <p:cNvSpPr txBox="1"/>
            <p:nvPr/>
          </p:nvSpPr>
          <p:spPr>
            <a:xfrm>
              <a:off x="979425" y="5048912"/>
              <a:ext cx="10298175" cy="856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有解条件：gcd(m - n,L)整除y - x。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从t的所有整数解中，选最小非负代表。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0656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例如速度差2，追上相差1的位置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62862"/>
            <a:ext cx="10298175" cy="951838"/>
            <a:chOff x="979425" y="2362862"/>
            <a:chExt cx="10298175" cy="951838"/>
          </a:xfrm>
        </p:grpSpPr>
        <p:sp>
          <p:nvSpPr>
            <p:cNvPr id="7" name="body-solve"/>
            <p:cNvSpPr txBox="1"/>
            <p:nvPr/>
          </p:nvSpPr>
          <p:spPr>
            <a:xfrm>
              <a:off x="979425" y="2362862"/>
              <a:ext cx="102981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2t ≡ 1 (mod 5)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因为2 × 3 ≡ 1，所以t ≡ 3 (mod 5)。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829712"/>
            <a:ext cx="10298175" cy="1066138"/>
            <a:chOff x="979425" y="3829712"/>
            <a:chExt cx="10298175" cy="1066138"/>
          </a:xfrm>
        </p:grpSpPr>
        <p:sp>
          <p:nvSpPr>
            <p:cNvPr id="9" name="body-verify"/>
            <p:cNvSpPr txBox="1"/>
            <p:nvPr/>
          </p:nvSpPr>
          <p:spPr>
            <a:xfrm>
              <a:off x="979425" y="3829712"/>
              <a:ext cx="10298175" cy="1066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t = 3：第一只位于1 + 3 × 3 = 10。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第二只位于2 + 1 × 3 = 5。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315612"/>
            <a:ext cx="10298175" cy="580363"/>
            <a:chOff x="979425" y="5315612"/>
            <a:chExt cx="10298175" cy="580363"/>
          </a:xfrm>
        </p:grpSpPr>
        <p:sp>
          <p:nvSpPr>
            <p:cNvPr id="11" name="body-period"/>
            <p:cNvSpPr txBox="1"/>
            <p:nvPr/>
          </p:nvSpPr>
          <p:spPr>
            <a:xfrm>
              <a:off x="979425" y="5315612"/>
              <a:ext cx="10298175" cy="580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两者模5都为0；下一次相遇再过5秒。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处理负速度差，再求最小代表</a:t>
            </a:r>
          </a:p>
        </p:txBody>
      </p:sp>
      <p:sp>
        <p:nvSpPr>
          <p:cNvPr id="9" name="textbox-code"/>
          <p:cNvSpPr/>
          <p:nvPr/>
        </p:nvSpPr>
        <p:spPr>
          <a:xfrm>
            <a:off x="838200" y="2200275"/>
            <a:ext cx="10515600" cy="2971800"/>
          </a:xfrm>
          <a:prstGeom prst="roundRect">
            <a:avLst>
              <a:gd name="adj" fmla="val 4487"/>
            </a:avLst>
          </a:prstGeom>
          <a:solidFill>
            <a:schemeClr val="lt2"/>
          </a:solidFill>
          <a:ln>
            <a:noFill/>
          </a:ln>
        </p:spPr>
        <p:txBody>
          <a:bodyPr wrap="square" lIns="160844" tIns="98767" rIns="160844" bIns="-39055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ll speed=m-n,distance=y-x;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if(speed&lt;0){speed=-speed;distance=-distance;}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ll g=exgcd(speed,L,u,v);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if(distance%g){cout&lt;&lt;"Impossible\n";return 0;}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ll period=L/g;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ll answer=(ll)((__int128)u*(distance/g)%period);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answer=(answer+period)%period;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cout&lt;&lt;answer&lt;&lt;'\n';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372762"/>
            <a:ext cx="10298175" cy="744552"/>
            <a:chOff x="979425" y="5372762"/>
            <a:chExt cx="10298175" cy="744552"/>
          </a:xfrm>
        </p:grpSpPr>
        <p:sp>
          <p:nvSpPr>
            <p:cNvPr id="10" name="body-bounds"/>
            <p:cNvSpPr txBox="1"/>
            <p:nvPr/>
          </p:nvSpPr>
          <p:spPr>
            <a:xfrm>
              <a:off x="979425" y="5372762"/>
              <a:ext cx="10298175" cy="7445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相同速度也由整除条件判定；乘法先转128位。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时间O(log L)，递归空间同阶。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3581972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19.2 乘法逆元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490118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模运算中如何除以一个数？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先证明它可逆，再把除法改成乘法。</a:t>
            </a:r>
          </a:p>
        </p:txBody>
      </p:sp>
    </p:spTree>
  </p:cSld>
  <p:clrMapOvr>
    <a:masterClrMapping/>
  </p:clrMapOvr>
  <p:transition p14:dur="350">
    <p:fade/>
  </p:transition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逆元是模意义下的乘法还原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98175" cy="849327"/>
            <a:chOff x="979425" y="2353337"/>
            <a:chExt cx="10298175" cy="849327"/>
          </a:xfrm>
        </p:grpSpPr>
        <p:sp>
          <p:nvSpPr>
            <p:cNvPr id="7" name="body-definition"/>
            <p:cNvSpPr txBox="1"/>
            <p:nvPr/>
          </p:nvSpPr>
          <p:spPr>
            <a:xfrm>
              <a:off x="979425" y="235333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若ax ≡ 1 (mod m)，则x称为a在模m下的逆元。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它把“乘以a”还原为“乘以1”。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77312"/>
            <a:ext cx="10298175" cy="849327"/>
            <a:chOff x="979425" y="3677312"/>
            <a:chExt cx="10298175" cy="849327"/>
          </a:xfrm>
        </p:grpSpPr>
        <p:sp>
          <p:nvSpPr>
            <p:cNvPr id="9" name="body-invertible"/>
            <p:cNvSpPr txBox="1"/>
            <p:nvPr/>
          </p:nvSpPr>
          <p:spPr>
            <a:xfrm>
              <a:off x="979425" y="367731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模9：2 × 5 ≡ 1，因此除以2可以改成乘5。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例如2z ≡ 4，乘5后z ≡ 20 ≡ 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039387"/>
            <a:ext cx="10298175" cy="849327"/>
            <a:chOff x="979425" y="5039387"/>
            <a:chExt cx="10298175" cy="849327"/>
          </a:xfrm>
        </p:grpSpPr>
        <p:sp>
          <p:nvSpPr>
            <p:cNvPr id="11" name="body-not-invertible"/>
            <p:cNvSpPr txBox="1"/>
            <p:nvPr/>
          </p:nvSpPr>
          <p:spPr>
            <a:xfrm>
              <a:off x="979425" y="503938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模6：2没有逆元。</a:t>
              </a:r>
              <a:br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2x总是偶数，不可能除以6余1。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8343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可逆当且仅当a与m互质</a:t>
            </a:r>
          </a:p>
        </p:txBody>
      </p:sp>
      <mc:AlternateContent>
        <mc:Choice Requires="a14">
          <p:sp>
            <p:nvSpPr>
              <p:cNvPr id="7" name="condition"/>
              <p:cNvSpPr txBox="1">
                <a:spLocks noGrp="1"/>
              </p:cNvSpPr>
              <p:nvPr/>
            </p:nvSpPr>
            <p:spPr>
              <a:xfrm>
                <a:off x="990600" y="2181225"/>
                <a:ext cx="10287000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ax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my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r>
                        <m:rPr>
                          <m:nor m:val="on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 有整数解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⟺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gcd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79425" y="3305837"/>
            <a:ext cx="10298175" cy="849327"/>
            <a:chOff x="979425" y="3305837"/>
            <a:chExt cx="10298175" cy="849327"/>
          </a:xfrm>
        </p:grpSpPr>
        <p:sp>
          <p:nvSpPr>
            <p:cNvPr id="8" name="body-uniqueness"/>
            <p:cNvSpPr txBox="1"/>
            <p:nvPr/>
          </p:nvSpPr>
          <p:spPr>
            <a:xfrm>
              <a:off x="979425" y="330583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若x、y都是逆元，则a(x-y) ≡ 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a与m互质，所以m整除x-y；逆元在模m下唯一。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4639337"/>
            <a:ext cx="10298175" cy="1268427"/>
            <a:chOff x="979425" y="4639337"/>
            <a:chExt cx="10298175" cy="1268427"/>
          </a:xfrm>
        </p:grpSpPr>
        <p:sp>
          <p:nvSpPr>
            <p:cNvPr id="10" name="body-methods"/>
            <p:cNvSpPr txBox="1"/>
            <p:nvPr/>
          </p:nvSpPr>
          <p:spPr>
            <a:xfrm>
              <a:off x="979425" y="4639337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一般模数：用exgcd构造。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质数p，且a模p非0：可计算a的p-2次幂。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后一种方法的依据，在19.5用费马定理证明。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4500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例5｜一长串数字模9的结果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98175" cy="885163"/>
            <a:chOff x="979425" y="2353337"/>
            <a:chExt cx="10298175" cy="885163"/>
          </a:xfrm>
        </p:grpSpPr>
        <p:sp>
          <p:nvSpPr>
            <p:cNvPr id="7" name="body-problem"/>
            <p:cNvSpPr txBox="1"/>
            <p:nvPr/>
          </p:nvSpPr>
          <p:spPr>
            <a:xfrm>
              <a:off x="979425" y="2353337"/>
              <a:ext cx="10298175" cy="885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把l,l+1,…,r依次连接，求所得大整数模9的余数。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字符串可能很长，先研究一次拼接。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705887"/>
            <a:ext cx="10298175" cy="856588"/>
            <a:chOff x="979425" y="3705887"/>
            <a:chExt cx="10298175" cy="856588"/>
          </a:xfrm>
        </p:grpSpPr>
        <p:sp>
          <p:nvSpPr>
            <p:cNvPr id="9" name="body-append"/>
            <p:cNvSpPr txBox="1"/>
            <p:nvPr/>
          </p:nvSpPr>
          <p:spPr>
            <a:xfrm>
              <a:off x="979425" y="3705887"/>
              <a:ext cx="10298175" cy="856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拼接相当于：旧数 × 10的若干次幂 + 当前数。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因为10 ≡ 1 (mod 9)，这一步只需把两数相加。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115587"/>
            <a:ext cx="10298175" cy="849327"/>
            <a:chOff x="979425" y="5115587"/>
            <a:chExt cx="10298175" cy="849327"/>
          </a:xfrm>
        </p:grpSpPr>
        <p:sp>
          <p:nvSpPr>
            <p:cNvPr id="11" name="body-sum"/>
            <p:cNvSpPr txBox="1"/>
            <p:nvPr/>
          </p:nvSpPr>
          <p:spPr>
            <a:xfrm>
              <a:off x="979425" y="511558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答案等于l到r的整数和模9。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每个数的位数都不影响这一结论。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7578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等差数列的除以2，改用逆元5</a:t>
            </a:r>
          </a:p>
        </p:txBody>
      </p:sp>
      <mc:AlternateContent>
        <mc:Choice Requires="a14">
          <p:sp>
            <p:nvSpPr>
              <p:cNvPr id="7" name="integer-sum"/>
              <p:cNvSpPr txBox="1">
                <a:spLocks noGrp="1"/>
              </p:cNvSpPr>
              <p:nvPr/>
            </p:nvSpPr>
            <p:spPr>
              <a:xfrm>
                <a:off x="990600" y="2181225"/>
                <a:ext cx="10287000" cy="971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sup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l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r</m:t>
                              </m:r>
                            </m:e>
                          </m:d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r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l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8" name="modular-sum"/>
              <p:cNvSpPr txBox="1">
                <a:spLocks noGrp="1"/>
              </p:cNvSpPr>
              <p:nvPr/>
            </p:nvSpPr>
            <p:spPr>
              <a:xfrm>
                <a:off x="990600" y="3305175"/>
                <a:ext cx="10287000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≡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e>
                      </m:d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⋅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5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9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0" name="Group 10"/>
          <p:cNvGrpSpPr/>
          <p:nvPr/>
        </p:nvGrpSpPr>
        <p:grpSpPr>
          <a:xfrm>
            <a:off x="979425" y="4572662"/>
            <a:ext cx="10298175" cy="1306527"/>
            <a:chOff x="979425" y="4572662"/>
            <a:chExt cx="10298175" cy="1306527"/>
          </a:xfrm>
        </p:grpSpPr>
        <p:sp>
          <p:nvSpPr>
            <p:cNvPr id="9" name="body-caution"/>
            <p:cNvSpPr txBox="1"/>
            <p:nvPr/>
          </p:nvSpPr>
          <p:spPr>
            <a:xfrm>
              <a:off x="979425" y="4572662"/>
              <a:ext cx="102981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先取模后的积，不能再直接做整数除以2。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例如l = 8，r = 10：和为27，余数为0。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2在模9下的逆元是5，所以乘5仍保留正确余数。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取模后再乘，避免大整数溢出</a:t>
            </a:r>
          </a:p>
        </p:txBody>
      </p:sp>
      <p:sp>
        <p:nvSpPr>
          <p:cNvPr id="9" name="textbox-code"/>
          <p:cNvSpPr/>
          <p:nvPr/>
        </p:nvSpPr>
        <p:spPr>
          <a:xfrm>
            <a:off x="838200" y="2257425"/>
            <a:ext cx="10515600" cy="1819275"/>
          </a:xfrm>
          <a:prstGeom prst="roundRect">
            <a:avLst>
              <a:gd name="adj" fmla="val 7330"/>
            </a:avLst>
          </a:prstGeom>
          <a:solidFill>
            <a:schemeClr val="lt2"/>
          </a:solidFill>
          <a:ln>
            <a:noFill/>
          </a:ln>
        </p:spPr>
        <p:txBody>
          <a:bodyPr wrap="square" lIns="160841" tIns="127339" rIns="160841" bIns="-39058" anchor="t" anchorCtr="0">
            <a:noAutofit/>
          </a:bodyPr>
          <a:lstStyle/>
          <a:p>
            <a:pPr algn="l">
              <a:lnSpc>
                <a:spcPts val="27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long long l,r; cin&gt;&gt;l&gt;&gt;r;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long long answer=((l%9+r%9)%9)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*((r-l+1)%9)%9*5%9;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cout&lt;&lt;answer&lt;&lt;'\n';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4448837"/>
            <a:ext cx="10298175" cy="1306527"/>
            <a:chOff x="979425" y="4448837"/>
            <a:chExt cx="10298175" cy="1306527"/>
          </a:xfrm>
        </p:grpSpPr>
        <p:sp>
          <p:nvSpPr>
            <p:cNvPr id="10" name="body-why"/>
            <p:cNvSpPr txBox="1"/>
            <p:nvPr/>
          </p:nvSpPr>
          <p:spPr>
            <a:xfrm>
              <a:off x="979425" y="4448837"/>
              <a:ext cx="102981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先把端点与项数缩到模9的范围，再做乘法。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端点和项数仍用long long保存。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每组O(1)时间、O(1)空间；l = r时就是该数模9。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例6｜一次求出1到n的逆元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98175" cy="447013"/>
            <a:chOff x="979425" y="2334287"/>
            <a:chExt cx="10298175" cy="447013"/>
          </a:xfrm>
        </p:grpSpPr>
        <p:sp>
          <p:nvSpPr>
            <p:cNvPr id="7" name="body-condition"/>
            <p:cNvSpPr txBox="1"/>
            <p:nvPr/>
          </p:nvSpPr>
          <p:spPr>
            <a:xfrm>
              <a:off x="979425" y="2334287"/>
              <a:ext cx="10298175" cy="447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条件：p是质数，1 ≤ n &lt; p。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077237"/>
            <a:ext cx="10298175" cy="1306527"/>
            <a:chOff x="979425" y="3077237"/>
            <a:chExt cx="10298175" cy="1306527"/>
          </a:xfrm>
        </p:grpSpPr>
        <p:sp>
          <p:nvSpPr>
            <p:cNvPr id="9" name="body-derivation"/>
            <p:cNvSpPr txBox="1"/>
            <p:nvPr/>
          </p:nvSpPr>
          <p:spPr>
            <a:xfrm>
              <a:off x="979425" y="3077237"/>
              <a:ext cx="102981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对2 ≤ i ≤ n，令p = qi + r，则qi ≡ -r。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i、r都非0，可同时乘它们的逆元。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得到inv[i] ≡ -q × inv[r]。</a:t>
              </a:r>
            </a:p>
          </p:txBody>
        </p:sp>
      </p:grpSp>
      <mc:AlternateContent>
        <mc:Choice Requires="a14">
          <p:sp>
            <p:nvSpPr>
              <p:cNvPr id="11" name="recurrence"/>
              <p:cNvSpPr txBox="1">
                <a:spLocks noGrp="1"/>
              </p:cNvSpPr>
              <p:nvPr/>
            </p:nvSpPr>
            <p:spPr>
              <a:xfrm>
                <a:off x="990600" y="4419600"/>
                <a:ext cx="10287000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inv</m:t>
                          </m:r>
                        </m:fName>
                        <m:e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≡−</m:t>
                      </m:r>
                      <m:d>
                        <m:dPr>
                          <m:begChr m:val="⌊"/>
                          <m:sepChr m:val=""/>
                          <m:endChr m:val="⌋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/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e>
                      </m:d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inv</m:t>
                          </m:r>
                        </m:fName>
                        <m:e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e>
                              </m:func>
                            </m:e>
                          </m:d>
                        </m:e>
                      </m:func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25" y="5525162"/>
            <a:ext cx="10298175" cy="430227"/>
            <a:chOff x="979425" y="5525162"/>
            <a:chExt cx="10298175" cy="430227"/>
          </a:xfrm>
        </p:grpSpPr>
        <p:sp>
          <p:nvSpPr>
            <p:cNvPr id="12" name="body-dependency"/>
            <p:cNvSpPr txBox="1"/>
            <p:nvPr/>
          </p:nvSpPr>
          <p:spPr>
            <a:xfrm>
              <a:off x="979425" y="552516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因为r &lt; i，从小到大计算时，依赖值已经求出。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9422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例如p = 7，逆元依次算出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72387"/>
            <a:ext cx="10298175" cy="475588"/>
            <a:chOff x="979425" y="2372387"/>
            <a:chExt cx="10298175" cy="475588"/>
          </a:xfrm>
        </p:grpSpPr>
        <p:sp>
          <p:nvSpPr>
            <p:cNvPr id="7" name="body-base"/>
            <p:cNvSpPr txBox="1"/>
            <p:nvPr/>
          </p:nvSpPr>
          <p:spPr>
            <a:xfrm>
              <a:off x="979425" y="2372387"/>
              <a:ext cx="10298175" cy="475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inv[1] = 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048662"/>
            <a:ext cx="10298175" cy="475588"/>
            <a:chOff x="979425" y="3048662"/>
            <a:chExt cx="10298175" cy="475588"/>
          </a:xfrm>
        </p:grpSpPr>
        <p:sp>
          <p:nvSpPr>
            <p:cNvPr id="9" name="body-second"/>
            <p:cNvSpPr txBox="1"/>
            <p:nvPr/>
          </p:nvSpPr>
          <p:spPr>
            <a:xfrm>
              <a:off x="979425" y="3048662"/>
              <a:ext cx="10298175" cy="475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inv[2] = (7 - 3) × inv[1] = 4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3724937"/>
            <a:ext cx="10298175" cy="475588"/>
            <a:chOff x="979425" y="3724937"/>
            <a:chExt cx="10298175" cy="475588"/>
          </a:xfrm>
        </p:grpSpPr>
        <p:sp>
          <p:nvSpPr>
            <p:cNvPr id="11" name="body-third"/>
            <p:cNvSpPr txBox="1"/>
            <p:nvPr/>
          </p:nvSpPr>
          <p:spPr>
            <a:xfrm>
              <a:off x="979425" y="3724937"/>
              <a:ext cx="10298175" cy="475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inv[3] = (7 - 2) × inv[1] = 5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4401212"/>
            <a:ext cx="10298175" cy="475588"/>
            <a:chOff x="979425" y="4401212"/>
            <a:chExt cx="10298175" cy="475588"/>
          </a:xfrm>
        </p:grpSpPr>
        <p:sp>
          <p:nvSpPr>
            <p:cNvPr id="13" name="body-fourth"/>
            <p:cNvSpPr txBox="1"/>
            <p:nvPr/>
          </p:nvSpPr>
          <p:spPr>
            <a:xfrm>
              <a:off x="979425" y="4401212"/>
              <a:ext cx="10298175" cy="475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inv[4] = (7 - 1) × inv[3] mod7 = 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25" y="5344187"/>
            <a:ext cx="10298175" cy="485113"/>
            <a:chOff x="979425" y="5344187"/>
            <a:chExt cx="10298175" cy="485113"/>
          </a:xfrm>
        </p:grpSpPr>
        <p:sp>
          <p:nvSpPr>
            <p:cNvPr id="15" name="body-complete"/>
            <p:cNvSpPr txBox="1"/>
            <p:nvPr/>
          </p:nvSpPr>
          <p:spPr>
            <a:xfrm>
              <a:off x="979425" y="5344187"/>
              <a:ext cx="10298175" cy="485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1到6的逆元：1，4，5，2，3，6。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一重循环完成全部逆元</a:t>
            </a:r>
          </a:p>
        </p:txBody>
      </p:sp>
      <p:sp>
        <p:nvSpPr>
          <p:cNvPr id="9" name="textbox-code"/>
          <p:cNvSpPr/>
          <p:nvPr/>
        </p:nvSpPr>
        <p:spPr>
          <a:xfrm>
            <a:off x="838200" y="2305050"/>
            <a:ext cx="10515600" cy="1381125"/>
          </a:xfrm>
          <a:prstGeom prst="roundRect">
            <a:avLst>
              <a:gd name="adj" fmla="val 9655"/>
            </a:avLst>
          </a:prstGeom>
          <a:solidFill>
            <a:schemeClr val="lt2"/>
          </a:solidFill>
          <a:ln>
            <a:noFill/>
          </a:ln>
        </p:spPr>
        <p:txBody>
          <a:bodyPr wrap="square" lIns="160843" tIns="117816" rIns="160843" bIns="-39056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inv[1]=1;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i=2;i&lt;=n;++i)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inv[i]=(p-p/i)*inv[p%i]%p;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4153562"/>
            <a:ext cx="10298175" cy="868377"/>
            <a:chOff x="979425" y="4153562"/>
            <a:chExt cx="10298175" cy="868377"/>
          </a:xfrm>
        </p:grpSpPr>
        <p:sp>
          <p:nvSpPr>
            <p:cNvPr id="10" name="body-explanation"/>
            <p:cNvSpPr txBox="1"/>
            <p:nvPr/>
          </p:nvSpPr>
          <p:spPr>
            <a:xfrm>
              <a:off x="979425" y="4153562"/>
              <a:ext cx="102981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用p-p/i表示负商的非负代表。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每个i只做常数次计算，时间、空间都是O(n)。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25" y="5429912"/>
            <a:ext cx="10298175" cy="456538"/>
            <a:chOff x="979425" y="5429912"/>
            <a:chExt cx="10298175" cy="456538"/>
          </a:xfrm>
        </p:grpSpPr>
        <p:sp>
          <p:nvSpPr>
            <p:cNvPr id="12" name="body-boundary"/>
            <p:cNvSpPr txBox="1"/>
            <p:nvPr/>
          </p:nvSpPr>
          <p:spPr>
            <a:xfrm>
              <a:off x="979425" y="5429912"/>
              <a:ext cx="10298175" cy="4565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n ≥ p时，p本身不可逆，这个递推不能直接套用。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7578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已知n!的逆元，可以向前倒推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961363"/>
            <a:chOff x="979425" y="2343812"/>
            <a:chExt cx="10298175" cy="961363"/>
          </a:xfrm>
        </p:grpSpPr>
        <p:sp>
          <p:nvSpPr>
            <p:cNvPr id="7" name="body-initialization"/>
            <p:cNvSpPr txBox="1"/>
            <p:nvPr/>
          </p:nvSpPr>
          <p:spPr>
            <a:xfrm>
              <a:off x="979425" y="2343812"/>
              <a:ext cx="10298175" cy="961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令fac[i] = i!，ifac[i]表示i!的逆元。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先求所有fac，再用一次快速幂得到ifac[n]。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8408" y="3646170"/>
            <a:ext cx="10299192" cy="506730"/>
            <a:chOff x="978408" y="3646170"/>
            <a:chExt cx="10299192" cy="506730"/>
          </a:xfrm>
        </p:grpSpPr>
        <p:sp>
          <p:nvSpPr>
            <p:cNvPr id="9" name="body-backward"/>
            <p:cNvSpPr txBox="1"/>
            <p:nvPr/>
          </p:nvSpPr>
          <p:spPr>
            <a:xfrm>
              <a:off x="978408" y="3646170"/>
              <a:ext cx="10299192" cy="5067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ifac[i-1] = ifac[i] × i (mod p)</a:t>
              </a:r>
            </a:p>
          </p:txBody>
        </p:sp>
      </p:grpSp>
      <mc:AlternateContent>
        <mc:Choice Requires="a14">
          <p:sp>
            <p:nvSpPr>
              <p:cNvPr id="11" name="individual"/>
              <p:cNvSpPr txBox="1">
                <a:spLocks noGrp="1"/>
              </p:cNvSpPr>
              <p:nvPr/>
            </p:nvSpPr>
            <p:spPr>
              <a:xfrm>
                <a:off x="990600" y="4276725"/>
                <a:ext cx="10287000" cy="809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inv</m:t>
                          </m:r>
                        </m:fName>
                        <m:e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fac</m:t>
                          </m:r>
                        </m:fName>
                        <m:e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e>
                          </m:d>
                        </m:e>
                      </m:func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ifac</m:t>
                          </m:r>
                        </m:fName>
                        <m:e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e>
                          </m:d>
                        </m:e>
                      </m:func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25" y="5468012"/>
            <a:ext cx="10298175" cy="430227"/>
            <a:chOff x="979425" y="5468012"/>
            <a:chExt cx="10298175" cy="430227"/>
          </a:xfrm>
        </p:grpSpPr>
        <p:sp>
          <p:nvSpPr>
            <p:cNvPr id="12" name="body-cost"/>
            <p:cNvSpPr txBox="1"/>
            <p:nvPr/>
          </p:nvSpPr>
          <p:spPr>
            <a:xfrm>
              <a:off x="979425" y="546801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仍需n &lt; p；总时间O(n + log p)，空间O(n)。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任意非零元素，也能一起求逆元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98175" cy="942313"/>
            <a:chOff x="979425" y="2353337"/>
            <a:chExt cx="10298175" cy="942313"/>
          </a:xfrm>
        </p:grpSpPr>
        <p:sp>
          <p:nvSpPr>
            <p:cNvPr id="7" name="body-prefix"/>
            <p:cNvSpPr txBox="1"/>
            <p:nvPr/>
          </p:nvSpPr>
          <p:spPr>
            <a:xfrm>
              <a:off x="979425" y="2353337"/>
              <a:ext cx="10298175" cy="942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p为质数，所有a[i]模p非0。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令P[i] = a[1] × … × a[i]，P[0] = 1。</a:t>
              </a:r>
            </a:p>
          </p:txBody>
        </p:sp>
      </p:grpSp>
      <mc:AlternateContent>
        <mc:Choice Requires="a14">
          <p:sp>
            <p:nvSpPr>
              <p:cNvPr id="9" name="backward-formula"/>
              <p:cNvSpPr txBox="1">
                <a:spLocks noGrp="1"/>
              </p:cNvSpPr>
              <p:nvPr/>
            </p:nvSpPr>
            <p:spPr>
              <a:xfrm>
                <a:off x="990600" y="3505200"/>
                <a:ext cx="10287000" cy="1076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p>
                      </m:sSub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e>
                      </m:d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</m:t>
                      </m:r>
                      <m:sSup>
                        <m:e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</m:t>
                      </m:r>
                      <m:sSup>
                        <m:e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</m:t>
                      </m:r>
                      <m:sSup>
                        <m:e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925087"/>
            <a:ext cx="10298175" cy="961363"/>
            <a:chOff x="979425" y="4925087"/>
            <a:chExt cx="10298175" cy="961363"/>
          </a:xfrm>
        </p:grpSpPr>
        <p:sp>
          <p:nvSpPr>
            <p:cNvPr id="10" name="body-example"/>
            <p:cNvSpPr txBox="1"/>
            <p:nvPr/>
          </p:nvSpPr>
          <p:spPr>
            <a:xfrm>
              <a:off x="979425" y="4925087"/>
              <a:ext cx="10298175" cy="961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例如p = 7，a = (2,3,4)，逆元为(4,5,2)。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只需一次求P[n]的逆元，随后倒序乘回当前元素。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90037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倒序循环中suffix代表谁</a:t>
            </a:r>
          </a:p>
        </p:txBody>
      </p:sp>
      <p:sp>
        <p:nvSpPr>
          <p:cNvPr id="9" name="textbox-code"/>
          <p:cNvSpPr/>
          <p:nvPr/>
        </p:nvSpPr>
        <p:spPr>
          <a:xfrm>
            <a:off x="838200" y="2190750"/>
            <a:ext cx="10515600" cy="2981325"/>
          </a:xfrm>
          <a:prstGeom prst="roundRect">
            <a:avLst>
              <a:gd name="adj" fmla="val 4473"/>
            </a:avLst>
          </a:prstGeom>
          <a:solidFill>
            <a:schemeClr val="lt2"/>
          </a:solidFill>
          <a:ln>
            <a:noFill/>
          </a:ln>
        </p:spPr>
        <p:txBody>
          <a:bodyPr wrap="square" lIns="160841" tIns="108289" rIns="160841" bIns="-39058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vector&lt;ll&gt; product(n+1,1),inverse(n+1);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i=1;i&lt;=n;++i)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product[i]=product[i-1]*a[i]%p;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ll suffix=power(product[n],p-2,p);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i=n;i&gt;0;--i){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inverse[i]=product[i-1]*suffix%p;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suffix=suffix*a[i]%p;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372762"/>
            <a:ext cx="10298175" cy="744552"/>
            <a:chOff x="979425" y="5372762"/>
            <a:chExt cx="10298175" cy="744552"/>
          </a:xfrm>
        </p:grpSpPr>
        <p:sp>
          <p:nvSpPr>
            <p:cNvPr id="10" name="body-invariant"/>
            <p:cNvSpPr txBox="1"/>
            <p:nvPr/>
          </p:nvSpPr>
          <p:spPr>
            <a:xfrm>
              <a:off x="979425" y="5372762"/>
              <a:ext cx="10298175" cy="7445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更新前suffix是P[i]的逆元，更新后是P[i-1]的。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含0会让总乘积不可逆，不能直接套用这段程序。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4632008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19.3 中国剩余定理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612038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分别知道除以几个数的余数，能否确定原数？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先构造一项只控制一个余数的工具。</a:t>
            </a:r>
          </a:p>
        </p:txBody>
      </p:sp>
    </p:spTree>
  </p:cSld>
  <p:clrMapOvr>
    <a:masterClrMapping/>
  </p:clrMapOvr>
  <p:transition p14:dur="350">
    <p:fade/>
  </p:transition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16199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例7｜三三余二，五五余三，七七余二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8408" y="2350770"/>
            <a:ext cx="10299192" cy="2040255"/>
            <a:chOff x="978408" y="2350770"/>
            <a:chExt cx="10299192" cy="2040255"/>
          </a:xfrm>
        </p:grpSpPr>
        <p:sp>
          <p:nvSpPr>
            <p:cNvPr id="7" name="body-conditions"/>
            <p:cNvSpPr txBox="1"/>
            <p:nvPr/>
          </p:nvSpPr>
          <p:spPr>
            <a:xfrm>
              <a:off x="978408" y="2350770"/>
              <a:ext cx="10299192" cy="20402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x ≡ 2 (mod 3)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x ≡ 3 (mod 5)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x ≡ 2 (mod 7)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4848887"/>
            <a:ext cx="10298175" cy="1037563"/>
            <a:chOff x="979425" y="4848887"/>
            <a:chExt cx="10298175" cy="1037563"/>
          </a:xfrm>
        </p:grpSpPr>
        <p:sp>
          <p:nvSpPr>
            <p:cNvPr id="9" name="body-goal"/>
            <p:cNvSpPr txBox="1"/>
            <p:nvPr/>
          </p:nvSpPr>
          <p:spPr>
            <a:xfrm>
              <a:off x="979425" y="4848887"/>
              <a:ext cx="10298175" cy="10375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求满足三条条件的最小正整数。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3、5、7两两互质，总周期为3 × 5 × 7 = 105。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9272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70、21、15分别只控制一条条件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72387"/>
            <a:ext cx="10298175" cy="1799563"/>
            <a:chOff x="979425" y="2372387"/>
            <a:chExt cx="10298175" cy="1799563"/>
          </a:xfrm>
        </p:grpSpPr>
        <p:sp>
          <p:nvSpPr>
            <p:cNvPr id="7" name="body-selectors"/>
            <p:cNvSpPr txBox="1"/>
            <p:nvPr/>
          </p:nvSpPr>
          <p:spPr>
            <a:xfrm>
              <a:off x="979425" y="2372387"/>
              <a:ext cx="10298175" cy="17995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48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70：模3余1，模5和模7都余0。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21：模5余1，模3和模7都余0。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15：模7余1，模3和模5都余0。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8408" y="4551045"/>
            <a:ext cx="10299192" cy="469392"/>
            <a:chOff x="978408" y="4551045"/>
            <a:chExt cx="10299192" cy="469392"/>
          </a:xfrm>
        </p:grpSpPr>
        <p:sp>
          <p:nvSpPr>
            <p:cNvPr id="9" name="body-combination"/>
            <p:cNvSpPr txBox="1"/>
            <p:nvPr/>
          </p:nvSpPr>
          <p:spPr>
            <a:xfrm>
              <a:off x="978408" y="4551045"/>
              <a:ext cx="102991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 × 70 + 3 × 21 + 2 × 15 = 233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382287"/>
            <a:ext cx="10298175" cy="494638"/>
            <a:chOff x="979425" y="5382287"/>
            <a:chExt cx="10298175" cy="494638"/>
          </a:xfrm>
        </p:grpSpPr>
        <p:sp>
          <p:nvSpPr>
            <p:cNvPr id="11" name="body-result"/>
            <p:cNvSpPr txBox="1"/>
            <p:nvPr/>
          </p:nvSpPr>
          <p:spPr>
            <a:xfrm>
              <a:off x="979425" y="5382287"/>
              <a:ext cx="10298175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233 mod105 = 23；全部整数解为23 + 105t。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把这组选择系数写成通式</a:t>
            </a:r>
          </a:p>
        </p:txBody>
      </p:sp>
      <mc:AlternateContent>
        <mc:Choice Requires="a14">
          <p:sp>
            <p:nvSpPr>
              <p:cNvPr id="7" name="definitions"/>
              <p:cNvSpPr txBox="1">
                <a:spLocks noGrp="1"/>
              </p:cNvSpPr>
              <p:nvPr/>
            </p:nvSpPr>
            <p:spPr>
              <a:xfrm>
                <a:off x="990600" y="2209800"/>
                <a:ext cx="10287000" cy="99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M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∏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</m:sup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num>
                        <m:den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≡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79425" y="3534437"/>
            <a:ext cx="10298175" cy="951838"/>
            <a:chOff x="979425" y="3534437"/>
            <a:chExt cx="10298175" cy="951838"/>
          </a:xfrm>
        </p:grpSpPr>
        <p:sp>
          <p:nvSpPr>
            <p:cNvPr id="8" name="body-selector"/>
            <p:cNvSpPr txBox="1"/>
            <p:nvPr/>
          </p:nvSpPr>
          <p:spPr>
            <a:xfrm>
              <a:off x="979425" y="3534437"/>
              <a:ext cx="102981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各模数两两互质，所以M[i]模m[i]的逆元存在。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M[i]t[i]在第i个模数下余1，在其余模数下余0。</a:t>
              </a:r>
            </a:p>
          </p:txBody>
        </p:sp>
      </p:grpSp>
      <mc:AlternateContent>
        <mc:Choice Requires="a14">
          <p:sp>
            <p:nvSpPr>
              <p:cNvPr id="10" name="sum"/>
              <p:cNvSpPr txBox="1">
                <a:spLocks noGrp="1"/>
              </p:cNvSpPr>
              <p:nvPr/>
            </p:nvSpPr>
            <p:spPr>
              <a:xfrm>
                <a:off x="990600" y="4724400"/>
                <a:ext cx="10287000" cy="1123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x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≡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</m:sup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r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t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</m:e>
                      </m:nary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88304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构造满足条件，周期也恰好是M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98175" cy="1037563"/>
            <a:chOff x="979425" y="2353337"/>
            <a:chExt cx="10298175" cy="1037563"/>
          </a:xfrm>
        </p:grpSpPr>
        <p:sp>
          <p:nvSpPr>
            <p:cNvPr id="7" name="body-existence"/>
            <p:cNvSpPr txBox="1"/>
            <p:nvPr/>
          </p:nvSpPr>
          <p:spPr>
            <a:xfrm>
              <a:off x="979425" y="2353337"/>
              <a:ext cx="10298175" cy="10375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对模m[i]取余，求和中除第i项外全为0。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剩下r[i] × 1，因此每一条条件都满足。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743987"/>
            <a:ext cx="10298175" cy="1047088"/>
            <a:chOff x="979425" y="3743987"/>
            <a:chExt cx="10298175" cy="1047088"/>
          </a:xfrm>
        </p:grpSpPr>
        <p:sp>
          <p:nvSpPr>
            <p:cNvPr id="9" name="body-uniqueness"/>
            <p:cNvSpPr txBox="1"/>
            <p:nvPr/>
          </p:nvSpPr>
          <p:spPr>
            <a:xfrm>
              <a:off x="979425" y="3743987"/>
              <a:ext cx="10298175" cy="1047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两个解的差被每个m[i]整除。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模数两两互质，故差被乘积M整除，模M下唯一。</a:t>
              </a:r>
            </a:p>
          </p:txBody>
        </p:sp>
      </p:grpSp>
      <p:sp>
        <p:nvSpPr>
          <p:cNvPr id="13" name="textbox-condition"/>
          <p:cNvSpPr/>
          <p:nvPr/>
        </p:nvSpPr>
        <p:spPr>
          <a:xfrm>
            <a:off x="838200" y="5181600"/>
            <a:ext cx="10515600" cy="704850"/>
          </a:xfrm>
          <a:prstGeom prst="roundRect">
            <a:avLst>
              <a:gd name="adj" fmla="val 18919"/>
            </a:avLst>
          </a:prstGeom>
          <a:solidFill>
            <a:schemeClr val="lt2"/>
          </a:solidFill>
          <a:ln>
            <a:noFill/>
          </a:ln>
        </p:spPr>
        <p:txBody>
          <a:bodyPr wrap="square" lIns="178368" tIns="161630" rIns="178368" bIns="-39057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B54444"/>
                </a:solidFill>
                <a:latin typeface="+mn-lt"/>
                <a:ea typeface="+mn-ea"/>
                <a:cs typeface="+mn-cs"/>
              </a:rPr>
              <a:t>模数不互质时，不能直接使用这套逆元构造。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89752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例8｜把CRT构造写成程序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98175" cy="980413"/>
            <a:chOff x="979425" y="2353337"/>
            <a:chExt cx="10298175" cy="980413"/>
          </a:xfrm>
        </p:grpSpPr>
        <p:sp>
          <p:nvSpPr>
            <p:cNvPr id="7" name="body-problem"/>
            <p:cNvSpPr txBox="1"/>
            <p:nvPr/>
          </p:nvSpPr>
          <p:spPr>
            <a:xfrm>
              <a:off x="979425" y="2353337"/>
              <a:ext cx="102981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输入若干对模数m[i]与余数r[i]，模数两两互质。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求同时满足所有条件的整数。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86837"/>
            <a:ext cx="10298175" cy="1180438"/>
            <a:chOff x="979425" y="3686837"/>
            <a:chExt cx="10298175" cy="1180438"/>
          </a:xfrm>
        </p:grpSpPr>
        <p:sp>
          <p:nvSpPr>
            <p:cNvPr id="9" name="body-process"/>
            <p:cNvSpPr txBox="1"/>
            <p:nvPr/>
          </p:nvSpPr>
          <p:spPr>
            <a:xfrm>
              <a:off x="979425" y="3686837"/>
              <a:ext cx="10298175" cy="11804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先读完所有条件，求模数乘积M。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再对每项求M[i]和逆元t[i]，累加r[i]M[i]t[i]。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353712"/>
            <a:ext cx="10298175" cy="542263"/>
            <a:chOff x="979425" y="5353712"/>
            <a:chExt cx="10298175" cy="542263"/>
          </a:xfrm>
        </p:grpSpPr>
        <p:sp>
          <p:nvSpPr>
            <p:cNvPr id="11" name="body-example"/>
            <p:cNvSpPr txBox="1"/>
            <p:nvPr/>
          </p:nvSpPr>
          <p:spPr>
            <a:xfrm>
              <a:off x="979425" y="5353712"/>
              <a:ext cx="10298175" cy="542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(3,2)、(5,3)、(7,2)的结果仍应为23。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每一项都只负责自己的余数</a:t>
            </a:r>
          </a:p>
        </p:txBody>
      </p:sp>
      <p:sp>
        <p:nvSpPr>
          <p:cNvPr id="9" name="textbox-code"/>
          <p:cNvSpPr/>
          <p:nvPr/>
        </p:nvSpPr>
        <p:spPr>
          <a:xfrm>
            <a:off x="838200" y="2209800"/>
            <a:ext cx="10515600" cy="2638425"/>
          </a:xfrm>
          <a:prstGeom prst="roundRect">
            <a:avLst>
              <a:gd name="adj" fmla="val 5054"/>
            </a:avLst>
          </a:prstGeom>
          <a:solidFill>
            <a:schemeClr val="lt2"/>
          </a:solidFill>
          <a:ln>
            <a:noFill/>
          </a:ln>
        </p:spPr>
        <p:txBody>
          <a:bodyPr wrap="square" lIns="160843" tIns="117816" rIns="160843" bIns="-39056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i=0;i&lt;n;++i){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ll part=M/mod[i],x,y;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exgcd(part,mod[i],x,y);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x=(x%mod[i]+mod[i])%mod[i];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answer=(ll)((answer+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(__int128)rem[i]*part%M*x)%M);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201312"/>
            <a:ext cx="10298175" cy="830277"/>
            <a:chOff x="979425" y="5201312"/>
            <a:chExt cx="10298175" cy="830277"/>
          </a:xfrm>
        </p:grpSpPr>
        <p:sp>
          <p:nvSpPr>
            <p:cNvPr id="10" name="body-types"/>
            <p:cNvSpPr txBox="1"/>
            <p:nvPr/>
          </p:nvSpPr>
          <p:spPr>
            <a:xfrm>
              <a:off x="979425" y="5201312"/>
              <a:ext cx="1029817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M需在long long范围内；乘法中间值仍可能更大。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先转128位并及时取模，不能等溢出后再补救。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3885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最小非负解与最小正解差在0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98175" cy="885163"/>
            <a:chOff x="979425" y="2353337"/>
            <a:chExt cx="10298175" cy="885163"/>
          </a:xfrm>
        </p:grpSpPr>
        <p:sp>
          <p:nvSpPr>
            <p:cNvPr id="7" name="body-zero"/>
            <p:cNvSpPr txBox="1"/>
            <p:nvPr/>
          </p:nvSpPr>
          <p:spPr>
            <a:xfrm>
              <a:off x="979425" y="2353337"/>
              <a:ext cx="10298175" cy="885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所有余数为0时，最小非负解为0。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若题目要求最小正解，答案应为M。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591587"/>
            <a:ext cx="10298175" cy="961363"/>
            <a:chOff x="979425" y="3591587"/>
            <a:chExt cx="10298175" cy="961363"/>
          </a:xfrm>
        </p:grpSpPr>
        <p:sp>
          <p:nvSpPr>
            <p:cNvPr id="9" name="body-driver"/>
            <p:cNvSpPr txBox="1"/>
            <p:nvPr/>
          </p:nvSpPr>
          <p:spPr>
            <a:xfrm>
              <a:off x="979425" y="3591587"/>
              <a:ext cx="10298175" cy="961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教学程序用positive参数时，按教材输出最小正解。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默认模式输出最小非负解，与当前OJ约定一致。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039387"/>
            <a:ext cx="10298175" cy="866113"/>
            <a:chOff x="979425" y="5039387"/>
            <a:chExt cx="10298175" cy="866113"/>
          </a:xfrm>
        </p:grpSpPr>
        <p:sp>
          <p:nvSpPr>
            <p:cNvPr id="11" name="body-cost"/>
            <p:cNvSpPr txBox="1"/>
            <p:nvPr/>
          </p:nvSpPr>
          <p:spPr>
            <a:xfrm>
              <a:off x="979425" y="5039387"/>
              <a:ext cx="10298175" cy="866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k条条件：时间O(Σ log m[i])，空间O(k)。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例7的模数固定，直接构造只需O(1)。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5157026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19.4 积性函数与筛法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581558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由质数和质数幂，推出其他整数的函数值。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一边筛质数，一边计算。</a:t>
            </a:r>
          </a:p>
        </p:txBody>
      </p:sp>
    </p:spTree>
  </p:cSld>
  <p:clrMapOvr>
    <a:masterClrMapping/>
  </p:clrMapOvr>
  <p:transition p14:dur="350">
    <p:fade/>
  </p:transition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一个正整数对应一个数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98175" cy="1028038"/>
            <a:chOff x="979425" y="2353337"/>
            <a:chExt cx="10298175" cy="1028038"/>
          </a:xfrm>
        </p:grpSpPr>
        <p:sp>
          <p:nvSpPr>
            <p:cNvPr id="7" name="body-definition"/>
            <p:cNvSpPr txBox="1"/>
            <p:nvPr/>
          </p:nvSpPr>
          <p:spPr>
            <a:xfrm>
              <a:off x="979425" y="2353337"/>
              <a:ext cx="10298175" cy="10280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数论函数的定义域是正整数，值域是复数的子集。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这里先接触取整数值的函数：输入n，得到f(n)。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763037"/>
            <a:ext cx="10298175" cy="1132813"/>
            <a:chOff x="979425" y="3763037"/>
            <a:chExt cx="10298175" cy="1132813"/>
          </a:xfrm>
        </p:grpSpPr>
        <p:sp>
          <p:nvSpPr>
            <p:cNvPr id="9" name="body-examples"/>
            <p:cNvSpPr txBox="1"/>
            <p:nvPr/>
          </p:nvSpPr>
          <p:spPr>
            <a:xfrm>
              <a:off x="979425" y="3763037"/>
              <a:ext cx="10298175" cy="11328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d(n)：n的正约数个数。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φ(n)：1到n中与n互质的整数个数。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363237"/>
            <a:ext cx="10298175" cy="504163"/>
            <a:chOff x="979425" y="5363237"/>
            <a:chExt cx="10298175" cy="504163"/>
          </a:xfrm>
        </p:grpSpPr>
        <p:sp>
          <p:nvSpPr>
            <p:cNvPr id="11" name="body-clarification"/>
            <p:cNvSpPr txBox="1"/>
            <p:nvPr/>
          </p:nvSpPr>
          <p:spPr>
            <a:xfrm>
              <a:off x="979425" y="5363237"/>
              <a:ext cx="1029817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n与f(n)各有含义；函数值本身不一定是质数。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互质时能拆乘积，才叫积性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98175" cy="980413"/>
            <a:chOff x="979425" y="2353337"/>
            <a:chExt cx="10298175" cy="980413"/>
          </a:xfrm>
        </p:grpSpPr>
        <p:sp>
          <p:nvSpPr>
            <p:cNvPr id="7" name="body-multiplicative"/>
            <p:cNvSpPr txBox="1"/>
            <p:nvPr/>
          </p:nvSpPr>
          <p:spPr>
            <a:xfrm>
              <a:off x="979425" y="2353337"/>
              <a:ext cx="102981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积性函数满足f(1) = 1；当gcd(a,b) = 1时，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f(ab) = f(a)f(b)。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724937"/>
            <a:ext cx="10298175" cy="513688"/>
            <a:chOff x="979425" y="3724937"/>
            <a:chExt cx="10298175" cy="513688"/>
          </a:xfrm>
        </p:grpSpPr>
        <p:sp>
          <p:nvSpPr>
            <p:cNvPr id="9" name="body-complete"/>
            <p:cNvSpPr txBox="1"/>
            <p:nvPr/>
          </p:nvSpPr>
          <p:spPr>
            <a:xfrm>
              <a:off x="979425" y="3724937"/>
              <a:ext cx="102981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完全积性函数对所有正整数a、b都能这样拆分。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667912"/>
            <a:ext cx="10298175" cy="1306527"/>
            <a:chOff x="979425" y="4667912"/>
            <a:chExt cx="10298175" cy="1306527"/>
          </a:xfrm>
        </p:grpSpPr>
        <p:sp>
          <p:nvSpPr>
            <p:cNvPr id="11" name="body-counterexample"/>
            <p:cNvSpPr txBox="1"/>
            <p:nvPr/>
          </p:nvSpPr>
          <p:spPr>
            <a:xfrm>
              <a:off x="979425" y="4667912"/>
              <a:ext cx="102981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d(2)d(3) = 2 × 2 = 4 = d(6)。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但d(2)d(2) = 4，而d(4) = 3。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约数个数是积性函数，却不是完全积性函数。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47878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三个完全积性函数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81912"/>
            <a:ext cx="10298175" cy="475588"/>
            <a:chOff x="979425" y="2381912"/>
            <a:chExt cx="10298175" cy="475588"/>
          </a:xfrm>
        </p:grpSpPr>
        <p:sp>
          <p:nvSpPr>
            <p:cNvPr id="7" name="body-constant"/>
            <p:cNvSpPr txBox="1"/>
            <p:nvPr/>
          </p:nvSpPr>
          <p:spPr>
            <a:xfrm>
              <a:off x="979425" y="2381912"/>
              <a:ext cx="10298175" cy="475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恒等1函数：每个正整数都映为1，且1 = 1 × 1。</a:t>
              </a:r>
            </a:p>
          </p:txBody>
        </p:sp>
      </p:grpSp>
      <mc:AlternateContent>
        <mc:Choice Requires="a14">
          <p:sp>
            <p:nvSpPr>
              <p:cNvPr id="9" name="power"/>
              <p:cNvSpPr txBox="1">
                <a:spLocks noGrp="1"/>
              </p:cNvSpPr>
              <p:nvPr/>
            </p:nvSpPr>
            <p:spPr>
              <a:xfrm>
                <a:off x="990600" y="2971800"/>
                <a:ext cx="10287000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sSub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id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s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ab</m:t>
                              </m:r>
                            </m:e>
                          </m:d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</m:sup>
                      </m:sSup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10" name="epsilon"/>
              <p:cNvSpPr txBox="1">
                <a:spLocks noGrp="1"/>
              </p:cNvSpPr>
              <p:nvPr/>
            </p:nvSpPr>
            <p:spPr>
              <a:xfrm>
                <a:off x="990600" y="3933825"/>
                <a:ext cx="10287000" cy="1085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ε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{"/>
                          <m:sepChr m:val=""/>
                          <m:endChr m:val="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eqArr>
                            <m:eqArrPr>
                              <m:baseJc m:val="center"/>
                            </m:eqArrPr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&amp;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=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0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&amp;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≠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2" name="Group 12"/>
          <p:cNvGrpSpPr/>
          <p:nvPr/>
        </p:nvGrpSpPr>
        <p:grpSpPr>
          <a:xfrm>
            <a:off x="979425" y="5401337"/>
            <a:ext cx="10298175" cy="504163"/>
            <a:chOff x="979425" y="5401337"/>
            <a:chExt cx="10298175" cy="504163"/>
          </a:xfrm>
        </p:grpSpPr>
        <p:sp>
          <p:nvSpPr>
            <p:cNvPr id="11" name="body-epsilon-proof"/>
            <p:cNvSpPr txBox="1"/>
            <p:nvPr/>
          </p:nvSpPr>
          <p:spPr>
            <a:xfrm>
              <a:off x="979425" y="5401337"/>
              <a:ext cx="1029817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正整数ab = 1当且仅当a = b = 1，因此ε完全积性。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25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约数、互质与平方因子对应三种函数</a:t>
            </a:r>
          </a:p>
        </p:txBody>
      </p:sp>
      <mc:AlternateContent>
        <mc:Choice Requires="a14">
          <p:sp>
            <p:nvSpPr>
              <p:cNvPr id="7" name="sigma"/>
              <p:cNvSpPr txBox="1">
                <a:spLocks noGrp="1"/>
              </p:cNvSpPr>
              <p:nvPr/>
            </p:nvSpPr>
            <p:spPr>
              <a:xfrm>
                <a:off x="990600" y="2162175"/>
                <a:ext cx="10287000" cy="752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σ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</m:sub>
                      </m:sSub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∣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b>
                        <m:sup/>
                        <m:e>
                          <m:sSup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d</m:t>
                              </m:r>
                            </m:e>
                            <m:sup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</m:sup>
                          </m:sSup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σ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d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79425" y="3039137"/>
            <a:ext cx="10298175" cy="430227"/>
            <a:chOff x="979425" y="3039137"/>
            <a:chExt cx="10298175" cy="430227"/>
          </a:xfrm>
        </p:grpSpPr>
        <p:sp>
          <p:nvSpPr>
            <p:cNvPr id="8" name="body-phi"/>
            <p:cNvSpPr txBox="1"/>
            <p:nvPr/>
          </p:nvSpPr>
          <p:spPr>
            <a:xfrm>
              <a:off x="979425" y="3039137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φ(n)统计1..n中与n互质的整数。</a:t>
              </a:r>
            </a:p>
          </p:txBody>
        </p:sp>
      </p:grpSp>
      <mc:AlternateContent>
        <mc:Choice Requires="a14">
          <p:sp>
            <p:nvSpPr>
              <p:cNvPr id="10" name="mobius"/>
              <p:cNvSpPr txBox="1">
                <a:spLocks noGrp="1"/>
              </p:cNvSpPr>
              <p:nvPr/>
            </p:nvSpPr>
            <p:spPr>
              <a:xfrm>
                <a:off x="990600" y="3552825"/>
                <a:ext cx="10287000" cy="1200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μ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{"/>
                          <m:sepChr m:val=""/>
                          <m:endChr m:val="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eqArr>
                            <m:eqArrPr>
                              <m:baseJc m:val="center"/>
                            </m:eqArr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0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&amp;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nor m:val="on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 xml:space="preserve"> 含大于1的平方因子</m:t>
                              </m:r>
                            </m:e>
                            <m:e>
                              <m:sSup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k</m:t>
                                  </m:r>
                                </m:sup>
                              </m:sSup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&amp;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nor m:val="on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 xml:space="preserve"> 无平方因子，含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  <m:r>
                                <m:rPr>
                                  <m:nor m:val="on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 xml:space="preserve"> 个不同质因子</m:t>
                              </m:r>
                            </m:e>
                          </m:eqAr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2" name="Group 12"/>
          <p:cNvGrpSpPr/>
          <p:nvPr/>
        </p:nvGrpSpPr>
        <p:grpSpPr>
          <a:xfrm>
            <a:off x="979425" y="5020337"/>
            <a:ext cx="10298175" cy="961363"/>
            <a:chOff x="979425" y="5020337"/>
            <a:chExt cx="10298175" cy="961363"/>
          </a:xfrm>
        </p:grpSpPr>
        <p:sp>
          <p:nvSpPr>
            <p:cNvPr id="11" name="body-boundary"/>
            <p:cNvSpPr txBox="1"/>
            <p:nvPr/>
          </p:nvSpPr>
          <p:spPr>
            <a:xfrm>
              <a:off x="979425" y="5020337"/>
              <a:ext cx="10298175" cy="961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μ(1) = 1。这三种函数都具有积性。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μ(2)² = 1，而μ(4) = 0，说明μ不是完全积性。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固定公因子与圆上的整点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98175" cy="1323313"/>
            <a:chOff x="979425" y="2353337"/>
            <a:chExt cx="10298175" cy="1323313"/>
          </a:xfrm>
        </p:grpSpPr>
        <p:sp>
          <p:nvSpPr>
            <p:cNvPr id="7" name="body-gcd-function"/>
            <p:cNvSpPr txBox="1"/>
            <p:nvPr/>
          </p:nvSpPr>
          <p:spPr>
            <a:xfrm>
              <a:off x="979425" y="2353337"/>
              <a:ext cx="10298175" cy="1323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固定k，定义f(n) = gcd(n,k)。它是积性函数。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互质a、b不共享质因子；每种质因子的指数，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分别与k中的指数取较小值，再相乘即可。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4048787"/>
            <a:ext cx="10298175" cy="970888"/>
            <a:chOff x="979425" y="4048787"/>
            <a:chExt cx="10298175" cy="970888"/>
          </a:xfrm>
        </p:grpSpPr>
        <p:sp>
          <p:nvSpPr>
            <p:cNvPr id="9" name="body-circle-function"/>
            <p:cNvSpPr txBox="1"/>
            <p:nvPr/>
          </p:nvSpPr>
          <p:spPr>
            <a:xfrm>
              <a:off x="979425" y="4048787"/>
              <a:ext cx="10298175" cy="970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r(n)：原点为圆心、半径n的四分之一圆弧上，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不包含一侧端点的整点个数。它也是积性函数。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315612"/>
            <a:ext cx="10298175" cy="744552"/>
            <a:chOff x="979425" y="5315612"/>
            <a:chExt cx="10298175" cy="744552"/>
          </a:xfrm>
        </p:grpSpPr>
        <p:sp>
          <p:nvSpPr>
            <p:cNvPr id="11" name="body-proof-scope"/>
            <p:cNvSpPr txBox="1"/>
            <p:nvPr/>
          </p:nvSpPr>
          <p:spPr>
            <a:xfrm>
              <a:off x="979425" y="5315612"/>
              <a:ext cx="10298175" cy="7445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r(n)的证明涉及高斯质数，可作为后续拓展。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数值实验能提出猜想，但不能代替积性的证明。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3885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例9｜逐步减少筛法中的重复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72387"/>
            <a:ext cx="10298175" cy="485113"/>
            <a:chOff x="979425" y="2372387"/>
            <a:chExt cx="10298175" cy="485113"/>
          </a:xfrm>
        </p:grpSpPr>
        <p:sp>
          <p:nvSpPr>
            <p:cNvPr id="7" name="body-goal"/>
            <p:cNvSpPr txBox="1"/>
            <p:nvPr/>
          </p:nvSpPr>
          <p:spPr>
            <a:xfrm>
              <a:off x="979425" y="2372387"/>
              <a:ext cx="10298175" cy="485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共同任务：输入N，输出1到N的全部质数。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324887"/>
            <a:ext cx="10298175" cy="1685263"/>
            <a:chOff x="979425" y="3324887"/>
            <a:chExt cx="10298175" cy="1685263"/>
          </a:xfrm>
        </p:grpSpPr>
        <p:sp>
          <p:nvSpPr>
            <p:cNvPr id="9" name="body-route"/>
            <p:cNvSpPr txBox="1"/>
            <p:nvPr/>
          </p:nvSpPr>
          <p:spPr>
            <a:xfrm>
              <a:off x="979425" y="3324887"/>
              <a:ext cx="10298175" cy="1685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先让每个整数标记自己的倍数。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再只从质数出发，减少重复。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最后让每个合数只由最小质因子生成一次。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468012"/>
            <a:ext cx="10298175" cy="430227"/>
            <a:chOff x="979425" y="5468012"/>
            <a:chExt cx="10298175" cy="430227"/>
          </a:xfrm>
        </p:grpSpPr>
        <p:sp>
          <p:nvSpPr>
            <p:cNvPr id="11" name="body-verification"/>
            <p:cNvSpPr txBox="1"/>
            <p:nvPr/>
          </p:nvSpPr>
          <p:spPr>
            <a:xfrm>
              <a:off x="979425" y="546801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四个程序的工作量不同，但质数表必须完全相同。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3885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从每个i出发，标记它的倍数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98175" cy="913738"/>
            <a:chOff x="979425" y="2353337"/>
            <a:chExt cx="10298175" cy="913738"/>
          </a:xfrm>
        </p:grpSpPr>
        <p:sp>
          <p:nvSpPr>
            <p:cNvPr id="7" name="body-algorithm"/>
            <p:cNvSpPr txBox="1"/>
            <p:nvPr/>
          </p:nvSpPr>
          <p:spPr>
            <a:xfrm>
              <a:off x="979425" y="2353337"/>
              <a:ext cx="10298175" cy="913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i从2到N；j从2i开始，每次增加i。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因此j一定是合数，可以标记。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25" y="3810662"/>
            <a:ext cx="7809100" cy="430227"/>
            <a:chOff x="979425" y="3810662"/>
            <a:chExt cx="7809100" cy="430227"/>
          </a:xfrm>
        </p:grpSpPr>
        <p:sp>
          <p:nvSpPr>
            <p:cNvPr id="9" name="TextBox 9"/>
            <p:cNvSpPr txBox="1"/>
            <p:nvPr/>
          </p:nvSpPr>
          <p:spPr>
            <a:xfrm>
              <a:off x="979425" y="3810662"/>
              <a:ext cx="83680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 × 6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303525" y="3810662"/>
              <a:ext cx="83680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 × 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27625" y="3810662"/>
              <a:ext cx="83680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4 × 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51725" y="3810662"/>
              <a:ext cx="83680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6 × 2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9425" y="4763162"/>
            <a:ext cx="10298175" cy="1230327"/>
            <a:chOff x="979425" y="4763162"/>
            <a:chExt cx="10298175" cy="1230327"/>
          </a:xfrm>
        </p:grpSpPr>
        <p:sp>
          <p:nvSpPr>
            <p:cNvPr id="14" name="body-count"/>
            <p:cNvSpPr txBox="1"/>
            <p:nvPr/>
          </p:nvSpPr>
          <p:spPr>
            <a:xfrm>
              <a:off x="979425" y="4763162"/>
              <a:ext cx="10298175" cy="1230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四次都在标记12，它的不同因子造成重复。</a:t>
              </a:r>
            </a:p>
            <a:p>
              <a:pPr algn="l">
                <a:lnSpc>
                  <a:spcPts val="2850"/>
                </a:lnSpc>
                <a:spcBef>
                  <a:spcPts val="60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总次数约为N(1/2 + 1/3 + … + 1/N)，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时间O(N log N)，空间O(N)。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只有质数需要向后标记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98175" cy="951838"/>
            <a:chOff x="979425" y="2353337"/>
            <a:chExt cx="10298175" cy="951838"/>
          </a:xfrm>
        </p:grpSpPr>
        <p:sp>
          <p:nvSpPr>
            <p:cNvPr id="7" name="body-algorithm"/>
            <p:cNvSpPr txBox="1"/>
            <p:nvPr/>
          </p:nvSpPr>
          <p:spPr>
            <a:xfrm>
              <a:off x="979425" y="2353337"/>
              <a:ext cx="102981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发现i未被标记，它就是质数。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输出i，再标记它的倍数；合数无需再次向后筛。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715412"/>
            <a:ext cx="10298175" cy="1249377"/>
            <a:chOff x="979425" y="3715412"/>
            <a:chExt cx="10298175" cy="1249377"/>
          </a:xfrm>
        </p:grpSpPr>
        <p:sp>
          <p:nvSpPr>
            <p:cNvPr id="9" name="body-start"/>
            <p:cNvSpPr txBox="1"/>
            <p:nvPr/>
          </p:nvSpPr>
          <p:spPr>
            <a:xfrm>
              <a:off x="979425" y="3715412"/>
              <a:ext cx="10298175" cy="1249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还可以从i²开始标记。</a:t>
              </a:r>
            </a:p>
            <a:p>
              <a:pPr algn="l">
                <a:lnSpc>
                  <a:spcPts val="3000"/>
                </a:lnSpc>
                <a:spcBef>
                  <a:spcPts val="450"/>
                </a:spcBef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更小的i的倍数，另一因子小于i，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已由更小的质因子处理过。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382287"/>
            <a:ext cx="10298175" cy="513688"/>
            <a:chOff x="979425" y="5382287"/>
            <a:chExt cx="10298175" cy="513688"/>
          </a:xfrm>
        </p:grpSpPr>
        <p:sp>
          <p:nvSpPr>
            <p:cNvPr id="11" name="body-cost"/>
            <p:cNvSpPr txBox="1"/>
            <p:nvPr/>
          </p:nvSpPr>
          <p:spPr>
            <a:xfrm>
              <a:off x="979425" y="5382287"/>
              <a:ext cx="102981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埃氏筛时间O(N log log N)，空间O(N)。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用已知质数相乘，还会重复吗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942313"/>
            <a:chOff x="979425" y="2343812"/>
            <a:chExt cx="10298175" cy="942313"/>
          </a:xfrm>
        </p:grpSpPr>
        <p:sp>
          <p:nvSpPr>
            <p:cNvPr id="7" name="body-algorithm"/>
            <p:cNvSpPr txBox="1"/>
            <p:nvPr/>
          </p:nvSpPr>
          <p:spPr>
            <a:xfrm>
              <a:off x="979425" y="2343812"/>
              <a:ext cx="10298175" cy="942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对每个i，枚举已找到的质数p，标记i × p。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如果不设置停止条件，12仍然会生成两次：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6884" y="3813810"/>
            <a:ext cx="4490466" cy="615315"/>
            <a:chOff x="976884" y="3813810"/>
            <a:chExt cx="4490466" cy="615315"/>
          </a:xfrm>
        </p:grpSpPr>
        <p:sp>
          <p:nvSpPr>
            <p:cNvPr id="9" name="body-first-source"/>
            <p:cNvSpPr txBox="1"/>
            <p:nvPr/>
          </p:nvSpPr>
          <p:spPr>
            <a:xfrm>
              <a:off x="976884" y="3813810"/>
              <a:ext cx="4490466" cy="6153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6 × 2 = 12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139434" y="3813810"/>
            <a:ext cx="5138166" cy="615315"/>
            <a:chOff x="6139434" y="3813810"/>
            <a:chExt cx="5138166" cy="615315"/>
          </a:xfrm>
        </p:grpSpPr>
        <p:sp>
          <p:nvSpPr>
            <p:cNvPr id="11" name="body-second-source"/>
            <p:cNvSpPr txBox="1"/>
            <p:nvPr/>
          </p:nvSpPr>
          <p:spPr>
            <a:xfrm>
              <a:off x="6139434" y="3813810"/>
              <a:ext cx="5138166" cy="6153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4 × 3 = 12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5048912"/>
            <a:ext cx="10298175" cy="866113"/>
            <a:chOff x="979425" y="5048912"/>
            <a:chExt cx="10298175" cy="866113"/>
          </a:xfrm>
        </p:grpSpPr>
        <p:sp>
          <p:nvSpPr>
            <p:cNvPr id="13" name="body-restriction"/>
            <p:cNvSpPr txBox="1"/>
            <p:nvPr/>
          </p:nvSpPr>
          <p:spPr>
            <a:xfrm>
              <a:off x="979425" y="5048912"/>
              <a:ext cx="10298175" cy="866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只允许p不超过i的最小质因子。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保留6 × 2，阻止4继续枚举到3。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最小质因子让每个合数只出现一次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98175" cy="923263"/>
            <a:chOff x="979425" y="2353337"/>
            <a:chExt cx="10298175" cy="923263"/>
          </a:xfrm>
        </p:grpSpPr>
        <p:sp>
          <p:nvSpPr>
            <p:cNvPr id="7" name="body-stop"/>
            <p:cNvSpPr txBox="1"/>
            <p:nvPr/>
          </p:nvSpPr>
          <p:spPr>
            <a:xfrm>
              <a:off x="979425" y="2353337"/>
              <a:ext cx="102981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按递增顺序枚举质数p；标记i × p后，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一旦p整除i，立即停止。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58262"/>
            <a:ext cx="10298175" cy="923263"/>
            <a:chOff x="979425" y="3658262"/>
            <a:chExt cx="10298175" cy="923263"/>
          </a:xfrm>
        </p:grpSpPr>
        <p:sp>
          <p:nvSpPr>
            <p:cNvPr id="9" name="body-smallest"/>
            <p:cNvSpPr txBox="1"/>
            <p:nvPr/>
          </p:nvSpPr>
          <p:spPr>
            <a:xfrm>
              <a:off x="979425" y="3658262"/>
              <a:ext cx="102981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每次实际使用的p，都不大于i的最小质因子。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因此p恰好是i × p的最小质因子。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982237"/>
            <a:ext cx="10298175" cy="951838"/>
            <a:chOff x="979425" y="4982237"/>
            <a:chExt cx="10298175" cy="951838"/>
          </a:xfrm>
        </p:grpSpPr>
        <p:sp>
          <p:nvSpPr>
            <p:cNvPr id="11" name="body-unique"/>
            <p:cNvSpPr txBox="1"/>
            <p:nvPr/>
          </p:nvSpPr>
          <p:spPr>
            <a:xfrm>
              <a:off x="979425" y="4982237"/>
              <a:ext cx="102981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反过来，任意合数x的最小质因子p唯一。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令i = x/p，算法会且只会在这一对(i,p)处生成x。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标记以后，再判断是否停止</a:t>
            </a:r>
          </a:p>
        </p:txBody>
      </p:sp>
      <p:sp>
        <p:nvSpPr>
          <p:cNvPr id="9" name="textbox-code"/>
          <p:cNvSpPr/>
          <p:nvPr/>
        </p:nvSpPr>
        <p:spPr>
          <a:xfrm>
            <a:off x="838200" y="2200275"/>
            <a:ext cx="10515600" cy="3000375"/>
          </a:xfrm>
          <a:prstGeom prst="roundRect">
            <a:avLst>
              <a:gd name="adj" fmla="val 4444"/>
            </a:avLst>
          </a:prstGeom>
          <a:solidFill>
            <a:schemeClr val="lt2"/>
          </a:solidFill>
          <a:ln>
            <a:noFill/>
          </a:ln>
        </p:spPr>
        <p:txBody>
          <a:bodyPr wrap="square" lIns="160846" tIns="98769" rIns="160846" bIns="-39053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i=2;i&lt;=n;++i){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bool isPrime=!marked[i];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if(isPrime)primes.push_back(i);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p:primes){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if(i&gt;n/p)break;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marked[i*p]=true;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if(i%p==0)break; // mode 3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506112"/>
            <a:ext cx="10298175" cy="466063"/>
            <a:chOff x="979425" y="5506112"/>
            <a:chExt cx="10298175" cy="466063"/>
          </a:xfrm>
        </p:grpSpPr>
        <p:sp>
          <p:nvSpPr>
            <p:cNvPr id="10" name="body-order"/>
            <p:cNvSpPr txBox="1"/>
            <p:nvPr/>
          </p:nvSpPr>
          <p:spPr>
            <a:xfrm>
              <a:off x="979425" y="5506112"/>
              <a:ext cx="10298175" cy="466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若把整除时的break提前到标记前，会漏掉质数平方。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73120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检验筛法：1不是质数，平方不能漏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98175" cy="923263"/>
            <a:chOff x="979425" y="2334287"/>
            <a:chExt cx="10298175" cy="923263"/>
          </a:xfrm>
        </p:grpSpPr>
        <p:sp>
          <p:nvSpPr>
            <p:cNvPr id="7" name="body-cases"/>
            <p:cNvSpPr txBox="1"/>
            <p:nvPr/>
          </p:nvSpPr>
          <p:spPr>
            <a:xfrm>
              <a:off x="979425" y="2334287"/>
              <a:ext cx="102981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N = 12：输出2，3，5，7，11。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N = 1：质数表为空。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29687"/>
            <a:ext cx="10298175" cy="1744677"/>
            <a:chOff x="979425" y="3629687"/>
            <a:chExt cx="10298175" cy="1744677"/>
          </a:xfrm>
        </p:grpSpPr>
        <p:sp>
          <p:nvSpPr>
            <p:cNvPr id="9" name="body-costs"/>
            <p:cNvSpPr txBox="1"/>
            <p:nvPr/>
          </p:nvSpPr>
          <p:spPr>
            <a:xfrm>
              <a:off x="979425" y="3629687"/>
              <a:ext cx="10298175" cy="17446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普通筛：O(N log N)。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埃氏筛：O(N log log N)。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不加break的质数乘法筛：O(N log log N)。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线性筛：O(N)，每个合数只生成一次。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563262"/>
            <a:ext cx="10298175" cy="430227"/>
            <a:chOff x="979425" y="5563262"/>
            <a:chExt cx="10298175" cy="430227"/>
          </a:xfrm>
        </p:grpSpPr>
        <p:sp>
          <p:nvSpPr>
            <p:cNvPr id="11" name="body-space"/>
            <p:cNvSpPr txBox="1"/>
            <p:nvPr/>
          </p:nvSpPr>
          <p:spPr>
            <a:xfrm>
              <a:off x="979425" y="556326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这些实现都使用O(N)数组空间。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0656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例10｜乘积是平方的数对有多少</a:t>
            </a:r>
          </a:p>
        </p:txBody>
      </p:sp>
      <mc:AlternateContent>
        <mc:Choice Requires="a14">
          <p:sp>
            <p:nvSpPr>
              <p:cNvPr id="7" name="task"/>
              <p:cNvSpPr txBox="1">
                <a:spLocks noGrp="1"/>
              </p:cNvSpPr>
              <p:nvPr/>
            </p:nvSpPr>
            <p:spPr>
              <a:xfrm>
                <a:off x="990600" y="2171700"/>
                <a:ext cx="10287000" cy="102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p>
                        <m:e>
                          <m:nary>
                            <m:naryPr>
                              <m:chr m:val="∑"/>
                              <m:limLoc m:val="undOvr"/>
                              <m:grow m:val="off"/>
                              <m:subHide m:val="off"/>
                              <m:supHide m:val="off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=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sup>
                            <m:e>
                              <m:sSup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92C4D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92C4D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92C4D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d</m:t>
                                  </m:r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92C4D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92C4D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ij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nary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≤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n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≤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79425" y="3582062"/>
            <a:ext cx="10298175" cy="951838"/>
            <a:chOff x="979425" y="3582062"/>
            <a:chExt cx="10298175" cy="951838"/>
          </a:xfrm>
        </p:grpSpPr>
        <p:sp>
          <p:nvSpPr>
            <p:cNvPr id="8" name="body-contribution"/>
            <p:cNvSpPr txBox="1"/>
            <p:nvPr/>
          </p:nvSpPr>
          <p:spPr>
            <a:xfrm>
              <a:off x="979425" y="3582062"/>
              <a:ext cx="102981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平方数的约数个数为奇数，所以贡献-1。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其他乘积贡献1。稍后用约数配对证明这件事。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4991762"/>
            <a:ext cx="10298175" cy="980413"/>
            <a:chOff x="979425" y="4991762"/>
            <a:chExt cx="10298175" cy="980413"/>
          </a:xfrm>
        </p:grpSpPr>
        <p:sp>
          <p:nvSpPr>
            <p:cNvPr id="10" name="body-conversion"/>
            <p:cNvSpPr txBox="1"/>
            <p:nvPr/>
          </p:nvSpPr>
          <p:spPr>
            <a:xfrm>
              <a:off x="979425" y="4991762"/>
              <a:ext cx="102981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设平方乘积的有序对数为Q，总得分n² - 2Q。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逐对检验需O(n²)，要找到能直接分组的条件。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质因子的奇偶性决定能否配成平方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849327"/>
            <a:chOff x="979425" y="2343812"/>
            <a:chExt cx="10298175" cy="849327"/>
          </a:xfrm>
        </p:grpSpPr>
        <p:sp>
          <p:nvSpPr>
            <p:cNvPr id="7" name="body-definition"/>
            <p:cNvSpPr txBox="1"/>
            <p:nvPr/>
          </p:nvSpPr>
          <p:spPr>
            <a:xfrm>
              <a:off x="979425" y="234381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sf(x)是x中指数为奇数的质因子之积，称平方自由核。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sf(1) = 1；平方因子在这里被全部消去。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534437"/>
            <a:ext cx="10298175" cy="951838"/>
            <a:chOff x="979425" y="3534437"/>
            <a:chExt cx="10298175" cy="951838"/>
          </a:xfrm>
        </p:grpSpPr>
        <p:sp>
          <p:nvSpPr>
            <p:cNvPr id="9" name="body-examples"/>
            <p:cNvSpPr txBox="1"/>
            <p:nvPr/>
          </p:nvSpPr>
          <p:spPr>
            <a:xfrm>
              <a:off x="979425" y="3534437"/>
              <a:ext cx="102981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例如12 = 2² × 3，所以sf(12) = 3。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18 = 2 × 3²，所以sf(18) = 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896512"/>
            <a:ext cx="10298175" cy="1192227"/>
            <a:chOff x="979425" y="4896512"/>
            <a:chExt cx="10298175" cy="1192227"/>
          </a:xfrm>
        </p:grpSpPr>
        <p:sp>
          <p:nvSpPr>
            <p:cNvPr id="11" name="body-criterion"/>
            <p:cNvSpPr txBox="1"/>
            <p:nvPr/>
          </p:nvSpPr>
          <p:spPr>
            <a:xfrm>
              <a:off x="979425" y="4896512"/>
              <a:ext cx="10298175" cy="1192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ij为平方 ⇔ 每种质因子指数之和为偶数</a:t>
              </a:r>
            </a:p>
            <a:p>
              <a:pPr algn="l">
                <a:lnSpc>
                  <a:spcPts val="2700"/>
                </a:lnSpc>
                <a:spcBef>
                  <a:spcPts val="60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⇔ sf(i) = sf(j)。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互质两数不共享质因子，所以sf也具有积性。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筛到一个新质因子，就翻转它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894688"/>
            <a:chOff x="979425" y="2343812"/>
            <a:chExt cx="10298175" cy="894688"/>
          </a:xfrm>
        </p:grpSpPr>
        <p:sp>
          <p:nvSpPr>
            <p:cNvPr id="7" name="body-parity"/>
            <p:cNvSpPr txBox="1"/>
            <p:nvPr/>
          </p:nvSpPr>
          <p:spPr>
            <a:xfrm>
              <a:off x="979425" y="2343812"/>
              <a:ext cx="10298175" cy="894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线性筛用质数p生成i × p。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p的指数加1，只有它的奇偶性会变化。</a:t>
              </a:r>
            </a:p>
          </p:txBody>
        </p:sp>
      </p:grpSp>
      <mc:AlternateContent>
        <mc:Choice Requires="a14">
          <p:sp>
            <p:nvSpPr>
              <p:cNvPr id="9" name="rule"/>
              <p:cNvSpPr txBox="1">
                <a:spLocks noGrp="1"/>
              </p:cNvSpPr>
              <p:nvPr/>
            </p:nvSpPr>
            <p:spPr>
              <a:xfrm>
                <a:off x="990600" y="3476625"/>
                <a:ext cx="10287000" cy="125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sf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ip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{"/>
                          <m:sepChr m:val=""/>
                          <m:endChr m:val="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eqArr>
                            <m:eqArrPr>
                              <m:baseJc m:val="center"/>
                            </m:eqArrPr>
                            <m:e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sf</m:t>
                                  </m:r>
                                </m:fName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/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&amp;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∣</m:t>
                              </m:r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sf</m:t>
                                  </m:r>
                                </m:fName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e>
                                  </m:d>
                                </m:e>
                              </m:func>
                            </m:e>
                            <m:e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sf</m:t>
                                  </m:r>
                                </m:fName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&amp;</m:t>
                              </m:r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sf</m:t>
                                  </m:r>
                                </m:fName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e>
                                  </m:d>
                                </m:e>
                              </m:func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</m:e>
                              </m:func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≠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5144162"/>
            <a:ext cx="10298175" cy="830277"/>
            <a:chOff x="979425" y="5144162"/>
            <a:chExt cx="10298175" cy="830277"/>
          </a:xfrm>
        </p:grpSpPr>
        <p:sp>
          <p:nvSpPr>
            <p:cNvPr id="10" name="body-initial"/>
            <p:cNvSpPr txBox="1"/>
            <p:nvPr/>
          </p:nvSpPr>
          <p:spPr>
            <a:xfrm>
              <a:off x="979425" y="5144162"/>
              <a:ext cx="1029817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sf(1) = 1。新质数p的sf值就是p。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筛每个合数时，只需一次乘法或除法。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9272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同一种sf值内的有序对贡献cnt²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98175" cy="980413"/>
            <a:chOff x="979425" y="2353337"/>
            <a:chExt cx="10298175" cy="980413"/>
          </a:xfrm>
        </p:grpSpPr>
        <p:sp>
          <p:nvSpPr>
            <p:cNvPr id="7" name="body-count"/>
            <p:cNvSpPr txBox="1"/>
            <p:nvPr/>
          </p:nvSpPr>
          <p:spPr>
            <a:xfrm>
              <a:off x="979425" y="2353337"/>
              <a:ext cx="102981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按sf值分组。某组有cnt个整数，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i和j各有cnt种选择，所以有cnt²个有序对。</a:t>
              </a:r>
            </a:p>
          </p:txBody>
        </p:sp>
      </p:grpSp>
      <mc:AlternateContent>
        <mc:Choice Requires="a14">
          <p:sp>
            <p:nvSpPr>
              <p:cNvPr id="9" name="formula"/>
              <p:cNvSpPr txBox="1">
                <a:spLocks noGrp="1"/>
              </p:cNvSpPr>
              <p:nvPr/>
            </p:nvSpPr>
            <p:spPr>
              <a:xfrm>
                <a:off x="990600" y="3590925"/>
                <a:ext cx="10287000" cy="110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Q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</m:sub>
                        <m:sup/>
                        <m:e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cnt</m:t>
                              </m:r>
                            </m:fName>
                            <m:e>
                              <m:sSup>
                                <m:e>
                                  <m:d>
                                    <m:dPr>
                                      <m:begChr m:val="["/>
                                      <m:sepChr m:val=""/>
                                      <m:endChr m:val="]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v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func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answer</m:t>
                          </m:r>
                        </m:fName>
                        <m:e/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2Q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5144162"/>
            <a:ext cx="10298175" cy="849327"/>
            <a:chOff x="979425" y="5144162"/>
            <a:chExt cx="10298175" cy="849327"/>
          </a:xfrm>
        </p:grpSpPr>
        <p:sp>
          <p:nvSpPr>
            <p:cNvPr id="10" name="body-ordered"/>
            <p:cNvSpPr txBox="1"/>
            <p:nvPr/>
          </p:nvSpPr>
          <p:spPr>
            <a:xfrm>
              <a:off x="979425" y="514416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包括i = j，也区分(i,j)与(j,i)。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这里不能除以2，也不能只用两两选择的组合数。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03880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例如n = 4，得分为4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72387"/>
            <a:ext cx="10298175" cy="456538"/>
            <a:chOff x="979425" y="2372387"/>
            <a:chExt cx="10298175" cy="456538"/>
          </a:xfrm>
        </p:grpSpPr>
        <p:sp>
          <p:nvSpPr>
            <p:cNvPr id="7" name="body-values"/>
            <p:cNvSpPr txBox="1"/>
            <p:nvPr/>
          </p:nvSpPr>
          <p:spPr>
            <a:xfrm>
              <a:off x="979425" y="2372387"/>
              <a:ext cx="10298175" cy="4565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sf(1..4) = (1,2,3,1)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210587"/>
            <a:ext cx="3440175" cy="1018513"/>
            <a:chOff x="979425" y="3210587"/>
            <a:chExt cx="3440175" cy="1018513"/>
          </a:xfrm>
        </p:grpSpPr>
        <p:sp>
          <p:nvSpPr>
            <p:cNvPr id="9" name="body-group-1"/>
            <p:cNvSpPr txBox="1"/>
            <p:nvPr/>
          </p:nvSpPr>
          <p:spPr>
            <a:xfrm>
              <a:off x="979425" y="3210587"/>
              <a:ext cx="3440175" cy="10185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sf = 1：{1,4}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 × 2 = 4对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751325" y="3210587"/>
            <a:ext cx="2582925" cy="1018513"/>
            <a:chOff x="4751325" y="3210587"/>
            <a:chExt cx="2582925" cy="1018513"/>
          </a:xfrm>
        </p:grpSpPr>
        <p:sp>
          <p:nvSpPr>
            <p:cNvPr id="11" name="body-group-2"/>
            <p:cNvSpPr txBox="1"/>
            <p:nvPr/>
          </p:nvSpPr>
          <p:spPr>
            <a:xfrm>
              <a:off x="4751325" y="3210587"/>
              <a:ext cx="2582925" cy="10185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sf = 2：{2}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1对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408925" y="3210587"/>
            <a:ext cx="2868675" cy="1018513"/>
            <a:chOff x="8408925" y="3210587"/>
            <a:chExt cx="2868675" cy="1018513"/>
          </a:xfrm>
        </p:grpSpPr>
        <p:sp>
          <p:nvSpPr>
            <p:cNvPr id="13" name="body-group-3"/>
            <p:cNvSpPr txBox="1"/>
            <p:nvPr/>
          </p:nvSpPr>
          <p:spPr>
            <a:xfrm>
              <a:off x="8408925" y="3210587"/>
              <a:ext cx="2868675" cy="10185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sf = 3：{3}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1对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25" y="4725062"/>
            <a:ext cx="10298175" cy="1230327"/>
            <a:chOff x="979425" y="4725062"/>
            <a:chExt cx="10298175" cy="1230327"/>
          </a:xfrm>
        </p:grpSpPr>
        <p:sp>
          <p:nvSpPr>
            <p:cNvPr id="15" name="body-answer"/>
            <p:cNvSpPr txBox="1"/>
            <p:nvPr/>
          </p:nvSpPr>
          <p:spPr>
            <a:xfrm>
              <a:off x="979425" y="4725062"/>
              <a:ext cx="10298175" cy="1230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 = 4 + 1 + 1 = 6，总对数16。</a:t>
              </a:r>
            </a:p>
            <a:p>
              <a:pPr algn="l">
                <a:lnSpc>
                  <a:spcPts val="2850"/>
                </a:lnSpc>
                <a:spcBef>
                  <a:spcPts val="60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得分16 - 2 × 6 = 4。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边界：n = 1得-1，n = 2得0。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筛函数值，再统计频次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949" y="2357147"/>
            <a:ext cx="5593331" cy="723978"/>
            <a:chOff x="980949" y="2357147"/>
            <a:chExt cx="5593331" cy="723978"/>
          </a:xfrm>
        </p:grpSpPr>
        <p:sp>
          <p:nvSpPr>
            <p:cNvPr id="7" name="TextBox 7"/>
            <p:cNvSpPr txBox="1"/>
            <p:nvPr/>
          </p:nvSpPr>
          <p:spPr>
            <a:xfrm>
              <a:off x="980949" y="2357147"/>
              <a:ext cx="5593331" cy="7239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sf[next]=(sf[i]%p==0 ? sf[i]/p : sf[i]*p);</a:t>
              </a:r>
              <a:br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if(i%p==0)break; // 仍是线性筛的停止条件</a:t>
              </a:r>
            </a:p>
          </p:txBody>
        </p:sp>
      </p:grpSp>
      <p:sp>
        <p:nvSpPr>
          <p:cNvPr id="11" name="textbox-count-code"/>
          <p:cNvSpPr/>
          <p:nvPr/>
        </p:nvSpPr>
        <p:spPr>
          <a:xfrm>
            <a:off x="838200" y="3448050"/>
            <a:ext cx="10515600" cy="1628775"/>
          </a:xfrm>
          <a:prstGeom prst="roundRect">
            <a:avLst>
              <a:gd name="adj" fmla="val 8187"/>
            </a:avLst>
          </a:prstGeom>
          <a:solidFill>
            <a:schemeClr val="lt2"/>
          </a:solidFill>
          <a:ln>
            <a:noFill/>
          </a:ln>
        </p:spPr>
        <p:txBody>
          <a:bodyPr wrap="square" lIns="160843" tIns="117816" rIns="160843" bIns="-39056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vector&lt;int&gt;count(n+1);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i=1;i&lt;=n;++i)++count[sf[i]];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long long answer=1LL*n*n;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for(long long c:count)answer-=2*c*c;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79425" y="5420387"/>
            <a:ext cx="10298175" cy="513688"/>
            <a:chOff x="979425" y="5420387"/>
            <a:chExt cx="10298175" cy="513688"/>
          </a:xfrm>
        </p:grpSpPr>
        <p:sp>
          <p:nvSpPr>
            <p:cNvPr id="12" name="body-cost"/>
            <p:cNvSpPr txBox="1"/>
            <p:nvPr/>
          </p:nvSpPr>
          <p:spPr>
            <a:xfrm>
              <a:off x="979425" y="5420387"/>
              <a:ext cx="102981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时间、空间O(n)；n²和cnt²都要在64位中计算。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一般积性函数要维护最小质数幂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05712"/>
            <a:ext cx="10298175" cy="1268427"/>
            <a:chOff x="979425" y="2305712"/>
            <a:chExt cx="10298175" cy="1268427"/>
          </a:xfrm>
        </p:grpSpPr>
        <p:sp>
          <p:nvSpPr>
            <p:cNvPr id="7" name="body-decomposition"/>
            <p:cNvSpPr txBox="1"/>
            <p:nvPr/>
          </p:nvSpPr>
          <p:spPr>
            <a:xfrm>
              <a:off x="979425" y="2305712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K[i]保存i中最小质因子的完整幂。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K[i]与i/K[i]互质，函数值可拆成两部分相乘。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若i本身是质数幂，直接使用已知的质数幂公式。</a:t>
              </a:r>
            </a:p>
          </p:txBody>
        </p:sp>
      </p:grpSp>
      <p:sp>
        <p:nvSpPr>
          <p:cNvPr id="11" name="textbox-generic-code"/>
          <p:cNvSpPr/>
          <p:nvPr/>
        </p:nvSpPr>
        <p:spPr>
          <a:xfrm>
            <a:off x="838200" y="3657600"/>
            <a:ext cx="10515600" cy="2266950"/>
          </a:xfrm>
          <a:prstGeom prst="roundRect">
            <a:avLst>
              <a:gd name="adj" fmla="val 5882"/>
            </a:avLst>
          </a:prstGeom>
          <a:solidFill>
            <a:schemeClr val="lt2"/>
          </a:solidFill>
          <a:ln>
            <a:noFill/>
          </a:ln>
        </p:spPr>
        <p:txBody>
          <a:bodyPr wrap="square" lIns="160844" tIns="98767" rIns="160844" bIns="-39055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if(i%p==0){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K[next]=K[i]*p;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sf[next]=(K[next]==next ? p/sf[i] :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sf[K[next]]*sf[next/K[next]]);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}else{K[next]=p;sf[next]=p*sf[i];}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// 质数幂的sf值按p,1,p,1,…交替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约数个数由指数的选择数相乘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951838"/>
            <a:chOff x="979425" y="2343812"/>
            <a:chExt cx="10298175" cy="951838"/>
          </a:xfrm>
        </p:grpSpPr>
        <p:sp>
          <p:nvSpPr>
            <p:cNvPr id="7" name="body-choice"/>
            <p:cNvSpPr txBox="1"/>
            <p:nvPr/>
          </p:nvSpPr>
          <p:spPr>
            <a:xfrm>
              <a:off x="979425" y="2343812"/>
              <a:ext cx="102981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n中某质因子的指数为e，约数里可以取0到e。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每种质因子的选择互不影响，使用乘法原理。</a:t>
              </a:r>
            </a:p>
          </p:txBody>
        </p:sp>
      </p:grpSp>
      <mc:AlternateContent>
        <mc:Choice Requires="a14">
          <p:sp>
            <p:nvSpPr>
              <p:cNvPr id="9" name="formula"/>
              <p:cNvSpPr txBox="1">
                <a:spLocks noGrp="1"/>
              </p:cNvSpPr>
              <p:nvPr/>
            </p:nvSpPr>
            <p:spPr>
              <a:xfrm>
                <a:off x="990600" y="3476625"/>
                <a:ext cx="102870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n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∏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  <m:sup/>
                        <m:e>
                          <m:sSubSup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  <m:sup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e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</m:sup>
                          </m:sSubSup>
                        </m:e>
                      </m:nary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⇒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d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∏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  <m:sup/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e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944137"/>
            <a:ext cx="10298175" cy="980413"/>
            <a:chOff x="979425" y="4944137"/>
            <a:chExt cx="10298175" cy="980413"/>
          </a:xfrm>
        </p:grpSpPr>
        <p:sp>
          <p:nvSpPr>
            <p:cNvPr id="10" name="body-example"/>
            <p:cNvSpPr txBox="1"/>
            <p:nvPr/>
          </p:nvSpPr>
          <p:spPr>
            <a:xfrm>
              <a:off x="979425" y="4944137"/>
              <a:ext cx="102981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例如36 = 2² × 3²，两种指数各有3种选择。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共有3 × 3 = 9个约数，也可成对枚举求出。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25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约数个数为奇数，恰好是完全平方数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951838"/>
            <a:chOff x="979425" y="2343812"/>
            <a:chExt cx="10298175" cy="951838"/>
          </a:xfrm>
        </p:grpSpPr>
        <p:sp>
          <p:nvSpPr>
            <p:cNvPr id="7" name="body-pairing"/>
            <p:cNvSpPr txBox="1"/>
            <p:nvPr/>
          </p:nvSpPr>
          <p:spPr>
            <a:xfrm>
              <a:off x="979425" y="2343812"/>
              <a:ext cx="102981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每个约数d与n/d配对。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只有d² = n时，两者相同，会留下一个自配对项。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8408" y="3703320"/>
            <a:ext cx="10299192" cy="535305"/>
            <a:chOff x="978408" y="3703320"/>
            <a:chExt cx="10299192" cy="535305"/>
          </a:xfrm>
        </p:grpSpPr>
        <p:sp>
          <p:nvSpPr>
            <p:cNvPr id="9" name="body-example-pairs"/>
            <p:cNvSpPr txBox="1"/>
            <p:nvPr/>
          </p:nvSpPr>
          <p:spPr>
            <a:xfrm>
              <a:off x="978408" y="3703320"/>
              <a:ext cx="10299192" cy="5353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36：1×36，2×18，3×12，4×9，6×6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686962"/>
            <a:ext cx="10298175" cy="1268427"/>
            <a:chOff x="979425" y="4686962"/>
            <a:chExt cx="10298175" cy="1268427"/>
          </a:xfrm>
        </p:grpSpPr>
        <p:sp>
          <p:nvSpPr>
            <p:cNvPr id="11" name="body-exponents"/>
            <p:cNvSpPr txBox="1"/>
            <p:nvPr/>
          </p:nvSpPr>
          <p:spPr>
            <a:xfrm>
              <a:off x="979425" y="4686962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从公式看：所有(e+1)都为奇数，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等价于所有质因子指数e都为偶数。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1也是完全平方数，且d(1) = 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7578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例11｜分成互不相同的正因子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1287477"/>
            <a:chOff x="979425" y="2343812"/>
            <a:chExt cx="10298175" cy="1287477"/>
          </a:xfrm>
        </p:grpSpPr>
        <p:sp>
          <p:nvSpPr>
            <p:cNvPr id="7" name="body-problem"/>
            <p:cNvSpPr txBox="1"/>
            <p:nvPr/>
          </p:nvSpPr>
          <p:spPr>
            <a:xfrm>
              <a:off x="979425" y="2343812"/>
              <a:ext cx="10298175" cy="1287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把n表示为至少两个互不相同且大于1的因子之积。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因子的排列顺序不算新方案。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计数对998244353取模；n最多为10¹²。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8408" y="4027170"/>
            <a:ext cx="10299192" cy="668655"/>
            <a:chOff x="978408" y="4027170"/>
            <a:chExt cx="10299192" cy="668655"/>
          </a:xfrm>
        </p:grpSpPr>
        <p:sp>
          <p:nvSpPr>
            <p:cNvPr id="9" name="body-example"/>
            <p:cNvSpPr txBox="1"/>
            <p:nvPr/>
          </p:nvSpPr>
          <p:spPr>
            <a:xfrm>
              <a:off x="978408" y="4027170"/>
              <a:ext cx="10299192" cy="6686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例如12：2 × 6、3 × 4，共2种。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134637"/>
            <a:ext cx="10298175" cy="849327"/>
            <a:chOff x="979425" y="5134637"/>
            <a:chExt cx="10298175" cy="849327"/>
          </a:xfrm>
        </p:grpSpPr>
        <p:sp>
          <p:nvSpPr>
            <p:cNvPr id="11" name="body-reduction"/>
            <p:cNvSpPr txBox="1"/>
            <p:nvPr/>
          </p:nvSpPr>
          <p:spPr>
            <a:xfrm>
              <a:off x="979425" y="513463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每个候选因子必须是n的约数。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状态只需保留约数，无需开大小为n的数组。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把每个候选因子当作0/1物品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961363"/>
            <a:chOff x="979425" y="2343812"/>
            <a:chExt cx="10298175" cy="961363"/>
          </a:xfrm>
        </p:grpSpPr>
        <p:sp>
          <p:nvSpPr>
            <p:cNvPr id="7" name="body-state"/>
            <p:cNvSpPr txBox="1"/>
            <p:nvPr/>
          </p:nvSpPr>
          <p:spPr>
            <a:xfrm>
              <a:off x="979425" y="2343812"/>
              <a:ext cx="10298175" cy="961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f[d]：只用已经处理的候选因子，乘积为d的方案数。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初值f[1] = 1，表示空集合的乘积为1。</a:t>
              </a:r>
            </a:p>
          </p:txBody>
        </p:sp>
      </p:grpSp>
      <mc:AlternateContent>
        <mc:Choice Requires="a14">
          <p:sp>
            <p:nvSpPr>
              <p:cNvPr id="9" name="transition"/>
              <p:cNvSpPr txBox="1">
                <a:spLocks noGrp="1"/>
              </p:cNvSpPr>
              <p:nvPr/>
            </p:nvSpPr>
            <p:spPr>
              <a:xfrm>
                <a:off x="990600" y="3543300"/>
                <a:ext cx="10287000" cy="1000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←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/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</m:e>
                      </m:d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∣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915562"/>
            <a:ext cx="10298175" cy="999463"/>
            <a:chOff x="979425" y="4915562"/>
            <a:chExt cx="10298175" cy="999463"/>
          </a:xfrm>
        </p:grpSpPr>
        <p:sp>
          <p:nvSpPr>
            <p:cNvPr id="10" name="body-order"/>
            <p:cNvSpPr txBox="1"/>
            <p:nvPr/>
          </p:nvSpPr>
          <p:spPr>
            <a:xfrm>
              <a:off x="979425" y="4915562"/>
              <a:ext cx="10298175" cy="999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按候选因子v递增处理，保证方案不因排列而重复。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目标乘积d倒序更新，保证每个v只使用一次。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23580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例如12，按2、3、4、6、12处理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866113"/>
            <a:chOff x="979425" y="2343812"/>
            <a:chExt cx="10298175" cy="866113"/>
          </a:xfrm>
        </p:grpSpPr>
        <p:sp>
          <p:nvSpPr>
            <p:cNvPr id="7" name="body-first-factors"/>
            <p:cNvSpPr txBox="1"/>
            <p:nvPr/>
          </p:nvSpPr>
          <p:spPr>
            <a:xfrm>
              <a:off x="979425" y="2343812"/>
              <a:ext cx="10298175" cy="866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处理2：f[2] = 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处理3：f[3] = 1，f[6] = 1，对应2 × 3。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534437"/>
            <a:ext cx="10298175" cy="466063"/>
            <a:chOff x="979425" y="3534437"/>
            <a:chExt cx="10298175" cy="466063"/>
          </a:xfrm>
        </p:grpSpPr>
        <p:sp>
          <p:nvSpPr>
            <p:cNvPr id="9" name="body-factor-four"/>
            <p:cNvSpPr txBox="1"/>
            <p:nvPr/>
          </p:nvSpPr>
          <p:spPr>
            <a:xfrm>
              <a:off x="979425" y="3534437"/>
              <a:ext cx="10298175" cy="466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处理4：f[12] = 1，对应3 × 4。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325012"/>
            <a:ext cx="10298175" cy="466063"/>
            <a:chOff x="979425" y="4325012"/>
            <a:chExt cx="10298175" cy="466063"/>
          </a:xfrm>
        </p:grpSpPr>
        <p:sp>
          <p:nvSpPr>
            <p:cNvPr id="11" name="body-factor-six"/>
            <p:cNvSpPr txBox="1"/>
            <p:nvPr/>
          </p:nvSpPr>
          <p:spPr>
            <a:xfrm>
              <a:off x="979425" y="4325012"/>
              <a:ext cx="10298175" cy="466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处理6：f[12] = 2，新增2 × 6。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5153687"/>
            <a:ext cx="10298175" cy="820752"/>
            <a:chOff x="979425" y="5153687"/>
            <a:chExt cx="10298175" cy="820752"/>
          </a:xfrm>
        </p:grpSpPr>
        <p:sp>
          <p:nvSpPr>
            <p:cNvPr id="13" name="body-single"/>
            <p:cNvSpPr txBox="1"/>
            <p:nvPr/>
          </p:nvSpPr>
          <p:spPr>
            <a:xfrm>
              <a:off x="979425" y="5153687"/>
              <a:ext cx="10298175" cy="8207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处理12：f[12] = 3，新增只选12的方案。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题目要求至少两个因子，最后减1，答案为2。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倒序访问排序后的约数</a:t>
            </a:r>
          </a:p>
        </p:txBody>
      </p:sp>
      <p:sp>
        <p:nvSpPr>
          <p:cNvPr id="9" name="textbox-code"/>
          <p:cNvSpPr/>
          <p:nvPr/>
        </p:nvSpPr>
        <p:spPr>
          <a:xfrm>
            <a:off x="838200" y="2200275"/>
            <a:ext cx="10515600" cy="3095625"/>
          </a:xfrm>
          <a:prstGeom prst="roundRect">
            <a:avLst>
              <a:gd name="adj" fmla="val 4308"/>
            </a:avLst>
          </a:prstGeom>
          <a:solidFill>
            <a:schemeClr val="lt2"/>
          </a:solidFill>
          <a:ln>
            <a:noFill/>
          </a:ln>
        </p:spPr>
        <p:txBody>
          <a:bodyPr wrap="square" lIns="160839" tIns="98762" rIns="160839" bIns="-39060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dp[0]=1; // 排序后d[0]=1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j=1;j&lt;(int)d.size();++j){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i=(int)d.size()-1;i&gt;=j;--i){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if(d[i]%d[j])continue;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before=pos(d[i]/d[j]);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dp[i]=(dp[i]+dp[before])%MOD;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return (dp.back()+MOD-1)%MOD;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563262"/>
            <a:ext cx="10298175" cy="430227"/>
            <a:chOff x="979425" y="5563262"/>
            <a:chExt cx="10298175" cy="430227"/>
          </a:xfrm>
        </p:grpSpPr>
        <p:sp>
          <p:nvSpPr>
            <p:cNvPr id="10" name="body-meaning"/>
            <p:cNvSpPr txBox="1"/>
            <p:nvPr/>
          </p:nvSpPr>
          <p:spPr>
            <a:xfrm>
              <a:off x="979425" y="556326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外层防止排列重复；内层倒序防止同一因子用多次。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用大小两段建立约数下标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1287477"/>
            <a:chOff x="979425" y="2343812"/>
            <a:chExt cx="10298175" cy="1287477"/>
          </a:xfrm>
        </p:grpSpPr>
        <p:sp>
          <p:nvSpPr>
            <p:cNvPr id="7" name="body-idea"/>
            <p:cNvSpPr txBox="1"/>
            <p:nvPr/>
          </p:nvSpPr>
          <p:spPr>
            <a:xfrm>
              <a:off x="979425" y="2343812"/>
              <a:ext cx="10298175" cy="1287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设root = floor(√n)。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小约数v ≤ root：用v作下标，存在small[v]中。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大约数v &gt; root：用互补约数n/v，存在large[n/v]。</a:t>
              </a:r>
            </a:p>
          </p:txBody>
        </p:sp>
      </p:grpSp>
      <p:sp>
        <p:nvSpPr>
          <p:cNvPr id="11" name="textbox-code"/>
          <p:cNvSpPr/>
          <p:nvPr/>
        </p:nvSpPr>
        <p:spPr>
          <a:xfrm>
            <a:off x="838200" y="3848100"/>
            <a:ext cx="10515600" cy="1162050"/>
          </a:xfrm>
          <a:prstGeom prst="roundRect">
            <a:avLst>
              <a:gd name="adj" fmla="val 11475"/>
            </a:avLst>
          </a:prstGeom>
          <a:solidFill>
            <a:schemeClr val="lt2"/>
          </a:solidFill>
          <a:ln>
            <a:noFill/>
          </a:ln>
        </p:spPr>
        <p:txBody>
          <a:bodyPr wrap="square" lIns="160844" tIns="108292" rIns="160844" bIns="-39055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auto pos=[&amp;](ll v){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return v&lt;=root ? small[v] : large[n/v];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79425" y="5363237"/>
            <a:ext cx="10298175" cy="542263"/>
            <a:chOff x="979425" y="5363237"/>
            <a:chExt cx="10298175" cy="542263"/>
          </a:xfrm>
        </p:grpSpPr>
        <p:sp>
          <p:nvSpPr>
            <p:cNvPr id="12" name="body-result"/>
            <p:cNvSpPr txBox="1"/>
            <p:nvPr/>
          </p:nvSpPr>
          <p:spPr>
            <a:xfrm>
              <a:off x="979425" y="5363237"/>
              <a:ext cx="10298175" cy="542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商d[i]/d[j]仍是n的约数，能在O(1)时间定位。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状态只有约数，仍要核对计数宽度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1313788"/>
            <a:chOff x="979425" y="2343812"/>
            <a:chExt cx="10298175" cy="1313788"/>
          </a:xfrm>
        </p:grpSpPr>
        <p:sp>
          <p:nvSpPr>
            <p:cNvPr id="7" name="body-complexity"/>
            <p:cNvSpPr txBox="1"/>
            <p:nvPr/>
          </p:nvSpPr>
          <p:spPr>
            <a:xfrm>
              <a:off x="979425" y="2343812"/>
              <a:ext cx="10298175" cy="1313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设D = d(n)。枚举约数O(√n)，转移O(D²)。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两个索引数组与压缩状态共O(√n + D)空间。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≤ 10¹²时，约数个数最多6720。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4096412"/>
            <a:ext cx="10298175" cy="485113"/>
            <a:chOff x="979425" y="4096412"/>
            <a:chExt cx="10298175" cy="485113"/>
          </a:xfrm>
        </p:grpSpPr>
        <p:sp>
          <p:nvSpPr>
            <p:cNvPr id="9" name="body-modulus"/>
            <p:cNvSpPr txBox="1"/>
            <p:nvPr/>
          </p:nvSpPr>
          <p:spPr>
            <a:xfrm>
              <a:off x="979425" y="4096412"/>
              <a:ext cx="10298175" cy="485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方案数可能很大；每次加法后模998244353。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039387"/>
            <a:ext cx="10298175" cy="894688"/>
            <a:chOff x="979425" y="5039387"/>
            <a:chExt cx="10298175" cy="894688"/>
          </a:xfrm>
        </p:grpSpPr>
        <p:sp>
          <p:nvSpPr>
            <p:cNvPr id="11" name="body-cases"/>
            <p:cNvSpPr txBox="1"/>
            <p:nvPr/>
          </p:nvSpPr>
          <p:spPr>
            <a:xfrm>
              <a:off x="979425" y="5039387"/>
              <a:ext cx="10298175" cy="894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 1或n是质数，都没有至少两个因子的分拆。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原题演示688的答案是6，可用于核验程序。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94345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例12｜哪些b使a+b整除ab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913738"/>
            <a:chOff x="979425" y="2343812"/>
            <a:chExt cx="10298175" cy="913738"/>
          </a:xfrm>
        </p:grpSpPr>
        <p:sp>
          <p:nvSpPr>
            <p:cNvPr id="7" name="body-problem"/>
            <p:cNvSpPr txBox="1"/>
            <p:nvPr/>
          </p:nvSpPr>
          <p:spPr>
            <a:xfrm>
              <a:off x="979425" y="2343812"/>
              <a:ext cx="10298175" cy="913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给定正整数a，求正整数b的个数，使a+b整除ab。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直接枚举b，没有现成的搜索上界。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8408" y="3617595"/>
            <a:ext cx="10299192" cy="554355"/>
            <a:chOff x="978408" y="3617595"/>
            <a:chExt cx="10299192" cy="554355"/>
          </a:xfrm>
        </p:grpSpPr>
        <p:sp>
          <p:nvSpPr>
            <p:cNvPr id="9" name="body-substitute"/>
            <p:cNvSpPr txBox="1"/>
            <p:nvPr/>
          </p:nvSpPr>
          <p:spPr>
            <a:xfrm>
              <a:off x="978408" y="3617595"/>
              <a:ext cx="10299192" cy="5543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令k = a+b，则ab = a(k-a) = ak-a²。</a:t>
              </a:r>
            </a:p>
          </p:txBody>
        </p:sp>
      </p:grpSp>
      <mc:AlternateContent>
        <mc:Choice Requires="a14">
          <p:sp>
            <p:nvSpPr>
              <p:cNvPr id="11" name="equivalence"/>
              <p:cNvSpPr txBox="1">
                <a:spLocks noGrp="1"/>
              </p:cNvSpPr>
              <p:nvPr/>
            </p:nvSpPr>
            <p:spPr>
              <a:xfrm>
                <a:off x="990600" y="4352925"/>
                <a:ext cx="10287000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∣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ab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⟺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k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∣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25" y="5534687"/>
            <a:ext cx="10298175" cy="430227"/>
            <a:chOff x="979425" y="5534687"/>
            <a:chExt cx="10298175" cy="430227"/>
          </a:xfrm>
        </p:grpSpPr>
        <p:sp>
          <p:nvSpPr>
            <p:cNvPr id="12" name="body-positive"/>
            <p:cNvSpPr txBox="1"/>
            <p:nvPr/>
          </p:nvSpPr>
          <p:spPr>
            <a:xfrm>
              <a:off x="979425" y="5534687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还需b &gt; 0，即k &gt; a；每个这样的k对应b = k-a。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62036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只统计a²中大于a的约数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951838"/>
            <a:chOff x="979425" y="2343812"/>
            <a:chExt cx="10298175" cy="951838"/>
          </a:xfrm>
        </p:grpSpPr>
        <p:sp>
          <p:nvSpPr>
            <p:cNvPr id="7" name="body-pairing"/>
            <p:cNvSpPr txBox="1"/>
            <p:nvPr/>
          </p:nvSpPr>
          <p:spPr>
            <a:xfrm>
              <a:off x="979425" y="2343812"/>
              <a:ext cx="102981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a²的约数d与a²/d成对，只有中点a与自己配对。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去掉中点，恰好一半约数大于a。</a:t>
              </a:r>
            </a:p>
          </p:txBody>
        </p:sp>
      </p:grpSp>
      <mc:AlternateContent>
        <mc:Choice Requires="a14">
          <p:sp>
            <p:nvSpPr>
              <p:cNvPr id="9" name="count"/>
              <p:cNvSpPr txBox="1">
                <a:spLocks noGrp="1"/>
              </p:cNvSpPr>
              <p:nvPr/>
            </p:nvSpPr>
            <p:spPr>
              <a:xfrm>
                <a:off x="990600" y="3552825"/>
                <a:ext cx="10287000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answer</m:t>
                          </m:r>
                        </m:fName>
                        <m:e/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p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a</m:t>
                                  </m:r>
                                </m:e>
                                <m:sup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∏"/>
                              <m:limLoc m:val="undOvr"/>
                              <m:grow m:val="off"/>
                              <m:subHide m:val="off"/>
                              <m:supHide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  <m:sup/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2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e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nary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5125112"/>
            <a:ext cx="10298175" cy="849327"/>
            <a:chOff x="979425" y="5125112"/>
            <a:chExt cx="10298175" cy="849327"/>
          </a:xfrm>
        </p:grpSpPr>
        <p:sp>
          <p:nvSpPr>
            <p:cNvPr id="10" name="body-avoid-square"/>
            <p:cNvSpPr txBox="1"/>
            <p:nvPr/>
          </p:nvSpPr>
          <p:spPr>
            <a:xfrm>
              <a:off x="979425" y="512511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e[i]是a中每种质因子的指数，平方后指数翻倍。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只分解a并计算指数，不必真的算出a²。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33115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例如a = 6，四个b都能验算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913738"/>
            <a:chOff x="979425" y="2343812"/>
            <a:chExt cx="10298175" cy="913738"/>
          </a:xfrm>
        </p:grpSpPr>
        <p:sp>
          <p:nvSpPr>
            <p:cNvPr id="7" name="body-divisors"/>
            <p:cNvSpPr txBox="1"/>
            <p:nvPr/>
          </p:nvSpPr>
          <p:spPr>
            <a:xfrm>
              <a:off x="979425" y="2343812"/>
              <a:ext cx="10298175" cy="913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a² = 36，超过6的约数：9，12，18，36。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减去a后，b分别为3，6，12，30。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8408" y="3760470"/>
            <a:ext cx="10299192" cy="563880"/>
            <a:chOff x="978408" y="3760470"/>
            <a:chExt cx="10299192" cy="563880"/>
          </a:xfrm>
        </p:grpSpPr>
        <p:sp>
          <p:nvSpPr>
            <p:cNvPr id="9" name="body-formula"/>
            <p:cNvSpPr txBox="1"/>
            <p:nvPr/>
          </p:nvSpPr>
          <p:spPr>
            <a:xfrm>
              <a:off x="978408" y="3760470"/>
              <a:ext cx="10299192" cy="5638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6 = 2 × 3，答案(3 × 3 - 1) / 2 = 4。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801262"/>
            <a:ext cx="10298175" cy="1220802"/>
            <a:chOff x="979425" y="4801262"/>
            <a:chExt cx="10298175" cy="1220802"/>
          </a:xfrm>
        </p:grpSpPr>
        <p:sp>
          <p:nvSpPr>
            <p:cNvPr id="11" name="body-check"/>
            <p:cNvSpPr txBox="1"/>
            <p:nvPr/>
          </p:nvSpPr>
          <p:spPr>
            <a:xfrm>
              <a:off x="979425" y="4801262"/>
              <a:ext cx="10298175" cy="1220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取b = 12：a+b = 18，ab = 72，确实整除。</a:t>
              </a:r>
            </a:p>
            <a:p>
              <a:pPr algn="l">
                <a:lnSpc>
                  <a:spcPts val="2775"/>
                </a:lnSpc>
                <a:spcBef>
                  <a:spcPts val="675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每个大约数只对应一个正b，没有重复或遗漏。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1时，答案为0。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3710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分解a，累乘2e+1</a:t>
            </a:r>
          </a:p>
        </p:txBody>
      </p:sp>
      <p:sp>
        <p:nvSpPr>
          <p:cNvPr id="9" name="textbox-code"/>
          <p:cNvSpPr/>
          <p:nvPr/>
        </p:nvSpPr>
        <p:spPr>
          <a:xfrm>
            <a:off x="838200" y="2209800"/>
            <a:ext cx="10515600" cy="3038475"/>
          </a:xfrm>
          <a:prstGeom prst="roundRect">
            <a:avLst>
              <a:gd name="adj" fmla="val 4389"/>
            </a:avLst>
          </a:prstGeom>
          <a:solidFill>
            <a:schemeClr val="lt2"/>
          </a:solidFill>
          <a:ln>
            <a:noFill/>
          </a:ln>
        </p:spPr>
        <p:txBody>
          <a:bodyPr wrap="square" lIns="160840" tIns="98763" rIns="160840" bIns="-39059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long long divisorCount=1;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for(long long p=2;p&lt;=a/p;++p)if(a%p==0){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exponent=0;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do{a/=p;++exponent;}while(a%p==0);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divisorCount*=2*exponent+1;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if(a&gt;1)divisorCount*=3;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cout&lt;&lt;(divisorCount-1)/2&lt;&lt;'\n';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534687"/>
            <a:ext cx="10298175" cy="456538"/>
            <a:chOff x="979425" y="5534687"/>
            <a:chExt cx="10298175" cy="456538"/>
          </a:xfrm>
        </p:grpSpPr>
        <p:sp>
          <p:nvSpPr>
            <p:cNvPr id="10" name="body-cost"/>
            <p:cNvSpPr txBox="1"/>
            <p:nvPr/>
          </p:nvSpPr>
          <p:spPr>
            <a:xfrm>
              <a:off x="979425" y="5534687"/>
              <a:ext cx="10298175" cy="4565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剩余质数的指数为1，贡献3；时间O(√a)，额外空间O(1)。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6207062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19.5 欧拉函数与欧拉定理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479450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先数互质整数，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再用这个计数处理指数和gcd问题。</a:t>
            </a:r>
          </a:p>
        </p:txBody>
      </p:sp>
    </p:spTree>
  </p:cSld>
  <p:clrMapOvr>
    <a:masterClrMapping/>
  </p:clrMapOvr>
  <p:transition p14:dur="350">
    <p:fade/>
  </p:transition>
</p:sld>
</file>

<file path=ppt/slides/slide7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9572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φ(n)数的是哪些整数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923263"/>
            <a:chOff x="979425" y="2343812"/>
            <a:chExt cx="10298175" cy="923263"/>
          </a:xfrm>
        </p:grpSpPr>
        <p:sp>
          <p:nvSpPr>
            <p:cNvPr id="7" name="body-definition"/>
            <p:cNvSpPr txBox="1"/>
            <p:nvPr/>
          </p:nvSpPr>
          <p:spPr>
            <a:xfrm>
              <a:off x="979425" y="2343812"/>
              <a:ext cx="102981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φ(n)是1到n中与n互质的整数个数。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按定义φ(1) = 1，因为gcd(1,1) = 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8408" y="3750945"/>
            <a:ext cx="10299192" cy="735330"/>
            <a:chOff x="978408" y="3750945"/>
            <a:chExt cx="10299192" cy="735330"/>
          </a:xfrm>
        </p:grpSpPr>
        <p:sp>
          <p:nvSpPr>
            <p:cNvPr id="9" name="body-example"/>
            <p:cNvSpPr txBox="1"/>
            <p:nvPr/>
          </p:nvSpPr>
          <p:spPr>
            <a:xfrm>
              <a:off x="978408" y="3750945"/>
              <a:ext cx="10299192" cy="735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n = 12：1，5，7，11，故φ(12) = 4。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001287"/>
            <a:ext cx="10298175" cy="932788"/>
            <a:chOff x="979425" y="5001287"/>
            <a:chExt cx="10298175" cy="932788"/>
          </a:xfrm>
        </p:grpSpPr>
        <p:sp>
          <p:nvSpPr>
            <p:cNvPr id="11" name="body-prime"/>
            <p:cNvSpPr txBox="1"/>
            <p:nvPr/>
          </p:nvSpPr>
          <p:spPr>
            <a:xfrm>
              <a:off x="979425" y="5001287"/>
              <a:ext cx="10298175" cy="932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若n是质数p，1到p-1都与它互质。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只有p自身不互质，因此φ(p) = p-1。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57728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质数幂只需排除p的倍数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980413"/>
            <a:chOff x="979425" y="2343812"/>
            <a:chExt cx="10298175" cy="980413"/>
          </a:xfrm>
        </p:grpSpPr>
        <p:sp>
          <p:nvSpPr>
            <p:cNvPr id="7" name="body-count"/>
            <p:cNvSpPr txBox="1"/>
            <p:nvPr/>
          </p:nvSpPr>
          <p:spPr>
            <a:xfrm>
              <a:off x="979425" y="2343812"/>
              <a:ext cx="102981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1到p的k次幂中，不互质者恰好是p的倍数。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每p个整数有一个，共有p的k-1次幂个。</a:t>
              </a:r>
            </a:p>
          </p:txBody>
        </p:sp>
      </p:grpSp>
      <mc:AlternateContent>
        <mc:Choice Requires="a14">
          <p:sp>
            <p:nvSpPr>
              <p:cNvPr id="9" name="formula"/>
              <p:cNvSpPr txBox="1">
                <a:spLocks noGrp="1"/>
              </p:cNvSpPr>
              <p:nvPr/>
            </p:nvSpPr>
            <p:spPr>
              <a:xfrm>
                <a:off x="990600" y="3581400"/>
                <a:ext cx="10287000" cy="91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φ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</m:e>
                            <m:sup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</m:sup>
                          </m:sSup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5001287"/>
            <a:ext cx="10298175" cy="942313"/>
            <a:chOff x="979425" y="5001287"/>
            <a:chExt cx="10298175" cy="942313"/>
          </a:xfrm>
        </p:grpSpPr>
        <p:sp>
          <p:nvSpPr>
            <p:cNvPr id="10" name="body-example"/>
            <p:cNvSpPr txBox="1"/>
            <p:nvPr/>
          </p:nvSpPr>
          <p:spPr>
            <a:xfrm>
              <a:off x="979425" y="5001287"/>
              <a:ext cx="10298175" cy="942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例如1到8中，排除2、4、6、8。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剩下1、3、5、7，φ(8) = 8 - 4 = 4。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互质模数的两份选择可以独立组合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1287477"/>
            <a:chOff x="979425" y="2343812"/>
            <a:chExt cx="10298175" cy="1287477"/>
          </a:xfrm>
        </p:grpSpPr>
        <p:sp>
          <p:nvSpPr>
            <p:cNvPr id="7" name="body-bijection"/>
            <p:cNvSpPr txBox="1"/>
            <p:nvPr/>
          </p:nvSpPr>
          <p:spPr>
            <a:xfrm>
              <a:off x="979425" y="2343812"/>
              <a:ext cx="10298175" cy="1287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设gcd(a,b) = 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CRT把“模a的余数、模b的余数”组成的每一对，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唯一对应到一个模ab的余数。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4001162"/>
            <a:ext cx="10298175" cy="885163"/>
            <a:chOff x="979425" y="4001162"/>
            <a:chExt cx="10298175" cy="885163"/>
          </a:xfrm>
        </p:grpSpPr>
        <p:sp>
          <p:nvSpPr>
            <p:cNvPr id="9" name="body-coprime"/>
            <p:cNvSpPr txBox="1"/>
            <p:nvPr/>
          </p:nvSpPr>
          <p:spPr>
            <a:xfrm>
              <a:off x="979425" y="4001162"/>
              <a:ext cx="10298175" cy="885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与ab互质，当且仅当分别与a、b互质。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因此可逆余数对共有φ(a) × φ(b)种。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8408" y="5389245"/>
            <a:ext cx="10299192" cy="525780"/>
            <a:chOff x="978408" y="5389245"/>
            <a:chExt cx="10299192" cy="525780"/>
          </a:xfrm>
        </p:grpSpPr>
        <p:sp>
          <p:nvSpPr>
            <p:cNvPr id="11" name="body-result"/>
            <p:cNvSpPr txBox="1"/>
            <p:nvPr/>
          </p:nvSpPr>
          <p:spPr>
            <a:xfrm>
              <a:off x="978408" y="5389245"/>
              <a:ext cx="10299192" cy="5257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φ(ab) = φ(a)φ(b)，条件是gcd(a,b) = 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每种质因子只删掉一次比例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72387"/>
            <a:ext cx="10298175" cy="485113"/>
            <a:chOff x="979425" y="2372387"/>
            <a:chExt cx="10298175" cy="485113"/>
          </a:xfrm>
        </p:grpSpPr>
        <p:sp>
          <p:nvSpPr>
            <p:cNvPr id="7" name="body-combine"/>
            <p:cNvSpPr txBox="1"/>
            <p:nvPr/>
          </p:nvSpPr>
          <p:spPr>
            <a:xfrm>
              <a:off x="979425" y="2372387"/>
              <a:ext cx="10298175" cy="485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不同质数幂两两互质，把它们的φ值相乘。</a:t>
              </a:r>
            </a:p>
          </p:txBody>
        </p:sp>
      </p:grpSp>
      <mc:AlternateContent>
        <mc:Choice Requires="a14">
          <p:sp>
            <p:nvSpPr>
              <p:cNvPr id="9" name="formula"/>
              <p:cNvSpPr txBox="1">
                <a:spLocks noGrp="1"/>
              </p:cNvSpPr>
              <p:nvPr/>
            </p:nvSpPr>
            <p:spPr>
              <a:xfrm>
                <a:off x="990600" y="3038475"/>
                <a:ext cx="10287000" cy="1095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φ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n</m:t>
                      </m:r>
                      <m:nary>
                        <m:naryPr>
                          <m:chr m:val="∏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∣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b>
                        <m:sup/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f>
                                <m:fPr>
                                  <m:type m:val="bar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553612"/>
            <a:ext cx="10298175" cy="1287477"/>
            <a:chOff x="979425" y="4553612"/>
            <a:chExt cx="10298175" cy="1287477"/>
          </a:xfrm>
        </p:grpSpPr>
        <p:sp>
          <p:nvSpPr>
            <p:cNvPr id="10" name="body-integer-order"/>
            <p:cNvSpPr txBox="1"/>
            <p:nvPr/>
          </p:nvSpPr>
          <p:spPr>
            <a:xfrm>
              <a:off x="979425" y="4553612"/>
              <a:ext cx="10298175" cy="1287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整数计算采用：answer = answer / p × (p-1)。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例如12：处理质因子2后，12变为6；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处理质因子3后，6变为4。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7578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例13｜先求一个数的欧拉函数</a:t>
            </a:r>
          </a:p>
        </p:txBody>
      </p:sp>
      <p:sp>
        <p:nvSpPr>
          <p:cNvPr id="9" name="textbox-code"/>
          <p:cNvSpPr/>
          <p:nvPr/>
        </p:nvSpPr>
        <p:spPr>
          <a:xfrm>
            <a:off x="838200" y="2209800"/>
            <a:ext cx="10515600" cy="3095625"/>
          </a:xfrm>
          <a:prstGeom prst="roundRect">
            <a:avLst>
              <a:gd name="adj" fmla="val 4308"/>
            </a:avLst>
          </a:prstGeom>
          <a:solidFill>
            <a:schemeClr val="lt2"/>
          </a:solidFill>
          <a:ln>
            <a:noFill/>
          </a:ln>
        </p:spPr>
        <p:txBody>
          <a:bodyPr wrap="square" lIns="160839" tIns="98762" rIns="160839" bIns="-3906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ll phi(ll n){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ll result=n;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for(ll p=2;p&lt;=n/p;++p)if(n%p==0){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result=result/p*(p-1);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while(n%p==0)n/=p;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if(n&gt;1)result=result/n*(n-1);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return result;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553737"/>
            <a:ext cx="10298175" cy="430227"/>
            <a:chOff x="979425" y="5553737"/>
            <a:chExt cx="10298175" cy="430227"/>
          </a:xfrm>
        </p:grpSpPr>
        <p:sp>
          <p:nvSpPr>
            <p:cNvPr id="10" name="body-cost"/>
            <p:cNvSpPr txBox="1"/>
            <p:nvPr/>
          </p:nvSpPr>
          <p:spPr>
            <a:xfrm>
              <a:off x="979425" y="5553737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同一质因子只处理一次；时间O(√n)，额外空间O(1)。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4500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批量计算时，分p是否整除i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1028038"/>
            <a:chOff x="979425" y="2343812"/>
            <a:chExt cx="10298175" cy="1028038"/>
          </a:xfrm>
        </p:grpSpPr>
        <p:sp>
          <p:nvSpPr>
            <p:cNvPr id="7" name="body-repeated-prime"/>
            <p:cNvSpPr txBox="1"/>
            <p:nvPr/>
          </p:nvSpPr>
          <p:spPr>
            <a:xfrm>
              <a:off x="979425" y="2343812"/>
              <a:ext cx="10298175" cy="10280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p整除i：已有质因子p的指数增加1，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总数扩大p倍，剔除比例不变，φ(i × p) = pφ(i)。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743987"/>
            <a:ext cx="10298175" cy="1037563"/>
            <a:chOff x="979425" y="3743987"/>
            <a:chExt cx="10298175" cy="1037563"/>
          </a:xfrm>
        </p:grpSpPr>
        <p:sp>
          <p:nvSpPr>
            <p:cNvPr id="9" name="body-new-prime"/>
            <p:cNvSpPr txBox="1"/>
            <p:nvPr/>
          </p:nvSpPr>
          <p:spPr>
            <a:xfrm>
              <a:off x="979425" y="3743987"/>
              <a:ext cx="10298175" cy="10375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p不整除i：p与i互质，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由积性得φ(i × p) = φ(p)φ(i) = (p-1)φ(i)。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8408" y="5360670"/>
            <a:ext cx="10299192" cy="563880"/>
            <a:chOff x="978408" y="5360670"/>
            <a:chExt cx="10299192" cy="563880"/>
          </a:xfrm>
        </p:grpSpPr>
        <p:sp>
          <p:nvSpPr>
            <p:cNvPr id="11" name="body-initial"/>
            <p:cNvSpPr txBox="1"/>
            <p:nvPr/>
          </p:nvSpPr>
          <p:spPr>
            <a:xfrm>
              <a:off x="978408" y="5360670"/>
              <a:ext cx="10299192" cy="5638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初值：φ(1) = 1，新质数φ(p) = p-1。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函数值的分支和停止条件一致</a:t>
            </a:r>
          </a:p>
        </p:txBody>
      </p:sp>
      <p:sp>
        <p:nvSpPr>
          <p:cNvPr id="9" name="textbox-code"/>
          <p:cNvSpPr/>
          <p:nvPr/>
        </p:nvSpPr>
        <p:spPr>
          <a:xfrm>
            <a:off x="838200" y="2200275"/>
            <a:ext cx="10515600" cy="3095625"/>
          </a:xfrm>
          <a:prstGeom prst="roundRect">
            <a:avLst>
              <a:gd name="adj" fmla="val 4308"/>
            </a:avLst>
          </a:prstGeom>
          <a:solidFill>
            <a:schemeClr val="lt2"/>
          </a:solidFill>
          <a:ln>
            <a:noFill/>
          </a:ln>
        </p:spPr>
        <p:txBody>
          <a:bodyPr wrap="square" lIns="160839" tIns="98762" rIns="160839" bIns="-3906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vector&lt;int&gt;ph(n+1),primes;ph[1]=1;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i=2;i&lt;=n;++i){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if(!ph[i]){primes.push_back(i);ph[i]=i-1;}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p:primes){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if(i&gt;n/p)break;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if(i%p==0){ph[i*p]=ph[i]*p;break;}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ph[i*p]=ph[i]*(p-1);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563262"/>
            <a:ext cx="10298175" cy="430227"/>
            <a:chOff x="979425" y="5563262"/>
            <a:chExt cx="10298175" cy="430227"/>
          </a:xfrm>
        </p:grpSpPr>
        <p:sp>
          <p:nvSpPr>
            <p:cNvPr id="10" name="body-validation"/>
            <p:cNvSpPr txBox="1"/>
            <p:nvPr/>
          </p:nvSpPr>
          <p:spPr>
            <a:xfrm>
              <a:off x="979425" y="556326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用单值试除结果，核对批量筛出的每个φ(n)。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7273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例如i = 6，生成12和18有何不同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98175" cy="999463"/>
            <a:chOff x="979425" y="2353337"/>
            <a:chExt cx="10298175" cy="999463"/>
          </a:xfrm>
        </p:grpSpPr>
        <p:sp>
          <p:nvSpPr>
            <p:cNvPr id="7" name="body-twelve"/>
            <p:cNvSpPr txBox="1"/>
            <p:nvPr/>
          </p:nvSpPr>
          <p:spPr>
            <a:xfrm>
              <a:off x="979425" y="2353337"/>
              <a:ext cx="10298175" cy="999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φ(6) = 2。p = 2整除6，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所以φ(12) = 2φ(6) = 4，随后立即break。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829712"/>
            <a:ext cx="10298175" cy="989938"/>
            <a:chOff x="979425" y="3829712"/>
            <a:chExt cx="10298175" cy="989938"/>
          </a:xfrm>
        </p:grpSpPr>
        <p:sp>
          <p:nvSpPr>
            <p:cNvPr id="9" name="body-eighteen"/>
            <p:cNvSpPr txBox="1"/>
            <p:nvPr/>
          </p:nvSpPr>
          <p:spPr>
            <a:xfrm>
              <a:off x="979425" y="3829712"/>
              <a:ext cx="10298175" cy="989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18由i = 9、p = 2生成，而不是6 × 3。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2不整除9，所以φ(18) = (2-1)φ(9) = 6。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372762"/>
            <a:ext cx="10298175" cy="523213"/>
            <a:chOff x="979425" y="5372762"/>
            <a:chExt cx="10298175" cy="523213"/>
          </a:xfrm>
        </p:grpSpPr>
        <p:sp>
          <p:nvSpPr>
            <p:cNvPr id="11" name="body-cost"/>
            <p:cNvSpPr txBox="1"/>
            <p:nvPr/>
          </p:nvSpPr>
          <p:spPr>
            <a:xfrm>
              <a:off x="979425" y="5372762"/>
              <a:ext cx="10298175" cy="523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每个合数只计算一次，批量求φ的时间、空间均为O(n)。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0807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乘以a，只会重排互质余数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05712"/>
            <a:ext cx="10298175" cy="1268427"/>
            <a:chOff x="979425" y="2305712"/>
            <a:chExt cx="10298175" cy="1268427"/>
          </a:xfrm>
        </p:grpSpPr>
        <p:sp>
          <p:nvSpPr>
            <p:cNvPr id="7" name="body-permutation"/>
            <p:cNvSpPr txBox="1"/>
            <p:nvPr/>
          </p:nvSpPr>
          <p:spPr>
            <a:xfrm>
              <a:off x="979425" y="2305712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设gcd(a,m) = 1，列出全部φ(m)个可逆余数r。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每个r乘a仍可逆；若两个结果相同，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乘a的逆元就得到原余数相同，所以没有重复。</a:t>
              </a:r>
            </a:p>
          </p:txBody>
        </p:sp>
      </p:grpSp>
      <mc:AlternateContent>
        <mc:Choice Requires="a14">
          <p:sp>
            <p:nvSpPr>
              <p:cNvPr id="9" name="product"/>
              <p:cNvSpPr txBox="1">
                <a:spLocks noGrp="1"/>
              </p:cNvSpPr>
              <p:nvPr/>
            </p:nvSpPr>
            <p:spPr>
              <a:xfrm>
                <a:off x="990600" y="3581400"/>
                <a:ext cx="10287000" cy="857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p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φ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</m:t>
                              </m:r>
                            </m:e>
                          </m:d>
                        </m:sup>
                      </m:sSup>
                      <m:nary>
                        <m:naryPr>
                          <m:chr m:val="∏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sub>
                        <m:sup/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≡</m:t>
                      </m:r>
                      <m:nary>
                        <m:naryPr>
                          <m:chr m:val="∏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sub>
                        <m:sup/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e>
                      </m:nary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706012"/>
            <a:ext cx="10298175" cy="430227"/>
            <a:chOff x="979425" y="4706012"/>
            <a:chExt cx="10298175" cy="430227"/>
          </a:xfrm>
        </p:grpSpPr>
        <p:sp>
          <p:nvSpPr>
            <p:cNvPr id="10" name="body-cancel"/>
            <p:cNvSpPr txBox="1"/>
            <p:nvPr/>
          </p:nvSpPr>
          <p:spPr>
            <a:xfrm>
              <a:off x="979425" y="470601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乘积Πr可逆，约去后得到欧拉定理：</a:t>
              </a:r>
            </a:p>
          </p:txBody>
        </p:sp>
      </p:grpSp>
      <mc:AlternateContent>
        <mc:Choice Requires="a14">
          <p:sp>
            <p:nvSpPr>
              <p:cNvPr id="12" name="theorem"/>
              <p:cNvSpPr txBox="1">
                <a:spLocks noGrp="1"/>
              </p:cNvSpPr>
              <p:nvPr/>
            </p:nvSpPr>
            <p:spPr>
              <a:xfrm>
                <a:off x="990600" y="5181600"/>
                <a:ext cx="10287000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φ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</m:t>
                              </m:r>
                            </m:e>
                          </m:d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≡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e>
                      </m:d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gcd</m:t>
                              </m:r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a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</m:t>
                                  </m:r>
                                </m:e>
                              </m:d>
                            </m:e>
                          </m:func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47878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质数下的幂与逆元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62862"/>
            <a:ext cx="10298175" cy="513688"/>
            <a:chOff x="979425" y="2362862"/>
            <a:chExt cx="10298175" cy="513688"/>
          </a:xfrm>
        </p:grpSpPr>
        <p:sp>
          <p:nvSpPr>
            <p:cNvPr id="7" name="body-condition"/>
            <p:cNvSpPr txBox="1"/>
            <p:nvPr/>
          </p:nvSpPr>
          <p:spPr>
            <a:xfrm>
              <a:off x="979425" y="2362862"/>
              <a:ext cx="102981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p为质数时φ(p) = p-1；还需p不整除a。</a:t>
              </a:r>
            </a:p>
          </p:txBody>
        </p:sp>
      </p:grpSp>
      <mc:AlternateContent>
        <mc:Choice Requires="a14">
          <p:sp>
            <p:nvSpPr>
              <p:cNvPr id="9" name="fermat"/>
              <p:cNvSpPr txBox="1">
                <a:spLocks noGrp="1"/>
              </p:cNvSpPr>
              <p:nvPr/>
            </p:nvSpPr>
            <p:spPr>
              <a:xfrm>
                <a:off x="990600" y="3067050"/>
                <a:ext cx="10287000" cy="847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p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≡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10" name="inverse"/>
              <p:cNvSpPr txBox="1">
                <a:spLocks noGrp="1"/>
              </p:cNvSpPr>
              <p:nvPr/>
            </p:nvSpPr>
            <p:spPr>
              <a:xfrm>
                <a:off x="990600" y="4029075"/>
                <a:ext cx="10287000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≡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2" name="Group 12"/>
          <p:cNvGrpSpPr/>
          <p:nvPr/>
        </p:nvGrpSpPr>
        <p:grpSpPr>
          <a:xfrm>
            <a:off x="979425" y="5163212"/>
            <a:ext cx="10298175" cy="849327"/>
            <a:chOff x="979425" y="5163212"/>
            <a:chExt cx="10298175" cy="849327"/>
          </a:xfrm>
        </p:grpSpPr>
        <p:sp>
          <p:nvSpPr>
            <p:cNvPr id="11" name="body-boundary"/>
            <p:cNvSpPr txBox="1"/>
            <p:nvPr/>
          </p:nvSpPr>
          <p:spPr>
            <a:xfrm>
              <a:off x="979425" y="516321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若p整除a，前提失效，不能求出逆元。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程序中的0次幂按1处理，最后仍需对p取模。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不互质时，不能直接把指数取模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15237"/>
            <a:ext cx="10298175" cy="1268427"/>
            <a:chOff x="979425" y="2315237"/>
            <a:chExt cx="10298175" cy="1268427"/>
          </a:xfrm>
        </p:grpSpPr>
        <p:sp>
          <p:nvSpPr>
            <p:cNvPr id="7" name="body-counterexamples"/>
            <p:cNvSpPr txBox="1"/>
            <p:nvPr/>
          </p:nvSpPr>
          <p:spPr>
            <a:xfrm>
              <a:off x="979425" y="2315237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例如φ(8) = 4。2⁴ mod8 = 0，</a:t>
              </a:r>
              <a:br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把指数改成4%4 = 0，却会得到1。</a:t>
              </a:r>
              <a:br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反过来，b = 1也不能擅自加4：2¹与2⁵余数不同。</a:t>
              </a:r>
            </a:p>
          </p:txBody>
        </p:sp>
      </p:grpSp>
      <mc:AlternateContent>
        <mc:Choice Requires="a14">
          <p:sp>
            <p:nvSpPr>
              <p:cNvPr id="9" name="threshold"/>
              <p:cNvSpPr txBox="1">
                <a:spLocks noGrp="1"/>
              </p:cNvSpPr>
              <p:nvPr/>
            </p:nvSpPr>
            <p:spPr>
              <a:xfrm>
                <a:off x="990600" y="3695700"/>
                <a:ext cx="10287000" cy="125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e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{"/>
                          <m:sepChr m:val=""/>
                          <m:endChr m:val="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eqArr>
                            <m:eqArrPr>
                              <m:baseJc m:val="center"/>
                            </m:eqArr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&amp;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φ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</m:t>
                                  </m:r>
                                </m:e>
                              </m:d>
                            </m:e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φ</m:t>
                                  </m:r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m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φ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</m:t>
                                  </m:r>
                                </m:e>
                              </m:d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&amp;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≥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φ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</m:t>
                                  </m:r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10" name="conclusion"/>
              <p:cNvSpPr txBox="1">
                <a:spLocks noGrp="1"/>
              </p:cNvSpPr>
              <p:nvPr/>
            </p:nvSpPr>
            <p:spPr>
              <a:xfrm>
                <a:off x="990600" y="5153025"/>
                <a:ext cx="10287000" cy="752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p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≡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e</m:t>
                          </m:r>
                        </m:sup>
                      </m:sSup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对每个质数幂分别说明降幂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05712"/>
            <a:ext cx="10298175" cy="1268427"/>
            <a:chOff x="979425" y="2305712"/>
            <a:chExt cx="10298175" cy="1268427"/>
          </a:xfrm>
        </p:grpSpPr>
        <p:sp>
          <p:nvSpPr>
            <p:cNvPr id="7" name="body-coprime-part"/>
            <p:cNvSpPr txBox="1"/>
            <p:nvPr/>
          </p:nvSpPr>
          <p:spPr>
            <a:xfrm>
              <a:off x="979425" y="2305712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只证b ≥ φ(m)，将m分解为两两互质的质数幂。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若质数p不整除a，就能使用欧拉周期。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该质数幂的φ值整除φ(m)，所以b与e幂余数相同。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810662"/>
            <a:ext cx="10298175" cy="951838"/>
            <a:chOff x="979425" y="3810662"/>
            <a:chExt cx="10298175" cy="951838"/>
          </a:xfrm>
        </p:grpSpPr>
        <p:sp>
          <p:nvSpPr>
            <p:cNvPr id="9" name="body-noncoprime-part"/>
            <p:cNvSpPr txBox="1"/>
            <p:nvPr/>
          </p:nvSpPr>
          <p:spPr>
            <a:xfrm>
              <a:off x="979425" y="3810662"/>
              <a:ext cx="102981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若p整除a，设对应质数幂的指数为k。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b、e都至少为φ(m)，而φ(m) ≥ k，故两边都余0。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163212"/>
            <a:ext cx="10298175" cy="849327"/>
            <a:chOff x="979425" y="5163212"/>
            <a:chExt cx="10298175" cy="849327"/>
          </a:xfrm>
        </p:grpSpPr>
        <p:sp>
          <p:nvSpPr>
            <p:cNvPr id="11" name="body-combine"/>
            <p:cNvSpPr txBox="1"/>
            <p:nvPr/>
          </p:nvSpPr>
          <p:spPr>
            <a:xfrm>
              <a:off x="979425" y="516321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在每个质数幂下同余，再由CRT合并到模m。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m = 1时直接余0，无需套用证明中的可逆条件。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4964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例14｜固定a和c，回答许多次幂</a:t>
            </a:r>
          </a:p>
        </p:txBody>
      </p:sp>
      <mc:AlternateContent>
        <mc:Choice Requires="a14">
          <p:sp>
            <p:nvSpPr>
              <p:cNvPr id="7" name="task"/>
              <p:cNvSpPr txBox="1">
                <a:spLocks noGrp="1"/>
              </p:cNvSpPr>
              <p:nvPr/>
            </p:nvSpPr>
            <p:spPr>
              <a:xfrm>
                <a:off x="990600" y="2219325"/>
                <a:ext cx="10287000" cy="781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sup>
                      </m:sSup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</m:fName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c</m:t>
                          </m:r>
                        </m:e>
                      </m:func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c</m:t>
                          </m:r>
                          <m:r>
                            <m:rPr>
                              <m:nor m:val="on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固定，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  <m:r>
                            <m:rPr>
                              <m:nor m:val="on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多次变化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79425" y="3410612"/>
            <a:ext cx="10298175" cy="980413"/>
            <a:chOff x="979425" y="3410612"/>
            <a:chExt cx="10298175" cy="980413"/>
          </a:xfrm>
        </p:grpSpPr>
        <p:sp>
          <p:nvSpPr>
            <p:cNvPr id="8" name="body-cost-goal"/>
            <p:cNvSpPr txBox="1"/>
            <p:nvPr/>
          </p:nvSpPr>
          <p:spPr>
            <a:xfrm>
              <a:off x="979425" y="3410612"/>
              <a:ext cx="102981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每问快速幂需要O(log b)次计算。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教材要求O(√c)预处理，之后每问O(1)。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4877462"/>
            <a:ext cx="10298175" cy="1037563"/>
            <a:chOff x="979425" y="4877462"/>
            <a:chExt cx="10298175" cy="1037563"/>
          </a:xfrm>
        </p:grpSpPr>
        <p:sp>
          <p:nvSpPr>
            <p:cNvPr id="10" name="body-route"/>
            <p:cNvSpPr txBox="1"/>
            <p:nvPr/>
          </p:nvSpPr>
          <p:spPr>
            <a:xfrm>
              <a:off x="979425" y="4877462"/>
              <a:ext cx="10298175" cy="10375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先用扩展欧拉定理把指数缩到2φ(c)以内。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再拆成两部分，用固定a、c预先计算两张表。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指数先变短，再拆成两段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1287477"/>
            <a:chOff x="979425" y="2343812"/>
            <a:chExt cx="10298175" cy="1287477"/>
          </a:xfrm>
        </p:grpSpPr>
        <p:sp>
          <p:nvSpPr>
            <p:cNvPr id="7" name="body-reduce"/>
            <p:cNvSpPr txBox="1"/>
            <p:nvPr/>
          </p:nvSpPr>
          <p:spPr>
            <a:xfrm>
              <a:off x="979425" y="2343812"/>
              <a:ext cx="10298175" cy="1287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令φ = φ(c)。若b &lt; φ，e = b；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否则e = b modφ + φ。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无论哪一支，0 ≤ e &lt; 2φ ≤ 2c。</a:t>
              </a:r>
            </a:p>
          </p:txBody>
        </p:sp>
      </p:grpSp>
      <mc:AlternateContent>
        <mc:Choice Requires="a14">
          <p:sp>
            <p:nvSpPr>
              <p:cNvPr id="9" name="split"/>
              <p:cNvSpPr txBox="1">
                <a:spLocks noGrp="1"/>
              </p:cNvSpPr>
              <p:nvPr/>
            </p:nvSpPr>
            <p:spPr>
              <a:xfrm>
                <a:off x="990600" y="3819525"/>
                <a:ext cx="10287000" cy="1019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B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⌈"/>
                          <m:sepChr m:val=""/>
                          <m:endChr m:val="⌉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c</m:t>
                              </m:r>
                            </m:e>
                          </m:rad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e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qB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0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≤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&lt;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B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5287037"/>
            <a:ext cx="10298175" cy="618463"/>
            <a:chOff x="979425" y="5287037"/>
            <a:chExt cx="10298175" cy="618463"/>
          </a:xfrm>
        </p:grpSpPr>
        <p:sp>
          <p:nvSpPr>
            <p:cNvPr id="10" name="body-range"/>
            <p:cNvSpPr txBox="1"/>
            <p:nvPr/>
          </p:nvSpPr>
          <p:spPr>
            <a:xfrm>
              <a:off x="979425" y="5287037"/>
              <a:ext cx="10298175" cy="618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因为e &lt; 2c ≤ 2B²，所以q &lt; 2B。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小步表与大步表分别保存什么</a:t>
            </a:r>
          </a:p>
        </p:txBody>
      </p:sp>
      <mc:AlternateContent>
        <mc:Choice Requires="a14">
          <p:sp>
            <p:nvSpPr>
              <p:cNvPr id="7" name="tables"/>
              <p:cNvSpPr txBox="1">
                <a:spLocks noGrp="1"/>
              </p:cNvSpPr>
              <p:nvPr/>
            </p:nvSpPr>
            <p:spPr>
              <a:xfrm>
                <a:off x="990600" y="2200275"/>
                <a:ext cx="10287000" cy="1323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eqArr>
                        <m:eqArrPr>
                          <m:baseJc m:val="center"/>
                        </m:eqArr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small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r</m:t>
                              </m:r>
                            </m:e>
                          </m:d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&amp;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sSup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p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r</m:t>
                              </m:r>
                            </m:sup>
                          </m:sSup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c</m:t>
                              </m:r>
                            </m:e>
                          </m:func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&amp;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&amp;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≤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&lt;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e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large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q</m:t>
                              </m:r>
                            </m:e>
                          </m:d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&amp;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sSup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p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92C4D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a</m:t>
                                      </m:r>
                                    </m:e>
                                    <m:sup>
                                      <m:r>
                                        <a:rPr lang="zh-CN" sz="2400" dirty="0">
                                          <a:solidFill>
                                            <a:srgbClr val="192C4D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B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q</m:t>
                              </m:r>
                            </m:sup>
                          </m:sSup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c</m:t>
                              </m:r>
                            </m:e>
                          </m:func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&amp;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&amp;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≤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q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&lt;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2B</m:t>
                          </m:r>
                        </m:e>
                      </m:eqArr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8" name="lookup"/>
              <p:cNvSpPr txBox="1">
                <a:spLocks noGrp="1"/>
              </p:cNvSpPr>
              <p:nvPr/>
            </p:nvSpPr>
            <p:spPr>
              <a:xfrm>
                <a:off x="990600" y="3800475"/>
                <a:ext cx="10287000" cy="962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e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qB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≡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large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q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small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e>
                      </m:d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c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0" name="Group 10"/>
          <p:cNvGrpSpPr/>
          <p:nvPr/>
        </p:nvGrpSpPr>
        <p:grpSpPr>
          <a:xfrm>
            <a:off x="979425" y="5172737"/>
            <a:ext cx="10298175" cy="839802"/>
            <a:chOff x="979425" y="5172737"/>
            <a:chExt cx="10298175" cy="839802"/>
          </a:xfrm>
        </p:grpSpPr>
        <p:sp>
          <p:nvSpPr>
            <p:cNvPr id="9" name="body-build"/>
            <p:cNvSpPr txBox="1"/>
            <p:nvPr/>
          </p:nvSpPr>
          <p:spPr>
            <a:xfrm>
              <a:off x="979425" y="5172737"/>
              <a:ext cx="102981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小步表不断乘a，大步表不断乘step = a的B次幂。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建表只需连续乘法，查询只需两次查表和一次乘法。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64504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例如a = 3，c = 7，询问b = 100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81912"/>
            <a:ext cx="10298175" cy="494638"/>
            <a:chOff x="979425" y="2381912"/>
            <a:chExt cx="10298175" cy="494638"/>
          </a:xfrm>
        </p:grpSpPr>
        <p:sp>
          <p:nvSpPr>
            <p:cNvPr id="7" name="body-parameters"/>
            <p:cNvSpPr txBox="1"/>
            <p:nvPr/>
          </p:nvSpPr>
          <p:spPr>
            <a:xfrm>
              <a:off x="979425" y="2381912"/>
              <a:ext cx="10298175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φ = 6，B = 3。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191537"/>
            <a:ext cx="10298175" cy="894688"/>
            <a:chOff x="979425" y="3191537"/>
            <a:chExt cx="10298175" cy="894688"/>
          </a:xfrm>
        </p:grpSpPr>
        <p:sp>
          <p:nvSpPr>
            <p:cNvPr id="9" name="body-tables"/>
            <p:cNvSpPr txBox="1"/>
            <p:nvPr/>
          </p:nvSpPr>
          <p:spPr>
            <a:xfrm>
              <a:off x="979425" y="3191537"/>
              <a:ext cx="10298175" cy="894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small = (1,3,2)，step = 6。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large = (1,6,1,6,1,6)。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8408" y="4465320"/>
            <a:ext cx="10299192" cy="506730"/>
            <a:chOff x="978408" y="4465320"/>
            <a:chExt cx="10299192" cy="506730"/>
          </a:xfrm>
        </p:grpSpPr>
        <p:sp>
          <p:nvSpPr>
            <p:cNvPr id="11" name="body-reduce"/>
            <p:cNvSpPr txBox="1"/>
            <p:nvPr/>
          </p:nvSpPr>
          <p:spPr>
            <a:xfrm>
              <a:off x="978408" y="4465320"/>
              <a:ext cx="10299192" cy="5067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e = 100 mod6 + 6 = 10 = 3 × 3 + 1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5420387"/>
            <a:ext cx="10298175" cy="523213"/>
            <a:chOff x="979425" y="5420387"/>
            <a:chExt cx="10298175" cy="523213"/>
          </a:xfrm>
        </p:grpSpPr>
        <p:sp>
          <p:nvSpPr>
            <p:cNvPr id="13" name="body-answer"/>
            <p:cNvSpPr txBox="1"/>
            <p:nvPr/>
          </p:nvSpPr>
          <p:spPr>
            <a:xfrm>
              <a:off x="979425" y="5420387"/>
              <a:ext cx="10298175" cy="523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large[3] × small[1] mod7 = 6 × 3 mod7 = 4。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预处理一次，查询只做取模和乘法</a:t>
            </a:r>
          </a:p>
        </p:txBody>
      </p:sp>
      <p:sp>
        <p:nvSpPr>
          <p:cNvPr id="9" name="textbox-precompute"/>
          <p:cNvSpPr/>
          <p:nvPr/>
        </p:nvSpPr>
        <p:spPr>
          <a:xfrm>
            <a:off x="838200" y="2190750"/>
            <a:ext cx="10515600" cy="2143125"/>
          </a:xfrm>
          <a:prstGeom prst="roundRect">
            <a:avLst>
              <a:gd name="adj" fmla="val 6222"/>
            </a:avLst>
          </a:prstGeom>
          <a:solidFill>
            <a:schemeClr val="lt2"/>
          </a:solidFill>
          <a:ln>
            <a:noFill/>
          </a:ln>
        </p:spPr>
        <p:txBody>
          <a:bodyPr wrap="square" lIns="160844" tIns="98767" rIns="160844" bIns="-39055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small[0]=large[0]=1%c;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for(ll r=1;r&lt;B;++r)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small[r]=mul(small[r-1],a,c);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ll step=mul(small[B-1],a,c);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for(ll k=1;k&lt;2*B;++k)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large[k]=mul(large[k-1],step,c);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49" y="4671722"/>
            <a:ext cx="10296651" cy="795628"/>
            <a:chOff x="980949" y="4671722"/>
            <a:chExt cx="10296651" cy="795628"/>
          </a:xfrm>
        </p:grpSpPr>
        <p:sp>
          <p:nvSpPr>
            <p:cNvPr id="10" name="body-query"/>
            <p:cNvSpPr txBox="1"/>
            <p:nvPr/>
          </p:nvSpPr>
          <p:spPr>
            <a:xfrm>
              <a:off x="980949" y="4671722"/>
              <a:ext cx="10296651" cy="7956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ll e=b&lt;(ull)ph ? (ll)b : (ll)(b%ph)+ph;</a:t>
              </a:r>
              <a:br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cout&lt;&lt;mul(large[e/B],small[e%B],c)&lt;&lt;'\n';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25" y="5610887"/>
            <a:ext cx="10298175" cy="430227"/>
            <a:chOff x="979425" y="5610887"/>
            <a:chExt cx="10298175" cy="430227"/>
          </a:xfrm>
        </p:grpSpPr>
        <p:sp>
          <p:nvSpPr>
            <p:cNvPr id="12" name="body-multiply"/>
            <p:cNvSpPr txBox="1"/>
            <p:nvPr/>
          </p:nvSpPr>
          <p:spPr>
            <a:xfrm>
              <a:off x="979425" y="5610887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mul先转128位相乘再模c，避免大模数下溢出。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7578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0次幂、模1和不互质都要覆盖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1342363"/>
            <a:chOff x="979425" y="2343812"/>
            <a:chExt cx="10298175" cy="1342363"/>
          </a:xfrm>
        </p:grpSpPr>
        <p:sp>
          <p:nvSpPr>
            <p:cNvPr id="7" name="body-boundaries"/>
            <p:cNvSpPr txBox="1"/>
            <p:nvPr/>
          </p:nvSpPr>
          <p:spPr>
            <a:xfrm>
              <a:off x="979425" y="2343812"/>
              <a:ext cx="10298175" cy="1342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 = 1时结果恒为0。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= 0时，结果是1 modc。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a、c不互质时，仍必须保留指数阈值分支。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4115462"/>
            <a:ext cx="10298175" cy="494638"/>
            <a:chOff x="979425" y="4115462"/>
            <a:chExt cx="10298175" cy="494638"/>
          </a:xfrm>
        </p:grpSpPr>
        <p:sp>
          <p:nvSpPr>
            <p:cNvPr id="9" name="body-cost"/>
            <p:cNvSpPr txBox="1"/>
            <p:nvPr/>
          </p:nvSpPr>
          <p:spPr>
            <a:xfrm>
              <a:off x="979425" y="4115462"/>
              <a:ext cx="10298175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预处理与空间O(√c)，每次查询O(1)。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048912"/>
            <a:ext cx="10298175" cy="866113"/>
            <a:chOff x="979425" y="5048912"/>
            <a:chExt cx="10298175" cy="866113"/>
          </a:xfrm>
        </p:grpSpPr>
        <p:sp>
          <p:nvSpPr>
            <p:cNvPr id="11" name="body-driver"/>
            <p:cNvSpPr txBox="1"/>
            <p:nvPr/>
          </p:nvSpPr>
          <p:spPr>
            <a:xfrm>
              <a:off x="979425" y="5048912"/>
              <a:ext cx="10298175" cy="866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教学驱动先输入q、a、c，再输入q个非负指数b。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b使用unsigned long long，模数c不超过10¹²。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52501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例15｜gcd为质数的有序数对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913738"/>
            <a:chOff x="979425" y="2343812"/>
            <a:chExt cx="10298175" cy="913738"/>
          </a:xfrm>
        </p:grpSpPr>
        <p:sp>
          <p:nvSpPr>
            <p:cNvPr id="7" name="body-problem"/>
            <p:cNvSpPr txBox="1"/>
            <p:nvPr/>
          </p:nvSpPr>
          <p:spPr>
            <a:xfrm>
              <a:off x="979425" y="2343812"/>
              <a:ext cx="10298175" cy="913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求1 ≤ i,j ≤ n中，gcd(i,j)是质数的有序对数。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逐对计算需要枚举n²对，先按gcd的值分类。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8408" y="3684270"/>
            <a:ext cx="10299192" cy="926592"/>
            <a:chOff x="978408" y="3684270"/>
            <a:chExt cx="10299192" cy="926592"/>
          </a:xfrm>
        </p:grpSpPr>
        <p:sp>
          <p:nvSpPr>
            <p:cNvPr id="9" name="body-scale"/>
            <p:cNvSpPr txBox="1"/>
            <p:nvPr/>
          </p:nvSpPr>
          <p:spPr>
            <a:xfrm>
              <a:off x="978408" y="3684270"/>
              <a:ext cx="10299192" cy="9265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固定gcd(i,j) = p，令i = pa，j = pb。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则gcd(a,b) = 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125112"/>
            <a:ext cx="10298175" cy="849327"/>
            <a:chOff x="979425" y="5125112"/>
            <a:chExt cx="10298175" cy="849327"/>
          </a:xfrm>
        </p:grpSpPr>
        <p:sp>
          <p:nvSpPr>
            <p:cNvPr id="11" name="body-range"/>
            <p:cNvSpPr txBox="1"/>
            <p:nvPr/>
          </p:nvSpPr>
          <p:spPr>
            <a:xfrm>
              <a:off x="979425" y="512511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缩小后的上界是m = floor(n/p)。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问题变成1到m内，互质有序对共有多少。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互质有序对可从上三角数起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904213"/>
            <a:chOff x="979425" y="2343812"/>
            <a:chExt cx="10298175" cy="904213"/>
          </a:xfrm>
        </p:grpSpPr>
        <p:sp>
          <p:nvSpPr>
            <p:cNvPr id="7" name="body-upper"/>
            <p:cNvSpPr txBox="1"/>
            <p:nvPr/>
          </p:nvSpPr>
          <p:spPr>
            <a:xfrm>
              <a:off x="979425" y="2343812"/>
              <a:ext cx="10298175" cy="904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较大坐标固定为k ≥ 2时，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较小坐标可取φ(k)个与k互质的正整数。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48737"/>
            <a:ext cx="10298175" cy="894688"/>
            <a:chOff x="979425" y="3648737"/>
            <a:chExt cx="10298175" cy="894688"/>
          </a:xfrm>
        </p:grpSpPr>
        <p:sp>
          <p:nvSpPr>
            <p:cNvPr id="9" name="body-symmetry"/>
            <p:cNvSpPr txBox="1"/>
            <p:nvPr/>
          </p:nvSpPr>
          <p:spPr>
            <a:xfrm>
              <a:off x="979425" y="3648737"/>
              <a:ext cx="10298175" cy="894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交换两个坐标，得到另一侧的同样数量。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对角线上仅(1,1)互质，它只能算一次。</a:t>
              </a:r>
            </a:p>
          </p:txBody>
        </p:sp>
      </p:grpSp>
      <mc:AlternateContent>
        <mc:Choice Requires="a14">
          <p:sp>
            <p:nvSpPr>
              <p:cNvPr id="11" name="count"/>
              <p:cNvSpPr txBox="1">
                <a:spLocks noGrp="1"/>
              </p:cNvSpPr>
              <p:nvPr/>
            </p:nvSpPr>
            <p:spPr>
              <a:xfrm>
                <a:off x="990600" y="4848225"/>
                <a:ext cx="10287000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2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φ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</m:e>
                          </m:d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2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φ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</m:e>
                          </m:d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</m:oMath>
                  </m:oMathPara>
                </a14:m>
              </a:p>
            </p:txBody>
          </p:sp>
        </mc:Choice>
      </mc:AlternateContent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402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预处理φ的前缀和，每个质数O(1)</a:t>
            </a:r>
          </a:p>
        </p:txBody>
      </p:sp>
      <mc:AlternateContent>
        <mc:Choice Requires="a14">
          <p:sp>
            <p:nvSpPr>
              <p:cNvPr id="7" name="prefix"/>
              <p:cNvSpPr txBox="1">
                <a:spLocks noGrp="1"/>
              </p:cNvSpPr>
              <p:nvPr/>
            </p:nvSpPr>
            <p:spPr>
              <a:xfrm>
                <a:off x="990600" y="2200275"/>
                <a:ext cx="10287000" cy="895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S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sup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φ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8" name="answer"/>
              <p:cNvSpPr txBox="1">
                <a:spLocks noGrp="1"/>
              </p:cNvSpPr>
              <p:nvPr/>
            </p:nvSpPr>
            <p:spPr>
              <a:xfrm>
                <a:off x="990600" y="3314700"/>
                <a:ext cx="10287000" cy="118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answer</m:t>
                          </m:r>
                        </m:fName>
                        <m:e/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≤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  <m:r>
                            <m:rPr>
                              <m:nor m:val="on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质数</m:t>
                          </m:r>
                        </m:sub>
                        <m:sup/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2S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⌊"/>
                                      <m:sepChr m:val=""/>
                                      <m:endChr m:val="⌋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n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/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p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0" name="Group 10"/>
          <p:cNvGrpSpPr/>
          <p:nvPr/>
        </p:nvGrpSpPr>
        <p:grpSpPr>
          <a:xfrm>
            <a:off x="979425" y="4963187"/>
            <a:ext cx="10298175" cy="942313"/>
            <a:chOff x="979425" y="4963187"/>
            <a:chExt cx="10298175" cy="942313"/>
          </a:xfrm>
        </p:grpSpPr>
        <p:sp>
          <p:nvSpPr>
            <p:cNvPr id="9" name="body-cost"/>
            <p:cNvSpPr txBox="1"/>
            <p:nvPr/>
          </p:nvSpPr>
          <p:spPr>
            <a:xfrm>
              <a:off x="979425" y="4963187"/>
              <a:ext cx="10298175" cy="942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线性筛同时得到质数与φ，再求前缀和。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最后枚举质数，各查一次表，总时间与空间O(n)。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60802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例如n = 4，共4对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1294738"/>
            <a:chOff x="979425" y="2343812"/>
            <a:chExt cx="10298175" cy="1294738"/>
          </a:xfrm>
        </p:grpSpPr>
        <p:sp>
          <p:nvSpPr>
            <p:cNvPr id="7" name="body-two"/>
            <p:cNvSpPr txBox="1"/>
            <p:nvPr/>
          </p:nvSpPr>
          <p:spPr>
            <a:xfrm>
              <a:off x="979425" y="2343812"/>
              <a:ext cx="10298175" cy="1294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 = 2时，缩小上界m = 2。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互质对是(1,1)、(1,2)、(2,1)。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乘回2，得到(2,2)、(2,4)、(4,2)，共3对。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4058312"/>
            <a:ext cx="10298175" cy="868377"/>
            <a:chOff x="979425" y="4058312"/>
            <a:chExt cx="10298175" cy="868377"/>
          </a:xfrm>
        </p:grpSpPr>
        <p:sp>
          <p:nvSpPr>
            <p:cNvPr id="9" name="body-three"/>
            <p:cNvSpPr txBox="1"/>
            <p:nvPr/>
          </p:nvSpPr>
          <p:spPr>
            <a:xfrm>
              <a:off x="979425" y="4058312"/>
              <a:ext cx="102981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 = 3时，m = 1，只对应原来的(3,3)。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再贡献1对。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410862"/>
            <a:ext cx="10298175" cy="494638"/>
            <a:chOff x="979425" y="5410862"/>
            <a:chExt cx="10298175" cy="494638"/>
          </a:xfrm>
        </p:grpSpPr>
        <p:sp>
          <p:nvSpPr>
            <p:cNvPr id="11" name="body-total"/>
            <p:cNvSpPr txBox="1"/>
            <p:nvPr/>
          </p:nvSpPr>
          <p:spPr>
            <a:xfrm>
              <a:off x="979425" y="5410862"/>
              <a:ext cx="10298175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答案3 + 1 = 4。若n = 1，则没有质数可枚举，答案0。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62036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数组是φ，累加器是64位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456538"/>
            <a:chOff x="979425" y="2343812"/>
            <a:chExt cx="10298175" cy="456538"/>
          </a:xfrm>
        </p:grpSpPr>
        <p:sp>
          <p:nvSpPr>
            <p:cNvPr id="7" name="body-precondition"/>
            <p:cNvSpPr txBox="1"/>
            <p:nvPr/>
          </p:nvSpPr>
          <p:spPr>
            <a:xfrm>
              <a:off x="979425" y="2343812"/>
              <a:ext cx="10298175" cy="4565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线性筛已得到phi数组与primes质数表。</a:t>
              </a:r>
            </a:p>
          </p:txBody>
        </p:sp>
      </p:grpSp>
      <p:sp>
        <p:nvSpPr>
          <p:cNvPr id="11" name="textbox-code"/>
          <p:cNvSpPr/>
          <p:nvPr/>
        </p:nvSpPr>
        <p:spPr>
          <a:xfrm>
            <a:off x="838200" y="3095625"/>
            <a:ext cx="10515600" cy="2076450"/>
          </a:xfrm>
          <a:prstGeom prst="roundRect">
            <a:avLst>
              <a:gd name="adj" fmla="val 6422"/>
            </a:avLst>
          </a:prstGeom>
          <a:solidFill>
            <a:schemeClr val="lt2"/>
          </a:solidFill>
          <a:ln>
            <a:noFill/>
          </a:ln>
        </p:spPr>
        <p:txBody>
          <a:bodyPr wrap="square" lIns="160842" tIns="108290" rIns="160842" bIns="-39057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vector&lt;long long&gt;prefix(n+1);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i=1;i&lt;=n;++i)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prefix[i]=prefix[i-1]+phi[i];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long long answer=0;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p:primes)answer+=2*prefix[n/p]-1;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cout&lt;&lt;answer&lt;&lt;'\n';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79425" y="5525162"/>
            <a:ext cx="10298175" cy="437488"/>
            <a:chOff x="979425" y="5525162"/>
            <a:chExt cx="10298175" cy="437488"/>
          </a:xfrm>
        </p:grpSpPr>
        <p:sp>
          <p:nvSpPr>
            <p:cNvPr id="12" name="body-types"/>
            <p:cNvSpPr txBox="1"/>
            <p:nvPr/>
          </p:nvSpPr>
          <p:spPr>
            <a:xfrm>
              <a:off x="979425" y="5525162"/>
              <a:ext cx="10298175" cy="437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φ前缀和、乘2后的值、最终答案都可能超过32位。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52501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例16｜不用逐个求gcd的总和</a:t>
            </a:r>
          </a:p>
        </p:txBody>
      </p:sp>
      <mc:AlternateContent>
        <mc:Choice Requires="a14">
          <p:sp>
            <p:nvSpPr>
              <p:cNvPr id="7" name="task"/>
              <p:cNvSpPr txBox="1">
                <a:spLocks noGrp="1"/>
              </p:cNvSpPr>
              <p:nvPr/>
            </p:nvSpPr>
            <p:spPr>
              <a:xfrm>
                <a:off x="990600" y="2209800"/>
                <a:ext cx="10287000" cy="91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p>
                        <m:e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gcd</m:t>
                              </m:r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n</m:t>
                                  </m:r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79425" y="3591587"/>
            <a:ext cx="10298175" cy="999463"/>
            <a:chOff x="979425" y="3591587"/>
            <a:chExt cx="10298175" cy="999463"/>
          </a:xfrm>
        </p:grpSpPr>
        <p:sp>
          <p:nvSpPr>
            <p:cNvPr id="8" name="body-group"/>
            <p:cNvSpPr txBox="1"/>
            <p:nvPr/>
          </p:nvSpPr>
          <p:spPr>
            <a:xfrm>
              <a:off x="979425" y="3591587"/>
              <a:ext cx="10298175" cy="999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按d = gcd(i,n)分组，d只能是n的约数。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同一组里的每个i，对总和都贡献d。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5058437"/>
            <a:ext cx="10298175" cy="856588"/>
            <a:chOff x="979425" y="5058437"/>
            <a:chExt cx="10298175" cy="856588"/>
          </a:xfrm>
        </p:grpSpPr>
        <p:sp>
          <p:nvSpPr>
            <p:cNvPr id="10" name="body-scale"/>
            <p:cNvSpPr txBox="1"/>
            <p:nvPr/>
          </p:nvSpPr>
          <p:spPr>
            <a:xfrm>
              <a:off x="979425" y="5058437"/>
              <a:ext cx="10298175" cy="856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写i = dt，则1 ≤ t ≤ n/d，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并且gcd(t,n/d) = 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56808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每组有φ(n/d)项，每项贡献d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913738"/>
            <a:chOff x="979425" y="2343812"/>
            <a:chExt cx="10298175" cy="913738"/>
          </a:xfrm>
        </p:grpSpPr>
        <p:sp>
          <p:nvSpPr>
            <p:cNvPr id="7" name="body-count"/>
            <p:cNvSpPr txBox="1"/>
            <p:nvPr/>
          </p:nvSpPr>
          <p:spPr>
            <a:xfrm>
              <a:off x="979425" y="2343812"/>
              <a:ext cx="10298175" cy="913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满足1 ≤ t ≤ n/d且与n/d互质的t，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正好有φ(n/d)个。</a:t>
              </a:r>
            </a:p>
          </p:txBody>
        </p:sp>
      </p:grpSp>
      <mc:AlternateContent>
        <mc:Choice Requires="a14">
          <p:sp>
            <p:nvSpPr>
              <p:cNvPr id="9" name="sum"/>
              <p:cNvSpPr txBox="1">
                <a:spLocks noGrp="1"/>
              </p:cNvSpPr>
              <p:nvPr/>
            </p:nvSpPr>
            <p:spPr>
              <a:xfrm>
                <a:off x="990600" y="3505200"/>
                <a:ext cx="10287000" cy="125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p>
                        <m:e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gcd</m:t>
                              </m:r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n</m:t>
                                  </m:r>
                                </m:e>
                              </m:d>
                            </m:e>
                          </m:func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∣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b>
                        <m:sup/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dφ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/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d</m:t>
                              </m:r>
                            </m:e>
                          </m:d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∣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b>
                        <m:sup/>
                        <m:e>
                          <m:f>
                            <m:fPr>
                              <m:type m:val="bar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num>
                            <m:den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d</m:t>
                              </m:r>
                            </m:den>
                          </m:f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φ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d</m:t>
                              </m:r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5182262"/>
            <a:ext cx="10298175" cy="839802"/>
            <a:chOff x="979425" y="5182262"/>
            <a:chExt cx="10298175" cy="839802"/>
          </a:xfrm>
        </p:grpSpPr>
        <p:sp>
          <p:nvSpPr>
            <p:cNvPr id="10" name="body-boundary"/>
            <p:cNvSpPr txBox="1"/>
            <p:nvPr/>
          </p:nvSpPr>
          <p:spPr>
            <a:xfrm>
              <a:off x="979425" y="5182262"/>
              <a:ext cx="102981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第二个等号只是用互补约数换元。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包含d = 1与d = n；n = 1时答案为1。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利用已排序约数分解每个约数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1294738"/>
            <a:chOff x="979425" y="2343812"/>
            <a:chExt cx="10298175" cy="1294738"/>
          </a:xfrm>
        </p:grpSpPr>
        <p:sp>
          <p:nvSpPr>
            <p:cNvPr id="7" name="body-route"/>
            <p:cNvSpPr txBox="1"/>
            <p:nvPr/>
          </p:nvSpPr>
          <p:spPr>
            <a:xfrm>
              <a:off x="979425" y="2343812"/>
              <a:ext cx="10298175" cy="1294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枚举n的全部约数并排序。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对每个约数d，用前面的小约数试除求φ(d)，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再把(n/d) × φ(d)加进答案。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991637"/>
            <a:ext cx="10298175" cy="1230327"/>
            <a:chOff x="979425" y="3991637"/>
            <a:chExt cx="10298175" cy="1230327"/>
          </a:xfrm>
        </p:grpSpPr>
        <p:sp>
          <p:nvSpPr>
            <p:cNvPr id="9" name="body-reason"/>
            <p:cNvSpPr txBox="1"/>
            <p:nvPr/>
          </p:nvSpPr>
          <p:spPr>
            <a:xfrm>
              <a:off x="979425" y="3991637"/>
              <a:ext cx="10298175" cy="1230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能整除当前残余值的最小未处理因子必是质数。</a:t>
              </a:r>
            </a:p>
            <a:p>
              <a:pPr algn="l">
                <a:lnSpc>
                  <a:spcPts val="2925"/>
                </a:lnSpc>
                <a:spcBef>
                  <a:spcPts val="450"/>
                </a:spcBef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若是合数，它的更小质因子早已出现，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并把对应幂全部除尽。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448962"/>
            <a:ext cx="10298175" cy="456538"/>
            <a:chOff x="979425" y="5448962"/>
            <a:chExt cx="10298175" cy="456538"/>
          </a:xfrm>
        </p:grpSpPr>
        <p:sp>
          <p:nvSpPr>
            <p:cNvPr id="11" name="body-scope"/>
            <p:cNvSpPr txBox="1"/>
            <p:nvPr/>
          </p:nvSpPr>
          <p:spPr>
            <a:xfrm>
              <a:off x="979425" y="5448962"/>
              <a:ext cx="10298175" cy="4565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这份约数列表既给出求和项，也提供试除候选。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3885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把枚举、求φ、加贡献分开写</a:t>
            </a:r>
          </a:p>
        </p:txBody>
      </p:sp>
      <p:sp>
        <p:nvSpPr>
          <p:cNvPr id="9" name="textbox-code"/>
          <p:cNvSpPr/>
          <p:nvPr/>
        </p:nvSpPr>
        <p:spPr>
          <a:xfrm>
            <a:off x="838200" y="2171700"/>
            <a:ext cx="10515600" cy="3333750"/>
          </a:xfrm>
          <a:prstGeom prst="roundRect">
            <a:avLst>
              <a:gd name="adj" fmla="val 4000"/>
            </a:avLst>
          </a:prstGeom>
          <a:solidFill>
            <a:schemeClr val="lt2"/>
          </a:solidFill>
          <a:ln>
            <a:noFill/>
          </a:ln>
        </p:spPr>
        <p:txBody>
          <a:bodyPr wrap="square" lIns="160842" tIns="89240" rIns="160842" bIns="-39057" anchor="t" anchorCtr="0">
            <a:noAutofit/>
          </a:bodyPr>
          <a:lstStyle/>
          <a:p>
            <a:pPr algn="l">
              <a:lnSpc>
                <a:spcPts val="21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i=0;i&lt;(int)d.size();++i){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ll remaining=d[i],phi=d[i];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j=1;j&lt;=i &amp;&amp;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d[j]&lt;=remaining/d[j];++j){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if(remaining%d[j])continue;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phi=phi/d[j]*(d[j]-1);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while(remaining%d[j]==0)remaining/=d[j];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if(remaining&gt;1)phi=phi/remaining*(remaining-1);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answer+=(n/d[i])*phi;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648987"/>
            <a:ext cx="10298175" cy="430227"/>
            <a:chOff x="979425" y="5648987"/>
            <a:chExt cx="10298175" cy="430227"/>
          </a:xfrm>
        </p:grpSpPr>
        <p:sp>
          <p:nvSpPr>
            <p:cNvPr id="10" name="body-cost"/>
            <p:cNvSpPr txBox="1"/>
            <p:nvPr/>
          </p:nvSpPr>
          <p:spPr>
            <a:xfrm>
              <a:off x="979425" y="5648987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设D = d(n)：时间O(√n + D²)，空间O(D)，答案用64位。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84495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例如n = 6，和为15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98175" cy="1018513"/>
            <a:chOff x="979425" y="2353337"/>
            <a:chExt cx="10298175" cy="1018513"/>
          </a:xfrm>
        </p:grpSpPr>
        <p:sp>
          <p:nvSpPr>
            <p:cNvPr id="7" name="body-direct"/>
            <p:cNvSpPr txBox="1"/>
            <p:nvPr/>
          </p:nvSpPr>
          <p:spPr>
            <a:xfrm>
              <a:off x="979425" y="2353337"/>
              <a:ext cx="10298175" cy="10185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直接计算gcd(1,6)到gcd(6,6)：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+ 2 + 3 + 2 + 1 + 6 = 15。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858287"/>
            <a:ext cx="10298175" cy="1008988"/>
            <a:chOff x="979425" y="3858287"/>
            <a:chExt cx="10298175" cy="1008988"/>
          </a:xfrm>
        </p:grpSpPr>
        <p:sp>
          <p:nvSpPr>
            <p:cNvPr id="9" name="body-grouped"/>
            <p:cNvSpPr txBox="1"/>
            <p:nvPr/>
          </p:nvSpPr>
          <p:spPr>
            <a:xfrm>
              <a:off x="979425" y="3858287"/>
              <a:ext cx="10298175" cy="1008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按gcd值d = 1，2，3，6分组：</a:t>
              </a:r>
              <a:br/>
              <a:r>
                <a:rPr lang="el-GR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1φ(6) + 2φ(3) + 3φ(2) + 6φ(1)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8408" y="5379720"/>
            <a:ext cx="10299192" cy="544830"/>
            <a:chOff x="978408" y="5379720"/>
            <a:chExt cx="10299192" cy="544830"/>
          </a:xfrm>
        </p:grpSpPr>
        <p:sp>
          <p:nvSpPr>
            <p:cNvPr id="11" name="body-sum"/>
            <p:cNvSpPr txBox="1"/>
            <p:nvPr/>
          </p:nvSpPr>
          <p:spPr>
            <a:xfrm>
              <a:off x="978408" y="5379720"/>
              <a:ext cx="10299192" cy="5448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= 2 + 4 + 3 + 6 = 15。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看到公式时，写出它的前提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98175" cy="2780638"/>
            <a:chOff x="979425" y="2334287"/>
            <a:chExt cx="10298175" cy="2780638"/>
          </a:xfrm>
        </p:grpSpPr>
        <p:sp>
          <p:nvSpPr>
            <p:cNvPr id="7" name="body-conditions"/>
            <p:cNvSpPr txBox="1"/>
            <p:nvPr/>
          </p:nvSpPr>
          <p:spPr>
            <a:xfrm>
              <a:off x="979425" y="2334287"/>
              <a:ext cx="10298175" cy="2780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线性方程：gcd(a,b)能否整除右端c？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乘法逆元：除数与模数是否互质？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CRT：模数是否两两互质？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积性拆分：拆出的两个因子是否互质？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指数降幂：指数是否达到φ(m)的阈值？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5439437"/>
            <a:ext cx="10298175" cy="494638"/>
            <a:chOff x="979425" y="5439437"/>
            <a:chExt cx="10298175" cy="494638"/>
          </a:xfrm>
        </p:grpSpPr>
        <p:sp>
          <p:nvSpPr>
            <p:cNvPr id="9" name="body-implementation"/>
            <p:cNvSpPr txBox="1"/>
            <p:nvPr/>
          </p:nvSpPr>
          <p:spPr>
            <a:xfrm>
              <a:off x="979425" y="5439437"/>
              <a:ext cx="10298175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条件写在推导旁边，再检查代码的整数类型和边界。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补充证明｜同余为什么能加减乘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81912"/>
            <a:ext cx="10298175" cy="494638"/>
            <a:chOff x="979425" y="2381912"/>
            <a:chExt cx="10298175" cy="494638"/>
          </a:xfrm>
        </p:grpSpPr>
        <p:sp>
          <p:nvSpPr>
            <p:cNvPr id="7" name="body-represent"/>
            <p:cNvSpPr txBox="1"/>
            <p:nvPr/>
          </p:nvSpPr>
          <p:spPr>
            <a:xfrm>
              <a:off x="979425" y="2381912"/>
              <a:ext cx="10298175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写a = km + r，b = lm + s。</a:t>
              </a:r>
            </a:p>
          </p:txBody>
        </p:sp>
      </p:grpSp>
      <mc:AlternateContent>
        <mc:Choice Requires="a14">
          <p:sp>
            <p:nvSpPr>
              <p:cNvPr id="9" name="expansion"/>
              <p:cNvSpPr txBox="1">
                <a:spLocks noGrp="1"/>
              </p:cNvSpPr>
              <p:nvPr/>
            </p:nvSpPr>
            <p:spPr>
              <a:xfrm>
                <a:off x="990600" y="3114675"/>
                <a:ext cx="10287000" cy="1200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eqArr>
                        <m:eqArrPr>
                          <m:baseJc m:val="center"/>
                        </m:eqArr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&amp;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l</m:t>
                              </m:r>
                            </m:e>
                          </m:d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ab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&amp;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klm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ks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lr</m:t>
                              </m:r>
                            </m:e>
                          </m:d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rs</m:t>
                          </m:r>
                        </m:e>
                      </m:eqAr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667912"/>
            <a:ext cx="10298175" cy="1268427"/>
            <a:chOff x="979425" y="4667912"/>
            <a:chExt cx="10298175" cy="1268427"/>
          </a:xfrm>
        </p:grpSpPr>
        <p:sp>
          <p:nvSpPr>
            <p:cNvPr id="10" name="body-meaning"/>
            <p:cNvSpPr txBox="1"/>
            <p:nvPr/>
          </p:nvSpPr>
          <p:spPr>
            <a:xfrm>
              <a:off x="979425" y="4667912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和与积的余数，只由r、s决定。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减法同理，非负整数次幂来自反复相乘。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取模可删去模数的倍数项；除法没有同样的保证。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8657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补充证明｜终点取y = 0有何作用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05712"/>
            <a:ext cx="10298175" cy="839802"/>
            <a:chOff x="979425" y="2305712"/>
            <a:chExt cx="10298175" cy="839802"/>
          </a:xfrm>
        </p:grpSpPr>
        <p:sp>
          <p:nvSpPr>
            <p:cNvPr id="7" name="body-condition"/>
            <p:cNvSpPr txBox="1"/>
            <p:nvPr/>
          </p:nvSpPr>
          <p:spPr>
            <a:xfrm>
              <a:off x="979425" y="2305712"/>
              <a:ext cx="102981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只考虑正整数a &gt; b。令g = gcd(a,b)。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exgcd终点取(1,0)，返回系数满足：</a:t>
              </a:r>
            </a:p>
          </p:txBody>
        </p:sp>
      </p:grpSp>
      <mc:AlternateContent>
        <mc:Choice Requires="a14">
          <p:sp>
            <p:nvSpPr>
              <p:cNvPr id="9" name="bound"/>
              <p:cNvSpPr txBox="1">
                <a:spLocks noGrp="1"/>
              </p:cNvSpPr>
              <p:nvPr/>
            </p:nvSpPr>
            <p:spPr>
              <a:xfrm>
                <a:off x="990600" y="3276600"/>
                <a:ext cx="1028700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|"/>
                          <m:sepChr m:val=""/>
                          <m:endChr m:val="|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≤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2g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d>
                        <m:dPr>
                          <m:begChr m:val="|"/>
                          <m:sepChr m:val=""/>
                          <m:endChr m:val="|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y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≤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2g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544087"/>
            <a:ext cx="10298175" cy="1389988"/>
            <a:chOff x="979425" y="4544087"/>
            <a:chExt cx="10298175" cy="1389988"/>
          </a:xfrm>
        </p:grpSpPr>
        <p:sp>
          <p:nvSpPr>
            <p:cNvPr id="10" name="body-base"/>
            <p:cNvSpPr txBox="1"/>
            <p:nvPr/>
          </p:nvSpPr>
          <p:spPr>
            <a:xfrm>
              <a:off x="979425" y="4544087"/>
              <a:ext cx="10298175" cy="1389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若a modb = 0，返回(0,1)。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此时a ≥ 2b且g = b，所以两个界都成立。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= 0是递归终点，不满足这里的正b前提。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补充证明｜把下一层的界带回来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15237"/>
            <a:ext cx="10298175" cy="894688"/>
            <a:chOff x="979425" y="2315237"/>
            <a:chExt cx="10298175" cy="894688"/>
          </a:xfrm>
        </p:grpSpPr>
        <p:sp>
          <p:nvSpPr>
            <p:cNvPr id="7" name="body-assumption"/>
            <p:cNvSpPr txBox="1"/>
            <p:nvPr/>
          </p:nvSpPr>
          <p:spPr>
            <a:xfrm>
              <a:off x="979425" y="2315237"/>
              <a:ext cx="10298175" cy="894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令q = floor(a/b)，r = a modb &gt; 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下一层bu+rv=g已满足|u| ≤ r/(2g)，|v| ≤ b/(2g)。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496337"/>
            <a:ext cx="10298175" cy="437488"/>
            <a:chOff x="979425" y="3496337"/>
            <a:chExt cx="10298175" cy="437488"/>
          </a:xfrm>
        </p:grpSpPr>
        <p:sp>
          <p:nvSpPr>
            <p:cNvPr id="9" name="body-x-bound"/>
            <p:cNvSpPr txBox="1"/>
            <p:nvPr/>
          </p:nvSpPr>
          <p:spPr>
            <a:xfrm>
              <a:off x="979425" y="3496337"/>
              <a:ext cx="10298175" cy="437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回代x = v，立即有|x| ≤ b/(2g)。</a:t>
              </a:r>
            </a:p>
          </p:txBody>
        </p:sp>
      </p:grpSp>
      <mc:AlternateContent>
        <mc:Choice Requires="a14">
          <p:sp>
            <p:nvSpPr>
              <p:cNvPr id="11" name="y-bound"/>
              <p:cNvSpPr txBox="1">
                <a:spLocks noGrp="1"/>
              </p:cNvSpPr>
              <p:nvPr/>
            </p:nvSpPr>
            <p:spPr>
              <a:xfrm>
                <a:off x="990600" y="4076700"/>
                <a:ext cx="10287000" cy="981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|"/>
                          <m:sepChr m:val=""/>
                          <m:endChr m:val="|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y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|"/>
                          <m:sepChr m:val=""/>
                          <m:endChr m:val="|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u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qv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≤</m:t>
                      </m:r>
                      <m:d>
                        <m:dPr>
                          <m:begChr m:val="|"/>
                          <m:sepChr m:val=""/>
                          <m:endChr m:val="|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u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q</m:t>
                      </m:r>
                      <m:d>
                        <m:dPr>
                          <m:begChr m:val="|"/>
                          <m:sepChr m:val=""/>
                          <m:endChr m:val="|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≤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qb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2g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2g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25" y="5344187"/>
            <a:ext cx="10298175" cy="744552"/>
            <a:chOff x="979425" y="5344187"/>
            <a:chExt cx="10298175" cy="744552"/>
          </a:xfrm>
        </p:grpSpPr>
        <p:sp>
          <p:nvSpPr>
            <p:cNvPr id="12" name="body-scaled"/>
            <p:cNvSpPr txBox="1"/>
            <p:nvPr/>
          </p:nvSpPr>
          <p:spPr>
            <a:xfrm>
              <a:off x="979425" y="5344187"/>
              <a:ext cx="10298175" cy="7445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右端换成c后，特解系数会乘c/g。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因此仍需按缩放后的范围检查整数类型。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52186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1｜同余方程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10487"/>
            <a:ext cx="10298175" cy="942313"/>
            <a:chOff x="979425" y="2410487"/>
            <a:chExt cx="10298175" cy="942313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410487"/>
              <a:ext cx="10298175" cy="942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提示：把“除以b余1”写成一个整数方程。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题目保证a、b互质，扩展欧几里得能求得一组系数。</a:t>
              </a:r>
            </a:p>
          </p:txBody>
        </p:sp>
      </p:grpSp>
      <mc:AlternateContent>
        <mc:Choice Requires="a14">
          <p:sp>
            <p:nvSpPr>
              <p:cNvPr id="9" name="answer-equation"/>
              <p:cNvSpPr txBox="1">
                <a:spLocks noGrp="1"/>
              </p:cNvSpPr>
              <p:nvPr/>
            </p:nvSpPr>
            <p:spPr>
              <a:xfrm>
                <a:off x="990600" y="3562350"/>
                <a:ext cx="10287000" cy="742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ax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by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  <m:sub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min</m:t>
                              </m:r>
                            </m:fName>
                            <m:e/>
                          </m:func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</m:e>
                          </m:func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e>
                      </m:d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</m:fName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782212"/>
            <a:ext cx="10298175" cy="1220802"/>
            <a:chOff x="979425" y="4782212"/>
            <a:chExt cx="10298175" cy="1220802"/>
          </a:xfrm>
        </p:grpSpPr>
        <p:sp>
          <p:nvSpPr>
            <p:cNvPr id="10" name="body-answer-boundary"/>
            <p:cNvSpPr txBox="1"/>
            <p:nvPr/>
          </p:nvSpPr>
          <p:spPr>
            <a:xfrm>
              <a:off x="979425" y="4782212"/>
              <a:ext cx="10298175" cy="1220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所有解的x相差b的整数倍，规范化后最小。</a:t>
              </a:r>
            </a:p>
            <a:p>
              <a:pPr algn="l">
                <a:lnSpc>
                  <a:spcPts val="2925"/>
                </a:lnSpc>
                <a:spcBef>
                  <a:spcPts val="375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由于b ≥ 2且x是逆元，结果不会为0。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因此最小非负代表也是本题的最小正整数解。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52186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2｜裴蜀定理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10487"/>
            <a:ext cx="10298175" cy="980413"/>
            <a:chOff x="979425" y="2410487"/>
            <a:chExt cx="10298175" cy="980413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410487"/>
              <a:ext cx="102981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提示：设所有数的最大公约数为g。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无论整数系数怎样取，线性组合都能被g整除。</a:t>
              </a:r>
            </a:p>
          </p:txBody>
        </p:sp>
      </p:grpSp>
      <mc:AlternateContent>
        <mc:Choice Requires="a14">
          <p:sp>
            <p:nvSpPr>
              <p:cNvPr id="9" name="answer"/>
              <p:cNvSpPr txBox="1">
                <a:spLocks noGrp="1"/>
              </p:cNvSpPr>
              <p:nvPr/>
            </p:nvSpPr>
            <p:spPr>
              <a:xfrm>
                <a:off x="990600" y="3600450"/>
                <a:ext cx="10287000" cy="857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min</m:t>
                              </m:r>
                            </m:fName>
                            <m:e/>
                          </m:func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gcd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sepChr m:val=""/>
                                  <m:endChr m:val="|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A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d>
                                <m:dPr>
                                  <m:begChr m:val="|"/>
                                  <m:sepChr m:val=""/>
                                  <m:endChr m:val="|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A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,…,</m:t>
                              </m:r>
                              <m:d>
                                <m:dPr>
                                  <m:begChr m:val="|"/>
                                  <m:sepChr m:val=""/>
                                  <m:endChr m:val="|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A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n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829837"/>
            <a:ext cx="10298175" cy="1173177"/>
            <a:chOff x="979425" y="4829837"/>
            <a:chExt cx="10298175" cy="1173177"/>
          </a:xfrm>
        </p:grpSpPr>
        <p:sp>
          <p:nvSpPr>
            <p:cNvPr id="10" name="body-answer-reason"/>
            <p:cNvSpPr txBox="1"/>
            <p:nvPr/>
          </p:nvSpPr>
          <p:spPr>
            <a:xfrm>
              <a:off x="979425" y="4829837"/>
              <a:ext cx="10298175" cy="11731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把裴蜀定理逐个扩展到n个数，g本身也能表示。</a:t>
              </a:r>
            </a:p>
            <a:p>
              <a:pPr algn="l">
                <a:lnSpc>
                  <a:spcPts val="2625"/>
                </a:lnSpc>
                <a:spcBef>
                  <a:spcPts val="60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输入不全为0；对负数先取绝对值。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本题只输出g，不必构造每一个系数。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52186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3｜荒岛求生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24762"/>
            <a:ext cx="10298175" cy="885163"/>
            <a:chOff x="979425" y="2324762"/>
            <a:chExt cx="10298175" cy="885163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24762"/>
              <a:ext cx="10298175" cy="885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提示：从最大的初始洞号开始枚举洞数M。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检查任意两个人，能否在各自寿命内第一次相遇。</a:t>
              </a:r>
            </a:p>
          </p:txBody>
        </p:sp>
      </p:grpSp>
      <mc:AlternateContent>
        <mc:Choice Requires="a14">
          <p:sp>
            <p:nvSpPr>
              <p:cNvPr id="9" name="meeting"/>
              <p:cNvSpPr txBox="1">
                <a:spLocks noGrp="1"/>
              </p:cNvSpPr>
              <p:nvPr/>
            </p:nvSpPr>
            <p:spPr>
              <a:xfrm>
                <a:off x="990600" y="3381375"/>
                <a:ext cx="10287000" cy="847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</m:e>
                      </m:d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t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≡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C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C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525037"/>
            <a:ext cx="10298175" cy="1573227"/>
            <a:chOff x="979425" y="4525037"/>
            <a:chExt cx="10298175" cy="1573227"/>
          </a:xfrm>
        </p:grpSpPr>
        <p:sp>
          <p:nvSpPr>
            <p:cNvPr id="10" name="body-answer"/>
            <p:cNvSpPr txBox="1"/>
            <p:nvPr/>
          </p:nvSpPr>
          <p:spPr>
            <a:xfrm>
              <a:off x="979425" y="4525037"/>
              <a:ext cx="10298175" cy="1573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答案：用exgcd求每一对的最小非负解t。</a:t>
              </a:r>
            </a:p>
            <a:p>
              <a:pPr algn="l">
                <a:lnSpc>
                  <a:spcPts val="2700"/>
                </a:lnSpc>
                <a:spcBef>
                  <a:spcPts val="45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无解的这一对不会相遇；有解则检查寿命。</a:t>
              </a:r>
            </a:p>
            <a:p>
              <a:pPr algn="l">
                <a:lnSpc>
                  <a:spcPts val="2700"/>
                </a:lnSpc>
                <a:spcBef>
                  <a:spcPts val="45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若t ≤ min(Lᵢ, Lⱼ)，当前M不合法。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第一个通过所有配对检查的M就是答案。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5264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4｜有理数取余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15237"/>
            <a:ext cx="10298175" cy="980413"/>
            <a:chOff x="979425" y="2315237"/>
            <a:chExt cx="10298175" cy="980413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15237"/>
              <a:ext cx="102981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提示：P = 19260817是质数，先逐位读入a和b。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每读一位d，就令r = (10r + d) mod P。</a:t>
              </a:r>
            </a:p>
          </p:txBody>
        </p:sp>
      </p:grpSp>
      <mc:AlternateContent>
        <mc:Choice Requires="a14">
          <p:sp>
            <p:nvSpPr>
              <p:cNvPr id="9" name="answer"/>
              <p:cNvSpPr txBox="1">
                <a:spLocks noGrp="1"/>
              </p:cNvSpPr>
              <p:nvPr/>
            </p:nvSpPr>
            <p:spPr>
              <a:xfrm>
                <a:off x="990600" y="3476625"/>
                <a:ext cx="10287000" cy="981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ans</m:t>
                          </m:r>
                        </m:fName>
                        <m:e/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</m:e>
                          </m:func>
                        </m:e>
                      </m:d>
                      <m:s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</m:fName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791737"/>
            <a:ext cx="10298175" cy="1173177"/>
            <a:chOff x="979425" y="4791737"/>
            <a:chExt cx="10298175" cy="1173177"/>
          </a:xfrm>
        </p:grpSpPr>
        <p:sp>
          <p:nvSpPr>
            <p:cNvPr id="10" name="body-answer-condition"/>
            <p:cNvSpPr txBox="1"/>
            <p:nvPr/>
          </p:nvSpPr>
          <p:spPr>
            <a:xfrm>
              <a:off x="979425" y="4791737"/>
              <a:ext cx="10298175" cy="11731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仅当b mod P ≠ 0时，才用上式计算。</a:t>
              </a:r>
            </a:p>
            <a:p>
              <a:pPr algn="l">
                <a:lnSpc>
                  <a:spcPts val="2625"/>
                </a:lnSpc>
                <a:spcBef>
                  <a:spcPts val="60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否则b没有模P的逆元，按题意输出Angry!。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超长整数的处理只需保留当前余数。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09108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5｜好日子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98175" cy="980413"/>
            <a:chOff x="979425" y="2334287"/>
            <a:chExt cx="10298175" cy="980413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34287"/>
              <a:ext cx="102981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提示：一组数的gcd大于1时，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必有某个质数p能整除这组数中的每一个数。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705887"/>
            <a:ext cx="10298175" cy="923263"/>
            <a:chOff x="979425" y="3705887"/>
            <a:chExt cx="10298175" cy="923263"/>
          </a:xfrm>
        </p:grpSpPr>
        <p:sp>
          <p:nvSpPr>
            <p:cNvPr id="9" name="body-answer-count"/>
            <p:cNvSpPr txBox="1"/>
            <p:nvPr/>
          </p:nvSpPr>
          <p:spPr>
            <a:xfrm>
              <a:off x="979425" y="3705887"/>
              <a:ext cx="102981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统计每个质数能整除多少个输入数，取最大计数。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分解一个数时，同一个质因子只贡献一次。</a:t>
              </a:r>
            </a:p>
          </p:txBody>
        </p:sp>
      </p:grpSp>
      <p:sp>
        <p:nvSpPr>
          <p:cNvPr id="13" name="textbox-boundary"/>
          <p:cNvSpPr/>
          <p:nvPr/>
        </p:nvSpPr>
        <p:spPr>
          <a:xfrm>
            <a:off x="838200" y="4867275"/>
            <a:ext cx="10515600" cy="1009650"/>
          </a:xfrm>
          <a:prstGeom prst="roundRect">
            <a:avLst>
              <a:gd name="adj" fmla="val 11321"/>
            </a:avLst>
          </a:prstGeom>
          <a:solidFill>
            <a:schemeClr val="lt2"/>
          </a:solidFill>
          <a:ln>
            <a:noFill/>
          </a:ln>
        </p:spPr>
        <p:txBody>
          <a:bodyPr wrap="square" lIns="164897" tIns="110059" rIns="164897" bIns="-33478" anchor="t" anchorCtr="0">
            <a:noAutofit/>
          </a:bodyPr>
          <a:lstStyle/>
          <a:p>
            <a:pPr algn="l">
              <a:lnSpc>
                <a:spcPts val="3225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原题允许只选一人，因此答案至少为1。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例如所有数都是1，仍然可以选出一人。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66029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6｜朋友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81912"/>
            <a:ext cx="10298175" cy="885163"/>
            <a:chOff x="979425" y="2381912"/>
            <a:chExt cx="10298175" cy="885163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81912"/>
              <a:ext cx="10298175" cy="885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提示：这些数依次为2到n+1。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每条限制都连接一个质数与它的合数倍数。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96362"/>
            <a:ext cx="10298175" cy="923263"/>
            <a:chOff x="979425" y="3696362"/>
            <a:chExt cx="10298175" cy="923263"/>
          </a:xfrm>
        </p:grpSpPr>
        <p:sp>
          <p:nvSpPr>
            <p:cNvPr id="9" name="body-answer"/>
            <p:cNvSpPr txBox="1"/>
            <p:nvPr/>
          </p:nvSpPr>
          <p:spPr>
            <a:xfrm>
              <a:off x="979425" y="3696362"/>
              <a:ext cx="102981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所有质数涂颜色1，所有合数涂颜色2。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这能使每一条限制两端的颜色不同。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039387"/>
            <a:ext cx="10298175" cy="849327"/>
            <a:chOff x="979425" y="5039387"/>
            <a:chExt cx="10298175" cy="849327"/>
          </a:xfrm>
        </p:grpSpPr>
        <p:sp>
          <p:nvSpPr>
            <p:cNvPr id="11" name="body-optimality"/>
            <p:cNvSpPr txBox="1"/>
            <p:nvPr/>
          </p:nvSpPr>
          <p:spPr>
            <a:xfrm>
              <a:off x="979425" y="503938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≤ 2时只出现质数，最少1种颜色。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≥ 3时包含2与4，它们必须异色，最少2种。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09108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7｜求质数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98175" cy="923263"/>
            <a:chOff x="979425" y="2334287"/>
            <a:chExt cx="10298175" cy="923263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34287"/>
              <a:ext cx="102981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提示：要求筛出1到10⁷的质数，筛存储少于1MB。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除2以外的偶数都不是质数，可以不存它们。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10637"/>
            <a:ext cx="10298175" cy="849327"/>
            <a:chOff x="979425" y="3610637"/>
            <a:chExt cx="10298175" cy="849327"/>
          </a:xfrm>
        </p:grpSpPr>
        <p:sp>
          <p:nvSpPr>
            <p:cNvPr id="9" name="body-answer-memory"/>
            <p:cNvSpPr txBox="1"/>
            <p:nvPr/>
          </p:nvSpPr>
          <p:spPr>
            <a:xfrm>
              <a:off x="979425" y="361063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500万个奇数，各用1 bit标记是否为合数。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位数组共625000字节，1对应的位提前标记。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534562"/>
            <a:ext cx="10298175" cy="1544652"/>
            <a:chOff x="979425" y="4534562"/>
            <a:chExt cx="10298175" cy="1544652"/>
          </a:xfrm>
        </p:grpSpPr>
        <p:sp>
          <p:nvSpPr>
            <p:cNvPr id="11" name="body-answer-sieve"/>
            <p:cNvSpPr txBox="1"/>
            <p:nvPr/>
          </p:nvSpPr>
          <p:spPr>
            <a:xfrm>
              <a:off x="979425" y="4534562"/>
              <a:ext cx="10298175" cy="15446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先输出2；奇质数p从p²开始，每次增加2p筛去倍数。</a:t>
              </a:r>
            </a:p>
            <a:p>
              <a:pPr algn="l">
                <a:lnSpc>
                  <a:spcPts val="2625"/>
                </a:lnSpc>
                <a:spcBef>
                  <a:spcPts val="45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升序扫描未标记奇数，找到后立即输出。</a:t>
              </a:r>
            </a:p>
            <a:p>
              <a:pPr algn="l">
                <a:lnSpc>
                  <a:spcPts val="2625"/>
                </a:lnSpc>
                <a:spcBef>
                  <a:spcPts val="45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不另存完整质数表；这里计算的是筛的辅助存储，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程序运行库占用的进程内存需要另计。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66029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8｜困局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24762"/>
            <a:ext cx="10298175" cy="951838"/>
            <a:chOff x="979425" y="2324762"/>
            <a:chExt cx="10298175" cy="951838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24762"/>
              <a:ext cx="102981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提示：与m!互质，就是不能被任何不超过m的质数整除。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由于m ≤ n，这些质数都是n!的因子。</a:t>
              </a:r>
            </a:p>
          </p:txBody>
        </p:sp>
      </p:grpSp>
      <mc:AlternateContent>
        <mc:Choice Requires="a14">
          <p:sp>
            <p:nvSpPr>
              <p:cNvPr id="9" name="answer"/>
              <p:cNvSpPr txBox="1">
                <a:spLocks noGrp="1"/>
              </p:cNvSpPr>
              <p:nvPr/>
            </p:nvSpPr>
            <p:spPr>
              <a:xfrm>
                <a:off x="990600" y="3495675"/>
                <a:ext cx="102870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ans</m:t>
                          </m:r>
                        </m:fName>
                        <m:e/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n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!</m:t>
                      </m:r>
                      <m:nary>
                        <m:naryPr>
                          <m:chr m:val="∏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eqArr>
                            <m:eqArrPr>
                              <m:baseJc m:val="center"/>
                            </m:eqArr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</m:t>
                              </m:r>
                            </m:e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  <m:r>
                                <m:rPr>
                                  <m:nor m:val="on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 xml:space="preserve"> 为质数</m:t>
                              </m:r>
                            </m:e>
                          </m:eqArr>
                        </m:sub>
                        <m:sup/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f>
                                <m:fPr>
                                  <m:type m:val="bar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915562"/>
            <a:ext cx="10298175" cy="1173177"/>
            <a:chOff x="979425" y="4915562"/>
            <a:chExt cx="10298175" cy="1173177"/>
          </a:xfrm>
        </p:grpSpPr>
        <p:sp>
          <p:nvSpPr>
            <p:cNvPr id="10" name="body-condition"/>
            <p:cNvSpPr txBox="1"/>
            <p:nvPr/>
          </p:nvSpPr>
          <p:spPr>
            <a:xfrm>
              <a:off x="979425" y="4915562"/>
              <a:ext cx="10298175" cy="11731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沿教材条件n &lt; P，且P为质数，可直接计算p的逆元。</a:t>
              </a:r>
            </a:p>
            <a:p>
              <a:pPr algn="l">
                <a:lnSpc>
                  <a:spcPts val="2625"/>
                </a:lnSpc>
                <a:spcBef>
                  <a:spcPts val="60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先筛质数、预处理阶乘和乘积，再回答各组询问。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若允许n ≥ P，必须单独处理乘积中的P因子。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81421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9｜超级最大公约数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98175" cy="849327"/>
            <a:chOff x="979425" y="2334287"/>
            <a:chExt cx="102981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3428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提示：一万位整数需要高精度表示。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二进制gcd只用比较、减法和除以2。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572537"/>
            <a:ext cx="10298175" cy="1287477"/>
            <a:chOff x="979425" y="3572537"/>
            <a:chExt cx="10298175" cy="1287477"/>
          </a:xfrm>
        </p:grpSpPr>
        <p:sp>
          <p:nvSpPr>
            <p:cNvPr id="9" name="body-answer-cases"/>
            <p:cNvSpPr txBox="1"/>
            <p:nvPr/>
          </p:nvSpPr>
          <p:spPr>
            <a:xfrm>
              <a:off x="979425" y="3572537"/>
              <a:ext cx="10298175" cy="1287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偶数与偶数：同时除以2，记录一个公共因子2。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偶数与奇数：只把偶数除以2。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两个不同奇数：较大数减去较小数，再除以2。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239412"/>
            <a:ext cx="10298175" cy="782652"/>
            <a:chOff x="979425" y="5239412"/>
            <a:chExt cx="10298175" cy="782652"/>
          </a:xfrm>
        </p:grpSpPr>
        <p:sp>
          <p:nvSpPr>
            <p:cNvPr id="11" name="body-answer-stop"/>
            <p:cNvSpPr txBox="1"/>
            <p:nvPr/>
          </p:nvSpPr>
          <p:spPr>
            <a:xfrm>
              <a:off x="979425" y="5239412"/>
              <a:ext cx="10298175" cy="7826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两数相等时结束，把记录的2的公共幂乘回去。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十进制输入先转成适合高精度运算的数组。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18958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10｜最长子序列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98175" cy="923263"/>
            <a:chOff x="979425" y="2343812"/>
            <a:chExt cx="10298175" cy="923263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43812"/>
              <a:ext cx="102981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提示：若目标最小公倍数为L ≤ m，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每一个整除L的输入数都可以加入子序列。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58262"/>
            <a:ext cx="10298175" cy="942313"/>
            <a:chOff x="979425" y="3658262"/>
            <a:chExt cx="10298175" cy="942313"/>
          </a:xfrm>
        </p:grpSpPr>
        <p:sp>
          <p:nvSpPr>
            <p:cNvPr id="9" name="body-answer-count"/>
            <p:cNvSpPr txBox="1"/>
            <p:nvPr/>
          </p:nvSpPr>
          <p:spPr>
            <a:xfrm>
              <a:off x="979425" y="3658262"/>
              <a:ext cx="10298175" cy="942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先统计数值频次，再向每个数的所有倍数累加。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得到cnt[L]，取计数最大的L。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934612"/>
            <a:ext cx="10298175" cy="1163652"/>
            <a:chOff x="979425" y="4934612"/>
            <a:chExt cx="10298175" cy="1163652"/>
          </a:xfrm>
        </p:grpSpPr>
        <p:sp>
          <p:nvSpPr>
            <p:cNvPr id="11" name="body-answer-output"/>
            <p:cNvSpPr txBox="1"/>
            <p:nvPr/>
          </p:nvSpPr>
          <p:spPr>
            <a:xfrm>
              <a:off x="979425" y="4934612"/>
              <a:ext cx="10298175" cy="11636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输出所有满足aᵢ整除L的下标，保持原来的顺序。</a:t>
              </a:r>
            </a:p>
            <a:p>
              <a:pPr algn="l">
                <a:lnSpc>
                  <a:spcPts val="2625"/>
                </a:lnSpc>
                <a:spcBef>
                  <a:spcPts val="525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这些数的实际最小公倍数整除L，所以不超过m。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任何大于m的输入数都不能选。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62036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11｜最大公约数表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98175" cy="904213"/>
            <a:chOff x="979425" y="2353337"/>
            <a:chExt cx="10298175" cy="904213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53337"/>
              <a:ext cx="10298175" cy="904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提示：表中最大的数一定来自某个对角线格子。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gcd(aᵢ, aᵢ) = aᵢ，因此它就是尚未还原的最大原数。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58262"/>
            <a:ext cx="10298175" cy="1287477"/>
            <a:chOff x="979425" y="3658262"/>
            <a:chExt cx="10298175" cy="1287477"/>
          </a:xfrm>
        </p:grpSpPr>
        <p:sp>
          <p:nvSpPr>
            <p:cNvPr id="9" name="body-answer"/>
            <p:cNvSpPr txBox="1"/>
            <p:nvPr/>
          </p:nvSpPr>
          <p:spPr>
            <a:xfrm>
              <a:off x="979425" y="3658262"/>
              <a:ext cx="10298175" cy="1287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用多重集合保存表格，每次取未删除的最大值x。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先删除一次x，表示它在对角线的位置。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再对每个已还原的y，删除两次gcd(x, y)。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296562"/>
            <a:ext cx="10298175" cy="744552"/>
            <a:chOff x="979425" y="5296562"/>
            <a:chExt cx="10298175" cy="744552"/>
          </a:xfrm>
        </p:grpSpPr>
        <p:sp>
          <p:nvSpPr>
            <p:cNvPr id="11" name="body-boundary"/>
            <p:cNvSpPr txBox="1"/>
            <p:nvPr/>
          </p:nvSpPr>
          <p:spPr>
            <a:xfrm>
              <a:off x="979425" y="5296562"/>
              <a:ext cx="10298175" cy="7445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两个有序位置(x, y)、(y, x)各占一次，直到取够n项。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相同数也必须按出现次数删除。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75879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12｜余数游戏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05712"/>
            <a:ext cx="10298175" cy="923263"/>
            <a:chOff x="979425" y="2305712"/>
            <a:chExt cx="10298175" cy="923263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05712"/>
              <a:ext cx="102981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提示：余数全相同的两个整数，相差lcm(cᵢ)的倍数。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这个差何时一定能被k整除？</a:t>
              </a:r>
            </a:p>
          </p:txBody>
        </p:sp>
      </p:grpSp>
      <mc:AlternateContent>
        <mc:Choice Requires="a14">
          <p:sp>
            <p:nvSpPr>
              <p:cNvPr id="9" name="answer"/>
              <p:cNvSpPr txBox="1">
                <a:spLocks noGrp="1"/>
              </p:cNvSpPr>
              <p:nvPr/>
            </p:nvSpPr>
            <p:spPr>
              <a:xfrm>
                <a:off x="990600" y="3381375"/>
                <a:ext cx="10287000" cy="695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k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∣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lcm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,…,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n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363112"/>
            <a:ext cx="10298175" cy="763602"/>
            <a:chOff x="979425" y="4363112"/>
            <a:chExt cx="10298175" cy="763602"/>
          </a:xfrm>
        </p:grpSpPr>
        <p:sp>
          <p:nvSpPr>
            <p:cNvPr id="10" name="body-exponents"/>
            <p:cNvSpPr txBox="1"/>
            <p:nvPr/>
          </p:nvSpPr>
          <p:spPr>
            <a:xfrm>
              <a:off x="979425" y="4363112"/>
              <a:ext cx="10298175" cy="7636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对k的每个质数幂，至少有一个cᵢ提供足够的指数。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同一质数的指数取最大值，不能相加。</a:t>
              </a:r>
            </a:p>
          </p:txBody>
        </p:sp>
      </p:grpSp>
      <p:sp>
        <p:nvSpPr>
          <p:cNvPr id="14" name="textbox-counterexample"/>
          <p:cNvSpPr/>
          <p:nvPr/>
        </p:nvSpPr>
        <p:spPr>
          <a:xfrm>
            <a:off x="838200" y="5172075"/>
            <a:ext cx="10515600" cy="742950"/>
          </a:xfrm>
          <a:prstGeom prst="roundRect">
            <a:avLst>
              <a:gd name="adj" fmla="val 15385"/>
            </a:avLst>
          </a:prstGeom>
          <a:solidFill>
            <a:schemeClr val="lt2"/>
          </a:solidFill>
          <a:ln>
            <a:noFill/>
          </a:ln>
        </p:spPr>
        <p:txBody>
          <a:bodyPr wrap="square" lIns="164897" tIns="186259" rIns="164897" bIns="-33478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例如k = 4、c = [2, 2]，答案为否；两个2不能拼出4。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75879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13｜余数求和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24762"/>
            <a:ext cx="10298175" cy="875638"/>
            <a:chOff x="979425" y="2324762"/>
            <a:chExt cx="10298175" cy="875638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24762"/>
              <a:ext cx="10298175" cy="875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提示：k mod i = k − i × floor(k/i)。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把商相同的一段i一起计算。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496337"/>
            <a:ext cx="10298175" cy="830277"/>
            <a:chOff x="979425" y="3496337"/>
            <a:chExt cx="10298175" cy="830277"/>
          </a:xfrm>
        </p:grpSpPr>
        <p:sp>
          <p:nvSpPr>
            <p:cNvPr id="9" name="body-block"/>
            <p:cNvSpPr txBox="1"/>
            <p:nvPr/>
          </p:nvSpPr>
          <p:spPr>
            <a:xfrm>
              <a:off x="979425" y="3496337"/>
              <a:ext cx="1029817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从l出发，q = floor(k/l) &gt; 0时，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这一段的右端点为r = min(n, floor(k/q))。</a:t>
              </a:r>
            </a:p>
          </p:txBody>
        </p:sp>
      </p:grpSp>
      <mc:AlternateContent>
        <mc:Choice Requires="a14">
          <p:sp>
            <p:nvSpPr>
              <p:cNvPr id="11" name="answer"/>
              <p:cNvSpPr txBox="1">
                <a:spLocks noGrp="1"/>
              </p:cNvSpPr>
              <p:nvPr/>
            </p:nvSpPr>
            <p:spPr>
              <a:xfrm>
                <a:off x="990600" y="4362450"/>
                <a:ext cx="10287000" cy="8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ans</m:t>
                          </m:r>
                        </m:fName>
                        <m:e/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nk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m:rPr>
                              <m:nor m:val="on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商相同的块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l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r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q</m:t>
                          </m:r>
                          <m:f>
                            <m:fPr>
                              <m:type m:val="bar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l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r</m:t>
                                  </m:r>
                                </m:e>
                              </m:d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r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l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e>
                              </m:d>
                            </m:num>
                            <m:den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25" y="5391812"/>
            <a:ext cx="10298175" cy="725502"/>
            <a:chOff x="979425" y="5391812"/>
            <a:chExt cx="10298175" cy="725502"/>
          </a:xfrm>
        </p:grpSpPr>
        <p:sp>
          <p:nvSpPr>
            <p:cNvPr id="12" name="body-boundary"/>
            <p:cNvSpPr txBox="1"/>
            <p:nvPr/>
          </p:nvSpPr>
          <p:spPr>
            <a:xfrm>
              <a:off x="979425" y="5391812"/>
              <a:ext cx="10298175" cy="7255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&gt; k后商为0，可以停止；时间O(√k)。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乘法中间值使用64位整数。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32801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14｜仪仗队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98175" cy="942313"/>
            <a:chOff x="979425" y="2353337"/>
            <a:chExt cx="10298175" cy="942313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53337"/>
              <a:ext cx="10298175" cy="942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提示：用观察者到格点的方向向量(x, y)描述位置。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若gcd(x, y) &gt; 1，就会被更近的同方向格点挡住。</a:t>
              </a:r>
            </a:p>
          </p:txBody>
        </p:sp>
      </p:grpSp>
      <mc:AlternateContent>
        <mc:Choice Requires="a14">
          <p:sp>
            <p:nvSpPr>
              <p:cNvPr id="9" name="answer"/>
              <p:cNvSpPr txBox="1">
                <a:spLocks noGrp="1"/>
              </p:cNvSpPr>
              <p:nvPr/>
            </p:nvSpPr>
            <p:spPr>
              <a:xfrm>
                <a:off x="990600" y="3552825"/>
                <a:ext cx="10287000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ans</m:t>
                          </m:r>
                        </m:fName>
                        <m:e/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2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φ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e>
                          </m:d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  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≥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982237"/>
            <a:ext cx="10298175" cy="1144602"/>
            <a:chOff x="979425" y="4982237"/>
            <a:chExt cx="10298175" cy="1144602"/>
          </a:xfrm>
        </p:grpSpPr>
        <p:sp>
          <p:nvSpPr>
            <p:cNvPr id="10" name="body-counting"/>
            <p:cNvSpPr txBox="1"/>
            <p:nvPr/>
          </p:nvSpPr>
          <p:spPr>
            <a:xfrm>
              <a:off x="979425" y="4982237"/>
              <a:ext cx="10298175" cy="11446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正象限按较大坐标统计互质方向，再利用对称性。</a:t>
              </a:r>
            </a:p>
            <a:p>
              <a:pPr algn="l">
                <a:lnSpc>
                  <a:spcPts val="2550"/>
                </a:lnSpc>
                <a:spcBef>
                  <a:spcPts val="525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两条坐标轴上，各只有最近的一个点可见。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 1时没有其他人，答案单独取0。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75879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15｜回首过去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67612"/>
            <a:ext cx="10298175" cy="837538"/>
            <a:chOff x="979425" y="2267612"/>
            <a:chExt cx="10298175" cy="837538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267612"/>
              <a:ext cx="10298175" cy="8375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提示：约分后的分母只能含质因子2和5。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写y = d × 2ᵃ × 5ᵇ，gcd(d, 10) = 1，则d必须整除x。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391562"/>
            <a:ext cx="10298175" cy="532738"/>
            <a:chOff x="979425" y="3391562"/>
            <a:chExt cx="10298175" cy="532738"/>
          </a:xfrm>
        </p:grpSpPr>
        <p:sp>
          <p:nvSpPr>
            <p:cNvPr id="9" name="body-smooth-count"/>
            <p:cNvSpPr txBox="1"/>
            <p:nvPr/>
          </p:nvSpPr>
          <p:spPr>
            <a:xfrm>
              <a:off x="979425" y="3391562"/>
              <a:ext cx="10298175" cy="532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令H(q)表示不超过q、形如2ᵃ5ᵇ的正整数个数。</a:t>
              </a:r>
            </a:p>
          </p:txBody>
        </p:sp>
      </p:grpSp>
      <mc:AlternateContent>
        <mc:Choice Requires="a14">
          <p:sp>
            <p:nvSpPr>
              <p:cNvPr id="11" name="answer"/>
              <p:cNvSpPr txBox="1">
                <a:spLocks noGrp="1"/>
              </p:cNvSpPr>
              <p:nvPr/>
            </p:nvSpPr>
            <p:spPr>
              <a:xfrm>
                <a:off x="990600" y="3962400"/>
                <a:ext cx="10287000" cy="981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ans</m:t>
                          </m:r>
                        </m:fName>
                        <m:e/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eqArr>
                            <m:eqArrPr>
                              <m:baseJc m:val="center"/>
                            </m:eqArr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d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e>
                            <m:e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d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,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10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=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e>
                          </m:eqArr>
                        </m:sub>
                        <m:sup/>
                        <m:e>
                          <m:d>
                            <m:dPr>
                              <m:begChr m:val="⌊"/>
                              <m:sepChr m:val=""/>
                              <m:endChr m:val="⌋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bar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n</m:t>
                                  </m:r>
                                </m:num>
                                <m:den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d</m:t>
                                  </m:r>
                                </m:den>
                              </m:f>
                            </m:e>
                          </m:d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H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⌊"/>
                                  <m:sepChr m:val=""/>
                                  <m:endChr m:val="⌋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bar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n</m:t>
                                      </m:r>
                                    </m:num>
                                    <m:den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d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25" y="5201312"/>
            <a:ext cx="10298175" cy="811227"/>
            <a:chOff x="979425" y="5201312"/>
            <a:chExt cx="10298175" cy="811227"/>
          </a:xfrm>
        </p:grpSpPr>
        <p:sp>
          <p:nvSpPr>
            <p:cNvPr id="12" name="body-block-count"/>
            <p:cNvSpPr txBox="1"/>
            <p:nvPr/>
          </p:nvSpPr>
          <p:spPr>
            <a:xfrm>
              <a:off x="979425" y="5201312"/>
              <a:ext cx="10298175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按floor(n/d)分块；1到z中与10互质的数有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z − floor(z/2) − floor(z/5) + floor(z/10)个。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16｜集合的正确用法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24762"/>
            <a:ext cx="10298175" cy="856588"/>
            <a:chOff x="979425" y="2324762"/>
            <a:chExt cx="10298175" cy="856588"/>
          </a:xfrm>
        </p:grpSpPr>
        <p:sp>
          <p:nvSpPr>
            <p:cNvPr id="7" name="body-hint"/>
            <p:cNvSpPr txBox="1"/>
            <p:nvPr/>
          </p:nvSpPr>
          <p:spPr>
            <a:xfrm>
              <a:off x="979425" y="2324762"/>
              <a:ext cx="10298175" cy="856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提示：幂塔足够高，每一层的指数都会超过降幂阈值。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沿m、φ(m)、φ(φ(m))继续递归，直到模数为1。</a:t>
              </a:r>
            </a:p>
          </p:txBody>
        </p:sp>
      </p:grpSp>
      <mc:AlternateContent>
        <mc:Choice Requires="a14">
          <p:sp>
            <p:nvSpPr>
              <p:cNvPr id="9" name="answer"/>
              <p:cNvSpPr txBox="1">
                <a:spLocks noGrp="1"/>
              </p:cNvSpPr>
              <p:nvPr/>
            </p:nvSpPr>
            <p:spPr>
              <a:xfrm>
                <a:off x="990600" y="3457575"/>
                <a:ext cx="10287000" cy="1123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0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φ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</m:t>
                                  </m:r>
                                </m:e>
                              </m:d>
                            </m:e>
                          </m:d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φ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</m:t>
                              </m:r>
                            </m:e>
                          </m:d>
                        </m:sup>
                      </m:sSup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</m:fName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934612"/>
            <a:ext cx="10298175" cy="1163652"/>
            <a:chOff x="979425" y="4934612"/>
            <a:chExt cx="10298175" cy="1163652"/>
          </a:xfrm>
        </p:grpSpPr>
        <p:sp>
          <p:nvSpPr>
            <p:cNvPr id="10" name="body-answer-detail"/>
            <p:cNvSpPr txBox="1"/>
            <p:nvPr/>
          </p:nvSpPr>
          <p:spPr>
            <a:xfrm>
              <a:off x="979425" y="4934612"/>
              <a:ext cx="10298175" cy="11636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预筛欧拉函数，递归结果可以记忆化。</a:t>
              </a:r>
            </a:p>
            <a:p>
              <a:pPr algn="l">
                <a:lnSpc>
                  <a:spcPts val="2625"/>
                </a:lnSpc>
                <a:spcBef>
                  <a:spcPts val="525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模数可能是偶数，底数2与模数未必互质。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因此不能省略指数中加上的φ(m)。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第19章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先用一个小例子检查你的推导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91437"/>
            <a:ext cx="10298175" cy="792177"/>
            <a:chOff x="979425" y="2391437"/>
            <a:chExt cx="10298175" cy="792177"/>
          </a:xfrm>
        </p:grpSpPr>
        <p:sp>
          <p:nvSpPr>
            <p:cNvPr id="7" name="body-conditions"/>
            <p:cNvSpPr txBox="1"/>
            <p:nvPr/>
          </p:nvSpPr>
          <p:spPr>
            <a:xfrm>
              <a:off x="979425" y="2391437"/>
              <a:ext cx="10298175" cy="7921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写出正在计算的数学对象，并列清成立条件。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例如：模数是否为质数？除数是否存在逆元？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401087"/>
            <a:ext cx="10298175" cy="801702"/>
            <a:chOff x="979425" y="3401087"/>
            <a:chExt cx="10298175" cy="801702"/>
          </a:xfrm>
        </p:grpSpPr>
        <p:sp>
          <p:nvSpPr>
            <p:cNvPr id="9" name="body-hand-check"/>
            <p:cNvSpPr txBox="1"/>
            <p:nvPr/>
          </p:nvSpPr>
          <p:spPr>
            <a:xfrm>
              <a:off x="979425" y="3401087"/>
              <a:ext cx="10298175" cy="801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手算一个一般情形，再试一个边界。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例如：余数为0、模数为1，或两个数不互质。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448837"/>
            <a:ext cx="10298175" cy="1230327"/>
            <a:chOff x="979425" y="4448837"/>
            <a:chExt cx="10298175" cy="1230327"/>
          </a:xfrm>
        </p:grpSpPr>
        <p:sp>
          <p:nvSpPr>
            <p:cNvPr id="11" name="body-implementation"/>
            <p:cNvSpPr txBox="1"/>
            <p:nvPr/>
          </p:nvSpPr>
          <p:spPr>
            <a:xfrm>
              <a:off x="979425" y="4448837"/>
              <a:ext cx="10298175" cy="1230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说明公式省去了哪些重复计算。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把推导中的每一步对应到代码，再用独立枚举核对。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发现不一致时，先比较最早出现差异的中间值。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2026-10-08T06:44:07Z</dcterms:created>
  <dcterms:modified xsi:type="dcterms:W3CDTF">2026-10-08T06:44:07Z</dcterms:modified>
  <cp:category/>
  <cp:contentStatus/>
</cp:coreProperties>
</file>