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7" r:id="rId19"/>
    <p:sldId id="308" r:id="rId20"/>
    <p:sldId id="319" r:id="rId21"/>
    <p:sldId id="320" r:id="rId22"/>
    <p:sldId id="309" r:id="rId23"/>
    <p:sldId id="310" r:id="rId24"/>
    <p:sldId id="311" r:id="rId25"/>
    <p:sldId id="318" r:id="rId26"/>
    <p:sldId id="314" r:id="rId27"/>
    <p:sldId id="315" r:id="rId28"/>
    <p:sldId id="312" r:id="rId29"/>
    <p:sldId id="313" r:id="rId30"/>
    <p:sldId id="317" r:id="rId31"/>
    <p:sldId id="316" r:id="rId32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A28700"/>
    <a:srgbClr val="FF3300"/>
    <a:srgbClr val="FFD700"/>
    <a:srgbClr val="0066FF"/>
    <a:srgbClr val="F1F68E"/>
    <a:srgbClr val="DCE6F2"/>
    <a:srgbClr val="CEE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65" autoAdjust="0"/>
  </p:normalViewPr>
  <p:slideViewPr>
    <p:cSldViewPr showGuides="1">
      <p:cViewPr varScale="1">
        <p:scale>
          <a:sx n="81" d="100"/>
          <a:sy n="81" d="100"/>
        </p:scale>
        <p:origin x="727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66D45-AC6D-4A2E-B582-4F1F03E83B01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650CA-C898-4EB6-A0DB-F4BF5D9AE0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就像到了别墅区，人家的一栋房子占据了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个房号，小明的房子是人民路</a:t>
            </a:r>
            <a:r>
              <a:rPr lang="en-US" altLang="zh-CN" dirty="0" smtClean="0"/>
              <a:t>600~604</a:t>
            </a:r>
            <a:r>
              <a:rPr lang="zh-CN" altLang="en-US" dirty="0" smtClean="0"/>
              <a:t>号，那么小明</a:t>
            </a:r>
            <a:r>
              <a:rPr lang="en-US" altLang="zh-CN" dirty="0" smtClean="0"/>
              <a:t>++</a:t>
            </a:r>
            <a:r>
              <a:rPr lang="zh-CN" altLang="en-US" dirty="0" smtClean="0"/>
              <a:t>就是想要跳到下一栋房子，需要加上别墅区每一栋房子所占用的门牌号，也就是</a:t>
            </a:r>
            <a:r>
              <a:rPr lang="en-US" altLang="zh-CN" dirty="0" err="1" smtClean="0"/>
              <a:t>sizeof</a:t>
            </a:r>
            <a:r>
              <a:rPr lang="en-US" altLang="zh-CN" dirty="0" smtClean="0"/>
              <a:t>(</a:t>
            </a:r>
            <a:r>
              <a:rPr lang="zh-CN" altLang="en-US" dirty="0" smtClean="0"/>
              <a:t>别墅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14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就像到了别墅区，人家的一栋房子占据了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个房号，小明的房子是人民路</a:t>
            </a:r>
            <a:r>
              <a:rPr lang="en-US" altLang="zh-CN" dirty="0" smtClean="0"/>
              <a:t>600~604</a:t>
            </a:r>
            <a:r>
              <a:rPr lang="zh-CN" altLang="en-US" dirty="0" smtClean="0"/>
              <a:t>号，那么小明</a:t>
            </a:r>
            <a:r>
              <a:rPr lang="en-US" altLang="zh-CN" dirty="0" smtClean="0"/>
              <a:t>++</a:t>
            </a:r>
            <a:r>
              <a:rPr lang="zh-CN" altLang="en-US" dirty="0" smtClean="0"/>
              <a:t>就是想要跳到下一栋房子，需要加上别墅区每一栋房子所占用的门牌号，也就是</a:t>
            </a:r>
            <a:r>
              <a:rPr lang="en-US" altLang="zh-CN" dirty="0" err="1" smtClean="0"/>
              <a:t>sizeof</a:t>
            </a:r>
            <a:r>
              <a:rPr lang="en-US" altLang="zh-CN" dirty="0" smtClean="0"/>
              <a:t>(</a:t>
            </a:r>
            <a:r>
              <a:rPr lang="zh-CN" altLang="en-US" dirty="0" smtClean="0"/>
              <a:t>别墅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795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9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3C419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823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g object 16"/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2959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53415"/>
            <a:ext cx="12217400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60190" y="2659126"/>
            <a:ext cx="5071618" cy="184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3C419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9" name="object 2"/>
          <p:cNvSpPr/>
          <p:nvPr userDrawn="1"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0" name="object 3"/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11" name="object 4"/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6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839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9918" y="2353693"/>
            <a:ext cx="61391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《</a:t>
            </a:r>
            <a:r>
              <a:rPr sz="5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C++</a:t>
            </a:r>
            <a:r>
              <a:rPr sz="54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5400" b="1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语言基</a:t>
            </a:r>
            <a:r>
              <a:rPr sz="5400" b="1" spc="-5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础</a:t>
            </a:r>
            <a:r>
              <a:rPr sz="5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》</a:t>
            </a:r>
            <a:endParaRPr sz="54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81600" y="3873830"/>
            <a:ext cx="155870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96035" algn="l"/>
              </a:tabLst>
            </a:pPr>
            <a:r>
              <a:rPr lang="zh-CN" altLang="en-US" sz="2800" spc="-5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endParaRPr sz="28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3429000" y="3200400"/>
            <a:ext cx="5071618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96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b="1" dirty="0" smtClean="0">
                <a:solidFill>
                  <a:srgbClr val="2D4A87"/>
                </a:solidFill>
                <a:ea typeface="微软雅黑" panose="020B0503020204020204" charset="-122"/>
              </a:rPr>
              <a:t>Pointer</a:t>
            </a:r>
            <a:endParaRPr lang="en-US" altLang="zh-CN" b="1" dirty="0" smtClean="0">
              <a:solidFill>
                <a:srgbClr val="2D4A8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1496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/>
              <a:t>指针</a:t>
            </a:r>
            <a:endParaRPr sz="2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16"/>
          <p:cNvSpPr/>
          <p:nvPr/>
        </p:nvSpPr>
        <p:spPr>
          <a:xfrm>
            <a:off x="6248400" y="1371600"/>
            <a:ext cx="4119879" cy="480187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91440" marR="0" lvl="0" indent="0" algn="l" defTabSz="914400" rtl="0" eaLnBrk="0" fontAlgn="auto" latinLnBrk="0" hangingPunct="1">
              <a:lnSpc>
                <a:spcPct val="78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3030" marR="0" lvl="0" indent="0" algn="l" defTabSz="914400" rtl="0" eaLnBrk="0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ce</a:t>
            </a:r>
            <a:r>
              <a:rPr kumimoji="0" sz="18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std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-8255" algn="l" defTabSz="914400" rtl="0" eaLnBrk="0" fontAlgn="auto" latinLnBrk="0" hangingPunct="1">
              <a:lnSpc>
                <a:spcPct val="102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void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num2)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tmp=num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5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num1=num2;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num2=tmp;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7475" marR="0" lvl="0" indent="0" algn="l" defTabSz="914400" rtl="0" eaLnBrk="0" fontAlgn="auto" latinLnBrk="0" hangingPunct="1">
              <a:lnSpc>
                <a:spcPts val="2365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0" algn="l" defTabSz="914400" rtl="0" eaLnBrk="0" fontAlgn="auto" latinLnBrk="0" hangingPunct="1">
              <a:lnSpc>
                <a:spcPts val="2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n1=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,n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2=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59130" marR="0" lvl="0" indent="0" algn="l" defTabSz="914400" rtl="0" eaLnBrk="0" fontAlgn="auto" latinLnBrk="0" hangingPunct="1">
              <a:lnSpc>
                <a:spcPct val="89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1595D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(n1,n2);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6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&lt;&lt;n1&lt;&lt;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83895" marR="0" lvl="0" indent="0" algn="l" defTabSz="914400" rtl="0" eaLnBrk="0" fontAlgn="auto" latinLnBrk="0" hangingPunct="1">
              <a:lnSpc>
                <a:spcPct val="73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8" name="textbox 18"/>
          <p:cNvSpPr/>
          <p:nvPr/>
        </p:nvSpPr>
        <p:spPr>
          <a:xfrm>
            <a:off x="1447800" y="2133600"/>
            <a:ext cx="3778884" cy="1884679"/>
          </a:xfrm>
          <a:prstGeom prst="rect">
            <a:avLst/>
          </a:prstGeom>
          <a:solidFill>
            <a:srgbClr val="FFF2CC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9855" marR="0" lvl="0" indent="0" algn="l" defTabSz="914400" rtl="0" eaLnBrk="0" fontAlgn="auto" latinLnBrk="0" hangingPunct="1">
              <a:lnSpc>
                <a:spcPct val="9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函数功能：交换两个变量</a:t>
            </a:r>
            <a:r>
              <a:rPr kumimoji="0" sz="2000" b="0" i="0" u="none" strike="noStrike" kern="0" cap="none" spc="-11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的值。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3980" marR="0" lvl="0" indent="0" algn="l" defTabSz="914400" rtl="0" eaLnBrk="0" fontAlgn="auto" latinLnBrk="0" hangingPunct="1">
              <a:lnSpc>
                <a:spcPct val="9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返回值：无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9855" marR="0" lvl="0" indent="0" algn="l" defTabSz="914400" rtl="0" eaLnBrk="0" fontAlgn="auto" latinLnBrk="0" hangingPunct="1">
              <a:lnSpc>
                <a:spcPct val="9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函数名：Swap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1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3345" marR="0" lvl="0" indent="0" algn="l" defTabSz="914400" rtl="0" eaLnBrk="0" fontAlgn="auto" latinLnBrk="0" hangingPunct="1">
              <a:lnSpc>
                <a:spcPts val="25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参数：int</a:t>
            </a:r>
            <a:r>
              <a:rPr kumimoji="0" sz="2000" b="0" i="0" u="none" strike="noStrike" kern="0" cap="none" spc="16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num1,int</a:t>
            </a:r>
            <a:r>
              <a:rPr kumimoji="0" sz="2000" b="0" i="0" u="none" strike="noStrike" kern="0" cap="none" spc="17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nu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1465" y="5257800"/>
            <a:ext cx="5091554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/>
              <a:t>请你推断程序的</a:t>
            </a:r>
            <a:r>
              <a:rPr lang="zh-CN" altLang="en-US" sz="2000" dirty="0" smtClean="0"/>
              <a:t>运行结果</a:t>
            </a:r>
            <a:r>
              <a:rPr lang="zh-CN" altLang="en-US" sz="2000" dirty="0"/>
              <a:t>，并说说你的</a:t>
            </a:r>
            <a:r>
              <a:rPr lang="zh-CN" altLang="en-US" sz="2000" dirty="0" smtClean="0"/>
              <a:t>依据</a:t>
            </a:r>
            <a:r>
              <a:rPr lang="zh-CN" altLang="en-US" sz="2000" dirty="0"/>
              <a:t>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16"/>
          <p:cNvSpPr/>
          <p:nvPr/>
        </p:nvSpPr>
        <p:spPr>
          <a:xfrm>
            <a:off x="6248400" y="1371600"/>
            <a:ext cx="4119879" cy="480187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91440" marR="0" lvl="0" indent="0" algn="l" defTabSz="914400" rtl="0" eaLnBrk="0" fontAlgn="auto" latinLnBrk="0" hangingPunct="1">
              <a:lnSpc>
                <a:spcPct val="78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3030" marR="0" lvl="0" indent="0" algn="l" defTabSz="914400" rtl="0" eaLnBrk="0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ce</a:t>
            </a:r>
            <a:r>
              <a:rPr kumimoji="0" sz="18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std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-8255" algn="l" defTabSz="914400" rtl="0" eaLnBrk="0" fontAlgn="auto" latinLnBrk="0" hangingPunct="1">
              <a:lnSpc>
                <a:spcPct val="102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void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num2)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tmp=num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5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num1=num2;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num2=tmp;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7475" marR="0" lvl="0" indent="0" algn="l" defTabSz="914400" rtl="0" eaLnBrk="0" fontAlgn="auto" latinLnBrk="0" hangingPunct="1">
              <a:lnSpc>
                <a:spcPts val="2365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0" algn="l" defTabSz="914400" rtl="0" eaLnBrk="0" fontAlgn="auto" latinLnBrk="0" hangingPunct="1">
              <a:lnSpc>
                <a:spcPts val="2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n1=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,n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2=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59130" marR="0" lvl="0" indent="0" algn="l" defTabSz="914400" rtl="0" eaLnBrk="0" fontAlgn="auto" latinLnBrk="0" hangingPunct="1">
              <a:lnSpc>
                <a:spcPct val="89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1595D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(n1,n2);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6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&lt;&lt;n1&lt;&lt;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83895" marR="0" lvl="0" indent="0" algn="l" defTabSz="914400" rtl="0" eaLnBrk="0" fontAlgn="auto" latinLnBrk="0" hangingPunct="1">
              <a:lnSpc>
                <a:spcPct val="73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4400" y="4876800"/>
            <a:ext cx="5091554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Consolas" panose="020B0609020204030204" pitchFamily="49" charset="0"/>
              </a:rPr>
              <a:t>当函数执行完毕的时候，</a:t>
            </a:r>
            <a:r>
              <a:rPr lang="en-US" altLang="zh-CN" sz="2000" dirty="0" smtClean="0">
                <a:latin typeface="Consolas" panose="020B0609020204030204" pitchFamily="49" charset="0"/>
              </a:rPr>
              <a:t>num1</a:t>
            </a:r>
            <a:r>
              <a:rPr lang="zh-CN" altLang="en-US" sz="2000" dirty="0" smtClean="0">
                <a:latin typeface="Consolas" panose="020B0609020204030204" pitchFamily="49" charset="0"/>
              </a:rPr>
              <a:t>与</a:t>
            </a:r>
            <a:r>
              <a:rPr lang="en-US" altLang="zh-CN" sz="2000" dirty="0" smtClean="0">
                <a:latin typeface="Consolas" panose="020B0609020204030204" pitchFamily="49" charset="0"/>
              </a:rPr>
              <a:t>num2</a:t>
            </a:r>
            <a:r>
              <a:rPr lang="zh-CN" altLang="en-US" sz="2000" dirty="0" smtClean="0">
                <a:latin typeface="Consolas" panose="020B0609020204030204" pitchFamily="49" charset="0"/>
              </a:rPr>
              <a:t>就消失了，自然对</a:t>
            </a:r>
            <a:r>
              <a:rPr lang="en-US" altLang="zh-CN" sz="2000" dirty="0" smtClean="0">
                <a:latin typeface="Consolas" panose="020B0609020204030204" pitchFamily="49" charset="0"/>
              </a:rPr>
              <a:t>n1</a:t>
            </a:r>
            <a:r>
              <a:rPr lang="zh-CN" altLang="en-US" sz="2000" dirty="0" smtClean="0">
                <a:latin typeface="Consolas" panose="020B0609020204030204" pitchFamily="49" charset="0"/>
              </a:rPr>
              <a:t>与</a:t>
            </a:r>
            <a:r>
              <a:rPr lang="en-US" altLang="zh-CN" sz="2000" dirty="0" smtClean="0">
                <a:latin typeface="Consolas" panose="020B0609020204030204" pitchFamily="49" charset="0"/>
              </a:rPr>
              <a:t>n2</a:t>
            </a:r>
            <a:r>
              <a:rPr lang="zh-CN" altLang="en-US" sz="2000" dirty="0" smtClean="0">
                <a:latin typeface="Consolas" panose="020B0609020204030204" pitchFamily="49" charset="0"/>
              </a:rPr>
              <a:t>无法造成影响</a:t>
            </a:r>
            <a:endParaRPr lang="zh-CN" altLang="en-US" sz="20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4400" y="2362200"/>
            <a:ext cx="5091554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latin typeface="Consolas" panose="020B0609020204030204" pitchFamily="49" charset="0"/>
              </a:rPr>
              <a:t>在函数调用的时候，将值</a:t>
            </a:r>
            <a:r>
              <a:rPr lang="zh-CN" altLang="en-US" sz="2000" dirty="0">
                <a:latin typeface="Consolas" panose="020B0609020204030204" pitchFamily="49" charset="0"/>
              </a:rPr>
              <a:t>进行传递</a:t>
            </a:r>
          </a:p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num1=n1    </a:t>
            </a:r>
          </a:p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num2=n2</a:t>
            </a: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7848600" y="2550999"/>
            <a:ext cx="914400" cy="22949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747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16"/>
          <p:cNvSpPr/>
          <p:nvPr/>
        </p:nvSpPr>
        <p:spPr>
          <a:xfrm>
            <a:off x="6248400" y="1371600"/>
            <a:ext cx="4119879" cy="480187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91440" marR="0" lvl="0" indent="0" algn="l" defTabSz="914400" rtl="0" eaLnBrk="0" fontAlgn="auto" latinLnBrk="0" hangingPunct="1">
              <a:lnSpc>
                <a:spcPct val="78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3030" marR="0" lvl="0" indent="0" algn="l" defTabSz="914400" rtl="0" eaLnBrk="0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ce</a:t>
            </a:r>
            <a:r>
              <a:rPr kumimoji="0" sz="18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std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-8255" algn="l" defTabSz="914400" rtl="0" eaLnBrk="0" fontAlgn="auto" latinLnBrk="0" hangingPunct="1">
              <a:lnSpc>
                <a:spcPct val="102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void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num2)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tmp=num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5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num1=num2;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num2=tmp;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7475" marR="0" lvl="0" indent="0" algn="l" defTabSz="914400" rtl="0" eaLnBrk="0" fontAlgn="auto" latinLnBrk="0" hangingPunct="1">
              <a:lnSpc>
                <a:spcPts val="2365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0" algn="l" defTabSz="914400" rtl="0" eaLnBrk="0" fontAlgn="auto" latinLnBrk="0" hangingPunct="1">
              <a:lnSpc>
                <a:spcPts val="2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n1=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,n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2=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59130" marR="0" lvl="0" indent="0" algn="l" defTabSz="914400" rtl="0" eaLnBrk="0" fontAlgn="auto" latinLnBrk="0" hangingPunct="1">
              <a:lnSpc>
                <a:spcPct val="89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1595D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(n1,n2);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6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&lt;&lt;n1&lt;&lt;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83895" marR="0" lvl="0" indent="0" algn="l" defTabSz="914400" rtl="0" eaLnBrk="0" fontAlgn="auto" latinLnBrk="0" hangingPunct="1">
              <a:lnSpc>
                <a:spcPct val="73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6400" y="5334000"/>
            <a:ext cx="3352800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Consolas" panose="020B0609020204030204" pitchFamily="49" charset="0"/>
              </a:rPr>
              <a:t>可以通过返回值的方式吗？</a:t>
            </a:r>
            <a:endParaRPr lang="zh-CN" altLang="en-US" sz="20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4400" y="2209800"/>
            <a:ext cx="509155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思考一下</a:t>
            </a:r>
            <a:r>
              <a:rPr lang="en-US" altLang="zh-CN" sz="20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Consolas" panose="020B0609020204030204" pitchFamily="49" charset="0"/>
              </a:rPr>
              <a:t>有没有什么其他的办法能够完成这个函数的功能呢？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7848600" y="2550999"/>
            <a:ext cx="914400" cy="22949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77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内存的访问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241454"/>
              </p:ext>
            </p:extLst>
          </p:nvPr>
        </p:nvGraphicFramePr>
        <p:xfrm>
          <a:off x="1978661" y="1655507"/>
          <a:ext cx="1831339" cy="4119872"/>
        </p:xfrm>
        <a:graphic>
          <a:graphicData uri="http://schemas.openxmlformats.org/drawingml/2006/table">
            <a:tbl>
              <a:tblPr/>
              <a:tblGrid>
                <a:gridCol w="1831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105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105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105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105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2000" dirty="0" smtClean="0">
                          <a:latin typeface="Consolas" panose="020B0609020204030204" pitchFamily="49" charset="0"/>
                        </a:rPr>
                        <a:t>0x74D11024</a:t>
                      </a:r>
                      <a:endParaRPr lang="en-US" altLang="en-US" sz="20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2000" dirty="0" smtClean="0">
                          <a:latin typeface="Consolas" panose="020B0609020204030204" pitchFamily="49" charset="0"/>
                        </a:rPr>
                        <a:t>0x74D11028</a:t>
                      </a:r>
                      <a:endParaRPr lang="en-US" altLang="en-US" sz="20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2000" dirty="0" smtClean="0">
                          <a:latin typeface="Consolas" panose="020B0609020204030204" pitchFamily="49" charset="0"/>
                        </a:rPr>
                        <a:t>0x74D1102C</a:t>
                      </a:r>
                      <a:endParaRPr lang="en-US" altLang="en-US" sz="20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2000" dirty="0" smtClean="0">
                          <a:latin typeface="Consolas" panose="020B0609020204030204" pitchFamily="49" charset="0"/>
                        </a:rPr>
                        <a:t>0x74D11030</a:t>
                      </a:r>
                      <a:endParaRPr lang="en-US" altLang="en-US" sz="20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105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105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1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105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textbox 34"/>
          <p:cNvSpPr/>
          <p:nvPr/>
        </p:nvSpPr>
        <p:spPr>
          <a:xfrm>
            <a:off x="6777770" y="1265327"/>
            <a:ext cx="3926840" cy="1689100"/>
          </a:xfrm>
          <a:prstGeom prst="rect">
            <a:avLst/>
          </a:prstGeom>
          <a:solidFill>
            <a:srgbClr val="D6DCE5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5250" marR="0" lvl="0" indent="0" algn="l" defTabSz="914400" rtl="0" eaLnBrk="0" fontAlgn="auto" latinLnBrk="0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2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按变量名访问/</a:t>
            </a:r>
            <a:r>
              <a:rPr kumimoji="0" sz="2400" b="0" i="0" u="none" strike="noStrike" kern="0" cap="none" spc="-4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400" b="0" i="0" u="none" strike="noStrike" kern="0" cap="none" spc="2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存取变量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1125" marR="0" lvl="0" indent="-3175" algn="l" defTabSz="914400" rtl="0" eaLnBrk="0" fontAlgn="auto" latinLnBrk="0" hangingPunct="1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2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的访问方式称为</a:t>
            </a:r>
            <a:r>
              <a:rPr kumimoji="0" sz="2400" b="0" i="0" u="none" strike="noStrike" kern="0" cap="none" spc="-37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400" b="0" i="0" u="none" strike="noStrike" kern="0" cap="none" spc="220" normalizeH="0" baseline="0" noProof="0" dirty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直接访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kumimoji="0" sz="2400" b="0" i="0" u="none" strike="noStrike" kern="0" cap="none" spc="100" normalizeH="0" baseline="0" noProof="0" dirty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问方式</a:t>
            </a:r>
            <a:r>
              <a:rPr kumimoji="0" sz="2400" b="0" i="0" u="none" strike="noStrike" kern="0" cap="none" spc="-390" normalizeH="0" baseline="0" noProof="0" dirty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400" b="0" i="0" u="none" strike="noStrike" kern="0" cap="none" spc="10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097952"/>
              </p:ext>
            </p:extLst>
          </p:nvPr>
        </p:nvGraphicFramePr>
        <p:xfrm>
          <a:off x="5150807" y="5076848"/>
          <a:ext cx="3352800" cy="1215387"/>
        </p:xfrm>
        <a:graphic>
          <a:graphicData uri="http://schemas.openxmlformats.org/drawingml/2006/table">
            <a:tbl>
              <a:tblPr>
                <a:solidFill>
                  <a:srgbClr val="EDEDED"/>
                </a:solidFill>
              </a:tblPr>
              <a:tblGrid>
                <a:gridCol w="153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4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129">
                <a:tc>
                  <a:txBody>
                    <a:bodyPr/>
                    <a:lstStyle/>
                    <a:p>
                      <a:pPr marL="94615" algn="ctr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 err="1" smtClean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变量名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rtl="0" eaLnBrk="0">
                        <a:lnSpc>
                          <a:spcPct val="67000"/>
                        </a:lnSpc>
                        <a:spcBef>
                          <a:spcPts val="5"/>
                        </a:spcBef>
                      </a:pPr>
                      <a:r>
                        <a:rPr sz="1800" kern="0" spc="-40" dirty="0" err="1" smtClean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num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129">
                <a:tc>
                  <a:txBody>
                    <a:bodyPr/>
                    <a:lstStyle/>
                    <a:p>
                      <a:pPr marL="9461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800" kern="0" spc="-10" dirty="0" err="1" smtClean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变量地址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0x74D11028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129">
                <a:tc>
                  <a:txBody>
                    <a:bodyPr/>
                    <a:lstStyle/>
                    <a:p>
                      <a:pPr marL="9461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800" dirty="0" smtClean="0">
                          <a:latin typeface="Consolas" panose="020B0609020204030204" pitchFamily="49" charset="0"/>
                        </a:rPr>
                        <a:t>数据类型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altLang="zh-CN" sz="1800" dirty="0" err="1" smtClean="0">
                          <a:latin typeface="Consolas" panose="020B0609020204030204" pitchFamily="49" charset="0"/>
                        </a:rPr>
                        <a:t>int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93364"/>
                  </a:ext>
                </a:extLst>
              </a:tr>
            </a:tbl>
          </a:graphicData>
        </a:graphic>
      </p:graphicFrame>
      <p:sp>
        <p:nvSpPr>
          <p:cNvPr id="14" name="textbox 40"/>
          <p:cNvSpPr/>
          <p:nvPr/>
        </p:nvSpPr>
        <p:spPr>
          <a:xfrm>
            <a:off x="634429" y="3563302"/>
            <a:ext cx="1837054" cy="3409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marR="0" lvl="0" indent="0" algn="l" defTabSz="914400" rtl="0" eaLnBrk="0" fontAlgn="auto" latinLnBrk="0" hangingPunct="1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kern="0" spc="-5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Courier New" panose="02070309020205020404"/>
              </a:rPr>
              <a:t>数据值</a:t>
            </a:r>
            <a:r>
              <a:rPr lang="en-US" altLang="zh-CN" sz="2400" kern="0" spc="-5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Courier New" panose="02070309020205020404"/>
              </a:rPr>
              <a:t>:</a:t>
            </a:r>
            <a:r>
              <a:rPr kumimoji="0" sz="2400" b="0" i="0" u="none" strike="noStrike" kern="0" cap="none" spc="-50" normalizeH="0" baseline="0" noProof="0" dirty="0" smtClean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Courier New" panose="02070309020205020404"/>
              </a:rPr>
              <a:t>1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5" name="textbox 38"/>
          <p:cNvSpPr/>
          <p:nvPr/>
        </p:nvSpPr>
        <p:spPr>
          <a:xfrm>
            <a:off x="1904860" y="6029960"/>
            <a:ext cx="1831339" cy="37084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ctr" defTabSz="914400" rtl="0" eaLnBrk="0" fontAlgn="auto" latinLnBrk="0" hangingPunct="1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内存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50807" y="3200400"/>
            <a:ext cx="60960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当我们定义了一个变量时，其实操作系统会帮我们开辟一块内存空间用于存放该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数据，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编译器在编译时会创建一个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符号表（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Symbol Table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，记录每个变量名对应的内存地址，数据类型等</a:t>
            </a:r>
            <a:r>
              <a:rPr lang="en-US" altLang="zh-CN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…</a:t>
            </a:r>
            <a:endParaRPr lang="zh-CN" altLang="en-US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H="1" flipV="1">
            <a:off x="3916993" y="3733801"/>
            <a:ext cx="2860777" cy="19507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右弧形箭头 25"/>
          <p:cNvSpPr/>
          <p:nvPr/>
        </p:nvSpPr>
        <p:spPr>
          <a:xfrm>
            <a:off x="8610600" y="5159106"/>
            <a:ext cx="609600" cy="64574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textbox 40"/>
          <p:cNvSpPr/>
          <p:nvPr/>
        </p:nvSpPr>
        <p:spPr>
          <a:xfrm>
            <a:off x="9296400" y="5893239"/>
            <a:ext cx="1837054" cy="3409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700" marR="0" lvl="0" indent="0" algn="l" defTabSz="914400" rtl="0" eaLnBrk="0" fontAlgn="auto" latinLnBrk="0" hangingPunct="1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50" normalizeH="0" baseline="0" noProof="0" dirty="0" err="1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2400" b="0" i="0" u="none" strike="noStrike" kern="0" cap="none" spc="290" normalizeH="0" baseline="0" noProof="0" dirty="0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400" b="0" i="0" u="none" strike="noStrike" kern="0" cap="none" spc="-5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kumimoji="0" sz="2400" b="0" i="0" u="none" strike="noStrike" kern="0" cap="none" spc="-5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kumimoji="0" sz="2400" b="0" i="0" u="none" strike="noStrike" kern="0" cap="none" spc="-50" normalizeH="0" baseline="0" noProof="0" dirty="0" smtClean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</a:t>
            </a:r>
            <a:r>
              <a:rPr kumimoji="0" sz="2400" b="0" i="0" u="none" strike="noStrike" kern="0" cap="none" spc="-5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846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内存的访问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8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33628" y="1600200"/>
            <a:ext cx="3463188" cy="4499341"/>
          </a:xfrm>
          <a:prstGeom prst="rect">
            <a:avLst/>
          </a:prstGeom>
        </p:spPr>
      </p:pic>
      <p:grpSp>
        <p:nvGrpSpPr>
          <p:cNvPr id="20" name="group 4"/>
          <p:cNvGrpSpPr/>
          <p:nvPr/>
        </p:nvGrpSpPr>
        <p:grpSpPr>
          <a:xfrm rot="21600000">
            <a:off x="7067989" y="1403483"/>
            <a:ext cx="3643217" cy="1422530"/>
            <a:chOff x="0" y="0"/>
            <a:chExt cx="3643217" cy="1422530"/>
          </a:xfrm>
        </p:grpSpPr>
        <p:sp>
          <p:nvSpPr>
            <p:cNvPr id="21" name="rect"/>
            <p:cNvSpPr/>
            <p:nvPr/>
          </p:nvSpPr>
          <p:spPr>
            <a:xfrm>
              <a:off x="0" y="0"/>
              <a:ext cx="3643217" cy="1422530"/>
            </a:xfrm>
            <a:prstGeom prst="rect">
              <a:avLst/>
            </a:prstGeom>
            <a:solidFill>
              <a:srgbClr val="EDED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48"/>
            <p:cNvSpPr/>
            <p:nvPr/>
          </p:nvSpPr>
          <p:spPr>
            <a:xfrm>
              <a:off x="83283" y="160864"/>
              <a:ext cx="3322320" cy="118871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8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2700" marR="0" lvl="0" indent="0" algn="l" defTabSz="914400" rtl="0" eaLnBrk="0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900" b="0" i="0" u="none" strike="noStrike" kern="0" cap="none" spc="9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小抽屉的位置：第二行第三列</a:t>
              </a:r>
              <a:endPara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2700" marR="0" lvl="0" indent="0" algn="l" defTabSz="914400" rtl="0" eaLnBrk="0" fontAlgn="auto" latinLnBrk="0" hangingPunct="1">
                <a:lnSpc>
                  <a:spcPct val="87000"/>
                </a:lnSpc>
                <a:spcBef>
                  <a:spcPts val="14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900" b="0" i="0" u="none" strike="noStrike" kern="0" cap="none" spc="9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小抽屉的名字：山奈</a:t>
              </a:r>
              <a:endPara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2700" marR="0" lvl="0" indent="0" algn="l" defTabSz="914400" rtl="0" eaLnBrk="0" fontAlgn="auto" latinLnBrk="0" hangingPunct="1">
                <a:lnSpc>
                  <a:spcPts val="35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900" b="0" i="0" u="none" strike="noStrike" kern="0" cap="none" spc="-2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小抽屉里的物品：</a:t>
              </a:r>
              <a:endParaRPr kumimoji="0" lang="en-US" alt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3" name="picture 5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135846" y="838000"/>
              <a:ext cx="1379242" cy="524433"/>
            </a:xfrm>
            <a:prstGeom prst="rect">
              <a:avLst/>
            </a:prstGeom>
          </p:spPr>
        </p:pic>
      </p:grpSp>
      <p:grpSp>
        <p:nvGrpSpPr>
          <p:cNvPr id="24" name="group 6"/>
          <p:cNvGrpSpPr/>
          <p:nvPr/>
        </p:nvGrpSpPr>
        <p:grpSpPr>
          <a:xfrm rot="21600000">
            <a:off x="5736636" y="3321430"/>
            <a:ext cx="3095595" cy="1202352"/>
            <a:chOff x="0" y="0"/>
            <a:chExt cx="3095595" cy="1202352"/>
          </a:xfrm>
        </p:grpSpPr>
        <p:pic>
          <p:nvPicPr>
            <p:cNvPr id="25" name="picture 5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095595" cy="1202352"/>
            </a:xfrm>
            <a:prstGeom prst="rect">
              <a:avLst/>
            </a:prstGeom>
          </p:spPr>
        </p:pic>
        <p:sp>
          <p:nvSpPr>
            <p:cNvPr id="26" name="textbox 54"/>
            <p:cNvSpPr/>
            <p:nvPr/>
          </p:nvSpPr>
          <p:spPr>
            <a:xfrm>
              <a:off x="-12700" y="-12700"/>
              <a:ext cx="3121025" cy="12280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97485" marR="0" lvl="0" indent="0" algn="l" defTabSz="914400" rtl="0" eaLnBrk="0" fontAlgn="auto" latinLnBrk="0" hangingPunct="1">
                <a:lnSpc>
                  <a:spcPct val="86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山</a:t>
              </a:r>
              <a:endPara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82245" marR="0" lvl="0" indent="0" algn="l" defTabSz="914400" rtl="0" eaLnBrk="0" fontAlgn="auto" latinLnBrk="0" hangingPunct="1">
                <a:lnSpc>
                  <a:spcPts val="16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70" normalizeH="0" baseline="0" noProof="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奈</a:t>
              </a:r>
              <a:endPara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7" name="path"/>
          <p:cNvSpPr/>
          <p:nvPr/>
        </p:nvSpPr>
        <p:spPr>
          <a:xfrm>
            <a:off x="3111517" y="2523063"/>
            <a:ext cx="2395273" cy="1596734"/>
          </a:xfrm>
          <a:custGeom>
            <a:avLst/>
            <a:gdLst/>
            <a:ahLst/>
            <a:cxnLst/>
            <a:rect l="0" t="0" r="0" b="0"/>
            <a:pathLst>
              <a:path w="3772" h="2514">
                <a:moveTo>
                  <a:pt x="12" y="18"/>
                </a:moveTo>
                <a:lnTo>
                  <a:pt x="3759" y="2495"/>
                </a:lnTo>
              </a:path>
            </a:pathLst>
          </a:custGeom>
          <a:noFill/>
          <a:ln w="28567" cap="flat">
            <a:solidFill>
              <a:srgbClr val="ED3267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textbox 60"/>
          <p:cNvSpPr/>
          <p:nvPr/>
        </p:nvSpPr>
        <p:spPr>
          <a:xfrm>
            <a:off x="6022895" y="2826013"/>
            <a:ext cx="709930" cy="5499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700" marR="0" lvl="0" indent="0" algn="l" defTabSz="914400" rtl="0" eaLnBrk="0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0" cap="none" spc="9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第二行</a:t>
            </a:r>
            <a:r>
              <a:rPr kumimoji="0" sz="1700" b="0" i="0" u="none" strike="noStrike" kern="0" cap="none" spc="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1700" b="0" i="0" u="none" strike="noStrike" kern="0" cap="none" spc="9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第三列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648200" y="5176211"/>
            <a:ext cx="6759832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直接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访问的方式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抽屉名字打开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抽屉：查看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抽屉里的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改变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抽屉里的物品。</a:t>
            </a:r>
          </a:p>
        </p:txBody>
      </p:sp>
    </p:spTree>
    <p:extLst>
      <p:ext uri="{BB962C8B-B14F-4D97-AF65-F5344CB8AC3E}">
        <p14:creationId xmlns:p14="http://schemas.microsoft.com/office/powerpoint/2010/main" val="1779122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5736636" y="1714345"/>
            <a:ext cx="3095595" cy="1202354"/>
            <a:chOff x="0" y="0"/>
            <a:chExt cx="3095595" cy="1202354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095595" cy="1202354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3121025" cy="12280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97485" marR="0" lvl="0" indent="0" algn="l" defTabSz="914400" rtl="0" eaLnBrk="0" fontAlgn="auto" latinLnBrk="0" hangingPunct="1">
                <a:lnSpc>
                  <a:spcPct val="86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山</a:t>
              </a:r>
              <a:endPara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82245" marR="0" lvl="0" indent="0" algn="l" defTabSz="914400" rtl="0" eaLnBrk="0" fontAlgn="auto" latinLnBrk="0" hangingPunct="1">
                <a:lnSpc>
                  <a:spcPts val="16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70" normalizeH="0" baseline="0" noProof="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奈</a:t>
              </a:r>
              <a:endPara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66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1849" y="1447800"/>
            <a:ext cx="4845518" cy="4913203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6022895" y="1219200"/>
            <a:ext cx="709930" cy="5499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700" marR="0" lvl="0" indent="0" algn="l" defTabSz="914400" rtl="0" eaLnBrk="0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0" cap="none" spc="9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第二行</a:t>
            </a:r>
            <a:r>
              <a:rPr kumimoji="0" sz="1700" b="0" i="0" u="none" strike="noStrike" kern="0" cap="none" spc="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1700" b="0" i="0" u="none" strike="noStrike" kern="0" cap="none" spc="9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第三列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内存的访问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00600" y="4343400"/>
            <a:ext cx="6705600" cy="9612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假设</a:t>
            </a:r>
            <a:r>
              <a:rPr lang="zh-CN" altLang="en-US" sz="2000" dirty="0"/>
              <a:t>我是个文盲，我不</a:t>
            </a:r>
            <a:r>
              <a:rPr lang="zh-CN" altLang="en-US" sz="2000" dirty="0" smtClean="0"/>
              <a:t>认识汉字</a:t>
            </a:r>
            <a:r>
              <a:rPr lang="zh-CN" altLang="en-US" sz="2000" dirty="0"/>
              <a:t>，我该如何找到装山</a:t>
            </a:r>
            <a:r>
              <a:rPr lang="zh-CN" altLang="en-US" sz="2000" dirty="0" smtClean="0"/>
              <a:t>奈的</a:t>
            </a:r>
            <a:r>
              <a:rPr lang="zh-CN" altLang="en-US" sz="2000" dirty="0"/>
              <a:t>抽屉呢？</a:t>
            </a:r>
          </a:p>
        </p:txBody>
      </p:sp>
    </p:spTree>
    <p:extLst>
      <p:ext uri="{BB962C8B-B14F-4D97-AF65-F5344CB8AC3E}">
        <p14:creationId xmlns:p14="http://schemas.microsoft.com/office/powerpoint/2010/main" val="2786913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43000" y="1756291"/>
            <a:ext cx="3346604" cy="4347876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5736636" y="1559864"/>
            <a:ext cx="3095595" cy="1202354"/>
            <a:chOff x="0" y="0"/>
            <a:chExt cx="3095595" cy="1202354"/>
          </a:xfrm>
        </p:grpSpPr>
        <p:pic>
          <p:nvPicPr>
            <p:cNvPr id="82" name="picture 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95595" cy="1202354"/>
            </a:xfrm>
            <a:prstGeom prst="rect">
              <a:avLst/>
            </a:prstGeom>
          </p:spPr>
        </p:pic>
        <p:sp>
          <p:nvSpPr>
            <p:cNvPr id="84" name="textbox 84"/>
            <p:cNvSpPr/>
            <p:nvPr/>
          </p:nvSpPr>
          <p:spPr>
            <a:xfrm>
              <a:off x="-12700" y="-12700"/>
              <a:ext cx="3121025" cy="12280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97485" marR="0" lvl="0" indent="0" algn="l" defTabSz="914400" rtl="0" eaLnBrk="0" fontAlgn="auto" latinLnBrk="0" hangingPunct="1">
                <a:lnSpc>
                  <a:spcPct val="86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-10" normalizeH="0" baseline="0" noProof="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山</a:t>
              </a:r>
              <a:endPara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82245" marR="0" lvl="0" indent="0" algn="l" defTabSz="914400" rtl="0" eaLnBrk="0" fontAlgn="auto" latinLnBrk="0" hangingPunct="1">
                <a:lnSpc>
                  <a:spcPts val="16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0" cap="none" spc="70" normalizeH="0" baseline="0" noProof="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奈</a:t>
              </a:r>
              <a:endPara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6" name="path"/>
          <p:cNvSpPr/>
          <p:nvPr/>
        </p:nvSpPr>
        <p:spPr>
          <a:xfrm>
            <a:off x="3340635" y="2315629"/>
            <a:ext cx="2383271" cy="310685"/>
          </a:xfrm>
          <a:custGeom>
            <a:avLst/>
            <a:gdLst/>
            <a:ahLst/>
            <a:cxnLst/>
            <a:rect l="0" t="0" r="0" b="0"/>
            <a:pathLst>
              <a:path w="3753" h="489">
                <a:moveTo>
                  <a:pt x="2" y="466"/>
                </a:moveTo>
                <a:lnTo>
                  <a:pt x="3750" y="22"/>
                </a:lnTo>
              </a:path>
            </a:pathLst>
          </a:custGeom>
          <a:noFill/>
          <a:ln w="28567" cap="flat">
            <a:solidFill>
              <a:srgbClr val="ED3267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022895" y="1064719"/>
            <a:ext cx="709930" cy="5499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700" marR="0" lvl="0" indent="0" algn="l" defTabSz="914400" rtl="0" eaLnBrk="0" fontAlgn="auto" latinLnBrk="0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0" cap="none" spc="9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第二行</a:t>
            </a:r>
            <a:r>
              <a:rPr kumimoji="0" sz="1700" b="0" i="0" u="none" strike="noStrike" kern="0" cap="none" spc="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1700" b="0" i="0" u="none" strike="noStrike" kern="0" cap="none" spc="90" normalizeH="0" baseline="0" noProof="0" dirty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第三列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32270" y="5105400"/>
            <a:ext cx="70104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间接访问的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通过抽屉的位置找到抽屉：查看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抽屉里的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改变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抽屉里的物品。</a:t>
            </a:r>
          </a:p>
        </p:txBody>
      </p:sp>
      <p:sp>
        <p:nvSpPr>
          <p:cNvPr id="2" name="矩形 1"/>
          <p:cNvSpPr/>
          <p:nvPr/>
        </p:nvSpPr>
        <p:spPr>
          <a:xfrm>
            <a:off x="5486400" y="3465394"/>
            <a:ext cx="4611730" cy="800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9430" lvl="0" eaLnBrk="0">
              <a:lnSpc>
                <a:spcPct val="96000"/>
              </a:lnSpc>
              <a:defRPr/>
            </a:pPr>
            <a:r>
              <a:rPr lang="zh-CN" altLang="en-US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找第二行第三列的抽屉就好了</a:t>
            </a:r>
            <a:endParaRPr lang="zh-CN" altLang="en-US" dirty="0">
              <a:solidFill>
                <a:srgbClr val="000000"/>
              </a:solidFill>
            </a:endParaRPr>
          </a:p>
          <a:p>
            <a:pPr marL="518795" lvl="0" eaLnBrk="0">
              <a:lnSpc>
                <a:spcPct val="95000"/>
              </a:lnSpc>
              <a:spcBef>
                <a:spcPts val="1375"/>
              </a:spcBef>
              <a:defRPr/>
            </a:pPr>
            <a:r>
              <a:rPr lang="zh-CN" altLang="en-US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我可以按照抽屉所在位置寻找访问</a:t>
            </a:r>
            <a:endParaRPr lang="zh-CN" altLang="en-US" dirty="0"/>
          </a:p>
        </p:txBody>
      </p:sp>
      <p:sp>
        <p:nvSpPr>
          <p:cNvPr id="13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内存的访问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965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90"/>
          <p:cNvSpPr/>
          <p:nvPr/>
        </p:nvSpPr>
        <p:spPr>
          <a:xfrm>
            <a:off x="1281056" y="2438400"/>
            <a:ext cx="3312795" cy="3170554"/>
          </a:xfrm>
          <a:prstGeom prst="rect">
            <a:avLst/>
          </a:prstGeom>
          <a:solidFill>
            <a:srgbClr val="DAE3F3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91440" marR="0" lvl="0" indent="0" algn="l" defTabSz="914400" rtl="0" eaLnBrk="0" fontAlgn="auto" latinLnBrk="0" hangingPunct="1">
              <a:lnSpc>
                <a:spcPct val="77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4935" marR="0" lvl="0" indent="0" algn="l" defTabSz="914400" rtl="0" eaLnBrk="0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kumimoji="0" sz="20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namespac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e</a:t>
            </a:r>
            <a:r>
              <a:rPr kumimoji="0" sz="20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std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0650" marR="0" lvl="0" indent="0" algn="l" defTabSz="914400" rtl="0" eaLnBrk="0" fontAlgn="auto" latinLnBrk="0" hangingPunct="1">
              <a:lnSpc>
                <a:spcPts val="2615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20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3030" marR="0" lvl="0" indent="0" algn="l" defTabSz="914400" rtl="0" eaLnBrk="0" fontAlgn="auto" latinLnBrk="0" hangingPunct="1">
              <a:lnSpc>
                <a:spcPts val="26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30250" marR="0" lvl="0" indent="0" algn="l" defTabSz="914400" rtl="0" eaLnBrk="0" fontAlgn="auto" latinLnBrk="0" hangingPunct="1">
              <a:lnSpc>
                <a:spcPct val="76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20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num=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5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30250" marR="0" lvl="0" indent="0" algn="l" defTabSz="914400" rtl="0" eaLnBrk="0" fontAlgn="auto" latinLnBrk="0" hangingPunct="1">
              <a:lnSpc>
                <a:spcPts val="2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40" normalizeH="0" baseline="0" noProof="0" dirty="0" err="1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sz="2000" kern="0" spc="2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</a:t>
            </a:r>
            <a:r>
              <a:rPr kumimoji="0" lang="en-US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kumimoji="0" lang="en-US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&amp;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24535" marR="0" lvl="0" indent="0" algn="l" defTabSz="914400" rtl="0" eaLnBrk="0" fontAlgn="auto" latinLnBrk="0" hangingPunct="1">
              <a:lnSpc>
                <a:spcPct val="9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&lt;&lt;*p;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45490" marR="0" lvl="0" indent="0" algn="l" defTabSz="914400" rtl="0" eaLnBrk="0" fontAlgn="auto" latinLnBrk="0" hangingPunct="1">
              <a:lnSpc>
                <a:spcPct val="73000"/>
              </a:lnSpc>
              <a:spcBef>
                <a:spcPts val="4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7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kumimoji="0" sz="2000" b="0" i="0" u="none" strike="noStrike" kern="0" cap="none" spc="19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7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kumimoji="0" sz="2000" b="0" i="0" u="none" strike="noStrike" kern="0" cap="none" spc="-7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8110" marR="0" lvl="0" indent="0" algn="l" defTabSz="914400" rtl="0" eaLnBrk="0" fontAlgn="auto" latinLnBrk="0" hangingPunct="1">
              <a:lnSpc>
                <a:spcPts val="28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72200" y="3581400"/>
            <a:ext cx="2624829" cy="2345335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 flipH="1">
            <a:off x="7240356" y="1891029"/>
            <a:ext cx="3113346" cy="1690370"/>
            <a:chOff x="0" y="0"/>
            <a:chExt cx="2891214" cy="1690370"/>
          </a:xfrm>
        </p:grpSpPr>
        <p:pic>
          <p:nvPicPr>
            <p:cNvPr id="94" name="picture 9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778484" cy="1632056"/>
            </a:xfrm>
            <a:prstGeom prst="rect">
              <a:avLst/>
            </a:prstGeom>
          </p:spPr>
        </p:pic>
        <p:sp>
          <p:nvSpPr>
            <p:cNvPr id="96" name="textbox 96"/>
            <p:cNvSpPr/>
            <p:nvPr/>
          </p:nvSpPr>
          <p:spPr>
            <a:xfrm>
              <a:off x="87054" y="0"/>
              <a:ext cx="2804160" cy="16903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8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94945" marR="0" lvl="0" indent="2540" algn="l" defTabSz="914400" rtl="0" eaLnBrk="0" fontAlgn="auto" latinLnBrk="0" hangingPunct="1">
                <a:lnSpc>
                  <a:spcPct val="96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-1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用指针类型的变量  </a:t>
              </a: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来保存地址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8" name="textbox 98"/>
          <p:cNvSpPr/>
          <p:nvPr/>
        </p:nvSpPr>
        <p:spPr>
          <a:xfrm>
            <a:off x="914400" y="1905000"/>
            <a:ext cx="4872087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7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700" marR="0" lvl="0" indent="0" algn="l" defTabSz="914400" rtl="0" eaLnBrk="0" fontAlgn="auto" latinLnBrk="0" hangingPunct="1">
              <a:lnSpc>
                <a:spcPct val="9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250" normalizeH="0" baseline="0" noProof="0" dirty="0" smtClean="0">
                <a:ln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在程序中</a:t>
            </a:r>
            <a:r>
              <a:rPr kumimoji="0" sz="2400" b="0" i="0" u="none" strike="noStrike" kern="0" cap="none" spc="250" normalizeH="0" baseline="0" noProof="0" dirty="0" err="1" smtClean="0">
                <a:ln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通过指针间接访问</a:t>
            </a:r>
            <a:r>
              <a:rPr kumimoji="0" lang="zh-CN" altLang="en-US" sz="2400" b="0" i="0" u="none" strike="noStrike" kern="0" cap="none" spc="250" normalizeH="0" baseline="0" noProof="0" dirty="0" smtClean="0">
                <a:ln>
                  <a:noFill/>
                </a:ln>
                <a:solidFill>
                  <a:srgbClr val="262626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内存的访问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2173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8"/>
          <p:cNvGrpSpPr/>
          <p:nvPr/>
        </p:nvGrpSpPr>
        <p:grpSpPr>
          <a:xfrm rot="21600000">
            <a:off x="1663258" y="4462537"/>
            <a:ext cx="5177119" cy="1165416"/>
            <a:chOff x="0" y="0"/>
            <a:chExt cx="5177119" cy="1165416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177119" cy="1165416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-12700" y="-12700"/>
              <a:ext cx="5202554" cy="12153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3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63500" marR="0" lvl="0" indent="0" algn="l" defTabSz="914400" rtl="0" eaLnBrk="0" fontAlgn="auto" latinLnBrk="0" hangingPunct="1">
                <a:lnSpc>
                  <a:spcPct val="9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0" i="0" u="none" strike="noStrike" kern="0" cap="none" spc="-8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类型说明符：该指针变量所指向的变量的数据类型。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608330" marR="0" lvl="0" indent="-62865" algn="l" defTabSz="914400" rtl="0" eaLnBrk="0" fontAlgn="auto" latinLnBrk="0" hangingPunct="1">
                <a:lnSpc>
                  <a:spcPct val="119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800" b="1" i="0" u="none" strike="noStrike" kern="0" cap="none" spc="-9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*</a:t>
              </a:r>
              <a:r>
                <a:rPr kumimoji="0" sz="1800" b="1" i="0" u="none" strike="noStrike" kern="0" cap="none" spc="3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</a:t>
              </a:r>
              <a:r>
                <a:rPr kumimoji="0" sz="1800" b="0" i="0" u="none" strike="noStrike" kern="0" cap="none" spc="-9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：这是一个指针变量</a:t>
              </a:r>
              <a:r>
                <a: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  变量名: 指针变量</a:t>
              </a:r>
              <a:r>
                <a:rPr kumimoji="0" sz="1800" b="0" i="0" u="none" strike="noStrike" kern="0" cap="none" spc="-1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的变量名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7150160" y="1863886"/>
            <a:ext cx="3935036" cy="2479513"/>
            <a:chOff x="0" y="0"/>
            <a:chExt cx="3658263" cy="1604242"/>
          </a:xfrm>
        </p:grpSpPr>
        <p:pic>
          <p:nvPicPr>
            <p:cNvPr id="108" name="picture 10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591898" cy="1523781"/>
            </a:xfrm>
            <a:prstGeom prst="rect">
              <a:avLst/>
            </a:prstGeom>
          </p:spPr>
        </p:pic>
        <p:sp>
          <p:nvSpPr>
            <p:cNvPr id="110" name="textbox 110"/>
            <p:cNvSpPr/>
            <p:nvPr/>
          </p:nvSpPr>
          <p:spPr>
            <a:xfrm>
              <a:off x="116868" y="29442"/>
              <a:ext cx="3541395" cy="15748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458470" marR="0" lvl="0" indent="20955" algn="l" defTabSz="914400" rtl="0" eaLnBrk="0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000" dirty="0">
                <a:solidFill>
                  <a:srgbClr val="000000"/>
                </a:solidFill>
              </a:endParaRPr>
            </a:p>
            <a:p>
              <a:pPr marL="458470" marR="0" lvl="0" indent="20955" algn="l" defTabSz="914400" rtl="0" eaLnBrk="0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0" cap="none" spc="-100" normalizeH="0" baseline="0" noProof="0" dirty="0" err="1" smtClean="0">
                  <a:ln>
                    <a:noFill/>
                  </a:ln>
                  <a:solidFill>
                    <a:srgbClr val="ED4E7B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注意</a:t>
              </a:r>
              <a:r>
                <a:rPr kumimoji="0" sz="2000" b="1" i="0" u="none" strike="noStrike" kern="0" cap="none" spc="-100" normalizeH="0" baseline="0" noProof="0" dirty="0" smtClean="0">
                  <a:ln>
                    <a:noFill/>
                  </a:ln>
                  <a:solidFill>
                    <a:srgbClr val="ED4E7B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kumimoji="0" sz="2000" b="0" i="0" u="none" strike="noStrike" kern="0" cap="none" spc="-10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，* 前有类型</a:t>
              </a:r>
              <a:r>
                <a:rPr kumimoji="0" sz="2000" b="0" i="0" u="none" strike="noStrike" kern="0" cap="none" spc="-11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kumimoji="0" sz="2000" b="0" i="0" u="none" strike="noStrike" kern="0" cap="none" spc="38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kumimoji="0" sz="2000" b="0" i="0" u="none" strike="noStrike" kern="0" cap="none" spc="-11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* 表示</a:t>
              </a:r>
              <a:r>
                <a:rPr kumimoji="0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kumimoji="0" sz="2000" b="0" i="0" u="none" strike="noStrike" kern="0" cap="none" spc="4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定义的这个变量是指针类    型的变量。之后你还会见    </a:t>
              </a:r>
              <a:r>
                <a:rPr kumimoji="0" sz="2000" b="0" i="0" u="none" strike="noStrike" kern="0" cap="none" spc="-3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到*,他的意义会发生变化。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2" name="textbox 112"/>
          <p:cNvSpPr/>
          <p:nvPr/>
        </p:nvSpPr>
        <p:spPr>
          <a:xfrm>
            <a:off x="1374376" y="1649555"/>
            <a:ext cx="5524500" cy="3536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0" fontAlgn="auto" latinLnBrk="0" hangingPunct="1">
              <a:lnSpc>
                <a:spcPts val="25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240" normalizeH="0" baseline="0" noProof="0" dirty="0" err="1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在使用指针之前要先</a:t>
            </a:r>
            <a:r>
              <a:rPr kumimoji="0" sz="2000" b="1" i="0" u="none" strike="noStrike" kern="0" cap="none" spc="24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定义指针</a:t>
            </a:r>
            <a:r>
              <a:rPr kumimoji="0" sz="2000" b="0" i="0" u="none" strike="noStrike" kern="0" cap="none" spc="240" normalizeH="0" baseline="0" noProof="0" dirty="0" err="1" smtClean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Pointer</a:t>
            </a:r>
            <a:r>
              <a:rPr kumimoji="0" sz="2000" b="0" i="0" u="none" strike="noStrike" kern="0" cap="none" spc="230" normalizeH="0" baseline="0" noProof="0" dirty="0" smtClean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1663258" y="2371167"/>
            <a:ext cx="2532532" cy="578218"/>
            <a:chOff x="0" y="0"/>
            <a:chExt cx="2532532" cy="578218"/>
          </a:xfrm>
        </p:grpSpPr>
        <p:pic>
          <p:nvPicPr>
            <p:cNvPr id="114" name="picture 1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532532" cy="578218"/>
            </a:xfrm>
            <a:prstGeom prst="rect">
              <a:avLst/>
            </a:prstGeom>
          </p:spPr>
        </p:pic>
        <p:sp>
          <p:nvSpPr>
            <p:cNvPr id="116" name="textbox 116"/>
            <p:cNvSpPr/>
            <p:nvPr/>
          </p:nvSpPr>
          <p:spPr>
            <a:xfrm>
              <a:off x="-12700" y="-12700"/>
              <a:ext cx="2558414" cy="6445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71755" marR="0" lvl="0" indent="0" algn="l" defTabSz="914400" rtl="0" eaLnBrk="0" fontAlgn="auto" latinLnBrk="0" hangingPunct="1">
                <a:lnSpc>
                  <a:spcPct val="9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18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类型说明符</a:t>
              </a:r>
              <a:r>
                <a:rPr kumimoji="0" sz="3200" b="0" i="0" u="none" strike="noStrike" kern="0" cap="none" spc="-50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kumimoji="0" sz="3200" b="0" i="0" u="none" strike="noStrike" kern="0" cap="none" spc="18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*</a:t>
              </a:r>
              <a:endPara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0" name="textbox 120"/>
          <p:cNvSpPr/>
          <p:nvPr/>
        </p:nvSpPr>
        <p:spPr>
          <a:xfrm>
            <a:off x="4460255" y="2371165"/>
            <a:ext cx="1923414" cy="591819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3515" marR="0" lvl="0" indent="0" algn="l" defTabSz="914400" rtl="0" eaLnBrk="0" fontAlgn="auto" latinLnBrk="0" hangingPunct="1">
              <a:lnSpc>
                <a:spcPct val="9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17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变量名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4" name="rect"/>
          <p:cNvSpPr/>
          <p:nvPr/>
        </p:nvSpPr>
        <p:spPr>
          <a:xfrm>
            <a:off x="3250021" y="3366248"/>
            <a:ext cx="632015" cy="295833"/>
          </a:xfrm>
          <a:prstGeom prst="rect">
            <a:avLst/>
          </a:prstGeom>
          <a:solidFill>
            <a:srgbClr val="FFF2CC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126" name="rect"/>
          <p:cNvSpPr/>
          <p:nvPr/>
        </p:nvSpPr>
        <p:spPr>
          <a:xfrm>
            <a:off x="3886507" y="3366248"/>
            <a:ext cx="291350" cy="282384"/>
          </a:xfrm>
          <a:prstGeom prst="rect">
            <a:avLst/>
          </a:prstGeom>
          <a:solidFill>
            <a:srgbClr val="ED4E7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128" name="rect"/>
          <p:cNvSpPr/>
          <p:nvPr/>
        </p:nvSpPr>
        <p:spPr>
          <a:xfrm>
            <a:off x="4209239" y="3366236"/>
            <a:ext cx="304800" cy="313766"/>
          </a:xfrm>
          <a:prstGeom prst="rect">
            <a:avLst/>
          </a:prstGeom>
          <a:solidFill>
            <a:srgbClr val="E2F0D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3200401" y="3356608"/>
            <a:ext cx="1752600" cy="3352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700" marR="0" lvl="0" indent="0" algn="l" defTabSz="914400" rtl="0" eaLnBrk="0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	</a:t>
            </a:r>
            <a:r>
              <a:rPr kumimoji="0" sz="2400" b="0" i="0" u="none" strike="noStrike" kern="0" cap="none" spc="-80" normalizeH="0" baseline="0" noProof="0" dirty="0" err="1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lang="en-US" sz="2400" b="0" i="0" u="none" strike="noStrike" kern="0" cap="none" spc="-80" normalizeH="0" baseline="0" noProof="0" dirty="0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400" b="0" i="0" u="none" strike="noStrike" kern="0" cap="none" spc="-8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2400" b="0" i="0" u="none" strike="noStrike" kern="0" cap="none" spc="25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400" b="0" i="0" u="none" strike="noStrike" kern="0" cap="none" spc="-8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p;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21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指针的定义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283137"/>
            <a:ext cx="7391400" cy="183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26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48612" y="4760254"/>
            <a:ext cx="2857588" cy="1030945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48612" y="1683593"/>
            <a:ext cx="2857585" cy="1030946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51339" y="1517004"/>
            <a:ext cx="1320965" cy="1218107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69271" y="4598207"/>
            <a:ext cx="1320965" cy="1192992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55822" y="2984557"/>
            <a:ext cx="1320965" cy="1192991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860603" y="1683594"/>
            <a:ext cx="2532532" cy="578218"/>
            <a:chOff x="0" y="0"/>
            <a:chExt cx="2532532" cy="578218"/>
          </a:xfrm>
        </p:grpSpPr>
        <p:pic>
          <p:nvPicPr>
            <p:cNvPr id="150" name="picture 15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532532" cy="578218"/>
            </a:xfrm>
            <a:prstGeom prst="rect">
              <a:avLst/>
            </a:prstGeom>
          </p:spPr>
        </p:pic>
        <p:sp>
          <p:nvSpPr>
            <p:cNvPr id="152" name="textbox 152"/>
            <p:cNvSpPr/>
            <p:nvPr/>
          </p:nvSpPr>
          <p:spPr>
            <a:xfrm>
              <a:off x="-12700" y="-12700"/>
              <a:ext cx="2558414" cy="6445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71755" marR="0" lvl="0" indent="0" algn="l" defTabSz="914400" rtl="0" eaLnBrk="0" fontAlgn="auto" latinLnBrk="0" hangingPunct="1">
                <a:lnSpc>
                  <a:spcPct val="9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18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类型说明符</a:t>
              </a:r>
              <a:r>
                <a:rPr kumimoji="0" sz="3200" b="0" i="0" u="none" strike="noStrike" kern="0" cap="none" spc="-50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kumimoji="0" sz="3200" b="0" i="0" u="none" strike="noStrike" kern="0" cap="none" spc="18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*</a:t>
              </a:r>
              <a:endPara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56" name="picture 1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677956" y="3233998"/>
            <a:ext cx="1384398" cy="911343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3657600" y="1683592"/>
            <a:ext cx="1923414" cy="591819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3515" marR="0" lvl="0" indent="0" algn="l" defTabSz="914400" rtl="0" eaLnBrk="0" fontAlgn="auto" latinLnBrk="0" hangingPunct="1">
              <a:lnSpc>
                <a:spcPct val="9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17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变量名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86769"/>
              </p:ext>
            </p:extLst>
          </p:nvPr>
        </p:nvGraphicFramePr>
        <p:xfrm>
          <a:off x="8663860" y="1830920"/>
          <a:ext cx="2825750" cy="324484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282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4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" dirty="0"/>
                    </a:p>
                    <a:p>
                      <a:pPr marL="1285240" algn="l" rtl="0" eaLnBrk="0">
                        <a:lnSpc>
                          <a:spcPts val="2340"/>
                        </a:lnSpc>
                      </a:pPr>
                      <a:r>
                        <a:rPr sz="18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int</a:t>
                      </a:r>
                      <a:endParaRPr lang="en-US" altLang="en-US" sz="18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2" name="table 1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264428"/>
              </p:ext>
            </p:extLst>
          </p:nvPr>
        </p:nvGraphicFramePr>
        <p:xfrm>
          <a:off x="8663859" y="4907582"/>
          <a:ext cx="2825750" cy="32448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282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4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" dirty="0"/>
                    </a:p>
                    <a:p>
                      <a:pPr marL="1169670" algn="l" rtl="0" eaLnBrk="0">
                        <a:lnSpc>
                          <a:spcPts val="2340"/>
                        </a:lnSpc>
                        <a:spcBef>
                          <a:spcPts val="0"/>
                        </a:spcBef>
                      </a:pPr>
                      <a:r>
                        <a:rPr sz="18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float</a:t>
                      </a:r>
                      <a:endParaRPr lang="en-US" altLang="en-US" sz="18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6" name="table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870704"/>
              </p:ext>
            </p:extLst>
          </p:nvPr>
        </p:nvGraphicFramePr>
        <p:xfrm>
          <a:off x="8663856" y="3328828"/>
          <a:ext cx="1413509" cy="324484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413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4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" dirty="0"/>
                    </a:p>
                    <a:p>
                      <a:pPr marL="481330" algn="l" rtl="0" eaLnBrk="0">
                        <a:lnSpc>
                          <a:spcPts val="2340"/>
                        </a:lnSpc>
                        <a:spcBef>
                          <a:spcPts val="0"/>
                        </a:spcBef>
                      </a:pPr>
                      <a:r>
                        <a:rPr sz="18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char</a:t>
                      </a:r>
                      <a:endParaRPr lang="en-US" altLang="en-US" sz="18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8" name="table 1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940436"/>
              </p:ext>
            </p:extLst>
          </p:nvPr>
        </p:nvGraphicFramePr>
        <p:xfrm>
          <a:off x="6248400" y="1502676"/>
          <a:ext cx="1337309" cy="323850"/>
        </p:xfrm>
        <a:graphic>
          <a:graphicData uri="http://schemas.openxmlformats.org/drawingml/2006/table">
            <a:tbl>
              <a:tblPr/>
              <a:tblGrid>
                <a:gridCol w="1337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" dirty="0"/>
                    </a:p>
                    <a:p>
                      <a:pPr marL="488315" algn="l" rtl="0" eaLnBrk="0">
                        <a:lnSpc>
                          <a:spcPts val="2335"/>
                        </a:lnSpc>
                        <a:spcBef>
                          <a:spcPts val="0"/>
                        </a:spcBef>
                      </a:pPr>
                      <a:r>
                        <a:rPr sz="18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int*</a:t>
                      </a:r>
                      <a:endParaRPr lang="en-US" altLang="en-US" sz="18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0" name="table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839088"/>
              </p:ext>
            </p:extLst>
          </p:nvPr>
        </p:nvGraphicFramePr>
        <p:xfrm>
          <a:off x="6252881" y="2932545"/>
          <a:ext cx="1337309" cy="32385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337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" dirty="0"/>
                    </a:p>
                    <a:p>
                      <a:pPr marL="391160" algn="l" rtl="0" eaLnBrk="0">
                        <a:lnSpc>
                          <a:spcPts val="2335"/>
                        </a:lnSpc>
                        <a:spcBef>
                          <a:spcPts val="0"/>
                        </a:spcBef>
                      </a:pPr>
                      <a:r>
                        <a:rPr sz="18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char*</a:t>
                      </a:r>
                      <a:endParaRPr lang="en-US" altLang="en-US" sz="18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2" name="table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095019"/>
              </p:ext>
            </p:extLst>
          </p:nvPr>
        </p:nvGraphicFramePr>
        <p:xfrm>
          <a:off x="6266329" y="4546192"/>
          <a:ext cx="1337309" cy="32385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337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" dirty="0"/>
                    </a:p>
                    <a:p>
                      <a:pPr marL="373380" algn="l" rtl="0" eaLnBrk="0">
                        <a:lnSpc>
                          <a:spcPts val="2335"/>
                        </a:lnSpc>
                      </a:pPr>
                      <a:r>
                        <a:rPr sz="18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float*</a:t>
                      </a:r>
                      <a:endParaRPr lang="en-US" altLang="en-US" sz="18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45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右箭头 1"/>
          <p:cNvSpPr/>
          <p:nvPr/>
        </p:nvSpPr>
        <p:spPr>
          <a:xfrm>
            <a:off x="7888561" y="2081962"/>
            <a:ext cx="457200" cy="353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7881161" y="3512707"/>
            <a:ext cx="457200" cy="353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7888561" y="5189047"/>
            <a:ext cx="457200" cy="353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143366" y="2747014"/>
            <a:ext cx="2156360" cy="19620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 smtClean="0">
                <a:latin typeface="Consolas" panose="020B0609020204030204" pitchFamily="49" charset="0"/>
              </a:rPr>
              <a:t>int</a:t>
            </a:r>
            <a:r>
              <a:rPr lang="en-US" altLang="zh-CN" sz="2800" dirty="0" smtClean="0">
                <a:latin typeface="Consolas" panose="020B0609020204030204" pitchFamily="49" charset="0"/>
              </a:rPr>
              <a:t>* p1;</a:t>
            </a: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Consolas" panose="020B0609020204030204" pitchFamily="49" charset="0"/>
              </a:rPr>
              <a:t>char* p2;</a:t>
            </a: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Consolas" panose="020B0609020204030204" pitchFamily="49" charset="0"/>
              </a:rPr>
              <a:t>float* p3;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9817" y="5180693"/>
            <a:ext cx="4953000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类型要对应</a:t>
            </a:r>
            <a:r>
              <a:rPr lang="zh-CN" altLang="en-US" dirty="0" smtClean="0"/>
              <a:t>好</a:t>
            </a:r>
            <a:r>
              <a:rPr lang="en-US" altLang="zh-CN" dirty="0" smtClean="0"/>
              <a:t>, </a:t>
            </a:r>
            <a:r>
              <a:rPr lang="zh-CN" altLang="en-US" dirty="0" smtClean="0"/>
              <a:t>指针</a:t>
            </a:r>
            <a:r>
              <a:rPr lang="zh-CN" altLang="en-US" dirty="0"/>
              <a:t>类型变量名也是标识符，需要满足标识符命名标准。</a:t>
            </a:r>
          </a:p>
        </p:txBody>
      </p:sp>
      <p:sp>
        <p:nvSpPr>
          <p:cNvPr id="32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指针的定义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365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82000" y="2895600"/>
            <a:ext cx="3063829" cy="3168281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777590" y="3040931"/>
            <a:ext cx="3774440" cy="1649729"/>
          </a:xfrm>
          <a:prstGeom prst="rect">
            <a:avLst/>
          </a:prstGeom>
          <a:solidFill>
            <a:srgbClr val="FBE5D6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1285" marR="0" lvl="0" indent="0" algn="l" defTabSz="914400" rtl="0" eaLnBrk="0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-70" normalizeH="0" baseline="0" noProof="0" dirty="0" err="1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int</a:t>
            </a:r>
            <a:r>
              <a:rPr kumimoji="0" sz="3600" b="0" i="0" u="none" strike="noStrike" kern="0" cap="none" spc="3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3600" b="0" i="0" u="none" strike="noStrike" kern="0" cap="none" spc="-7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num</a:t>
            </a:r>
            <a:r>
              <a:rPr kumimoji="0" lang="en-US" sz="36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36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kumimoji="0" lang="en-US" sz="36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3600" b="0" i="0" u="none" strike="noStrike" kern="0" cap="none" spc="-70" normalizeH="0" baseline="0" noProof="0" dirty="0" smtClean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kumimoji="0" sz="3600" b="0" i="0" u="none" strike="noStrike" kern="0" cap="none" spc="-7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1285" marR="0" lvl="0" indent="0" algn="l" defTabSz="914400" rtl="0" eaLnBrk="0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-6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int</a:t>
            </a:r>
            <a:r>
              <a:rPr kumimoji="0" sz="3600" b="0" i="0" u="none" strike="noStrike" kern="0" cap="none" spc="-6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kumimoji="0" sz="3600" b="0" i="0" u="none" strike="noStrike" kern="0" cap="none" spc="3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3600" b="0" i="0" u="none" strike="noStrike" kern="0" cap="none" spc="-6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kumimoji="0" lang="en-US" sz="3600" b="0" i="0" u="none" strike="noStrike" kern="0" cap="none" spc="-6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3600" b="0" i="0" u="none" strike="noStrike" kern="0" cap="none" spc="-6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kumimoji="0" lang="en-US" sz="3600" b="0" i="0" u="none" strike="noStrike" kern="0" cap="none" spc="-6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3600" b="0" i="0" u="none" strike="noStrike" kern="0" cap="none" spc="-6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&amp;</a:t>
            </a:r>
            <a:r>
              <a:rPr kumimoji="0" sz="3600" b="0" i="0" u="none" strike="noStrike" kern="0" cap="none" spc="-6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num;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4959531" y="5178419"/>
            <a:ext cx="3095596" cy="1116620"/>
            <a:chOff x="0" y="0"/>
            <a:chExt cx="3095596" cy="1116620"/>
          </a:xfrm>
        </p:grpSpPr>
        <p:pic>
          <p:nvPicPr>
            <p:cNvPr id="180" name="picture 1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95596" cy="1116620"/>
            </a:xfrm>
            <a:prstGeom prst="rect">
              <a:avLst/>
            </a:prstGeom>
          </p:spPr>
        </p:pic>
        <p:sp>
          <p:nvSpPr>
            <p:cNvPr id="182" name="textbox 182"/>
            <p:cNvSpPr/>
            <p:nvPr/>
          </p:nvSpPr>
          <p:spPr>
            <a:xfrm>
              <a:off x="-12700" y="-12700"/>
              <a:ext cx="3121025" cy="121158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255905" marR="0" lvl="0" indent="0" algn="l" defTabSz="914400" rtl="0" eaLnBrk="0" fontAlgn="auto" latinLnBrk="0" hangingPunct="1">
                <a:lnSpc>
                  <a:spcPct val="67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-50" normalizeH="0" baseline="0" noProof="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num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8" name="textbox 188"/>
          <p:cNvSpPr/>
          <p:nvPr/>
        </p:nvSpPr>
        <p:spPr>
          <a:xfrm>
            <a:off x="788596" y="1613535"/>
            <a:ext cx="4800600" cy="672465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r" defTabSz="914400" rtl="0" eaLnBrk="0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-70" normalizeH="0" baseline="0" noProof="0" dirty="0" err="1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4000" b="0" i="0" u="none" strike="noStrike" kern="0" cap="none" spc="-7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4000" b="0" i="0" u="none" strike="noStrike" kern="0" cap="none" spc="4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40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</a:t>
            </a:r>
            <a:r>
              <a:rPr kumimoji="0" lang="en-US" sz="40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40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kumimoji="0" lang="en-US" sz="40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lang="en-US" altLang="zh-CN" sz="4000" b="0" i="0" u="none" strike="noStrike" kern="0" cap="none" spc="-70" normalizeH="0" baseline="0" noProof="0" dirty="0" err="1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nullptr</a:t>
            </a:r>
            <a:r>
              <a:rPr kumimoji="0" sz="4000" b="0" i="0" u="none" strike="noStrike" kern="0" cap="none" spc="-7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5471947" y="5074538"/>
            <a:ext cx="1945004" cy="628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700" marR="0" lvl="0" indent="0" algn="l" defTabSz="914400" rtl="0" eaLnBrk="0" fontAlgn="auto" latinLnBrk="0" hangingPunct="1">
              <a:lnSpc>
                <a:spcPct val="7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urier New" panose="02070309020205020404"/>
                <a:ea typeface="Courier New" panose="02070309020205020404"/>
                <a:cs typeface="Courier New" panose="02070309020205020404"/>
              </a:rPr>
              <a:t>0x7fff5fbff7</a:t>
            </a:r>
            <a:r>
              <a:rPr kumimoji="0" sz="1800" b="1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urier New" panose="02070309020205020404"/>
                <a:ea typeface="Courier New" panose="02070309020205020404"/>
                <a:cs typeface="Courier New" panose="02070309020205020404"/>
              </a:rPr>
              <a:t>f8</a:t>
            </a:r>
            <a:endParaRPr kumimoji="0" lang="en-US" sz="1800" b="1" i="0" u="none" strike="noStrike" kern="0" cap="none" spc="-10" normalizeH="0" baseline="0" noProof="0" dirty="0" smtClean="0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uLnTx/>
              <a:uFillTx/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marL="12700" marR="0" lvl="0" indent="0" algn="l" defTabSz="914400" rtl="0" eaLnBrk="0" fontAlgn="auto" latinLnBrk="0" hangingPunct="1">
              <a:lnSpc>
                <a:spcPct val="7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kern="0" spc="-10" dirty="0">
                <a:solidFill>
                  <a:srgbClr val="000000">
                    <a:alpha val="100000"/>
                  </a:srgbClr>
                </a:solidFill>
                <a:latin typeface="Courier New" panose="02070309020205020404"/>
                <a:cs typeface="Courier New" panose="02070309020205020404"/>
              </a:rPr>
              <a:t> </a:t>
            </a:r>
            <a:r>
              <a:rPr lang="en-US" altLang="en-US" b="1" kern="0" spc="-10" dirty="0" smtClean="0">
                <a:solidFill>
                  <a:srgbClr val="000000">
                    <a:alpha val="100000"/>
                  </a:srgbClr>
                </a:solidFill>
                <a:latin typeface="Courier New" panose="02070309020205020404"/>
                <a:cs typeface="Courier New" panose="02070309020205020404"/>
              </a:rPr>
              <a:t>    </a:t>
            </a:r>
            <a:r>
              <a:rPr lang="en-US" altLang="en-US" sz="2400" b="1" kern="0" spc="-10" dirty="0" smtClean="0">
                <a:solidFill>
                  <a:srgbClr val="FF0000"/>
                </a:solidFill>
                <a:latin typeface="Courier New" panose="02070309020205020404"/>
                <a:cs typeface="Courier New" panose="02070309020205020404"/>
              </a:rPr>
              <a:t> </a:t>
            </a:r>
            <a:r>
              <a:rPr lang="en-US" altLang="en-US" sz="4000" b="1" kern="0" spc="-10" dirty="0" smtClean="0">
                <a:solidFill>
                  <a:srgbClr val="FF0000"/>
                </a:solidFill>
                <a:latin typeface="Courier New" panose="02070309020205020404"/>
                <a:cs typeface="Courier New" panose="02070309020205020404"/>
              </a:rPr>
              <a:t>5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91200" y="1439696"/>
            <a:ext cx="48878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 smtClean="0">
                <a:latin typeface="Consolas" panose="020B0609020204030204" pitchFamily="49" charset="0"/>
              </a:rPr>
              <a:t>nullptr</a:t>
            </a:r>
            <a:r>
              <a:rPr lang="en-US" altLang="zh-CN" sz="2800" dirty="0" smtClean="0">
                <a:latin typeface="Consolas" panose="020B0609020204030204" pitchFamily="49" charset="0"/>
              </a:rPr>
              <a:t> :</a:t>
            </a:r>
          </a:p>
          <a:p>
            <a:r>
              <a:rPr lang="zh-CN" altLang="en-US" sz="2800" dirty="0" smtClean="0">
                <a:latin typeface="Consolas" panose="020B0609020204030204" pitchFamily="49" charset="0"/>
              </a:rPr>
              <a:t>一个</a:t>
            </a:r>
            <a:r>
              <a:rPr lang="zh-CN" altLang="en-US" sz="2800" dirty="0">
                <a:latin typeface="Consolas" panose="020B0609020204030204" pitchFamily="49" charset="0"/>
              </a:rPr>
              <a:t>特殊的空地址其实就是 </a:t>
            </a:r>
            <a:r>
              <a:rPr lang="en-US" altLang="zh-CN" sz="2800" dirty="0">
                <a:latin typeface="Consolas" panose="020B0609020204030204" pitchFamily="49" charset="0"/>
              </a:rPr>
              <a:t>0</a:t>
            </a:r>
          </a:p>
        </p:txBody>
      </p:sp>
      <p:sp>
        <p:nvSpPr>
          <p:cNvPr id="22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指针的初始化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403" y="3987417"/>
            <a:ext cx="2261396" cy="802826"/>
          </a:xfrm>
          <a:prstGeom prst="rect">
            <a:avLst/>
          </a:prstGeom>
        </p:spPr>
      </p:pic>
      <p:sp>
        <p:nvSpPr>
          <p:cNvPr id="4" name="右箭头 3"/>
          <p:cNvSpPr/>
          <p:nvPr/>
        </p:nvSpPr>
        <p:spPr>
          <a:xfrm rot="8373461">
            <a:off x="7395136" y="4821127"/>
            <a:ext cx="2127504" cy="259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88596" y="5091648"/>
            <a:ext cx="3839665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/>
              <a:t>&amp;  </a:t>
            </a:r>
            <a:r>
              <a:rPr lang="en-US" altLang="zh-CN" sz="2000" dirty="0"/>
              <a:t>: </a:t>
            </a:r>
            <a:r>
              <a:rPr lang="zh-CN" altLang="en-US" sz="2000" dirty="0"/>
              <a:t>取地址符号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用处：</a:t>
            </a:r>
            <a:r>
              <a:rPr lang="zh-CN" altLang="en-US" sz="2000" dirty="0" smtClean="0"/>
              <a:t>获取</a:t>
            </a:r>
            <a:r>
              <a:rPr lang="zh-CN" altLang="en-US" sz="2000" dirty="0"/>
              <a:t>该</a:t>
            </a:r>
            <a:r>
              <a:rPr lang="zh-CN" altLang="en-US" sz="2000" dirty="0" smtClean="0"/>
              <a:t>变量</a:t>
            </a:r>
            <a:r>
              <a:rPr lang="zh-CN" altLang="en-US" sz="2000" dirty="0"/>
              <a:t>的内存地址</a:t>
            </a:r>
          </a:p>
        </p:txBody>
      </p:sp>
    </p:spTree>
    <p:extLst>
      <p:ext uri="{BB962C8B-B14F-4D97-AF65-F5344CB8AC3E}">
        <p14:creationId xmlns:p14="http://schemas.microsoft.com/office/powerpoint/2010/main" val="2407204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box 208"/>
          <p:cNvSpPr/>
          <p:nvPr/>
        </p:nvSpPr>
        <p:spPr>
          <a:xfrm>
            <a:off x="1676400" y="4038600"/>
            <a:ext cx="5791199" cy="1447800"/>
          </a:xfrm>
          <a:prstGeom prst="rect">
            <a:avLst/>
          </a:prstGeom>
          <a:solidFill>
            <a:srgbClr val="FFF2CC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5250" marR="0" lvl="0" indent="0" algn="l" defTabSz="914400" rtl="0" eaLnBrk="0" fontAlgn="auto" latinLnBrk="0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rgbClr val="4D4D4D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指针变量没有被初始化，它缺省值</a:t>
            </a:r>
            <a:r>
              <a:rPr kumimoji="0" sz="2800" b="0" i="0" u="none" strike="noStrike" kern="0" cap="none" spc="-20" normalizeH="0" baseline="0" noProof="0" dirty="0" err="1">
                <a:ln>
                  <a:noFill/>
                </a:ln>
                <a:solidFill>
                  <a:srgbClr val="4D4D4D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是随机的，</a:t>
            </a:r>
            <a:r>
              <a:rPr kumimoji="0" sz="2800" b="0" i="0" u="none" strike="noStrike" kern="0" cap="none" spc="-20" normalizeH="0" baseline="0" noProof="0" dirty="0" err="1" smtClean="0">
                <a:ln>
                  <a:noFill/>
                </a:ln>
                <a:solidFill>
                  <a:srgbClr val="4D4D4D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它会乱</a:t>
            </a:r>
            <a:r>
              <a:rPr kumimoji="0" sz="2800" b="0" i="0" u="none" strike="noStrike" kern="0" cap="none" spc="20" normalizeH="0" baseline="0" noProof="0" dirty="0" err="1" smtClean="0">
                <a:ln>
                  <a:noFill/>
                </a:ln>
                <a:solidFill>
                  <a:srgbClr val="4D4D4D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指一气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05800" y="3886200"/>
            <a:ext cx="2896506" cy="1900689"/>
          </a:xfrm>
          <a:prstGeom prst="rect">
            <a:avLst/>
          </a:prstGeom>
        </p:spPr>
      </p:pic>
      <p:graphicFrame>
        <p:nvGraphicFramePr>
          <p:cNvPr id="212" name="table 2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854530"/>
              </p:ext>
            </p:extLst>
          </p:nvPr>
        </p:nvGraphicFramePr>
        <p:xfrm>
          <a:off x="4862830" y="2189481"/>
          <a:ext cx="4890770" cy="587375"/>
        </p:xfrm>
        <a:graphic>
          <a:graphicData uri="http://schemas.openxmlformats.org/drawingml/2006/table">
            <a:tbl>
              <a:tblPr/>
              <a:tblGrid>
                <a:gridCol w="4890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700" dirty="0"/>
                    </a:p>
                    <a:p>
                      <a:pPr marL="1174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31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野指针</a:t>
                      </a:r>
                      <a:r>
                        <a:rPr sz="31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31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Wild</a:t>
                      </a:r>
                      <a:r>
                        <a:rPr sz="31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31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Pointer</a:t>
                      </a:r>
                      <a:endParaRPr lang="en-US" altLang="en-US" sz="3100" dirty="0"/>
                    </a:p>
                  </a:txBody>
                  <a:tcPr marL="0" marR="0" marT="0" marB="0">
                    <a:lnL w="34925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6" name="textbox 216"/>
          <p:cNvSpPr/>
          <p:nvPr/>
        </p:nvSpPr>
        <p:spPr>
          <a:xfrm>
            <a:off x="1981200" y="2146935"/>
            <a:ext cx="2348864" cy="672465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46050" marR="0" lvl="0" indent="0" algn="l" defTabSz="914400" rtl="0" eaLnBrk="0" fontAlgn="auto" latinLnBrk="0" hangingPunct="1">
              <a:lnSpc>
                <a:spcPct val="85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-1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4000" b="0" i="0" u="none" strike="noStrike" kern="0" cap="none" spc="-1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4000" b="0" i="0" u="none" strike="noStrike" kern="0" cap="none" spc="4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4000" b="0" i="0" u="none" strike="noStrike" kern="0" cap="none" spc="-1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p;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7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野指针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643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218"/>
          <p:cNvSpPr/>
          <p:nvPr/>
        </p:nvSpPr>
        <p:spPr>
          <a:xfrm>
            <a:off x="6324600" y="1576539"/>
            <a:ext cx="4993640" cy="4290862"/>
          </a:xfrm>
          <a:prstGeom prst="rect">
            <a:avLst/>
          </a:prstGeom>
          <a:solidFill>
            <a:srgbClr val="DAE3F3"/>
          </a:solidFill>
        </p:spPr>
        <p:txBody>
          <a:bodyPr vert="horz" wrap="square" lIns="0" tIns="0" rIns="0" bIns="0"/>
          <a:lstStyle/>
          <a:p>
            <a:pPr marL="120650" marR="0" lvl="0" indent="0" algn="l" defTabSz="914400" rtl="0" eaLnBrk="0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40" normalizeH="0" baseline="0" noProof="0" dirty="0" err="1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2000" b="0" i="0" u="none" strike="noStrike" kern="0" cap="none" spc="130" normalizeH="0" baseline="0" noProof="0" dirty="0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3030" marR="0" lvl="0" indent="0" algn="l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30250" marR="0" lvl="0" indent="0" algn="l" defTabSz="914400" rtl="0" eaLnBrk="0" fontAlgn="auto" latinLnBrk="0" hangingPunct="1">
              <a:lnSpc>
                <a:spcPct val="15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50" normalizeH="0" baseline="0" noProof="0" dirty="0" err="1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20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5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kumimoji="0" lang="en-US" sz="2000" b="0" i="0" u="none" strike="noStrike" kern="0" cap="none" spc="-5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5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kumimoji="0" lang="en-US" sz="2000" b="0" i="0" u="none" strike="noStrike" kern="0" cap="none" spc="-5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50" normalizeH="0" baseline="0" noProof="0" dirty="0" smtClean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5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30250" marR="0" lvl="0" indent="0" algn="l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2000" b="0" i="0" u="none" strike="noStrike" kern="0" cap="none" spc="2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</a:t>
            </a:r>
            <a:r>
              <a:rPr kumimoji="0" lang="en-US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kumimoji="0" lang="en-US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&amp;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08025" marR="0" lvl="0" indent="0" algn="l" defTabSz="914400" rtl="0" eaLnBrk="0" fontAlgn="auto" latinLnBrk="0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*p=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724535" marR="0" lvl="0" indent="0" algn="l" defTabSz="914400" rtl="0" eaLnBrk="0" fontAlgn="auto" latinLnBrk="0" hangingPunct="1">
              <a:lnSpc>
                <a:spcPct val="15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&lt;&lt;num&lt;&lt;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 "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&lt;&lt;&amp;num&lt;&lt;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3E1E81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endl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r>
              <a:rPr kumimoji="0" sz="2000" b="0" i="0" u="none" strike="noStrike" kern="0" cap="none" spc="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&lt;&lt;*p&lt;&lt;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&lt;&lt;p&lt;&lt;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2000" b="0" i="0" u="none" strike="noStrike" kern="0" cap="none" spc="17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&lt;&lt;&amp;p;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 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kumimoji="0" sz="2000" b="0" i="0" u="none" strike="noStrike" kern="0" cap="none" spc="19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8110" marR="0" lvl="0" indent="0" algn="l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1473518" y="4688264"/>
            <a:ext cx="4584382" cy="1216660"/>
          </a:xfrm>
          <a:prstGeom prst="rect">
            <a:avLst/>
          </a:prstGeom>
          <a:solidFill>
            <a:srgbClr val="FFF2CC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1">
              <a:lnSpc>
                <a:spcPct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5885" marR="0" lvl="0" indent="0" algn="l" defTabSz="914400" rtl="0" eaLnBrk="0" fontAlgn="auto" latinLnBrk="0" hangingPunct="1">
              <a:lnSpc>
                <a:spcPct val="9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</a:t>
            </a:r>
            <a:r>
              <a:rPr kumimoji="0" sz="2400" b="0" i="0" u="none" strike="noStrike" kern="0" cap="none" spc="-3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kumimoji="0" sz="2400" b="0" i="0" u="none" strike="noStrike" kern="0" cap="none" spc="-38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含义：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4615" marR="0" lvl="0" indent="0" algn="l" defTabSz="914400" rtl="0" eaLnBrk="0" fontAlgn="auto" latinLnBrk="0" hangingPunct="1">
              <a:lnSpc>
                <a:spcPct val="8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spc="240" noProof="0" dirty="0" smtClean="0">
                <a:solidFill>
                  <a:srgbClr val="ED326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访问该</a:t>
            </a:r>
            <a:r>
              <a:rPr kumimoji="0" sz="2400" b="1" i="0" u="none" strike="noStrike" kern="0" cap="none" spc="240" normalizeH="0" baseline="0" noProof="0" dirty="0" err="1" smtClean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指针指向</a:t>
            </a:r>
            <a:r>
              <a:rPr kumimoji="0" lang="zh-CN" altLang="en-US" sz="2400" b="1" i="0" u="none" strike="noStrike" kern="0" cap="none" spc="240" normalizeH="0" baseline="0" noProof="0" dirty="0" smtClean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kumimoji="0" sz="2400" b="1" i="0" u="none" strike="noStrike" kern="0" cap="none" spc="240" normalizeH="0" baseline="0" noProof="0" dirty="0" err="1" smtClean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变量的值</a:t>
            </a:r>
            <a:r>
              <a:rPr kumimoji="0" sz="2400" b="1" i="0" u="none" strike="noStrike" kern="0" cap="none" spc="-400" normalizeH="0" baseline="0" noProof="0" dirty="0" smtClean="0">
                <a:ln>
                  <a:noFill/>
                </a:ln>
                <a:solidFill>
                  <a:srgbClr val="ED3267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800" b="0" i="0" u="none" strike="noStrike" kern="0" cap="none" spc="2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2057400" y="2286000"/>
            <a:ext cx="2590800" cy="708025"/>
          </a:xfrm>
          <a:prstGeom prst="rect">
            <a:avLst/>
          </a:prstGeom>
          <a:solidFill>
            <a:srgbClr val="FBE5D6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1125" marR="0" lvl="0" indent="0" algn="l" defTabSz="914400" rtl="0" eaLnBrk="0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kumimoji="0" sz="40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kumimoji="0" lang="en-US" sz="40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40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kumimoji="0" lang="en-US" sz="40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40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kumimoji="0" sz="40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访问</a:t>
            </a: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226"/>
          <p:cNvSpPr/>
          <p:nvPr/>
        </p:nvSpPr>
        <p:spPr>
          <a:xfrm>
            <a:off x="1600200" y="3505200"/>
            <a:ext cx="4191000" cy="708025"/>
          </a:xfrm>
          <a:prstGeom prst="rect">
            <a:avLst/>
          </a:prstGeom>
          <a:solidFill>
            <a:srgbClr val="FBE5D6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1125" marR="0" lvl="0" indent="0" algn="l" defTabSz="914400" rtl="0" eaLnBrk="0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spc="-3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cout</a:t>
            </a:r>
            <a:r>
              <a:rPr lang="en-US" sz="4000" kern="0" spc="-3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&lt;&lt; *</a:t>
            </a:r>
            <a:r>
              <a:rPr kumimoji="0" sz="40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p;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7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1524000"/>
            <a:ext cx="2743200" cy="47647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62000" y="1600200"/>
            <a:ext cx="6705600" cy="4347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195" eaLnBrk="0">
              <a:spcBef>
                <a:spcPts val="5"/>
              </a:spcBef>
            </a:pPr>
            <a:r>
              <a:rPr lang="en-US" altLang="zh-CN" sz="2400" kern="0" spc="50" dirty="0">
                <a:solidFill>
                  <a:srgbClr val="78492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lang="en-US" altLang="zh-CN" sz="2400" kern="0" dirty="0">
                <a:solidFill>
                  <a:srgbClr val="78492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lang="en-US" altLang="zh-CN" sz="2400" kern="0" spc="5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dirty="0" err="1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lang="en-US" altLang="zh-CN" sz="2400" kern="0" spc="5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92405" eaLnBrk="0"/>
            <a:r>
              <a:rPr lang="en-US" altLang="zh-CN" sz="2400" kern="0" spc="-3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lang="en-US" altLang="zh-CN" sz="2400" kern="0" spc="24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namespace</a:t>
            </a:r>
            <a:r>
              <a:rPr lang="en-US" altLang="zh-CN" sz="2400" kern="0" spc="2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</a:t>
            </a:r>
            <a:r>
              <a:rPr lang="en-US" altLang="zh-CN" sz="2400" kern="0" spc="-4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d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1000" dirty="0">
              <a:latin typeface="Consolas" panose="020B0609020204030204" pitchFamily="49" charset="0"/>
            </a:endParaRPr>
          </a:p>
          <a:p>
            <a:pPr marL="198755" eaLnBrk="0">
              <a:spcBef>
                <a:spcPts val="730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89230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935355" eaLnBrk="0">
              <a:spcBef>
                <a:spcPts val="190"/>
              </a:spcBef>
            </a:pPr>
            <a:r>
              <a:rPr lang="en-US" altLang="zh-CN" sz="2400" kern="0" spc="-5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25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5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spc="-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lang="en-US" altLang="zh-CN" sz="2400" kern="0" spc="-5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5</a:t>
            </a:r>
            <a:r>
              <a:rPr lang="en-US" altLang="zh-CN" sz="2400" kern="0" spc="-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935355" eaLnBrk="0"/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altLang="zh-CN" sz="2400" kern="0" spc="28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p=&amp;</a:t>
            </a:r>
            <a:r>
              <a:rPr lang="en-US" altLang="zh-CN" sz="2400" kern="0" spc="-4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908685" eaLnBrk="0">
              <a:spcBef>
                <a:spcPts val="5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*p=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929005" eaLnBrk="0">
              <a:spcBef>
                <a:spcPts val="345"/>
              </a:spcBef>
            </a:pP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</a:t>
            </a:r>
            <a:r>
              <a:rPr lang="en-US" altLang="zh-CN" sz="2400" kern="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&lt;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spc="-1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 "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&amp;</a:t>
            </a:r>
            <a:r>
              <a:rPr lang="en-US" altLang="zh-CN" sz="2400" kern="0" spc="-1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&lt;&lt; </a:t>
            </a:r>
            <a:r>
              <a:rPr lang="en-US" altLang="zh-CN" sz="2400" kern="0" spc="-10" dirty="0" err="1" smtClean="0">
                <a:solidFill>
                  <a:srgbClr val="3E1E81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endl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     </a:t>
            </a:r>
            <a:r>
              <a:rPr lang="en-US" altLang="zh-CN" sz="2400" kern="0" spc="-1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*p &lt;&lt;</a:t>
            </a:r>
            <a:r>
              <a:rPr lang="en-US" altLang="zh-CN" sz="2400" kern="0" spc="-1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 "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p &lt;</a:t>
            </a:r>
            <a:r>
              <a:rPr lang="en-US" altLang="zh-CN" sz="2400" kern="0" spc="-2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spc="-2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spc="23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2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spc="-2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&amp;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p;      </a:t>
            </a:r>
            <a:endParaRPr lang="en-US" altLang="zh-CN" sz="2400" kern="0" spc="-20" dirty="0" smtClean="0">
              <a:solidFill>
                <a:srgbClr val="000000">
                  <a:alpha val="100000"/>
                </a:srgbClr>
              </a:solidFill>
              <a:latin typeface="Consolas" panose="020B0609020204030204" pitchFamily="49" charset="0"/>
              <a:ea typeface="Courier New" panose="02070309020205020404"/>
              <a:cs typeface="Courier New" panose="02070309020205020404"/>
            </a:endParaRPr>
          </a:p>
          <a:p>
            <a:pPr marL="929005" eaLnBrk="0">
              <a:spcBef>
                <a:spcPts val="345"/>
              </a:spcBef>
            </a:pPr>
            <a:r>
              <a:rPr lang="en-US" altLang="zh-CN" sz="2400" kern="0" spc="-5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24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5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95580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2260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1524000"/>
            <a:ext cx="2743200" cy="47647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62000" y="1371600"/>
            <a:ext cx="6705600" cy="4347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195" eaLnBrk="0">
              <a:spcBef>
                <a:spcPts val="5"/>
              </a:spcBef>
            </a:pPr>
            <a:r>
              <a:rPr lang="en-US" altLang="zh-CN" sz="2400" kern="0" spc="50" dirty="0" smtClean="0">
                <a:solidFill>
                  <a:srgbClr val="78492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lang="en-US" altLang="zh-CN" sz="2400" kern="0" dirty="0" smtClean="0">
                <a:solidFill>
                  <a:srgbClr val="78492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lang="en-US" altLang="zh-CN" sz="2400" kern="0" spc="5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dirty="0" err="1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lang="en-US" altLang="zh-CN" sz="2400" kern="0" spc="5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 marL="192405" eaLnBrk="0"/>
            <a:r>
              <a:rPr lang="en-US" altLang="zh-CN" sz="2400" kern="0" spc="-3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lang="en-US" altLang="zh-CN" sz="2400" kern="0" spc="24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namespace</a:t>
            </a:r>
            <a:r>
              <a:rPr lang="en-US" altLang="zh-CN" sz="2400" kern="0" spc="27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 err="1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</a:t>
            </a:r>
            <a:r>
              <a:rPr lang="en-US" altLang="zh-CN" sz="2400" kern="0" spc="-40" dirty="0" err="1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d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1000" dirty="0" smtClean="0">
              <a:latin typeface="Consolas" panose="020B0609020204030204" pitchFamily="49" charset="0"/>
            </a:endParaRPr>
          </a:p>
          <a:p>
            <a:pPr marL="198755" eaLnBrk="0">
              <a:spcBef>
                <a:spcPts val="730"/>
              </a:spcBef>
            </a:pPr>
            <a:r>
              <a:rPr lang="en-US" altLang="zh-CN" sz="2400" kern="0" spc="-40" dirty="0" err="1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7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 marL="189230" eaLnBrk="0"/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 marL="935355" eaLnBrk="0">
              <a:spcBef>
                <a:spcPts val="190"/>
              </a:spcBef>
            </a:pPr>
            <a:r>
              <a:rPr lang="en-US" altLang="zh-CN" sz="2400" kern="0" spc="-50" dirty="0" err="1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25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5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spc="-5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lang="en-US" altLang="zh-CN" sz="2400" kern="0" spc="-50" dirty="0" smtClean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5</a:t>
            </a:r>
            <a:r>
              <a:rPr lang="en-US" altLang="zh-CN" sz="2400" kern="0" spc="-5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 marL="935355" eaLnBrk="0"/>
            <a:r>
              <a:rPr lang="en-US" altLang="zh-CN" sz="2400" kern="0" spc="-40" dirty="0" err="1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altLang="zh-CN" sz="2400" kern="0" spc="28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p=&amp;</a:t>
            </a:r>
            <a:r>
              <a:rPr lang="en-US" altLang="zh-CN" sz="2400" kern="0" spc="-4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 marL="908685" eaLnBrk="0">
              <a:spcBef>
                <a:spcPts val="5"/>
              </a:spcBef>
            </a:pP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*p=</a:t>
            </a:r>
            <a:r>
              <a:rPr lang="en-US" altLang="zh-CN" sz="2400" kern="0" spc="-10" dirty="0" smtClean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 marL="929005" eaLnBrk="0">
              <a:spcBef>
                <a:spcPts val="345"/>
              </a:spcBef>
            </a:pPr>
            <a:r>
              <a:rPr lang="en-US" altLang="zh-CN" sz="2400" kern="0" dirty="0" err="1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</a:t>
            </a:r>
            <a:r>
              <a:rPr lang="en-US" altLang="zh-CN" sz="2400" kern="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&lt;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spc="-1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 "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&amp;</a:t>
            </a:r>
            <a:r>
              <a:rPr lang="en-US" altLang="zh-CN" sz="2400" kern="0" spc="-1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&lt;&lt; </a:t>
            </a:r>
            <a:r>
              <a:rPr lang="en-US" altLang="zh-CN" sz="2400" kern="0" spc="-10" dirty="0" err="1" smtClean="0">
                <a:solidFill>
                  <a:srgbClr val="3E1E81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endl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     </a:t>
            </a:r>
            <a:r>
              <a:rPr lang="en-US" altLang="zh-CN" sz="2400" kern="0" spc="-10" dirty="0" err="1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*p &lt;&lt;</a:t>
            </a:r>
            <a:r>
              <a:rPr lang="en-US" altLang="zh-CN" sz="2400" kern="0" spc="-1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 "</a:t>
            </a:r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p &lt;</a:t>
            </a:r>
            <a:r>
              <a:rPr lang="en-US" altLang="zh-CN" sz="2400" kern="0" spc="-2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spc="-2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spc="23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20" dirty="0" smtClean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spc="-2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&amp;p;      </a:t>
            </a:r>
          </a:p>
          <a:p>
            <a:pPr marL="929005" eaLnBrk="0">
              <a:spcBef>
                <a:spcPts val="345"/>
              </a:spcBef>
            </a:pPr>
            <a:r>
              <a:rPr lang="en-US" altLang="zh-CN" sz="2400" kern="0" spc="-5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240" dirty="0" smtClean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50" dirty="0" smtClean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5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 marL="195580" eaLnBrk="0"/>
            <a:r>
              <a:rPr lang="en-US" altLang="zh-CN" sz="24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table 2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310155"/>
              </p:ext>
            </p:extLst>
          </p:nvPr>
        </p:nvGraphicFramePr>
        <p:xfrm>
          <a:off x="1524000" y="5522679"/>
          <a:ext cx="5867400" cy="798322"/>
        </p:xfrm>
        <a:graphic>
          <a:graphicData uri="http://schemas.openxmlformats.org/drawingml/2006/table">
            <a:tbl>
              <a:tblPr/>
              <a:tblGrid>
                <a:gridCol w="586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3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800" dirty="0">
                        <a:latin typeface="Consolas" panose="020B0609020204030204" pitchFamily="49" charset="0"/>
                      </a:endParaRPr>
                    </a:p>
                    <a:p>
                      <a:pPr marL="12890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2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10 </a:t>
                      </a:r>
                      <a:r>
                        <a:rPr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0x7fff5fbff7</a:t>
                      </a:r>
                      <a:r>
                        <a:rPr lang="en-US" altLang="zh-CN"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</a:t>
                      </a:r>
                      <a:r>
                        <a:rPr sz="24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8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128905" algn="l" rtl="0" eaLnBrk="0">
                        <a:lnSpc>
                          <a:spcPct val="83000"/>
                        </a:lnSpc>
                        <a:spcBef>
                          <a:spcPts val="400"/>
                        </a:spcBef>
                      </a:pPr>
                      <a:r>
                        <a:rPr sz="24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10 </a:t>
                      </a:r>
                      <a:r>
                        <a:rPr sz="24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0x7</a:t>
                      </a:r>
                      <a:r>
                        <a:rPr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fff</a:t>
                      </a:r>
                      <a:r>
                        <a:rPr sz="24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5</a:t>
                      </a:r>
                      <a:r>
                        <a:rPr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fbff</a:t>
                      </a:r>
                      <a:r>
                        <a:rPr sz="24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7</a:t>
                      </a:r>
                      <a:r>
                        <a:rPr lang="en-US" sz="24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</a:t>
                      </a:r>
                      <a:r>
                        <a:rPr sz="24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8 0x7</a:t>
                      </a:r>
                      <a:r>
                        <a:rPr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fff</a:t>
                      </a:r>
                      <a:r>
                        <a:rPr sz="24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5</a:t>
                      </a:r>
                      <a:r>
                        <a:rPr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fbff7</a:t>
                      </a:r>
                      <a:r>
                        <a:rPr lang="en-US"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</a:t>
                      </a:r>
                      <a:r>
                        <a:rPr sz="24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752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0000" y="1600200"/>
            <a:ext cx="7620000" cy="4422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0" eaLnBrk="0">
              <a:lnSpc>
                <a:spcPts val="2380"/>
              </a:lnSpc>
              <a:spcBef>
                <a:spcPts val="545"/>
              </a:spcBef>
            </a:pPr>
            <a:r>
              <a:rPr lang="en-US" altLang="zh-CN" sz="2400" kern="0" spc="-3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469265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8700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a,b,s,t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*pa,*</a:t>
            </a:r>
            <a:r>
              <a:rPr lang="en-US" altLang="zh-CN" sz="2400" kern="0" spc="-1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3620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pa=&amp;a;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3620" eaLnBrk="0">
              <a:lnSpc>
                <a:spcPts val="2320"/>
              </a:lnSpc>
            </a:pPr>
            <a:r>
              <a:rPr lang="en-US" altLang="zh-CN" sz="2400" kern="0" spc="-2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=&amp;b;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17270" eaLnBrk="0">
              <a:lnSpc>
                <a:spcPct val="85000"/>
              </a:lnSpc>
              <a:spcBef>
                <a:spcPts val="190"/>
              </a:spcBef>
            </a:pP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a=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3620" eaLnBrk="0">
              <a:lnSpc>
                <a:spcPct val="74000"/>
              </a:lnSpc>
              <a:spcBef>
                <a:spcPts val="350"/>
              </a:spcBef>
            </a:pP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b=</a:t>
            </a:r>
            <a:r>
              <a:rPr lang="en-US" altLang="zh-CN" sz="2400" kern="0" spc="-3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20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6160" eaLnBrk="0">
              <a:lnSpc>
                <a:spcPts val="2360"/>
              </a:lnSpc>
            </a:pP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s=*pa+*</a:t>
            </a:r>
            <a:r>
              <a:rPr lang="en-US" altLang="zh-CN" sz="2400" kern="0" spc="-2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16635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t=*pa**</a:t>
            </a:r>
            <a:r>
              <a:rPr lang="en-US" altLang="zh-CN" sz="2400" kern="0" spc="-1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4255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spc="1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"a="</a:t>
            </a:r>
            <a:r>
              <a:rPr lang="en-US" altLang="zh-CN" sz="2400" kern="0" spc="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pa</a:t>
            </a:r>
            <a:r>
              <a:rPr lang="en-US" altLang="zh-CN" sz="2400" kern="0" spc="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","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"b="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</a:t>
            </a:r>
            <a:r>
              <a:rPr lang="en-US" altLang="zh-CN" sz="2400" kern="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 err="1">
                <a:solidFill>
                  <a:srgbClr val="3E1E81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endl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4255" eaLnBrk="0">
              <a:lnSpc>
                <a:spcPts val="2380"/>
              </a:lnSpc>
            </a:pP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"s="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&lt;&lt;s&lt;&lt;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","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"t="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&lt;&lt;t;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42670" eaLnBrk="0">
              <a:lnSpc>
                <a:spcPct val="74000"/>
              </a:lnSpc>
              <a:spcBef>
                <a:spcPts val="200"/>
              </a:spcBef>
            </a:pPr>
            <a:r>
              <a:rPr lang="en-US" altLang="zh-CN" sz="2400" kern="0" spc="-5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1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5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474345" eaLnBrk="0">
              <a:lnSpc>
                <a:spcPts val="2500"/>
              </a:lnSpc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2721742"/>
            <a:ext cx="30572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MicrosoftYaHei"/>
              </a:rPr>
              <a:t>推断程序运行</a:t>
            </a:r>
            <a:r>
              <a:rPr lang="zh-CN" altLang="en-US" sz="2800" dirty="0" smtClean="0">
                <a:solidFill>
                  <a:srgbClr val="000000"/>
                </a:solidFill>
                <a:latin typeface="MicrosoftYaHei"/>
              </a:rPr>
              <a:t>结果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9198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0000" y="1600200"/>
            <a:ext cx="7620000" cy="4422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0" eaLnBrk="0">
              <a:lnSpc>
                <a:spcPts val="2380"/>
              </a:lnSpc>
              <a:spcBef>
                <a:spcPts val="545"/>
              </a:spcBef>
            </a:pPr>
            <a:r>
              <a:rPr lang="en-US" altLang="zh-CN" sz="2400" kern="0" spc="-3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469265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8700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a,b,s,t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*pa,*</a:t>
            </a:r>
            <a:r>
              <a:rPr lang="en-US" altLang="zh-CN" sz="2400" kern="0" spc="-1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3620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pa=&amp;a;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3620" eaLnBrk="0">
              <a:lnSpc>
                <a:spcPts val="2320"/>
              </a:lnSpc>
            </a:pPr>
            <a:r>
              <a:rPr lang="en-US" altLang="zh-CN" sz="2400" kern="0" spc="-2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=&amp;b;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17270" eaLnBrk="0">
              <a:lnSpc>
                <a:spcPct val="85000"/>
              </a:lnSpc>
              <a:spcBef>
                <a:spcPts val="190"/>
              </a:spcBef>
            </a:pP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a=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3620" eaLnBrk="0">
              <a:lnSpc>
                <a:spcPct val="74000"/>
              </a:lnSpc>
              <a:spcBef>
                <a:spcPts val="350"/>
              </a:spcBef>
            </a:pP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b=</a:t>
            </a:r>
            <a:r>
              <a:rPr lang="en-US" altLang="zh-CN" sz="2400" kern="0" spc="-3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20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6160" eaLnBrk="0">
              <a:lnSpc>
                <a:spcPts val="2360"/>
              </a:lnSpc>
            </a:pP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s=*pa+*</a:t>
            </a:r>
            <a:r>
              <a:rPr lang="en-US" altLang="zh-CN" sz="2400" kern="0" spc="-2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16635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t=*pa**</a:t>
            </a:r>
            <a:r>
              <a:rPr lang="en-US" altLang="zh-CN" sz="2400" kern="0" spc="-1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4255" eaLnBrk="0">
              <a:lnSpc>
                <a:spcPct val="99000"/>
              </a:lnSpc>
              <a:spcBef>
                <a:spcPts val="10"/>
              </a:spcBef>
            </a:pP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spc="1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"a="</a:t>
            </a:r>
            <a:r>
              <a:rPr lang="en-US" altLang="zh-CN" sz="2400" kern="0" spc="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pa</a:t>
            </a:r>
            <a:r>
              <a:rPr lang="en-US" altLang="zh-CN" sz="2400" kern="0" spc="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","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"b="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</a:t>
            </a:r>
            <a:r>
              <a:rPr lang="en-US" altLang="zh-CN" sz="2400" kern="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pb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 err="1">
                <a:solidFill>
                  <a:srgbClr val="3E1E81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endl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24255" eaLnBrk="0">
              <a:lnSpc>
                <a:spcPts val="2380"/>
              </a:lnSpc>
            </a:pP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"s="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&lt;&lt;s&lt;&lt;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","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"t="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&lt;&lt;t;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42670" eaLnBrk="0">
              <a:lnSpc>
                <a:spcPct val="74000"/>
              </a:lnSpc>
              <a:spcBef>
                <a:spcPts val="200"/>
              </a:spcBef>
            </a:pPr>
            <a:r>
              <a:rPr lang="en-US" altLang="zh-CN" sz="2400" kern="0" spc="-5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1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5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474345" eaLnBrk="0">
              <a:lnSpc>
                <a:spcPts val="2500"/>
              </a:lnSpc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2721742"/>
            <a:ext cx="30572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MicrosoftYaHei"/>
              </a:rPr>
              <a:t>推断程序运行</a:t>
            </a:r>
            <a:r>
              <a:rPr lang="zh-CN" altLang="en-US" sz="2800" dirty="0" smtClean="0">
                <a:solidFill>
                  <a:srgbClr val="000000"/>
                </a:solidFill>
                <a:latin typeface="MicrosoftYaHei"/>
              </a:rPr>
              <a:t>结果</a:t>
            </a:r>
            <a:endParaRPr lang="zh-CN" altLang="en-US" sz="2800" dirty="0"/>
          </a:p>
        </p:txBody>
      </p:sp>
      <p:graphicFrame>
        <p:nvGraphicFramePr>
          <p:cNvPr id="6" name="table 250"/>
          <p:cNvGraphicFramePr>
            <a:graphicFrameLocks noGrp="1"/>
          </p:cNvGraphicFramePr>
          <p:nvPr/>
        </p:nvGraphicFramePr>
        <p:xfrm>
          <a:off x="1030728" y="3843020"/>
          <a:ext cx="2647705" cy="1330960"/>
        </p:xfrm>
        <a:graphic>
          <a:graphicData uri="http://schemas.openxmlformats.org/drawingml/2006/table">
            <a:tbl>
              <a:tblPr/>
              <a:tblGrid>
                <a:gridCol w="2647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335">
                <a:tc>
                  <a:txBody>
                    <a:bodyPr/>
                    <a:lstStyle/>
                    <a:p>
                      <a:pPr marL="111125" algn="l" rtl="0" eaLnBrk="0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sz="28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a=10,</a:t>
                      </a:r>
                      <a:r>
                        <a:rPr lang="en-US" sz="28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sz="28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b=20</a:t>
                      </a:r>
                      <a:endParaRPr lang="en-US" altLang="en-US" sz="2800" dirty="0">
                        <a:latin typeface="Consolas" panose="020B0609020204030204" pitchFamily="49" charset="0"/>
                      </a:endParaRPr>
                    </a:p>
                    <a:p>
                      <a:pPr marL="120015" algn="l" rtl="0" eaLnBrk="0">
                        <a:lnSpc>
                          <a:spcPct val="150000"/>
                        </a:lnSpc>
                        <a:spcBef>
                          <a:spcPts val="400"/>
                        </a:spcBef>
                      </a:pPr>
                      <a:r>
                        <a:rPr sz="2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s=30</a:t>
                      </a:r>
                      <a:r>
                        <a:rPr sz="28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,</a:t>
                      </a:r>
                      <a:r>
                        <a:rPr lang="en-US" sz="28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sz="28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t=200</a:t>
                      </a:r>
                      <a:endParaRPr lang="en-US" altLang="en-US" sz="2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163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7" name="textbox 16"/>
          <p:cNvSpPr/>
          <p:nvPr/>
        </p:nvSpPr>
        <p:spPr>
          <a:xfrm>
            <a:off x="6248400" y="1371600"/>
            <a:ext cx="4119879" cy="480187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91440" marR="0" lvl="0" indent="0" algn="l" defTabSz="914400" rtl="0" eaLnBrk="0" fontAlgn="auto" latinLnBrk="0" hangingPunct="1">
              <a:lnSpc>
                <a:spcPct val="78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3030" marR="0" lvl="0" indent="0" algn="l" defTabSz="914400" rtl="0" eaLnBrk="0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ce</a:t>
            </a:r>
            <a:r>
              <a:rPr kumimoji="0" sz="18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std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-8255" algn="l" defTabSz="914400" rtl="0" eaLnBrk="0" fontAlgn="auto" latinLnBrk="0" hangingPunct="1">
              <a:lnSpc>
                <a:spcPct val="102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void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num2)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tmp=num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5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num1=num2;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num2=tmp;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7475" marR="0" lvl="0" indent="0" algn="l" defTabSz="914400" rtl="0" eaLnBrk="0" fontAlgn="auto" latinLnBrk="0" hangingPunct="1">
              <a:lnSpc>
                <a:spcPts val="2365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0" algn="l" defTabSz="914400" rtl="0" eaLnBrk="0" fontAlgn="auto" latinLnBrk="0" hangingPunct="1">
              <a:lnSpc>
                <a:spcPts val="2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n1=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,n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2=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59130" marR="0" lvl="0" indent="0" algn="l" defTabSz="914400" rtl="0" eaLnBrk="0" fontAlgn="auto" latinLnBrk="0" hangingPunct="1">
              <a:lnSpc>
                <a:spcPct val="89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1595D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(n1,n2);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6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&lt;&lt;n1&lt;&lt;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83895" marR="0" lvl="0" indent="0" algn="l" defTabSz="914400" rtl="0" eaLnBrk="0" fontAlgn="auto" latinLnBrk="0" hangingPunct="1">
              <a:lnSpc>
                <a:spcPct val="73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4400" y="4724400"/>
            <a:ext cx="509155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Consolas" panose="020B0609020204030204" pitchFamily="49" charset="0"/>
              </a:rPr>
              <a:t>当函数执行完毕的时候，普通变量</a:t>
            </a:r>
            <a:r>
              <a:rPr lang="en-US" altLang="zh-CN" sz="2000" dirty="0" smtClean="0">
                <a:latin typeface="Consolas" panose="020B0609020204030204" pitchFamily="49" charset="0"/>
              </a:rPr>
              <a:t>num1</a:t>
            </a:r>
            <a:r>
              <a:rPr lang="zh-CN" altLang="en-US" sz="2000" dirty="0" smtClean="0">
                <a:latin typeface="Consolas" panose="020B0609020204030204" pitchFamily="49" charset="0"/>
              </a:rPr>
              <a:t>与</a:t>
            </a:r>
            <a:r>
              <a:rPr lang="en-US" altLang="zh-CN" sz="2000" dirty="0" smtClean="0">
                <a:latin typeface="Consolas" panose="020B0609020204030204" pitchFamily="49" charset="0"/>
              </a:rPr>
              <a:t>num2</a:t>
            </a:r>
            <a:r>
              <a:rPr lang="zh-CN" altLang="en-US" sz="2000" dirty="0" smtClean="0">
                <a:latin typeface="Consolas" panose="020B0609020204030204" pitchFamily="49" charset="0"/>
              </a:rPr>
              <a:t>就消失了，没有对</a:t>
            </a:r>
            <a:r>
              <a:rPr lang="en-US" altLang="zh-CN" sz="2000" dirty="0" smtClean="0">
                <a:latin typeface="Consolas" panose="020B0609020204030204" pitchFamily="49" charset="0"/>
              </a:rPr>
              <a:t>n1</a:t>
            </a:r>
            <a:r>
              <a:rPr lang="zh-CN" altLang="en-US" sz="2000" dirty="0" smtClean="0">
                <a:latin typeface="Consolas" panose="020B0609020204030204" pitchFamily="49" charset="0"/>
              </a:rPr>
              <a:t>与</a:t>
            </a:r>
            <a:r>
              <a:rPr lang="en-US" altLang="zh-CN" sz="2000" dirty="0" smtClean="0">
                <a:latin typeface="Consolas" panose="020B0609020204030204" pitchFamily="49" charset="0"/>
              </a:rPr>
              <a:t>n2</a:t>
            </a:r>
            <a:r>
              <a:rPr lang="zh-CN" altLang="en-US" sz="2000" dirty="0" smtClean="0">
                <a:latin typeface="Consolas" panose="020B0609020204030204" pitchFamily="49" charset="0"/>
              </a:rPr>
              <a:t>造成影响</a:t>
            </a:r>
            <a:endParaRPr lang="zh-CN" altLang="en-US" sz="20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4400" y="2362200"/>
            <a:ext cx="509155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latin typeface="Consolas" panose="020B0609020204030204" pitchFamily="49" charset="0"/>
              </a:rPr>
              <a:t>现在回顾这个交换元素的例子</a:t>
            </a:r>
            <a:endParaRPr lang="en-US" altLang="zh-CN" sz="2000" dirty="0" smtClean="0">
              <a:latin typeface="Consolas" panose="020B0609020204030204" pitchFamily="49" charset="0"/>
            </a:endParaRPr>
          </a:p>
          <a:p>
            <a:pPr algn="ctr"/>
            <a:r>
              <a:rPr lang="zh-CN" altLang="en-US" sz="2000" dirty="0">
                <a:latin typeface="Consolas" panose="020B0609020204030204" pitchFamily="49" charset="0"/>
              </a:rPr>
              <a:t>你</a:t>
            </a:r>
            <a:r>
              <a:rPr lang="zh-CN" altLang="en-US" sz="2000" dirty="0" smtClean="0">
                <a:latin typeface="Consolas" panose="020B0609020204030204" pitchFamily="49" charset="0"/>
              </a:rPr>
              <a:t>现在可以通过指针来进行解决了吗？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7848600" y="2550999"/>
            <a:ext cx="914400" cy="22949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6360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7" name="textbox 16"/>
          <p:cNvSpPr/>
          <p:nvPr/>
        </p:nvSpPr>
        <p:spPr>
          <a:xfrm>
            <a:off x="6248400" y="1371600"/>
            <a:ext cx="4267200" cy="480187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91440" marR="0" lvl="0" indent="0" algn="l" defTabSz="914400" rtl="0" eaLnBrk="0" fontAlgn="auto" latinLnBrk="0" hangingPunct="1">
              <a:lnSpc>
                <a:spcPct val="78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#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78492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include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iostream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3030" marR="0" lvl="0" indent="0" algn="l" defTabSz="914400" rtl="0" eaLnBrk="0" fontAlgn="auto" latinLnBrk="0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using</a:t>
            </a:r>
            <a:r>
              <a:rPr kumimoji="0" sz="1800" b="0" i="0" u="none" strike="noStrike" kern="0" cap="none" spc="18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namespa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ce</a:t>
            </a:r>
            <a:r>
              <a:rPr kumimoji="0" sz="1800" b="0" i="0" u="none" strike="noStrike" kern="0" cap="none" spc="20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std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-8255" algn="l" defTabSz="914400" rtl="0" eaLnBrk="0" fontAlgn="auto" latinLnBrk="0" hangingPunct="1">
              <a:lnSpc>
                <a:spcPct val="102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void 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Swap(</a:t>
            </a:r>
            <a:r>
              <a:rPr kumimoji="0" sz="1800" b="0" i="0" u="none" strike="noStrike" kern="0" cap="none" spc="-10" normalizeH="0" baseline="0" noProof="0" dirty="0" err="1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lang="en-US" sz="1800" b="1" i="0" u="none" strike="noStrike" kern="0" cap="none" spc="-1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1800" b="0" i="0" u="none" strike="noStrike" kern="0" cap="none" spc="180" normalizeH="0" baseline="0" noProof="0" dirty="0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num1,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lang="en-US" sz="1800" b="1" i="0" u="none" strike="noStrike" kern="0" cap="none" spc="-1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1800" b="0" i="0" u="none" strike="noStrike" kern="0" cap="none" spc="180" normalizeH="0" baseline="0" noProof="0" dirty="0" smtClean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num2)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 err="1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tmp</a:t>
            </a:r>
            <a:r>
              <a:rPr lang="en-US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kern="0" spc="-2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 *</a:t>
            </a:r>
            <a:r>
              <a:rPr kumimoji="0" sz="1800" b="0" i="0" u="none" strike="noStrike" kern="0" cap="none" spc="-2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</a:t>
            </a:r>
            <a:r>
              <a:rPr kumimoji="0" sz="18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5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</a:t>
            </a:r>
            <a:r>
              <a:rPr kumimoji="0" lang="en-US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kumimoji="0" lang="en-US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*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-2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kumimoji="0" sz="1800" b="0" i="0" u="none" strike="noStrike" kern="0" cap="none" spc="-2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num2</a:t>
            </a:r>
            <a:r>
              <a:rPr kumimoji="0" lang="en-US" sz="1800" b="0" i="0" u="none" strike="noStrike" kern="0" cap="none" spc="-2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</a:t>
            </a:r>
            <a:r>
              <a:rPr kumimoji="0" lang="en-US" sz="1800" b="0" i="0" u="none" strike="noStrike" kern="0" cap="none" spc="-2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tmp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4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7475" marR="0" lvl="0" indent="0" algn="l" defTabSz="914400" rtl="0" eaLnBrk="0" fontAlgn="auto" latinLnBrk="0" hangingPunct="1">
              <a:lnSpc>
                <a:spcPts val="2365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0490" marR="0" lvl="0" indent="0" algn="l" defTabSz="914400" rtl="0" eaLnBrk="0" fontAlgn="auto" latinLnBrk="0" hangingPunct="1">
              <a:lnSpc>
                <a:spcPts val="2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9925" marR="0" lvl="0" indent="0" algn="l" defTabSz="914400" rtl="0" eaLnBrk="0" fontAlgn="auto" latinLnBrk="0" hangingPunct="1">
              <a:lnSpc>
                <a:spcPct val="84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n1=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,n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2=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59130" marR="0" lvl="0" indent="0" algn="l" defTabSz="914400" rtl="0" eaLnBrk="0" fontAlgn="auto" latinLnBrk="0" hangingPunct="1">
              <a:lnSpc>
                <a:spcPct val="89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1595D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Swap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(</a:t>
            </a:r>
            <a:r>
              <a:rPr kumimoji="0" lang="en-US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&amp;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n1,</a:t>
            </a:r>
            <a:r>
              <a:rPr kumimoji="0" lang="en-US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&amp;</a:t>
            </a:r>
            <a:r>
              <a:rPr kumimoji="0" sz="1800" b="0" i="0" u="none" strike="noStrike" kern="0" cap="none" spc="-1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n2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);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65480" marR="0" lvl="0" indent="0" algn="l" defTabSz="914400" rtl="0" eaLnBrk="0" fontAlgn="auto" latinLnBrk="0" hangingPunct="1">
              <a:lnSpc>
                <a:spcPct val="86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703DAA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&lt;&lt;n1&lt;&lt;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D12F1B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&lt;&lt;n2;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683895" marR="0" lvl="0" indent="0" algn="l" defTabSz="914400" rtl="0" eaLnBrk="0" fontAlgn="auto" latinLnBrk="0" hangingPunct="1">
              <a:lnSpc>
                <a:spcPct val="73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kumimoji="0" sz="1800" b="0" i="0" u="none" strike="noStrike" kern="0" cap="none" spc="1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15570" marR="0" lvl="0" indent="0" algn="l" defTabSz="914400" rtl="0" eaLnBrk="0" fontAlgn="auto" latinLnBrk="0" hangingPunct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4400" y="2133600"/>
            <a:ext cx="5091554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dirty="0" smtClean="0">
                <a:latin typeface="Consolas" panose="020B0609020204030204" pitchFamily="49" charset="0"/>
              </a:rPr>
              <a:t>通过传递指针，将</a:t>
            </a:r>
            <a:r>
              <a:rPr lang="en-US" altLang="zh-CN" sz="2000" dirty="0" smtClean="0">
                <a:latin typeface="Consolas" panose="020B0609020204030204" pitchFamily="49" charset="0"/>
              </a:rPr>
              <a:t>n1</a:t>
            </a:r>
            <a:r>
              <a:rPr lang="zh-CN" altLang="en-US" sz="2000" dirty="0" smtClean="0">
                <a:latin typeface="Consolas" panose="020B0609020204030204" pitchFamily="49" charset="0"/>
              </a:rPr>
              <a:t>与</a:t>
            </a:r>
            <a:r>
              <a:rPr lang="en-US" altLang="zh-CN" sz="2000" dirty="0" smtClean="0">
                <a:latin typeface="Consolas" panose="020B0609020204030204" pitchFamily="49" charset="0"/>
              </a:rPr>
              <a:t>n2</a:t>
            </a:r>
            <a:r>
              <a:rPr lang="zh-CN" altLang="en-US" sz="2000" dirty="0" smtClean="0">
                <a:latin typeface="Consolas" panose="020B0609020204030204" pitchFamily="49" charset="0"/>
              </a:rPr>
              <a:t>两个变量的地址传入进去</a:t>
            </a:r>
            <a:endParaRPr lang="en-US" altLang="zh-CN" sz="2000" dirty="0" smtClean="0">
              <a:latin typeface="Consolas" panose="020B0609020204030204" pitchFamily="49" charset="0"/>
            </a:endParaRPr>
          </a:p>
          <a:p>
            <a:pPr lvl="0">
              <a:lnSpc>
                <a:spcPct val="150000"/>
              </a:lnSpc>
            </a:pPr>
            <a:endParaRPr lang="en-US" altLang="zh-CN" sz="2000" dirty="0">
              <a:latin typeface="Consolas" panose="020B0609020204030204" pitchFamily="49" charset="0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dirty="0" smtClean="0">
                <a:latin typeface="Consolas" panose="020B0609020204030204" pitchFamily="49" charset="0"/>
              </a:rPr>
              <a:t>这样再进行</a:t>
            </a:r>
            <a:r>
              <a:rPr lang="en-US" altLang="zh-CN" sz="2000" kern="0" spc="-1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num1=num2;</a:t>
            </a:r>
            <a:r>
              <a:rPr lang="zh-CN" altLang="en-US" sz="2000" dirty="0" smtClean="0">
                <a:latin typeface="Consolas" panose="020B0609020204030204" pitchFamily="49" charset="0"/>
              </a:rPr>
              <a:t>操作的时候，</a:t>
            </a:r>
            <a:r>
              <a:rPr lang="en-US" altLang="zh-CN" sz="2000" dirty="0" smtClean="0">
                <a:latin typeface="Consolas" panose="020B0609020204030204" pitchFamily="49" charset="0"/>
              </a:rPr>
              <a:t>num1</a:t>
            </a:r>
            <a:r>
              <a:rPr lang="zh-CN" altLang="en-US" sz="2000" dirty="0" smtClean="0">
                <a:latin typeface="Consolas" panose="020B0609020204030204" pitchFamily="49" charset="0"/>
              </a:rPr>
              <a:t>里存的就是</a:t>
            </a:r>
            <a:r>
              <a:rPr lang="en-US" altLang="zh-CN" sz="2000" dirty="0" smtClean="0">
                <a:latin typeface="Consolas" panose="020B0609020204030204" pitchFamily="49" charset="0"/>
              </a:rPr>
              <a:t>n1</a:t>
            </a:r>
            <a:r>
              <a:rPr lang="zh-CN" altLang="en-US" sz="2000" dirty="0" smtClean="0">
                <a:latin typeface="Consolas" panose="020B0609020204030204" pitchFamily="49" charset="0"/>
              </a:rPr>
              <a:t>的地址了，那么自然</a:t>
            </a:r>
            <a:r>
              <a:rPr lang="en-US" altLang="zh-CN" sz="2000" dirty="0" smtClean="0">
                <a:latin typeface="Consolas" panose="020B0609020204030204" pitchFamily="49" charset="0"/>
              </a:rPr>
              <a:t>*num1</a:t>
            </a:r>
            <a:r>
              <a:rPr lang="zh-CN" altLang="en-US" sz="2000" dirty="0" smtClean="0">
                <a:latin typeface="Consolas" panose="020B0609020204030204" pitchFamily="49" charset="0"/>
              </a:rPr>
              <a:t>访问的就是原本</a:t>
            </a:r>
            <a:r>
              <a:rPr lang="en-US" altLang="zh-CN" sz="2000" dirty="0" smtClean="0">
                <a:latin typeface="Consolas" panose="020B0609020204030204" pitchFamily="49" charset="0"/>
              </a:rPr>
              <a:t>n1</a:t>
            </a:r>
            <a:r>
              <a:rPr lang="zh-CN" altLang="en-US" sz="2000" dirty="0" smtClean="0">
                <a:latin typeface="Consolas" panose="020B0609020204030204" pitchFamily="49" charset="0"/>
              </a:rPr>
              <a:t>的元素了，自然就能交换成功了</a:t>
            </a:r>
            <a:endParaRPr lang="en-US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7100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62504" y="2183240"/>
            <a:ext cx="6208531" cy="2007759"/>
          </a:xfrm>
          <a:prstGeom prst="rect">
            <a:avLst/>
          </a:prstGeom>
        </p:spPr>
      </p:pic>
      <p:sp>
        <p:nvSpPr>
          <p:cNvPr id="256" name="textbox 256"/>
          <p:cNvSpPr/>
          <p:nvPr/>
        </p:nvSpPr>
        <p:spPr>
          <a:xfrm>
            <a:off x="3048000" y="5105400"/>
            <a:ext cx="6189345" cy="1066800"/>
          </a:xfrm>
          <a:prstGeom prst="rect">
            <a:avLst/>
          </a:prstGeom>
          <a:solidFill>
            <a:srgbClr val="EDC8D3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5885" marR="0" lvl="0" indent="0" algn="l" defTabSz="914400" rtl="0" eaLnBrk="0" fontAlgn="auto" latinLnBrk="0" hangingPunct="1">
              <a:lnSpc>
                <a:spcPct val="9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290" normalizeH="0" baseline="0" noProof="0" dirty="0" err="1" smtClean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这两个运算一般需要配</a:t>
            </a:r>
            <a:r>
              <a:rPr kumimoji="0" sz="2800" b="0" i="0" u="none" strike="noStrike" kern="0" cap="none" spc="280" normalizeH="0" baseline="0" noProof="0" dirty="0" err="1" smtClean="0">
                <a:ln>
                  <a:noFill/>
                </a:ln>
                <a:solidFill>
                  <a:srgbClr val="40404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合数组操作</a:t>
            </a:r>
            <a:endParaRPr kumimoji="0" lang="en-US" sz="2800" b="0" i="0" u="none" strike="noStrike" kern="0" cap="none" spc="280" normalizeH="0" baseline="0" noProof="0" dirty="0" smtClean="0">
              <a:ln>
                <a:noFill/>
              </a:ln>
              <a:solidFill>
                <a:srgbClr val="404040">
                  <a:alpha val="10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5885" marR="0" lvl="0" indent="0" algn="ctr" defTabSz="914400" rtl="0" eaLnBrk="0" fontAlgn="auto" latinLnBrk="0" hangingPunct="1">
              <a:lnSpc>
                <a:spcPct val="91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kern="0" spc="280" noProof="0" dirty="0" smtClean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一般来说很少使用，了解即可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8" name="picture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79278" y="2590800"/>
            <a:ext cx="1507722" cy="1097135"/>
          </a:xfrm>
          <a:prstGeom prst="rect">
            <a:avLst/>
          </a:prstGeom>
        </p:spPr>
      </p:pic>
      <p:sp>
        <p:nvSpPr>
          <p:cNvPr id="6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的运算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0413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" name="table 264"/>
          <p:cNvGraphicFramePr>
            <a:graphicFrameLocks noGrp="1"/>
          </p:cNvGraphicFramePr>
          <p:nvPr/>
        </p:nvGraphicFramePr>
        <p:xfrm>
          <a:off x="2971800" y="4486005"/>
          <a:ext cx="7912100" cy="431165"/>
        </p:xfrm>
        <a:graphic>
          <a:graphicData uri="http://schemas.openxmlformats.org/drawingml/2006/table">
            <a:tbl>
              <a:tblPr>
                <a:solidFill>
                  <a:srgbClr val="FBE5D6"/>
                </a:solidFill>
              </a:tblPr>
              <a:tblGrid>
                <a:gridCol w="79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62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1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498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371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416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2829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4353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365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3591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340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340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2730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2" name="table 282"/>
          <p:cNvGraphicFramePr>
            <a:graphicFrameLocks noGrp="1"/>
          </p:cNvGraphicFramePr>
          <p:nvPr/>
        </p:nvGraphicFramePr>
        <p:xfrm>
          <a:off x="1524480" y="5683229"/>
          <a:ext cx="2325370" cy="530859"/>
        </p:xfrm>
        <a:graphic>
          <a:graphicData uri="http://schemas.openxmlformats.org/drawingml/2006/table">
            <a:tbl>
              <a:tblPr>
                <a:solidFill>
                  <a:srgbClr val="FFF2CC"/>
                </a:solidFill>
              </a:tblPr>
              <a:tblGrid>
                <a:gridCol w="232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8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>
                        <a:latin typeface="Consolas" panose="020B0609020204030204" pitchFamily="49" charset="0"/>
                      </a:endParaRPr>
                    </a:p>
                    <a:p>
                      <a:pPr marL="17018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0x7</a:t>
                      </a: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fff</a:t>
                      </a:r>
                      <a:r>
                        <a:rPr sz="1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5</a:t>
                      </a: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fbff</a:t>
                      </a:r>
                      <a:r>
                        <a:rPr sz="1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7d4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4" name="textbox 284"/>
          <p:cNvSpPr/>
          <p:nvPr/>
        </p:nvSpPr>
        <p:spPr>
          <a:xfrm>
            <a:off x="1763049" y="4174239"/>
            <a:ext cx="1951354" cy="254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700" marR="0" lvl="0" indent="0" algn="l" defTabSz="914400" rtl="0" eaLnBrk="0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0x7fff5fbff7d4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pic>
        <p:nvPicPr>
          <p:cNvPr id="286" name="picture 2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28616" y="4934380"/>
            <a:ext cx="86292" cy="731639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1276219" y="5845948"/>
            <a:ext cx="156845" cy="254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r" defTabSz="914400" rtl="0" eaLnBrk="0" fontAlgn="auto" latinLnBrk="0" hangingPunct="1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700" b="1" kern="0" spc="-10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</a:rPr>
              <a:t>p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54641" y="1592298"/>
            <a:ext cx="7010400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BB2DA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 smtClean="0">
                <a:solidFill>
                  <a:srgbClr val="BB2DA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]={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7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r>
              <a:rPr lang="en-US" altLang="zh-CN" sz="2800" dirty="0" err="1" smtClean="0">
                <a:solidFill>
                  <a:srgbClr val="BB2DA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* p = </a:t>
            </a:r>
            <a:r>
              <a:rPr lang="en-US" altLang="zh-CN" sz="28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p++;</a:t>
            </a:r>
          </a:p>
          <a:p>
            <a:r>
              <a:rPr lang="en-US" altLang="zh-CN" sz="2800" dirty="0" err="1" smtClean="0">
                <a:solidFill>
                  <a:srgbClr val="703DAB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&lt;&lt;*p;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46512" y="2500239"/>
            <a:ext cx="756267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注意此处无需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 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数组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名代表数组首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元素地址</a:t>
            </a:r>
          </a:p>
        </p:txBody>
      </p:sp>
      <p:sp>
        <p:nvSpPr>
          <p:cNvPr id="9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的运算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7027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" name="table 264"/>
          <p:cNvGraphicFramePr>
            <a:graphicFrameLocks noGrp="1"/>
          </p:cNvGraphicFramePr>
          <p:nvPr/>
        </p:nvGraphicFramePr>
        <p:xfrm>
          <a:off x="2971800" y="4486005"/>
          <a:ext cx="7912100" cy="431165"/>
        </p:xfrm>
        <a:graphic>
          <a:graphicData uri="http://schemas.openxmlformats.org/drawingml/2006/table">
            <a:tbl>
              <a:tblPr>
                <a:solidFill>
                  <a:srgbClr val="FBE5D6"/>
                </a:solidFill>
              </a:tblPr>
              <a:tblGrid>
                <a:gridCol w="79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62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1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498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371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416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2829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4353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365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3591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340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340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2730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2" name="table 2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137362"/>
              </p:ext>
            </p:extLst>
          </p:nvPr>
        </p:nvGraphicFramePr>
        <p:xfrm>
          <a:off x="2322830" y="5683229"/>
          <a:ext cx="2325370" cy="530859"/>
        </p:xfrm>
        <a:graphic>
          <a:graphicData uri="http://schemas.openxmlformats.org/drawingml/2006/table">
            <a:tbl>
              <a:tblPr>
                <a:solidFill>
                  <a:srgbClr val="FFF2CC"/>
                </a:solidFill>
              </a:tblPr>
              <a:tblGrid>
                <a:gridCol w="232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8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>
                        <a:latin typeface="Consolas" panose="020B0609020204030204" pitchFamily="49" charset="0"/>
                      </a:endParaRPr>
                    </a:p>
                    <a:p>
                      <a:pPr marL="17018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0x7</a:t>
                      </a:r>
                      <a:r>
                        <a:rPr sz="18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fff</a:t>
                      </a:r>
                      <a:r>
                        <a:rPr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5</a:t>
                      </a:r>
                      <a:r>
                        <a:rPr sz="18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fbff</a:t>
                      </a:r>
                      <a:r>
                        <a:rPr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7d</a:t>
                      </a:r>
                      <a:r>
                        <a:rPr lang="en-US"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8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4" name="textbox 284"/>
          <p:cNvSpPr/>
          <p:nvPr/>
        </p:nvSpPr>
        <p:spPr>
          <a:xfrm>
            <a:off x="1763049" y="4174239"/>
            <a:ext cx="1951354" cy="254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700" marR="0" lvl="0" indent="0" algn="l" defTabSz="914400" rtl="0" eaLnBrk="0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0x7fff5fbff7d4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pic>
        <p:nvPicPr>
          <p:cNvPr id="286" name="picture 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26966" y="4934380"/>
            <a:ext cx="86292" cy="731639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2074569" y="5845948"/>
            <a:ext cx="156845" cy="254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r" defTabSz="914400" rtl="0" eaLnBrk="0" fontAlgn="auto" latinLnBrk="0" hangingPunct="1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700" b="1" kern="0" spc="-10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</a:rPr>
              <a:t>p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4400" y="1573279"/>
            <a:ext cx="7010400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BB2DA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 smtClean="0">
                <a:solidFill>
                  <a:srgbClr val="BB2DA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]={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7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r>
              <a:rPr lang="en-US" altLang="zh-CN" sz="2800" dirty="0" err="1" smtClean="0">
                <a:solidFill>
                  <a:srgbClr val="BB2DA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* p = </a:t>
            </a:r>
            <a:r>
              <a:rPr lang="en-US" altLang="zh-CN" sz="28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p++;</a:t>
            </a:r>
          </a:p>
          <a:p>
            <a:r>
              <a:rPr lang="en-US" altLang="zh-CN" sz="2800" dirty="0" err="1" smtClean="0">
                <a:solidFill>
                  <a:srgbClr val="703DAB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&lt;&lt;*p;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74569" y="2551025"/>
            <a:ext cx="2667000" cy="3416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lvl="0" eaLnBrk="0">
              <a:lnSpc>
                <a:spcPct val="81000"/>
              </a:lnSpc>
              <a:defRPr/>
            </a:pPr>
            <a:r>
              <a:rPr lang="zh-CN" altLang="en-US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表示将 </a:t>
            </a:r>
            <a:r>
              <a:rPr lang="en-US" altLang="zh-CN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 </a:t>
            </a:r>
            <a:r>
              <a:rPr lang="zh-CN" altLang="en-US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向右偏移 </a:t>
            </a:r>
            <a:r>
              <a:rPr lang="en-US" altLang="zh-CN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2000" kern="0" spc="-40" dirty="0">
              <a:solidFill>
                <a:srgbClr val="000000">
                  <a:alpha val="100000"/>
                </a:srgbClr>
              </a:solidFill>
              <a:latin typeface="Consolas" panose="020B0609020204030204" pitchFamily="49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的运算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229600" y="1304530"/>
            <a:ext cx="2971800" cy="2492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指针的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source-code-pro"/>
              </a:rPr>
              <a:t>++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操作</a:t>
            </a:r>
            <a:r>
              <a:rPr lang="zh-CN" altLang="en-US" dirty="0">
                <a:latin typeface="Consolas" panose="020B0609020204030204" pitchFamily="49" charset="0"/>
              </a:rPr>
              <a:t>是</a:t>
            </a:r>
            <a:r>
              <a:rPr lang="zh-CN" altLang="en-US" dirty="0" smtClean="0">
                <a:latin typeface="Consolas" panose="020B0609020204030204" pitchFamily="49" charset="0"/>
              </a:rPr>
              <a:t>广义上的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加 1，</a:t>
            </a: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并不是简单的数值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altLang="zh-CN" dirty="0" smtClean="0">
                <a:latin typeface="Consolas" panose="020B0609020204030204" pitchFamily="49" charset="0"/>
              </a:rPr>
              <a:t>1</a:t>
            </a:r>
            <a:r>
              <a:rPr lang="zh-CN" altLang="en-US" dirty="0">
                <a:latin typeface="Consolas" panose="020B0609020204030204" pitchFamily="49" charset="0"/>
              </a:rPr>
              <a:t>，</a:t>
            </a:r>
            <a:r>
              <a:rPr lang="zh-CN" altLang="en-US" dirty="0" smtClean="0">
                <a:latin typeface="Consolas" panose="020B0609020204030204" pitchFamily="49" charset="0"/>
              </a:rPr>
              <a:t>而是将地址值加上</a:t>
            </a:r>
            <a:r>
              <a:rPr lang="en-US" altLang="zh-CN" dirty="0" smtClean="0"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latin typeface="Consolas" panose="020B0609020204030204" pitchFamily="49" charset="0"/>
              </a:rPr>
              <a:t>sizeof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zh-CN" altLang="en-US" dirty="0">
                <a:latin typeface="Consolas" panose="020B0609020204030204" pitchFamily="49" charset="0"/>
              </a:rPr>
              <a:t>指针指向的类型</a:t>
            </a:r>
            <a:r>
              <a:rPr lang="en-US" altLang="zh-CN" dirty="0" smtClean="0">
                <a:latin typeface="Consolas" panose="020B0609020204030204" pitchFamily="49" charset="0"/>
              </a:rPr>
              <a:t>)</a:t>
            </a:r>
          </a:p>
          <a:p>
            <a:pPr lvl="0">
              <a:lnSpc>
                <a:spcPct val="150000"/>
              </a:lnSpc>
            </a:pPr>
            <a:r>
              <a:rPr lang="zh-CN" altLang="en-US" dirty="0"/>
              <a:t>即</a:t>
            </a:r>
            <a:r>
              <a:rPr lang="zh-CN" altLang="en-US" dirty="0" smtClean="0"/>
              <a:t>刚好跳过一个变量的空间，到达下一个变量的空间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226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" name="table 264"/>
          <p:cNvGraphicFramePr>
            <a:graphicFrameLocks noGrp="1"/>
          </p:cNvGraphicFramePr>
          <p:nvPr/>
        </p:nvGraphicFramePr>
        <p:xfrm>
          <a:off x="2971800" y="4486005"/>
          <a:ext cx="7912100" cy="431165"/>
        </p:xfrm>
        <a:graphic>
          <a:graphicData uri="http://schemas.openxmlformats.org/drawingml/2006/table">
            <a:tbl>
              <a:tblPr>
                <a:solidFill>
                  <a:srgbClr val="FBE5D6"/>
                </a:solidFill>
              </a:tblPr>
              <a:tblGrid>
                <a:gridCol w="79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99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62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11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498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371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416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2829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4353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365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33591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340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340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2730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2" name="table 282"/>
          <p:cNvGraphicFramePr>
            <a:graphicFrameLocks noGrp="1"/>
          </p:cNvGraphicFramePr>
          <p:nvPr/>
        </p:nvGraphicFramePr>
        <p:xfrm>
          <a:off x="2322830" y="5683229"/>
          <a:ext cx="2325370" cy="530859"/>
        </p:xfrm>
        <a:graphic>
          <a:graphicData uri="http://schemas.openxmlformats.org/drawingml/2006/table">
            <a:tbl>
              <a:tblPr>
                <a:solidFill>
                  <a:srgbClr val="FFF2CC"/>
                </a:solidFill>
              </a:tblPr>
              <a:tblGrid>
                <a:gridCol w="2325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8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>
                        <a:latin typeface="Consolas" panose="020B0609020204030204" pitchFamily="49" charset="0"/>
                      </a:endParaRPr>
                    </a:p>
                    <a:p>
                      <a:pPr marL="17018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0x7</a:t>
                      </a:r>
                      <a:r>
                        <a:rPr sz="18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fff</a:t>
                      </a:r>
                      <a:r>
                        <a:rPr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5</a:t>
                      </a:r>
                      <a:r>
                        <a:rPr sz="1800" kern="0" spc="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fbff</a:t>
                      </a:r>
                      <a:r>
                        <a:rPr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7d</a:t>
                      </a:r>
                      <a:r>
                        <a:rPr lang="en-US" sz="1800" kern="0" spc="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8</a:t>
                      </a:r>
                      <a:endParaRPr lang="en-US" altLang="en-US" sz="1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4" name="textbox 284"/>
          <p:cNvSpPr/>
          <p:nvPr/>
        </p:nvSpPr>
        <p:spPr>
          <a:xfrm>
            <a:off x="1763049" y="4174239"/>
            <a:ext cx="1951354" cy="254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2700" marR="0" lvl="0" indent="0" algn="l" defTabSz="914400" rtl="0" eaLnBrk="0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0x7fff5fbff7d4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pic>
        <p:nvPicPr>
          <p:cNvPr id="286" name="picture 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26966" y="4934380"/>
            <a:ext cx="86292" cy="731639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2074569" y="5845948"/>
            <a:ext cx="156845" cy="254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0" marR="0" lvl="0" indent="0" algn="r" defTabSz="914400" rtl="0" eaLnBrk="0" fontAlgn="auto" latinLnBrk="0" hangingPunct="1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700" b="1" kern="0" spc="-10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</a:rPr>
              <a:t>p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4400" y="1573279"/>
            <a:ext cx="7010400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 err="1" smtClean="0">
                <a:solidFill>
                  <a:srgbClr val="BB2DA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 smtClean="0">
                <a:solidFill>
                  <a:srgbClr val="BB2DA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]={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7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altLang="zh-CN" sz="2800" dirty="0" smtClean="0">
                <a:solidFill>
                  <a:srgbClr val="272AD9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r>
              <a:rPr lang="en-US" altLang="zh-CN" sz="2800" dirty="0" err="1" smtClean="0">
                <a:solidFill>
                  <a:srgbClr val="BB2DA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* p = </a:t>
            </a:r>
            <a:r>
              <a:rPr lang="en-US" altLang="zh-CN" sz="28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p++;</a:t>
            </a:r>
          </a:p>
          <a:p>
            <a:r>
              <a:rPr lang="en-US" altLang="zh-CN" sz="2800" dirty="0" err="1" smtClean="0">
                <a:solidFill>
                  <a:srgbClr val="703DAB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&lt;&lt;*p;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74569" y="2551025"/>
            <a:ext cx="2667000" cy="3416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lvl="0" eaLnBrk="0">
              <a:lnSpc>
                <a:spcPct val="81000"/>
              </a:lnSpc>
              <a:defRPr/>
            </a:pPr>
            <a:r>
              <a:rPr lang="zh-CN" altLang="en-US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表示将 </a:t>
            </a:r>
            <a:r>
              <a:rPr lang="en-US" altLang="zh-CN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 </a:t>
            </a:r>
            <a:r>
              <a:rPr lang="zh-CN" altLang="en-US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向右偏移 </a:t>
            </a:r>
            <a:r>
              <a:rPr lang="en-US" altLang="zh-CN" sz="20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2000" kern="0" spc="-40" dirty="0">
              <a:solidFill>
                <a:srgbClr val="000000">
                  <a:alpha val="100000"/>
                </a:srgbClr>
              </a:solidFill>
              <a:latin typeface="Consolas" panose="020B0609020204030204" pitchFamily="49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</a:t>
            </a: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的运算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229600" y="1304530"/>
            <a:ext cx="2971800" cy="2492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指针的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source-code-pro"/>
              </a:rPr>
              <a:t>++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操作</a:t>
            </a:r>
            <a:r>
              <a:rPr lang="zh-CN" altLang="en-US" dirty="0">
                <a:latin typeface="Consolas" panose="020B0609020204030204" pitchFamily="49" charset="0"/>
              </a:rPr>
              <a:t>是</a:t>
            </a:r>
            <a:r>
              <a:rPr lang="zh-CN" altLang="en-US" dirty="0" smtClean="0">
                <a:latin typeface="Consolas" panose="020B0609020204030204" pitchFamily="49" charset="0"/>
              </a:rPr>
              <a:t>广义上的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加 1，</a:t>
            </a: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并不是简单的数值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altLang="zh-CN" dirty="0" smtClean="0">
                <a:latin typeface="Consolas" panose="020B0609020204030204" pitchFamily="49" charset="0"/>
              </a:rPr>
              <a:t>1</a:t>
            </a:r>
            <a:r>
              <a:rPr lang="zh-CN" altLang="en-US" dirty="0">
                <a:latin typeface="Consolas" panose="020B0609020204030204" pitchFamily="49" charset="0"/>
              </a:rPr>
              <a:t>，</a:t>
            </a:r>
            <a:r>
              <a:rPr lang="zh-CN" altLang="en-US" dirty="0" smtClean="0">
                <a:latin typeface="Consolas" panose="020B0609020204030204" pitchFamily="49" charset="0"/>
              </a:rPr>
              <a:t>而是将地址值加上</a:t>
            </a:r>
            <a:r>
              <a:rPr lang="en-US" altLang="zh-CN" dirty="0" smtClean="0"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latin typeface="Consolas" panose="020B0609020204030204" pitchFamily="49" charset="0"/>
              </a:rPr>
              <a:t>sizeof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zh-CN" altLang="en-US" dirty="0">
                <a:latin typeface="Consolas" panose="020B0609020204030204" pitchFamily="49" charset="0"/>
              </a:rPr>
              <a:t>指针指向的类型</a:t>
            </a:r>
            <a:r>
              <a:rPr lang="en-US" altLang="zh-CN" dirty="0" smtClean="0">
                <a:latin typeface="Consolas" panose="020B0609020204030204" pitchFamily="49" charset="0"/>
              </a:rPr>
              <a:t>)</a:t>
            </a:r>
          </a:p>
          <a:p>
            <a:pPr lvl="0">
              <a:lnSpc>
                <a:spcPct val="150000"/>
              </a:lnSpc>
            </a:pPr>
            <a:r>
              <a:rPr lang="zh-CN" altLang="en-US" dirty="0"/>
              <a:t>即</a:t>
            </a:r>
            <a:r>
              <a:rPr lang="zh-CN" altLang="en-US" dirty="0" smtClean="0"/>
              <a:t>刚好跳过一个变量的空间，到达下一个变量的空间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33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box 348"/>
          <p:cNvSpPr/>
          <p:nvPr/>
        </p:nvSpPr>
        <p:spPr>
          <a:xfrm>
            <a:off x="914400" y="1524000"/>
            <a:ext cx="10363200" cy="1524000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5250" marR="0" lvl="0" indent="0" algn="l" defTabSz="914400" rtl="0" eaLnBrk="0" fontAlgn="auto" latinLnBrk="0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4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数组是一块连续的内存单元组成的</a:t>
            </a:r>
            <a:r>
              <a:rPr kumimoji="0" sz="2400" b="0" i="0" u="none" strike="noStrike" kern="0" cap="none" spc="-40" normalizeH="0" baseline="0" noProof="0" dirty="0" err="1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，数组名就是这块连续内存单元</a:t>
            </a:r>
            <a:r>
              <a:rPr kumimoji="0" sz="2400" b="0" i="0" u="none" strike="noStrike" kern="0" cap="none" spc="-50" normalizeH="0" baseline="0" noProof="0" dirty="0" err="1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的首地址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95250" marR="0" lvl="0" indent="0" algn="l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一个指针变量既可以指向一个数组也可以指向一个数组元素。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50" name="textbox 350"/>
          <p:cNvSpPr/>
          <p:nvPr/>
        </p:nvSpPr>
        <p:spPr>
          <a:xfrm>
            <a:off x="5606885" y="3505200"/>
            <a:ext cx="3440429" cy="954405"/>
          </a:xfrm>
          <a:prstGeom prst="rect">
            <a:avLst/>
          </a:prstGeom>
          <a:solidFill>
            <a:srgbClr val="FBE5D6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08585" marR="0" lvl="0" indent="0" algn="l" defTabSz="914400" rtl="0" eaLnBrk="0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kumimoji="0" sz="2800" b="0" i="0" u="none" strike="noStrike" kern="0" cap="none" spc="2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8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p=</a:t>
            </a:r>
            <a:r>
              <a:rPr kumimoji="0" sz="2800" b="0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kumimoji="0" lang="en-US" sz="2800" b="0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r</a:t>
            </a:r>
            <a:r>
              <a:rPr kumimoji="0" sz="2800" b="0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08585" marR="0" lvl="0" indent="0" algn="l" defTabSz="914400" rtl="0" eaLnBrk="0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kumimoji="0" sz="2800" b="0" i="0" u="none" strike="noStrike" kern="0" cap="none" spc="28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p=&amp;</a:t>
            </a:r>
            <a:r>
              <a:rPr kumimoji="0" sz="2800" b="0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ar</a:t>
            </a:r>
            <a:r>
              <a:rPr kumimoji="0" lang="en-US" sz="2800" b="0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r</a:t>
            </a:r>
            <a:r>
              <a:rPr kumimoji="0" sz="28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kumimoji="0" sz="2800" b="0" i="0" u="none" strike="noStrike" kern="0" cap="none" spc="-30" normalizeH="0" baseline="0" noProof="0" dirty="0" smtClean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];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5613869" y="4836795"/>
            <a:ext cx="3433445" cy="954405"/>
          </a:xfrm>
          <a:prstGeom prst="rect">
            <a:avLst/>
          </a:prstGeom>
          <a:solidFill>
            <a:srgbClr val="FFF2CC"/>
          </a:solidFill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108585" marR="0" lvl="0" indent="0" algn="l" defTabSz="914400" rtl="0" eaLnBrk="0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char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kumimoji="0" sz="2800" b="0" i="0" u="none" strike="noStrike" kern="0" cap="none" spc="31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8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p=ar</a:t>
            </a:r>
            <a:r>
              <a:rPr kumimoji="0" lang="en-US" sz="28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r</a:t>
            </a:r>
            <a:r>
              <a:rPr kumimoji="0" sz="2800" b="0" i="0" u="none" strike="noStrike" kern="0" cap="none" spc="-4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kumimoji="0" sz="2800" b="0" i="0" u="none" strike="noStrike" kern="0" cap="none" spc="-40" normalizeH="0" baseline="0" noProof="0" dirty="0" smtClean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;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BA2DA2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char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kumimoji="0" sz="2800" b="0" i="0" u="none" strike="noStrike" kern="0" cap="none" spc="25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p=&amp;</a:t>
            </a:r>
            <a:r>
              <a:rPr kumimoji="0" sz="2800" b="0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ar</a:t>
            </a:r>
            <a:r>
              <a:rPr kumimoji="0" lang="en-US" sz="2800" b="0" i="0" u="none" strike="noStrike" kern="0" cap="none" spc="-30" normalizeH="0" baseline="0" noProof="0" dirty="0" err="1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r</a:t>
            </a:r>
            <a:r>
              <a:rPr kumimoji="0" sz="2800" b="0" i="0" u="none" strike="noStrike" kern="0" cap="none" spc="-30" normalizeH="0" baseline="0" noProof="0" dirty="0" smtClean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kumimoji="0" sz="2800" b="0" i="0" u="none" strike="noStrike" kern="0" cap="none" spc="-30" normalizeH="0" baseline="0" noProof="0" dirty="0" smtClean="0">
                <a:ln>
                  <a:noFill/>
                </a:ln>
                <a:solidFill>
                  <a:srgbClr val="272AD8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];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356" name="textbox 356"/>
          <p:cNvSpPr/>
          <p:nvPr/>
        </p:nvSpPr>
        <p:spPr>
          <a:xfrm>
            <a:off x="9370061" y="3800576"/>
            <a:ext cx="840739" cy="16395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l" defTabSz="914400" rtl="0" eaLnBrk="0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9685" marR="0" lvl="0" indent="0" algn="l" defTabSz="914400" rtl="0" eaLnBrk="0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等价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700" marR="0" lvl="0" indent="0" algn="l" defTabSz="914400" rtl="0" eaLnBrk="0" fontAlgn="auto" latinLnBrk="0" hangingPunct="1">
              <a:lnSpc>
                <a:spcPts val="9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-2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等价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指针与数组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4130" y="4038600"/>
            <a:ext cx="45223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altLang="zh-CN" sz="2800" kern="0" spc="-3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char</a:t>
            </a:r>
            <a:r>
              <a:rPr lang="sv-SE" altLang="zh-CN" sz="2800" dirty="0">
                <a:latin typeface="Consolas" panose="020B0609020204030204" pitchFamily="49" charset="0"/>
              </a:rPr>
              <a:t> </a:t>
            </a:r>
            <a:r>
              <a:rPr lang="sv-SE" altLang="zh-CN" sz="2800" dirty="0" smtClean="0">
                <a:latin typeface="Consolas" panose="020B0609020204030204" pitchFamily="49" charset="0"/>
              </a:rPr>
              <a:t>arr[5]=</a:t>
            </a:r>
          </a:p>
          <a:p>
            <a:r>
              <a:rPr lang="sv-SE" altLang="zh-CN" sz="2800" dirty="0" smtClean="0">
                <a:latin typeface="Consolas" panose="020B0609020204030204" pitchFamily="49" charset="0"/>
              </a:rPr>
              <a:t>{</a:t>
            </a:r>
            <a:r>
              <a:rPr lang="sv-SE" altLang="zh-CN" sz="2800" dirty="0">
                <a:latin typeface="Consolas" panose="020B0609020204030204" pitchFamily="49" charset="0"/>
              </a:rPr>
              <a:t>'1','2','3','4','5'};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367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8"/>
          <p:cNvGrpSpPr/>
          <p:nvPr/>
        </p:nvGrpSpPr>
        <p:grpSpPr>
          <a:xfrm rot="21600000">
            <a:off x="838200" y="3432765"/>
            <a:ext cx="4296232" cy="2409368"/>
            <a:chOff x="0" y="0"/>
            <a:chExt cx="4296232" cy="2409368"/>
          </a:xfrm>
        </p:grpSpPr>
        <p:sp>
          <p:nvSpPr>
            <p:cNvPr id="360" name="textbox 360"/>
            <p:cNvSpPr/>
            <p:nvPr/>
          </p:nvSpPr>
          <p:spPr>
            <a:xfrm>
              <a:off x="0" y="0"/>
              <a:ext cx="4296409" cy="2409825"/>
            </a:xfrm>
            <a:prstGeom prst="rect">
              <a:avLst/>
            </a:prstGeom>
            <a:solidFill>
              <a:srgbClr val="FFF2CC"/>
            </a:solidFill>
          </p:spPr>
          <p:txBody>
            <a:bodyPr vert="horz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  <a:p>
              <a:pPr marL="410210" marR="0" lvl="0" indent="0" algn="l" defTabSz="914400" rtl="0" eaLnBrk="0" fontAlgn="auto" latinLnBrk="0" hangingPunct="1">
                <a:lnSpc>
                  <a:spcPts val="3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DAA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cout</a:t>
              </a: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&lt;&lt;p[</a:t>
              </a: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72AD8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2</a:t>
              </a: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];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  <a:p>
              <a:pPr marL="410210" marR="0" lvl="0" indent="0" algn="l" defTabSz="914400" rtl="0" eaLnBrk="0" fontAlgn="auto" latinLnBrk="0" hangingPunct="1">
                <a:lnSpc>
                  <a:spcPts val="34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DAA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cout</a:t>
              </a: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&lt;&lt;*(p+</a:t>
              </a: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72AD8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2</a:t>
              </a: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);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  <a:p>
              <a:pPr marL="410210" marR="0" lvl="0" indent="0" algn="l" defTabSz="914400" rtl="0" eaLnBrk="0" fontAlgn="auto" latinLnBrk="0" hangingPunct="1">
                <a:lnSpc>
                  <a:spcPts val="34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-50" normalizeH="0" baseline="0" noProof="0" dirty="0">
                  <a:ln>
                    <a:noFill/>
                  </a:ln>
                  <a:solidFill>
                    <a:srgbClr val="703DAA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cout</a:t>
              </a:r>
              <a:r>
                <a:rPr kumimoji="0" sz="2400" b="0" i="0" u="none" strike="noStrike" kern="0" cap="none" spc="-5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&lt;&lt;</a:t>
              </a:r>
              <a:r>
                <a:rPr kumimoji="0" sz="2400" b="0" i="0" u="none" strike="noStrike" kern="0" cap="none" spc="-50" normalizeH="0" baseline="0" noProof="0" dirty="0" err="1" smtClean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ar</a:t>
              </a:r>
              <a:r>
                <a:rPr kumimoji="0" lang="en-US" sz="2400" b="0" i="0" u="none" strike="noStrike" kern="0" cap="none" spc="-50" normalizeH="0" baseline="0" noProof="0" dirty="0" err="1" smtClean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r</a:t>
              </a:r>
              <a:r>
                <a:rPr kumimoji="0" sz="2400" b="0" i="0" u="none" strike="noStrike" kern="0" cap="none" spc="-780" normalizeH="0" baseline="0" noProof="0" dirty="0" smtClean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 </a:t>
              </a:r>
              <a:r>
                <a:rPr kumimoji="0" sz="2400" b="0" i="0" u="none" strike="noStrike" kern="0" cap="none" spc="-5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[</a:t>
              </a:r>
              <a:r>
                <a:rPr kumimoji="0" sz="2400" b="0" i="0" u="none" strike="noStrike" kern="0" cap="none" spc="-60" normalizeH="0" baseline="0" noProof="0" dirty="0">
                  <a:ln>
                    <a:noFill/>
                  </a:ln>
                  <a:solidFill>
                    <a:srgbClr val="272AD8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2</a:t>
              </a:r>
              <a:r>
                <a:rPr kumimoji="0" sz="2400" b="0" i="0" u="none" strike="noStrike" kern="0" cap="none" spc="-6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];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  <a:p>
              <a:pPr marL="0" marR="0" lvl="0" indent="0" algn="l" defTabSz="914400" rtl="0" eaLnBrk="0" fontAlgn="auto" latinLnBrk="0" hangingPunct="1">
                <a:lnSpc>
                  <a:spcPct val="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  <a:p>
              <a:pPr marL="410210" marR="0" lvl="0" indent="0" algn="l" defTabSz="914400" rtl="0" eaLnBrk="0" fontAlgn="auto" latinLnBrk="0" hangingPunct="1">
                <a:lnSpc>
                  <a:spcPts val="3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03DAA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cout</a:t>
              </a:r>
              <a:r>
                <a:rPr kumimoji="0" sz="2400" b="0" i="0" u="none" strike="noStrike" kern="0" cap="none" spc="1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&lt;&lt;*(</a:t>
              </a:r>
              <a:r>
                <a:rPr kumimoji="0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ar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r</a:t>
              </a:r>
              <a:r>
                <a:rPr kumimoji="0" sz="2400" b="0" i="0" u="none" strike="noStrike" kern="0" cap="none" spc="10" normalizeH="0" baseline="0" noProof="0" dirty="0" smtClean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+</a:t>
              </a:r>
              <a:r>
                <a:rPr kumimoji="0" sz="2400" b="0" i="0" u="none" strike="noStrike" kern="0" cap="none" spc="10" normalizeH="0" baseline="0" noProof="0" dirty="0" smtClean="0">
                  <a:ln>
                    <a:noFill/>
                  </a:ln>
                  <a:solidFill>
                    <a:srgbClr val="272AD8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2</a:t>
              </a:r>
              <a:r>
                <a:rPr kumimoji="0" sz="2400" b="0" i="0" u="none" strike="noStrike" kern="0" cap="none" spc="10" normalizeH="0" baseline="0" noProof="0" dirty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uLnTx/>
                  <a:uFillTx/>
                  <a:latin typeface="Consolas" panose="020B0609020204030204" pitchFamily="49" charset="0"/>
                  <a:ea typeface="Courier New" panose="02070309020205020404"/>
                  <a:cs typeface="Courier New" panose="02070309020205020404"/>
                </a:rPr>
                <a:t>);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</p:txBody>
        </p:sp>
        <p:sp>
          <p:nvSpPr>
            <p:cNvPr id="362" name="textbox 362"/>
            <p:cNvSpPr/>
            <p:nvPr/>
          </p:nvSpPr>
          <p:spPr>
            <a:xfrm>
              <a:off x="3532328" y="755993"/>
              <a:ext cx="360045" cy="1061719"/>
            </a:xfrm>
            <a:prstGeom prst="rect">
              <a:avLst/>
            </a:prstGeom>
          </p:spPr>
          <p:txBody>
            <a:bodyPr vert="eaVert" wrap="square" lIns="0" tIns="0" rIns="0" bIns="0"/>
            <a:lstStyle/>
            <a:p>
              <a:pPr marL="0" marR="0" lvl="0" indent="0" algn="l" defTabSz="914400" rtl="0" eaLnBrk="0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2700" marR="0" lvl="0" indent="0" algn="l" defTabSz="914400" rtl="0" eaLnBrk="0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-4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等</a:t>
              </a:r>
              <a:r>
                <a:rPr kumimoji="0" sz="2400" b="1" i="0" u="none" strike="noStrike" kern="0" cap="none" spc="15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kumimoji="0" sz="2400" b="1" i="0" u="none" strike="noStrike" kern="0" cap="none" spc="-40" normalizeH="0" baseline="0" noProof="0" dirty="0">
                  <a:ln>
                    <a:noFill/>
                  </a:ln>
                  <a:solidFill>
                    <a:srgbClr val="404040">
                      <a:alpha val="10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价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64" name="textbox 364"/>
          <p:cNvSpPr/>
          <p:nvPr/>
        </p:nvSpPr>
        <p:spPr>
          <a:xfrm>
            <a:off x="1072039" y="1047698"/>
            <a:ext cx="6250940" cy="967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0" marR="0" lvl="0" indent="0" algn="r" defTabSz="914400" rtl="0" eaLnBrk="0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95600" y="1905000"/>
            <a:ext cx="6096000" cy="104131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eaLnBrk="0">
              <a:lnSpc>
                <a:spcPts val="3400"/>
              </a:lnSpc>
              <a:defRPr/>
            </a:pPr>
            <a:r>
              <a:rPr lang="en-US" altLang="zh-CN" sz="2400" kern="0" spc="-2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2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arr</a:t>
            </a:r>
            <a:r>
              <a:rPr lang="en-US" altLang="zh-CN" sz="2400" kern="0" spc="-7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[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]={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4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5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6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7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8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9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2700" lvl="0" eaLnBrk="0">
              <a:lnSpc>
                <a:spcPts val="4010"/>
              </a:lnSpc>
              <a:defRPr/>
            </a:pPr>
            <a:r>
              <a:rPr lang="en-US" altLang="zh-CN" sz="2400" kern="0" spc="-5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altLang="zh-CN" sz="2400" kern="0" spc="2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5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 = </a:t>
            </a:r>
            <a:r>
              <a:rPr lang="en-US" altLang="zh-CN" sz="2400" kern="0" spc="-5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arr</a:t>
            </a:r>
            <a:r>
              <a:rPr lang="en-US" altLang="zh-CN" sz="2400" kern="0" spc="-5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57800" y="3432765"/>
            <a:ext cx="6096000" cy="24114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122555" lvl="0" eaLnBrk="0">
              <a:lnSpc>
                <a:spcPct val="91000"/>
              </a:lnSpc>
              <a:spcBef>
                <a:spcPts val="5"/>
              </a:spcBef>
              <a:defRPr/>
            </a:pPr>
            <a:r>
              <a:rPr lang="zh-CN" altLang="en-US" sz="2000" kern="0" spc="-1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两种方式访问数组元素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8110" lvl="0" eaLnBrk="0">
              <a:lnSpc>
                <a:spcPts val="2585"/>
              </a:lnSpc>
              <a:spcBef>
                <a:spcPts val="1050"/>
              </a:spcBef>
              <a:defRPr/>
            </a:pPr>
            <a:r>
              <a:rPr lang="zh-CN" altLang="en-US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第一种方法：下标法，用</a:t>
            </a:r>
            <a:r>
              <a:rPr lang="en-US" altLang="zh-CN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p[</a:t>
            </a:r>
            <a:r>
              <a:rPr lang="en-US" altLang="zh-CN" sz="2000" kern="0" dirty="0" err="1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i</a:t>
            </a:r>
            <a:r>
              <a:rPr lang="en-US" altLang="zh-CN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]</a:t>
            </a:r>
            <a:r>
              <a:rPr lang="zh-CN" altLang="en-US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的形式访问</a:t>
            </a:r>
            <a:r>
              <a:rPr lang="en-US" altLang="zh-CN" sz="2000" kern="0" dirty="0" err="1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arr</a:t>
            </a:r>
            <a:r>
              <a:rPr lang="zh-CN" altLang="en-US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lang="zh-CN" altLang="en-US" sz="2000" kern="0" spc="-1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组中的元素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8110" lvl="0" eaLnBrk="0">
              <a:lnSpc>
                <a:spcPts val="2585"/>
              </a:lnSpc>
              <a:spcBef>
                <a:spcPts val="1015"/>
              </a:spcBef>
              <a:defRPr/>
            </a:pPr>
            <a:r>
              <a:rPr lang="zh-CN" altLang="en-US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第二种方法：指针法，即采用*</a:t>
            </a:r>
            <a:r>
              <a:rPr lang="en-US" altLang="zh-CN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2000" kern="0" dirty="0" err="1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p+i</a:t>
            </a:r>
            <a:r>
              <a:rPr lang="en-US" altLang="zh-CN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2000" kern="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的形</a:t>
            </a:r>
            <a:r>
              <a:rPr lang="zh-CN" altLang="en-US" sz="2000" kern="0" spc="-1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式，用间接访问的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8745" lvl="0" eaLnBrk="0">
              <a:lnSpc>
                <a:spcPts val="3375"/>
              </a:lnSpc>
              <a:defRPr/>
            </a:pPr>
            <a:r>
              <a:rPr lang="zh-CN" altLang="en-US" sz="2000" kern="0" spc="-13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方法来访问数组元素。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指针与数组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97219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62400" y="2062231"/>
            <a:ext cx="7391400" cy="3111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5915" eaLnBrk="0">
              <a:lnSpc>
                <a:spcPts val="3150"/>
              </a:lnSpc>
              <a:spcBef>
                <a:spcPts val="730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26390" eaLnBrk="0">
              <a:spcBef>
                <a:spcPts val="25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72515" eaLnBrk="0">
              <a:lnSpc>
                <a:spcPts val="3150"/>
              </a:lnSpc>
            </a:pPr>
            <a:r>
              <a:rPr lang="en-US" altLang="zh-CN" sz="2400" kern="0" spc="-1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1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1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arr</a:t>
            </a:r>
            <a:r>
              <a:rPr lang="en-US" altLang="zh-CN" sz="2400" kern="0" spc="-78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[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]={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4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5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6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7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8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9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72515" eaLnBrk="0">
              <a:lnSpc>
                <a:spcPct val="85000"/>
              </a:lnSpc>
              <a:spcBef>
                <a:spcPts val="175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altLang="zh-CN" sz="2400" kern="0" spc="26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 = arr+</a:t>
            </a:r>
            <a:r>
              <a:rPr lang="en-US" altLang="zh-CN" sz="2400" kern="0" spc="-40" dirty="0" smtClean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65530" eaLnBrk="0">
              <a:lnSpc>
                <a:spcPct val="68000"/>
              </a:lnSpc>
              <a:spcBef>
                <a:spcPts val="945"/>
              </a:spcBef>
            </a:pPr>
            <a:r>
              <a:rPr lang="en-US" altLang="zh-CN" sz="2400" kern="0" spc="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p--;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66165" eaLnBrk="0">
              <a:lnSpc>
                <a:spcPct val="80000"/>
              </a:lnSpc>
              <a:spcBef>
                <a:spcPts val="480"/>
              </a:spcBef>
            </a:pPr>
            <a:r>
              <a:rPr lang="en-US" altLang="zh-CN" sz="2400" kern="0" spc="-2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&lt;&lt;*p;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90930" eaLnBrk="0">
              <a:lnSpc>
                <a:spcPct val="76000"/>
              </a:lnSpc>
              <a:spcBef>
                <a:spcPts val="500"/>
              </a:spcBef>
            </a:pPr>
            <a:r>
              <a:rPr lang="en-US" altLang="zh-CN" sz="2400" kern="0" spc="-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20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7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32740" eaLnBrk="0">
              <a:lnSpc>
                <a:spcPts val="3400"/>
              </a:lnSpc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2721742"/>
            <a:ext cx="30572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MicrosoftYaHei"/>
              </a:rPr>
              <a:t>推断程序运行</a:t>
            </a:r>
            <a:r>
              <a:rPr lang="zh-CN" altLang="en-US" sz="2800" dirty="0" smtClean="0">
                <a:solidFill>
                  <a:srgbClr val="000000"/>
                </a:solidFill>
                <a:latin typeface="MicrosoftYaHei"/>
              </a:rPr>
              <a:t>结果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63068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62400" y="2062231"/>
            <a:ext cx="7391400" cy="3111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5915" eaLnBrk="0">
              <a:lnSpc>
                <a:spcPts val="3150"/>
              </a:lnSpc>
              <a:spcBef>
                <a:spcPts val="730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26390" eaLnBrk="0">
              <a:spcBef>
                <a:spcPts val="25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72515" eaLnBrk="0">
              <a:lnSpc>
                <a:spcPts val="3150"/>
              </a:lnSpc>
            </a:pPr>
            <a:r>
              <a:rPr lang="en-US" altLang="zh-CN" sz="2400" kern="0" spc="-1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1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1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arr</a:t>
            </a:r>
            <a:r>
              <a:rPr lang="en-US" altLang="zh-CN" sz="2400" kern="0" spc="-78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[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]={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1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4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5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6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7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8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9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,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72515" eaLnBrk="0">
              <a:lnSpc>
                <a:spcPct val="85000"/>
              </a:lnSpc>
              <a:spcBef>
                <a:spcPts val="175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altLang="zh-CN" sz="2400" kern="0" spc="26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 = </a:t>
            </a:r>
            <a:r>
              <a:rPr lang="en-US" altLang="zh-CN" sz="2400" kern="0" spc="-40" dirty="0" err="1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arr</a:t>
            </a:r>
            <a:r>
              <a:rPr lang="en-US" altLang="zh-CN" sz="2400" kern="0" spc="-4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+ </a:t>
            </a:r>
            <a:r>
              <a:rPr lang="en-US" altLang="zh-CN" sz="2400" kern="0" spc="-40" dirty="0" smtClean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3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65530" eaLnBrk="0">
              <a:lnSpc>
                <a:spcPct val="68000"/>
              </a:lnSpc>
              <a:spcBef>
                <a:spcPts val="945"/>
              </a:spcBef>
            </a:pPr>
            <a:r>
              <a:rPr lang="en-US" altLang="zh-CN" sz="2400" kern="0" spc="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p--;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66165" eaLnBrk="0">
              <a:lnSpc>
                <a:spcPct val="80000"/>
              </a:lnSpc>
              <a:spcBef>
                <a:spcPts val="480"/>
              </a:spcBef>
            </a:pPr>
            <a:r>
              <a:rPr lang="en-US" altLang="zh-CN" sz="2400" kern="0" spc="-2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&lt;&lt;*p;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90930" eaLnBrk="0">
              <a:lnSpc>
                <a:spcPct val="76000"/>
              </a:lnSpc>
              <a:spcBef>
                <a:spcPts val="500"/>
              </a:spcBef>
            </a:pPr>
            <a:r>
              <a:rPr lang="en-US" altLang="zh-CN" sz="2400" kern="0" spc="-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20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7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32740" eaLnBrk="0">
              <a:lnSpc>
                <a:spcPts val="3400"/>
              </a:lnSpc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2721742"/>
            <a:ext cx="30572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MicrosoftYaHei"/>
              </a:rPr>
              <a:t>推断程序运行</a:t>
            </a:r>
            <a:r>
              <a:rPr lang="zh-CN" altLang="en-US" sz="2800" dirty="0" smtClean="0">
                <a:solidFill>
                  <a:srgbClr val="000000"/>
                </a:solidFill>
                <a:latin typeface="MicrosoftYaHei"/>
              </a:rPr>
              <a:t>结果</a:t>
            </a:r>
            <a:endParaRPr lang="zh-CN" altLang="en-US" sz="2800" dirty="0"/>
          </a:p>
        </p:txBody>
      </p:sp>
      <p:graphicFrame>
        <p:nvGraphicFramePr>
          <p:cNvPr id="6" name="table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807476"/>
              </p:ext>
            </p:extLst>
          </p:nvPr>
        </p:nvGraphicFramePr>
        <p:xfrm>
          <a:off x="1030728" y="3843020"/>
          <a:ext cx="2647705" cy="728980"/>
        </p:xfrm>
        <a:graphic>
          <a:graphicData uri="http://schemas.openxmlformats.org/drawingml/2006/table">
            <a:tbl>
              <a:tblPr/>
              <a:tblGrid>
                <a:gridCol w="2647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8980">
                <a:tc>
                  <a:txBody>
                    <a:bodyPr/>
                    <a:lstStyle/>
                    <a:p>
                      <a:pPr marL="111125" algn="ctr" rtl="0" eaLnBrk="0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en-US" sz="32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3</a:t>
                      </a:r>
                      <a:endParaRPr lang="en-US" altLang="en-US" sz="32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881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19600" y="2286000"/>
            <a:ext cx="6477000" cy="26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705" eaLnBrk="0">
              <a:lnSpc>
                <a:spcPct val="98000"/>
              </a:lnSpc>
              <a:spcBef>
                <a:spcPts val="20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297815" eaLnBrk="0">
              <a:lnSpc>
                <a:spcPct val="98000"/>
              </a:lnSpc>
              <a:spcBef>
                <a:spcPts val="20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36955" eaLnBrk="0">
              <a:lnSpc>
                <a:spcPts val="3150"/>
              </a:lnSpc>
            </a:pPr>
            <a:r>
              <a:rPr lang="en-US" altLang="zh-CN" sz="2400" kern="0" spc="-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char </a:t>
            </a:r>
            <a:r>
              <a:rPr lang="en-US" altLang="zh-CN" sz="2400" kern="0" spc="-2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ar</a:t>
            </a:r>
            <a:r>
              <a:rPr lang="en-US" altLang="zh-CN" sz="2400" kern="0" spc="-78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[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]={</a:t>
            </a:r>
            <a:r>
              <a:rPr lang="en-US" altLang="zh-CN" sz="2400" kern="0" spc="-2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"All-Dream"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36955" eaLnBrk="0">
              <a:lnSpc>
                <a:spcPct val="85000"/>
              </a:lnSpc>
              <a:spcBef>
                <a:spcPts val="175"/>
              </a:spcBef>
            </a:pPr>
            <a:r>
              <a:rPr lang="en-US" altLang="zh-CN" sz="2400" kern="0" spc="-3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char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altLang="zh-CN" sz="2400" kern="0" spc="2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p=ar+</a:t>
            </a:r>
            <a:r>
              <a:rPr lang="en-US" altLang="zh-CN" sz="2400" kern="0" spc="-3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4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36955" eaLnBrk="0">
              <a:lnSpc>
                <a:spcPct val="80000"/>
              </a:lnSpc>
              <a:spcBef>
                <a:spcPts val="600"/>
              </a:spcBef>
            </a:pPr>
            <a:r>
              <a:rPr lang="en-US" altLang="zh-CN" sz="2400" kern="0" spc="-30" dirty="0" err="1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-30" dirty="0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*p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61720" eaLnBrk="0">
              <a:lnSpc>
                <a:spcPct val="74000"/>
              </a:lnSpc>
              <a:spcBef>
                <a:spcPts val="505"/>
              </a:spcBef>
            </a:pPr>
            <a:r>
              <a:rPr lang="en-US" altLang="zh-CN" sz="2400" kern="0" spc="-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20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7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04165" eaLnBrk="0">
              <a:lnSpc>
                <a:spcPts val="3330"/>
              </a:lnSpc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2721742"/>
            <a:ext cx="30572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MicrosoftYaHei"/>
              </a:rPr>
              <a:t>推断程序运行</a:t>
            </a:r>
            <a:r>
              <a:rPr lang="zh-CN" altLang="en-US" sz="2800" dirty="0" smtClean="0">
                <a:solidFill>
                  <a:srgbClr val="000000"/>
                </a:solidFill>
                <a:latin typeface="MicrosoftYaHei"/>
              </a:rPr>
              <a:t>结果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38965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19600" y="2286000"/>
            <a:ext cx="6477000" cy="26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705" eaLnBrk="0">
              <a:lnSpc>
                <a:spcPct val="98000"/>
              </a:lnSpc>
              <a:spcBef>
                <a:spcPts val="20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297815" eaLnBrk="0">
              <a:lnSpc>
                <a:spcPct val="98000"/>
              </a:lnSpc>
              <a:spcBef>
                <a:spcPts val="20"/>
              </a:spcBef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36955" eaLnBrk="0">
              <a:lnSpc>
                <a:spcPts val="3150"/>
              </a:lnSpc>
            </a:pPr>
            <a:r>
              <a:rPr lang="en-US" altLang="zh-CN" sz="2400" kern="0" spc="-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char </a:t>
            </a:r>
            <a:r>
              <a:rPr lang="en-US" altLang="zh-CN" sz="2400" kern="0" spc="-20" dirty="0" err="1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ar</a:t>
            </a:r>
            <a:r>
              <a:rPr lang="en-US" altLang="zh-CN" sz="2400" kern="0" spc="-78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[</a:t>
            </a:r>
            <a:r>
              <a:rPr lang="en-US" altLang="zh-CN" sz="2400" kern="0" spc="-2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20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]={</a:t>
            </a:r>
            <a:r>
              <a:rPr lang="en-US" altLang="zh-CN" sz="2400" kern="0" spc="-2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"All-Dream"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36955" eaLnBrk="0">
              <a:lnSpc>
                <a:spcPct val="85000"/>
              </a:lnSpc>
              <a:spcBef>
                <a:spcPts val="175"/>
              </a:spcBef>
            </a:pPr>
            <a:r>
              <a:rPr lang="en-US" altLang="zh-CN" sz="2400" kern="0" spc="-3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char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*</a:t>
            </a:r>
            <a:r>
              <a:rPr lang="en-US" altLang="zh-CN" sz="2400" kern="0" spc="2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p=ar+</a:t>
            </a:r>
            <a:r>
              <a:rPr lang="en-US" altLang="zh-CN" sz="2400" kern="0" spc="-3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4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36955" eaLnBrk="0">
              <a:lnSpc>
                <a:spcPct val="80000"/>
              </a:lnSpc>
              <a:spcBef>
                <a:spcPts val="600"/>
              </a:spcBef>
            </a:pPr>
            <a:r>
              <a:rPr lang="en-US" altLang="zh-CN" sz="2400" kern="0" spc="-30" dirty="0" err="1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-30" dirty="0" smtClean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 smtClean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*p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061720" eaLnBrk="0">
              <a:lnSpc>
                <a:spcPct val="74000"/>
              </a:lnSpc>
              <a:spcBef>
                <a:spcPts val="505"/>
              </a:spcBef>
            </a:pPr>
            <a:r>
              <a:rPr lang="en-US" altLang="zh-CN" sz="2400" kern="0" spc="-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20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7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04165" eaLnBrk="0">
              <a:lnSpc>
                <a:spcPts val="3330"/>
              </a:lnSpc>
            </a:pP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19"/>
          <p:cNvSpPr txBox="1"/>
          <p:nvPr/>
        </p:nvSpPr>
        <p:spPr>
          <a:xfrm>
            <a:off x="1981201" y="818596"/>
            <a:ext cx="1733304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模拟练习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8200" y="2721742"/>
            <a:ext cx="30572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MicrosoftYaHei"/>
              </a:rPr>
              <a:t>推断程序运行</a:t>
            </a:r>
            <a:r>
              <a:rPr lang="zh-CN" altLang="en-US" sz="2800" dirty="0" smtClean="0">
                <a:solidFill>
                  <a:srgbClr val="000000"/>
                </a:solidFill>
                <a:latin typeface="MicrosoftYaHei"/>
              </a:rPr>
              <a:t>结果</a:t>
            </a:r>
            <a:endParaRPr lang="zh-CN" altLang="en-US" sz="2800" dirty="0"/>
          </a:p>
        </p:txBody>
      </p:sp>
      <p:graphicFrame>
        <p:nvGraphicFramePr>
          <p:cNvPr id="6" name="table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34831"/>
              </p:ext>
            </p:extLst>
          </p:nvPr>
        </p:nvGraphicFramePr>
        <p:xfrm>
          <a:off x="1030728" y="3843020"/>
          <a:ext cx="2647705" cy="648335"/>
        </p:xfrm>
        <a:graphic>
          <a:graphicData uri="http://schemas.openxmlformats.org/drawingml/2006/table">
            <a:tbl>
              <a:tblPr/>
              <a:tblGrid>
                <a:gridCol w="2647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335">
                <a:tc>
                  <a:txBody>
                    <a:bodyPr/>
                    <a:lstStyle/>
                    <a:p>
                      <a:pPr marL="111125" algn="l" rtl="0" eaLnBrk="0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en-US" sz="2800" kern="0" spc="-10" dirty="0" smtClean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D</a:t>
                      </a:r>
                      <a:endParaRPr lang="en-US" altLang="en-US" sz="28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018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3305</TotalTime>
  <Words>1638</Words>
  <Application>Microsoft Office PowerPoint</Application>
  <PresentationFormat>宽屏</PresentationFormat>
  <Paragraphs>507</Paragraphs>
  <Slides>31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MicrosoftYaHei</vt:lpstr>
      <vt:lpstr>source-code-pro</vt:lpstr>
      <vt:lpstr>等线</vt:lpstr>
      <vt:lpstr>宋体</vt:lpstr>
      <vt:lpstr>微软雅黑</vt:lpstr>
      <vt:lpstr>Arial</vt:lpstr>
      <vt:lpstr>Consolas</vt:lpstr>
      <vt:lpstr>Courier New</vt:lpstr>
      <vt:lpstr>Office Theme</vt:lpstr>
      <vt:lpstr>《C++ 语言基础》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xuewu</dc:creator>
  <cp:lastModifiedBy>小林泉</cp:lastModifiedBy>
  <cp:revision>106</cp:revision>
  <dcterms:created xsi:type="dcterms:W3CDTF">2024-12-19T06:37:00Z</dcterms:created>
  <dcterms:modified xsi:type="dcterms:W3CDTF">2025-09-26T07:23:12Z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2022-02-16T08:00:00Z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2024-12-19T08:00:00Z</vt:filetime>
  </property>
  <property fmtid="{D5CDD505-2E9C-101B-9397-08002B2CF9AE}" pid="5" name="ICV">
    <vt:lpwstr>4B2869C80DD44622BD0D63F70A04E1E6_12</vt:lpwstr>
  </property>
  <property fmtid="{D5CDD505-2E9C-101B-9397-08002B2CF9AE}" pid="6" name="KSOProductBuildVer">
    <vt:lpwstr>2052-12.1.0.18912</vt:lpwstr>
  </property>
</Properties>
</file>