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media/image2.jpg" ContentType="image/jp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310" r:id="rId2"/>
    <p:sldId id="311" r:id="rId3"/>
    <p:sldId id="312" r:id="rId4"/>
    <p:sldId id="257" r:id="rId5"/>
    <p:sldId id="259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3" r:id="rId24"/>
    <p:sldId id="313" r:id="rId25"/>
    <p:sldId id="285" r:id="rId26"/>
    <p:sldId id="286" r:id="rId27"/>
    <p:sldId id="287" r:id="rId28"/>
    <p:sldId id="314" r:id="rId29"/>
    <p:sldId id="288" r:id="rId30"/>
    <p:sldId id="289" r:id="rId31"/>
    <p:sldId id="315" r:id="rId32"/>
    <p:sldId id="316" r:id="rId33"/>
    <p:sldId id="300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930" autoAdjust="0"/>
  </p:normalViewPr>
  <p:slideViewPr>
    <p:cSldViewPr snapToGrid="0" snapToObjects="1">
      <p:cViewPr varScale="1">
        <p:scale>
          <a:sx n="99" d="100"/>
          <a:sy n="99" d="100"/>
        </p:scale>
        <p:origin x="10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1497652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让学生辨认四个地点：一是校门，二是教学楼，三是图书馆，四是体育馆。校园开放日的情境是教学改编，六条道路及其时间取自教材例十杠一的样例。点击显示任务，强调只能顺着箭头行走，数字表示分钟，画出来的线条长短没有实际含义。先请学生各写出一种从校门到体育馆的合法路线，不急着给最优答案。有人选择直达时，追问少经过一个地点是否一定更快，留到下一页用加法比较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点击后，把生活情境逐项对应到术语：地点是顶点，单向通路是有向边，时间是边权。路径描述依次怎样走，相邻顶点之间必须存在方向正确的边；路径长度是沿途权值之和，最短距离则是在所有合法走法中取最小的长度。请学生用一到二到四说明路径与距离的区别：前者是走法，后者是三这个数。这个模型假定时间固定，不处理拥堵和临时封路；同样短的走法也可能不止一条。现在再增加到教学楼和图书馆的需求，引出固定一个起点、回答多个终点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这一页请学生真正读题，不先讨论算法。这里整理的是主教材例十杠一，也对应洛谷 P3371：有向图，顶点从一编号到 n，边数为 m，边权非负，允许同一对顶点之间有多条边，给定源点 s，要回答到每个顶点的最短距离。请学生复述可达、不可达和源点自身三种输出含义；不可达输出二十一亿四千七百四十八万三千六百四十七，这是题目约定而不是路径长度。原题只要数值，不要路线。题意已经完整，下一页解释输入如何描述这张图。</a:t>
            </a:r>
          </a:p>
          <a:p>
            <a:endParaRPr lang="en-US" dirty="0"/>
          </a:p>
          <a:p>
            <a:r>
              <a:rPr lang="zh-CN" dirty="0"/>
              <a:t>右侧只截取源点的三条出边，用于说明一次运行要回答多个目的地；边的方向不能反过来读。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先读左侧第一行和后续边行，再点击右侧输出要求。n、m、s 分别为顶点数、边数和源点；u、v、w 分别是这一条边的起点、终点和权值，不能把它们当成最终距离。用二、四、一这个输入行检查学生是否会误加反向边。输出第 i 项对应顶点 i，与边输入顺序和算法处理顺序都没有关系。数据规模为至多一万个点、五十万条边，边权非负且总和小于二的三十一次方；这些条件之后用于讨论正确性和数值类型。现在拿一份具体样例逐行读。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承认逐条搜索在小图上是合理的尝试：如果能列全，当然可以比较最小值。连续二十次、每次两种选择，就可能产生二的二十次方种组合；这是说明增长速度的例子，不是主图的路线数量。非负图中绕圈不会更短，即使限制不重复顶点，也可能有大量路线。点击右侧，把注意力放到重复部分：两条不同前缀到达同一个三之后，都能继续走三到四。是否可以少保存一个较差的前缀？下一页用相同后半段具体比较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让学生找出到三的直达前缀五，以及经过二的前缀四。给它们接上相同的三到四，额外代价都是三，分别得到八和七。点击解释，强调后半段相同，较长的前半段不会反超；因此在只求长度的任务里，可以为每个顶点保留目前最短的结果。这不是说所有记录现在都最终正确，新发现更短路线时仍要改进。自然引出下一页的距离数组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先解释名称和下标，再让学生读具体值。dis 的下标 v 是顶点编号，里面保存的是目前找到的从源点到该点的最短路线长度。只检查直达边后，四个数是零、二、五、四；其中 dis 三等于五，三说明到哪里，五说明当前多远。后来经二到三得到四，就把五改成四。请学生说出“目前最好”为什么不等于“最终答案”：因为还有路线没有被检查。有限记录来自真实走法，而尚未检查任何边时的初值留到下一页说明。</a:t>
            </a:r>
          </a:p>
          <a:p>
            <a:endParaRPr lang="en-US" dirty="0"/>
          </a:p>
          <a:p>
            <a:r>
              <a:rPr lang="zh-CN" dirty="0"/>
              <a:t>先读出两条路线的长度，再指向数组中发生变化的数值；顶点编号始终是3，变化的是记录的距离。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此时还没有走过图中的任何边。源点到自身存在零步路线，因此源点记录为零；其他点暂时没有已知路线，使用 INF 作为标记。点击文字后，请学生判断“INF 是否已经证明不可达”，预期回答是否，它只说明目前还不知道。强调初始化针对输入的源点 s；把源点换成三时，应当只有 dis 三为零。既然初值写好了，下一步沿一条边尝试找到真实路线。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到已经看过源点出边的状态：到二目前为二，到三目前为五。先让学生指认两个加数，一个是从源点到二的距离，另一个是二到三的边权。接起来得到四，小于旧记录五，于是把到三的距离改成四。图上边权不变，变化发生在距离数组中。点击后完整读出计算、比较和赋值三步；下一页用 u、v、w 表示同一种操作。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先解释示意图中的虚线是一段已经找到的路线，不一定是一条边。u 是这段路线的终点，v 是接下来要到的点，w 是从 u 到 v 这条边的长度。已知前半段加上这一条边，得到新的候选，再与旧的 dis v 比较，更小才替换。这种尝试改进的操作叫松弛，不要求每次都修改数组。必须先有到 u 的已知路线，不能把 INF 当作真实路程。下一页专门观察不更新的情况。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顾到三第一次得到五、后来才改成四。如果用五检查过三的出边，随后前半段变成四，后续候选也可能改善，就需要重新检查。这说明“发现一次就处理一次”缺少依据。我们希望找到距离已不会变化的顶点，再正式使用它的出边，使每个点只需正式处理一次。现在不要直接宣布答案，先把二、五、四三个候选摆出来，下一页解释为什么最小的二可靠。</a:t>
            </a:r>
          </a:p>
          <a:p>
            <a:endParaRPr lang="en-US" dirty="0"/>
          </a:p>
          <a:p>
            <a:r>
              <a:rPr lang="zh-CN" dirty="0"/>
              <a:t>先读出两条路线的长度，再指向数组中发生变化的数值；顶点编号始终是3，变化的是记录的距离。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指出源点已经处理，剩余直达候选分别为二、五、四。让学生观察任意路线离开一的第一步，只可能付出这三个代价之一，至少为二。后面的边权都非负，总代价不可能降到二以下，所以目前到二的二已经最优。这个“以后不再变小”的含义才叫确定，不是仅仅在图上见过这个点。接着追问论证哪一步依赖非负条件，在下一页用负边反例检验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明确这张三点图是教学自拟反例，不是主例改了权值。直达到 a 为二，到 b 为五，若照最小候选立即确定 a，就会错过经过 b 再走负四的路线，其总长为一。点击解释后让学生指出失败原因：负边使后半段有可能降低总长。零权边只能保持总长相等，不会破坏这一步理由，所以要求非负而不是严格正数。回到非负图后，才能把刚才的判断整理成算法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前面分别解决了怎么更新和先信任哪个候选，现在才给这套方法命名为 Dijkstra。按顺序讲初始化、从未确定点中选最小、检查是否结束、确定该点、松弛它的全部出边，并回到选点。u 记录顶点编号，used 为真表示最终距离已经确定。没有候选或者最小候选仍是 INF 时结束，具体代码还会单独解释。请学生不看文字复述一次流程，再把主例记录清空，从头完整执行。</a:t>
            </a:r>
          </a:p>
          <a:p>
            <a:endParaRPr lang="en-US" dirty="0"/>
          </a:p>
          <a:p>
            <a:r>
              <a:rPr lang="zh-CN" dirty="0"/>
              <a:t>按竖向箭头说明一轮做的工作；完成松弛后回到选点，而不是立刻输出。到不了的点不会被强行确定。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本页只讨论执行开始，不提前进行第一轮松弛。点击时图示与记录同步出现，四个顶点位置保持不变。按照编号一到四，距离是零以及三个 INF，所有确定标记为假。源点零来自不走任何边，其他点还没有已知路线。请学生选出未确定点里最小的记录，答案是一；下一页才正式确定一并检查它的出边。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点击同步显示本轮图示和计算，说明橙色表示本轮确定，绿色表示此前已经确定。选一之后先把它标记为已确定，再依次检查到二、三、四的三条出边。源点距离零分别加二、五、四，均优于 INF，因此本轮结束时记录变成零、二、五、四。请学生注意，只有一被确定，另外三个只是发现了候选。余下最小距离二对应顶点二，准备进入下一轮。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本轮先确定二。沿二到三，已知前半段二再加边权二得到四，比旧五小；沿二到四得到三，比旧四小。请学生分别读出被修改的下标与值，而不是只说“改四、改三”。图上红边只表示本轮检查的边，边权本身没有被改写。本轮记录成为零、二、四、三，已确定一和二；剩余最小的是距离三，对应顶点四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页故意停在最容易把编号与距离混淆的地方。顶点三的距离是四，顶点四的距离是三，因此选择四，不能因为三的编号小就先处理三。确定四后，发现没有任何出边，于是松弛步骤为空，不能沿入边反着走。虽然数组数值不变，但我们确实完成了到四的最优性确认。还剩顶点三，因此仍要进行最后一轮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现在只剩顶点三，距离四，先把它确定。沿三到四这条边，候选为四加三等于七，已有到四的距离为三，所以比较不成立，不更新。请学生说明“这一轮没有数值变化”为何仍合理：检查可能失败，但程序仍按规则完成了一轮。四个顶点全部确定，最终距离是零、二、四、三。下一页把各轮排在一起，核对选择顺序与输出顺序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5503860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把手算中反复使用的三类信息分别交给 g、dis 和 used。g 保存出边，dis 保存目前距离，used 保存是否已经确定，三者职责不同。n、m、s 来自第一行输入，顶点编号从一到 n，开 n 加一的空间是为了容纳下标 n，而不是增加一个需要回答的顶点。点击后按保存图、初始化、循环、输出的次序回收全流程。首先必须让程序能够取出一个点的全部出边，下一页用真实样例解释邻接表。</a:t>
            </a:r>
          </a:p>
          <a:p>
            <a:endParaRPr lang="en-US" dirty="0"/>
          </a:p>
          <a:p>
            <a:r>
              <a:rPr lang="zh-CN" dirty="0"/>
              <a:t>在刚处理完源点出边的时刻对照三类记录。g保存道路，dis保存长度，used保存是否已经确定，三者不能混用。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先看四行存储结果，让学生把每一对数翻译回一条边。例如 g 二中的四、一表示从二到四，终点四、权一；括号前的下标才提供这条边的起点。g 一含三条边，g 二含两条，g 三含一条，g 四为空，与原图完全一致。点击后介绍 Edge 中的 to 和 w，以及可增长的 vector 边列表。遍历 g u 就能恰好检查 u 的全部出边。下一页按这一含义读入数据。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AFAFA"/>
                </a:solidFill>
                <a:effectLst/>
              </a:rPr>
              <a:t>第一次发现路线，先把记录放进堆。</a:t>
            </a:r>
            <a:endParaRPr lang="zh-CN" altLang="en-US" dirty="0">
              <a:effectLst/>
            </a:endParaRPr>
          </a:p>
          <a:p>
            <a:pPr algn="l"/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处理源点 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1 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时，通过边 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1 → 3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（权值为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5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），发现一条长度为 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5 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的路线，堆中便有了</a:t>
            </a:r>
            <a:r>
              <a:rPr lang="zh-CN" altLang="en-US" dirty="0">
                <a:effectLst/>
              </a:rPr>
              <a:t>：</a:t>
            </a:r>
            <a:r>
              <a:rPr lang="en-US" altLang="zh-CN" dirty="0">
                <a:effectLst/>
              </a:rPr>
              <a:t>{5, 3}</a:t>
            </a:r>
          </a:p>
          <a:p>
            <a:pPr algn="l"/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注意，</a:t>
            </a:r>
            <a:r>
              <a:rPr lang="zh-CN" altLang="en-US" b="1" i="0" dirty="0">
                <a:solidFill>
                  <a:srgbClr val="FAFAFA"/>
                </a:solidFill>
                <a:effectLst/>
                <a:latin typeface="Inter"/>
              </a:rPr>
              <a:t>放进堆只表示发现了路线，并不表示距离已经确定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，所以此时 </a:t>
            </a:r>
            <a:r>
              <a:rPr lang="en-US" altLang="zh-CN" dirty="0"/>
              <a:t>used[3]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 仍然是 </a:t>
            </a:r>
            <a:r>
              <a:rPr lang="en-US" altLang="zh-CN" dirty="0"/>
              <a:t>false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。</a:t>
            </a:r>
            <a:endParaRPr lang="en-US" altLang="zh-CN" b="0" i="0" dirty="0">
              <a:solidFill>
                <a:srgbClr val="FAFAFA"/>
              </a:solidFill>
              <a:effectLst/>
              <a:latin typeface="Inter"/>
            </a:endParaRPr>
          </a:p>
          <a:p>
            <a:pPr algn="l"/>
            <a:endParaRPr lang="en-US" altLang="zh-CN" b="0" i="0" dirty="0">
              <a:solidFill>
                <a:srgbClr val="FAFAFA"/>
              </a:solidFill>
              <a:effectLst/>
              <a:latin typeface="Inter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>
                <a:solidFill>
                  <a:srgbClr val="FAFAFA"/>
                </a:solidFill>
                <a:effectLst/>
              </a:rPr>
              <a:t>但后来发现更短路线，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处理顶点 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2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，通过路线 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1 → 2 → 3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，发现到顶点 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3 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只需要 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4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，所以堆里有了</a:t>
            </a:r>
            <a:r>
              <a:rPr lang="zh-CN" altLang="en-US" dirty="0">
                <a:effectLst/>
              </a:rPr>
              <a:t>：</a:t>
            </a:r>
            <a:r>
              <a:rPr lang="en-US" altLang="zh-CN" dirty="0">
                <a:effectLst/>
              </a:rPr>
              <a:t>{4, 3}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>
              <a:effectLst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effectLst/>
              </a:rPr>
              <a:t>这时恰好距离</a:t>
            </a:r>
            <a:r>
              <a:rPr lang="en-US" altLang="zh-CN" dirty="0">
                <a:effectLst/>
              </a:rPr>
              <a:t>4</a:t>
            </a:r>
            <a:r>
              <a:rPr lang="zh-CN" altLang="en-US" dirty="0">
                <a:effectLst/>
              </a:rPr>
              <a:t>是最短的当前距离了，那么就确定好了顶点</a:t>
            </a:r>
            <a:r>
              <a:rPr lang="en-US" altLang="zh-CN" dirty="0">
                <a:effectLst/>
              </a:rPr>
              <a:t>3</a:t>
            </a:r>
            <a:r>
              <a:rPr lang="zh-CN" altLang="en-US" dirty="0">
                <a:effectLst/>
              </a:rPr>
              <a:t>，而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堆中还有了</a:t>
            </a:r>
            <a:r>
              <a:rPr lang="zh-CN" altLang="en-US" dirty="0">
                <a:effectLst/>
              </a:rPr>
              <a:t>：</a:t>
            </a:r>
            <a:r>
              <a:rPr lang="en-US" altLang="zh-CN" dirty="0">
                <a:effectLst/>
              </a:rPr>
              <a:t>{5, 3}</a:t>
            </a:r>
            <a:r>
              <a:rPr lang="zh-CN" altLang="en-US" dirty="0">
                <a:effectLst/>
              </a:rPr>
              <a:t>，就需要在之后跳过这条记录。</a:t>
            </a:r>
            <a:endParaRPr lang="en-US" altLang="zh-CN" dirty="0">
              <a:effectLst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>
              <a:effectLst/>
            </a:endParaRPr>
          </a:p>
          <a:p>
            <a:endParaRPr lang="zh-CN" altLang="en-US" b="0" i="0" dirty="0">
              <a:solidFill>
                <a:srgbClr val="FAFAFA"/>
              </a:solidFill>
              <a:effectLst/>
              <a:latin typeface="Inter"/>
            </a:endParaRPr>
          </a:p>
          <a:p>
            <a:pPr algn="l"/>
            <a:endParaRPr lang="zh-CN" altLang="en-US" b="0" i="0" dirty="0">
              <a:solidFill>
                <a:srgbClr val="FAFAFA"/>
              </a:solidFill>
              <a:effectLst/>
              <a:latin typeface="Inter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b="1" dirty="0">
                <a:solidFill>
                  <a:srgbClr val="FAFAFA"/>
                </a:solidFill>
                <a:effectLst/>
              </a:rPr>
              <a:t>第一次发现路线，先把记录放进堆。</a:t>
            </a:r>
            <a:endParaRPr lang="zh-CN" altLang="en-US" dirty="0">
              <a:effectLst/>
            </a:endParaRPr>
          </a:p>
          <a:p>
            <a:pPr algn="l"/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处理源点 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1 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时，通过边 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1 → 3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（权值为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5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），发现一条长度为 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5 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的路线，堆中便有了</a:t>
            </a:r>
            <a:r>
              <a:rPr lang="zh-CN" altLang="en-US" dirty="0">
                <a:effectLst/>
              </a:rPr>
              <a:t>：</a:t>
            </a:r>
            <a:r>
              <a:rPr lang="en-US" altLang="zh-CN" dirty="0">
                <a:effectLst/>
              </a:rPr>
              <a:t>{5, 3}</a:t>
            </a:r>
          </a:p>
          <a:p>
            <a:pPr algn="l"/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注意，</a:t>
            </a:r>
            <a:r>
              <a:rPr lang="zh-CN" altLang="en-US" b="1" i="0" dirty="0">
                <a:solidFill>
                  <a:srgbClr val="FAFAFA"/>
                </a:solidFill>
                <a:effectLst/>
                <a:latin typeface="Inter"/>
              </a:rPr>
              <a:t>放进堆只表示发现了路线，并不表示距离已经确定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，所以此时 </a:t>
            </a:r>
            <a:r>
              <a:rPr lang="en-US" altLang="zh-CN" dirty="0"/>
              <a:t>used[3]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 仍然是 </a:t>
            </a:r>
            <a:r>
              <a:rPr lang="en-US" altLang="zh-CN" dirty="0"/>
              <a:t>false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。</a:t>
            </a:r>
            <a:endParaRPr lang="en-US" altLang="zh-CN" b="0" i="0" dirty="0">
              <a:solidFill>
                <a:srgbClr val="FAFAFA"/>
              </a:solidFill>
              <a:effectLst/>
              <a:latin typeface="Inter"/>
            </a:endParaRPr>
          </a:p>
          <a:p>
            <a:pPr algn="l"/>
            <a:endParaRPr lang="en-US" altLang="zh-CN" b="0" i="0" dirty="0">
              <a:solidFill>
                <a:srgbClr val="FAFAFA"/>
              </a:solidFill>
              <a:effectLst/>
              <a:latin typeface="Inter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>
                <a:solidFill>
                  <a:srgbClr val="FAFAFA"/>
                </a:solidFill>
                <a:effectLst/>
              </a:rPr>
              <a:t>但后来发现更短路线，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处理顶点 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2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，通过路线 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1 → 2 → 3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，发现到顶点 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3 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只需要 </a:t>
            </a:r>
            <a:r>
              <a:rPr lang="en-US" altLang="zh-CN" b="0" i="0" dirty="0">
                <a:solidFill>
                  <a:srgbClr val="FAFAFA"/>
                </a:solidFill>
                <a:effectLst/>
                <a:latin typeface="Inter"/>
              </a:rPr>
              <a:t>4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，所以堆里有了</a:t>
            </a:r>
            <a:r>
              <a:rPr lang="zh-CN" altLang="en-US" dirty="0">
                <a:effectLst/>
              </a:rPr>
              <a:t>：</a:t>
            </a:r>
            <a:r>
              <a:rPr lang="en-US" altLang="zh-CN" dirty="0">
                <a:effectLst/>
              </a:rPr>
              <a:t>{4, 3}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>
              <a:effectLst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effectLst/>
              </a:rPr>
              <a:t>这时恰好距离</a:t>
            </a:r>
            <a:r>
              <a:rPr lang="en-US" altLang="zh-CN" dirty="0">
                <a:effectLst/>
              </a:rPr>
              <a:t>4</a:t>
            </a:r>
            <a:r>
              <a:rPr lang="zh-CN" altLang="en-US" dirty="0">
                <a:effectLst/>
              </a:rPr>
              <a:t>是最短的当前距离了，那么就确定好了顶点</a:t>
            </a:r>
            <a:r>
              <a:rPr lang="en-US" altLang="zh-CN" dirty="0">
                <a:effectLst/>
              </a:rPr>
              <a:t>3</a:t>
            </a:r>
            <a:r>
              <a:rPr lang="zh-CN" altLang="en-US" dirty="0">
                <a:effectLst/>
              </a:rPr>
              <a:t>，而</a:t>
            </a:r>
            <a:r>
              <a:rPr lang="zh-CN" altLang="en-US" b="0" i="0" dirty="0">
                <a:solidFill>
                  <a:srgbClr val="FAFAFA"/>
                </a:solidFill>
                <a:effectLst/>
                <a:latin typeface="Inter"/>
              </a:rPr>
              <a:t>堆中还有了</a:t>
            </a:r>
            <a:r>
              <a:rPr lang="zh-CN" altLang="en-US" dirty="0">
                <a:effectLst/>
              </a:rPr>
              <a:t>：</a:t>
            </a:r>
            <a:r>
              <a:rPr lang="en-US" altLang="zh-CN" dirty="0">
                <a:effectLst/>
              </a:rPr>
              <a:t>{5, 3}</a:t>
            </a:r>
            <a:r>
              <a:rPr lang="zh-CN" altLang="en-US" dirty="0">
                <a:effectLst/>
              </a:rPr>
              <a:t>，就需要在之后跳过这条记录。</a:t>
            </a:r>
            <a:endParaRPr lang="en-US" altLang="zh-CN" dirty="0">
              <a:effectLst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>
              <a:effectLst/>
            </a:endParaRPr>
          </a:p>
          <a:p>
            <a:endParaRPr lang="zh-CN" altLang="en-US" b="0" i="0" dirty="0">
              <a:solidFill>
                <a:srgbClr val="FAFAFA"/>
              </a:solidFill>
              <a:effectLst/>
              <a:latin typeface="Inter"/>
            </a:endParaRPr>
          </a:p>
          <a:p>
            <a:pPr algn="l"/>
            <a:endParaRPr lang="zh-CN" altLang="en-US" b="0" i="0" dirty="0">
              <a:solidFill>
                <a:srgbClr val="FAFAFA"/>
              </a:solidFill>
              <a:effectLst/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6246314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altLang="zh-CN" dirty="0"/>
          </a:p>
          <a:p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4861964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altLang="en-US" dirty="0"/>
              <a:t>为什么要在这里记录？</a:t>
            </a:r>
          </a:p>
          <a:p>
            <a:endParaRPr lang="zh-CN" altLang="en-US" dirty="0"/>
          </a:p>
          <a:p>
            <a:r>
              <a:rPr lang="zh-CN" altLang="en-US" dirty="0"/>
              <a:t>因为松弛成功意味着：经过 </a:t>
            </a:r>
            <a:r>
              <a:rPr lang="en-US" altLang="zh-CN" dirty="0"/>
              <a:t>`u` </a:t>
            </a:r>
            <a:r>
              <a:rPr lang="zh-CN" altLang="en-US" dirty="0"/>
              <a:t>到达 </a:t>
            </a:r>
            <a:r>
              <a:rPr lang="en-US" altLang="zh-CN" dirty="0"/>
              <a:t>`v`</a:t>
            </a:r>
            <a:r>
              <a:rPr lang="zh-CN" altLang="en-US" dirty="0"/>
              <a:t>，比之前找到的路线更短。所以既要更新“走多远”，也要更新“从哪里走过来”。</a:t>
            </a:r>
            <a:endParaRPr lang="zh-CN" dirty="0"/>
          </a:p>
        </p:txBody>
      </p:sp>
    </p:spTree>
    <p:extLst>
      <p:ext uri="{BB962C8B-B14F-4D97-AF65-F5344CB8AC3E}">
        <p14:creationId xmlns:p14="http://schemas.microsoft.com/office/powerpoint/2010/main" val="20022036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slot Placeholder"/>
          <p:cNvSpPr>
            <a:spLocks noGrp="1"/>
          </p:cNvSpPr>
          <p:nvPr>
            <p:ph type="title"/>
          </p:nvPr>
        </p:nvSpPr>
        <p:spPr>
          <a:xfrm>
            <a:off x="952500" y="1619250"/>
            <a:ext cx="10287000" cy="1714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ctr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3" name="subtitle-slot Placeholder"/>
          <p:cNvSpPr>
            <a:spLocks noGrp="1"/>
          </p:cNvSpPr>
          <p:nvPr>
            <p:ph type="subTitle" idx="1"/>
          </p:nvPr>
        </p:nvSpPr>
        <p:spPr>
          <a:xfrm>
            <a:off x="1143000" y="3429000"/>
            <a:ext cx="9906000" cy="666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800"/>
            </a:lvl1pPr>
          </a:lstStyle>
          <a:p>
            <a:pPr marL="0" indent="0" algn="ctr">
              <a:buNone/>
            </a:pPr>
            <a:r>
              <a:rPr lang="zh-CN" sz="2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body-slot Placeholder"/>
          <p:cNvSpPr>
            <a:spLocks noGrp="1"/>
          </p:cNvSpPr>
          <p:nvPr>
            <p:ph type="body" idx="2"/>
          </p:nvPr>
        </p:nvSpPr>
        <p:spPr>
          <a:xfrm>
            <a:off x="1524000" y="4476750"/>
            <a:ext cx="9144000" cy="1428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238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示跟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3" name="section-slot Placeholder"/>
          <p:cNvSpPr>
            <a:spLocks noGrp="1"/>
          </p:cNvSpPr>
          <p:nvPr>
            <p:ph idx="1"/>
          </p:nvPr>
        </p:nvSpPr>
        <p:spPr>
          <a:xfrm>
            <a:off x="952500" y="762000"/>
            <a:ext cx="4095750" cy="4191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/>
            <a:endParaRPr lang="en-US" dirty="0"/>
          </a:p>
        </p:txBody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diagram-slot Placeholder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6" name="body-slot Placeholder"/>
          <p:cNvSpPr>
            <a:spLocks noGrp="1"/>
          </p:cNvSpPr>
          <p:nvPr>
            <p:ph type="body" idx="3"/>
          </p:nvPr>
        </p:nvSpPr>
        <p:spPr>
          <a:xfrm>
            <a:off x="7239000" y="2038350"/>
            <a:ext cx="41148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70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概念推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 userDrawn="1"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body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105156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283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对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 userDrawn="1"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left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50292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  <p:sp>
        <p:nvSpPr>
          <p:cNvPr id="6" name="right-slot Placeholder"/>
          <p:cNvSpPr>
            <a:spLocks noGrp="1"/>
          </p:cNvSpPr>
          <p:nvPr>
            <p:ph type="body" idx="3"/>
          </p:nvPr>
        </p:nvSpPr>
        <p:spPr>
          <a:xfrm>
            <a:off x="6324600" y="2038350"/>
            <a:ext cx="50292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0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分段代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de-slot Placeholder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6" name="body-slot Placeholder"/>
          <p:cNvSpPr>
            <a:spLocks noGrp="1"/>
          </p:cNvSpPr>
          <p:nvPr>
            <p:ph type="body" idx="3"/>
          </p:nvPr>
        </p:nvSpPr>
        <p:spPr>
          <a:xfrm>
            <a:off x="7429500" y="2038350"/>
            <a:ext cx="3924300" cy="4057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455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练习讲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frame Layout"/>
          <p:cNvSpPr/>
          <p:nvPr/>
        </p:nvSpPr>
        <p:spPr>
          <a:xfrm>
            <a:off x="800100" y="704850"/>
            <a:ext cx="4381500" cy="514350"/>
          </a:xfrm>
          <a:prstGeom prst="roundRect">
            <a:avLst>
              <a:gd name="adj" fmla="val 25926"/>
            </a:avLst>
          </a:prstGeom>
          <a:solidFill>
            <a:srgbClr val="6FAC46"/>
          </a:solidFill>
          <a:ln>
            <a:noFill/>
          </a:ln>
        </p:spPr>
      </p:sp>
      <p:sp>
        <p:nvSpPr>
          <p:cNvPr id="4" name="title-slot Placeholder"/>
          <p:cNvSpPr>
            <a:spLocks noGrp="1"/>
          </p:cNvSpPr>
          <p:nvPr>
            <p:ph type="title"/>
          </p:nvPr>
        </p:nvSpPr>
        <p:spPr>
          <a:xfrm>
            <a:off x="838200" y="1381125"/>
            <a:ext cx="10515600" cy="495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question-slot Placeholder"/>
          <p:cNvSpPr>
            <a:spLocks noGrp="1"/>
          </p:cNvSpPr>
          <p:nvPr>
            <p:ph type="body" idx="2"/>
          </p:nvPr>
        </p:nvSpPr>
        <p:spPr>
          <a:xfrm>
            <a:off x="838200" y="2038350"/>
            <a:ext cx="105156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  <p:sp>
        <p:nvSpPr>
          <p:cNvPr id="6" name="answer-slot Placeholder"/>
          <p:cNvSpPr>
            <a:spLocks noGrp="1"/>
          </p:cNvSpPr>
          <p:nvPr>
            <p:ph type="body" idx="3"/>
          </p:nvPr>
        </p:nvSpPr>
        <p:spPr>
          <a:xfrm>
            <a:off x="838200" y="4171950"/>
            <a:ext cx="10515600" cy="19240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000"/>
            </a:lvl1pPr>
          </a:lstStyle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1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12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s Master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aper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7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进阶算法与数据结构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最短路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8850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543616" y="2975836"/>
            <a:ext cx="5183505" cy="9088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单源最短路径</a:t>
            </a:r>
            <a:endParaRPr sz="1400" dirty="0"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36431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4294967295"/>
          </p:nvPr>
        </p:nvSpPr>
        <p:spPr>
          <a:xfrm>
            <a:off x="941325" y="838862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altLang="en-US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单源最短路径</a:t>
            </a:r>
            <a:endParaRPr lang="zh-CN" altLang="zh-CN" sz="2200" b="1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F9F2521-896B-51A4-E26B-2EE2F97AD06A}"/>
              </a:ext>
            </a:extLst>
          </p:cNvPr>
          <p:cNvSpPr txBox="1"/>
          <p:nvPr/>
        </p:nvSpPr>
        <p:spPr>
          <a:xfrm>
            <a:off x="941325" y="1531956"/>
            <a:ext cx="10147448" cy="425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640"/>
              </a:lnSpc>
            </a:pPr>
            <a:r>
              <a:rPr lang="zh-CN" altLang="en-US" sz="2200" dirty="0"/>
              <a:t>最短路是图论中最经典的模型之一，在生活中也有很多应用。</a:t>
            </a:r>
            <a:endParaRPr lang="en-US" altLang="zh-CN" sz="2200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3AC0252-6B26-3F0A-C02C-076838A26166}"/>
              </a:ext>
            </a:extLst>
          </p:cNvPr>
          <p:cNvSpPr txBox="1"/>
          <p:nvPr/>
        </p:nvSpPr>
        <p:spPr>
          <a:xfrm>
            <a:off x="941324" y="2194450"/>
            <a:ext cx="10316947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Microsoft YaHei" panose="020B0503020204020204" pitchFamily="34" charset="-122"/>
              </a:rPr>
              <a:t>例如，我国幅员辽阔，有很多个城市。这些城市之间由许多高速公路相连接。</a:t>
            </a:r>
            <a:endParaRPr kumimoji="0" lang="en-US" altLang="zh-CN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nsolas"/>
              <a:ea typeface="Microsoft YaHei" panose="020B0503020204020204" pitchFamily="34" charset="-122"/>
            </a:endParaRPr>
          </a:p>
          <a:p>
            <a:pPr marL="0" marR="0" lvl="0" indent="0" algn="l" defTabSz="457200" rtl="0" eaLnBrk="1" fontAlgn="auto" latinLnBrk="0" hangingPunct="1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Microsoft YaHei" panose="020B0503020204020204" pitchFamily="34" charset="-122"/>
              </a:rPr>
              <a:t>想从上海出发前往北京，有很多条路径，如何选择一条最短的路径就是最基本的最短路问题。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C5BFE4FC-EA04-E43F-6049-F84585DE77DC}"/>
              </a:ext>
            </a:extLst>
          </p:cNvPr>
          <p:cNvSpPr txBox="1"/>
          <p:nvPr/>
        </p:nvSpPr>
        <p:spPr>
          <a:xfrm>
            <a:off x="941325" y="3420080"/>
            <a:ext cx="1031694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/>
                <a:ea typeface="Microsoft YaHei" panose="020B0503020204020204" pitchFamily="34" charset="-122"/>
              </a:rPr>
              <a:t>有时候问题会更加复杂，加上别的限制条件，例如某些城市拥有服务区，连续开车达到一定的时间就必须要进服务区休息，或者是某些路段在特定的时间内会堵车，需要绕行等，这就需要更加灵活地使用最短路算法来解决各种问题。</a:t>
            </a:r>
            <a:endParaRPr lang="zh-CN" altLang="en-US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8F249BF-1A4C-5766-F838-9068C42FE45E}"/>
              </a:ext>
            </a:extLst>
          </p:cNvPr>
          <p:cNvSpPr txBox="1"/>
          <p:nvPr/>
        </p:nvSpPr>
        <p:spPr>
          <a:xfrm>
            <a:off x="941325" y="4769159"/>
            <a:ext cx="1031694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dirty="0"/>
              <a:t>除了解决给定图的最短路问题，最短路模型还可以解决许多看起来不是图的问题。如果解决一个问题的最佳方案的过程中涉及很多状态，这些状态是明确的且数量合适，而且状态之间可以转移，就可以考虑建立图论模型，使用最短路算法求解。本章将介绍多种适用于不同情况的最短路算法，可以根据实际情况选择合适的算法。</a:t>
            </a:r>
          </a:p>
        </p:txBody>
      </p:sp>
    </p:spTree>
    <p:extLst>
      <p:ext uri="{BB962C8B-B14F-4D97-AF65-F5344CB8AC3E}">
        <p14:creationId xmlns:p14="http://schemas.microsoft.com/office/powerpoint/2010/main" val="148268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4294967295"/>
          </p:nvPr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altLang="en-US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单源最短路径</a:t>
            </a:r>
            <a:endParaRPr lang="zh-CN" sz="2200" b="1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从校门去体育馆，怎样走用时最少</a:t>
            </a:r>
          </a:p>
        </p:txBody>
      </p:sp>
      <p:grpSp>
        <p:nvGrpSpPr>
          <p:cNvPr id="33" name="diagram-slot Proxy Content"/>
          <p:cNvGrpSpPr/>
          <p:nvPr/>
        </p:nvGrpSpPr>
        <p:grpSpPr>
          <a:xfrm>
            <a:off x="1257300" y="2508223"/>
            <a:ext cx="5200650" cy="3670576"/>
            <a:chOff x="1257300" y="2508223"/>
            <a:chExt cx="5200650" cy="3670576"/>
          </a:xfrm>
        </p:grpSpPr>
        <p:grpSp>
          <p:nvGrpSpPr>
            <p:cNvPr id="14" name="Group 14"/>
            <p:cNvGrpSpPr/>
            <p:nvPr/>
          </p:nvGrpSpPr>
          <p:grpSpPr>
            <a:xfrm>
              <a:off x="1752600" y="2857500"/>
              <a:ext cx="4324350" cy="2390775"/>
              <a:chOff x="1752600" y="2857500"/>
              <a:chExt cx="4324350" cy="239077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62125" y="2971800"/>
                <a:ext cx="1905000" cy="10001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800225" y="2857500"/>
                <a:ext cx="41148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752600" y="3048000"/>
                <a:ext cx="3086100" cy="22002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1" name="Line 11"/>
              <p:cNvSpPr/>
              <p:nvPr/>
            </p:nvSpPr>
            <p:spPr>
              <a:xfrm flipV="1">
                <a:off x="4143375" y="3000375"/>
                <a:ext cx="1800225" cy="9620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4076700" y="4314825"/>
                <a:ext cx="790575" cy="9048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3" name="Line 13"/>
              <p:cNvSpPr/>
              <p:nvPr/>
            </p:nvSpPr>
            <p:spPr>
              <a:xfrm flipH="1">
                <a:off x="5162550" y="3114675"/>
                <a:ext cx="914400" cy="20669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257300" y="2590800"/>
              <a:ext cx="5200650" cy="3105150"/>
              <a:chOff x="1257300" y="2590800"/>
              <a:chExt cx="5200650" cy="310515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25730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3638550" y="38290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592455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4781550" y="51625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1377950" y="2727298"/>
              <a:ext cx="4959351" cy="2962959"/>
              <a:chOff x="1377950" y="2727298"/>
              <a:chExt cx="4959351" cy="2962959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1377950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759201" y="39655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6045201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902201" y="52990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61588" y="2508223"/>
              <a:ext cx="3482975" cy="2400984"/>
              <a:chOff x="2561588" y="2508223"/>
              <a:chExt cx="3482975" cy="2400984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2561588" y="30892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847463" y="2508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2752088" y="41179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999988" y="31844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4609463" y="45179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5752463" y="4108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619098" y="5826755"/>
              <a:ext cx="447690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 校门　2 教学楼　3 图书馆　4 体育馆</a:t>
              </a:r>
            </a:p>
          </p:txBody>
        </p:sp>
      </p:grpSp>
      <p:sp>
        <p:nvSpPr>
          <p:cNvPr id="35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86327" y="2485909"/>
            <a:ext cx="4279221" cy="310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校园开放日，志愿者要从</a:t>
            </a:r>
            <a:r>
              <a:rPr lang="en-US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号校门前往 4 号体育馆。规定只能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沿箭头方向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走，数字是步行时间，单位分钟。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请先写出几种合法路线，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把每段时间相加后再比较。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目标是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总时间最少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少走一段，是否一定更快？</a:t>
            </a:r>
          </a:p>
        </p:txBody>
      </p:sp>
      <p:sp>
        <p:nvSpPr>
          <p:cNvPr id="36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7" y="1464945"/>
            <a:ext cx="4490893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把路线问题</a:t>
            </a:r>
            <a:r>
              <a:rPr lang="zh-CN" altLang="en-US" b="1" dirty="0">
                <a:solidFill>
                  <a:schemeClr val="accent1"/>
                </a:solidFill>
              </a:rPr>
              <a:t>建模为</a:t>
            </a:r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图上的问题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10287498" cy="36297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刚才的地点对应</a:t>
            </a: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顶点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，单向通路对应</a:t>
            </a: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有向边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，每段时间对应</a:t>
            </a: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边权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这个模型假定步行时间固定，不考虑临时封路或随时间变化的拥堵。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路径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说明“怎样走”：例如 1 → 2 → 4，相邻两点之间必须有对应的有向边。</a:t>
            </a:r>
            <a:br>
              <a:rPr dirty="0"/>
            </a:b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路径长度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说明“这条走法的总代价”：刚才是 2+1=3。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最短距离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是起终点之间所有合法路径长度的最小值，这里为 3。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它是一个数；达到这个数的走法，在其他图中可能不止一条。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目前只问了校门到体育馆。如果还要去教学楼和图书馆，我们就需要求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同一个起点到多个终点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的最短距离。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这种问题统一被称为单源最短路径问题。</a:t>
            </a:r>
            <a:endParaRPr lang="zh-CN" sz="2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ection-slot Placeholder Carrier">
            <a:extLst>
              <a:ext uri="{FF2B5EF4-FFF2-40B4-BE49-F238E27FC236}">
                <a16:creationId xmlns:a16="http://schemas.microsoft.com/office/drawing/2014/main" id="{18DE3B2C-525E-7817-3743-B06ECCF673A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altLang="en-US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单源最短路径</a:t>
            </a:r>
            <a:endParaRPr lang="zh-CN" sz="2200" b="1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extBox 32">
            <a:extLst>
              <a:ext uri="{FF2B5EF4-FFF2-40B4-BE49-F238E27FC236}">
                <a16:creationId xmlns:a16="http://schemas.microsoft.com/office/drawing/2014/main" id="{16C59FF0-E9E9-C32A-1AE6-865256D487BC}"/>
              </a:ext>
            </a:extLst>
          </p:cNvPr>
          <p:cNvSpPr txBox="1"/>
          <p:nvPr/>
        </p:nvSpPr>
        <p:spPr>
          <a:xfrm>
            <a:off x="826007" y="5939650"/>
            <a:ext cx="4252913" cy="3520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18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“单源”就是：所有询问共用一个起点。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636429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教材</a:t>
            </a:r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 10-1</a:t>
            </a:r>
            <a:r>
              <a:rPr lang="en-US" alt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【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模板</a:t>
            </a:r>
            <a:r>
              <a:rPr lang="en-US" alt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】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单源最短路径</a:t>
            </a:r>
            <a:r>
              <a:rPr lang="en-US" alt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(J1001)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3913" y="2420945"/>
            <a:ext cx="8841964" cy="32307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给定一个有向图：有 n 个顶点，编号为 1 到 n；有 m 条有向边。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每条边的长度已知，都是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非负整数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；两个顶点之间可以有多条边。</a:t>
            </a:r>
          </a:p>
          <a:p>
            <a:pPr marL="0" indent="0" algn="l">
              <a:lnSpc>
                <a:spcPct val="150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再给定一个起点 s。要求分别求出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从 s 到每一个顶点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的最短距离。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起点到自身可以一步不走，距离为 0；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而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有些顶点可能无法从 s 到达。</a:t>
            </a:r>
          </a:p>
          <a:p>
            <a:pPr marL="0" indent="0" algn="l">
              <a:lnSpc>
                <a:spcPct val="150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输出时，可达就写最短距离；不可达则按</a:t>
            </a:r>
            <a:r>
              <a:rPr lang="zh-CN" altLang="en-US" dirty="0">
                <a:solidFill>
                  <a:schemeClr val="dk1"/>
                </a:solidFill>
              </a:rPr>
              <a:t>输出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2147483647。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本题只要求这些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距离数值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，不要求输出经过了哪些顶点。</a:t>
            </a:r>
          </a:p>
        </p:txBody>
      </p:sp>
      <p:sp>
        <p:nvSpPr>
          <p:cNvPr id="4" name="section-slot Placeholder Carrier">
            <a:extLst>
              <a:ext uri="{FF2B5EF4-FFF2-40B4-BE49-F238E27FC236}">
                <a16:creationId xmlns:a16="http://schemas.microsoft.com/office/drawing/2014/main" id="{A6FE319A-E59C-B50D-5536-E1F55EE9971F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altLang="en-US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单源最短路径</a:t>
            </a:r>
            <a:endParaRPr lang="zh-CN" sz="2200" b="1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51688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输入输出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信息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6009" y="2210482"/>
            <a:ext cx="5454358" cy="330714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输入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第一行：n m s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依次是点数、边数、起点编号。</a:t>
            </a:r>
            <a:endParaRPr lang="en-US" altLang="zh-CN" sz="2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接下来 m 行：每行 u v w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，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表示一条从 u 到 v 的有向边，该边长度为 w。</a:t>
            </a:r>
            <a:endParaRPr lang="en-US" altLang="zh-CN" sz="2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zh-CN" altLang="en-US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输出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一行 </a:t>
            </a:r>
            <a:r>
              <a:rPr lang="en-US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n 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个整数，以空格分隔。</a:t>
            </a:r>
            <a:endParaRPr lang="en-US" altLang="zh-CN" sz="2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其中第 </a:t>
            </a:r>
            <a:r>
              <a:rPr lang="en-US" altLang="zh-CN" sz="20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个数</a:t>
            </a:r>
            <a:r>
              <a:rPr lang="zh-CN" altLang="en-US" dirty="0">
                <a:solidFill>
                  <a:schemeClr val="dk1"/>
                </a:solidFill>
              </a:rPr>
              <a:t>代表着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“</a:t>
            </a:r>
            <a:r>
              <a:rPr lang="en-US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s 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 </a:t>
            </a:r>
            <a:r>
              <a:rPr lang="en-US" altLang="zh-CN" sz="20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有多远”。</a:t>
            </a:r>
          </a:p>
        </p:txBody>
      </p:sp>
      <p:grpSp>
        <p:nvGrpSpPr>
          <p:cNvPr id="11" name="code-slot Proxy Content"/>
          <p:cNvGrpSpPr/>
          <p:nvPr/>
        </p:nvGrpSpPr>
        <p:grpSpPr>
          <a:xfrm>
            <a:off x="7013341" y="2525448"/>
            <a:ext cx="4534862" cy="2677209"/>
            <a:chOff x="1228088" y="2632048"/>
            <a:chExt cx="4534862" cy="2677209"/>
          </a:xfrm>
        </p:grpSpPr>
        <p:sp>
          <p:nvSpPr>
            <p:cNvPr id="8" name="TextBox 8"/>
            <p:cNvSpPr txBox="1"/>
            <p:nvPr/>
          </p:nvSpPr>
          <p:spPr>
            <a:xfrm>
              <a:off x="1228088" y="2632048"/>
              <a:ext cx="850900" cy="2677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4 6 1</a:t>
              </a:r>
              <a:br>
                <a:rPr dirty="0"/>
              </a:b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1 2 2</a:t>
              </a:r>
              <a:br>
                <a:rPr dirty="0"/>
              </a:b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1 3 5</a:t>
              </a:r>
              <a:br>
                <a:rPr dirty="0"/>
              </a:b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1 4 4</a:t>
              </a:r>
              <a:br>
                <a:rPr dirty="0"/>
              </a:b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2 3 2</a:t>
              </a:r>
              <a:br>
                <a:rPr dirty="0"/>
              </a:b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2 4 1</a:t>
              </a:r>
              <a:br>
                <a:rPr dirty="0"/>
              </a:b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3 4 3</a:t>
              </a:r>
            </a:p>
          </p:txBody>
        </p:sp>
        <p:sp>
          <p:nvSpPr>
            <p:cNvPr id="2" name="TextBox 9"/>
            <p:cNvSpPr txBox="1"/>
            <p:nvPr/>
          </p:nvSpPr>
          <p:spPr>
            <a:xfrm>
              <a:off x="2435533" y="2632048"/>
              <a:ext cx="3327417" cy="2677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 个点，6 条边，从 1 出发</a:t>
              </a:r>
              <a:br>
                <a:rPr dirty="0"/>
              </a:br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 → 2，长度 2</a:t>
              </a:r>
              <a:br>
                <a:rPr dirty="0"/>
              </a:br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 → 3，长度 5</a:t>
              </a:r>
              <a:br>
                <a:rPr dirty="0"/>
              </a:br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 → 4，长度 4</a:t>
              </a:r>
              <a:br>
                <a:rPr dirty="0"/>
              </a:br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 → 3，长度 2</a:t>
              </a:r>
              <a:br>
                <a:rPr dirty="0"/>
              </a:br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 → 4，长度 1</a:t>
              </a:r>
              <a:br>
                <a:rPr dirty="0"/>
              </a:br>
              <a:r>
                <a:rPr lang="zh-CN" sz="20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 → 4，长度 3</a:t>
              </a:r>
            </a:p>
          </p:txBody>
        </p:sp>
      </p:grpSp>
      <p:sp>
        <p:nvSpPr>
          <p:cNvPr id="3" name="title-slot Placeholder Carrier"/>
          <p:cNvSpPr txBox="1">
            <a:spLocks/>
          </p:cNvSpPr>
          <p:nvPr/>
        </p:nvSpPr>
        <p:spPr>
          <a:xfrm>
            <a:off x="6964275" y="1464945"/>
            <a:ext cx="1506191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b="1" dirty="0">
                <a:solidFill>
                  <a:schemeClr val="accent1"/>
                </a:solidFill>
              </a:rPr>
              <a:t>输入样例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444E2309-F7DB-50DD-6419-3445618B2A42}"/>
              </a:ext>
            </a:extLst>
          </p:cNvPr>
          <p:cNvCxnSpPr>
            <a:cxnSpLocks/>
          </p:cNvCxnSpPr>
          <p:nvPr/>
        </p:nvCxnSpPr>
        <p:spPr>
          <a:xfrm>
            <a:off x="6498931" y="1427356"/>
            <a:ext cx="31223" cy="4059044"/>
          </a:xfrm>
          <a:prstGeom prst="line">
            <a:avLst/>
          </a:prstGeom>
          <a:ln w="952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ection-slot Placeholder Carrier">
            <a:extLst>
              <a:ext uri="{FF2B5EF4-FFF2-40B4-BE49-F238E27FC236}">
                <a16:creationId xmlns:a16="http://schemas.microsoft.com/office/drawing/2014/main" id="{05314775-69C0-2B63-D6B1-DA68B9418608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altLang="en-US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单源最短路径</a:t>
            </a:r>
            <a:endParaRPr lang="zh-CN" sz="2200" b="1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937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如何求取最短路径？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left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146273"/>
            <a:ext cx="9903896" cy="14578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直接办法：逐条搜索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到一个路口，就尝试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枚举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每条出边。能列全走法，便能比较出最短的。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但分叉一多，方案会成倍增长。例如连续 20 次各有 2 种选择，就有 2²⁰</a:t>
            </a:r>
            <a:r>
              <a:rPr lang="en-US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种组合。</a:t>
            </a:r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DDB717E0-64F2-9D44-9220-FF949695301B}"/>
              </a:ext>
            </a:extLst>
          </p:cNvPr>
          <p:cNvSpPr txBox="1">
            <a:spLocks/>
          </p:cNvSpPr>
          <p:nvPr/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zh-CN" altLang="en-US" sz="2200" b="1" dirty="0">
                <a:solidFill>
                  <a:srgbClr val="FFFFFF"/>
                </a:solidFill>
              </a:rPr>
              <a:t>单源最短路径</a:t>
            </a:r>
            <a:endParaRPr lang="zh-CN" sz="2200" b="1" dirty="0">
              <a:solidFill>
                <a:srgbClr val="FFFFFF"/>
              </a:solidFill>
            </a:endParaRPr>
          </a:p>
        </p:txBody>
      </p:sp>
      <p:grpSp>
        <p:nvGrpSpPr>
          <p:cNvPr id="8" name="diagram-slot Proxy Content">
            <a:extLst>
              <a:ext uri="{FF2B5EF4-FFF2-40B4-BE49-F238E27FC236}">
                <a16:creationId xmlns:a16="http://schemas.microsoft.com/office/drawing/2014/main" id="{4637E72E-D569-2C34-5086-477DC10BD49E}"/>
              </a:ext>
            </a:extLst>
          </p:cNvPr>
          <p:cNvGrpSpPr/>
          <p:nvPr/>
        </p:nvGrpSpPr>
        <p:grpSpPr>
          <a:xfrm>
            <a:off x="7573811" y="672065"/>
            <a:ext cx="3446166" cy="2155885"/>
            <a:chOff x="1257300" y="2442479"/>
            <a:chExt cx="5200650" cy="3253471"/>
          </a:xfrm>
        </p:grpSpPr>
        <p:grpSp>
          <p:nvGrpSpPr>
            <p:cNvPr id="10" name="Group 14">
              <a:extLst>
                <a:ext uri="{FF2B5EF4-FFF2-40B4-BE49-F238E27FC236}">
                  <a16:creationId xmlns:a16="http://schemas.microsoft.com/office/drawing/2014/main" id="{2BF04B9B-8CA5-F3AE-3F20-964FB5F32BF7}"/>
                </a:ext>
              </a:extLst>
            </p:cNvPr>
            <p:cNvGrpSpPr/>
            <p:nvPr/>
          </p:nvGrpSpPr>
          <p:grpSpPr>
            <a:xfrm>
              <a:off x="1752600" y="2857500"/>
              <a:ext cx="4324350" cy="2390775"/>
              <a:chOff x="1752600" y="2857500"/>
              <a:chExt cx="4324350" cy="2390775"/>
            </a:xfrm>
          </p:grpSpPr>
          <p:sp>
            <p:nvSpPr>
              <p:cNvPr id="29" name="Line 8">
                <a:extLst>
                  <a:ext uri="{FF2B5EF4-FFF2-40B4-BE49-F238E27FC236}">
                    <a16:creationId xmlns:a16="http://schemas.microsoft.com/office/drawing/2014/main" id="{9FF2B28D-9641-676E-46EC-3D8CAE693313}"/>
                  </a:ext>
                </a:extLst>
              </p:cNvPr>
              <p:cNvSpPr/>
              <p:nvPr/>
            </p:nvSpPr>
            <p:spPr>
              <a:xfrm>
                <a:off x="1762125" y="2971800"/>
                <a:ext cx="1905000" cy="10001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30" name="Line 9">
                <a:extLst>
                  <a:ext uri="{FF2B5EF4-FFF2-40B4-BE49-F238E27FC236}">
                    <a16:creationId xmlns:a16="http://schemas.microsoft.com/office/drawing/2014/main" id="{DAFF27D6-185A-4F2C-6C89-86C869739534}"/>
                  </a:ext>
                </a:extLst>
              </p:cNvPr>
              <p:cNvSpPr/>
              <p:nvPr/>
            </p:nvSpPr>
            <p:spPr>
              <a:xfrm>
                <a:off x="1800225" y="2857500"/>
                <a:ext cx="41148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31" name="Line 10">
                <a:extLst>
                  <a:ext uri="{FF2B5EF4-FFF2-40B4-BE49-F238E27FC236}">
                    <a16:creationId xmlns:a16="http://schemas.microsoft.com/office/drawing/2014/main" id="{E28BE482-4938-6082-1953-5F2DB8A03A45}"/>
                  </a:ext>
                </a:extLst>
              </p:cNvPr>
              <p:cNvSpPr/>
              <p:nvPr/>
            </p:nvSpPr>
            <p:spPr>
              <a:xfrm>
                <a:off x="1752600" y="3024272"/>
                <a:ext cx="3086099" cy="2224003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32" name="Line 11">
                <a:extLst>
                  <a:ext uri="{FF2B5EF4-FFF2-40B4-BE49-F238E27FC236}">
                    <a16:creationId xmlns:a16="http://schemas.microsoft.com/office/drawing/2014/main" id="{E2E6EE37-4B9E-A7B0-DEB1-75F092CAD843}"/>
                  </a:ext>
                </a:extLst>
              </p:cNvPr>
              <p:cNvSpPr/>
              <p:nvPr/>
            </p:nvSpPr>
            <p:spPr>
              <a:xfrm flipV="1">
                <a:off x="4143375" y="3000375"/>
                <a:ext cx="1800225" cy="9620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33" name="Line 12">
                <a:extLst>
                  <a:ext uri="{FF2B5EF4-FFF2-40B4-BE49-F238E27FC236}">
                    <a16:creationId xmlns:a16="http://schemas.microsoft.com/office/drawing/2014/main" id="{9426B0B5-6167-4FA6-E6ED-6DAC2FB2FC02}"/>
                  </a:ext>
                </a:extLst>
              </p:cNvPr>
              <p:cNvSpPr/>
              <p:nvPr/>
            </p:nvSpPr>
            <p:spPr>
              <a:xfrm>
                <a:off x="4076700" y="4314825"/>
                <a:ext cx="790575" cy="9048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34" name="Line 13">
                <a:extLst>
                  <a:ext uri="{FF2B5EF4-FFF2-40B4-BE49-F238E27FC236}">
                    <a16:creationId xmlns:a16="http://schemas.microsoft.com/office/drawing/2014/main" id="{FF27F918-9DE6-6D1A-FE95-39881B4EB972}"/>
                  </a:ext>
                </a:extLst>
              </p:cNvPr>
              <p:cNvSpPr/>
              <p:nvPr/>
            </p:nvSpPr>
            <p:spPr>
              <a:xfrm flipH="1">
                <a:off x="5162550" y="3114675"/>
                <a:ext cx="914400" cy="20669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id="{B68CCC7F-0C86-53DD-3E6E-855B09680D5E}"/>
                </a:ext>
              </a:extLst>
            </p:cNvPr>
            <p:cNvGrpSpPr/>
            <p:nvPr/>
          </p:nvGrpSpPr>
          <p:grpSpPr>
            <a:xfrm>
              <a:off x="1257300" y="2590798"/>
              <a:ext cx="5200650" cy="3105152"/>
              <a:chOff x="1257300" y="2590798"/>
              <a:chExt cx="5200650" cy="3105152"/>
            </a:xfrm>
          </p:grpSpPr>
          <p:sp>
            <p:nvSpPr>
              <p:cNvPr id="25" name="Ellipse 15">
                <a:extLst>
                  <a:ext uri="{FF2B5EF4-FFF2-40B4-BE49-F238E27FC236}">
                    <a16:creationId xmlns:a16="http://schemas.microsoft.com/office/drawing/2014/main" id="{0F95ABF1-B9F1-D9E8-81FC-FB5D1B0FA8C2}"/>
                  </a:ext>
                </a:extLst>
              </p:cNvPr>
              <p:cNvSpPr/>
              <p:nvPr/>
            </p:nvSpPr>
            <p:spPr>
              <a:xfrm>
                <a:off x="1257300" y="2590798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6" name="Ellipse 16">
                <a:extLst>
                  <a:ext uri="{FF2B5EF4-FFF2-40B4-BE49-F238E27FC236}">
                    <a16:creationId xmlns:a16="http://schemas.microsoft.com/office/drawing/2014/main" id="{4D1CB1AA-92E4-1C58-63BE-028340AEBB12}"/>
                  </a:ext>
                </a:extLst>
              </p:cNvPr>
              <p:cNvSpPr/>
              <p:nvPr/>
            </p:nvSpPr>
            <p:spPr>
              <a:xfrm>
                <a:off x="3638550" y="38290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7" name="Ellipse 17">
                <a:extLst>
                  <a:ext uri="{FF2B5EF4-FFF2-40B4-BE49-F238E27FC236}">
                    <a16:creationId xmlns:a16="http://schemas.microsoft.com/office/drawing/2014/main" id="{B8D43FBA-4FE8-9FFB-16F0-4BB8B60EF7C5}"/>
                  </a:ext>
                </a:extLst>
              </p:cNvPr>
              <p:cNvSpPr/>
              <p:nvPr/>
            </p:nvSpPr>
            <p:spPr>
              <a:xfrm>
                <a:off x="592455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28" name="Ellipse 18">
                <a:extLst>
                  <a:ext uri="{FF2B5EF4-FFF2-40B4-BE49-F238E27FC236}">
                    <a16:creationId xmlns:a16="http://schemas.microsoft.com/office/drawing/2014/main" id="{A92BF041-C097-F4BD-7212-C405C8120FBC}"/>
                  </a:ext>
                </a:extLst>
              </p:cNvPr>
              <p:cNvSpPr/>
              <p:nvPr/>
            </p:nvSpPr>
            <p:spPr>
              <a:xfrm>
                <a:off x="4781550" y="51625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12" name="Group 24">
              <a:extLst>
                <a:ext uri="{FF2B5EF4-FFF2-40B4-BE49-F238E27FC236}">
                  <a16:creationId xmlns:a16="http://schemas.microsoft.com/office/drawing/2014/main" id="{93D86288-B3C9-B0DE-8B48-FFE6DA07E590}"/>
                </a:ext>
              </a:extLst>
            </p:cNvPr>
            <p:cNvGrpSpPr/>
            <p:nvPr/>
          </p:nvGrpSpPr>
          <p:grpSpPr>
            <a:xfrm>
              <a:off x="1377950" y="2633061"/>
              <a:ext cx="4959351" cy="2962958"/>
              <a:chOff x="1377950" y="2633061"/>
              <a:chExt cx="4959351" cy="2962958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9D48F97-3275-3A8F-00CE-0AEA9D9771F7}"/>
                  </a:ext>
                </a:extLst>
              </p:cNvPr>
              <p:cNvSpPr txBox="1"/>
              <p:nvPr/>
            </p:nvSpPr>
            <p:spPr>
              <a:xfrm>
                <a:off x="1377950" y="2633061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6AF62C1-4EA7-1928-7AD9-D0397F07220C}"/>
                  </a:ext>
                </a:extLst>
              </p:cNvPr>
              <p:cNvSpPr txBox="1"/>
              <p:nvPr/>
            </p:nvSpPr>
            <p:spPr>
              <a:xfrm>
                <a:off x="3759200" y="3871318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22A9285-4EAE-CE0B-871E-C681F2B213EC}"/>
                  </a:ext>
                </a:extLst>
              </p:cNvPr>
              <p:cNvSpPr txBox="1"/>
              <p:nvPr/>
            </p:nvSpPr>
            <p:spPr>
              <a:xfrm>
                <a:off x="6045200" y="2633063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CDC6BF1-066C-F8CF-08D4-97E424B145A5}"/>
                  </a:ext>
                </a:extLst>
              </p:cNvPr>
              <p:cNvSpPr txBox="1"/>
              <p:nvPr/>
            </p:nvSpPr>
            <p:spPr>
              <a:xfrm>
                <a:off x="4902200" y="5204810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13" name="Group 31">
              <a:extLst>
                <a:ext uri="{FF2B5EF4-FFF2-40B4-BE49-F238E27FC236}">
                  <a16:creationId xmlns:a16="http://schemas.microsoft.com/office/drawing/2014/main" id="{B673B9C3-FBBA-57CB-A689-FF806943B640}"/>
                </a:ext>
              </a:extLst>
            </p:cNvPr>
            <p:cNvGrpSpPr/>
            <p:nvPr/>
          </p:nvGrpSpPr>
          <p:grpSpPr>
            <a:xfrm>
              <a:off x="2752088" y="2442479"/>
              <a:ext cx="3292475" cy="2466728"/>
              <a:chOff x="2752088" y="2442479"/>
              <a:chExt cx="3292475" cy="2466728"/>
            </a:xfrm>
          </p:grpSpPr>
          <p:sp>
            <p:nvSpPr>
              <p:cNvPr id="15" name="TextBox 25">
                <a:extLst>
                  <a:ext uri="{FF2B5EF4-FFF2-40B4-BE49-F238E27FC236}">
                    <a16:creationId xmlns:a16="http://schemas.microsoft.com/office/drawing/2014/main" id="{5A4B2B8C-28B0-FBFF-CF8F-A8D5B109F21D}"/>
                  </a:ext>
                </a:extLst>
              </p:cNvPr>
              <p:cNvSpPr txBox="1"/>
              <p:nvPr/>
            </p:nvSpPr>
            <p:spPr>
              <a:xfrm>
                <a:off x="2765422" y="3104467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6" name="TextBox 26">
                <a:extLst>
                  <a:ext uri="{FF2B5EF4-FFF2-40B4-BE49-F238E27FC236}">
                    <a16:creationId xmlns:a16="http://schemas.microsoft.com/office/drawing/2014/main" id="{6DADB6DC-BFE3-E86E-8961-587E672FA0F6}"/>
                  </a:ext>
                </a:extLst>
              </p:cNvPr>
              <p:cNvSpPr txBox="1"/>
              <p:nvPr/>
            </p:nvSpPr>
            <p:spPr>
              <a:xfrm>
                <a:off x="3756025" y="2442479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17" name="TextBox 27">
                <a:extLst>
                  <a:ext uri="{FF2B5EF4-FFF2-40B4-BE49-F238E27FC236}">
                    <a16:creationId xmlns:a16="http://schemas.microsoft.com/office/drawing/2014/main" id="{C90E7FCD-768B-4CB7-CF6E-9DCF342A5CC2}"/>
                  </a:ext>
                </a:extLst>
              </p:cNvPr>
              <p:cNvSpPr txBox="1"/>
              <p:nvPr/>
            </p:nvSpPr>
            <p:spPr>
              <a:xfrm>
                <a:off x="2752088" y="41179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18" name="TextBox 28">
                <a:extLst>
                  <a:ext uri="{FF2B5EF4-FFF2-40B4-BE49-F238E27FC236}">
                    <a16:creationId xmlns:a16="http://schemas.microsoft.com/office/drawing/2014/main" id="{3A098E68-0E83-6C1E-399C-5FBDA99DA775}"/>
                  </a:ext>
                </a:extLst>
              </p:cNvPr>
              <p:cNvSpPr txBox="1"/>
              <p:nvPr/>
            </p:nvSpPr>
            <p:spPr>
              <a:xfrm>
                <a:off x="4768846" y="3108620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19" name="TextBox 29">
                <a:extLst>
                  <a:ext uri="{FF2B5EF4-FFF2-40B4-BE49-F238E27FC236}">
                    <a16:creationId xmlns:a16="http://schemas.microsoft.com/office/drawing/2014/main" id="{707BFE33-A4FA-8794-4733-D5750A3CD6B2}"/>
                  </a:ext>
                </a:extLst>
              </p:cNvPr>
              <p:cNvSpPr txBox="1"/>
              <p:nvPr/>
            </p:nvSpPr>
            <p:spPr>
              <a:xfrm>
                <a:off x="4609463" y="45179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0" name="TextBox 30">
                <a:extLst>
                  <a:ext uri="{FF2B5EF4-FFF2-40B4-BE49-F238E27FC236}">
                    <a16:creationId xmlns:a16="http://schemas.microsoft.com/office/drawing/2014/main" id="{ABBCCDA3-1A88-7ABC-A810-E6C8506EA6E4}"/>
                  </a:ext>
                </a:extLst>
              </p:cNvPr>
              <p:cNvSpPr txBox="1"/>
              <p:nvPr/>
            </p:nvSpPr>
            <p:spPr>
              <a:xfrm>
                <a:off x="5752463" y="4108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</p:grpSp>
      <p:sp>
        <p:nvSpPr>
          <p:cNvPr id="35" name="right-slot Placeholder Carrier">
            <a:extLst>
              <a:ext uri="{FF2B5EF4-FFF2-40B4-BE49-F238E27FC236}">
                <a16:creationId xmlns:a16="http://schemas.microsoft.com/office/drawing/2014/main" id="{74102A1B-6073-AAED-C54B-E4154B9733DE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828038" y="4002114"/>
            <a:ext cx="10111992" cy="20455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观察重复：</a:t>
            </a:r>
            <a:r>
              <a:rPr lang="zh-CN" altLang="en-US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通过</a:t>
            </a:r>
            <a:r>
              <a:rPr lang="zh-CN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不同走法到同一点</a:t>
            </a:r>
            <a:r>
              <a:rPr lang="zh-CN" altLang="en-US" sz="20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，需要重新搜索吗？</a:t>
            </a:r>
            <a:endParaRPr lang="zh-CN" sz="2000" b="1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altLang="en-US" dirty="0">
                <a:solidFill>
                  <a:schemeClr val="dk1"/>
                </a:solidFill>
              </a:rPr>
              <a:t>例如在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图中，1 → 3 花费 5；1 → 2 → 3 花费 4。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通过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两条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不同的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路线到达 3 后，接下来都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需要接着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沿 3 → 4 走。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是否必须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重复搜索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两条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路线呢？可否只保存较优的路线。</a:t>
            </a:r>
            <a:endParaRPr lang="zh-CN" sz="2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7" y="1464945"/>
            <a:ext cx="5365149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到达同一点，较短的前半段更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优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3" name="diagram-slot Proxy Content"/>
          <p:cNvGrpSpPr/>
          <p:nvPr/>
        </p:nvGrpSpPr>
        <p:grpSpPr>
          <a:xfrm>
            <a:off x="895350" y="2576172"/>
            <a:ext cx="5200650" cy="3187727"/>
            <a:chOff x="1257300" y="2508223"/>
            <a:chExt cx="5200650" cy="3187727"/>
          </a:xfrm>
        </p:grpSpPr>
        <p:grpSp>
          <p:nvGrpSpPr>
            <p:cNvPr id="14" name="Group 14"/>
            <p:cNvGrpSpPr/>
            <p:nvPr/>
          </p:nvGrpSpPr>
          <p:grpSpPr>
            <a:xfrm>
              <a:off x="1752600" y="2857500"/>
              <a:ext cx="4324350" cy="2390775"/>
              <a:chOff x="1752600" y="2857500"/>
              <a:chExt cx="4324350" cy="239077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62125" y="2971800"/>
                <a:ext cx="1905000" cy="10001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800225" y="2857500"/>
                <a:ext cx="41148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752600" y="3048000"/>
                <a:ext cx="3086100" cy="22002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1" name="Line 11"/>
              <p:cNvSpPr/>
              <p:nvPr/>
            </p:nvSpPr>
            <p:spPr>
              <a:xfrm flipV="1">
                <a:off x="4143375" y="3000375"/>
                <a:ext cx="1800225" cy="9620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4076700" y="4314825"/>
                <a:ext cx="790575" cy="9048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3" name="Line 13"/>
              <p:cNvSpPr/>
              <p:nvPr/>
            </p:nvSpPr>
            <p:spPr>
              <a:xfrm flipH="1">
                <a:off x="5162550" y="3114675"/>
                <a:ext cx="914400" cy="20669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257300" y="2590800"/>
              <a:ext cx="5200650" cy="3105150"/>
              <a:chOff x="1257300" y="2590800"/>
              <a:chExt cx="5200650" cy="310515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25730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3638550" y="38290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592455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4781550" y="51625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1377950" y="2727298"/>
              <a:ext cx="4959351" cy="2962959"/>
              <a:chOff x="1377950" y="2727298"/>
              <a:chExt cx="4959351" cy="2962959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1377950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759201" y="39655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6045201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902201" y="52990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61588" y="2508223"/>
              <a:ext cx="3482975" cy="2400984"/>
              <a:chOff x="2561588" y="2508223"/>
              <a:chExt cx="3482975" cy="2400984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2561588" y="30892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847463" y="2508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2752088" y="41179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999988" y="31844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4609463" y="45179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5752463" y="4108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</p:grpSp>
      <p:sp>
        <p:nvSpPr>
          <p:cNvPr id="35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6667500" y="2213180"/>
            <a:ext cx="4849619" cy="37249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→ 3 的前半段长度为 5，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 3 → 4 后是 5+3=8。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→ 2 → 3 的长度为 4，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接同一段后是 4+3=7。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后半段相同，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那么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先到 3 的时间越少，最终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的时间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也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肯定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不会</a:t>
            </a:r>
            <a:r>
              <a:rPr lang="zh-CN" altLang="en-US" dirty="0">
                <a:solidFill>
                  <a:schemeClr val="dk1"/>
                </a:solidFill>
              </a:rPr>
              <a:t>比后到的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更差。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所以只求距离时，可为每点保存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目前找到的最短值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。</a:t>
            </a:r>
            <a:r>
              <a:rPr lang="zh-CN" altLang="en-US" dirty="0">
                <a:solidFill>
                  <a:schemeClr val="dk1"/>
                </a:solidFill>
              </a:rPr>
              <a:t>无需保存所有路线。若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后续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再有更短路线，就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更新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它。</a:t>
            </a:r>
          </a:p>
        </p:txBody>
      </p:sp>
      <p:sp>
        <p:nvSpPr>
          <p:cNvPr id="36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2121132C-A10B-9B5D-67E8-DB524613F12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>
              <a:buFont typeface="Arial"/>
              <a:buNone/>
            </a:pPr>
            <a:r>
              <a:rPr lang="zh-CN" altLang="en-US" sz="2200" b="1" dirty="0">
                <a:solidFill>
                  <a:srgbClr val="FFFFFF"/>
                </a:solidFill>
              </a:rPr>
              <a:t>单源最短路径</a:t>
            </a:r>
            <a:endParaRPr lang="zh-CN" altLang="zh-CN" sz="2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22241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dis[v] 记录目前找到的最短长度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8" y="2235484"/>
            <a:ext cx="10800454" cy="34025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3000"/>
              </a:lnSpc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把每个顶点的当前结果放进数组 dis。下标 v 表示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顶点编号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，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dis[v] 表示</a:t>
            </a:r>
            <a:r>
              <a:rPr lang="zh-CN" sz="20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目前已经找到的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、从源点 s 到 v 的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最短路线长度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。</a:t>
            </a:r>
            <a:r>
              <a:rPr lang="zh-CN" altLang="en-US" sz="2000" dirty="0">
                <a:latin typeface="+mn-lt"/>
                <a:ea typeface="+mn-ea"/>
                <a:cs typeface="+mn-cs"/>
              </a:rPr>
              <a:t>注意</a:t>
            </a:r>
            <a:r>
              <a:rPr lang="zh-CN" altLang="zh-CN" dirty="0"/>
              <a:t>目前最好不等于最终答案</a:t>
            </a:r>
            <a:r>
              <a:rPr lang="zh-CN" altLang="zh-CN" dirty="0">
                <a:solidFill>
                  <a:schemeClr val="dk1"/>
                </a:solidFill>
              </a:rPr>
              <a:t>。</a:t>
            </a:r>
            <a:endParaRPr lang="zh-CN" sz="2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例如从 1 直接出发的三条边时，记录是：</a:t>
            </a:r>
            <a:br>
              <a:rPr dirty="0"/>
            </a:br>
            <a:r>
              <a:rPr lang="zh-CN" sz="20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dis[1]=0，dis[2]=2，dis[3]=5，dis[4]=4。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dis[3]=5 中，“3”是要到达哪个点，“5”是此刻记录的距离。</a:t>
            </a:r>
            <a:br>
              <a:rPr dirty="0"/>
            </a:br>
            <a:r>
              <a:rPr lang="zh-CN" altLang="en-US" dirty="0"/>
              <a:t>在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之后发现 1 → 2 → 3</a:t>
            </a:r>
            <a:r>
              <a:rPr lang="en-US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的更有路线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，便会 dis[3] 从 5 </a:t>
            </a:r>
            <a:r>
              <a:rPr lang="zh-CN" altLang="en-US" dirty="0">
                <a:solidFill>
                  <a:schemeClr val="dk1"/>
                </a:solidFill>
              </a:rPr>
              <a:t>更新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4。</a:t>
            </a:r>
          </a:p>
          <a:p>
            <a:pPr marL="0" indent="0" algn="l">
              <a:lnSpc>
                <a:spcPts val="3000"/>
              </a:lnSpc>
              <a:spcBef>
                <a:spcPts val="150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那么，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一开始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该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如何进行初始化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？</a:t>
            </a:r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F839D4A5-6B3C-03E3-BF64-8D89BE97D6AC}"/>
              </a:ext>
            </a:extLst>
          </p:cNvPr>
          <p:cNvSpPr txBox="1">
            <a:spLocks/>
          </p:cNvSpPr>
          <p:nvPr/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zh-CN" altLang="en-US" sz="2200" b="1" dirty="0">
                <a:solidFill>
                  <a:srgbClr val="FFFFFF"/>
                </a:solidFill>
              </a:rPr>
              <a:t>单源最短路径</a:t>
            </a:r>
            <a:endParaRPr lang="zh-CN" sz="2200" b="1" dirty="0">
              <a:solidFill>
                <a:srgbClr val="FFFFFF"/>
              </a:solidFill>
            </a:endParaRPr>
          </a:p>
        </p:txBody>
      </p:sp>
      <p:grpSp>
        <p:nvGrpSpPr>
          <p:cNvPr id="3" name="diagram-slot Proxy Content">
            <a:extLst>
              <a:ext uri="{FF2B5EF4-FFF2-40B4-BE49-F238E27FC236}">
                <a16:creationId xmlns:a16="http://schemas.microsoft.com/office/drawing/2014/main" id="{EFC6010F-16EB-B852-ADFC-BCEFD59207BE}"/>
              </a:ext>
            </a:extLst>
          </p:cNvPr>
          <p:cNvGrpSpPr/>
          <p:nvPr/>
        </p:nvGrpSpPr>
        <p:grpSpPr>
          <a:xfrm>
            <a:off x="8072009" y="3384042"/>
            <a:ext cx="3446166" cy="2155885"/>
            <a:chOff x="1257300" y="2442479"/>
            <a:chExt cx="5200650" cy="3253471"/>
          </a:xfrm>
        </p:grpSpPr>
        <p:grpSp>
          <p:nvGrpSpPr>
            <p:cNvPr id="4" name="Group 14">
              <a:extLst>
                <a:ext uri="{FF2B5EF4-FFF2-40B4-BE49-F238E27FC236}">
                  <a16:creationId xmlns:a16="http://schemas.microsoft.com/office/drawing/2014/main" id="{E3243E14-BDE7-5552-0566-CCEA1C4E7DB6}"/>
                </a:ext>
              </a:extLst>
            </p:cNvPr>
            <p:cNvGrpSpPr/>
            <p:nvPr/>
          </p:nvGrpSpPr>
          <p:grpSpPr>
            <a:xfrm>
              <a:off x="1752600" y="2857500"/>
              <a:ext cx="4324350" cy="2390775"/>
              <a:chOff x="1752600" y="2857500"/>
              <a:chExt cx="4324350" cy="2390775"/>
            </a:xfrm>
          </p:grpSpPr>
          <p:sp>
            <p:nvSpPr>
              <p:cNvPr id="35" name="Line 8">
                <a:extLst>
                  <a:ext uri="{FF2B5EF4-FFF2-40B4-BE49-F238E27FC236}">
                    <a16:creationId xmlns:a16="http://schemas.microsoft.com/office/drawing/2014/main" id="{18A72C26-567C-E0D1-A357-38B4BD0884FF}"/>
                  </a:ext>
                </a:extLst>
              </p:cNvPr>
              <p:cNvSpPr/>
              <p:nvPr/>
            </p:nvSpPr>
            <p:spPr>
              <a:xfrm>
                <a:off x="1762125" y="2971800"/>
                <a:ext cx="1905000" cy="10001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36" name="Line 9">
                <a:extLst>
                  <a:ext uri="{FF2B5EF4-FFF2-40B4-BE49-F238E27FC236}">
                    <a16:creationId xmlns:a16="http://schemas.microsoft.com/office/drawing/2014/main" id="{9BC38D36-34EB-808C-921F-AB7192FFCBD2}"/>
                  </a:ext>
                </a:extLst>
              </p:cNvPr>
              <p:cNvSpPr/>
              <p:nvPr/>
            </p:nvSpPr>
            <p:spPr>
              <a:xfrm>
                <a:off x="1800225" y="2857500"/>
                <a:ext cx="41148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37" name="Line 10">
                <a:extLst>
                  <a:ext uri="{FF2B5EF4-FFF2-40B4-BE49-F238E27FC236}">
                    <a16:creationId xmlns:a16="http://schemas.microsoft.com/office/drawing/2014/main" id="{BE7A3C1C-0BA6-CAA5-D4A8-9734340CCF7B}"/>
                  </a:ext>
                </a:extLst>
              </p:cNvPr>
              <p:cNvSpPr/>
              <p:nvPr/>
            </p:nvSpPr>
            <p:spPr>
              <a:xfrm>
                <a:off x="1752600" y="3024272"/>
                <a:ext cx="3086099" cy="2224003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38" name="Line 11">
                <a:extLst>
                  <a:ext uri="{FF2B5EF4-FFF2-40B4-BE49-F238E27FC236}">
                    <a16:creationId xmlns:a16="http://schemas.microsoft.com/office/drawing/2014/main" id="{67D363B3-59BA-E2E6-53E3-36616B83A202}"/>
                  </a:ext>
                </a:extLst>
              </p:cNvPr>
              <p:cNvSpPr/>
              <p:nvPr/>
            </p:nvSpPr>
            <p:spPr>
              <a:xfrm flipV="1">
                <a:off x="4143375" y="3000375"/>
                <a:ext cx="1800225" cy="9620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39" name="Line 12">
                <a:extLst>
                  <a:ext uri="{FF2B5EF4-FFF2-40B4-BE49-F238E27FC236}">
                    <a16:creationId xmlns:a16="http://schemas.microsoft.com/office/drawing/2014/main" id="{9B07677C-8790-AC0F-8C89-2268BEE2F021}"/>
                  </a:ext>
                </a:extLst>
              </p:cNvPr>
              <p:cNvSpPr/>
              <p:nvPr/>
            </p:nvSpPr>
            <p:spPr>
              <a:xfrm>
                <a:off x="4076700" y="4314825"/>
                <a:ext cx="790575" cy="9048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40" name="Line 13">
                <a:extLst>
                  <a:ext uri="{FF2B5EF4-FFF2-40B4-BE49-F238E27FC236}">
                    <a16:creationId xmlns:a16="http://schemas.microsoft.com/office/drawing/2014/main" id="{C0FDB7E4-B6CD-84BC-B099-FBB672D929DB}"/>
                  </a:ext>
                </a:extLst>
              </p:cNvPr>
              <p:cNvSpPr/>
              <p:nvPr/>
            </p:nvSpPr>
            <p:spPr>
              <a:xfrm flipH="1">
                <a:off x="5162550" y="3114675"/>
                <a:ext cx="914400" cy="20669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grpSp>
          <p:nvGrpSpPr>
            <p:cNvPr id="18" name="Group 19">
              <a:extLst>
                <a:ext uri="{FF2B5EF4-FFF2-40B4-BE49-F238E27FC236}">
                  <a16:creationId xmlns:a16="http://schemas.microsoft.com/office/drawing/2014/main" id="{025C246F-92A3-48DC-2396-1A56CF658D12}"/>
                </a:ext>
              </a:extLst>
            </p:cNvPr>
            <p:cNvGrpSpPr/>
            <p:nvPr/>
          </p:nvGrpSpPr>
          <p:grpSpPr>
            <a:xfrm>
              <a:off x="1257300" y="2590798"/>
              <a:ext cx="5200650" cy="3105152"/>
              <a:chOff x="1257300" y="2590798"/>
              <a:chExt cx="5200650" cy="3105152"/>
            </a:xfrm>
          </p:grpSpPr>
          <p:sp>
            <p:nvSpPr>
              <p:cNvPr id="31" name="Ellipse 15">
                <a:extLst>
                  <a:ext uri="{FF2B5EF4-FFF2-40B4-BE49-F238E27FC236}">
                    <a16:creationId xmlns:a16="http://schemas.microsoft.com/office/drawing/2014/main" id="{965D9705-EED3-5792-27E0-035CEA41308D}"/>
                  </a:ext>
                </a:extLst>
              </p:cNvPr>
              <p:cNvSpPr/>
              <p:nvPr/>
            </p:nvSpPr>
            <p:spPr>
              <a:xfrm>
                <a:off x="1257300" y="2590798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32" name="Ellipse 16">
                <a:extLst>
                  <a:ext uri="{FF2B5EF4-FFF2-40B4-BE49-F238E27FC236}">
                    <a16:creationId xmlns:a16="http://schemas.microsoft.com/office/drawing/2014/main" id="{9ABE6D3F-38C2-3821-5118-A57926C9BF94}"/>
                  </a:ext>
                </a:extLst>
              </p:cNvPr>
              <p:cNvSpPr/>
              <p:nvPr/>
            </p:nvSpPr>
            <p:spPr>
              <a:xfrm>
                <a:off x="3638550" y="38290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33" name="Ellipse 17">
                <a:extLst>
                  <a:ext uri="{FF2B5EF4-FFF2-40B4-BE49-F238E27FC236}">
                    <a16:creationId xmlns:a16="http://schemas.microsoft.com/office/drawing/2014/main" id="{6F612C8A-11B8-07B1-FB05-5653E29A9A63}"/>
                  </a:ext>
                </a:extLst>
              </p:cNvPr>
              <p:cNvSpPr/>
              <p:nvPr/>
            </p:nvSpPr>
            <p:spPr>
              <a:xfrm>
                <a:off x="592455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34" name="Ellipse 18">
                <a:extLst>
                  <a:ext uri="{FF2B5EF4-FFF2-40B4-BE49-F238E27FC236}">
                    <a16:creationId xmlns:a16="http://schemas.microsoft.com/office/drawing/2014/main" id="{17245722-4FA6-7426-C940-D2E93FC2D82F}"/>
                  </a:ext>
                </a:extLst>
              </p:cNvPr>
              <p:cNvSpPr/>
              <p:nvPr/>
            </p:nvSpPr>
            <p:spPr>
              <a:xfrm>
                <a:off x="4781550" y="51625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19" name="Group 24">
              <a:extLst>
                <a:ext uri="{FF2B5EF4-FFF2-40B4-BE49-F238E27FC236}">
                  <a16:creationId xmlns:a16="http://schemas.microsoft.com/office/drawing/2014/main" id="{B09034AC-DCBB-8F6F-7111-CA91A97CC5B1}"/>
                </a:ext>
              </a:extLst>
            </p:cNvPr>
            <p:cNvGrpSpPr/>
            <p:nvPr/>
          </p:nvGrpSpPr>
          <p:grpSpPr>
            <a:xfrm>
              <a:off x="1377950" y="2633061"/>
              <a:ext cx="4959351" cy="2962958"/>
              <a:chOff x="1377950" y="2633061"/>
              <a:chExt cx="4959351" cy="2962958"/>
            </a:xfrm>
          </p:grpSpPr>
          <p:sp>
            <p:nvSpPr>
              <p:cNvPr id="27" name="TextBox 20">
                <a:extLst>
                  <a:ext uri="{FF2B5EF4-FFF2-40B4-BE49-F238E27FC236}">
                    <a16:creationId xmlns:a16="http://schemas.microsoft.com/office/drawing/2014/main" id="{A5D6C275-9EAB-9C17-09D5-82FD5B21C1ED}"/>
                  </a:ext>
                </a:extLst>
              </p:cNvPr>
              <p:cNvSpPr txBox="1"/>
              <p:nvPr/>
            </p:nvSpPr>
            <p:spPr>
              <a:xfrm>
                <a:off x="1377950" y="2633061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8" name="TextBox 21">
                <a:extLst>
                  <a:ext uri="{FF2B5EF4-FFF2-40B4-BE49-F238E27FC236}">
                    <a16:creationId xmlns:a16="http://schemas.microsoft.com/office/drawing/2014/main" id="{13FAC599-5C55-35BB-036F-CC1F8779B078}"/>
                  </a:ext>
                </a:extLst>
              </p:cNvPr>
              <p:cNvSpPr txBox="1"/>
              <p:nvPr/>
            </p:nvSpPr>
            <p:spPr>
              <a:xfrm>
                <a:off x="3759200" y="3871318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9" name="TextBox 22">
                <a:extLst>
                  <a:ext uri="{FF2B5EF4-FFF2-40B4-BE49-F238E27FC236}">
                    <a16:creationId xmlns:a16="http://schemas.microsoft.com/office/drawing/2014/main" id="{2BEB8071-BA1B-831E-6962-4A545F487140}"/>
                  </a:ext>
                </a:extLst>
              </p:cNvPr>
              <p:cNvSpPr txBox="1"/>
              <p:nvPr/>
            </p:nvSpPr>
            <p:spPr>
              <a:xfrm>
                <a:off x="6045200" y="2633063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30" name="TextBox 23">
                <a:extLst>
                  <a:ext uri="{FF2B5EF4-FFF2-40B4-BE49-F238E27FC236}">
                    <a16:creationId xmlns:a16="http://schemas.microsoft.com/office/drawing/2014/main" id="{72BB9D96-E68F-006A-01B5-C898BD1372E8}"/>
                  </a:ext>
                </a:extLst>
              </p:cNvPr>
              <p:cNvSpPr txBox="1"/>
              <p:nvPr/>
            </p:nvSpPr>
            <p:spPr>
              <a:xfrm>
                <a:off x="4902200" y="5204810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20" name="Group 31">
              <a:extLst>
                <a:ext uri="{FF2B5EF4-FFF2-40B4-BE49-F238E27FC236}">
                  <a16:creationId xmlns:a16="http://schemas.microsoft.com/office/drawing/2014/main" id="{5DBC97C3-806A-8B44-3DE9-328827304A13}"/>
                </a:ext>
              </a:extLst>
            </p:cNvPr>
            <p:cNvGrpSpPr/>
            <p:nvPr/>
          </p:nvGrpSpPr>
          <p:grpSpPr>
            <a:xfrm>
              <a:off x="2752088" y="2442479"/>
              <a:ext cx="3292475" cy="2466728"/>
              <a:chOff x="2752088" y="2442479"/>
              <a:chExt cx="3292475" cy="2466728"/>
            </a:xfrm>
          </p:grpSpPr>
          <p:sp>
            <p:nvSpPr>
              <p:cNvPr id="21" name="TextBox 25">
                <a:extLst>
                  <a:ext uri="{FF2B5EF4-FFF2-40B4-BE49-F238E27FC236}">
                    <a16:creationId xmlns:a16="http://schemas.microsoft.com/office/drawing/2014/main" id="{4A27FB91-4507-8504-F153-5F53064643B5}"/>
                  </a:ext>
                </a:extLst>
              </p:cNvPr>
              <p:cNvSpPr txBox="1"/>
              <p:nvPr/>
            </p:nvSpPr>
            <p:spPr>
              <a:xfrm>
                <a:off x="2765422" y="3104467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2" name="TextBox 26">
                <a:extLst>
                  <a:ext uri="{FF2B5EF4-FFF2-40B4-BE49-F238E27FC236}">
                    <a16:creationId xmlns:a16="http://schemas.microsoft.com/office/drawing/2014/main" id="{42BA0016-F42F-86CC-92AE-1B22439CDA06}"/>
                  </a:ext>
                </a:extLst>
              </p:cNvPr>
              <p:cNvSpPr txBox="1"/>
              <p:nvPr/>
            </p:nvSpPr>
            <p:spPr>
              <a:xfrm>
                <a:off x="3756025" y="2442479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3" name="TextBox 27">
                <a:extLst>
                  <a:ext uri="{FF2B5EF4-FFF2-40B4-BE49-F238E27FC236}">
                    <a16:creationId xmlns:a16="http://schemas.microsoft.com/office/drawing/2014/main" id="{BAD8FCB8-8C06-54A4-8B65-344863A80768}"/>
                  </a:ext>
                </a:extLst>
              </p:cNvPr>
              <p:cNvSpPr txBox="1"/>
              <p:nvPr/>
            </p:nvSpPr>
            <p:spPr>
              <a:xfrm>
                <a:off x="2752088" y="41179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4" name="TextBox 28">
                <a:extLst>
                  <a:ext uri="{FF2B5EF4-FFF2-40B4-BE49-F238E27FC236}">
                    <a16:creationId xmlns:a16="http://schemas.microsoft.com/office/drawing/2014/main" id="{D086BDCB-46AD-10F5-3EFF-8D5A8EE46A1B}"/>
                  </a:ext>
                </a:extLst>
              </p:cNvPr>
              <p:cNvSpPr txBox="1"/>
              <p:nvPr/>
            </p:nvSpPr>
            <p:spPr>
              <a:xfrm>
                <a:off x="4768846" y="3108620"/>
                <a:ext cx="292101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5" name="TextBox 29">
                <a:extLst>
                  <a:ext uri="{FF2B5EF4-FFF2-40B4-BE49-F238E27FC236}">
                    <a16:creationId xmlns:a16="http://schemas.microsoft.com/office/drawing/2014/main" id="{96CC3852-5CC8-F788-3E33-3412670882B3}"/>
                  </a:ext>
                </a:extLst>
              </p:cNvPr>
              <p:cNvSpPr txBox="1"/>
              <p:nvPr/>
            </p:nvSpPr>
            <p:spPr>
              <a:xfrm>
                <a:off x="4609463" y="45179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6" name="TextBox 30">
                <a:extLst>
                  <a:ext uri="{FF2B5EF4-FFF2-40B4-BE49-F238E27FC236}">
                    <a16:creationId xmlns:a16="http://schemas.microsoft.com/office/drawing/2014/main" id="{EC9FAB3C-6365-D308-1A41-1305200A2E58}"/>
                  </a:ext>
                </a:extLst>
              </p:cNvPr>
              <p:cNvSpPr txBox="1"/>
              <p:nvPr/>
            </p:nvSpPr>
            <p:spPr>
              <a:xfrm>
                <a:off x="5752463" y="4108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4022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对 </a:t>
            </a:r>
            <a:r>
              <a:rPr lang="zh-CN" alt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dis</a:t>
            </a:r>
            <a:r>
              <a:rPr lang="en-US" alt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进行初始化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3" name="diagram-slot Proxy Content"/>
          <p:cNvGrpSpPr/>
          <p:nvPr/>
        </p:nvGrpSpPr>
        <p:grpSpPr>
          <a:xfrm>
            <a:off x="1257300" y="2303047"/>
            <a:ext cx="5200650" cy="3783381"/>
            <a:chOff x="1257300" y="2508223"/>
            <a:chExt cx="5200650" cy="3783381"/>
          </a:xfrm>
        </p:grpSpPr>
        <p:grpSp>
          <p:nvGrpSpPr>
            <p:cNvPr id="14" name="Group 14"/>
            <p:cNvGrpSpPr/>
            <p:nvPr/>
          </p:nvGrpSpPr>
          <p:grpSpPr>
            <a:xfrm>
              <a:off x="1752600" y="2857500"/>
              <a:ext cx="4324350" cy="2390775"/>
              <a:chOff x="1752600" y="2857500"/>
              <a:chExt cx="4324350" cy="239077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62125" y="2971800"/>
                <a:ext cx="1905000" cy="10001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800225" y="2857500"/>
                <a:ext cx="41148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752600" y="3048000"/>
                <a:ext cx="3086100" cy="22002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1" name="Line 11"/>
              <p:cNvSpPr/>
              <p:nvPr/>
            </p:nvSpPr>
            <p:spPr>
              <a:xfrm flipV="1">
                <a:off x="4143375" y="3000375"/>
                <a:ext cx="1800225" cy="9620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4076700" y="4314825"/>
                <a:ext cx="790575" cy="9048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3" name="Line 13"/>
              <p:cNvSpPr/>
              <p:nvPr/>
            </p:nvSpPr>
            <p:spPr>
              <a:xfrm flipH="1">
                <a:off x="5162550" y="3114675"/>
                <a:ext cx="914400" cy="20669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257300" y="2590800"/>
              <a:ext cx="5200650" cy="3105150"/>
              <a:chOff x="1257300" y="2590800"/>
              <a:chExt cx="5200650" cy="310515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25730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3638550" y="38290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592455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4781550" y="51625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1377950" y="2727298"/>
              <a:ext cx="4959351" cy="2962959"/>
              <a:chOff x="1377950" y="2727298"/>
              <a:chExt cx="4959351" cy="2962959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1377950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759201" y="39655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6045201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902201" y="52990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61588" y="2508223"/>
              <a:ext cx="3482975" cy="2400984"/>
              <a:chOff x="2561588" y="2508223"/>
              <a:chExt cx="3482975" cy="2400984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2561588" y="30892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847463" y="2508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2752088" y="41179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999988" y="31844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4609463" y="45179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5752463" y="4108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984879" y="5900395"/>
              <a:ext cx="3725167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dis = (0, INF, INF, INF)</a:t>
              </a:r>
            </a:p>
          </p:txBody>
        </p:sp>
      </p:grpSp>
      <p:sp>
        <p:nvSpPr>
          <p:cNvPr id="35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6724650" y="2824982"/>
            <a:ext cx="4880363" cy="24513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从源点到自身，一步不走就能到达，因此 dis[s]=0。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其他点暂未找到路线，用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一个极大值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INF 表示这一情况。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沿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源点不断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发现真实路线后，就可以尝试改进这些记录。</a:t>
            </a:r>
          </a:p>
        </p:txBody>
      </p:sp>
      <p:sp>
        <p:nvSpPr>
          <p:cNvPr id="36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CE4E24E9-1AB0-27C6-806A-E1A1C0B7A019}"/>
              </a:ext>
            </a:extLst>
          </p:cNvPr>
          <p:cNvSpPr txBox="1">
            <a:spLocks/>
          </p:cNvSpPr>
          <p:nvPr/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zh-CN" altLang="en-US" sz="2200" b="1" dirty="0">
                <a:solidFill>
                  <a:srgbClr val="FFFFFF"/>
                </a:solidFill>
              </a:rPr>
              <a:t>单源最短路径</a:t>
            </a:r>
            <a:endParaRPr lang="zh-CN" sz="2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1302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更新更优值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3" name="diagram-slot Proxy Content"/>
          <p:cNvGrpSpPr/>
          <p:nvPr/>
        </p:nvGrpSpPr>
        <p:grpSpPr>
          <a:xfrm>
            <a:off x="1037589" y="2128861"/>
            <a:ext cx="5420361" cy="4037646"/>
            <a:chOff x="1037589" y="2128861"/>
            <a:chExt cx="5420361" cy="4037646"/>
          </a:xfrm>
        </p:grpSpPr>
        <p:sp>
          <p:nvSpPr>
            <p:cNvPr id="7" name="TextBox 7"/>
            <p:cNvSpPr txBox="1"/>
            <p:nvPr/>
          </p:nvSpPr>
          <p:spPr>
            <a:xfrm>
              <a:off x="1359114" y="2128861"/>
              <a:ext cx="48001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altLang="en-US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在第一轮中记录了</a:t>
              </a: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：dis[2]=2，dis[3]=5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752600" y="2857500"/>
              <a:ext cx="4324350" cy="2390775"/>
              <a:chOff x="1752600" y="2857500"/>
              <a:chExt cx="4324350" cy="239077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62125" y="2971800"/>
                <a:ext cx="1905000" cy="10001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800225" y="2857500"/>
                <a:ext cx="41148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752600" y="3048000"/>
                <a:ext cx="3086100" cy="22002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4076700" y="4314825"/>
                <a:ext cx="790575" cy="9048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2" name="Line 12"/>
              <p:cNvSpPr/>
              <p:nvPr/>
            </p:nvSpPr>
            <p:spPr>
              <a:xfrm flipH="1">
                <a:off x="5162550" y="3114675"/>
                <a:ext cx="914400" cy="20669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sp>
          <p:nvSpPr>
            <p:cNvPr id="14" name="Line 14"/>
            <p:cNvSpPr/>
            <p:nvPr/>
          </p:nvSpPr>
          <p:spPr>
            <a:xfrm flipV="1">
              <a:off x="4143375" y="3000375"/>
              <a:ext cx="1800225" cy="96202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tailEnd type="triangle" w="lg" len="lg"/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1257300" y="2590800"/>
              <a:ext cx="5200650" cy="3105150"/>
              <a:chOff x="1257300" y="2590800"/>
              <a:chExt cx="5200650" cy="310515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25730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3638550" y="38290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592455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4781550" y="51625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1377950" y="2727298"/>
              <a:ext cx="4959351" cy="2962959"/>
              <a:chOff x="1377950" y="2727298"/>
              <a:chExt cx="4959351" cy="2962959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1377950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759201" y="39655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6045201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902201" y="52990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61588" y="2508223"/>
              <a:ext cx="3482975" cy="2400984"/>
              <a:chOff x="2561588" y="2508223"/>
              <a:chExt cx="3482975" cy="2400984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2561588" y="30892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847463" y="2508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2752088" y="41179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999988" y="31844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4609463" y="45179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5752463" y="4108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037589" y="5775298"/>
              <a:ext cx="4126233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新路线：1 → 2 → 3，长度 2+2=4</a:t>
              </a:r>
            </a:p>
          </p:txBody>
        </p:sp>
      </p:grpSp>
      <p:sp>
        <p:nvSpPr>
          <p:cNvPr id="35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6749200" y="2445702"/>
            <a:ext cx="4819459" cy="33444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3000"/>
              </a:lnSpc>
            </a:pPr>
            <a:r>
              <a:rPr lang="zh-CN" altLang="zh-CN" dirty="0"/>
              <a:t>已经</a:t>
            </a:r>
            <a:r>
              <a:rPr lang="zh-CN" altLang="en-US" dirty="0"/>
              <a:t>记录了从</a:t>
            </a:r>
            <a:r>
              <a:rPr lang="zh-CN" altLang="zh-CN" dirty="0"/>
              <a:t>源点</a:t>
            </a:r>
            <a:r>
              <a:rPr lang="zh-CN" altLang="en-US" dirty="0"/>
              <a:t>直接</a:t>
            </a:r>
            <a:r>
              <a:rPr lang="zh-CN" altLang="zh-CN" dirty="0"/>
              <a:t>出边的状态</a:t>
            </a:r>
            <a:r>
              <a:rPr lang="zh-CN" altLang="en-US" dirty="0">
                <a:solidFill>
                  <a:schemeClr val="dk1"/>
                </a:solidFill>
              </a:rPr>
              <a:t>，继续考虑 </a:t>
            </a:r>
            <a:r>
              <a:rPr lang="zh-CN" altLang="zh-CN" dirty="0">
                <a:solidFill>
                  <a:schemeClr val="dk1"/>
                </a:solidFill>
              </a:rPr>
              <a:t>2 → 3</a:t>
            </a:r>
            <a:r>
              <a:rPr lang="en-US" altLang="zh-CN" dirty="0">
                <a:solidFill>
                  <a:schemeClr val="dk1"/>
                </a:solidFill>
              </a:rPr>
              <a:t> </a:t>
            </a:r>
            <a:r>
              <a:rPr lang="zh-CN" altLang="en-US" dirty="0">
                <a:solidFill>
                  <a:schemeClr val="dk1"/>
                </a:solidFill>
              </a:rPr>
              <a:t>这条边：</a:t>
            </a:r>
            <a:endParaRPr lang="en-US" altLang="zh-CN" sz="2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先到 2，花费 dis[2]=2；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再沿 2 → 3，额外花费 2。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把两段接起来，得到</a:t>
            </a:r>
            <a:r>
              <a:rPr lang="en-US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dis[3] 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的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候选：</a:t>
            </a:r>
            <a:br>
              <a:rPr dirty="0"/>
            </a:b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dis[2]+2 = 4。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旧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的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记录</a:t>
            </a:r>
            <a:r>
              <a:rPr lang="zh-CN" altLang="en-US" dirty="0">
                <a:solidFill>
                  <a:schemeClr val="dk1"/>
                </a:solidFill>
              </a:rPr>
              <a:t>中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dis[3]=5，由于 4&lt;5，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当前的结果更优，于是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把它改为 4。</a:t>
            </a:r>
          </a:p>
        </p:txBody>
      </p:sp>
      <p:sp>
        <p:nvSpPr>
          <p:cNvPr id="36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DD919104-F816-BD20-1000-82937797CFF1}"/>
              </a:ext>
            </a:extLst>
          </p:cNvPr>
          <p:cNvSpPr txBox="1">
            <a:spLocks/>
          </p:cNvSpPr>
          <p:nvPr/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zh-CN" altLang="en-US" sz="2200" b="1" dirty="0">
                <a:solidFill>
                  <a:srgbClr val="FFFFFF"/>
                </a:solidFill>
              </a:rPr>
              <a:t>单源最短路径</a:t>
            </a:r>
            <a:endParaRPr lang="zh-CN" sz="2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55692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松弛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操作</a:t>
            </a:r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：尝试用新路线改进旧记录</a:t>
            </a:r>
          </a:p>
        </p:txBody>
      </p:sp>
      <p:grpSp>
        <p:nvGrpSpPr>
          <p:cNvPr id="22" name="diagram-slot Proxy Content"/>
          <p:cNvGrpSpPr/>
          <p:nvPr/>
        </p:nvGrpSpPr>
        <p:grpSpPr>
          <a:xfrm>
            <a:off x="1000449" y="2133579"/>
            <a:ext cx="5720435" cy="3426645"/>
            <a:chOff x="933450" y="2212948"/>
            <a:chExt cx="5657850" cy="3356633"/>
          </a:xfrm>
        </p:grpSpPr>
        <p:sp>
          <p:nvSpPr>
            <p:cNvPr id="7" name="TextBox 7"/>
            <p:cNvSpPr txBox="1"/>
            <p:nvPr/>
          </p:nvSpPr>
          <p:spPr>
            <a:xfrm>
              <a:off x="1037589" y="2212948"/>
              <a:ext cx="4109814" cy="3912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altLang="en-US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设</a:t>
              </a:r>
              <a:r>
                <a:rPr lang="zh-CN" sz="20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已经找到一条从 s 到 u 的路线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8606" y="2615565"/>
              <a:ext cx="43799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虚线表示这条路线，可能经过多个顶点。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1562100" y="3767746"/>
              <a:ext cx="1933576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prstDash val="lgDash"/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4114800" y="3767746"/>
              <a:ext cx="186690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933450" y="3462946"/>
              <a:ext cx="5657850" cy="609601"/>
              <a:chOff x="933450" y="3462946"/>
              <a:chExt cx="5657850" cy="609601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933450" y="3462947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3505200" y="3462946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5981700" y="3462946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1092200" y="3266067"/>
              <a:ext cx="5340351" cy="739547"/>
              <a:chOff x="1092200" y="3266067"/>
              <a:chExt cx="5340351" cy="739547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1092200" y="3614406"/>
                <a:ext cx="292100" cy="391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s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3663951" y="3614406"/>
                <a:ext cx="292100" cy="391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u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6140451" y="3614406"/>
                <a:ext cx="292100" cy="3912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v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2076451" y="3266067"/>
                <a:ext cx="9906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dis[u]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4902200" y="3266069"/>
                <a:ext cx="302929" cy="4390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w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562100" y="4225872"/>
              <a:ext cx="3997924" cy="134370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750"/>
                </a:lnSpc>
              </a:pP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新候选 = 已知前半段 + 这一条边</a:t>
              </a:r>
              <a:br>
                <a:rPr dirty="0"/>
              </a:br>
              <a:r>
                <a:rPr lang="zh-CN" sz="20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新候选 = dis[u] + w</a:t>
              </a:r>
              <a:br>
                <a:rPr lang="zh-CN" altLang="en-US" dirty="0"/>
              </a:b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</a:t>
              </a:r>
              <a:r>
                <a:rPr lang="zh-CN" altLang="en-US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将其</a:t>
              </a:r>
              <a:r>
                <a:rPr lang="zh-CN" sz="20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与旧记录 dis[v] 比较。</a:t>
              </a:r>
            </a:p>
          </p:txBody>
        </p:sp>
      </p:grpSp>
      <p:sp>
        <p:nvSpPr>
          <p:cNvPr id="24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85482" y="1805995"/>
            <a:ext cx="4267181" cy="20409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ct val="150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 dis[u]+w&lt;dis[v]，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就把 dis[v] 改为新候选。</a:t>
            </a:r>
          </a:p>
          <a:p>
            <a:pPr marL="0" indent="0" algn="l">
              <a:lnSpc>
                <a:spcPct val="150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这种尝试更新称为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松弛</a:t>
            </a:r>
            <a:r>
              <a:rPr lang="zh-CN" altLang="en-US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操作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前提是已经找到到 u 的路线。</a:t>
            </a:r>
          </a:p>
        </p:txBody>
      </p:sp>
      <p:sp>
        <p:nvSpPr>
          <p:cNvPr id="25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38368B3B-761F-2AB7-FFE8-745C19C3BF8A}"/>
              </a:ext>
            </a:extLst>
          </p:cNvPr>
          <p:cNvSpPr txBox="1">
            <a:spLocks/>
          </p:cNvSpPr>
          <p:nvPr/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zh-CN" altLang="en-US" sz="2200" b="1" dirty="0">
                <a:solidFill>
                  <a:srgbClr val="FFFFFF"/>
                </a:solidFill>
              </a:rPr>
              <a:t>单源最短路径</a:t>
            </a:r>
            <a:endParaRPr lang="zh-CN" sz="2200" b="1" dirty="0">
              <a:solidFill>
                <a:srgbClr val="FFFFFF"/>
              </a:solidFill>
            </a:endParaRPr>
          </a:p>
        </p:txBody>
      </p:sp>
      <p:sp>
        <p:nvSpPr>
          <p:cNvPr id="3" name="right-slot Placeholder Carrier">
            <a:extLst>
              <a:ext uri="{FF2B5EF4-FFF2-40B4-BE49-F238E27FC236}">
                <a16:creationId xmlns:a16="http://schemas.microsoft.com/office/drawing/2014/main" id="{09DE1DBB-7438-A5F5-8F88-1437BE63EF2D}"/>
              </a:ext>
            </a:extLst>
          </p:cNvPr>
          <p:cNvSpPr txBox="1">
            <a:spLocks/>
          </p:cNvSpPr>
          <p:nvPr/>
        </p:nvSpPr>
        <p:spPr>
          <a:xfrm>
            <a:off x="7285482" y="4053308"/>
            <a:ext cx="3962400" cy="162634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  <a:spcBef>
                <a:spcPts val="750"/>
              </a:spcBef>
            </a:pPr>
            <a:r>
              <a:rPr lang="zh-CN" altLang="en-US" dirty="0">
                <a:solidFill>
                  <a:schemeClr val="dk1"/>
                </a:solidFill>
              </a:rPr>
              <a:t>如果候选和旧值相同，</a:t>
            </a:r>
            <a:r>
              <a:rPr lang="zh-CN" altLang="en-US" dirty="0"/>
              <a:t>代表的</a:t>
            </a:r>
            <a:r>
              <a:rPr lang="zh-CN" altLang="en-US" dirty="0">
                <a:solidFill>
                  <a:schemeClr val="dk1"/>
                </a:solidFill>
              </a:rPr>
              <a:t>只是又找到一种同样长的走法。</a:t>
            </a:r>
            <a:br>
              <a:rPr lang="zh-CN" altLang="en-US" dirty="0"/>
            </a:br>
            <a:r>
              <a:rPr lang="zh-CN" altLang="en-US" dirty="0"/>
              <a:t>而</a:t>
            </a:r>
            <a:r>
              <a:rPr lang="zh-CN" altLang="en-US" dirty="0">
                <a:solidFill>
                  <a:schemeClr val="dk1"/>
                </a:solidFill>
              </a:rPr>
              <a:t>本题只问距离，不问有几种走法，</a:t>
            </a:r>
            <a:br>
              <a:rPr lang="zh-CN" altLang="en-US" dirty="0"/>
            </a:br>
            <a:r>
              <a:rPr lang="zh-CN" altLang="en-US" dirty="0">
                <a:solidFill>
                  <a:schemeClr val="dk1"/>
                </a:solidFill>
              </a:rPr>
              <a:t>所以仍保留原值即可。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938F20B-91DF-298B-177B-F802BCD0EAD4}"/>
              </a:ext>
            </a:extLst>
          </p:cNvPr>
          <p:cNvSpPr txBox="1"/>
          <p:nvPr/>
        </p:nvSpPr>
        <p:spPr>
          <a:xfrm>
            <a:off x="838200" y="5922471"/>
            <a:ext cx="66372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现在会更新距离了，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但是</a:t>
            </a:r>
            <a:r>
              <a:rPr lang="zh-CN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这些顶点应该按什么顺序处理？</a:t>
            </a:r>
            <a:endParaRPr lang="zh-CN" alt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决定处理顺序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4800" y="2068274"/>
            <a:ext cx="10678798" cy="41273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3000"/>
              </a:lnSpc>
            </a:pPr>
            <a:r>
              <a:rPr lang="zh-CN" altLang="en-US" dirty="0">
                <a:solidFill>
                  <a:schemeClr val="dk1"/>
                </a:solidFill>
              </a:rPr>
              <a:t>我们已经会用松弛操作更新距离了</a:t>
            </a:r>
            <a:r>
              <a:rPr lang="zh-CN" sz="2000" dirty="0">
                <a:solidFill>
                  <a:schemeClr val="dk1"/>
                </a:solidFill>
              </a:rPr>
              <a:t>，</a:t>
            </a:r>
            <a:r>
              <a:rPr lang="zh-CN" altLang="en-US" dirty="0">
                <a:ea typeface="微软雅黑" panose="020B0503020204020204" pitchFamily="34" charset="-122"/>
              </a:rPr>
              <a:t>但要注意：</a:t>
            </a:r>
            <a:r>
              <a:rPr lang="zh-CN" altLang="en-US" b="1" dirty="0">
                <a:ea typeface="微软雅黑" panose="020B0503020204020204" pitchFamily="34" charset="-122"/>
              </a:rPr>
              <a:t>现在记录的距离，只是目前找到的最短路线长度，还不一定是最终答案。</a:t>
            </a:r>
            <a:endParaRPr lang="zh-CN" altLang="en-US" dirty="0">
              <a:ea typeface="微软雅黑" panose="020B0503020204020204" pitchFamily="34" charset="-122"/>
            </a:endParaRPr>
          </a:p>
          <a:p>
            <a:pPr>
              <a:lnSpc>
                <a:spcPts val="3000"/>
              </a:lnSpc>
            </a:pPr>
            <a:r>
              <a:rPr lang="zh-CN" altLang="en-US" dirty="0">
                <a:solidFill>
                  <a:schemeClr val="dk1"/>
                </a:solidFill>
              </a:rPr>
              <a:t>比如，到顶点 </a:t>
            </a:r>
            <a:r>
              <a:rPr lang="en-US" altLang="zh-CN" dirty="0">
                <a:solidFill>
                  <a:schemeClr val="dk1"/>
                </a:solidFill>
              </a:rPr>
              <a:t>3</a:t>
            </a:r>
            <a:r>
              <a:rPr lang="zh-CN" altLang="en-US" dirty="0">
                <a:solidFill>
                  <a:schemeClr val="dk1"/>
                </a:solidFill>
              </a:rPr>
              <a:t>，我们先找到一条直接走的路线：</a:t>
            </a:r>
            <a:r>
              <a:rPr lang="en-US" altLang="zh-CN" dirty="0">
                <a:solidFill>
                  <a:schemeClr val="dk1"/>
                </a:solidFill>
              </a:rPr>
              <a:t>1 → 3</a:t>
            </a:r>
            <a:r>
              <a:rPr lang="zh-CN" altLang="en-US" dirty="0">
                <a:solidFill>
                  <a:schemeClr val="dk1"/>
                </a:solidFill>
              </a:rPr>
              <a:t>，长度是 </a:t>
            </a:r>
            <a:r>
              <a:rPr lang="en-US" altLang="zh-CN" dirty="0">
                <a:solidFill>
                  <a:schemeClr val="dk1"/>
                </a:solidFill>
              </a:rPr>
              <a:t>5</a:t>
            </a:r>
            <a:r>
              <a:rPr lang="zh-CN" altLang="en-US" dirty="0">
                <a:solidFill>
                  <a:schemeClr val="dk1"/>
                </a:solidFill>
              </a:rPr>
              <a:t>。后来又发现，经过顶点 </a:t>
            </a:r>
            <a:r>
              <a:rPr lang="en-US" altLang="zh-CN" dirty="0">
                <a:solidFill>
                  <a:schemeClr val="dk1"/>
                </a:solidFill>
              </a:rPr>
              <a:t>2</a:t>
            </a:r>
            <a:r>
              <a:rPr lang="zh-CN" altLang="en-US" dirty="0">
                <a:solidFill>
                  <a:schemeClr val="dk1"/>
                </a:solidFill>
              </a:rPr>
              <a:t>，可以把这段距离缩短到 </a:t>
            </a:r>
            <a:r>
              <a:rPr lang="en-US" altLang="zh-CN" dirty="0">
                <a:solidFill>
                  <a:schemeClr val="dk1"/>
                </a:solidFill>
              </a:rPr>
              <a:t>4</a:t>
            </a:r>
            <a:r>
              <a:rPr lang="zh-CN" altLang="en-US" dirty="0">
                <a:solidFill>
                  <a:schemeClr val="dk1"/>
                </a:solidFill>
              </a:rPr>
              <a:t>。</a:t>
            </a:r>
          </a:p>
          <a:p>
            <a:pPr>
              <a:lnSpc>
                <a:spcPts val="3000"/>
              </a:lnSpc>
            </a:pPr>
            <a:r>
              <a:rPr lang="zh-CN" altLang="en-US" dirty="0">
                <a:solidFill>
                  <a:schemeClr val="dk1"/>
                </a:solidFill>
              </a:rPr>
              <a:t>距离从 </a:t>
            </a:r>
            <a:r>
              <a:rPr lang="en-US" altLang="zh-CN" dirty="0">
                <a:solidFill>
                  <a:schemeClr val="dk1"/>
                </a:solidFill>
              </a:rPr>
              <a:t>5 </a:t>
            </a:r>
            <a:r>
              <a:rPr lang="zh-CN" altLang="en-US" dirty="0">
                <a:solidFill>
                  <a:schemeClr val="dk1"/>
                </a:solidFill>
              </a:rPr>
              <a:t>改成 </a:t>
            </a:r>
            <a:r>
              <a:rPr lang="en-US" altLang="zh-CN" dirty="0">
                <a:solidFill>
                  <a:schemeClr val="dk1"/>
                </a:solidFill>
              </a:rPr>
              <a:t>4</a:t>
            </a:r>
            <a:r>
              <a:rPr lang="zh-CN" altLang="en-US" dirty="0">
                <a:solidFill>
                  <a:schemeClr val="dk1"/>
                </a:solidFill>
              </a:rPr>
              <a:t>，看起来只改了一个数字，但它还可能影响后面的顶点。假设顶点 </a:t>
            </a:r>
            <a:r>
              <a:rPr lang="en-US" altLang="zh-CN" dirty="0">
                <a:solidFill>
                  <a:schemeClr val="dk1"/>
                </a:solidFill>
              </a:rPr>
              <a:t>3 </a:t>
            </a:r>
            <a:r>
              <a:rPr lang="zh-CN" altLang="en-US" dirty="0">
                <a:solidFill>
                  <a:schemeClr val="dk1"/>
                </a:solidFill>
              </a:rPr>
              <a:t>有一条出边，边权是 </a:t>
            </a:r>
            <a:r>
              <a:rPr lang="en-US" altLang="zh-CN" dirty="0">
                <a:solidFill>
                  <a:schemeClr val="dk1"/>
                </a:solidFill>
              </a:rPr>
              <a:t>w</a:t>
            </a:r>
            <a:r>
              <a:rPr lang="zh-CN" altLang="en-US" dirty="0">
                <a:solidFill>
                  <a:schemeClr val="dk1"/>
                </a:solidFill>
              </a:rPr>
              <a:t>。之前我们从 </a:t>
            </a:r>
            <a:r>
              <a:rPr lang="en-US" altLang="zh-CN" dirty="0">
                <a:solidFill>
                  <a:schemeClr val="dk1"/>
                </a:solidFill>
              </a:rPr>
              <a:t>3 </a:t>
            </a:r>
            <a:r>
              <a:rPr lang="zh-CN" altLang="en-US" dirty="0">
                <a:solidFill>
                  <a:schemeClr val="dk1"/>
                </a:solidFill>
              </a:rPr>
              <a:t>往后走，算出的候选距离是 </a:t>
            </a:r>
            <a:r>
              <a:rPr lang="en-US" altLang="zh-CN" dirty="0">
                <a:solidFill>
                  <a:schemeClr val="dk1"/>
                </a:solidFill>
              </a:rPr>
              <a:t>(5+w)</a:t>
            </a:r>
            <a:r>
              <a:rPr lang="zh-CN" altLang="en-US" dirty="0">
                <a:solidFill>
                  <a:schemeClr val="dk1"/>
                </a:solidFill>
              </a:rPr>
              <a:t>；现在到 </a:t>
            </a:r>
            <a:r>
              <a:rPr lang="en-US" altLang="zh-CN" dirty="0">
                <a:solidFill>
                  <a:schemeClr val="dk1"/>
                </a:solidFill>
              </a:rPr>
              <a:t>3 </a:t>
            </a:r>
            <a:r>
              <a:rPr lang="zh-CN" altLang="en-US" dirty="0">
                <a:solidFill>
                  <a:schemeClr val="dk1"/>
                </a:solidFill>
              </a:rPr>
              <a:t>只需要 </a:t>
            </a:r>
            <a:r>
              <a:rPr lang="en-US" altLang="zh-CN" dirty="0">
                <a:solidFill>
                  <a:schemeClr val="dk1"/>
                </a:solidFill>
              </a:rPr>
              <a:t>4</a:t>
            </a:r>
            <a:r>
              <a:rPr lang="zh-CN" altLang="en-US" dirty="0">
                <a:solidFill>
                  <a:schemeClr val="dk1"/>
                </a:solidFill>
              </a:rPr>
              <a:t>，沿着同一条边，就能得到更小的候选距离 </a:t>
            </a:r>
            <a:r>
              <a:rPr lang="en-US" altLang="zh-CN" dirty="0">
                <a:solidFill>
                  <a:schemeClr val="dk1"/>
                </a:solidFill>
              </a:rPr>
              <a:t>(4+w)</a:t>
            </a:r>
            <a:r>
              <a:rPr lang="zh-CN" altLang="en-US" dirty="0">
                <a:solidFill>
                  <a:schemeClr val="dk1"/>
                </a:solidFill>
              </a:rPr>
              <a:t>。</a:t>
            </a:r>
            <a:endParaRPr lang="en-US" altLang="zh-CN" dirty="0">
              <a:solidFill>
                <a:schemeClr val="dk1"/>
              </a:solidFill>
            </a:endParaRPr>
          </a:p>
          <a:p>
            <a:pPr>
              <a:lnSpc>
                <a:spcPts val="3000"/>
              </a:lnSpc>
            </a:pPr>
            <a:r>
              <a:rPr lang="zh-CN" altLang="en-US" b="1" dirty="0">
                <a:ea typeface="微软雅黑" panose="020B0503020204020204" pitchFamily="34" charset="-122"/>
              </a:rPr>
              <a:t>也就是说，如果太早用顶点 </a:t>
            </a:r>
            <a:r>
              <a:rPr lang="en-US" altLang="zh-CN" b="1" dirty="0">
                <a:ea typeface="微软雅黑" panose="020B0503020204020204" pitchFamily="34" charset="-122"/>
              </a:rPr>
              <a:t>3 </a:t>
            </a:r>
            <a:r>
              <a:rPr lang="zh-CN" altLang="en-US" b="1" dirty="0">
                <a:ea typeface="微软雅黑" panose="020B0503020204020204" pitchFamily="34" charset="-122"/>
              </a:rPr>
              <a:t>的距离去更新别人，等它自己的距离变小以后，顶点 </a:t>
            </a:r>
            <a:r>
              <a:rPr lang="en-US" altLang="zh-CN" b="1" dirty="0">
                <a:ea typeface="微软雅黑" panose="020B0503020204020204" pitchFamily="34" charset="-122"/>
              </a:rPr>
              <a:t>3 </a:t>
            </a:r>
            <a:r>
              <a:rPr lang="zh-CN" altLang="en-US" b="1" dirty="0">
                <a:ea typeface="微软雅黑" panose="020B0503020204020204" pitchFamily="34" charset="-122"/>
              </a:rPr>
              <a:t>的出边就可能需要再检查一次。</a:t>
            </a:r>
            <a:endParaRPr lang="en-US" altLang="zh-CN" dirty="0">
              <a:solidFill>
                <a:schemeClr val="dk1"/>
              </a:solidFill>
            </a:endParaRPr>
          </a:p>
          <a:p>
            <a:pPr>
              <a:lnSpc>
                <a:spcPts val="3000"/>
              </a:lnSpc>
            </a:pPr>
            <a:r>
              <a:rPr lang="zh-CN" sz="2000" dirty="0">
                <a:solidFill>
                  <a:schemeClr val="dk1"/>
                </a:solidFill>
              </a:rPr>
              <a:t>一种</a:t>
            </a:r>
            <a:r>
              <a:rPr lang="zh-CN" altLang="en-US" dirty="0">
                <a:solidFill>
                  <a:schemeClr val="dk1"/>
                </a:solidFill>
              </a:rPr>
              <a:t>想法是</a:t>
            </a:r>
            <a:r>
              <a:rPr lang="zh-CN" sz="2000" dirty="0">
                <a:solidFill>
                  <a:schemeClr val="dk1"/>
                </a:solidFill>
              </a:rPr>
              <a:t>先找出</a:t>
            </a:r>
            <a:r>
              <a:rPr lang="zh-CN" sz="2000" dirty="0">
                <a:solidFill>
                  <a:schemeClr val="accent2"/>
                </a:solidFill>
              </a:rPr>
              <a:t>距离已经不会再变小</a:t>
            </a:r>
            <a:r>
              <a:rPr lang="zh-CN" sz="2000" dirty="0">
                <a:solidFill>
                  <a:schemeClr val="dk1"/>
                </a:solidFill>
              </a:rPr>
              <a:t>的顶点，再用它处理出边。这样该点只需要处理一次。</a:t>
            </a:r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B4EC42BA-26EC-2673-C9A3-24F7BDAC932C}"/>
              </a:ext>
            </a:extLst>
          </p:cNvPr>
          <p:cNvSpPr txBox="1">
            <a:spLocks/>
          </p:cNvSpPr>
          <p:nvPr/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zh-CN" altLang="en-US" sz="2200" b="1" dirty="0">
                <a:solidFill>
                  <a:srgbClr val="FFFFFF"/>
                </a:solidFill>
              </a:rPr>
              <a:t>单源最短路径</a:t>
            </a:r>
            <a:endParaRPr lang="zh-CN" sz="2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999389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怎么找出距离已经不会再变小的顶点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3" name="diagram-slot Proxy Content"/>
          <p:cNvGrpSpPr/>
          <p:nvPr/>
        </p:nvGrpSpPr>
        <p:grpSpPr>
          <a:xfrm>
            <a:off x="903554" y="2301900"/>
            <a:ext cx="4590486" cy="3411985"/>
            <a:chOff x="1257300" y="2508223"/>
            <a:chExt cx="5200650" cy="3865504"/>
          </a:xfrm>
        </p:grpSpPr>
        <p:grpSp>
          <p:nvGrpSpPr>
            <p:cNvPr id="14" name="Group 14"/>
            <p:cNvGrpSpPr/>
            <p:nvPr/>
          </p:nvGrpSpPr>
          <p:grpSpPr>
            <a:xfrm>
              <a:off x="1752600" y="2857500"/>
              <a:ext cx="4324350" cy="2390775"/>
              <a:chOff x="1752600" y="2857500"/>
              <a:chExt cx="4324350" cy="239077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62125" y="2971800"/>
                <a:ext cx="1905000" cy="10001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800225" y="2857500"/>
                <a:ext cx="41148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752600" y="3048000"/>
                <a:ext cx="3086100" cy="22002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1" name="Line 11"/>
              <p:cNvSpPr/>
              <p:nvPr/>
            </p:nvSpPr>
            <p:spPr>
              <a:xfrm flipV="1">
                <a:off x="4143375" y="3000375"/>
                <a:ext cx="1800225" cy="9620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4076700" y="4314825"/>
                <a:ext cx="790575" cy="9048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3" name="Line 13"/>
              <p:cNvSpPr/>
              <p:nvPr/>
            </p:nvSpPr>
            <p:spPr>
              <a:xfrm flipH="1">
                <a:off x="5162550" y="3114675"/>
                <a:ext cx="914400" cy="20669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257300" y="2590800"/>
              <a:ext cx="5200650" cy="3105150"/>
              <a:chOff x="1257300" y="2590800"/>
              <a:chExt cx="5200650" cy="310515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257300" y="2590800"/>
                <a:ext cx="533400" cy="533400"/>
              </a:xfrm>
              <a:prstGeom prst="ellipse">
                <a:avLst/>
              </a:prstGeom>
              <a:solidFill>
                <a:srgbClr val="6FAC46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3638550" y="3829050"/>
                <a:ext cx="533400" cy="533400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592455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4781550" y="51625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1377950" y="2727298"/>
              <a:ext cx="4959351" cy="2962959"/>
              <a:chOff x="1377950" y="2727298"/>
              <a:chExt cx="4959351" cy="2962959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1377950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759201" y="39655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6045201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902201" y="52990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61588" y="2508223"/>
              <a:ext cx="3482975" cy="2400984"/>
              <a:chOff x="2561588" y="2508223"/>
              <a:chExt cx="3482975" cy="2400984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2561588" y="30892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847463" y="2508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2752088" y="41179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999988" y="31844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4609463" y="45179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5752463" y="4108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2525207" y="6021684"/>
              <a:ext cx="2662143" cy="35204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altLang="en-US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对于点 </a:t>
              </a:r>
              <a:r>
                <a:rPr lang="en-US" alt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 </a:t>
              </a:r>
              <a:r>
                <a:rPr lang="zh-CN" altLang="en-US" dirty="0">
                  <a:solidFill>
                    <a:schemeClr val="accent5"/>
                  </a:solidFill>
                </a:rPr>
                <a:t>距离</a:t>
              </a: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已确定</a:t>
              </a:r>
            </a:p>
          </p:txBody>
        </p:sp>
      </p:grpSp>
      <p:sp>
        <p:nvSpPr>
          <p:cNvPr id="35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5801752" y="1937428"/>
            <a:ext cx="5811097" cy="38879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>
              <a:lnSpc>
                <a:spcPts val="3000"/>
              </a:lnSpc>
            </a:pPr>
            <a:r>
              <a:rPr lang="zh-CN" altLang="en-US" dirty="0">
                <a:solidFill>
                  <a:schemeClr val="dk1"/>
                </a:solidFill>
              </a:rPr>
              <a:t>再观察从源点出发能到达的顶点。</a:t>
            </a:r>
            <a:endParaRPr lang="en-US" altLang="zh-CN" dirty="0">
              <a:solidFill>
                <a:schemeClr val="dk1"/>
              </a:solidFill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</a:rPr>
              <a:t>从 1 开始的任何新路线，第一步只能去 2、3 或 4。这一步的代价分别是 2、5、4。</a:t>
            </a:r>
          </a:p>
          <a:p>
            <a:pPr>
              <a:lnSpc>
                <a:spcPts val="3000"/>
              </a:lnSpc>
              <a:spcBef>
                <a:spcPts val="750"/>
              </a:spcBef>
            </a:pPr>
            <a:r>
              <a:rPr lang="zh-CN" altLang="en-US" dirty="0">
                <a:ea typeface="微软雅黑" panose="020B0503020204020204" pitchFamily="34" charset="-122"/>
              </a:rPr>
              <a:t>先看最小的 </a:t>
            </a:r>
            <a:r>
              <a:rPr lang="en-US" altLang="zh-CN" b="1" dirty="0">
                <a:ea typeface="微软雅黑" panose="020B0503020204020204" pitchFamily="34" charset="-122"/>
              </a:rPr>
              <a:t>2</a:t>
            </a:r>
            <a:r>
              <a:rPr lang="zh-CN" altLang="en-US" dirty="0">
                <a:ea typeface="微软雅黑" panose="020B0503020204020204" pitchFamily="34" charset="-122"/>
              </a:rPr>
              <a:t> ：</a:t>
            </a:r>
            <a:r>
              <a:rPr lang="zh-CN" altLang="en-US" b="1" dirty="0">
                <a:ea typeface="微软雅黑" panose="020B0503020204020204" pitchFamily="34" charset="-122"/>
              </a:rPr>
              <a:t>到这个顶点，还可能有一条绕经其他顶点、长度却小于 </a:t>
            </a:r>
            <a:r>
              <a:rPr lang="en-US" altLang="zh-CN" b="1" dirty="0">
                <a:ea typeface="微软雅黑" panose="020B0503020204020204" pitchFamily="34" charset="-122"/>
              </a:rPr>
              <a:t>2 </a:t>
            </a:r>
            <a:r>
              <a:rPr lang="zh-CN" altLang="en-US" b="1" dirty="0">
                <a:ea typeface="微软雅黑" panose="020B0503020204020204" pitchFamily="34" charset="-122"/>
              </a:rPr>
              <a:t>的路线吗？</a:t>
            </a:r>
            <a:endParaRPr lang="en-US" altLang="zh-CN" sz="2000" dirty="0">
              <a:solidFill>
                <a:schemeClr val="dk1"/>
              </a:solidFill>
            </a:endParaRP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altLang="en-US" sz="2000" dirty="0">
                <a:solidFill>
                  <a:schemeClr val="dk1"/>
                </a:solidFill>
              </a:rPr>
              <a:t>不可能有了，因为</a:t>
            </a:r>
            <a:r>
              <a:rPr lang="zh-CN" sz="2000" dirty="0">
                <a:solidFill>
                  <a:schemeClr val="dk1"/>
                </a:solidFill>
              </a:rPr>
              <a:t>后面无论接哪些边，边权都非负，总长</a:t>
            </a:r>
            <a:r>
              <a:rPr lang="zh-CN" altLang="en-US" sz="2000" dirty="0">
                <a:solidFill>
                  <a:schemeClr val="dk1"/>
                </a:solidFill>
              </a:rPr>
              <a:t>都</a:t>
            </a:r>
            <a:r>
              <a:rPr lang="zh-CN" sz="2000" dirty="0">
                <a:solidFill>
                  <a:schemeClr val="dk1"/>
                </a:solidFill>
              </a:rPr>
              <a:t>不会</a:t>
            </a:r>
            <a:r>
              <a:rPr lang="zh-CN" altLang="en-US" sz="2000" dirty="0">
                <a:solidFill>
                  <a:schemeClr val="dk1"/>
                </a:solidFill>
              </a:rPr>
              <a:t>比当前能选择的最小的更</a:t>
            </a:r>
            <a:r>
              <a:rPr lang="zh-CN" sz="2000" dirty="0">
                <a:solidFill>
                  <a:schemeClr val="dk1"/>
                </a:solidFill>
              </a:rPr>
              <a:t>小。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</a:rPr>
              <a:t>因此不可能用</a:t>
            </a:r>
            <a:r>
              <a:rPr lang="zh-CN" sz="2000" dirty="0">
                <a:solidFill>
                  <a:schemeClr val="accent2"/>
                </a:solidFill>
              </a:rPr>
              <a:t>少于 2</a:t>
            </a:r>
            <a:r>
              <a:rPr lang="zh-CN" sz="2000" dirty="0">
                <a:solidFill>
                  <a:schemeClr val="dk1"/>
                </a:solidFill>
              </a:rPr>
              <a:t>的长度到达顶点 2。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altLang="en-US" sz="2000" dirty="0">
                <a:solidFill>
                  <a:schemeClr val="dk1"/>
                </a:solidFill>
              </a:rPr>
              <a:t>故 </a:t>
            </a:r>
            <a:r>
              <a:rPr lang="zh-CN" sz="2000" dirty="0">
                <a:solidFill>
                  <a:schemeClr val="dk1"/>
                </a:solidFill>
              </a:rPr>
              <a:t>dis[2]=2 已是最终答案，顶点 2</a:t>
            </a:r>
            <a:r>
              <a:rPr lang="en-US" altLang="zh-CN" sz="2000" dirty="0">
                <a:solidFill>
                  <a:schemeClr val="dk1"/>
                </a:solidFill>
              </a:rPr>
              <a:t> </a:t>
            </a:r>
            <a:r>
              <a:rPr lang="zh-CN" altLang="en-US" sz="2000" dirty="0">
                <a:solidFill>
                  <a:schemeClr val="dk1"/>
                </a:solidFill>
              </a:rPr>
              <a:t>是确定的</a:t>
            </a:r>
            <a:r>
              <a:rPr lang="zh-CN" sz="2000" dirty="0">
                <a:solidFill>
                  <a:schemeClr val="dk1"/>
                </a:solidFill>
              </a:rPr>
              <a:t>。</a:t>
            </a:r>
          </a:p>
        </p:txBody>
      </p:sp>
      <p:sp>
        <p:nvSpPr>
          <p:cNvPr id="36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F92C8B5C-283C-82E0-BF87-A1289C3BD311}"/>
              </a:ext>
            </a:extLst>
          </p:cNvPr>
          <p:cNvSpPr txBox="1">
            <a:spLocks/>
          </p:cNvSpPr>
          <p:nvPr/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zh-CN" altLang="en-US" sz="2200" b="1" dirty="0">
                <a:solidFill>
                  <a:srgbClr val="FFFFFF"/>
                </a:solidFill>
              </a:rPr>
              <a:t>单源最短路径</a:t>
            </a:r>
            <a:endParaRPr lang="zh-CN" sz="2200" b="1" dirty="0">
              <a:solidFill>
                <a:srgbClr val="FFFFFF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4B38E9F-29D7-CA13-357D-293545A8EAB1}"/>
              </a:ext>
            </a:extLst>
          </p:cNvPr>
          <p:cNvSpPr txBox="1"/>
          <p:nvPr/>
        </p:nvSpPr>
        <p:spPr>
          <a:xfrm>
            <a:off x="669816" y="5941709"/>
            <a:ext cx="108523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从源点走向任意其他顶点，第一步的代价已经不小于 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，而后续不管怎么样也无法把总长度降到 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以下。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60240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但是</a:t>
            </a:r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负边会破坏刚才的判断依据</a:t>
            </a:r>
          </a:p>
        </p:txBody>
      </p:sp>
      <p:grpSp>
        <p:nvGrpSpPr>
          <p:cNvPr id="24" name="diagram-slot Proxy Content"/>
          <p:cNvGrpSpPr/>
          <p:nvPr/>
        </p:nvGrpSpPr>
        <p:grpSpPr>
          <a:xfrm>
            <a:off x="882650" y="2287301"/>
            <a:ext cx="4974588" cy="3162300"/>
            <a:chOff x="1314450" y="2095500"/>
            <a:chExt cx="4974588" cy="3162300"/>
          </a:xfrm>
        </p:grpSpPr>
        <p:sp>
          <p:nvSpPr>
            <p:cNvPr id="7" name="TextBox 7"/>
            <p:cNvSpPr txBox="1"/>
            <p:nvPr/>
          </p:nvSpPr>
          <p:spPr>
            <a:xfrm>
              <a:off x="2147350" y="2095500"/>
              <a:ext cx="28966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altLang="en-US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如果</a:t>
              </a:r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源点 1，有一条负权边</a:t>
              </a:r>
            </a:p>
          </p:txBody>
        </p:sp>
        <p:sp>
          <p:nvSpPr>
            <p:cNvPr id="8" name="Line 8"/>
            <p:cNvSpPr/>
            <p:nvPr/>
          </p:nvSpPr>
          <p:spPr>
            <a:xfrm flipV="1">
              <a:off x="1914525" y="2933700"/>
              <a:ext cx="3362325" cy="647700"/>
            </a:xfrm>
            <a:prstGeom prst="line">
              <a:avLst/>
            </a:prstGeom>
            <a:noFill/>
            <a:ln w="28575">
              <a:solidFill>
                <a:srgbClr val="595959"/>
              </a:solidFill>
              <a:tailEnd type="triangle" w="lg" len="lg"/>
            </a:ln>
          </p:spPr>
        </p:sp>
        <p:sp>
          <p:nvSpPr>
            <p:cNvPr id="9" name="Line 9"/>
            <p:cNvSpPr/>
            <p:nvPr/>
          </p:nvSpPr>
          <p:spPr>
            <a:xfrm>
              <a:off x="1914525" y="3790950"/>
              <a:ext cx="3371850" cy="1019175"/>
            </a:xfrm>
            <a:prstGeom prst="line">
              <a:avLst/>
            </a:prstGeom>
            <a:noFill/>
            <a:ln w="28575">
              <a:solidFill>
                <a:srgbClr val="595959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 flipV="1">
              <a:off x="5619750" y="3190875"/>
              <a:ext cx="1" cy="140970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tailEnd type="triangle" w="lg" len="lg"/>
            </a:ln>
          </p:spPr>
        </p:sp>
        <p:grpSp>
          <p:nvGrpSpPr>
            <p:cNvPr id="14" name="Group 14"/>
            <p:cNvGrpSpPr/>
            <p:nvPr/>
          </p:nvGrpSpPr>
          <p:grpSpPr>
            <a:xfrm>
              <a:off x="1314450" y="2552700"/>
              <a:ext cx="4610100" cy="2705100"/>
              <a:chOff x="1314450" y="2552700"/>
              <a:chExt cx="4610100" cy="2705100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1314450" y="3362325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5314950" y="255270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5314950" y="4648200"/>
                <a:ext cx="609600" cy="6096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18" name="Group 18"/>
            <p:cNvGrpSpPr/>
            <p:nvPr/>
          </p:nvGrpSpPr>
          <p:grpSpPr>
            <a:xfrm>
              <a:off x="1473200" y="2727298"/>
              <a:ext cx="4292601" cy="2486709"/>
              <a:chOff x="1473200" y="2727298"/>
              <a:chExt cx="4292601" cy="2486709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1473200" y="35369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5473701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5473701" y="48227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b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418838" y="2955898"/>
              <a:ext cx="2870200" cy="1667559"/>
              <a:chOff x="3418838" y="2955898"/>
              <a:chExt cx="2870200" cy="1667559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3418838" y="29558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3418838" y="42322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5857238" y="3784573"/>
                <a:ext cx="4318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rPr>
                  <a:t>−4</a:t>
                </a:r>
              </a:p>
            </p:txBody>
          </p:sp>
        </p:grpSp>
      </p:grpSp>
      <p:sp>
        <p:nvSpPr>
          <p:cNvPr id="26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6349363" y="2475506"/>
            <a:ext cx="5232151" cy="293030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看完源点出边，a 的候选是 2，b 的候选是 5。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如果把较小的 2 立即当成</a:t>
            </a:r>
            <a:r>
              <a:rPr lang="en-US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 的最终答案，就会判断错误。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因为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经过 b 后，负边使总长降为 1。“后续不会变小”的依据消失了。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所以对于负权图不能使用这种办法，该算法适用于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非负权图。</a:t>
            </a:r>
          </a:p>
        </p:txBody>
      </p:sp>
      <p:sp>
        <p:nvSpPr>
          <p:cNvPr id="27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E1622184-2431-305C-9864-5FA53286F69B}"/>
              </a:ext>
            </a:extLst>
          </p:cNvPr>
          <p:cNvSpPr txBox="1">
            <a:spLocks/>
          </p:cNvSpPr>
          <p:nvPr/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zh-CN" altLang="en-US" sz="2200" b="1" dirty="0">
                <a:solidFill>
                  <a:srgbClr val="FFFFFF"/>
                </a:solidFill>
              </a:rPr>
              <a:t>单源最短路径</a:t>
            </a:r>
            <a:endParaRPr lang="zh-CN" sz="2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808158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把选点和松弛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操作</a:t>
            </a:r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组合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在一起，就是</a:t>
            </a:r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Dijkstra 算法</a:t>
            </a:r>
          </a:p>
        </p:txBody>
      </p:sp>
      <p:sp>
        <p:nvSpPr>
          <p:cNvPr id="8" name="body-slot Placeholder Carrier"/>
          <p:cNvSpPr txBox="1">
            <a:spLocks noGrp="1"/>
          </p:cNvSpPr>
          <p:nvPr>
            <p:ph type="body" idx="2"/>
          </p:nvPr>
        </p:nvSpPr>
        <p:spPr>
          <a:xfrm>
            <a:off x="828037" y="2146273"/>
            <a:ext cx="8289200" cy="41207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刚才得到两条规则：用更短路线更新距离；先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处理边</a:t>
            </a:r>
            <a:r>
              <a:rPr lang="zh-CN" altLang="en-US" dirty="0">
                <a:solidFill>
                  <a:schemeClr val="dk1"/>
                </a:solidFill>
              </a:rPr>
              <a:t>最小的顶点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① 初始化：源点的 dis 为 0，其余为 INF，所有顶点都未确定。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② 在</a:t>
            </a:r>
            <a:r>
              <a:rPr lang="en-US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dirty="0">
                <a:solidFill>
                  <a:schemeClr val="accent2"/>
                </a:solidFill>
              </a:rPr>
              <a:t>未确定</a:t>
            </a:r>
            <a:r>
              <a:rPr lang="en-US" altLang="zh-CN" dirty="0">
                <a:solidFill>
                  <a:schemeClr val="accent2"/>
                </a:solidFill>
              </a:rPr>
              <a:t> 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的顶点中，选出 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dis 最小</a:t>
            </a:r>
            <a:r>
              <a:rPr lang="en-US" alt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的一个，记它的编号为 u。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 如果没有这样的点就结束。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③ 确定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顶点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u：记 used[u]=true，表示它的距离已是最终答案</a:t>
            </a:r>
            <a:r>
              <a:rPr lang="zh-CN" altLang="en-US" dirty="0">
                <a:solidFill>
                  <a:schemeClr val="dk1"/>
                </a:solidFill>
              </a:rPr>
              <a:t>，下次无需进行更新</a:t>
            </a:r>
            <a:endParaRPr lang="zh-CN" sz="2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④ 检查 u 的每条出边，用 dis[u]+边权</a:t>
            </a:r>
            <a:r>
              <a:rPr lang="en-US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尝试改进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到达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终点的距离。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　 回到第②步，继续确定下一个点。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这就是 Dijkstra 算法，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它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适用于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非负边权图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。</a:t>
            </a:r>
            <a:br>
              <a:rPr dirty="0"/>
            </a:br>
            <a:endParaRPr lang="zh-CN" sz="2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9556549" y="2140259"/>
            <a:ext cx="1943101" cy="3720080"/>
            <a:chOff x="9058656" y="2192848"/>
            <a:chExt cx="1943101" cy="3720080"/>
          </a:xfrm>
        </p:grpSpPr>
        <p:sp>
          <p:nvSpPr>
            <p:cNvPr id="7" name="TextBox 7"/>
            <p:cNvSpPr txBox="1"/>
            <p:nvPr/>
          </p:nvSpPr>
          <p:spPr>
            <a:xfrm>
              <a:off x="9112495" y="2192848"/>
              <a:ext cx="165544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altLang="zh-CN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Dijkstra </a:t>
              </a:r>
              <a:r>
                <a:rPr lang="zh-CN" altLang="en-US" sz="18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算法</a:t>
              </a:r>
              <a:endParaRPr lang="zh-CN" sz="18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58656" y="2787015"/>
              <a:ext cx="19431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找最小的 dis[u]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915906" y="318706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↓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58656" y="3558540"/>
              <a:ext cx="17510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检查是否能继续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915906" y="3958590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↓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58656" y="4330065"/>
              <a:ext cx="1611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确定 used[u]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15906" y="4730115"/>
              <a:ext cx="276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en-US" sz="18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↓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58656" y="5101590"/>
              <a:ext cx="185783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利用</a:t>
              </a:r>
              <a:r>
                <a:rPr lang="zh-CN" sz="18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出边松弛邻点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137899" y="5635929"/>
              <a:ext cx="1863858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随后回到“选点”</a:t>
              </a:r>
            </a:p>
          </p:txBody>
        </p:sp>
      </p:grp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C9E08B5C-1F38-7C2A-99D2-9875292A4E5D}"/>
              </a:ext>
            </a:extLst>
          </p:cNvPr>
          <p:cNvSpPr txBox="1">
            <a:spLocks/>
          </p:cNvSpPr>
          <p:nvPr/>
        </p:nvSpPr>
        <p:spPr>
          <a:xfrm>
            <a:off x="950725" y="802156"/>
            <a:ext cx="2687825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zh-CN" altLang="en-US" sz="2200" b="1" dirty="0">
                <a:solidFill>
                  <a:srgbClr val="FFFFFF"/>
                </a:solidFill>
              </a:rPr>
              <a:t>单源最短路径</a:t>
            </a:r>
            <a:endParaRPr lang="zh-CN" sz="2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4294967295"/>
          </p:nvPr>
        </p:nvSpPr>
        <p:spPr>
          <a:xfrm>
            <a:off x="941325" y="788250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en-US" altLang="zh-CN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算法</a:t>
            </a:r>
            <a:endParaRPr lang="zh-CN" sz="2200" b="1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773366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例：一开始源点的 </a:t>
            </a:r>
            <a:r>
              <a:rPr lang="en-US" alt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dis 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为 </a:t>
            </a:r>
            <a:r>
              <a:rPr lang="en-US" alt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0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，其余为 </a:t>
            </a:r>
            <a:r>
              <a:rPr lang="en-US" alt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INF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33" name="diagram-slot Proxy Content"/>
          <p:cNvGrpSpPr/>
          <p:nvPr/>
        </p:nvGrpSpPr>
        <p:grpSpPr>
          <a:xfrm>
            <a:off x="1066800" y="2532256"/>
            <a:ext cx="5200650" cy="3187727"/>
            <a:chOff x="1257300" y="2508223"/>
            <a:chExt cx="5200650" cy="3187727"/>
          </a:xfrm>
        </p:grpSpPr>
        <p:grpSp>
          <p:nvGrpSpPr>
            <p:cNvPr id="14" name="Group 14"/>
            <p:cNvGrpSpPr/>
            <p:nvPr/>
          </p:nvGrpSpPr>
          <p:grpSpPr>
            <a:xfrm>
              <a:off x="1752600" y="2857500"/>
              <a:ext cx="4324350" cy="2390775"/>
              <a:chOff x="1752600" y="2857500"/>
              <a:chExt cx="4324350" cy="239077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62125" y="2971800"/>
                <a:ext cx="1905000" cy="10001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800225" y="2857500"/>
                <a:ext cx="41148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752600" y="3048000"/>
                <a:ext cx="3086100" cy="22002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1" name="Line 11"/>
              <p:cNvSpPr/>
              <p:nvPr/>
            </p:nvSpPr>
            <p:spPr>
              <a:xfrm flipV="1">
                <a:off x="4143375" y="3000375"/>
                <a:ext cx="1800225" cy="9620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4076700" y="4314825"/>
                <a:ext cx="790575" cy="9048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3" name="Line 13"/>
              <p:cNvSpPr/>
              <p:nvPr/>
            </p:nvSpPr>
            <p:spPr>
              <a:xfrm flipH="1">
                <a:off x="5162550" y="3114675"/>
                <a:ext cx="914400" cy="20669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257300" y="2590800"/>
              <a:ext cx="5200650" cy="3105150"/>
              <a:chOff x="1257300" y="2590800"/>
              <a:chExt cx="5200650" cy="310515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25730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3638550" y="38290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592455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4781550" y="51625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1377950" y="2727298"/>
              <a:ext cx="4959351" cy="2962959"/>
              <a:chOff x="1377950" y="2727298"/>
              <a:chExt cx="4959351" cy="2962959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1377950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759201" y="39655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6045201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902201" y="52990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61588" y="2508223"/>
              <a:ext cx="3482975" cy="2400984"/>
              <a:chOff x="2561588" y="2508223"/>
              <a:chExt cx="3482975" cy="2400984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2561588" y="30892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847463" y="2508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2752088" y="41179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999988" y="31844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4609463" y="45179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5752463" y="4108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</p:grpSp>
      <p:sp>
        <p:nvSpPr>
          <p:cNvPr id="35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8" y="2435983"/>
            <a:ext cx="4292602" cy="3017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按顶点 1、2、3、4 的顺序：</a:t>
            </a:r>
            <a:br>
              <a:rPr dirty="0"/>
            </a:b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dis = (0,INF,INF,INF)</a:t>
            </a:r>
          </a:p>
          <a:p>
            <a:pPr marL="0" indent="0" algn="l">
              <a:lnSpc>
                <a:spcPct val="150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所有 used 都是 false。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我们还没有检查任何一条边。</a:t>
            </a:r>
          </a:p>
          <a:p>
            <a:pPr marL="0" indent="0" algn="l">
              <a:lnSpc>
                <a:spcPct val="150000"/>
              </a:lnSpc>
              <a:spcBef>
                <a:spcPts val="750"/>
              </a:spcBef>
              <a:buNone/>
            </a:pP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检查发现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未确定点中，最小值是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顶点 </a:t>
            </a:r>
            <a:r>
              <a:rPr lang="en-US" alt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1 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的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0。</a:t>
            </a:r>
            <a:r>
              <a:rPr lang="zh-CN" altLang="en-US" dirty="0"/>
              <a:t>故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第 1 轮应该选择顶点 1。</a:t>
            </a:r>
          </a:p>
        </p:txBody>
      </p:sp>
      <p:sp>
        <p:nvSpPr>
          <p:cNvPr id="36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43610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1 轮：确定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点</a:t>
            </a:r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1，发现三条直达路线</a:t>
            </a:r>
          </a:p>
        </p:txBody>
      </p:sp>
      <p:grpSp>
        <p:nvGrpSpPr>
          <p:cNvPr id="34" name="diagram-slot Proxy Content"/>
          <p:cNvGrpSpPr/>
          <p:nvPr/>
        </p:nvGrpSpPr>
        <p:grpSpPr>
          <a:xfrm>
            <a:off x="1061466" y="2567278"/>
            <a:ext cx="5200650" cy="3187727"/>
            <a:chOff x="1257300" y="2508223"/>
            <a:chExt cx="5200650" cy="3187727"/>
          </a:xfrm>
        </p:grpSpPr>
        <p:grpSp>
          <p:nvGrpSpPr>
            <p:cNvPr id="11" name="Group 11"/>
            <p:cNvGrpSpPr/>
            <p:nvPr/>
          </p:nvGrpSpPr>
          <p:grpSpPr>
            <a:xfrm>
              <a:off x="1752600" y="2857500"/>
              <a:ext cx="4162425" cy="2390775"/>
              <a:chOff x="1752600" y="2857500"/>
              <a:chExt cx="4162425" cy="239077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62125" y="2971800"/>
                <a:ext cx="1905000" cy="1000125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tailEnd type="triangle" w="lg" len="lg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800225" y="2857500"/>
                <a:ext cx="4114800" cy="1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752600" y="3048000"/>
                <a:ext cx="3086100" cy="2200275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tailEnd type="triangle" w="lg" len="lg"/>
              </a:ln>
            </p:spPr>
          </p:sp>
        </p:grpSp>
        <p:grpSp>
          <p:nvGrpSpPr>
            <p:cNvPr id="15" name="Group 15"/>
            <p:cNvGrpSpPr/>
            <p:nvPr/>
          </p:nvGrpSpPr>
          <p:grpSpPr>
            <a:xfrm>
              <a:off x="4076700" y="3000375"/>
              <a:ext cx="2000250" cy="2219325"/>
              <a:chOff x="4076700" y="3000375"/>
              <a:chExt cx="2000250" cy="2219325"/>
            </a:xfrm>
          </p:grpSpPr>
          <p:sp>
            <p:nvSpPr>
              <p:cNvPr id="12" name="Line 12"/>
              <p:cNvSpPr/>
              <p:nvPr/>
            </p:nvSpPr>
            <p:spPr>
              <a:xfrm flipV="1">
                <a:off x="4143375" y="3000375"/>
                <a:ext cx="1800225" cy="9620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3" name="Line 13"/>
              <p:cNvSpPr/>
              <p:nvPr/>
            </p:nvSpPr>
            <p:spPr>
              <a:xfrm>
                <a:off x="4076700" y="4314825"/>
                <a:ext cx="790575" cy="9048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4" name="Line 14"/>
              <p:cNvSpPr/>
              <p:nvPr/>
            </p:nvSpPr>
            <p:spPr>
              <a:xfrm flipH="1">
                <a:off x="5162550" y="3114675"/>
                <a:ext cx="914400" cy="20669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1257300" y="2590800"/>
              <a:ext cx="5200650" cy="3105150"/>
              <a:chOff x="1257300" y="2590800"/>
              <a:chExt cx="5200650" cy="3105150"/>
            </a:xfrm>
          </p:grpSpPr>
          <p:sp>
            <p:nvSpPr>
              <p:cNvPr id="16" name="Ellipse 16"/>
              <p:cNvSpPr/>
              <p:nvPr/>
            </p:nvSpPr>
            <p:spPr>
              <a:xfrm>
                <a:off x="1257300" y="2590800"/>
                <a:ext cx="533400" cy="533400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3638550" y="38290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592455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9" name="Ellipse 19"/>
              <p:cNvSpPr/>
              <p:nvPr/>
            </p:nvSpPr>
            <p:spPr>
              <a:xfrm>
                <a:off x="4781550" y="51625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1377950" y="2727298"/>
              <a:ext cx="4959351" cy="2962959"/>
              <a:chOff x="1377950" y="2727298"/>
              <a:chExt cx="4959351" cy="2962959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1377950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3759201" y="39655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6045201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4902201" y="52990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2561588" y="2508223"/>
              <a:ext cx="3482975" cy="2400984"/>
              <a:chOff x="2561588" y="2508223"/>
              <a:chExt cx="3482975" cy="2400984"/>
            </a:xfrm>
          </p:grpSpPr>
          <p:sp>
            <p:nvSpPr>
              <p:cNvPr id="26" name="TextBox 26"/>
              <p:cNvSpPr txBox="1"/>
              <p:nvPr/>
            </p:nvSpPr>
            <p:spPr>
              <a:xfrm>
                <a:off x="2561588" y="30892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3847463" y="2508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2752088" y="41179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4999988" y="31844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4609463" y="45179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5752463" y="4108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</p:grpSp>
      <p:sp>
        <p:nvSpPr>
          <p:cNvPr id="36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6724650" y="2425565"/>
            <a:ext cx="4845854" cy="34042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选 u=1，令 used[1]=true。</a:t>
            </a:r>
          </a:p>
          <a:p>
            <a:pPr marL="0" indent="0" algn="l">
              <a:lnSpc>
                <a:spcPct val="150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 1→2：0+2=2&lt;INF。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 1→3：0+5=5&lt;INF。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 1→4：0+4=4&lt;INF。</a:t>
            </a:r>
          </a:p>
          <a:p>
            <a:pPr marL="0" indent="0" algn="l">
              <a:lnSpc>
                <a:spcPct val="150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本轮结束：</a:t>
            </a: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dis = (0,2,5,4)</a:t>
            </a:r>
            <a:br>
              <a:rPr dirty="0"/>
            </a:br>
            <a:r>
              <a:rPr lang="zh-CN" altLang="en-US" dirty="0"/>
              <a:t>其中顶点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1 已确定；余下候选为 2、5、4，</a:t>
            </a:r>
            <a:r>
              <a:rPr lang="zh-CN" altLang="en-US" dirty="0"/>
              <a:t>故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下一轮选择距离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最短的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为 2 的顶点 2。</a:t>
            </a:r>
          </a:p>
        </p:txBody>
      </p:sp>
      <p:sp>
        <p:nvSpPr>
          <p:cNvPr id="37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641868EB-EAAE-1E68-974A-A0E25D64B0DE}"/>
              </a:ext>
            </a:extLst>
          </p:cNvPr>
          <p:cNvSpPr txBox="1">
            <a:spLocks/>
          </p:cNvSpPr>
          <p:nvPr/>
        </p:nvSpPr>
        <p:spPr>
          <a:xfrm>
            <a:off x="941325" y="788250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solidFill>
                  <a:srgbClr val="FFFFFF"/>
                </a:solidFill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</a:rPr>
              <a:t>算法</a:t>
            </a:r>
            <a:endParaRPr lang="zh-CN" sz="2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7" y="1464945"/>
            <a:ext cx="508901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2 轮：确定 2，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去</a:t>
            </a:r>
            <a:r>
              <a:rPr lang="zh-CN" altLang="en-US" b="1" dirty="0">
                <a:solidFill>
                  <a:schemeClr val="accent1"/>
                </a:solidFill>
              </a:rPr>
              <a:t>更新</a:t>
            </a:r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 3 和 4</a:t>
            </a:r>
          </a:p>
        </p:txBody>
      </p:sp>
      <p:grpSp>
        <p:nvGrpSpPr>
          <p:cNvPr id="34" name="diagram-slot Proxy Content"/>
          <p:cNvGrpSpPr/>
          <p:nvPr/>
        </p:nvGrpSpPr>
        <p:grpSpPr>
          <a:xfrm>
            <a:off x="1257300" y="2508223"/>
            <a:ext cx="5200650" cy="3187727"/>
            <a:chOff x="1257300" y="2508223"/>
            <a:chExt cx="5200650" cy="3187727"/>
          </a:xfrm>
        </p:grpSpPr>
        <p:grpSp>
          <p:nvGrpSpPr>
            <p:cNvPr id="12" name="Group 12"/>
            <p:cNvGrpSpPr/>
            <p:nvPr/>
          </p:nvGrpSpPr>
          <p:grpSpPr>
            <a:xfrm>
              <a:off x="1752600" y="2857500"/>
              <a:ext cx="4324350" cy="2390775"/>
              <a:chOff x="1752600" y="2857500"/>
              <a:chExt cx="4324350" cy="239077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62125" y="2971800"/>
                <a:ext cx="1905000" cy="10001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800225" y="2857500"/>
                <a:ext cx="41148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752600" y="3048000"/>
                <a:ext cx="3086100" cy="22002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1" name="Line 11"/>
              <p:cNvSpPr/>
              <p:nvPr/>
            </p:nvSpPr>
            <p:spPr>
              <a:xfrm flipH="1">
                <a:off x="5162550" y="3114675"/>
                <a:ext cx="914400" cy="20669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grpSp>
          <p:nvGrpSpPr>
            <p:cNvPr id="15" name="Group 15"/>
            <p:cNvGrpSpPr/>
            <p:nvPr/>
          </p:nvGrpSpPr>
          <p:grpSpPr>
            <a:xfrm>
              <a:off x="4076700" y="3000375"/>
              <a:ext cx="1866900" cy="2219325"/>
              <a:chOff x="4076700" y="3000375"/>
              <a:chExt cx="1866900" cy="2219325"/>
            </a:xfrm>
          </p:grpSpPr>
          <p:sp>
            <p:nvSpPr>
              <p:cNvPr id="13" name="Line 13"/>
              <p:cNvSpPr/>
              <p:nvPr/>
            </p:nvSpPr>
            <p:spPr>
              <a:xfrm flipV="1">
                <a:off x="4143375" y="3000375"/>
                <a:ext cx="1800225" cy="962025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tailEnd type="triangle" w="lg" len="lg"/>
              </a:ln>
            </p:spPr>
          </p:sp>
          <p:sp>
            <p:nvSpPr>
              <p:cNvPr id="14" name="Line 14"/>
              <p:cNvSpPr/>
              <p:nvPr/>
            </p:nvSpPr>
            <p:spPr>
              <a:xfrm>
                <a:off x="4076700" y="4314825"/>
                <a:ext cx="790575" cy="904875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  <a:tailEnd type="triangle" w="lg" len="lg"/>
              </a:ln>
            </p:spPr>
          </p:sp>
        </p:grpSp>
        <p:grpSp>
          <p:nvGrpSpPr>
            <p:cNvPr id="20" name="Group 20"/>
            <p:cNvGrpSpPr/>
            <p:nvPr/>
          </p:nvGrpSpPr>
          <p:grpSpPr>
            <a:xfrm>
              <a:off x="1257300" y="2590800"/>
              <a:ext cx="5200650" cy="3105150"/>
              <a:chOff x="1257300" y="2590800"/>
              <a:chExt cx="5200650" cy="3105150"/>
            </a:xfrm>
          </p:grpSpPr>
          <p:sp>
            <p:nvSpPr>
              <p:cNvPr id="16" name="Ellipse 16"/>
              <p:cNvSpPr/>
              <p:nvPr/>
            </p:nvSpPr>
            <p:spPr>
              <a:xfrm>
                <a:off x="1257300" y="2590800"/>
                <a:ext cx="533400" cy="533400"/>
              </a:xfrm>
              <a:prstGeom prst="ellipse">
                <a:avLst/>
              </a:prstGeom>
              <a:solidFill>
                <a:srgbClr val="6FAC46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3638550" y="3829050"/>
                <a:ext cx="533400" cy="533400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592455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9" name="Ellipse 19"/>
              <p:cNvSpPr/>
              <p:nvPr/>
            </p:nvSpPr>
            <p:spPr>
              <a:xfrm>
                <a:off x="4781550" y="516255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5" name="Group 25"/>
            <p:cNvGrpSpPr/>
            <p:nvPr/>
          </p:nvGrpSpPr>
          <p:grpSpPr>
            <a:xfrm>
              <a:off x="1377950" y="2727298"/>
              <a:ext cx="4959351" cy="2962959"/>
              <a:chOff x="1377950" y="2727298"/>
              <a:chExt cx="4959351" cy="2962959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1377950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3759201" y="39655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6045201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4902201" y="52990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32" name="Group 32"/>
            <p:cNvGrpSpPr/>
            <p:nvPr/>
          </p:nvGrpSpPr>
          <p:grpSpPr>
            <a:xfrm>
              <a:off x="2561588" y="2508223"/>
              <a:ext cx="3482975" cy="2400984"/>
              <a:chOff x="2561588" y="2508223"/>
              <a:chExt cx="3482975" cy="2400984"/>
            </a:xfrm>
          </p:grpSpPr>
          <p:sp>
            <p:nvSpPr>
              <p:cNvPr id="26" name="TextBox 26"/>
              <p:cNvSpPr txBox="1"/>
              <p:nvPr/>
            </p:nvSpPr>
            <p:spPr>
              <a:xfrm>
                <a:off x="2561588" y="30892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3847463" y="2508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2752088" y="41179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4999988" y="31844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4609463" y="45179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5752463" y="4108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</p:grpSp>
      <p:sp>
        <p:nvSpPr>
          <p:cNvPr id="36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28837" y="2146273"/>
            <a:ext cx="4172169" cy="38202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选 u=2，令 used[2]=true。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 2→3：2+2=4&lt;5。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将 dis[3] 从 5 </a:t>
            </a:r>
            <a:r>
              <a:rPr lang="zh-CN" altLang="en-US" dirty="0">
                <a:solidFill>
                  <a:schemeClr val="dk1"/>
                </a:solidFill>
              </a:rPr>
              <a:t>更新为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4。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 2→4：2+1=3&lt;4。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将 dis[4] 从 4 </a:t>
            </a:r>
            <a:r>
              <a:rPr lang="zh-CN" altLang="en-US" dirty="0">
                <a:solidFill>
                  <a:schemeClr val="dk1"/>
                </a:solidFill>
              </a:rPr>
              <a:t>更新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3。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dis = (0,2,4,3)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已确定的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顶点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是 1、2。</a:t>
            </a:r>
          </a:p>
          <a:p>
            <a:pPr marL="0" indent="0" algn="l">
              <a:lnSpc>
                <a:spcPts val="3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还剩 3、4，比较它们的距离：</a:t>
            </a:r>
            <a:r>
              <a:rPr lang="zh-CN" altLang="en-US" dirty="0"/>
              <a:t>发现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下一轮</a:t>
            </a:r>
            <a:r>
              <a:rPr lang="zh-CN" altLang="en-US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应该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选顶点 4，因为 3&lt;4。</a:t>
            </a:r>
          </a:p>
        </p:txBody>
      </p:sp>
      <p:sp>
        <p:nvSpPr>
          <p:cNvPr id="37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AB3F4690-6685-AEF4-5A33-42922D29AB5C}"/>
              </a:ext>
            </a:extLst>
          </p:cNvPr>
          <p:cNvSpPr txBox="1">
            <a:spLocks/>
          </p:cNvSpPr>
          <p:nvPr/>
        </p:nvSpPr>
        <p:spPr>
          <a:xfrm>
            <a:off x="941325" y="788250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solidFill>
                  <a:srgbClr val="FFFFFF"/>
                </a:solidFill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</a:rPr>
              <a:t>算法</a:t>
            </a:r>
            <a:endParaRPr lang="zh-CN" sz="2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323027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3 轮：确定顶点 4</a:t>
            </a:r>
          </a:p>
        </p:txBody>
      </p:sp>
      <p:grpSp>
        <p:nvGrpSpPr>
          <p:cNvPr id="33" name="diagram-slot Proxy Content"/>
          <p:cNvGrpSpPr/>
          <p:nvPr/>
        </p:nvGrpSpPr>
        <p:grpSpPr>
          <a:xfrm>
            <a:off x="1257300" y="2508223"/>
            <a:ext cx="5200650" cy="3187727"/>
            <a:chOff x="1257300" y="2508223"/>
            <a:chExt cx="5200650" cy="3187727"/>
          </a:xfrm>
        </p:grpSpPr>
        <p:grpSp>
          <p:nvGrpSpPr>
            <p:cNvPr id="14" name="Group 14"/>
            <p:cNvGrpSpPr/>
            <p:nvPr/>
          </p:nvGrpSpPr>
          <p:grpSpPr>
            <a:xfrm>
              <a:off x="1752600" y="2857500"/>
              <a:ext cx="4324350" cy="2390775"/>
              <a:chOff x="1752600" y="2857500"/>
              <a:chExt cx="4324350" cy="239077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62125" y="2971800"/>
                <a:ext cx="1905000" cy="10001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800225" y="2857500"/>
                <a:ext cx="41148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752600" y="3048000"/>
                <a:ext cx="3086100" cy="22002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1" name="Line 11"/>
              <p:cNvSpPr/>
              <p:nvPr/>
            </p:nvSpPr>
            <p:spPr>
              <a:xfrm flipV="1">
                <a:off x="4143375" y="3000375"/>
                <a:ext cx="1800225" cy="9620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4076700" y="4314825"/>
                <a:ext cx="790575" cy="9048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3" name="Line 13"/>
              <p:cNvSpPr/>
              <p:nvPr/>
            </p:nvSpPr>
            <p:spPr>
              <a:xfrm flipH="1">
                <a:off x="5162550" y="3114675"/>
                <a:ext cx="914400" cy="20669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grpSp>
          <p:nvGrpSpPr>
            <p:cNvPr id="19" name="Group 19"/>
            <p:cNvGrpSpPr/>
            <p:nvPr/>
          </p:nvGrpSpPr>
          <p:grpSpPr>
            <a:xfrm>
              <a:off x="1257300" y="2590800"/>
              <a:ext cx="5200650" cy="3105150"/>
              <a:chOff x="1257300" y="2590800"/>
              <a:chExt cx="5200650" cy="310515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257300" y="2590800"/>
                <a:ext cx="533400" cy="533400"/>
              </a:xfrm>
              <a:prstGeom prst="ellipse">
                <a:avLst/>
              </a:prstGeom>
              <a:solidFill>
                <a:srgbClr val="6FAC46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3638550" y="3829050"/>
                <a:ext cx="533400" cy="533400"/>
              </a:xfrm>
              <a:prstGeom prst="ellipse">
                <a:avLst/>
              </a:prstGeom>
              <a:solidFill>
                <a:srgbClr val="6FAC46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5924550" y="2590800"/>
                <a:ext cx="533400" cy="533400"/>
              </a:xfrm>
              <a:prstGeom prst="ellipse">
                <a:avLst/>
              </a:prstGeom>
              <a:solidFill>
                <a:schemeClr val="lt2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4781550" y="5162550"/>
                <a:ext cx="533400" cy="533400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1377950" y="2727298"/>
              <a:ext cx="4959351" cy="2962959"/>
              <a:chOff x="1377950" y="2727298"/>
              <a:chExt cx="4959351" cy="2962959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1377950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759201" y="39655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6045201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902201" y="52990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61588" y="2508223"/>
              <a:ext cx="3482975" cy="2400984"/>
              <a:chOff x="2561588" y="2508223"/>
              <a:chExt cx="3482975" cy="2400984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2561588" y="30892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847463" y="2508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2752088" y="41179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999988" y="31844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4609463" y="45179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5752463" y="4108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</p:grpSp>
      <p:sp>
        <p:nvSpPr>
          <p:cNvPr id="35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231705" y="1990285"/>
            <a:ext cx="4243537" cy="410571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未确定点的候选：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dis[3]=4，dis[4]=3。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en-US" dirty="0">
                <a:solidFill>
                  <a:schemeClr val="dk1"/>
                </a:solidFill>
              </a:rPr>
              <a:t>顶点 </a:t>
            </a:r>
            <a:r>
              <a:rPr lang="en-US" altLang="zh-CN" dirty="0">
                <a:solidFill>
                  <a:schemeClr val="dk1"/>
                </a:solidFill>
              </a:rPr>
              <a:t>4 </a:t>
            </a:r>
            <a:r>
              <a:rPr lang="zh-CN" altLang="en-US" dirty="0">
                <a:solidFill>
                  <a:schemeClr val="dk1"/>
                </a:solidFill>
              </a:rPr>
              <a:t>的</a:t>
            </a:r>
            <a:r>
              <a:rPr lang="zh-CN" altLang="en-US" dirty="0">
                <a:solidFill>
                  <a:schemeClr val="accent2"/>
                </a:solidFill>
              </a:rPr>
              <a:t>距离值较小</a:t>
            </a:r>
            <a:r>
              <a:rPr lang="zh-CN" altLang="en-US" dirty="0">
                <a:solidFill>
                  <a:schemeClr val="dk1"/>
                </a:solidFill>
              </a:rPr>
              <a:t>，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选 u=4，令 used[4]=true。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4 没有出边，</a:t>
            </a:r>
            <a:r>
              <a:rPr lang="zh-CN" altLang="en-US" dirty="0">
                <a:solidFill>
                  <a:schemeClr val="dk1"/>
                </a:solidFill>
              </a:rPr>
              <a:t>故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更新步骤为空。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dis 仍是 (0,2,4,3)。</a:t>
            </a:r>
          </a:p>
          <a:p>
            <a:pPr>
              <a:lnSpc>
                <a:spcPct val="150000"/>
              </a:lnSpc>
              <a:spcBef>
                <a:spcPts val="750"/>
              </a:spcBef>
            </a:pPr>
            <a:r>
              <a:rPr lang="zh-CN" altLang="zh-CN" dirty="0">
                <a:solidFill>
                  <a:schemeClr val="dk1"/>
                </a:solidFill>
              </a:rPr>
              <a:t>已确定的</a:t>
            </a:r>
            <a:r>
              <a:rPr lang="zh-CN" altLang="en-US" dirty="0">
                <a:solidFill>
                  <a:schemeClr val="dk1"/>
                </a:solidFill>
              </a:rPr>
              <a:t>顶点</a:t>
            </a:r>
            <a:r>
              <a:rPr lang="zh-CN" altLang="zh-CN" dirty="0">
                <a:solidFill>
                  <a:schemeClr val="dk1"/>
                </a:solidFill>
              </a:rPr>
              <a:t>是 1、2</a:t>
            </a:r>
            <a:r>
              <a:rPr lang="zh-CN" altLang="en-US" dirty="0">
                <a:solidFill>
                  <a:schemeClr val="dk1"/>
                </a:solidFill>
              </a:rPr>
              <a:t>、</a:t>
            </a:r>
            <a:r>
              <a:rPr lang="en-US" altLang="zh-CN" dirty="0">
                <a:solidFill>
                  <a:schemeClr val="dk1"/>
                </a:solidFill>
              </a:rPr>
              <a:t>4</a:t>
            </a:r>
            <a:r>
              <a:rPr lang="zh-CN" altLang="zh-CN" dirty="0">
                <a:solidFill>
                  <a:schemeClr val="dk1"/>
                </a:solidFill>
              </a:rPr>
              <a:t>。</a:t>
            </a:r>
            <a:endParaRPr lang="en-US" altLang="zh-CN" sz="2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lnSpc>
                <a:spcPct val="150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下一轮还需处理顶点 3。</a:t>
            </a:r>
          </a:p>
        </p:txBody>
      </p:sp>
      <p:sp>
        <p:nvSpPr>
          <p:cNvPr id="36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7F28D898-CC68-5B2B-776E-C1DAC6D65561}"/>
              </a:ext>
            </a:extLst>
          </p:cNvPr>
          <p:cNvSpPr txBox="1">
            <a:spLocks/>
          </p:cNvSpPr>
          <p:nvPr/>
        </p:nvSpPr>
        <p:spPr>
          <a:xfrm>
            <a:off x="941325" y="788250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solidFill>
                  <a:srgbClr val="FFFFFF"/>
                </a:solidFill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</a:rPr>
              <a:t>算法</a:t>
            </a:r>
            <a:endParaRPr lang="zh-CN" sz="2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7" y="1464945"/>
            <a:ext cx="5913789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 4 轮：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处理顶点 </a:t>
            </a:r>
            <a:r>
              <a:rPr lang="en-US" alt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3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，</a:t>
            </a:r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检查 3 的出边</a:t>
            </a:r>
          </a:p>
        </p:txBody>
      </p:sp>
      <p:grpSp>
        <p:nvGrpSpPr>
          <p:cNvPr id="33" name="diagram-slot Proxy Content"/>
          <p:cNvGrpSpPr/>
          <p:nvPr/>
        </p:nvGrpSpPr>
        <p:grpSpPr>
          <a:xfrm>
            <a:off x="1257300" y="2508223"/>
            <a:ext cx="5200650" cy="3187727"/>
            <a:chOff x="1257300" y="2508223"/>
            <a:chExt cx="5200650" cy="3187727"/>
          </a:xfrm>
        </p:grpSpPr>
        <p:grpSp>
          <p:nvGrpSpPr>
            <p:cNvPr id="13" name="Group 13"/>
            <p:cNvGrpSpPr/>
            <p:nvPr/>
          </p:nvGrpSpPr>
          <p:grpSpPr>
            <a:xfrm>
              <a:off x="1752600" y="2857500"/>
              <a:ext cx="4191000" cy="2390775"/>
              <a:chOff x="1752600" y="2857500"/>
              <a:chExt cx="4191000" cy="2390775"/>
            </a:xfrm>
          </p:grpSpPr>
          <p:sp>
            <p:nvSpPr>
              <p:cNvPr id="8" name="Line 8"/>
              <p:cNvSpPr/>
              <p:nvPr/>
            </p:nvSpPr>
            <p:spPr>
              <a:xfrm>
                <a:off x="1762125" y="2971800"/>
                <a:ext cx="1905000" cy="10001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800225" y="2857500"/>
                <a:ext cx="4114800" cy="1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752600" y="3048000"/>
                <a:ext cx="3086100" cy="22002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1" name="Line 11"/>
              <p:cNvSpPr/>
              <p:nvPr/>
            </p:nvSpPr>
            <p:spPr>
              <a:xfrm flipV="1">
                <a:off x="4143375" y="3000375"/>
                <a:ext cx="1800225" cy="96202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  <p:sp>
            <p:nvSpPr>
              <p:cNvPr id="12" name="Line 12"/>
              <p:cNvSpPr/>
              <p:nvPr/>
            </p:nvSpPr>
            <p:spPr>
              <a:xfrm>
                <a:off x="4076700" y="4314825"/>
                <a:ext cx="790575" cy="904875"/>
              </a:xfrm>
              <a:prstGeom prst="line">
                <a:avLst/>
              </a:prstGeom>
              <a:noFill/>
              <a:ln w="28575">
                <a:solidFill>
                  <a:srgbClr val="595959"/>
                </a:solidFill>
                <a:tailEnd type="triangle" w="lg" len="lg"/>
              </a:ln>
            </p:spPr>
          </p:sp>
        </p:grpSp>
        <p:sp>
          <p:nvSpPr>
            <p:cNvPr id="14" name="Line 14"/>
            <p:cNvSpPr/>
            <p:nvPr/>
          </p:nvSpPr>
          <p:spPr>
            <a:xfrm flipH="1">
              <a:off x="5162550" y="3114675"/>
              <a:ext cx="914400" cy="206692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tailEnd type="triangle" w="lg" len="lg"/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1257300" y="2590800"/>
              <a:ext cx="5200650" cy="3105150"/>
              <a:chOff x="1257300" y="2590800"/>
              <a:chExt cx="5200650" cy="3105150"/>
            </a:xfrm>
          </p:grpSpPr>
          <p:sp>
            <p:nvSpPr>
              <p:cNvPr id="15" name="Ellipse 15"/>
              <p:cNvSpPr/>
              <p:nvPr/>
            </p:nvSpPr>
            <p:spPr>
              <a:xfrm>
                <a:off x="1257300" y="2590800"/>
                <a:ext cx="533400" cy="533400"/>
              </a:xfrm>
              <a:prstGeom prst="ellipse">
                <a:avLst/>
              </a:prstGeom>
              <a:solidFill>
                <a:srgbClr val="6FAC46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3638550" y="3829050"/>
                <a:ext cx="533400" cy="533400"/>
              </a:xfrm>
              <a:prstGeom prst="ellipse">
                <a:avLst/>
              </a:prstGeom>
              <a:solidFill>
                <a:srgbClr val="6FAC46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5924550" y="2590800"/>
                <a:ext cx="533400" cy="533400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accent1"/>
                </a:solidFill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4781550" y="5162550"/>
                <a:ext cx="533400" cy="533400"/>
              </a:xfrm>
              <a:prstGeom prst="ellipse">
                <a:avLst/>
              </a:prstGeom>
              <a:solidFill>
                <a:srgbClr val="6FAC46"/>
              </a:solidFill>
              <a:ln w="28575">
                <a:solidFill>
                  <a:schemeClr val="accent1"/>
                </a:solidFill>
              </a:ln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1377950" y="2727298"/>
              <a:ext cx="4959351" cy="2962959"/>
              <a:chOff x="1377950" y="2727298"/>
              <a:chExt cx="4959351" cy="2962959"/>
            </a:xfrm>
          </p:grpSpPr>
          <p:sp>
            <p:nvSpPr>
              <p:cNvPr id="20" name="TextBox 20"/>
              <p:cNvSpPr txBox="1"/>
              <p:nvPr/>
            </p:nvSpPr>
            <p:spPr>
              <a:xfrm>
                <a:off x="1377950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3759201" y="39655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6045201" y="27272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4902201" y="52990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000" dirty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2561588" y="2508223"/>
              <a:ext cx="3482975" cy="2400984"/>
              <a:chOff x="2561588" y="2508223"/>
              <a:chExt cx="3482975" cy="2400984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2561588" y="30892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847463" y="25082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5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2752088" y="411794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4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4999988" y="31844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2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4609463" y="4517998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1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5752463" y="4108423"/>
                <a:ext cx="292100" cy="3912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l"/>
                <a:r>
                  <a:rPr lang="zh-CN" sz="2000" dirty="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rPr>
                  <a:t>3</a:t>
                </a:r>
              </a:p>
            </p:txBody>
          </p:sp>
        </p:grpSp>
      </p:grpSp>
      <p:sp>
        <p:nvSpPr>
          <p:cNvPr id="35" name="body-slot Placeholder Carrier"/>
          <p:cNvSpPr txBox="1">
            <a:spLocks noGrp="1"/>
          </p:cNvSpPr>
          <p:nvPr>
            <p:ph type="body" idx="3"/>
          </p:nvPr>
        </p:nvSpPr>
        <p:spPr>
          <a:xfrm>
            <a:off x="7034747" y="2360051"/>
            <a:ext cx="4472801" cy="35157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只剩 3 未确定，dis[3]=4。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选 u=3，令 used[3]=true。</a:t>
            </a:r>
          </a:p>
          <a:p>
            <a:pPr marL="0" indent="0" algn="l">
              <a:lnSpc>
                <a:spcPct val="150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检查出边 3→4，边权为 3。</a:t>
            </a:r>
            <a:endParaRPr lang="en-US" altLang="zh-CN" sz="20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lnSpc>
                <a:spcPct val="150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新候选：4+3=7。</a:t>
            </a:r>
            <a:r>
              <a:rPr lang="zh-CN" altLang="en-US" dirty="0"/>
              <a:t>而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原记录：dis[4]=3。</a:t>
            </a:r>
            <a:br>
              <a:rPr dirty="0"/>
            </a:b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7 </a:t>
            </a:r>
            <a:r>
              <a:rPr lang="zh-CN" altLang="en-US" dirty="0">
                <a:solidFill>
                  <a:schemeClr val="dk1"/>
                </a:solidFill>
              </a:rPr>
              <a:t>大于</a:t>
            </a: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3，所以不更新。</a:t>
            </a:r>
          </a:p>
          <a:p>
            <a:pPr marL="0" indent="0" algn="l">
              <a:lnSpc>
                <a:spcPct val="150000"/>
              </a:lnSpc>
              <a:spcBef>
                <a:spcPts val="750"/>
              </a:spcBef>
              <a:buNone/>
            </a:pPr>
            <a:r>
              <a:rPr lang="zh-CN" sz="20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四个点全部确定，执行结束。</a:t>
            </a:r>
            <a:br>
              <a:rPr dirty="0"/>
            </a:br>
            <a:r>
              <a:rPr lang="zh-CN" sz="20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最终 dis = (0,2,4,3)</a:t>
            </a:r>
          </a:p>
        </p:txBody>
      </p:sp>
      <p:sp>
        <p:nvSpPr>
          <p:cNvPr id="36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274E8A5D-34B0-554A-C6CB-89AEEC3BC988}"/>
              </a:ext>
            </a:extLst>
          </p:cNvPr>
          <p:cNvSpPr txBox="1">
            <a:spLocks/>
          </p:cNvSpPr>
          <p:nvPr/>
        </p:nvSpPr>
        <p:spPr>
          <a:xfrm>
            <a:off x="941325" y="788250"/>
            <a:ext cx="2584168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solidFill>
                  <a:srgbClr val="FFFFFF"/>
                </a:solidFill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</a:rPr>
              <a:t>算法</a:t>
            </a:r>
            <a:endParaRPr lang="zh-CN" sz="22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85410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alt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Dijkstra 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算法为什么正确？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5" name="section-slot Placeholder Carrier">
            <a:extLst>
              <a:ext uri="{FF2B5EF4-FFF2-40B4-BE49-F238E27FC236}">
                <a16:creationId xmlns:a16="http://schemas.microsoft.com/office/drawing/2014/main" id="{1110197F-3774-F3B3-62C3-ED61F0EE19D6}"/>
              </a:ext>
            </a:extLst>
          </p:cNvPr>
          <p:cNvSpPr txBox="1">
            <a:spLocks/>
          </p:cNvSpPr>
          <p:nvPr/>
        </p:nvSpPr>
        <p:spPr>
          <a:xfrm>
            <a:off x="941325" y="788250"/>
            <a:ext cx="442910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solidFill>
                  <a:srgbClr val="FFFFFF"/>
                </a:solidFill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</a:rPr>
              <a:t>算法的正确性</a:t>
            </a:r>
            <a:endParaRPr lang="zh-CN" sz="2200" b="1" dirty="0">
              <a:solidFill>
                <a:srgbClr val="FFFFFF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03D0028-1930-B096-52D5-5B578BCB4439}"/>
              </a:ext>
            </a:extLst>
          </p:cNvPr>
          <p:cNvSpPr txBox="1"/>
          <p:nvPr/>
        </p:nvSpPr>
        <p:spPr>
          <a:xfrm>
            <a:off x="826007" y="2002135"/>
            <a:ext cx="10735577" cy="142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Dijkstra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每次都会从“还没有确定”的顶点中，挑出当前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dis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最小的那个</a:t>
            </a:r>
            <a:r>
              <a:rPr lang="zh-CN" altLang="en-US" sz="2000" dirty="0"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ea typeface="微软雅黑" panose="020B0503020204020204" pitchFamily="34" charset="-122"/>
              </a:rPr>
              <a:t>直接确定该顶点</a:t>
            </a:r>
            <a:r>
              <a:rPr lang="zh-CN" altLang="en-US" sz="2000" dirty="0">
                <a:ea typeface="微软雅黑" panose="020B0503020204020204" pitchFamily="34" charset="-122"/>
              </a:rPr>
              <a:t>，然后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再更新它的出边的最短距离，最终更新完全部的顶点得到最终答案。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这里的关键是：在确定顶点时，该距离只是目前找到的候选值，为什么现在就敢把它当成答案？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6D90329-09FF-7B12-C751-DEE1B57EFB22}"/>
              </a:ext>
            </a:extLst>
          </p:cNvPr>
          <p:cNvSpPr txBox="1"/>
          <p:nvPr/>
        </p:nvSpPr>
        <p:spPr>
          <a:xfrm>
            <a:off x="826008" y="3705682"/>
            <a:ext cx="10030820" cy="2350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可以把它想成快递员从仓库出发，去寻找距离最近的客户。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目前已经找到一条到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客户的路线，路程是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公里；到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客户的候选路程是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4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公里，到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客户是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公里。其中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之间也有其他道路进行连接。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000" b="1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a typeface="微软雅黑" panose="020B0503020204020204" pitchFamily="34" charset="-122"/>
              </a:rPr>
              <a:t>这时我们会先处理 </a:t>
            </a:r>
            <a:r>
              <a:rPr lang="en-US" altLang="zh-CN" sz="2000" b="1" dirty="0">
                <a:ea typeface="微软雅黑" panose="020B0503020204020204" pitchFamily="34" charset="-122"/>
              </a:rPr>
              <a:t>A</a:t>
            </a:r>
            <a:r>
              <a:rPr lang="zh-CN" altLang="en-US" sz="2000" b="1" dirty="0">
                <a:ea typeface="微软雅黑" panose="020B0503020204020204" pitchFamily="34" charset="-122"/>
              </a:rPr>
              <a:t>。为什么呢？有没有可能存在一条更短的路线可以到达 </a:t>
            </a:r>
            <a:r>
              <a:rPr lang="en-US" altLang="zh-CN" sz="2000" b="1" dirty="0">
                <a:ea typeface="微软雅黑" panose="020B0503020204020204" pitchFamily="34" charset="-122"/>
              </a:rPr>
              <a:t>A</a:t>
            </a:r>
            <a:r>
              <a:rPr lang="zh-CN" altLang="en-US" sz="2000" b="1" dirty="0">
                <a:ea typeface="微软雅黑" panose="020B0503020204020204" pitchFamily="34" charset="-122"/>
              </a:rPr>
              <a:t>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85410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alt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Dijkstra 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算法为什么正确？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7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5" name="section-slot Placeholder Carrier">
            <a:extLst>
              <a:ext uri="{FF2B5EF4-FFF2-40B4-BE49-F238E27FC236}">
                <a16:creationId xmlns:a16="http://schemas.microsoft.com/office/drawing/2014/main" id="{1110197F-3774-F3B3-62C3-ED61F0EE19D6}"/>
              </a:ext>
            </a:extLst>
          </p:cNvPr>
          <p:cNvSpPr txBox="1">
            <a:spLocks/>
          </p:cNvSpPr>
          <p:nvPr/>
        </p:nvSpPr>
        <p:spPr>
          <a:xfrm>
            <a:off x="941325" y="788250"/>
            <a:ext cx="442910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solidFill>
                  <a:srgbClr val="FFFFFF"/>
                </a:solidFill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</a:rPr>
              <a:t>算法的正确性</a:t>
            </a:r>
            <a:endParaRPr lang="zh-CN" sz="2200" b="1" dirty="0">
              <a:solidFill>
                <a:srgbClr val="FFFFFF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03D0028-1930-B096-52D5-5B578BCB4439}"/>
              </a:ext>
            </a:extLst>
          </p:cNvPr>
          <p:cNvSpPr txBox="1"/>
          <p:nvPr/>
        </p:nvSpPr>
        <p:spPr>
          <a:xfrm>
            <a:off x="826008" y="2041159"/>
            <a:ext cx="10134848" cy="1888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假设还存在一条更短的路线可以到达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，那么这条路线一定要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先经过某个还没有处理的中间地点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。可是，沿着这条路线从仓库出发，第一次遇到的“未处理地点”，它的距离必须要直接到达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公里更小；否则，继续从它前往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，只会增加路程，不可能又把总路程降回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公里以内。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86D90329-09FF-7B12-C751-DEE1B57EFB22}"/>
              </a:ext>
            </a:extLst>
          </p:cNvPr>
          <p:cNvSpPr txBox="1"/>
          <p:nvPr/>
        </p:nvSpPr>
        <p:spPr>
          <a:xfrm>
            <a:off x="826008" y="4036511"/>
            <a:ext cx="10030820" cy="142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而现在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已经是所有未处理地点中候选距离最小的一个，所以不存在这样的中间地点。故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只要道路长度都不会出现负数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，绕路就不可能让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公里的路线变得更短。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因此，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公里就是从仓库到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的最终最短距离。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40C1973-B454-8D6E-70CE-274A1C27D317}"/>
              </a:ext>
            </a:extLst>
          </p:cNvPr>
          <p:cNvSpPr txBox="1"/>
          <p:nvPr/>
        </p:nvSpPr>
        <p:spPr>
          <a:xfrm>
            <a:off x="577671" y="5810444"/>
            <a:ext cx="109482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/>
              <a:t>非负边权保证“继续往后走只会增加代价”，因此当前最小的候选距离不可能被未来的绕路改小。</a:t>
            </a:r>
          </a:p>
        </p:txBody>
      </p:sp>
    </p:spTree>
    <p:extLst>
      <p:ext uri="{BB962C8B-B14F-4D97-AF65-F5344CB8AC3E}">
        <p14:creationId xmlns:p14="http://schemas.microsoft.com/office/powerpoint/2010/main" val="187242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b="1" dirty="0">
                <a:solidFill>
                  <a:schemeClr val="accent1"/>
                </a:solidFill>
              </a:rPr>
              <a:t>程序需要记录的信息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A27FA1A8-482E-0267-2011-B6318D5DA9A8}"/>
              </a:ext>
            </a:extLst>
          </p:cNvPr>
          <p:cNvSpPr txBox="1">
            <a:spLocks/>
          </p:cNvSpPr>
          <p:nvPr/>
        </p:nvSpPr>
        <p:spPr>
          <a:xfrm>
            <a:off x="941325" y="788250"/>
            <a:ext cx="316232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solidFill>
                  <a:srgbClr val="FFFFFF"/>
                </a:solidFill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</a:rPr>
              <a:t>算法程序实现</a:t>
            </a:r>
            <a:endParaRPr lang="zh-CN" sz="2200" b="1" dirty="0">
              <a:solidFill>
                <a:srgbClr val="FFFFFF"/>
              </a:solidFill>
            </a:endParaRPr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65FECB39-7958-D304-0F2A-7C078251B2F3}"/>
              </a:ext>
            </a:extLst>
          </p:cNvPr>
          <p:cNvSpPr txBox="1"/>
          <p:nvPr/>
        </p:nvSpPr>
        <p:spPr>
          <a:xfrm>
            <a:off x="861544" y="1985404"/>
            <a:ext cx="10008666" cy="22578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程序</a:t>
            </a:r>
            <a:r>
              <a:rPr lang="zh-CN" altLang="zh-CN" sz="20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记录三类信息：出边、当前距离、</a:t>
            </a:r>
            <a:r>
              <a:rPr lang="zh-CN" altLang="en-US" sz="20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某个顶点</a:t>
            </a:r>
            <a:r>
              <a:rPr lang="zh-CN" altLang="zh-CN" sz="20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是否已确定。</a:t>
            </a:r>
            <a:endParaRPr lang="en-US" altLang="zh-CN" sz="2000" dirty="0">
              <a:solidFill>
                <a:srgbClr val="000000"/>
              </a:solidFill>
              <a:latin typeface="Consolas"/>
              <a:ea typeface="Microsoft YaHei"/>
              <a:cs typeface="Consolas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graph[u]</a:t>
            </a:r>
            <a:r>
              <a:rPr lang="zh-CN" altLang="zh-CN" sz="20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：</a:t>
            </a:r>
            <a:r>
              <a:rPr lang="zh-CN" altLang="en-US" sz="20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邻接表，</a:t>
            </a:r>
            <a:r>
              <a:rPr lang="zh-CN" altLang="zh-CN" sz="20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保存从顶点 u 出发的所有边</a:t>
            </a:r>
            <a:r>
              <a:rPr lang="zh-CN" altLang="en-US" sz="20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，边定义为一个结构体，需要同时保存边到达的终点和边权</a:t>
            </a:r>
            <a:r>
              <a:rPr lang="zh-CN" altLang="zh-CN" sz="20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；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dis[v]</a:t>
            </a:r>
            <a:r>
              <a:rPr lang="zh-CN" altLang="zh-CN" sz="20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：目前找到的、从源点到 v 的最短长度；尚无路线时为 INF</a:t>
            </a:r>
            <a:endParaRPr lang="en-US" altLang="zh-CN" sz="2000" dirty="0">
              <a:solidFill>
                <a:srgbClr val="000000"/>
              </a:solidFill>
              <a:latin typeface="Consolas"/>
              <a:ea typeface="Microsoft YaHei"/>
              <a:cs typeface="Consolas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244D87"/>
                </a:solidFill>
                <a:latin typeface="Consolas"/>
                <a:ea typeface="Consolas"/>
                <a:cs typeface="Consolas"/>
              </a:rPr>
              <a:t>used[v]</a:t>
            </a:r>
            <a:r>
              <a:rPr lang="zh-CN" altLang="zh-CN" sz="2000" dirty="0">
                <a:solidFill>
                  <a:srgbClr val="000000"/>
                </a:solidFill>
                <a:latin typeface="Consolas"/>
                <a:ea typeface="Microsoft YaHei"/>
                <a:cs typeface="Consolas"/>
              </a:rPr>
              <a:t>：距离是否已经确定；true 为已确定，false 为尚未确定</a:t>
            </a:r>
            <a:endParaRPr lang="en-US" altLang="zh-CN" sz="2000" dirty="0">
              <a:solidFill>
                <a:srgbClr val="000000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6FCF708-58CD-DA77-92C1-E1C90BFDD95F}"/>
              </a:ext>
            </a:extLst>
          </p:cNvPr>
          <p:cNvSpPr txBox="1"/>
          <p:nvPr/>
        </p:nvSpPr>
        <p:spPr>
          <a:xfrm>
            <a:off x="776943" y="4401385"/>
            <a:ext cx="10289528" cy="1889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Dijkstra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每次都要选择：当前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dis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最小、还需要处理的顶点。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如果每次都遍历所有顶点寻找最小值，速度会比较慢。可以使用小顶堆，即优先队列，它可以自动把距离最小的元素放在队首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而在这个队列中每个元素需要储存两个部分，顶点编号 和 该顶点的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dis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值。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7" y="1464945"/>
            <a:ext cx="783180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定义小顶堆</a:t>
            </a:r>
            <a:r>
              <a:rPr lang="en-US" altLang="zh-CN" b="1" dirty="0">
                <a:solidFill>
                  <a:schemeClr val="accent1"/>
                </a:solidFill>
              </a:rPr>
              <a:t>, pair </a:t>
            </a:r>
            <a:r>
              <a:rPr lang="zh-CN" altLang="en-US" b="1" dirty="0">
                <a:solidFill>
                  <a:schemeClr val="accent1"/>
                </a:solidFill>
              </a:rPr>
              <a:t>代表着 </a:t>
            </a:r>
            <a:r>
              <a:rPr lang="en-US" altLang="zh-CN" b="1" dirty="0">
                <a:solidFill>
                  <a:schemeClr val="accent1"/>
                </a:solidFill>
              </a:rPr>
              <a:t>pair&lt;</a:t>
            </a:r>
            <a:r>
              <a:rPr lang="zh-CN" altLang="en-US" b="1" dirty="0">
                <a:solidFill>
                  <a:schemeClr val="accent1"/>
                </a:solidFill>
              </a:rPr>
              <a:t>当前距离，顶点编号</a:t>
            </a:r>
            <a:r>
              <a:rPr lang="en-US" altLang="zh-CN" b="1" dirty="0">
                <a:solidFill>
                  <a:schemeClr val="accent1"/>
                </a:solidFill>
              </a:rPr>
              <a:t>&gt;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60A87A35-4234-A2B2-D6B0-2D7D2E43AA0F}"/>
              </a:ext>
            </a:extLst>
          </p:cNvPr>
          <p:cNvSpPr txBox="1">
            <a:spLocks/>
          </p:cNvSpPr>
          <p:nvPr/>
        </p:nvSpPr>
        <p:spPr>
          <a:xfrm>
            <a:off x="941325" y="788250"/>
            <a:ext cx="316232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solidFill>
                  <a:srgbClr val="FFFFFF"/>
                </a:solidFill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</a:rPr>
              <a:t>算法程序实现</a:t>
            </a:r>
            <a:endParaRPr lang="zh-CN" sz="2200" b="1" dirty="0">
              <a:solidFill>
                <a:srgbClr val="FFFFFF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F3D19A2-5086-65C6-C542-935A8AD5215B}"/>
              </a:ext>
            </a:extLst>
          </p:cNvPr>
          <p:cNvSpPr txBox="1"/>
          <p:nvPr/>
        </p:nvSpPr>
        <p:spPr>
          <a:xfrm>
            <a:off x="2759804" y="2243252"/>
            <a:ext cx="6350000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lIns="127000" tIns="63500" rIns="127000" bIns="63500" rtlCol="0">
            <a:spAutoFit/>
          </a:bodyPr>
          <a:lstStyle/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priority_queue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pair&lt;long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 int&gt;,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vector&lt;pair&lt;long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 int&gt;&gt;,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greater&lt;pair&lt;long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 int&gt;&gt;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&gt;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pq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8DDCC8F-08B7-F299-7159-3C26D54BC97F}"/>
              </a:ext>
            </a:extLst>
          </p:cNvPr>
          <p:cNvSpPr txBox="1"/>
          <p:nvPr/>
        </p:nvSpPr>
        <p:spPr>
          <a:xfrm>
            <a:off x="2759804" y="5136005"/>
            <a:ext cx="6350000" cy="105157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auto p 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pq.top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pq.pop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long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currentDist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p.first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u 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p.second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41305DD-E6BC-3DC8-4FE9-B29C2976A4B0}"/>
              </a:ext>
            </a:extLst>
          </p:cNvPr>
          <p:cNvSpPr txBox="1"/>
          <p:nvPr/>
        </p:nvSpPr>
        <p:spPr>
          <a:xfrm>
            <a:off x="818500" y="4516688"/>
            <a:ext cx="737541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之后在队列中从队首取出的就是当前距离最小的状态。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7763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队列主循环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716CBF7F-65CC-916B-E5EE-20B27B3FE01F}"/>
              </a:ext>
            </a:extLst>
          </p:cNvPr>
          <p:cNvSpPr txBox="1">
            <a:spLocks/>
          </p:cNvSpPr>
          <p:nvPr/>
        </p:nvSpPr>
        <p:spPr>
          <a:xfrm>
            <a:off x="941325" y="788250"/>
            <a:ext cx="316232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solidFill>
                  <a:srgbClr val="FFFFFF"/>
                </a:solidFill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</a:rPr>
              <a:t>算法程序实现</a:t>
            </a:r>
            <a:endParaRPr lang="zh-CN" sz="2200" b="1" dirty="0">
              <a:solidFill>
                <a:srgbClr val="FFFFFF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CBD0F6E-A47A-4FFA-5C20-3D74E2FF53D0}"/>
              </a:ext>
            </a:extLst>
          </p:cNvPr>
          <p:cNvSpPr txBox="1"/>
          <p:nvPr/>
        </p:nvSpPr>
        <p:spPr>
          <a:xfrm>
            <a:off x="941325" y="2083008"/>
            <a:ext cx="105170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在通过邻接表把图储存完毕 并 向队列中添加起点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</a:t>
            </a:r>
            <a:r>
              <a:rPr lang="zh-CN" altLang="en-US" sz="2000" dirty="0"/>
              <a:t>，</a:t>
            </a:r>
            <a:r>
              <a:rPr lang="en-US" altLang="zh-CN" sz="2000" dirty="0" err="1"/>
              <a:t>pq.push</a:t>
            </a:r>
            <a:r>
              <a:rPr lang="en-US" altLang="zh-CN" sz="2000" dirty="0"/>
              <a:t>({0,</a:t>
            </a:r>
            <a:r>
              <a:rPr lang="zh-CN" altLang="en-US" sz="2000" dirty="0"/>
              <a:t> </a:t>
            </a:r>
            <a:r>
              <a:rPr lang="en-US" altLang="zh-CN" sz="2000" dirty="0"/>
              <a:t>s}); </a:t>
            </a:r>
            <a:r>
              <a:rPr lang="zh-CN" altLang="en-US" sz="2000" dirty="0"/>
              <a:t>后开启主循环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7FEFAAC-8B61-BD94-1699-434A0D2A392A}"/>
              </a:ext>
            </a:extLst>
          </p:cNvPr>
          <p:cNvSpPr txBox="1"/>
          <p:nvPr/>
        </p:nvSpPr>
        <p:spPr>
          <a:xfrm>
            <a:off x="2559081" y="2799292"/>
            <a:ext cx="6642906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pq.empty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auto p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pq.top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pq.pop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long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currentDist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p.first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int u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p.second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同一个顶点可能多次入堆，已经确定的直接跳过</a:t>
            </a:r>
            <a:endParaRPr lang="en-US" altLang="zh-CN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(used[u])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continue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6F65052-B552-E4D1-7E21-835D68035ECB}"/>
              </a:ext>
            </a:extLst>
          </p:cNvPr>
          <p:cNvSpPr txBox="1"/>
          <p:nvPr/>
        </p:nvSpPr>
        <p:spPr>
          <a:xfrm>
            <a:off x="796891" y="5262324"/>
            <a:ext cx="10598218" cy="965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一个顶点可以多次入堆，但只需要正式处理一次。第一次通过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used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检查时，</a:t>
            </a:r>
            <a:r>
              <a:rPr lang="zh-CN" altLang="en-US" sz="2000" dirty="0">
                <a:ea typeface="微软雅黑" panose="020B0503020204020204" pitchFamily="34" charset="-122"/>
              </a:rPr>
              <a:t>就可以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确定该顶点的最短距离并检查出边；以后再遇到这个顶点的旧记录，就直接跳过。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5177638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确定这个顶点的最短距离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716CBF7F-65CC-916B-E5EE-20B27B3FE01F}"/>
              </a:ext>
            </a:extLst>
          </p:cNvPr>
          <p:cNvSpPr txBox="1">
            <a:spLocks/>
          </p:cNvSpPr>
          <p:nvPr/>
        </p:nvSpPr>
        <p:spPr>
          <a:xfrm>
            <a:off x="941325" y="788250"/>
            <a:ext cx="316232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solidFill>
                  <a:srgbClr val="FFFFFF"/>
                </a:solidFill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</a:rPr>
              <a:t>算法程序实现</a:t>
            </a:r>
            <a:endParaRPr lang="zh-CN" sz="2200" b="1" dirty="0">
              <a:solidFill>
                <a:srgbClr val="FFFFFF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CBD0F6E-A47A-4FFA-5C20-3D74E2FF53D0}"/>
              </a:ext>
            </a:extLst>
          </p:cNvPr>
          <p:cNvSpPr txBox="1"/>
          <p:nvPr/>
        </p:nvSpPr>
        <p:spPr>
          <a:xfrm>
            <a:off x="941325" y="2077240"/>
            <a:ext cx="10517012" cy="965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执行到这里，说明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尚未确定，而且本次取出的记录在堆中距离最小。根据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Dijkstra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在非负边权下的性质，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dis[u]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此时就是真正的最短距离。故将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used[u]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改为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true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即可。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7FEFAAC-8B61-BD94-1699-434A0D2A392A}"/>
              </a:ext>
            </a:extLst>
          </p:cNvPr>
          <p:cNvSpPr txBox="1"/>
          <p:nvPr/>
        </p:nvSpPr>
        <p:spPr>
          <a:xfrm>
            <a:off x="4378256" y="3597551"/>
            <a:ext cx="2590435" cy="43601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used[u] = true;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6F65052-B552-E4D1-7E21-835D68035ECB}"/>
              </a:ext>
            </a:extLst>
          </p:cNvPr>
          <p:cNvSpPr txBox="1"/>
          <p:nvPr/>
        </p:nvSpPr>
        <p:spPr>
          <a:xfrm>
            <a:off x="796891" y="4718497"/>
            <a:ext cx="10598218" cy="142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这里要注意：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找到一条路线、把顶点放入堆时，不能立即标记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used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；只有从堆中取出并通过检查后，才能确定。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否则就有可能在第一次得到距离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时就被提前确定，而错过后面的更短距离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39130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547616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用已经确定的距离更新其他顶点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2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2865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12910260-B364-8838-5B40-AD582DD444E2}"/>
              </a:ext>
            </a:extLst>
          </p:cNvPr>
          <p:cNvSpPr txBox="1">
            <a:spLocks/>
          </p:cNvSpPr>
          <p:nvPr/>
        </p:nvSpPr>
        <p:spPr>
          <a:xfrm>
            <a:off x="941325" y="788250"/>
            <a:ext cx="316232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solidFill>
                  <a:srgbClr val="FFFFFF"/>
                </a:solidFill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</a:rPr>
              <a:t>算法程序实现</a:t>
            </a:r>
            <a:endParaRPr lang="zh-CN" sz="2200" b="1" dirty="0">
              <a:solidFill>
                <a:srgbClr val="FFFFFF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5DD3568-2118-0BE3-E399-AC2F0A168190}"/>
              </a:ext>
            </a:extLst>
          </p:cNvPr>
          <p:cNvSpPr txBox="1"/>
          <p:nvPr/>
        </p:nvSpPr>
        <p:spPr>
          <a:xfrm>
            <a:off x="1847516" y="2218088"/>
            <a:ext cx="7662244" cy="262123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    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Edge&amp; edge : graph[u])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int v = edge.to;  int w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edge.weight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(!used[v] &amp;&amp; dis[u] + w &lt; dis[v])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dis[v] = dis[u] + w;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pq.push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({dis[v], v});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4A3918E-C91F-201F-D60A-A6CBBB8BED36}"/>
              </a:ext>
            </a:extLst>
          </p:cNvPr>
          <p:cNvSpPr txBox="1"/>
          <p:nvPr/>
        </p:nvSpPr>
        <p:spPr>
          <a:xfrm>
            <a:off x="826008" y="5263763"/>
            <a:ext cx="10050539" cy="965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这段代码可以理解为：如果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还没有确定，而且经过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能找到一条更短的路线，就更新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dis[v]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，并把新记录放入堆，等待后续选择。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循环完毕后输出答案即可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94FE2B25-56BD-95A5-30F9-B8BB94D6CDDD}"/>
              </a:ext>
            </a:extLst>
          </p:cNvPr>
          <p:cNvSpPr txBox="1">
            <a:spLocks/>
          </p:cNvSpPr>
          <p:nvPr/>
        </p:nvSpPr>
        <p:spPr>
          <a:xfrm>
            <a:off x="941325" y="788250"/>
            <a:ext cx="316232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solidFill>
                  <a:srgbClr val="FFFFFF"/>
                </a:solidFill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</a:rPr>
              <a:t>算法程序实现</a:t>
            </a:r>
            <a:endParaRPr lang="zh-CN" sz="2200" b="1" dirty="0">
              <a:solidFill>
                <a:srgbClr val="FFFFFF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DF19F3F-BB0A-3609-B5F6-6A82FD243EEC}"/>
              </a:ext>
            </a:extLst>
          </p:cNvPr>
          <p:cNvSpPr txBox="1"/>
          <p:nvPr/>
        </p:nvSpPr>
        <p:spPr>
          <a:xfrm>
            <a:off x="2522487" y="2176675"/>
            <a:ext cx="6350000" cy="228267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&lt;= n;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(dis[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 == INF)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2147483647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dis[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 &lt;&lt;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681A7D25-857D-C09A-DB64-B6AF35D3FDF1}"/>
                  </a:ext>
                </a:extLst>
              </p:cNvPr>
              <p:cNvSpPr txBox="1"/>
              <p:nvPr/>
            </p:nvSpPr>
            <p:spPr>
              <a:xfrm>
                <a:off x="799565" y="5047188"/>
                <a:ext cx="10592869" cy="9652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ea typeface="微软雅黑" panose="020B0503020204020204" pitchFamily="34" charset="-122"/>
                  </a:rPr>
                  <a:t>Dijkstra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算法中，邻接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表中每条边会参与松弛，优先队列每次操作复杂度为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 i="0" smtClean="0">
                            <a:effectLst/>
                            <a:ea typeface="微软雅黑" panose="020B0503020204020204" pitchFamily="34" charset="-122"/>
                          </a:rPr>
                          <m:t>log</m:t>
                        </m:r>
                        <m:r>
                          <a:rPr lang="en-US" altLang="zh-CN" sz="2000" b="0" i="1" smtClean="0">
                            <a:effectLst/>
                            <a:ea typeface="微软雅黑" panose="020B0503020204020204" pitchFamily="34" charset="-122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总时间复杂度：</a:t>
                </a:r>
                <a14:m>
                  <m:oMath xmlns:m="http://schemas.openxmlformats.org/officeDocument/2006/math">
                    <m:r>
                      <a:rPr lang="pt-BR" altLang="zh-CN" sz="2000" i="1" smtClean="0">
                        <a:effectLst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pt-BR" altLang="zh-CN" sz="2000" i="1" smtClean="0">
                            <a:effectLst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  <m:func>
                          <m:funcPr>
                            <m:ctrlPr>
                              <a:rPr lang="pt-BR" altLang="zh-CN" sz="2000" i="1" smtClean="0">
                                <a:effectLst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BR" altLang="zh-CN" sz="2000" i="0" smtClean="0">
                                <a:effectLst/>
                                <a:ea typeface="微软雅黑" panose="020B0503020204020204" pitchFamily="34" charset="-122"/>
                              </a:rPr>
                              <m:t>log</m:t>
                            </m:r>
                          </m:fName>
                          <m:e>
                            <m:r>
                              <a:rPr lang="pt-BR" altLang="zh-CN" sz="2000" i="1" smtClean="0">
                                <a:effectLst/>
                                <a:ea typeface="微软雅黑" panose="020B0503020204020204" pitchFamily="34" charset="-122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endParaRPr lang="en-US" altLang="zh-CN" sz="2000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681A7D25-857D-C09A-DB64-B6AF35D3F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565" y="5047188"/>
                <a:ext cx="10592869" cy="965201"/>
              </a:xfrm>
              <a:prstGeom prst="rect">
                <a:avLst/>
              </a:prstGeom>
              <a:blipFill>
                <a:blip r:embed="rId3"/>
                <a:stretch>
                  <a:fillRect l="-575" b="-101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8" y="1464945"/>
            <a:ext cx="4870704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算法总结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8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" name="section-slot Placeholder Carrier">
            <a:extLst>
              <a:ext uri="{FF2B5EF4-FFF2-40B4-BE49-F238E27FC236}">
                <a16:creationId xmlns:a16="http://schemas.microsoft.com/office/drawing/2014/main" id="{94FE2B25-56BD-95A5-30F9-B8BB94D6CDDD}"/>
              </a:ext>
            </a:extLst>
          </p:cNvPr>
          <p:cNvSpPr txBox="1">
            <a:spLocks/>
          </p:cNvSpPr>
          <p:nvPr/>
        </p:nvSpPr>
        <p:spPr>
          <a:xfrm>
            <a:off x="941325" y="788250"/>
            <a:ext cx="3162324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altLang="zh-CN" sz="2200" b="1" dirty="0">
                <a:solidFill>
                  <a:srgbClr val="FFFFFF"/>
                </a:solidFill>
              </a:rPr>
              <a:t>Dijkstra </a:t>
            </a:r>
            <a:r>
              <a:rPr lang="zh-CN" altLang="en-US" sz="2200" b="1" dirty="0">
                <a:solidFill>
                  <a:srgbClr val="FFFFFF"/>
                </a:solidFill>
              </a:rPr>
              <a:t>算法总结</a:t>
            </a:r>
            <a:endParaRPr lang="zh-CN" sz="2200" b="1" dirty="0">
              <a:solidFill>
                <a:srgbClr val="FFFFFF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81A7D25-857D-C09A-DB64-B6AF35D3FDF1}"/>
              </a:ext>
            </a:extLst>
          </p:cNvPr>
          <p:cNvSpPr txBox="1"/>
          <p:nvPr/>
        </p:nvSpPr>
        <p:spPr>
          <a:xfrm>
            <a:off x="826008" y="1983146"/>
            <a:ext cx="10680994" cy="4196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Dijkstra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算法解决的是：在边权非负的图中，求一个源点到其他所有顶点的最短距离。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它的核心思想是：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每次从尚未确定的顶点中，选择当前候选距离最小的顶点，确定它的最短距离，再用它更新相邻顶点。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因为所有边权都非负，沿路线继续向前走不会降低总长度，所以这个最小候选距离不可能被后续绕路改得更小。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实现时，我们用三类信息记录状态：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graph[u]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：从顶点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出发的所有边，保存终点和边权。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dis[v]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：目前找到的从源点到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的最短候选距离。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used[v]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：顶点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的最短距离是否已经确定。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再用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小</a:t>
            </a:r>
            <a:r>
              <a:rPr lang="zh-CN" altLang="en-US" sz="2000" b="1" dirty="0">
                <a:ea typeface="微软雅黑" panose="020B0503020204020204" pitchFamily="34" charset="-122"/>
              </a:rPr>
              <a:t>顶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堆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保存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{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候选距离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顶点编号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}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，快速选出距离最小的记录。</a:t>
            </a:r>
          </a:p>
        </p:txBody>
      </p:sp>
    </p:spTree>
    <p:extLst>
      <p:ext uri="{BB962C8B-B14F-4D97-AF65-F5344CB8AC3E}">
        <p14:creationId xmlns:p14="http://schemas.microsoft.com/office/powerpoint/2010/main" val="108899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4294967295"/>
          </p:nvPr>
        </p:nvSpPr>
        <p:spPr>
          <a:xfrm>
            <a:off x="990981" y="805283"/>
            <a:ext cx="288033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altLang="en-US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算法扩展</a:t>
            </a:r>
            <a:endParaRPr lang="zh-CN" sz="2200" b="1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7" y="1464945"/>
            <a:ext cx="6508443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除了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求</a:t>
            </a:r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最少时间，还想输出具体怎样走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怎么办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E099B65-E524-F6F0-E9DE-E25D5FAEB5BE}"/>
              </a:ext>
            </a:extLst>
          </p:cNvPr>
          <p:cNvSpPr txBox="1"/>
          <p:nvPr/>
        </p:nvSpPr>
        <p:spPr>
          <a:xfrm>
            <a:off x="826005" y="2093966"/>
            <a:ext cx="10724310" cy="961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可以增加一个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pre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数组，记录最短路线中“每个顶点是从哪里走过来的”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。算法结束后，从终点沿着这些记录往回找，就能还原整条路线。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B389644-761C-3E71-34A6-43175E86B3C4}"/>
              </a:ext>
            </a:extLst>
          </p:cNvPr>
          <p:cNvSpPr txBox="1"/>
          <p:nvPr/>
        </p:nvSpPr>
        <p:spPr>
          <a:xfrm>
            <a:off x="826005" y="3199279"/>
            <a:ext cx="10449992" cy="1426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pre[v]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表示当前记录的最短路线中，顶点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的前一个顶点。初始为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，表示还没有记录前驱；同时源点不需要前驱。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接下来在松弛成功时，</a:t>
            </a:r>
            <a:r>
              <a:rPr lang="zh-CN" altLang="en-US" sz="2000" dirty="0">
                <a:ea typeface="微软雅黑" panose="020B0503020204020204" pitchFamily="34" charset="-122"/>
              </a:rPr>
              <a:t>代表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经过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到达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比之前找到的路线更短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，故还需要记录前驱：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E19234F-FBE1-773B-D10D-C1A1A57958DE}"/>
              </a:ext>
            </a:extLst>
          </p:cNvPr>
          <p:cNvSpPr txBox="1"/>
          <p:nvPr/>
        </p:nvSpPr>
        <p:spPr>
          <a:xfrm>
            <a:off x="2053120" y="4774981"/>
            <a:ext cx="8563543" cy="151323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(!used[v] &amp;&amp; dis[u] + w &lt; dis[v])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dis[v] = dis[u] + w;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pre[v] = u;   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代表这条更短路线是从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u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走到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v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pq.push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({dis[v], v});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58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ction-slot Placeholder Carrier"/>
          <p:cNvSpPr txBox="1">
            <a:spLocks noGrp="1"/>
          </p:cNvSpPr>
          <p:nvPr>
            <p:ph idx="4294967295"/>
          </p:nvPr>
        </p:nvSpPr>
        <p:spPr>
          <a:xfrm>
            <a:off x="990981" y="805283"/>
            <a:ext cx="2880332" cy="4302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indent="0" algn="l">
              <a:buNone/>
            </a:pPr>
            <a:r>
              <a:rPr lang="zh-CN" altLang="en-US" sz="220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算法扩展</a:t>
            </a:r>
            <a:endParaRPr lang="zh-CN" sz="2200" b="1" dirty="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itle-slot Placeholder Carrier"/>
          <p:cNvSpPr txBox="1">
            <a:spLocks noGrp="1"/>
          </p:cNvSpPr>
          <p:nvPr>
            <p:ph type="title"/>
          </p:nvPr>
        </p:nvSpPr>
        <p:spPr>
          <a:xfrm>
            <a:off x="826007" y="1464945"/>
            <a:ext cx="6508443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除了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求</a:t>
            </a:r>
            <a:r>
              <a:rPr lang="zh-CN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最少时间，还想输出具体怎样走</a:t>
            </a:r>
            <a:r>
              <a:rPr lang="zh-CN" altLang="en-US" sz="24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怎么办</a:t>
            </a:r>
            <a:endParaRPr lang="zh-CN" sz="2400" b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Placeholder Binding obj 2" hidden="1"/>
          <p:cNvSpPr>
            <a:spLocks noGrp="1"/>
          </p:cNvSpPr>
          <p:nvPr>
            <p:ph idx="2"/>
          </p:nvPr>
        </p:nvSpPr>
        <p:spPr>
          <a:xfrm>
            <a:off x="838200" y="2038350"/>
            <a:ext cx="6096000" cy="405765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100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FA48940-C02C-7655-6020-EE3DDD36853F}"/>
              </a:ext>
            </a:extLst>
          </p:cNvPr>
          <p:cNvSpPr txBox="1"/>
          <p:nvPr/>
        </p:nvSpPr>
        <p:spPr>
          <a:xfrm>
            <a:off x="826006" y="2089176"/>
            <a:ext cx="9569277" cy="9652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在算法结束后，就可以从终点反向寻找路线。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假设想输出从源点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到目标顶点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的路线，可以在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Dijkstra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结束后执行：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10DD648-0686-1CD0-2C9A-6ED18FB43A7B}"/>
              </a:ext>
            </a:extLst>
          </p:cNvPr>
          <p:cNvSpPr txBox="1"/>
          <p:nvPr/>
        </p:nvSpPr>
        <p:spPr>
          <a:xfrm>
            <a:off x="2636787" y="3242369"/>
            <a:ext cx="6350000" cy="228267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从终点出发，沿前驱回到源点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v = t; v != -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path.push_back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(v);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v = pre[v]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reverse(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path.begin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path.end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54D99C9-A123-C6D1-48FF-C1F1F0ADFBC3}"/>
              </a:ext>
            </a:extLst>
          </p:cNvPr>
          <p:cNvSpPr txBox="1"/>
          <p:nvPr/>
        </p:nvSpPr>
        <p:spPr>
          <a:xfrm>
            <a:off x="823714" y="5852662"/>
            <a:ext cx="60951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最终 </a:t>
            </a:r>
            <a:r>
              <a:rPr lang="en-US" altLang="zh-CN" sz="2000" dirty="0"/>
              <a:t>path </a:t>
            </a:r>
            <a:r>
              <a:rPr lang="zh-CN" altLang="en-US" sz="2000" dirty="0"/>
              <a:t>数组里就记录了具体的最短路线。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01D44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ED7D31"/>
      </a:accent3>
      <a:accent4>
        <a:srgbClr val="244D87"/>
      </a:accent4>
      <a:accent5>
        <a:srgbClr val="595959"/>
      </a:accent5>
      <a:accent6>
        <a:srgbClr val="C7D0DB"/>
      </a:accent6>
      <a:hlink>
        <a:srgbClr val="C00000"/>
      </a:hlink>
      <a:folHlink>
        <a:srgbClr val="ED7D31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01D44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ED7D31"/>
      </a:accent3>
      <a:accent4>
        <a:srgbClr val="244D87"/>
      </a:accent4>
      <a:accent5>
        <a:srgbClr val="595959"/>
      </a:accent5>
      <a:accent6>
        <a:srgbClr val="C7D0DB"/>
      </a:accent6>
      <a:hlink>
        <a:srgbClr val="C00000"/>
      </a:hlink>
      <a:folHlink>
        <a:srgbClr val="ED7D31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1491</TotalTime>
  <Words>7372</Words>
  <Application>Microsoft Office PowerPoint</Application>
  <PresentationFormat>宽屏</PresentationFormat>
  <Paragraphs>458</Paragraphs>
  <Slides>33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39" baseType="lpstr">
      <vt:lpstr>Inter</vt:lpstr>
      <vt:lpstr>Microsoft YaHei</vt:lpstr>
      <vt:lpstr>Arial</vt:lpstr>
      <vt:lpstr>Cambria Math</vt:lpstr>
      <vt:lpstr>Consolas</vt:lpstr>
      <vt:lpstr>Office Theme</vt:lpstr>
      <vt:lpstr>《进阶算法与数据结构》</vt:lpstr>
      <vt:lpstr>PowerPoint 演示文稿</vt:lpstr>
      <vt:lpstr>PowerPoint 演示文稿</vt:lpstr>
      <vt:lpstr>从校门去体育馆，怎样走用时最少</vt:lpstr>
      <vt:lpstr>把路线问题建模为图上的问题</vt:lpstr>
      <vt:lpstr>教材例 10-1 【模板】单源最短路径(J1001)</vt:lpstr>
      <vt:lpstr>输入输出信息</vt:lpstr>
      <vt:lpstr>如何求取最短路径？</vt:lpstr>
      <vt:lpstr>到达同一点，较短的前半段更优</vt:lpstr>
      <vt:lpstr>dis[v] 记录目前找到的最短长度</vt:lpstr>
      <vt:lpstr>对 dis 进行初始化</vt:lpstr>
      <vt:lpstr>更新更优值</vt:lpstr>
      <vt:lpstr>松弛操作：尝试用新路线改进旧记录</vt:lpstr>
      <vt:lpstr>决定处理顺序</vt:lpstr>
      <vt:lpstr>怎么找出距离已经不会再变小的顶点</vt:lpstr>
      <vt:lpstr>但是负边会破坏刚才的判断依据</vt:lpstr>
      <vt:lpstr>把选点和松弛操作组合在一起，就是 Dijkstra 算法</vt:lpstr>
      <vt:lpstr>例：一开始源点的 dis 为 0，其余为 INF</vt:lpstr>
      <vt:lpstr>第 1 轮：确定点 1，发现三条直达路线</vt:lpstr>
      <vt:lpstr>第 2 轮：确定 2，去更新 3 和 4</vt:lpstr>
      <vt:lpstr>第 3 轮：确定顶点 4</vt:lpstr>
      <vt:lpstr>第 4 轮：处理顶点 3，检查 3 的出边</vt:lpstr>
      <vt:lpstr>Dijkstra 算法为什么正确？</vt:lpstr>
      <vt:lpstr>Dijkstra 算法为什么正确？</vt:lpstr>
      <vt:lpstr>程序需要记录的信息</vt:lpstr>
      <vt:lpstr>定义小顶堆, pair 代表着 pair&lt;当前距离，顶点编号&gt;</vt:lpstr>
      <vt:lpstr>队列主循环</vt:lpstr>
      <vt:lpstr>确定这个顶点的最短距离</vt:lpstr>
      <vt:lpstr>用已经确定的距离更新其他顶点</vt:lpstr>
      <vt:lpstr>循环完毕后输出答案即可</vt:lpstr>
      <vt:lpstr>算法总结</vt:lpstr>
      <vt:lpstr>除了求最少时间，还想输出具体怎样走怎么办</vt:lpstr>
      <vt:lpstr>除了求最少时间，还想输出具体怎样走怎么办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11</cp:revision>
  <dcterms:created xsi:type="dcterms:W3CDTF">2026-09-23T15:19:03Z</dcterms:created>
  <dcterms:modified xsi:type="dcterms:W3CDTF">2026-10-12T08:21:31Z</dcterms:modified>
  <cp:category/>
  <cp:contentStatus/>
  <dc:language>zh-CN</dc:language>
</cp:coreProperties>
</file>