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先让学生回忆松弛和确定的区别，再提出两个新问题：顶点很多时怎样更快找到最小距离，出现负边以后还能不能永久确定一个点。本课先在非负图中优化选点，再通过一个自拟反例转向 Bellman–Ford 和 SPFA。请学生带着“什么条件保证正确”来比较这些算法，而不是只背名称。</a:t>
            </a:r>
          </a:p>
          <a:p>
            <a:endParaRPr lang="zh-CN" dirty="0"/>
          </a:p>
          <a:p>
            <a:r>
              <a:rPr lang="zh-CN" dirty="0"/>
              <a:t>本页已经解决“堆优化与反复松弛”；接下来继续说明“校园路线变大了，原程序还来得及吗”。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口述上一章程序的两项主要工作：选点与松弛。十万个点、二十万条边是独立的教学扩展，不要误读为原题数据。暂停后让学生估算平方的大小，再指出我们只改变安排工作的方式，求的仍是同一组最短距离。</a:t>
            </a:r>
          </a:p>
          <a:p>
            <a:pPr/>
            <a:endParaRPr lang="en-US" dirty="0"/>
          </a:p>
          <a:p>
            <a:pPr/>
            <a:r>
              <a:rPr lang="zh-CN" dirty="0"/>
              <a:t>先把完整输入读清，再统计每轮扫描的工作量。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右侧上半部分是教学扩展规模，下面是四点主例的实际弹出次数。不要将两个规模的数字混为同一次运行。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先解释第一行三个数，再挑出一条边，说明它从哪里到哪里、代价多少。输出中的第三个数对应顶点三，而不是第三次确定的顶点；源点零步为零，不可达按题意使用指定整数。左右两侧分别承担可运行输入和读题约定，代码区此时只是数据，不是程序。</a:t>
            </a:r>
          </a:p>
          <a:p>
            <a:endParaRPr lang="zh-CN" dirty="0"/>
          </a:p>
          <a:p>
            <a:r>
              <a:rPr lang="zh-CN" dirty="0"/>
              <a:t>输出要求不变，优化应当减少求解过程中的重复比较。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数选点和扫描边的次数。朴素版每轮扫描全部顶点，最多做顶点数那么多轮，所以是平方级；每个顶点只扩展一次，因此出边总共扫描边数次。十万个顶点的平方是一百亿，即使只有二十万条边，选点仍然太慢。这组规模是教学估算，不是对某道题时限的保证。接下来只优化“加入候选并取出最小者”这一任务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本页已经解决“朴素算法慢在哪里？”；接下来继续说明“记录“到哪个点，目前找到多远””。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右侧上半部分是教学扩展规模，下面是四点主例的实际弹出次数。不要将两个规模的数字混为同一次运行。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括号里的两个值，第一项是候选距离，第二项是顶点编号。源点扩展后得到三个候选，最小的是到顶点二的距离二。左图是一个合法的小根堆示意，父节点不大于孩子，但左右孩子不需要排序；连线不是原图的边。问学生为什么顶点四虽然编号大，也可能先于顶点三处理，引导回答决定顺序的是距离。</a:t>
            </a:r>
          </a:p>
          <a:p>
            <a:endParaRPr lang="zh-CN" dirty="0"/>
          </a:p>
          <a:p>
            <a:r>
              <a:rPr lang="zh-CN" dirty="0"/>
              <a:t>本页已经解决“记录“到哪个点，目前找到多远””；接下来继续说明“同样叫队列，取出的规则不同”。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点击显示普通队列，让学生按五、二、四的插入次序读出队次序。再显示小根优先队列，对照最小优先的二、四、五。堆不需要维护一个完全排好序的序列，通过局部调整就能保持堆顶最小，插入和弹出用当前规模的对数时间。普通队列稍后会用于安排 SPFA 的等待任务；这里必须按当前距离选点。</a:t>
            </a:r>
          </a:p>
          <a:p>
            <a:endParaRPr lang="zh-CN" dirty="0"/>
          </a:p>
          <a:p>
            <a:r>
              <a:rPr lang="zh-CN" dirty="0"/>
              <a:t>本页已经解决“同样叫队列，取出的规则不同”；接下来继续说明“用 pair 把距离和顶点放在一起”。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代码使用标准命名空间，并需要 queue、vector、utility、functional 等头文件，完整源码已经配齐。State 是一对数的类型别名，前者用长整型存距离，后者用整型存顶点编号。pair 先比较第一项，相等才比较第二项；距离相等时按编号破同值，不改变正确性。重点指出 greater 把默认的大根堆改成小根堆。让学生口头解释 push 中的两个二分别表示什么。</a:t>
            </a:r>
          </a:p>
          <a:p>
            <a:endParaRPr lang="zh-CN" dirty="0"/>
          </a:p>
          <a:p>
            <a:r>
              <a:rPr lang="zh-CN" dirty="0"/>
              <a:t>本页已经解决“用 pair 把距离和顶点放在一起”；接下来继续说明“同一个顶点，为什么会有两条记录？”。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延续第一份的四点图，先直达顶点三得到五，再经过顶点二得到四。数组中的值会被覆盖，但堆里的 pair 已经复制保存了旧数值，不会随着数组变化。标准优先队列不方便定位并修改内部任意元素，所以保留旧记录，同时加入新记录。懒删除的关键是以后能识别旧记录，而不是默认堆里每个顶点只出现一次。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本页已经解决“同一个顶点，为什么会有两条记录？”；接下来继续说明“这条记录还能用来扩展吗？”。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先展示当前数组，再让学生用每条记录的距离与数组比较。新图与答案同次出现，题干阶段仍可独立思考。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显示题目，停顿让学生分别比较记录距离与当前数组值。点击后揭示：五不等于当前的四，所以跳过；四与数组一致，可以继续扩展。两个记录的顶点编号相同，说明不能仅凭编号区分是否过期。让学生说出判断表达式，并指出比较的是记录里的距离和数组里的最新值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本页已经解决“这条记录还能用来扩展吗？”；接下来继续说明“开始时，只把源点放入堆”。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先展示当前数组，再让学生用每条记录的距离与数组比较。新图与答案同次出现，题干阶段仍可独立思考。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是完整程序的第一段，图已经建好。先让学生说明为什么源点距离为零、其他位置是无穷大，再观察堆里只加入源点。无穷大表示尚未发现路线，不是一个有必要参加比较的真实候选。长整型用于距离和相加，左移使用一这个长整型常量，避免先按三十二位进行位移。下一页主循环接在此段之后。</a:t>
            </a:r>
          </a:p>
          <a:p>
            <a:endParaRPr lang="zh-CN" dirty="0"/>
          </a:p>
          <a:p>
            <a:r>
              <a:rPr lang="zh-CN" dirty="0"/>
              <a:t>本页已经解决“开始时，只把源点放入堆”；接下来继续说明“先弹出，再检查是不是最新记录”。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先显示代码，指出 top 只查看记录，pop 才删除记录，因此要先把记录复制到 cur。随后解释 d 是记录中的历史值，dis 是当前值，不相等时 continue 跳到下一次循环。非负边权下，有效的最小候选正好对应朴素版的最小未确定点。不要把入堆当成确定；一开始入堆的路径以后仍可能被改短。</a:t>
            </a:r>
          </a:p>
          <a:p>
            <a:endParaRPr lang="zh-CN" dirty="0"/>
          </a:p>
          <a:p>
            <a:r>
              <a:rPr lang="zh-CN" dirty="0"/>
              <a:t>本页已经解决“先弹出，再检查是不是最新记录”；接下来继续说明“只有找到更短路线，才加入新记录”。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这一段放进上一页 while 的内部。每条边读取终点和权值，候选是已经确认有效的距离加上边权。只有严格小于原值才覆盖数组，并把同一个新值入堆。问学生如果相等也入堆会怎样，可以用两个点之间的零权往返构造不断重复的记录。不可达顶点不会入堆，其距离保持无穷大，输出时按照题目约定转换。</a:t>
            </a:r>
          </a:p>
          <a:p>
            <a:endParaRPr lang="zh-CN" dirty="0"/>
          </a:p>
          <a:p>
            <a:r>
              <a:rPr lang="zh-CN" dirty="0"/>
              <a:t>本页已经解决“只有找到更短路线，才加入新记录”；接下来继续说明“第 1 次有效弹出：用源点发现三个候选”。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左侧先显示执行前状态，要求学生代入过期判断。点击右侧后按三条出边依次算出候选；每次赋值都伴随一次入堆。提醒右侧将堆内元素按未来弹出顺序列出，仅便于手算，并不宣称堆内部数组已经全部排序。</a:t>
            </a:r>
          </a:p>
          <a:p>
            <a:endParaRPr lang="zh-CN" dirty="0"/>
          </a:p>
          <a:p>
            <a:r>
              <a:rPr lang="zh-CN" dirty="0"/>
              <a:t>下一个最小候选是顶点2，观察它怎样让旧记录过期。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问二到三的候选为什么是四，二到四的候选为什么是三。点击后对照距离数组和堆的四条记录，让学生用笔圈出两条过期记录。数组赋值只改数组，已经复制进堆的两个数不会一起变化；这正是懒删除检查的必要性。</a:t>
            </a:r>
          </a:p>
          <a:p>
            <a:endParaRPr lang="zh-CN" dirty="0"/>
          </a:p>
          <a:p>
            <a:r>
              <a:rPr lang="zh-CN" dirty="0"/>
              <a:t>距离表已经正确，还要检查后续弹出是否按代码正确结束。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预测四号点没有出边时程序是否停止：只结束这次出边扫描，外层仍处理堆。右侧依次代入两个不等判断，确认它们都在扫描出边之前跳过。六次实际弹出和四次有效扩展不是同一个统计量，接着用图回收所有更新。</a:t>
            </a:r>
          </a:p>
          <a:p>
            <a:endParaRPr lang="zh-CN" dirty="0"/>
          </a:p>
          <a:p>
            <a:r>
              <a:rPr lang="zh-CN" dirty="0"/>
              <a:t>把这些动作放回同一张图，核对每个候选来自哪条边。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对照熟悉的四点图复述六条有向边，再按右侧顺序操作候选记录。处理源点加入到二、三、四的二、五、四；处理二后又加入到三的四和到四的三。之后有效扩展四再扩展三，而旧的到四距离四和到三距离五被跳过。同为距离四时，pair 的第二项让顶点三记录先出队。最终得到零、二、四、三，与上一份课件一致。</a:t>
            </a:r>
          </a:p>
          <a:p>
            <a:endParaRPr lang="zh-CN" dirty="0"/>
          </a:p>
          <a:p>
            <a:r>
              <a:rPr lang="zh-CN" dirty="0"/>
              <a:t>本页已经解决“回到四点图，检查每次弹出的记录”；接下来继续说明“把“扫描全部顶点”换成堆操作”。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正确性条件和计数条件连在一起：非负边、严格改小才入堆、旧记录不扩展。于是每个可达顶点只有效扩展一次，每条边只扫描一次，每次成功松弛至多增加一个堆记录。堆记录数可能随边数增长，所以懒删除写法保留边数的对数最严谨；在简单图中边数不超过顶点数的平方，因此常见教材写成顶点数加边数乘顶点数的对数。数组初始化也计入时间，空间包括邻接表、数组和历史记录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本页已经解决“把“扫描全部顶点”换成堆操作”；接下来继续说明“先看图的规模，再选择实现”。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右侧上半部分是教学扩展规模，下面是四点主例的实际弹出次数。不要将两个规模的数字混为同一次运行。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侧按点击分别比较。朴素版不是无条件应该淘汰，小图或稠密图中平方级扫描可能更简单合适；一千个顶点的平方是一百万，只能用来估算操作量，不能直接承诺通过时限。堆版更适合稀疏大图，但要处理额外记录。两种实现共享非负边权前提，下一页专门检验这个前提。</a:t>
            </a:r>
          </a:p>
          <a:p>
            <a:endParaRPr lang="zh-CN" dirty="0"/>
          </a:p>
          <a:p>
            <a:r>
              <a:rPr lang="zh-CN" dirty="0"/>
              <a:t>本页已经解决“先看图的规模，再选择实现”；接下来继续说明“如果边权表示收支，较长前缀还会一直较差吗”。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说明这是自拟的支付与返还模型。负权在程序中表示可加的负数，不能解释成现实中的负时间。让学生分别算直接到甲和先到乙再到甲的费用，得到二与一；由这个具体差异引出下一页的确定失效，而不是提前宣布更换算法。</a:t>
            </a:r>
          </a:p>
          <a:p>
            <a:pPr/>
            <a:endParaRPr lang="en-US" dirty="0"/>
          </a:p>
          <a:p>
            <a:pPr/>
            <a:r>
              <a:rPr lang="zh-CN" dirty="0"/>
              <a:t>用同一张费用图，检查Dijkstra提前确定会漏掉什么。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所有箭头表示单向操作；绿色以外没有新增颜色含义，红色只标出返还后的更低费用。先到b花5不妨碍整条路线只花1到a。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强调这是教学自拟的有向无环图，源点到 a 权二，源点到 b 权五，b 到 a 权负四，a 到 t 权二。按确定后不再扩展的规则，先扩展 a 得到 t 为四，然后确定 t，最后 b 才提供到 a 的距离一。即使某种朴素代码修改了已确定点 a 的数组值，也没有重新扩展 a，无法把一加二传给 t。真正路线经过 b、a 到 t，总长度三；让学生自己检查所有路径确认它最短。</a:t>
            </a:r>
          </a:p>
          <a:p>
            <a:endParaRPr lang="zh-CN" dirty="0"/>
          </a:p>
          <a:p>
            <a:r>
              <a:rPr lang="zh-CN" dirty="0"/>
              <a:t>本页已经解决“这个没有环的图，也会打破“确定””；接下来继续说明“错在“可以确定”的依据消失了”。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回扣上一份的证明：非负边使路径继续延伸时不会越来越短，负四的边恰好打断这个条件。没有环仍然可能出错，所以“没有负环”不足以证明 Dijkstra 可用。还要说明本课无 used 的堆代码在这个小反例上可能通过重新入堆得到正确答案，但这已经是反复更新，不能据此宣布 Dijkstra 支持负边，也不能沿用它的复杂度。接下来重新设计有明确依据的松弛顺序。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本页已经解决“错在“可以确定”的依据消失了”；接下来继续说明“不急着确定顶点，反复检查所有边”。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所有箭头表示单向操作；绿色以外没有新增颜色含义，红色只标出返还后的更低费用。先到b花5不妨碍整条路线只花1到a。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“一轮”定义成每条边都尝试一次。解释为什么无源点可达负环时，可从最短路线中删掉重复绕行的非负环，从而选到一条不重复顶点的路线，它至多有顶点数减一条边。每轮保证再传播一条边，所以这么多轮足够。Bellman–Ford 能接受负边，但这里仍要求没有可达负环；“允许负边”和“任意绕负环都有有限最短值”不是一回事。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本页已经解决“不急着确定顶点，反复检查所有边”；接下来继续说明“第 k 轮：允许至多 k 条边”。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表中列出备份写法在每轮结束后的a和t。t先由两条边得到4，再由三条边得到3；这正是下一组逐轮表格的读法。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图中的虚线概括从源点到 u 的旧路线，实线是新接上的一条边。old 表示上一轮允许至多 k 减一条边时的最短距离，接上边后就是本轮候选。dis 保留原值，所以不增加边的方案也参加比较，状态是至多而不是恰好。让学生解释为什么本轮新算出的值不能立刻作为本轮来源，否则可能一次传播多条边。</a:t>
            </a:r>
          </a:p>
          <a:p>
            <a:endParaRPr lang="zh-CN" dirty="0"/>
          </a:p>
          <a:p>
            <a:r>
              <a:rPr lang="zh-CN" dirty="0"/>
              <a:t>本页已经解决“第 k 轮：允许至多 k 条边”；接下来继续说明“备份第 1 轮：只能把零步路线再延长一条边”。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始终按源点、甲、乙、终点排列数组。暂停在甲到终点这条边前，请学生回答应读取哪一个数组；正确答案是固定副本，不能用本轮写入的新值。解释第一轮只有一步路线，并让学生复述两个无穷标记为什么必须跳过。</a:t>
            </a:r>
          </a:p>
          <a:p>
            <a:endParaRPr lang="zh-CN" dirty="0"/>
          </a:p>
          <a:p>
            <a:r>
              <a:rPr lang="zh-CN" dirty="0"/>
              <a:t>复制这次结果以后，第二轮才可以使用到a、b的路线。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先读取固定副本，再揭示本轮写入结果。重点同时指向 old 中的二和 dis 中的一，强调它们属于不同阶段。交换边扫描顺序也不能改变备份版的结果；若学生把终点立即改成三，请指出这是多用了本轮新值。</a:t>
            </a:r>
          </a:p>
          <a:p>
            <a:endParaRPr lang="zh-CN" dirty="0"/>
          </a:p>
          <a:p>
            <a:r>
              <a:rPr lang="zh-CN" dirty="0"/>
              <a:t>第三轮才把经过b的改进继续传到t。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从一到乙到甲到终点的真实路线，逐条读出五、负四、二，再与最终三核对。三轮充分的前提是没有可达负环，不是观察三个数已经稳定就猜测结束。接下来省掉备份数组时，本轮新值可被立刻使用，阶段含义必须重新说明。</a:t>
            </a:r>
          </a:p>
          <a:p>
            <a:endParaRPr lang="zh-CN" dirty="0"/>
          </a:p>
          <a:p>
            <a:r>
              <a:rPr lang="zh-CN" dirty="0"/>
              <a:t>如果省去old，本轮刚写出的数据会被立即使用，轮次含义就不同。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让学生比较唯一看起来细小但语义很大的区别：候选从 old 还是 dis 读取。备份版对边数的限制严格，所以适合边数受限问题；原地版可能在一轮中连续沿多条边传播，结果受枚举顺序影响。原地版获得的信息至少不少于备份版，且每个有限值仍来自真实路线，所以无可达负环时，顶点数减一轮也足够。不要把原地版的一轮解释为恰好只多走一条边。</a:t>
            </a:r>
          </a:p>
          <a:p>
            <a:endParaRPr lang="zh-CN" dirty="0"/>
          </a:p>
          <a:p>
            <a:r>
              <a:rPr lang="zh-CN" dirty="0"/>
              <a:t>本页已经解决“少一个备份数组，轮次含义就变了”；接下来继续说明“备份后扫描边：代码与轮次一一对应”。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先确认边结构的起点、终点、权值都已定义，并且距离完成初始化。每轮复制 old，只允许从可达的旧起点进行加法，结果写入 dis。changed 必须在每轮开始设为假，任何一次成功松弛都设为真；若整轮都没变，下一轮输入也完全相同，可以退出。这个片段没有检测负环，其适用前提已经写在页面上；完整判环将在第四份讲解。</a:t>
            </a:r>
          </a:p>
          <a:p>
            <a:endParaRPr lang="zh-CN" dirty="0"/>
          </a:p>
          <a:p>
            <a:r>
              <a:rPr lang="zh-CN" dirty="0"/>
              <a:t>本页已经解决“备份后扫描边：代码与轮次一一对应”；接下来继续说明“对照代码：old 不变，dis 和 changed 怎样变化”。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代码先完整显示，再点击右侧代入。第二轮复制完成后没有任何语句给 old 赋值，所以其甲位置一直为二；变化的是 dis 和 changed。任一更新把标记置真后，本轮后续边不能再把它置假。回收正确性后再讨论是否能少扫描没有变化的出边。</a:t>
            </a:r>
          </a:p>
          <a:p>
            <a:endParaRPr lang="zh-CN" dirty="0"/>
          </a:p>
          <a:p>
            <a:r>
              <a:rPr lang="zh-CN" dirty="0"/>
              <a:t>完整扫描边能求解，但很多起点的距离没有变化，是否还要反复检查。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请学生想象一个点的距离没变，出边又被检查了一遍。候选值完全相同，而目标的距离只可能更小，所以这次检查不会突然产生新的改进。真正需要安排的是距离刚变小的点，把它们排队就是 SPFA。队列为空表示所有改进都已经传播；在终止前提满足时，所有边都不能再使距离下降，得到正确结果。它优化的是调度，最坏情况仍然可能反复处理很多次。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本页已经解决“没有变近的顶点，需要再扫描出边吗？”；接下来继续说明“标记“此刻正在队列中等待””。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按a的出队后再次变短解释in_queue标记；它表示此刻是否在队列中，不能记成这个点是否曾经出现过。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与堆记录不同，普通队列只保存顶点编号，因为取出顶点后直接使用数组里的最新距离。先将全部队列标记设为假，把源点距离设为零，再入队并置真。让学生把 in_queue 翻译成一个完整句子：这个顶点现在是否在队列中等待。它没有“答案已最终确定”的含义。</a:t>
            </a:r>
          </a:p>
          <a:p>
            <a:endParaRPr lang="zh-CN" dirty="0"/>
          </a:p>
          <a:p>
            <a:r>
              <a:rPr lang="zh-CN" dirty="0"/>
              <a:t>本页已经解决“标记“此刻正在队列中等待””；接下来继续说明“顶点出队以后，立即清除成员标记”。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front 读取队首，pop 删除队首，紧接着清除成员标记，这三步对应队列状态的真实变化。已经处理过不代表永远不用处理，如果以后距离变小，必须重新排队。用前面的 a 举例：第一次按距离二扫描，第二次必须按距离一扫描。不清标记会让程序误以为 a 还在等候，漏掉这次必要的处理。</a:t>
            </a:r>
          </a:p>
          <a:p>
            <a:endParaRPr lang="zh-CN" dirty="0"/>
          </a:p>
          <a:p>
            <a:r>
              <a:rPr lang="zh-CN" dirty="0"/>
              <a:t>本页已经解决“顶点出队以后，立即清除成员标记”；接下来继续说明“变短就更新，但不用重复排队”。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先看外层条件，候选严格更小就立刻更新 dis；然后内层条件决定是否需要加入队列。若顶点本来就在队列，它之后会用最新距离扩展，所以可以省掉重复的编号。请学生特别检查两个 if 的次序，不能写成只有不在队列才允许更新。可以补充一个口头例子：某点等待期间距离从八降为五，队列不用多一项，但数组必须改为五。</a:t>
            </a:r>
          </a:p>
          <a:p>
            <a:endParaRPr lang="zh-CN" dirty="0"/>
          </a:p>
          <a:p>
            <a:r>
              <a:rPr lang="zh-CN" dirty="0"/>
              <a:t>本页已经解决“变短就更新，但不用重复排队”；接下来继续说明“队列前三次出队：a 的新距离需要再传播”。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队首写在左边，每次都先弹出并清除成员标记。先停在乙改进甲时，请学生判断甲是否还在队列；甲已经处理完离队，因此应该再次进入。强调一次处理不代表最终确定，第二次机会用来传播新的距离。</a:t>
            </a:r>
          </a:p>
          <a:p>
            <a:endParaRPr lang="zh-CN" dirty="0"/>
          </a:p>
          <a:p>
            <a:r>
              <a:rPr lang="zh-CN" dirty="0"/>
              <a:t>a虽然处理过一次，但它的新值1还没有传给t。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承接上一页的两个等待点，按先后顺序走完后三次出队。甲再次处理时必须读取当前数组中的一，不能记住上次的二。右侧讨论若目标仍在队列的情形：应更新距离，但不重复排队；两个 if 的内外顺序因此有明确含义。</a:t>
            </a:r>
          </a:p>
          <a:p>
            <a:endParaRPr lang="zh-CN" dirty="0"/>
          </a:p>
          <a:p>
            <a:r>
              <a:rPr lang="zh-CN" dirty="0"/>
              <a:t>把六次出队连起来，核对临时队列标记与永久确定的区别。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保持原图的位置和边权，规定扫描源点出边时先 a 后 b，队首写在最左边。按页面的队列顺序，a 先使 t 为四，随后 b 使 a 为一；此时 a 已经离队，能再次排到 t 后面。先处理无出边的 t，再处理 a，使 t 改成三并再次入队。最后距离为零、一、五、三。不同邻接次序可能改变中间排队顺序，但在前提成立时不改变最终最短距离。</a:t>
            </a:r>
          </a:p>
          <a:p>
            <a:endParaRPr lang="zh-CN" dirty="0"/>
          </a:p>
          <a:p>
            <a:r>
              <a:rPr lang="zh-CN" dirty="0"/>
              <a:t>本页已经解决“允许 a 再处理一次，t 就能改成 3”；接下来继续说明“同样是布尔值，记录的事实完全不同”。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先显示 used，要求学生说出“最短距离已经确定”，再显示 in_queue，要求说出“现在正在等待队列里”。前者在非负条件下选中最小未确定点后可以永久为真，后者随入队和出队反复变化。即使教材把两个变量都命名为 vis，也不能照搬含义。堆版通过严格松弛和过期检查可以省略 used，但不能省略相应依据。</a:t>
            </a:r>
          </a:p>
          <a:p>
            <a:endParaRPr lang="zh-CN" dirty="0"/>
          </a:p>
          <a:p>
            <a:r>
              <a:rPr lang="zh-CN" dirty="0"/>
              <a:t>本页已经解决“同样是布尔值，记录的事实完全不同”；接下来继续说明“SPFA 可以少做检查，但最坏仍然很慢”。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明确区分某些数据运行很快和最坏保证。FIFO SPFA 的最坏复杂度仍为顶点数乘边数，十万个点和二十万条边的乘积是二百亿，不能普遍承诺通过。另一个问题是可达负环：每绕一圈都降低长度，有限最短值不存在，普通队列循环可能不停。这里只有保证无可达负环的完整程序，第四份补充检测；非负的大规模稀疏图通常优先选择堆优化 Dijkstra。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本页已经解决“SPFA 可以少做检查，但最坏仍然很慢”；接下来继续说明“先说适用条件，再说算法名称”。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右侧数字仅用于估计工作量，不把次数直接换算成运行秒数。若存在可达负环，距离会持续下降，需要另做负环判断。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先留时间让学生分别给出方法和条件，再点击显示答案。全一边权可以用 BFS 层数表示距离；非负大稀疏图用堆版；有负边而没有可达负环、规模允许时用 Bellman–Ford 或 SPFA。再次用只有一条负边的无环反例否定最后那句话。强调是否正确与是否高效需要分别判断。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本页已经解决“先说适用条件，再说算法名称”；接下来继续说明“这三种写法，会带来什么问题？”。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选择时先看边权，再看规模。无负环只保证有限最短距离，不会自动恢复Dijkstra的非负边权前提。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将三处问题分成多做无用工作和漏做必要工作，再点击讲评。第一处未必立即算错，但旧记录会重复扫描出边，复杂度分析不再成立；第二处在零权环上可能不断添加同样距离的记录；第三处会阻止距离再次降低后的必要入队，得到错误答案。请学生给第三处指出具体遗漏的边，即 a 第二次需要松弛到 t。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本页已经解决“这三种写法，会带来什么问题？”；接下来继续说明“松弛公式相同，安排更新的规则不同”。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按a的出队后再次变短解释in_queue标记；它表示此刻是否在队列中，不能记成这个点是否曾经出现过。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回收三种安排松弛的方式，并让学生脱离代码解释三个关键判断。课后可以用配套的三份完整 C++ 程序核对主教材例十之一，题源为洛谷 P3371，网址 https://www.luogu.com.cn/problem/P3371 。该题边权非负，不可达输出二一四七四八三六四七；自拟负权图只交给有相应前提的 Bellman–Ford 和 SPFA。下一份在算法基础上扩展建模，处理免费航班和往返路线。</a:t>
            </a:r>
          </a:p>
          <a:p>
            <a:pPr/>
            <a:endParaRPr lang="en-US" dirty="0"/>
          </a:p>
          <a:p>
            <a:pPr/>
            <a:r>
              <a:rPr lang="zh-CN" dirty="0"/>
              <a:t>结合完整源码独立完成本章任务，并用自拟输入核对。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选择时先看边权，再看规模。无负环只保证有限最短距离，不会自动恢复Dijkstra的非负边权前提。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81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2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1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5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77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2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1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slot Placeholder Carrier"/>
          <p:cNvSpPr/>
          <p:nvPr/>
        </p:nvSpPr>
        <p:spPr>
          <a:xfrm>
            <a:off x="1238250" y="16573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388620" rIns="0" bIns="0" anchor="t" anchorCtr="0">
            <a:noAutofit/>
          </a:bodyPr>
          <a:lstStyle/>
          <a:p>
            <a:pPr algn="ctr"/>
            <a:r>
              <a:rPr lang="zh-CN" sz="5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堆优化与反复松弛</a:t>
            </a:r>
          </a:p>
        </p:txBody>
      </p:sp>
      <p:sp>
        <p:nvSpPr>
          <p:cNvPr id="5" name="subtitle-slot Placeholder Carrier"/>
          <p:cNvSpPr/>
          <p:nvPr>
            <p:ph type="subTitle" idx="1"/>
          </p:nvPr>
        </p:nvSpPr>
        <p:spPr>
          <a:xfrm>
            <a:off x="952500" y="3209925"/>
            <a:ext cx="10287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78767" rIns="0" bIns="0" anchor="t" anchorCtr="0">
            <a:noAutofit/>
          </a:bodyPr>
          <a:lstStyle/>
          <a:p>
            <a:pPr algn="ctr"/>
            <a:r>
              <a:rPr lang="en-US" sz="280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Dijkstra · Bellman–Ford · SPFA</a:t>
            </a:r>
          </a:p>
        </p:txBody>
      </p:sp>
      <p:sp>
        <p:nvSpPr>
          <p:cNvPr id="7" name="body-slot Placeholder Carrier"/>
          <p:cNvSpPr/>
          <p:nvPr>
            <p:ph type="body" idx="2"/>
          </p:nvPr>
        </p:nvSpPr>
        <p:spPr>
          <a:xfrm>
            <a:off x="1047750" y="4267200"/>
            <a:ext cx="10096500" cy="1638300"/>
          </a:xfrm>
          <a:prstGeom prst="rect">
            <a:avLst/>
          </a:prstGeom>
          <a:noFill/>
          <a:ln>
            <a:noFill/>
          </a:ln>
        </p:spPr>
        <p:txBody>
          <a:bodyPr wrap="square" lIns="0" tIns="95912" rIns="0" bIns="0" anchor="t" anchorCtr="0">
            <a:noAutofit/>
          </a:bodyPr>
          <a:lstStyle/>
          <a:p>
            <a:pPr algn="ctr">
              <a:lnSpc>
                <a:spcPts val="3300"/>
              </a:lnSpc>
            </a:pPr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已经会求最短路，怎样减少反复找最小值的工作？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如果边权变成负数，原来的“确定”还可靠吗？</a:t>
            </a:r>
            <a:br/>
            <a:r>
              <a:rPr lang="zh-CN" sz="220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先找瓶颈，再做优化；先检查条件，再选择算法。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从已有程序出发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校园路线变大了，原程序还来得及吗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7183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上一章，我们从校门 1 出发，求去各地点的最少时间。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四点图的答案为 0、2、4、3；道路有方向，时间非负。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现在考虑一个教学扩展：地图有 10 万个点、20 万条边。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任务仍然是：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固定一个起点，求它到每个点的最短距离。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朴素程序每轮做两件事：寻找最小距离，再扫描出边。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松弛能改进答案，但反复扫描全部顶点是否必要？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本课先减少选点开销，再讨论边权为负时怎样安排更新。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先重读同一份小输入，保证优化前后的任务完全一致。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463534" y="2165323"/>
            <a:ext cx="2871216" cy="3563034"/>
            <a:chOff x="8463534" y="2165323"/>
            <a:chExt cx="2871216" cy="3563034"/>
          </a:xfrm>
        </p:grpSpPr>
        <p:sp>
          <p:nvSpPr>
            <p:cNvPr id="7" name="TextBox 7"/>
            <p:cNvSpPr txBox="1"/>
            <p:nvPr/>
          </p:nvSpPr>
          <p:spPr>
            <a:xfrm>
              <a:off x="8467089" y="2165323"/>
              <a:ext cx="194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先量出重复工作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467089" y="2717773"/>
              <a:ext cx="2362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10 万点：反复选点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465058" y="3169920"/>
              <a:ext cx="28860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10⁵ × 10⁵ = 10¹⁰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67089" y="3765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20 万条边：逐条扫描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63534" y="4099560"/>
              <a:ext cx="15367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× 10⁵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477250" y="4705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467089" y="4908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四点主例：弹堆 6 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67089" y="5337148"/>
              <a:ext cx="2501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 次扩展，2 次跳过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0629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10-1 · 完整任务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437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沿用例 10-1，把图交给程序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405188" cy="35143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教材输入：第一行 n m s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4 6 1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1 3 5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1 4 4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2 4 1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3 4 3</a:t>
            </a:r>
          </a:p>
          <a:p>
            <a:pPr algn="l">
              <a:lnSpc>
                <a:spcPts val="22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输出：按顶点 1、2、3、4 排列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0 2 4 3</a:t>
            </a:r>
          </a:p>
          <a:p>
            <a:pPr algn="l">
              <a:lnSpc>
                <a:spcPts val="22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P3371：n≤10000，m≤500000。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115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是点数，m 是边数，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 是固定源点的编号。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随后每行 u v w 表示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有向边 u→v，权值 w。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本例权值都是非负数。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输出一行 n 个最短距离。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不可达时按题意输出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2147483647。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要求不变，接着分析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原程序的选点开销。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朴素算法慢在哪里？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2484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每轮先扫描 n 个顶点，找出距离最小的未确定点。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最多做 n 轮，单是选点就需要 O(n²) 次比较。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再扫描被选顶点的出边。每个点只扩展一次，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所以全部出边合计扫描 m 次，总复杂度 O(n²+m)。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假设 n=100000、m=200000：n² 已经达到 10¹⁰。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图中的边并不多，时间却花在大量没有必要的比较上。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我们需要：有新候选时加入，并能快速取出最小者。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463534" y="2165323"/>
            <a:ext cx="2871216" cy="3563034"/>
            <a:chOff x="8463534" y="2165323"/>
            <a:chExt cx="2871216" cy="3563034"/>
          </a:xfrm>
        </p:grpSpPr>
        <p:sp>
          <p:nvSpPr>
            <p:cNvPr id="7" name="TextBox 7"/>
            <p:cNvSpPr txBox="1"/>
            <p:nvPr/>
          </p:nvSpPr>
          <p:spPr>
            <a:xfrm>
              <a:off x="8467089" y="2165323"/>
              <a:ext cx="194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先量出重复工作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467089" y="2717773"/>
              <a:ext cx="2362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10 万点：反复选点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465058" y="3169920"/>
              <a:ext cx="28860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10⁵ × 10⁵ = 10¹⁰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67089" y="3765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20 万条边：逐条扫描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63534" y="4099560"/>
              <a:ext cx="15367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× 10⁵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477250" y="4705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467089" y="4908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四点主例：弹堆 6 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67089" y="5337148"/>
              <a:ext cx="2501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 次扩展，2 次跳过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7529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记录“到哪个点，目前找到多远”</a:t>
            </a:r>
          </a:p>
        </p:txBody>
      </p:sp>
      <p:grpSp>
        <p:nvGrpSpPr>
          <p:cNvPr id="16" name="diagram-slot Proxy Content"/>
          <p:cNvGrpSpPr/>
          <p:nvPr/>
        </p:nvGrpSpPr>
        <p:grpSpPr>
          <a:xfrm>
            <a:off x="942339" y="2260573"/>
            <a:ext cx="5201286" cy="3406802"/>
            <a:chOff x="942339" y="2260573"/>
            <a:chExt cx="5201286" cy="3406802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260573"/>
              <a:ext cx="39646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处理源点 1 后，加入三个候选：</a:t>
              </a:r>
            </a:p>
          </p:txBody>
        </p:sp>
        <p:sp>
          <p:nvSpPr>
            <p:cNvPr id="8" name="Ellipse 8"/>
            <p:cNvSpPr/>
            <p:nvPr/>
          </p:nvSpPr>
          <p:spPr>
            <a:xfrm>
              <a:off x="3190875" y="2857500"/>
              <a:ext cx="1238250" cy="12382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3384551" y="334642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(2,2)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514600" y="3933825"/>
              <a:ext cx="847725" cy="723900"/>
            </a:xfrm>
            <a:custGeom>
              <a:avLst/>
              <a:gdLst/>
              <a:ahLst/>
              <a:cxnLst/>
              <a:rect l="l" t="t" r="r" b="b"/>
              <a:pathLst>
                <a:path w="847725" h="723900">
                  <a:moveTo>
                    <a:pt x="847725" y="0"/>
                  </a:moveTo>
                  <a:lnTo>
                    <a:pt x="0" y="723900"/>
                  </a:lnTo>
                </a:path>
              </a:pathLst>
            </a:custGeom>
            <a:noFill/>
            <a:ln w="19050">
              <a:solidFill>
                <a:srgbClr val="595959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4257675" y="3933825"/>
              <a:ext cx="847725" cy="723900"/>
            </a:xfrm>
            <a:custGeom>
              <a:avLst/>
              <a:gdLst/>
              <a:ahLst/>
              <a:cxnLst/>
              <a:rect l="l" t="t" r="r" b="b"/>
              <a:pathLst>
                <a:path w="847725" h="723900">
                  <a:moveTo>
                    <a:pt x="0" y="0"/>
                  </a:moveTo>
                  <a:lnTo>
                    <a:pt x="847725" y="723900"/>
                  </a:lnTo>
                </a:path>
              </a:pathLst>
            </a:custGeom>
            <a:noFill/>
            <a:ln w="19050">
              <a:solidFill>
                <a:srgbClr val="595959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76375" y="4429125"/>
              <a:ext cx="1238250" cy="12382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670051" y="4918048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(5,3)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905375" y="4429125"/>
              <a:ext cx="1238250" cy="12382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099051" y="4918048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(4,4)</a:t>
              </a:r>
            </a:p>
          </p:txBody>
        </p:sp>
      </p:grpSp>
      <p:sp>
        <p:nvSpPr>
          <p:cNvPr id="18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每个记录写成：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(候选距离, 顶点编号)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先比较第一项。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当前应取出 (2,2)，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用顶点 2 继续松弛。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小根堆把最小值放在顶端。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其余记录不必全部排好序。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左图表示候选的堆关系，</a:t>
            </a:r>
            <a:br/>
            <a:r>
              <a:rPr lang="zh-CN" sz="20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不是原来的带权图。</a:t>
            </a:r>
          </a:p>
        </p:txBody>
      </p:sp>
      <p:sp>
        <p:nvSpPr>
          <p:cNvPr id="19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同样叫队列，取出的规则不同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386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普通队列 queue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规则：先进入的记录先出来。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依次加入 5、2、4，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取出顺序就是 5、2、4。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适合按“等待先后”安排任务。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本课后半部分的 SPFA 会使用它。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它不保证取出当前最小距离。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2037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优先队列 priority_queue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配置小根堆后，最小值先出来。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依次加入 5、2、4，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取出顺序变成 2、4、5。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插入和删除堆顶约需 O(log k)。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表示堆内当前记录的数量。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取最小候选，正好匹配 Dijkstra。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64454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pair 把距离和顶点放在一起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884613" cy="3095244"/>
            <a:chOff x="829056" y="2148840"/>
            <a:chExt cx="3884613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884613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教学片段，已使用 std 命名空间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long long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State = pair&lt;ll,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priority_queue&lt;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State,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vector&lt;State&gt;,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greater&lt;State&gt;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q.push({2, 2});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到顶点 2 的候选距离为 2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76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State 是记录类型的别名。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first 保存距离，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second 保存顶点编号。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pair 先比较 first；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相同时再比较 second。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greater 配置为小根堆。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默认是大根堆，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不能省略这个比较规则。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同一个顶点，为什么会有两条记录？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3881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先发现 1→3，长度为 5：令 dis[3]=5，加入 (5,3)。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后来发现 1→2→3，长度为 4：令 dis[3]=4。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标准优先队列不方便直接修改内部某一条记录。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我们再加入 (4,3)，让旧的 (5,3) 暂时留在堆中。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dis[3] 是当前最好距离；(5,3) 是过去留下的快照。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改了数组，并不等于已经改掉堆里的那个数。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旧记录先不删除，等它来到堆顶时再判断并跳过。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这种处理通常称为“懒删除”。下一页自己判断一次。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533764" y="2212948"/>
            <a:ext cx="2820036" cy="3858309"/>
            <a:chOff x="8533764" y="2212948"/>
            <a:chExt cx="2820036" cy="3858309"/>
          </a:xfrm>
        </p:grpSpPr>
        <p:sp>
          <p:nvSpPr>
            <p:cNvPr id="7" name="TextBox 7"/>
            <p:cNvSpPr txBox="1"/>
            <p:nvPr/>
          </p:nvSpPr>
          <p:spPr>
            <a:xfrm>
              <a:off x="8533764" y="2212948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数组只保留当前值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15959" y="2756535"/>
              <a:ext cx="21034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dis[3] = 4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543925" y="3381375"/>
              <a:ext cx="2809875" cy="9525"/>
            </a:xfrm>
            <a:custGeom>
              <a:avLst/>
              <a:gdLst/>
              <a:ahLst/>
              <a:cxnLst/>
              <a:rect l="l" t="t" r="r" b="b"/>
              <a:pathLst>
                <a:path w="2809875" h="9525">
                  <a:moveTo>
                    <a:pt x="0" y="0"/>
                  </a:moveTo>
                  <a:lnTo>
                    <a:pt x="28098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533764" y="3708373"/>
              <a:ext cx="1511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弹出 (4,3)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533764" y="4098898"/>
              <a:ext cx="213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 = 4，扫描出边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33764" y="4756123"/>
              <a:ext cx="1511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弹出 (5,3)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33764" y="5156173"/>
              <a:ext cx="213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 ≠ 4，立即跳过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33764" y="5680048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旧快照不会自动改值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这条记录还能用来扩展吗？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7277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已知当前 dis[3]=4。分别考虑弹出的两条记录：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A：(5,3)　　　　B：(4,3)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哪条应该跳过？能否只看顶点编号判断？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5405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 已经过期：5≠dis[3]，跳过，不扫描顶点 3 的出边。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 仍然有效：4=dis[3]，可以继续扩展。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程序检查 d != dis[u]，同时用到了记录和数组。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同一个顶点编号，并不代表两个记录都反映最新距离。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533764" y="2212948"/>
            <a:ext cx="2820036" cy="3858309"/>
            <a:chOff x="8533764" y="2212948"/>
            <a:chExt cx="2820036" cy="3858309"/>
          </a:xfrm>
        </p:grpSpPr>
        <p:sp>
          <p:nvSpPr>
            <p:cNvPr id="10" name="TextBox 10"/>
            <p:cNvSpPr txBox="1"/>
            <p:nvPr/>
          </p:nvSpPr>
          <p:spPr>
            <a:xfrm>
              <a:off x="8533764" y="2212948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数组只保留当前值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15959" y="2756535"/>
              <a:ext cx="21034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dis[3] = 4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543925" y="3381375"/>
              <a:ext cx="2809875" cy="9525"/>
            </a:xfrm>
            <a:custGeom>
              <a:avLst/>
              <a:gdLst/>
              <a:ahLst/>
              <a:cxnLst/>
              <a:rect l="l" t="t" r="r" b="b"/>
              <a:pathLst>
                <a:path w="2809875" h="9525">
                  <a:moveTo>
                    <a:pt x="0" y="0"/>
                  </a:moveTo>
                  <a:lnTo>
                    <a:pt x="28098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533764" y="3708373"/>
              <a:ext cx="1511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弹出 (4,3)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33764" y="4098898"/>
              <a:ext cx="213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 = 4，扫描出边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33764" y="4756123"/>
              <a:ext cx="1511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弹出 (5,3)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33764" y="5156173"/>
              <a:ext cx="213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 ≠ 4，立即跳过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533764" y="5680048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旧快照不会自动改值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开始时，只把源点放入堆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2866644"/>
            <a:chOff x="829056" y="2148840"/>
            <a:chExt cx="4652963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1：图已经存入邻接表 g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INF = (1LL &lt;&lt; 60);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dis(n + 1, INF);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priority_queue&lt;State, vector&lt;State&gt;,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greater&lt;State&gt;&gt;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dis[s]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q.push({0, s});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下一页接主循环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560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源点到自身，长度为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其他顶点还没有已知路线。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INF 不是一条实际路线，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不需要把它加入候选。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距离和加法用 long long。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1LL 保证左移按 64 位计算。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此时堆中只有一个记录：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(0,s)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先弹出，再检查是不是最新记录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900488" cy="3095244"/>
            <a:chOff x="829056" y="2148840"/>
            <a:chExt cx="390048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90048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2：接初始化之后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(!q.empty())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State cur = q.top();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q.pop();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ll d = cur.first;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u = cur.second;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 != dis[u])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    // 此处接下一页的松弛循环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163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top() 只查看堆顶，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pop() 才把它删除。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记录里的 d 是当时的距离；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dis[u] 是现在的最好距离。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不一致就跳过整个本轮。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旧记录不应重复扫描出边。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非负边权下，最小的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有效记录可以确定并扩展。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只有找到更短路线，才加入新记录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157663" cy="3095244"/>
            <a:chOff x="829056" y="2148840"/>
            <a:chExt cx="4157663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157663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3：放入上一页 while 的内部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auto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&amp;e : 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v = e.to;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ll nd = d + e.w;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dis[v])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dis[v]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q.push({nd, v});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无法到达的点一直保持 INF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00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e.to 是边的终点，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e.w 是这条边的权值。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先更新 dis[v]，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再把新值 nd 放入堆。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相等时不更新、不入堆。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否则零权环可能让相同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距离不断重复入堆。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下一页把这些步骤连起来。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· 逐次执行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72688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 次有效弹出：用源点发现三个候选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606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执行前：只有源点可达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 = [0, INF, INF, INF]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堆中只有 (0,1)。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top() 取出记录，再 pop()。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得到 d=0，u=1。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 != dis[1] 为假，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说明记录仍有效，继续扫描。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检查的是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记录中的距离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不是比较 d 与顶点编号。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454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逐条松弛 1 的三条出边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1→2：0+2=2，加入 (2,2)。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1→3：0+5=5，加入 (5,3)。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1→4：0+4=4，加入 (4,4)。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[0, 2, 5, 4]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按预计弹出顺序写堆中记录：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(2,2), (4,4), (5,3)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下一次最小候选是 (2,2)。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它能否让 3、4 变得更近？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· 逐次执行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0499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2 次有效弹出：新旧记录同时留在堆中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632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取 (2,2)：d=2，u=2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等于 dis[2]，可以扩展。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先检查 2→3，边权为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2+2 = 4，小于旧值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令 dis[3]=4，加入 (4,3)。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再检查 2→4，边权为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2+1 = 3，小于旧值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令 dis[4]=3，加入 (3,4)。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先改数组，再保存新的快照。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84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执行后：距离与记录分别看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[0, 2, 4, 3]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堆中记录按弹出顺序为：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(3,4), (4,3), (4,4), (5,3)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前两条反映当前最好距离。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后两条保留了之前的旧距离。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 dis[4] 赋值为 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不会自动改掉堆里的 (4,4)。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下一页逐一检查它们的去向。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· 逐次执行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90458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3、4 次有效弹出后，跳过两个旧记录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365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继续处理有效记录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(3,4)：3=dis[4]。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 4 没有出边，不更新。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(4,3)：4=dis[3]。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3→4，边权为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4+3 = 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7 &lt; dis[4]=3 为假。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不改数组，也不再入堆。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现在只剩两条过期记录。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6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最后两次 pop 不扫描出边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(4,4)：4≠dis[4]=3。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 continue，结束本轮。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(5,3)：5≠dis[3]=4。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同样跳过，堆终于变空。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共 6 次弹出，4 次有效扩展。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最终输出仍为 0 2 4 3。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接着回到图上汇总整个过程，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区分“弹出次数”和“顶点数”。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回到四点图，检查每次弹出的记录</a:t>
            </a:r>
          </a:p>
        </p:txBody>
      </p:sp>
      <p:grpSp>
        <p:nvGrpSpPr>
          <p:cNvPr id="31" name="diagram-slot Proxy Content"/>
          <p:cNvGrpSpPr/>
          <p:nvPr/>
        </p:nvGrpSpPr>
        <p:grpSpPr>
          <a:xfrm>
            <a:off x="1257300" y="2279623"/>
            <a:ext cx="5200650" cy="3511577"/>
            <a:chOff x="1257300" y="2279623"/>
            <a:chExt cx="5200650" cy="3511577"/>
          </a:xfrm>
        </p:grpSpPr>
        <p:grpSp>
          <p:nvGrpSpPr>
            <p:cNvPr id="13" name="Group 13"/>
            <p:cNvGrpSpPr/>
            <p:nvPr/>
          </p:nvGrpSpPr>
          <p:grpSpPr>
            <a:xfrm>
              <a:off x="1714500" y="2667000"/>
              <a:ext cx="4381500" cy="2619375"/>
              <a:chOff x="1714500" y="2667000"/>
              <a:chExt cx="4381500" cy="26193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752600" y="2809875"/>
                <a:ext cx="1905000" cy="11334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809750" y="2667000"/>
                <a:ext cx="409575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714500" y="2905125"/>
                <a:ext cx="3143250" cy="236220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 flipV="1">
                <a:off x="4143375" y="2819400"/>
                <a:ext cx="1800225" cy="112395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076700" y="4305300"/>
                <a:ext cx="790575" cy="9810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 flipH="1">
                <a:off x="5143500" y="2952750"/>
                <a:ext cx="952500" cy="228600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257300" y="2400300"/>
              <a:ext cx="5200650" cy="3390900"/>
              <a:chOff x="1257300" y="2400300"/>
              <a:chExt cx="5200650" cy="339090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257300" y="24003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5924550" y="24003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781550" y="5257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1377950" y="2536798"/>
              <a:ext cx="4959351" cy="3248709"/>
              <a:chOff x="1377950" y="2536798"/>
              <a:chExt cx="4959351" cy="3248709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377950" y="2536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045201" y="2536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902201" y="5394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561588" y="2279623"/>
              <a:ext cx="3549650" cy="2705784"/>
              <a:chOff x="2561588" y="2279623"/>
              <a:chExt cx="3549650" cy="2705784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2561588" y="2993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847463" y="2279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019038" y="30797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752338" y="45941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819138" y="41465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7211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(0,1)：加入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(2,2)、(5,3)、(4,4)。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(2,2)：再加入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(4,3)、(3,4)。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依次有效扩展 (3,4)、(4,3)。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剩下 (4,4)、(5,3)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都已经过期，弹出后跳过。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 dis：0、2、4、3。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结果与朴素版一致。</a:t>
            </a:r>
          </a:p>
        </p:txBody>
      </p:sp>
      <p:sp>
        <p:nvSpPr>
          <p:cNvPr id="3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4481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把“扫描全部顶点”换成堆操作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64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非负边权、严格松弛、跳过旧记录：每个可达点有效扩展一次。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因此每条出边扫描一次，最多产生 m 次成功更新。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加上源点，入堆和出堆次数都不超过 m+1。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每次堆操作用对数时间，懒删除版可写为：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时间 O(n + m log(m+1))，空间 O(n+m)。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简单图中 m≤n²，通常写成 O((n+m)log n)。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允许大量重边时，保留 log(m+1) 的写法更严谨。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优化的是选点方式；松弛规则和非负边权条件都没有改变。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463534" y="2165323"/>
            <a:ext cx="2871216" cy="3563034"/>
            <a:chOff x="8463534" y="2165323"/>
            <a:chExt cx="2871216" cy="3563034"/>
          </a:xfrm>
        </p:grpSpPr>
        <p:sp>
          <p:nvSpPr>
            <p:cNvPr id="7" name="TextBox 7"/>
            <p:cNvSpPr txBox="1"/>
            <p:nvPr/>
          </p:nvSpPr>
          <p:spPr>
            <a:xfrm>
              <a:off x="8467089" y="2165323"/>
              <a:ext cx="194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先量出重复工作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467089" y="2717773"/>
              <a:ext cx="2362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10 万点：反复选点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465058" y="3169920"/>
              <a:ext cx="28860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10⁵ × 10⁵ = 10¹⁰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67089" y="3765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20 万条边：逐条扫描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63534" y="4099560"/>
              <a:ext cx="15367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× 10⁵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477250" y="4705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467089" y="4908523"/>
              <a:ext cx="26184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四点主例：弹堆 6 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67089" y="5337148"/>
              <a:ext cx="2501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 次扩展，2 次跳过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8722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堆优化 Dijkstra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先看图的规模，再选择实现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606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朴素 Dijkstra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 O(n²+m)。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每轮线性寻找最小值。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较小、图很稠密时，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代码简单，性能也可能合适。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n=1000，n²为10⁶量级。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仍需结合时限与实现估算。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不能把负边当作普通输入。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454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堆优化 Dijkstra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 O(n+m log(m+1))。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动态取出最小候选。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很大、边较少时，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节省大量重复比较。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需要额外保存历史堆记录，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并在弹出时检查是否过期。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换成堆也不能修复负权问题。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从时间换成收支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如果边权表示收支，较长前缀还会一直较差吗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0104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堆已经减少了选点开销，但还没有改变“边权非负”的条件。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换一个教学自拟任务：边权表示费用，正数支付，负数返还。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这里只讨论收支模型，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负数不是负的行走时间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允许的单向操作：1→a 支付 2；1→b 支付 5；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b→a 返还 4，边权为 −4；a→t 再支付 2。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直接到 a 花费 2；先到 b 再到 a，只花 5−4=1。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前缀 5 比 2 大，却能借后面的负边反过来变得更小。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接着按原来的“选最小并确定”执行，找出哪里会漏掉改进。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49284" y="2260573"/>
            <a:ext cx="2518791" cy="3763059"/>
            <a:chOff x="8749284" y="2260573"/>
            <a:chExt cx="2518791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752839" y="2260573"/>
              <a:ext cx="1460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同样要到 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52839" y="2860648"/>
              <a:ext cx="86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49284" y="3213735"/>
              <a:ext cx="12779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费用 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763000" y="3848100"/>
              <a:ext cx="2505075" cy="9525"/>
            </a:xfrm>
            <a:custGeom>
              <a:avLst/>
              <a:gdLst/>
              <a:ahLst/>
              <a:cxnLst/>
              <a:rect l="l" t="t" r="r" b="b"/>
              <a:pathLst>
                <a:path w="2505075" h="9525">
                  <a:moveTo>
                    <a:pt x="0" y="0"/>
                  </a:moveTo>
                  <a:lnTo>
                    <a:pt x="25050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752839" y="413699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b → 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49284" y="4518660"/>
              <a:ext cx="19145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5 − 4 =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52839" y="5222848"/>
              <a:ext cx="2463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再去 t：1 + 2 =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52839" y="5632423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早确定会漏掉改进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从负权反例出发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0577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这个没有环的图，也会打破“确定”</a:t>
            </a:r>
          </a:p>
        </p:txBody>
      </p:sp>
      <p:grpSp>
        <p:nvGrpSpPr>
          <p:cNvPr id="26" name="diagram-slot Proxy Content"/>
          <p:cNvGrpSpPr/>
          <p:nvPr/>
        </p:nvGrpSpPr>
        <p:grpSpPr>
          <a:xfrm>
            <a:off x="1132839" y="2362200"/>
            <a:ext cx="5325111" cy="3709057"/>
            <a:chOff x="1132839" y="2362200"/>
            <a:chExt cx="5325111" cy="3709057"/>
          </a:xfrm>
        </p:grpSpPr>
        <p:sp>
          <p:nvSpPr>
            <p:cNvPr id="7" name="Line 7"/>
            <p:cNvSpPr/>
            <p:nvPr/>
          </p:nvSpPr>
          <p:spPr>
            <a:xfrm flipV="1">
              <a:off x="1762125" y="2800350"/>
              <a:ext cx="1781175" cy="71437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1743075" y="3810000"/>
              <a:ext cx="1819275" cy="119062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V="1">
              <a:off x="3810000" y="2971800"/>
              <a:ext cx="1" cy="188595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095750" y="2800350"/>
              <a:ext cx="1733550" cy="69532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171575" y="2362200"/>
              <a:ext cx="5286375" cy="3124200"/>
              <a:chOff x="1171575" y="2362200"/>
              <a:chExt cx="5286375" cy="312420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171575" y="3343275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505200" y="23622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3505200" y="48768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5848350" y="3314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330325" y="2536798"/>
              <a:ext cx="4968876" cy="2905809"/>
              <a:chOff x="1330325" y="2536798"/>
              <a:chExt cx="4968876" cy="2905809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330325" y="35178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663951" y="2536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663951" y="50513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007101" y="3489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t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494913" y="27939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85388" y="4441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42838" y="27939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37963" y="376552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−4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32839" y="5680048"/>
              <a:ext cx="459740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教学自拟图；所有箭头都只能单向走。</a:t>
              </a:r>
            </a:p>
          </p:txBody>
        </p:sp>
      </p:grpSp>
      <p:sp>
        <p:nvSpPr>
          <p:cNvPr id="28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按“确定后不再扩展”做：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先确定 a：dis[a]=2。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a 得到 dis[t]=4。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接着确定 t，再处理 b。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b→a 给出 5−4=1。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a 已经确定，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改进无法再传播给 t。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真正最短：1→b→a→t，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长度 5−4+2=3。</a:t>
            </a:r>
          </a:p>
        </p:txBody>
      </p:sp>
      <p:sp>
        <p:nvSpPr>
          <p:cNvPr id="29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从负权反例出发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4481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错在“可以确定”的依据消失了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696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以前：所有后续边权都非负，一条暂时更长的路线，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继续走下去不会反过来变得更短。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现在：到 b 已花费 5，却能通过 −4 的边把到 a 的距离降到 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所以“当前最小”不再意味着“以后不会更小”。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没有负环，不等于可以使用 Dijkstra。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若去掉确定标记并允许重入堆，已变成另一种反复更新策略，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不能继续套用 Dijkstra 的正确性证明和复杂度保证。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接下来保留松弛公式，重新安排：哪些边需要再次检查？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49284" y="2260573"/>
            <a:ext cx="2518791" cy="3763059"/>
            <a:chOff x="8749284" y="2260573"/>
            <a:chExt cx="2518791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752839" y="2260573"/>
              <a:ext cx="1460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同样要到 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52839" y="2860648"/>
              <a:ext cx="86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49284" y="3213735"/>
              <a:ext cx="12779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费用 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763000" y="3848100"/>
              <a:ext cx="2505075" cy="9525"/>
            </a:xfrm>
            <a:custGeom>
              <a:avLst/>
              <a:gdLst/>
              <a:ahLst/>
              <a:cxnLst/>
              <a:rect l="l" t="t" r="r" b="b"/>
              <a:pathLst>
                <a:path w="2505075" h="9525">
                  <a:moveTo>
                    <a:pt x="0" y="0"/>
                  </a:moveTo>
                  <a:lnTo>
                    <a:pt x="25050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752839" y="413699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b → 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49284" y="4518660"/>
              <a:ext cx="19145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5 − 4 =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52839" y="5222848"/>
              <a:ext cx="2463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再去 t：1 + 2 =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52839" y="5632423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早确定会漏掉改进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01453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不急着确定顶点，反复检查所有边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50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一轮操作：让每一条边都尝试松弛一次。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上一轮刚找到的更好路线，可以在下一轮继续向外延伸。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如果源点能够到达的地方没有负环，绕一个环不会更短。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去掉重复绕行后，可以选出一条不重复顶点的最短路。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个顶点的不重复路线，最多包含 n−1 条边。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让“允许的边数”逐轮增加，做 n−1 轮就足够。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这给出了 Bellman–Ford 的基本依据，时间为 O(nm)。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先看含义最清楚的备份写法，再讨论更灵活的更新方式。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448039" y="2165323"/>
            <a:ext cx="2914653" cy="3867834"/>
            <a:chOff x="8448039" y="2165323"/>
            <a:chExt cx="2914653" cy="3867834"/>
          </a:xfrm>
        </p:grpSpPr>
        <p:sp>
          <p:nvSpPr>
            <p:cNvPr id="7" name="TextBox 7"/>
            <p:cNvSpPr txBox="1"/>
            <p:nvPr/>
          </p:nvSpPr>
          <p:spPr>
            <a:xfrm>
              <a:off x="8448039" y="2165323"/>
              <a:ext cx="194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让路线逐轮延长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448039" y="2765398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最多边数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05414" y="276539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24539" y="276539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458200" y="31623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05239" y="33845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05414" y="33845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∞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24539" y="33845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∞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05239" y="39369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05414" y="39369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24539" y="39369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∞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05239" y="44894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05414" y="44894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24539" y="44894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05239" y="50418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305414" y="50418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924539" y="50418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48039" y="5641948"/>
              <a:ext cx="291465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4 个点，最多用 3 条边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01453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9836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k 轮：允许至多 k 条边</a:t>
            </a:r>
          </a:p>
        </p:txBody>
      </p:sp>
      <p:grpSp>
        <p:nvGrpSpPr>
          <p:cNvPr id="19" name="diagram-slot Proxy Content"/>
          <p:cNvGrpSpPr/>
          <p:nvPr/>
        </p:nvGrpSpPr>
        <p:grpSpPr>
          <a:xfrm>
            <a:off x="942338" y="2279623"/>
            <a:ext cx="5553712" cy="3420159"/>
            <a:chOff x="942338" y="2279623"/>
            <a:chExt cx="5553712" cy="34201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279623"/>
              <a:ext cx="374929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上一轮：至多 k−1 条边到达 u</a:t>
              </a:r>
            </a:p>
          </p:txBody>
        </p:sp>
        <p:sp>
          <p:nvSpPr>
            <p:cNvPr id="8" name="Ellipse 8"/>
            <p:cNvSpPr/>
            <p:nvPr/>
          </p:nvSpPr>
          <p:spPr>
            <a:xfrm>
              <a:off x="1123950" y="3124200"/>
              <a:ext cx="609600" cy="6096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3505200" y="3124200"/>
              <a:ext cx="609600" cy="6096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5886450" y="3124200"/>
              <a:ext cx="609600" cy="6096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733550" y="3429000"/>
              <a:ext cx="1743075" cy="1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custDash>
                <a:ds d="266667" sp="200000"/>
              </a:custDash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4114800" y="3429000"/>
              <a:ext cx="1743075" cy="1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82700" y="3308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63951" y="3308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45201" y="3308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247263" y="3689323"/>
              <a:ext cx="990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old[u]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933313" y="29463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338" y="4356073"/>
              <a:ext cx="4470400" cy="1343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再接一条 u→v，候选为 old[u]+w。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整条路线至多使用 k 条边。</a:t>
              </a:r>
            </a:p>
            <a:p>
              <a:pPr algn="l">
                <a:lnSpc>
                  <a:spcPts val="3000"/>
                </a:lnSpc>
                <a:spcBef>
                  <a:spcPts val="1500"/>
                </a:spcBef>
              </a:pP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只从上一轮读取，不让本轮互相借用。</a:t>
              </a:r>
            </a:p>
          </p:txBody>
        </p:sp>
      </p:grpSp>
      <p:sp>
        <p:nvSpPr>
          <p:cNvPr id="2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5433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old：上一轮的 dis 副本。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dis：这一轮正在写的答案。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先保留 dis 的原值，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表示也可以不增加边。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对每条 u→v：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比较 dis[v] 与 old[u]+w。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“至多 k 条”包含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使用更少边的路线。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不是必须恰好走 k 条。</a:t>
            </a:r>
          </a:p>
        </p:txBody>
      </p:sp>
      <p:sp>
        <p:nvSpPr>
          <p:cNvPr id="2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755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 · 备份演算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37306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备份第 1 轮：只能把零步路线再延长一条边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00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沿用费用图，列顺序为</a:t>
            </a:r>
            <a:br/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[1, a, b, t]。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old = [0, INF, INF, INF]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按下面次序扫描所有边：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1→a，权 2；② 1→b，权 5；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a→t，权 2；④ b→a，权 −4。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从 old[1]=0 得候选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从 old[1]=0 得候选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分别写入 dis[a]、dis[b]。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517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a→t：old[a] 仍是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不能用本轮刚得到的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④ b→a：old[b] 也是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这两条边都跳过。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[0, 2, 5, INF]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本轮确实产生更新。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已经得到至多一条边的答案。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下一轮先复制这份 dis，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才可以把路线再延长一条边。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755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 · 备份演算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67999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备份第 2 轮：a 变成 1，但 t 还只能得到 4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517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读取上一轮的固定副本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old = [0, 2, 5, INF]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1→a：0+2=2，等于旧值。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1→b：0+5=5，等于旧值。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这两条边不更新。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a→t：old[a]+2=2+2=4。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小于 INF，令 dis[t]=4。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对应路线 1→a→t。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这条路线使用了两条边。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b→a：old[b]−4=5−4=1。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小于 2，令 dis[a]=1。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对应路线 1→b→a。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[0, 1, 5, 4]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old[a] 仍然等于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本轮不能把新的 1 再传给 t。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即使把两条边的扫描顺序交换，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读取 old 的结果也不会改变。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下一轮才使用 dis[a]=1。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755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 · 备份演算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08228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备份第 3 轮：三条边的路线完整传播到 t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5560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old = [0, 1, 5, 4]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1→a 的候选 2，不如已有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1→b 的候选 5，等于已有 5。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a→t 读取 old[a]=1。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 1+2=3，小于原来的 4。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 dis[t] 从 4 改成 3。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b→a 的候选 5−4=1。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与已有 1 相等，不更新。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 dis=[0,1,5,3]。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505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答案来自三条边的路线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1→b→a→t：5−4+2=3。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每轮只延长一条边，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所以第 3 轮才完整传播。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这张图有 n=4 个顶点，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没有可达负环，n−1 轮足够。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接下来比较另一种写法：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若立即读取本轮的新值，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“一轮一条边”还成立吗？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01453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少一个备份数组，轮次含义就变了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62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备份版：old[u]+w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一轮开始先复制 dis。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读取 old，写入 dis。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k 轮严格对应至多 k 条边。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与本轮边的枚举顺序无关。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适合讲清推导，也能处理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“限制最多经过几条边”的题目。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无可达负环时，n−1 轮足够。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592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原地版：dis[u]+w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本轮刚更新的值可以立刻再用。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例如先扫 1→a，再扫 a→t。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一轮可能传播不止一条边。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中间结果受边的顺序影响。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传播速度只可能比备份版更快，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但最坏时间仍为 O(nm)。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无可达负环时，n−1 轮仍足够。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01453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备份后扫描边：代码与轮次一一对应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903788" cy="3781044"/>
            <a:chOff x="829056" y="2148840"/>
            <a:chExt cx="4903788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903788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dis[s]=0，其余为 INF；edges 存全部边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k = 1; k &lt; n; ++k)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vector&lt;ll&gt; old = dis;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changed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auto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&amp;e : edges)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(old[e.u] == INF)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ll nd = old[e.u] + e.w;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dis[e.v])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dis[e.v]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changed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(!changed)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544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e.u、e.v、e.w 分别是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边的起点、终点、权值。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每轮完整复制上一轮结果。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不可达的起点不能参与加法。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整轮都没有更新时，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下一轮也不会产生新值，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可以提前结束。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本片段前提：无可达负环。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负环检测将在第 4 份展开。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755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Bellman–Ford · 代码跟踪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724540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对照代码：old 不变，dis 和 changed 怎样变化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4151313" cy="370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800" dirty="0">
                <a:solidFill>
                  <a:srgbClr val="008000"/>
                </a:solidFill>
                <a:latin typeface="+mn-lt"/>
                <a:ea typeface="+mn-ea"/>
                <a:cs typeface="+mn-cs"/>
              </a:rPr>
              <a:t>// 第 2 轮的核心片段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vector&lt;ll&gt; old = dis;</a:t>
            </a:r>
            <a:br/>
            <a:r>
              <a:rPr lang="zh-CN" sz="18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bool</a:t>
            </a: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changed = false;</a:t>
            </a:r>
            <a:br/>
            <a:r>
              <a:rPr lang="zh-CN" sz="180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(const auto &amp;e : edges) {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if (old[e.u] == INF) continue;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ll nd = old[e.u] + e.w;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if (nd &lt; dis[e.v]) {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dis[e.v] = nd;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changed = true;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}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800" dirty="0">
                <a:solidFill>
                  <a:srgbClr val="008000"/>
                </a:solidFill>
                <a:latin typeface="+mn-lt"/>
                <a:ea typeface="+mn-ea"/>
                <a:cs typeface="+mn-cs"/>
              </a:rPr>
              <a:t>// 无更新时才能提前结束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877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复制后 old[a]=2。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处理 a→t：nd=4，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 dis[t]=4，标记真。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处理 b→a：nd=1，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 dis[a]=1，标记仍真。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old[a] 始终还是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此轮不能提前结束。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但没有变化的点，也被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反复扫描了出边。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下一步减少这种检查。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没有变近的顶点，需要再扫描出边吗？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390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假设顶点 u 的出边已经全部检查过。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 dis[u] 没有变小，再计算 dis[u]+w 仍是原来的候选。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而其他点的距离只会变小，旧候选不会突然变得更有用。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真正需要重新扩展的，是距离刚刚变小的顶点。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把这些顶点放入一个待处理队列，就得到 SPFA 的思路。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取出一个点 → 扫描它的出边 → 让被改进的点排队。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队列为空时，没有尚未传播的改进，松弛过程结束。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它减少了某些无效检查，但不保证最坏情况一定很快。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44356" y="2215515"/>
            <a:ext cx="2223364" cy="3619119"/>
            <a:chOff x="8944356" y="2215515"/>
            <a:chExt cx="2223364" cy="3619119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2001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为什么要再排队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44356" y="2834640"/>
              <a:ext cx="20685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第一次：dis[a]=2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44356" y="3244215"/>
              <a:ext cx="21939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用它得到 dis[t]=4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41433" y="3636645"/>
              <a:ext cx="361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44356" y="4149090"/>
              <a:ext cx="1839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后来：dis[a]=1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4356" y="4577715"/>
              <a:ext cx="2230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已出队，需要重入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41433" y="4951095"/>
              <a:ext cx="361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5482590"/>
              <a:ext cx="20685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再传播：dis[t]=3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433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标记“此刻正在队列中等待”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2638044"/>
            <a:chOff x="829056" y="2148840"/>
            <a:chExt cx="4652963" cy="26380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2638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1：前提是没有源点可达负环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dis(n + 1, INF);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in_queue(n + 1,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queue&lt;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dis[s]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q.push(s);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in_queue[s]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下一页开始循环处理队首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623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队列保存顶点编号。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要处理时再读取 dis[u]，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使用它的最新距离。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in_queue[u]=true：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此刻已经在队列中。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这是临时的成员标记，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不是“答案已确定”。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初始只有源点等待处理。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顶点出队以后，立即清除成员标记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759200" cy="2866644"/>
            <a:chOff x="829056" y="2148840"/>
            <a:chExt cx="3759200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759200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2：接在初始化之后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(!q.empty())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u = q.front();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q.pop();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in_queue[u]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    // 下一页的松弛循环放在这里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不使用永久的“已访问”标记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00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q.front() 读取队首，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q.pop() 删除队首。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已离开等待队列，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所以标记改回 false。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以后 dis[u] 再变小，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仍然可以重新入队。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负权反例中的 a，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正需要这样的第二次机会。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变短就更新，但不用重复排队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025900" cy="3323844"/>
            <a:chOff x="829056" y="2148840"/>
            <a:chExt cx="4025900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025900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3：放入 while 内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auto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&amp;e : 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v = e.to;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ll nd = dis[u] + e.w;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dis[v])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dis[v] = nd;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(!in_queue[v])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q.push(v);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in_queue[v]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163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松弛成功后先更新距离。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再检查 v 是否已在队列。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如果已经在等候，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出队时会使用最新 dis[v]，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所以不需要再放一个 v。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标记只限制“重复入队”，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不能阻止“更新距离”。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注意两个 if 的嵌套顺序。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1177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SPFA · 逐次出队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7227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队列前三次出队：a 的新距离需要再传播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6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同一费用图，先扫 1→a。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队首写在左侧，初始为 [1]。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出 1，in_queue[1]=false。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改 a=2、b=5，两点入队。</a:t>
            </a:r>
            <a:br/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队列：[a,b]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出 a，清除它的队列标记。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a→t：2+2=4，改 t=4。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 原来不在队列，安排入队。</a:t>
            </a:r>
            <a:br/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队列：[b,t]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619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出 b，清除它的队列标记。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b→a：5−4=1，小于旧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先写入 dis[a]=1。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在第②步已经离开队列，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 in_queue[a]=false。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再次安排 a 入队，标记真。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队列：[t,a]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的新值尚未传给 t。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下一步继续按队首处理。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1177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SPFA · 逐次出队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76076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队列后三次出队：第二次处理 a，把 t 改成 3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860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承接队列 [t,a]，此时 t=4。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④ 出 t，无出边，剩 [a]。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⑤ 出 a，读取最新 dis[a]=1。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a→t：nd=1+2=3。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3&lt;4，令 dis[t]=3。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 刚出队，当前标记为假，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重新入队后，队列为 [t]。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⑥ 再出 t，无出边，队列空。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最终 [1,a,b,t]=[0,1,5,3]。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回看两个 if 的先后关系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找到更短候选，就更新 dis。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只有“是否再次排队”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才受 in_queue 的限制。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假如 t 当时仍在队列中，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也应把距离从 4 改成 3；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只是不用再加入另一个 t。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接着汇总六次操作，比较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“正在等待”和“已经确定”。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4532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允许 a 再处理一次，t 就能改成 3</a:t>
            </a:r>
          </a:p>
        </p:txBody>
      </p:sp>
      <p:grpSp>
        <p:nvGrpSpPr>
          <p:cNvPr id="26" name="diagram-slot Proxy Content"/>
          <p:cNvGrpSpPr/>
          <p:nvPr/>
        </p:nvGrpSpPr>
        <p:grpSpPr>
          <a:xfrm>
            <a:off x="1132839" y="2362200"/>
            <a:ext cx="5325111" cy="3709057"/>
            <a:chOff x="1132839" y="2362200"/>
            <a:chExt cx="5325111" cy="3709057"/>
          </a:xfrm>
        </p:grpSpPr>
        <p:sp>
          <p:nvSpPr>
            <p:cNvPr id="7" name="Line 7"/>
            <p:cNvSpPr/>
            <p:nvPr/>
          </p:nvSpPr>
          <p:spPr>
            <a:xfrm flipV="1">
              <a:off x="1762125" y="2800350"/>
              <a:ext cx="1781175" cy="71437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1743075" y="3810000"/>
              <a:ext cx="1819275" cy="119062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V="1">
              <a:off x="3810000" y="2971800"/>
              <a:ext cx="1" cy="188595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095750" y="2800350"/>
              <a:ext cx="1733550" cy="69532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171575" y="2362200"/>
              <a:ext cx="5286375" cy="3124200"/>
              <a:chOff x="1171575" y="2362200"/>
              <a:chExt cx="5286375" cy="312420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171575" y="3343275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505200" y="23622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3505200" y="48768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5848350" y="3314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330325" y="2536798"/>
              <a:ext cx="4968876" cy="2905809"/>
              <a:chOff x="1330325" y="2536798"/>
              <a:chExt cx="4968876" cy="2905809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330325" y="35178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663951" y="2536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663951" y="50513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007101" y="3489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t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494913" y="27939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85388" y="4441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42838" y="27939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37963" y="376552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−4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32839" y="5680048"/>
              <a:ext cx="459740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教学自拟图；所有箭头都只能单向走。</a:t>
              </a:r>
            </a:p>
          </p:txBody>
        </p:sp>
      </p:grpSp>
      <p:sp>
        <p:nvSpPr>
          <p:cNvPr id="28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759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队首写在左侧，先扫 1→a。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[1] → [a,b]，a=2，b=5。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a：[b,t]，t=4。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b：[t,a]，a=1。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t：[a]，没有出边。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a：[t]，t=3。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t：队列为空。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 第二次出队，把改进传给 t。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最终距离：0、1、5、3。</a:t>
            </a:r>
          </a:p>
        </p:txBody>
      </p:sp>
      <p:sp>
        <p:nvSpPr>
          <p:cNvPr id="29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同样是布尔值，记录的事实完全不同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898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Dijkstra 的 used[u]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含义：u 的最短距离已经确定。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前提：所有边权非负。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最小未确定点被选中后置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之后不需要改回 false。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这是关于“答案”的状态。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不能在第一次发现 u 时设置。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本课堆版用过期检查省去它。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33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SPFA 的 in_queue[u]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含义：u 当前在待处理队列里。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作用：避免同一点重复排队。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入队时 true，出队时 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以后可能多次改变。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这是关于“等待任务”的状态。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它不能说明答案已经最终确定。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变量名相似，不代表可以互换。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19161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队列调度：SPFA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4864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SPFA 可以少做检查，但最坏仍然很慢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010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FIFO 队列版本的最坏时间复杂度是 O(nm)。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n=100000、m=200000 时，nm 可达 2×10¹⁰。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不能因为某些样例很快，就把它当成线性时间算法。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还要检查终止条件：若源点能到达一个负权环，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每绕一圈都可能让距离更小，普通队列代码就可能一直运行。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本课代码用于保证没有可达负环的输入。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遇到一般负权图，需要增加第 4 份讲解的负环判断。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非负的大规模稀疏图，通常优先采用堆优化 Dijkstra。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690610" y="2165323"/>
            <a:ext cx="2634615" cy="3801159"/>
            <a:chOff x="8690610" y="2165323"/>
            <a:chExt cx="2634615" cy="3801159"/>
          </a:xfrm>
        </p:grpSpPr>
        <p:sp>
          <p:nvSpPr>
            <p:cNvPr id="7" name="TextBox 7"/>
            <p:cNvSpPr txBox="1"/>
            <p:nvPr/>
          </p:nvSpPr>
          <p:spPr>
            <a:xfrm>
              <a:off x="8695689" y="2165323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先估算最坏工作量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695689" y="2803498"/>
              <a:ext cx="1981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10⁵ × (2×10⁵)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690610" y="3200400"/>
              <a:ext cx="19113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= 2×10¹⁰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705850" y="3905250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695689" y="4165573"/>
              <a:ext cx="1968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若绕一圈减少 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93658" y="4589145"/>
              <a:ext cx="20447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 → −2 → −4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695689" y="5099023"/>
              <a:ext cx="1968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还会继续减少……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95689" y="5575273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队列未必自己变空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算法选择与自测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先说适用条件，再说算法名称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8072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A：所有边权都是 1。　B：大规模稀疏图，所有边权非负。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C：有负边，没有可达负环，规模允许 O(nm)。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“只有一条负边，所以仍用 Dijkstra”是否可靠？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4549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A：BFS 按层数统计距离。　B：堆优化 Dijkstra。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C：Bellman–Ford，也可用 SPFA，需接受 O(nm) 的最坏情况。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不可靠：前面的无环反例恰好只有一条负边。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算法条件决定能不能用，数据规模决定是否来得及。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887206" y="2186940"/>
            <a:ext cx="2219735" cy="3838194"/>
            <a:chOff x="8887206" y="2186940"/>
            <a:chExt cx="2219735" cy="3838194"/>
          </a:xfrm>
        </p:grpSpPr>
        <p:sp>
          <p:nvSpPr>
            <p:cNvPr id="10" name="TextBox 10"/>
            <p:cNvSpPr txBox="1"/>
            <p:nvPr/>
          </p:nvSpPr>
          <p:spPr>
            <a:xfrm>
              <a:off x="8887206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选算法前的两次检查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87206" y="2806065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边权全是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87206" y="31775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→ BFS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87206" y="37871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边权非负、稀疏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87206" y="4158615"/>
              <a:ext cx="22197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→ 堆优化 Dijkstra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87206" y="47682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含负边、无可达负环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87206" y="51396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→ 反复松弛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87206" y="5673090"/>
              <a:ext cx="21803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再核对 O(nm) 规模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算法选择与自测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这三种写法，会带来什么问题？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1849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堆版弹出记录后，不检查过期就扫描出边。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候选与原距离相等时，也继续入堆。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SPFA 出队后，不把 in_queue[u] 改回 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分别用“重复工作”或“漏掉必要工作”解释。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1501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旧记录也重复扫描，丢失“每条边扫描一次”的效率保证。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零权环可能不断产生相同距离的记录，无法结束。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顶点被误认为仍在队列，后来变短也无法重新入队。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第三种错误会漏掉传播，例如反例中的 a 无法再次改进 t。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944356" y="2215515"/>
            <a:ext cx="2223364" cy="3619119"/>
            <a:chOff x="8944356" y="2215515"/>
            <a:chExt cx="2223364" cy="3619119"/>
          </a:xfrm>
        </p:grpSpPr>
        <p:sp>
          <p:nvSpPr>
            <p:cNvPr id="10" name="TextBox 10"/>
            <p:cNvSpPr txBox="1"/>
            <p:nvPr/>
          </p:nvSpPr>
          <p:spPr>
            <a:xfrm>
              <a:off x="8944356" y="2215515"/>
              <a:ext cx="2001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为什么要再排队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4356" y="2834640"/>
              <a:ext cx="20685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第一次：dis[a]=2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44356" y="3244215"/>
              <a:ext cx="21939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用它得到 dis[t]=4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41433" y="3636645"/>
              <a:ext cx="361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44356" y="4149090"/>
              <a:ext cx="1839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后来：dis[a]=1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4577715"/>
              <a:ext cx="2230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已出队，需要重入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41433" y="4951095"/>
              <a:ext cx="361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44356" y="5482590"/>
              <a:ext cx="20685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再传播：dis[t]=3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算法选择与自测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松弛公式相同，安排更新的规则不同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184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堆优化 Dijkstra：非负边权，取最小有效候选，跳过旧记录。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Bellman–Ford：逐轮松弛，用至多 n−1 条边解释正确性。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SPFA：距离变小才安排扩展，队列成员标记随进出改变。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离开课堂前：不看代码，解释为什么三个 if 都不能省。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过期检查；严格变短才更新；不在队列才入队。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课后：用三种程序核对教材例 10-1（P3371）的结果。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完整源码：02_dijkstra_heap.cpp、02b_bellman_ford.cpp、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02c_spfa.cpp；负权自拟图只交给后两种算法。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下一份：免费航班、往返路线，需要怎样重新建图？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87206" y="2186940"/>
            <a:ext cx="2219735" cy="3838194"/>
            <a:chOff x="8887206" y="2186940"/>
            <a:chExt cx="2219735" cy="3838194"/>
          </a:xfrm>
        </p:grpSpPr>
        <p:sp>
          <p:nvSpPr>
            <p:cNvPr id="7" name="TextBox 7"/>
            <p:cNvSpPr txBox="1"/>
            <p:nvPr/>
          </p:nvSpPr>
          <p:spPr>
            <a:xfrm>
              <a:off x="8887206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选算法前的两次检查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87206" y="2806065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边权全是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87206" y="31775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→ BFS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87206" y="37871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边权非负、稀疏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87206" y="4158615"/>
              <a:ext cx="22197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→ 堆优化 Dijkstra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87206" y="47682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含负边、无可达负环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87206" y="51396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→ 反复松弛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87206" y="5673090"/>
              <a:ext cx="21803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再核对 O(nm) 规模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12723</Words>
  <Application>Microsoft Office PowerPoint</Application>
  <PresentationFormat>宽屏</PresentationFormat>
  <Paragraphs>565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4" baseType="lpstr">
      <vt:lpstr>Arial</vt:lpstr>
      <vt:lpstr>Consolas</vt:lpstr>
      <vt:lpstr>Office Theme</vt:lpstr>
      <vt:lpstr>堆优化与反复松弛</vt:lpstr>
      <vt:lpstr>校园路线变大了，原程序还来得及吗</vt:lpstr>
      <vt:lpstr>沿用例 10-1，把图交给程序</vt:lpstr>
      <vt:lpstr>朴素算法慢在哪里？</vt:lpstr>
      <vt:lpstr>记录“到哪个点，目前找到多远”</vt:lpstr>
      <vt:lpstr>同样叫队列，取出的规则不同</vt:lpstr>
      <vt:lpstr>用 pair 把距离和顶点放在一起</vt:lpstr>
      <vt:lpstr>同一个顶点，为什么会有两条记录？</vt:lpstr>
      <vt:lpstr>这条记录还能用来扩展吗？</vt:lpstr>
      <vt:lpstr>开始时，只把源点放入堆</vt:lpstr>
      <vt:lpstr>先弹出，再检查是不是最新记录</vt:lpstr>
      <vt:lpstr>只有找到更短路线，才加入新记录</vt:lpstr>
      <vt:lpstr>第 1 次有效弹出：用源点发现三个候选</vt:lpstr>
      <vt:lpstr>第 2 次有效弹出：新旧记录同时留在堆中</vt:lpstr>
      <vt:lpstr>第 3、4 次有效弹出后，跳过两个旧记录</vt:lpstr>
      <vt:lpstr>回到四点图，检查每次弹出的记录</vt:lpstr>
      <vt:lpstr>把“扫描全部顶点”换成堆操作</vt:lpstr>
      <vt:lpstr>先看图的规模，再选择实现</vt:lpstr>
      <vt:lpstr>如果边权表示收支，较长前缀还会一直较差吗</vt:lpstr>
      <vt:lpstr>这个没有环的图，也会打破“确定”</vt:lpstr>
      <vt:lpstr>错在“可以确定”的依据消失了</vt:lpstr>
      <vt:lpstr>不急着确定顶点，反复检查所有边</vt:lpstr>
      <vt:lpstr>第 k 轮：允许至多 k 条边</vt:lpstr>
      <vt:lpstr>备份第 1 轮：只能把零步路线再延长一条边</vt:lpstr>
      <vt:lpstr>备份第 2 轮：a 变成 1，但 t 还只能得到 4</vt:lpstr>
      <vt:lpstr>备份第 3 轮：三条边的路线完整传播到 t</vt:lpstr>
      <vt:lpstr>少一个备份数组，轮次含义就变了</vt:lpstr>
      <vt:lpstr>备份后扫描边：代码与轮次一一对应</vt:lpstr>
      <vt:lpstr>对照代码：old 不变，dis 和 changed 怎样变化</vt:lpstr>
      <vt:lpstr>没有变近的顶点，需要再扫描出边吗？</vt:lpstr>
      <vt:lpstr>标记“此刻正在队列中等待”</vt:lpstr>
      <vt:lpstr>顶点出队以后，立即清除成员标记</vt:lpstr>
      <vt:lpstr>变短就更新，但不用重复排队</vt:lpstr>
      <vt:lpstr>队列前三次出队：a 的新距离需要再传播</vt:lpstr>
      <vt:lpstr>队列后三次出队：第二次处理 a，把 t 改成 3</vt:lpstr>
      <vt:lpstr>允许 a 再处理一次，t 就能改成 3</vt:lpstr>
      <vt:lpstr>同样是布尔值，记录的事实完全不同</vt:lpstr>
      <vt:lpstr>SPFA 可以少做检查，但最坏仍然很慢</vt:lpstr>
      <vt:lpstr>先说适用条件，再说算法名称</vt:lpstr>
      <vt:lpstr>这三种写法，会带来什么问题？</vt:lpstr>
      <vt:lpstr>松弛公式相同，安排更新的规则不同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2026-09-23T16:30:31Z</dcterms:created>
  <dcterms:modified xsi:type="dcterms:W3CDTF">2026-09-23T16:31:12Z</dcterms:modified>
  <cp:category/>
  <cp:contentStatus/>
  <dc:language>zh-CN</dc:language>
</cp:coreProperties>
</file>