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先请学生复述普通堆优化 Dijkstra 中点、边、边权和距离数组的含义。本课不更换松弛公式，而是让图表达更多条件：免费次数、共同终点和多个起点。两道主例分别来自教材例十之二和例十之三，最终要求学生能从题意推导状态，而不是看到题名才认出算法。</a:t>
            </a:r>
          </a:p>
          <a:p>
            <a:endParaRPr lang="zh-CN" dirty="0"/>
          </a:p>
          <a:p>
            <a:r>
              <a:rPr lang="zh-CN" dirty="0"/>
              <a:t>本页已经解决“最短路建模”；接下来继续说明“有一张免票机会，应该留给哪一段航班”。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请学生提出一种直观安排，不提前宣布分层图。有人提出先求最短再免最贵时，肯定这是一个待验证的候选方法，然后指出它只在固定路线内部优化。下一页读清最多次数、双向航线与起终点，之后的小例会实际否定这个尝试。</a:t>
            </a:r>
          </a:p>
          <a:p>
            <a:pPr/>
            <a:endParaRPr lang="en-US" dirty="0"/>
          </a:p>
          <a:p>
            <a:pPr/>
            <a:r>
              <a:rPr lang="zh-CN" dirty="0"/>
              <a:t>把免费规则、编号和目标写完整，再比较两条合法路线。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图中列的是同一张四城市教学图。免费规则会改变最优路线，不能只在原来最短的路线中挑一段免掉。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题源为 P4568 飞行路线，官方题面是 https://www.luogu.com.cn/problem/P4568 。重点读出从零编号、航线双向、费用非负、最多免费若干次这四个条件。城市和航线规模不小，但免费次数最多十次，因此可以把次数作为额外维度。接下来用教学自拟四城市图，先把免费次数设为零，回到熟悉的最短路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本页已经解决“优惠可以用几次，会影响怎样选路线”；接下来继续说明“先读完整航班输入，再决定怎样用免票”。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图中列的是同一张四城市教学图。免费规则会改变最优路线，不能只在原来最短的路线中挑一段免掉。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行把四城市五航线与图对应起来。提醒城市从零开始，第一行的最后一个数不是终点而是优惠次数，起终点在下一行。输出二此时只是待解释的结果；先暂时不使用优惠，按下一页图枚举普通路线，避免先套状态。</a:t>
            </a:r>
          </a:p>
          <a:p>
            <a:endParaRPr lang="zh-CN" dirty="0"/>
          </a:p>
          <a:p>
            <a:r>
              <a:rPr lang="zh-CN" dirty="0"/>
              <a:t>先算没有免票时的最便宜路线，作为对照。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按图逐条确认五条无向航线，尤其是一到三费用一百，不能看成十。这里四条从零到三的简单路线费用分别为九、十、一百零二、一百零七；所有边都严格为正，因此绕圈只会增加花费，最小是九。原题允许零权，不能把本例的“绕圈严格变贵”推广到所有输入。下一页只改变免费次数，图的位置和权值保持不变。</a:t>
            </a:r>
          </a:p>
          <a:p>
            <a:endParaRPr lang="zh-CN" dirty="0"/>
          </a:p>
          <a:p>
            <a:r>
              <a:rPr lang="zh-CN" dirty="0"/>
              <a:t>本页已经解决“没有免票时，从 0 到 3 最少花 9”；接下来继续说明“先求普通最短路，再免掉最贵一段？”。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显示左侧，让学生提出最自然的尝试：先走原最短路线，再免去其中最贵的一段，得到四。再点击显示右侧，改走经过一号城市到三号城市的路线，免去一百后只花二。这个反例说明最优路线与免费决策相互影响，不能先固定路线再补做优惠。这里先证明四不是最优，之后还会证明二已经不能改进。</a:t>
            </a:r>
          </a:p>
          <a:p>
            <a:endParaRPr lang="zh-CN" dirty="0"/>
          </a:p>
          <a:p>
            <a:r>
              <a:rPr lang="zh-CN" dirty="0"/>
              <a:t>本页已经解决“先求普通最短路，再免掉最贵一段？”；接下来继续说明“到同一个城市，两种情况都要保留”。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观察点固定在城市一，比较免费到达和付费到达。前者当前花零但次数已用完，若继续走到三需要再付一百；后者当前花二但机会还在，同样继续到三可以免费。对相同的后续航班，当前较便宜的方案反而更差，因此不能仅凭城市编号合并两种情况。用这个具体信息缺口引出“已使用次数”，而不是先给出抽象二维数组。</a:t>
            </a:r>
          </a:p>
          <a:p>
            <a:endParaRPr lang="zh-CN" dirty="0"/>
          </a:p>
          <a:p>
            <a:r>
              <a:rPr lang="zh-CN" dirty="0"/>
              <a:t>本页已经解决“到同一个城市，两种情况都要保留”；接下来继续说明“一个状态，同时记录城市和已使用次数”。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字解释括号中的城市和已用次数，再解释数组下标次序与括号次序不同：状态写城市、次数，而数组按次数、城市访问。数组保存的是花费，不是次数；同一个城市的不同层必须分开。初始只在源城市且尚未使用优惠，所以只有第零层源点为零。这里恰好使用若干次是每个状态的定义，题目最多使用若干次会在最后选择终点时体现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本页已经解决“一个状态，同时记录城市和已使用次数”；接下来继续说明“付费搭乘：只换城市，不换层”。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这两行都是城市3，但免费次数不同，所以不能合并。n等于4时相邻两层的编号相差4。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只拿一条原始航线来观察，不一次画出整个复杂分层图。两层中各有一个 u 和一个 v，正常付费只改变所在城市，不改变已用次数，因此留在原层。图上的无向连线表示两个付费方向，代码存两条邻接边。请学生指出从第零层 u 付费出发会到哪个点，再问已经在最后一层是否仍能付费，答案是可以。</a:t>
            </a:r>
          </a:p>
          <a:p>
            <a:endParaRPr lang="zh-CN" dirty="0"/>
          </a:p>
          <a:p>
            <a:r>
              <a:rPr lang="zh-CN" dirty="0"/>
              <a:t>本页已经解决“付费搭乘：只换城市，不换层”；接下来继续说明“免费搭乘：换城市，同时进入下一层”。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继续使用相同的节点位置，暂时只突出免费跨层边。免费搭乘沿实际航线到另一个城市，代价零，已用次数增加一。原航线双向对应两条向下的有向转移，而不是一条上下可逆的边。让学生分别沿两支箭头读出起终状态，强调不允许退回上一层恢复次数，也不能在没有乘坐航班时原地跳层。</a:t>
            </a:r>
          </a:p>
          <a:p>
            <a:endParaRPr lang="zh-CN" dirty="0"/>
          </a:p>
          <a:p>
            <a:r>
              <a:rPr lang="zh-CN" dirty="0"/>
              <a:t>本页已经解决“免费搭乘：换城市，同时进入下一层”；接下来继续说明“实际走 0→1→3，在状态图中怎样走？”。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将实际的零到一到三路线逐段对应到状态图：先花二留在第零层，再花零进入第一层，得到总价二。图下方数组下标与状态括号互相核对，防止把两个维度弄反。接着证明最优性：本图最小正费用是二，若少于二就只能全部免费，但没有零到三的直达航班，至少乘两次而只有一次免票，因此不可能。这样既给出可行解，也给出不能更优的依据。</a:t>
            </a:r>
          </a:p>
          <a:p>
            <a:endParaRPr lang="zh-CN" dirty="0"/>
          </a:p>
          <a:p>
            <a:r>
              <a:rPr lang="zh-CN" dirty="0"/>
              <a:t>本页已经解决“实际走 0→1→3，在状态图中怎样走？”；接下来继续说明“到达终点以后，免费次数一定要用完吗？”。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显示问题，停顿让学生将“恰好”与“最多”各自指向状态定义和题目约束。点击后揭示，所有不超过上限的终点层都合法，必须取最小值。起点等于终点时，第零层的零步路线已经成立，不应强迫使用免费机会。若免费上限为零，只有原图层，程序自然退化为普通最短路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本页已经解决“到达终点以后，免费次数一定要用完吗？”；接下来继续说明“教材的 u+j*n，只是在给状态重新编号”。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本例终点3在第0层花9，在第1层花2；先比较所有合法层，再用起终点相同和k为0检查边界。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联系教材的显式分层编号，让学生把一层理解为连续的 n 个位置。第 j 层的起始偏移是 j 乘 n，加上城市编号就得到一维位置。用城市三在第零层和第一层的编号三、七验证，再求总点数和最大编号，区别数量与最后下标。终点层的枚举上界是 k；教材转换文本中零至 n 的表述应修正为零至 k。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本页已经解决“教材的 u+j*n，只是在给状态重新编号”；接下来继续说明“转移规则相同，不一定要把边全部存出来”。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这两行都是城市3，但免费次数不同，所以不能合并。n等于4时相邻两层的编号相差4。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先从转移种类数出容量，而不是背一个很大的数组常数。每层每条无向航线有两条付费边，共有 k 加一层；相邻层之间每条航线有两条免费边，共有 k 个层间间隔，因此边数是四 k 加二乘 m。最大为十一万个点和二百一十万条边，两种数组的上界不能混用。隐式实现只保存原航线，但距离仍有全部状态，堆中也可能保存很多历史记录，不能误说总空间只剩原图大小。</a:t>
            </a:r>
          </a:p>
          <a:p>
            <a:endParaRPr lang="zh-CN" dirty="0"/>
          </a:p>
          <a:p>
            <a:r>
              <a:rPr lang="zh-CN" dirty="0"/>
              <a:t>本页已经解决“转移规则相同，不一定要把边全部存出来”；接下来继续说明“从起点扩展后，两个免费到达状态先被处理”。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写两个状态到达同一个城市的差别，然后按花费从小到大选取。相同距离按城市编号再按次数排序，保持与后面的三元堆一致。第二轮的一百只属于已经用过优惠的第三城；第三轮它变成五，仍未影响另一层。</a:t>
            </a:r>
          </a:p>
          <a:p>
            <a:endParaRPr lang="zh-CN" dirty="0"/>
          </a:p>
          <a:p>
            <a:r>
              <a:rPr lang="zh-CN" dirty="0"/>
              <a:t>免费机会已经用完的状态先处理，但保留免票的状态仍在堆中。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四轮到城市零的状态已经用掉免票，因此只能付费。第五轮是关键：当前花费二但还有免费机会，比较一百零二与二分别保存在哪个数组位置。后续逐轮确认没有遗漏改进，最终分别读取两个合法终点状态。相同城市编号从来不代表相同状态。</a:t>
            </a:r>
          </a:p>
          <a:p>
            <a:endParaRPr lang="zh-CN" dirty="0"/>
          </a:p>
          <a:p>
            <a:r>
              <a:rPr lang="zh-CN" dirty="0"/>
              <a:t>手算已确认两种转移，接下来把状态写进堆与数组。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先解释 tuple 是保存三个数据的容器，使用 tuple 头文件；距离在第一项，因此 greater 仍按最小距离优先。二维数组外层是使用次数，内层是城市，全部初始无穷大，再设置源状态为零。入堆的三个量分别是当前花费、城市编号、已用次数。问学生如果源城市是零应不应该跳过，明确本题零是合法编号。</a:t>
            </a:r>
          </a:p>
          <a:p>
            <a:endParaRPr lang="zh-CN" dirty="0"/>
          </a:p>
          <a:p>
            <a:r>
              <a:rPr lang="zh-CN" dirty="0"/>
              <a:t>本页已经解决“堆记录变成：距离、城市、已用次数”；接下来继续说明“取出一个状态，先尝试正常付费”。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这一段接在初始化之后，三个 get 的编号从零开始，分别取出距离、城市和次数。过期检查必须精确对应同一个二维状态。对原图出边计算付费候选，更新的是同一层的目标城市，推入记录的已用次数也保持不变。代码里的注释位置用于插入下一页免费分支，两个转移在同一个邻接边循环中完成。</a:t>
            </a:r>
          </a:p>
          <a:p>
            <a:endParaRPr lang="zh-CN" dirty="0"/>
          </a:p>
          <a:p>
            <a:r>
              <a:rPr lang="zh-CN" dirty="0"/>
              <a:t>本页已经解决“取出一个状态，先尝试正常付费”；接下来继续说明“还有机会时，再尝试免费搭乘”。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检查还有免费机会，再检查新候选是否严格更小。逻辑与的短路求值也保证次数用完时不访问越界的下一层。免费只是不增加费用，使用次数必须加一；若只把边权写成零而不更新次数，就会错误允许无限次免费。两种选择不能用互斥的 else，相同航线的付费与免费方案到达不同状态，都可能对后续有用。</a:t>
            </a:r>
          </a:p>
          <a:p>
            <a:endParaRPr lang="zh-CN" dirty="0"/>
          </a:p>
          <a:p>
            <a:r>
              <a:rPr lang="zh-CN" dirty="0"/>
              <a:t>本页已经解决“还有机会时，再尝试免费搭乘”；接下来继续说明“把 (城市 1，已用 0 次) 代入两个 if”。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要求学生把堆记录的三个分量分别对齐距离、城市、已用次数，再把航线的两个分量对齐终点和票价。点击右侧前先预测免费分支是否仍应执行。付费成功不会使免费分支失效，因为二者写入的是两个不同状态。</a:t>
            </a:r>
          </a:p>
          <a:p>
            <a:endParaRPr lang="zh-CN" dirty="0"/>
          </a:p>
          <a:p>
            <a:r>
              <a:rPr lang="zh-CN" dirty="0"/>
              <a:t>两个分支都执行以后，再解释为什么状态图与所有合法方案一一对应。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分别完成两个方向的解释。任何真实合法出行都能按是否免费逐步映射到状态边，使用次数不越界且花费不变；任何状态路径又能逐步还原成真实航班与优惠选择。这样证明模型既没有漏掉合法方案，也没有添加虚假的操作。所有转移费用非负，堆优化 Dijkstra 适用，最后在所有合法终点层取小。本例两个终点层分别是九和二。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本页已经解决“为什么状态图的最短路就是题目答案？”；接下来继续说明“用三个边界，检查状态是否定义准确”。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对照一次付费和一次免费，说明原方案和状态路径一一对应；每条状态边的权就是这一步实际支付的钱。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不显示答案，请学生逐项指出程序中对应的条件或初始化。没有免费机会时只能付费；起终点同为零时零步可行且编号合法；最后一层不允许再访问下一层。最后纠正零费用与不可达的混淆，前者是有效答案，后者仍由无穷大标记。由这些测试检查的是模型含义，而不只是运行时会不会报错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本页已经解决“用三个边界，检查状态是否定义准确”；接下来继续说明“从五条航线，到一个可以验证的完整程序”。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本例终点3在第0层花9，在第1层花2；先比较所有合法层，再用起终点相同和k为0检查边界。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请学生根据页面上的参数和五条边整理完整输入，然后预测输出二；把 k 改为零，输出九，用来检查普通最短路退化情况。配套源码是 03_flights.cpp，图双向存储，二维状态隐式生成转移。复杂度要代入扩展后的点数和边数，而不是只看原城市数。隐式存图减少预先分配的邻接边，但不会取消状态扩展时需要检查的动作。</a:t>
            </a:r>
          </a:p>
          <a:p>
            <a:endParaRPr lang="zh-CN" dirty="0"/>
          </a:p>
          <a:p>
            <a:r>
              <a:rPr lang="zh-CN" dirty="0"/>
              <a:t>本页已经解决“从五条航线，到一个可以验证的完整程序”；接下来继续说明“送完每一件都要回邮局，路线怎样安排”。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让学生先说出每次带几件，以及每件送完后人必须在哪里。路线可以经过其他客户所在点，但没有携带的快递不能顺便送出。这一限制把总任务分解成独立往返；接着仍需单独求去程和回程，因为道路有方向。</a:t>
            </a:r>
          </a:p>
          <a:p>
            <a:pPr/>
            <a:endParaRPr lang="en-US" dirty="0"/>
          </a:p>
          <a:p>
            <a:pPr/>
            <a:r>
              <a:rPr lang="zh-CN" dirty="0"/>
              <a:t>接着给出邮递员的完整题目条件和输入约定。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表格是每个投递任务各自回到邮局的费用，不是把所有投递点串成一趟旅行。回程1是从城市3回邮局。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题源为 P1629 邮递员送信，官方题面是 https://www.luogu.com.cn/problem/P1629 。读题时让学生在“每次一件”和“每次送完返回邮局”两处停顿，因此每件对应一次独立往返。道路是单行且正权，保证任意两点互相可达。不要把它误读成一次带齐所有快递、访问各点后再回来；后者是不同问题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本页已经解决“每送一件快递，都要完成一次往返”；接下来继续说明“六条单行路，描述两次独立的往返任务”。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表格是每个投递任务各自回到邮局的费用，不是把所有投递点串成一趟旅行。回程1是从城市3回邮局。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条指出六条输入都是独立的单向边，反方向即使存在也由另一行给出不同代价。请学生不要把一到二的二同时写成二到一；回程的七也不一定是最优，因为可以绕行。下一页将算出两次往返分别为六，回收输出十二。</a:t>
            </a:r>
          </a:p>
          <a:p>
            <a:endParaRPr lang="zh-CN" dirty="0"/>
          </a:p>
          <a:p>
            <a:r>
              <a:rPr lang="zh-CN" dirty="0"/>
              <a:t>把输入画成同一张图，先分别计算去程与回程。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让学生沿箭头逐条确认六条边，区分同一对点的两个方向。送到二的去程是二，回程通过三是三加一等于四，比直接回邮局的七更短；送到三的去程通过二为二加三等于五，回程直接为一。两次往返各六，总共十二，而两倍去程和为十四。图中顶点位置固定，后续反图证明仍用同样的方向对应思想。</a:t>
            </a:r>
          </a:p>
          <a:p>
            <a:endParaRPr lang="zh-CN" dirty="0"/>
          </a:p>
          <a:p>
            <a:r>
              <a:rPr lang="zh-CN" dirty="0"/>
              <a:t>本页已经解决“同一对地点，去程和回程分别找最短路线”；接下来继续说明“所有人都回到 1，怎样一次求完？”。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认可分别从每个点出发求回程能够得到答案，再数出它需要约顶点数次最短路。每次只使用回到一的那一个值，却计算很多无关目标，这就是要优化的重复。观察所有回程具有共同终点，把路线反过来读就像有共同起点，但需要同时反转图中的边。下一页给出保持长度且双向可还原的证明。</a:t>
            </a:r>
          </a:p>
          <a:p>
            <a:endParaRPr lang="zh-CN" dirty="0"/>
          </a:p>
          <a:p>
            <a:r>
              <a:rPr lang="zh-CN" dirty="0"/>
              <a:t>本页已经解决“所有人都回到 1，怎样一次求完？”；接下来继续说明“反转边的方向，保留同样的权值”。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上排从 i 经 a 返回一，下排把每条边方向反过来，从一经 a 到 i；顶点位置不变，两个权值也不变。任意长的路径都可以同样反转，原图路径和反图路径一一对应，因此最小长度相等。强调这是在另一张数学图上计算，不是在现实单行路上允许逆行，也不是把原图直接改成无向图。</a:t>
            </a:r>
          </a:p>
          <a:p>
            <a:endParaRPr lang="zh-CN" dirty="0"/>
          </a:p>
          <a:p>
            <a:r>
              <a:rPr lang="zh-CN" dirty="0"/>
              <a:t>本页已经解决“反转边的方向，保留同样的权值”；接下来继续说明“用三点图核对：回程数组是 0、4、1”。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具体数字核对抽象证明。原图二经三回到一的两条边权分别三、一，反图从一经三到二对应一、三，总和仍四；原图三到一与反图一到三均为一。反图距离数组零、四、一就是回程数组；原图源点一的去程数组零、二、五。要求学生指出 back 的含义属于原图的回程，而不是新的实际交通规则。</a:t>
            </a:r>
          </a:p>
          <a:p>
            <a:endParaRPr lang="zh-CN" dirty="0"/>
          </a:p>
          <a:p>
            <a:r>
              <a:rPr lang="zh-CN" dirty="0"/>
              <a:t>本页已经解决“用三点图核对：回程数组是 0、4、1”；接下来继续说明“同一个源点 1，在两张图上分别执行”。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侧按一、二、三处理，右侧按一、三、二处理。让学生解释为什么同一个源点在不同图里会有不同的确定顺序。反图的一到三到二对应原图二到三到一，不是允许邮递员逆行。两次调用各自从新的无穷距离开始。</a:t>
            </a:r>
          </a:p>
          <a:p>
            <a:endParaRPr lang="zh-CN" dirty="0"/>
          </a:p>
          <a:p>
            <a:r>
              <a:rPr lang="zh-CN" dirty="0"/>
              <a:t>两次过程只差传入哪张邻接表，代码可以共用同一个函数。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逐行对应一条输入边：在 g 的 u 位置保存到 v，在 rg 的 v 位置保存到 u，两边都用原权值。原图与反图分别存储，否则混合后会添加原题不存在的通行方向。两个邻接表各有边数条有向边。这里代码使用从一开始的顶点编号，与前面的飞行路线不同，不能机械复制数组下标范围。</a:t>
            </a:r>
          </a:p>
          <a:p>
            <a:endParaRPr lang="zh-CN" dirty="0"/>
          </a:p>
          <a:p>
            <a:r>
              <a:rPr lang="zh-CN" dirty="0"/>
              <a:t>本页已经解决“原图和反图要存进两个独立的邻接表”；接下来继续说明“两次 Dijkstra，得到所有独立往返”。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把上一份的堆算法整理成接收图和源点、返回距离数组的函数，两次调用内部都独立初始化。out 是去程，back 是原图回程，各自不能被另一轮覆盖。循环从二开始把每件往返加入总和，使用长整型防止多次累加超出整型范围。原题保证可达，不会把无穷大参与求和；若只有邮局一个点，循环不执行，答案零。</a:t>
            </a:r>
          </a:p>
          <a:p>
            <a:endParaRPr lang="zh-CN" dirty="0"/>
          </a:p>
          <a:p>
            <a:r>
              <a:rPr lang="zh-CN" dirty="0"/>
              <a:t>本页已经解决“两次 Dijkstra，得到所有独立往返”；接下来继续说明“为什么各次往返的最短时间可以直接相加？”。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给学生时间回答为何可以把局部最小值相加。任一送达方案的两次往返至少各六，因此十二是下界；每次都回到同一个邮局，各次最优路线又可以依次执行，所以十二能够达到。换次序不会降低这个下界。任务相互独立来自题目条件，不能在其他路线互相约束的问题里无依据地照搬求和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本页已经解决“为什么各次往返的最短时间可以直接相加？”；接下来继续说明“送货可以从两个仓库出发，应该选哪个起点”。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表格是每个投递任务各自回到邮局的费用，不是把所有投递点串成一趟旅行。回程1是从城市3回邮局。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明确每次只任选一个仓库，不要求两仓库同时出发，也不要求到达后返回。用四和七的比较说明最终取最小值而不是求和。然后将任选起点的动作转换为新增源点到各仓库的零边，下一页给出双向对应解释。</a:t>
            </a:r>
          </a:p>
          <a:p>
            <a:pPr/>
            <a:endParaRPr lang="en-US" dirty="0"/>
          </a:p>
          <a:p>
            <a:pPr/>
            <a:r>
              <a:rPr lang="zh-CN" dirty="0"/>
              <a:t>先把多个合法起点转成一个起点，再把这个操作落实到初始化。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超级源点到两个仓库都是0，因此路径只能在仓库后开始累计运费；目标得到两种起点方案的较小值。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明确目标是从任意一个合法起点到每个目标的最少代价，因此四和七取小为四，绝不是相加。分别运行算法可行但重复工作多，可以增加一个零代价到达所有源点的新起点，把选择源点变成第一步。再提醒方向：若求每个点到最近关键点，有向图应先反向，然后从这些关键点同时出发。方向是建模的一部分。</a:t>
            </a:r>
          </a:p>
          <a:p>
            <a:pPr/>
            <a:endParaRPr lang="en-US" dirty="0"/>
          </a:p>
          <a:p>
            <a:pPr/>
            <a:r>
              <a:rPr lang="zh-CN" dirty="0"/>
              <a:t>本页已经解决“可以从 A 或 B 出发，哪个起点更近？”；接下来继续说明“超级源点：用零权边连接所有可选起点”。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超级源点到两个仓库都是0，因此路径只能在仓库后开始累计运费；目标得到两种起点方案的较小值。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沿图中两个分支读出零加四、零加七，得到四。真实方案前面增加一条零权边不改变花费，反过来超级源点路径的第一步必然选择一个原合法起点，因此模型保留了原问题。只连超级源点指向起点的边，不添加题意没有要求的回连，保持路径解释清楚。零权边满足非负条件，可以继续用 Dijkstra。</a:t>
            </a:r>
          </a:p>
          <a:p>
            <a:endParaRPr lang="zh-CN" dirty="0"/>
          </a:p>
          <a:p>
            <a:r>
              <a:rPr lang="zh-CN" dirty="0"/>
              <a:t>本页已经解决“超级源点：用零权边连接所有可选起点”；接下来继续说明“多个源点同时入堆，省去虚拟顶点”。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这一页回到只包含距离和顶点的 pair，不需要免费次数。所有起点同时设置距离零并入堆，就等价于已经扩展过虚拟源点；之后过期检查和松弛保持普通堆算法不变。去重判断发生在主循环以前，此时零距离只表示已经加入的源点，因此重复给出的源点不会重复入堆。配套通用程序给出了明确输入格式与不可达标记。</a:t>
            </a:r>
          </a:p>
          <a:p>
            <a:endParaRPr lang="zh-CN" dirty="0"/>
          </a:p>
          <a:p>
            <a:r>
              <a:rPr lang="zh-CN" dirty="0"/>
              <a:t>本页已经解决“多个源点同时入堆，省去虚拟顶点”；接下来继续说明“两个源点同时入堆，客户 3 的距离从 7 改为 4”。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这是教学扩展自定格式，不是额外一道洛谷原题。让学生按首行三个量读入两个源点，再检查两个距离为什么都从零开始。客户三第一次得到七不是确定，另一源点随后给出四；再次强调旧记录只在弹出时跳过。</a:t>
            </a:r>
          </a:p>
          <a:p>
            <a:endParaRPr lang="zh-CN" dirty="0"/>
          </a:p>
          <a:p>
            <a:r>
              <a:rPr lang="zh-CN" dirty="0"/>
              <a:t>三个模型都已回到可运行输入，最后用迁移问题检查能否独立建模。</a:t>
            </a:r>
          </a:p>
          <a:p>
            <a:endParaRPr lang="zh-CN" dirty="0"/>
          </a:p>
          <a:p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对三题都说出点、边、权值和答案在哪里，再点击讲评。次数限制需要在点中增加已用次数，特殊动作才跨层；共同终点用反图转成共同起点，权值保留；任选起点用超级源点或多源初始化，答案是最小而不是和。至此两道主例和教材的建模技巧完成，下一份会利用超级源点与负环处理差分约束。</a:t>
            </a:r>
          </a:p>
          <a:p>
            <a:pPr/>
            <a:endParaRPr lang="en-US" dirty="0"/>
          </a:p>
          <a:p>
            <a:pPr/>
            <a:r>
              <a:rPr lang="zh-CN" dirty="0"/>
              <a:t>结合完整源码独立完成本章任务，并用自拟输入核对。</a:t>
            </a:r>
          </a:p>
          <a:p>
            <a:pPr/>
            <a:endParaRPr lang="en-US" dirty="0"/>
          </a:p>
          <a:p>
            <a:pPr/>
            <a:r>
              <a:rPr lang="zh-CN" dirty="0"/>
              <a:t>本课按用户主教材最短路章节组织；原题边界见配套题意核查与来源说明。标为教学自拟的数据只用于课堂演算。</a:t>
            </a:r>
          </a:p>
          <a:p>
            <a:pPr/>
            <a:endParaRPr lang="en-US" dirty="0"/>
          </a:p>
          <a:p>
            <a:pPr/>
            <a:r>
              <a:rPr lang="zh-CN" dirty="0"/>
              <a:t>超级源点到两个仓库都是0，因此路径只能在仓库后开始累计运费；目标得到两种起点方案的较小值。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slot Placeholder"/>
          <p:cNvSpPr>
            <a:spLocks noGrp="1"/>
          </p:cNvSpPr>
          <p:nvPr>
            <p:ph type="title"/>
          </p:nvPr>
        </p:nvSpPr>
        <p:spPr>
          <a:xfrm>
            <a:off x="952500" y="1619250"/>
            <a:ext cx="10287000" cy="1714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ctr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3" name="subtitle-slot Placeholder"/>
          <p:cNvSpPr>
            <a:spLocks noGrp="1"/>
          </p:cNvSpPr>
          <p:nvPr>
            <p:ph type="subTitle" idx="1"/>
          </p:nvPr>
        </p:nvSpPr>
        <p:spPr>
          <a:xfrm>
            <a:off x="1143000" y="3429000"/>
            <a:ext cx="9906000" cy="666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800"/>
            </a:lvl1pPr>
          </a:lstStyle>
          <a:p>
            <a:pPr marL="0" indent="0" algn="ctr">
              <a:buNone/>
            </a:pPr>
            <a:r>
              <a:rPr lang="zh-CN" sz="2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body-slot Placeholder"/>
          <p:cNvSpPr>
            <a:spLocks noGrp="1"/>
          </p:cNvSpPr>
          <p:nvPr>
            <p:ph type="body" idx="2"/>
          </p:nvPr>
        </p:nvSpPr>
        <p:spPr>
          <a:xfrm>
            <a:off x="1524000" y="4476750"/>
            <a:ext cx="9144000" cy="1428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937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概念推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body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105156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27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分段代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de-slot Placeholder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pPr algn="l">
              <a:lnSpc>
                <a:spcPts val="22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6" name="body-slot Placeholder"/>
          <p:cNvSpPr>
            <a:spLocks noGrp="1"/>
          </p:cNvSpPr>
          <p:nvPr>
            <p:ph type="body" idx="3"/>
          </p:nvPr>
        </p:nvSpPr>
        <p:spPr>
          <a:xfrm>
            <a:off x="7429500" y="2038350"/>
            <a:ext cx="39243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24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图示跟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diagram-slot Placeholder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6" name="body-slot Placeholder"/>
          <p:cNvSpPr>
            <a:spLocks noGrp="1"/>
          </p:cNvSpPr>
          <p:nvPr>
            <p:ph type="body" idx="3"/>
          </p:nvPr>
        </p:nvSpPr>
        <p:spPr>
          <a:xfrm>
            <a:off x="7239000" y="2038350"/>
            <a:ext cx="41148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99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左右对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left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50292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  <p:sp>
        <p:nvSpPr>
          <p:cNvPr id="6" name="right-slot Placeholder"/>
          <p:cNvSpPr>
            <a:spLocks noGrp="1"/>
          </p:cNvSpPr>
          <p:nvPr>
            <p:ph type="body" idx="3"/>
          </p:nvPr>
        </p:nvSpPr>
        <p:spPr>
          <a:xfrm>
            <a:off x="6324600" y="2038350"/>
            <a:ext cx="50292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499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练习讲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00"/>
            </a:lvl1pPr>
          </a:lstStyle>
          <a:p>
            <a:pPr algn="l"/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en-US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question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105156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  <p:sp>
        <p:nvSpPr>
          <p:cNvPr id="6" name="answer-slot Placeholder"/>
          <p:cNvSpPr>
            <a:spLocks noGrp="1"/>
          </p:cNvSpPr>
          <p:nvPr>
            <p:ph type="body" idx="3"/>
          </p:nvPr>
        </p:nvSpPr>
        <p:spPr>
          <a:xfrm>
            <a:off x="838200" y="4171950"/>
            <a:ext cx="10515600" cy="1924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385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s Master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per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<Relationship Id="rId2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6.xml" />  <Relationship Id="rId2" Type="http://schemas.openxmlformats.org/officeDocument/2006/relationships/notesSlide" Target="../notesSlides/notesSlide40.xml"/>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-slot Placeholder Carrier"/>
          <p:cNvSpPr/>
          <p:nvPr/>
        </p:nvSpPr>
        <p:spPr>
          <a:xfrm>
            <a:off x="1238250" y="1657350"/>
            <a:ext cx="9715500" cy="1238250"/>
          </a:xfrm>
          <a:prstGeom prst="rect">
            <a:avLst/>
          </a:prstGeom>
          <a:noFill/>
          <a:ln>
            <a:noFill/>
          </a:ln>
        </p:spPr>
        <p:txBody>
          <a:bodyPr wrap="square" lIns="0" tIns="388620" rIns="0" bIns="0" anchor="t" anchorCtr="0">
            <a:noAutofit/>
          </a:bodyPr>
          <a:lstStyle/>
          <a:p>
            <a:pPr algn="ctr"/>
            <a:r>
              <a:rPr lang="zh-CN" sz="5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最短路建模</a:t>
            </a:r>
          </a:p>
        </p:txBody>
      </p:sp>
      <p:sp>
        <p:nvSpPr>
          <p:cNvPr id="5" name="subtitle-slot Placeholder Carrier"/>
          <p:cNvSpPr/>
          <p:nvPr>
            <p:ph type="subTitle" idx="1"/>
          </p:nvPr>
        </p:nvSpPr>
        <p:spPr>
          <a:xfrm>
            <a:off x="952500" y="3209925"/>
            <a:ext cx="10287000" cy="609600"/>
          </a:xfrm>
          <a:prstGeom prst="rect">
            <a:avLst/>
          </a:prstGeom>
          <a:noFill/>
          <a:ln>
            <a:noFill/>
          </a:ln>
        </p:spPr>
        <p:txBody>
          <a:bodyPr wrap="square" lIns="0" tIns="78767" rIns="0" bIns="0" anchor="t" anchorCtr="0">
            <a:noAutofit/>
          </a:bodyPr>
          <a:lstStyle/>
          <a:p>
            <a:pPr algn="ctr"/>
            <a:r>
              <a:rPr lang="zh-CN" sz="2800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分层状态 · 反向图 · 超级源点</a:t>
            </a:r>
          </a:p>
        </p:txBody>
      </p:sp>
      <p:sp>
        <p:nvSpPr>
          <p:cNvPr id="7" name="body-slot Placeholder Carrier"/>
          <p:cNvSpPr/>
          <p:nvPr>
            <p:ph type="body" idx="2"/>
          </p:nvPr>
        </p:nvSpPr>
        <p:spPr>
          <a:xfrm>
            <a:off x="1047750" y="4267200"/>
            <a:ext cx="10096500" cy="1638300"/>
          </a:xfrm>
          <a:prstGeom prst="rect">
            <a:avLst/>
          </a:prstGeom>
          <a:noFill/>
          <a:ln>
            <a:noFill/>
          </a:ln>
        </p:spPr>
        <p:txBody>
          <a:bodyPr wrap="square" lIns="0" tIns="95912" rIns="0" bIns="0" anchor="t" anchorCtr="0">
            <a:noAutofit/>
          </a:bodyPr>
          <a:lstStyle/>
          <a:p>
            <a:pPr algn="ctr">
              <a:lnSpc>
                <a:spcPts val="3300"/>
              </a:lnSpc>
            </a:pPr>
            <a:r>
              <a:rPr lang="zh-CN" sz="22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前置：邻接表、松弛、堆优化 Dijkstra。</a:t>
            </a:r>
            <a:br/>
            <a:r>
              <a:rPr lang="zh-CN" sz="22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教材例 10-2：免费航班；例 10-3：邮递员送信。</a:t>
            </a:r>
            <a:br/>
            <a:r>
              <a:rPr lang="zh-CN" sz="2200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先让图表达正确，再让算法求出答案。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从一次免费搭乘出发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有一张免票机会，应该留给哪一段航班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264400" cy="3343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我们已经会按边权求最少费用，现在给出一条新的优惠规则。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小 A 要从城市 0 到城市 3，中途可以转机。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她有一次免费搭乘机会，可以用在实际经过的任意一段航班上。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一个自然的尝试是：先找到原来最便宜的路线，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再把这条路线中最贵的一段免掉。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这个尝试只比较了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固定路线内部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的优惠安排。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优惠有没有可能让另一条原本很贵的路线更合算？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先完整读题，再用同一张四城市图检验这个尝试。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858631" y="2253615"/>
            <a:ext cx="2466594" cy="3400044"/>
            <a:chOff x="8858631" y="2253615"/>
            <a:chExt cx="2466594" cy="3400044"/>
          </a:xfrm>
        </p:grpSpPr>
        <p:sp>
          <p:nvSpPr>
            <p:cNvPr id="7" name="TextBox 7"/>
            <p:cNvSpPr txBox="1"/>
            <p:nvPr/>
          </p:nvSpPr>
          <p:spPr>
            <a:xfrm>
              <a:off x="8858631" y="2253615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优惠会改变路线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858631" y="2806065"/>
              <a:ext cx="1943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原最短：0→1→2→3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858631" y="3215640"/>
              <a:ext cx="1781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 + 2 + 5 = 9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858631" y="3625215"/>
              <a:ext cx="21494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免去 5 后：还付 4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8867775" y="4133850"/>
              <a:ext cx="2457450" cy="9525"/>
            </a:xfrm>
            <a:custGeom>
              <a:avLst/>
              <a:gdLst/>
              <a:ahLst/>
              <a:cxnLst/>
              <a:rect l="l" t="t" r="r" b="b"/>
              <a:pathLst>
                <a:path w="2457450" h="9525">
                  <a:moveTo>
                    <a:pt x="0" y="0"/>
                  </a:moveTo>
                  <a:lnTo>
                    <a:pt x="245745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58631" y="4406265"/>
              <a:ext cx="16922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另一条：0→1→3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858631" y="4825365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 + 100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58631" y="5301615"/>
              <a:ext cx="20462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免去 100：只付 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8761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例 10-2 飞行路线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优惠可以用几次，会影响怎样选路线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9723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P4568：n 个城市，编号从 0 到 n−1，m 条双向航线。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每条航线有非负票价 w，从城市 s 出发，最终到达城市 t。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最多 k 次免费搭乘；其余航班正常付费。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目标：所有合法出行方案中，实际总花费最少是多少？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完整规模：n≤10000，m≤50000，k≤10，w≤1000。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“免费次数很少”，提示我们可以记录这项额外信息。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先把 k 设成 0，回到已经会解的普通最短路。</a:t>
            </a:r>
            <a:br/>
            <a:r>
              <a:rPr lang="zh-CN" sz="20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以下四城市图为教学自拟例子，不是原题样例。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858631" y="2253615"/>
            <a:ext cx="2466594" cy="3400044"/>
            <a:chOff x="8858631" y="2253615"/>
            <a:chExt cx="2466594" cy="3400044"/>
          </a:xfrm>
        </p:grpSpPr>
        <p:sp>
          <p:nvSpPr>
            <p:cNvPr id="7" name="TextBox 7"/>
            <p:cNvSpPr txBox="1"/>
            <p:nvPr/>
          </p:nvSpPr>
          <p:spPr>
            <a:xfrm>
              <a:off x="8858631" y="2253615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优惠会改变路线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858631" y="2806065"/>
              <a:ext cx="1943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原最短：0→1→2→3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858631" y="3215640"/>
              <a:ext cx="1781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 + 2 + 5 = 9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858631" y="3625215"/>
              <a:ext cx="21494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免去 5 后：还付 4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8867775" y="4133850"/>
              <a:ext cx="2457450" cy="9525"/>
            </a:xfrm>
            <a:custGeom>
              <a:avLst/>
              <a:gdLst/>
              <a:ahLst/>
              <a:cxnLst/>
              <a:rect l="l" t="t" r="r" b="b"/>
              <a:pathLst>
                <a:path w="2457450" h="9525">
                  <a:moveTo>
                    <a:pt x="0" y="0"/>
                  </a:moveTo>
                  <a:lnTo>
                    <a:pt x="245745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58631" y="4406265"/>
              <a:ext cx="16922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另一条：0→1→3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858631" y="4825365"/>
              <a:ext cx="10287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 + 100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58631" y="5301615"/>
              <a:ext cx="20462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免去 100：只付 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88005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P4568 · 输入与目标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先读完整航班输入，再决定怎样用免票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257550" cy="35143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教学自拟输入</a:t>
            </a:r>
          </a:p>
          <a:p>
            <a:pPr algn="l">
              <a:lnSpc>
                <a:spcPts val="2250"/>
              </a:lnSpc>
              <a:spcBef>
                <a:spcPts val="30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4 5 1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0 1 2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0 2 5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1 2 2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1 3 100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2 3 5</a:t>
            </a:r>
          </a:p>
          <a:p>
            <a:pPr algn="l">
              <a:lnSpc>
                <a:spcPts val="2250"/>
              </a:lnSpc>
              <a:spcBef>
                <a:spcPts val="105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输出：一行一个最少花费</a:t>
            </a:r>
          </a:p>
          <a:p>
            <a:pPr algn="l">
              <a:lnSpc>
                <a:spcPts val="2250"/>
              </a:lnSpc>
              <a:spcBef>
                <a:spcPts val="300"/>
              </a:spcBef>
            </a:pPr>
            <a:r>
              <a: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2</a:t>
            </a:r>
          </a:p>
          <a:p>
            <a:pPr algn="l">
              <a:lnSpc>
                <a:spcPts val="2250"/>
              </a:lnSpc>
              <a:spcBef>
                <a:spcPts val="7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接下来说明这个 2 怎样得到。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3909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首行 n m k：4 个城市，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 条航线，最多免费 1 次。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第二行 s t：从 0 到 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随后 m 行 a b c：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a、b 间双向飞行，票价 c。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一行航线要存两个方向。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免费必须沿现有航线，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不能任意跳到另一个城市。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先令 k=0，手算普通费用，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再观察优惠是否改变路线。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8761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例 10-2 飞行路线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999939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没有免票时，从 0 到 3 最少花 9</a:t>
            </a:r>
          </a:p>
        </p:txBody>
      </p:sp>
      <p:grpSp>
        <p:nvGrpSpPr>
          <p:cNvPr id="29" name="diagram-slot Proxy Content"/>
          <p:cNvGrpSpPr/>
          <p:nvPr/>
        </p:nvGrpSpPr>
        <p:grpSpPr>
          <a:xfrm>
            <a:off x="1132839" y="2470123"/>
            <a:ext cx="5476874" cy="3601134"/>
            <a:chOff x="1132839" y="2470123"/>
            <a:chExt cx="5476874" cy="3601134"/>
          </a:xfrm>
        </p:grpSpPr>
        <p:grpSp>
          <p:nvGrpSpPr>
            <p:cNvPr id="12" name="Group 12"/>
            <p:cNvGrpSpPr/>
            <p:nvPr/>
          </p:nvGrpSpPr>
          <p:grpSpPr>
            <a:xfrm>
              <a:off x="1619250" y="2857500"/>
              <a:ext cx="4200525" cy="2295525"/>
              <a:chOff x="1619250" y="2857500"/>
              <a:chExt cx="4200525" cy="2295525"/>
            </a:xfrm>
          </p:grpSpPr>
          <p:sp>
            <p:nvSpPr>
              <p:cNvPr id="7" name="Line 7"/>
              <p:cNvSpPr/>
              <p:nvPr/>
            </p:nvSpPr>
            <p:spPr>
              <a:xfrm>
                <a:off x="1619250" y="2857500"/>
                <a:ext cx="4191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191000" h="9525">
                    <a:moveTo>
                      <a:pt x="0" y="0"/>
                    </a:moveTo>
                    <a:lnTo>
                      <a:pt x="4191000" y="0"/>
                    </a:lnTo>
                  </a:path>
                </a:pathLst>
              </a:custGeom>
              <a:noFill/>
              <a:ln w="28575">
                <a:solidFill>
                  <a:srgbClr val="595959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1619250" y="2857500"/>
                <a:ext cx="9525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286000">
                    <a:moveTo>
                      <a:pt x="0" y="0"/>
                    </a:moveTo>
                    <a:lnTo>
                      <a:pt x="0" y="2286000"/>
                    </a:lnTo>
                  </a:path>
                </a:pathLst>
              </a:custGeom>
              <a:noFill/>
              <a:ln w="28575">
                <a:solidFill>
                  <a:srgbClr val="595959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5810250" y="2857500"/>
                <a:ext cx="9525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2286000">
                    <a:moveTo>
                      <a:pt x="0" y="0"/>
                    </a:moveTo>
                    <a:lnTo>
                      <a:pt x="0" y="2286000"/>
                    </a:lnTo>
                  </a:path>
                </a:pathLst>
              </a:custGeom>
              <a:noFill/>
              <a:ln w="28575">
                <a:solidFill>
                  <a:srgbClr val="595959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619250" y="5143500"/>
                <a:ext cx="4191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4191000" h="9525">
                    <a:moveTo>
                      <a:pt x="0" y="0"/>
                    </a:moveTo>
                    <a:lnTo>
                      <a:pt x="4191000" y="0"/>
                    </a:lnTo>
                  </a:path>
                </a:pathLst>
              </a:custGeom>
              <a:noFill/>
              <a:ln w="28575">
                <a:solidFill>
                  <a:srgbClr val="595959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1619250" y="2857500"/>
                <a:ext cx="4191000" cy="2286000"/>
              </a:xfrm>
              <a:custGeom>
                <a:avLst/>
                <a:gdLst/>
                <a:ahLst/>
                <a:cxnLst/>
                <a:rect l="l" t="t" r="r" b="b"/>
                <a:pathLst>
                  <a:path w="4191000" h="2286000">
                    <a:moveTo>
                      <a:pt x="4191000" y="0"/>
                    </a:moveTo>
                    <a:lnTo>
                      <a:pt x="0" y="2286000"/>
                    </a:lnTo>
                  </a:path>
                </a:pathLst>
              </a:custGeom>
              <a:noFill/>
              <a:ln w="28575">
                <a:solidFill>
                  <a:srgbClr val="595959"/>
                </a:solidFill>
              </a:ln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1314450" y="2552700"/>
              <a:ext cx="4800600" cy="2895600"/>
              <a:chOff x="1314450" y="2552700"/>
              <a:chExt cx="4800600" cy="2895600"/>
            </a:xfrm>
          </p:grpSpPr>
          <p:sp>
            <p:nvSpPr>
              <p:cNvPr id="13" name="Ellipse 13"/>
              <p:cNvSpPr/>
              <p:nvPr/>
            </p:nvSpPr>
            <p:spPr>
              <a:xfrm>
                <a:off x="1314450" y="255270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5505450" y="255270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1314450" y="483870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5505450" y="483870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2" name="Group 22"/>
            <p:cNvGrpSpPr/>
            <p:nvPr/>
          </p:nvGrpSpPr>
          <p:grpSpPr>
            <a:xfrm>
              <a:off x="1473200" y="2736823"/>
              <a:ext cx="4483101" cy="2677209"/>
              <a:chOff x="1473200" y="2736823"/>
              <a:chExt cx="4483101" cy="2677209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1473200" y="2736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5664201" y="2736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473200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5664201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3609338" y="24701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218563" y="38798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038213" y="3879823"/>
              <a:ext cx="5715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609338" y="47846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495038" y="36226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132839" y="5680048"/>
              <a:ext cx="416661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双向航线；起点 s=0，终点 t=3。</a:t>
              </a:r>
            </a:p>
          </p:txBody>
        </p:sp>
      </p:grpSp>
      <p:sp>
        <p:nvSpPr>
          <p:cNvPr id="31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29972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先比较三条简单路线：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0→1→2→3：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2+2+5=9。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0→2→3：5+5=10。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0→1→3：2+100=102。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另一条 0→2→1→3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花费 107，也不会更优。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这里绕圈只会增加花费。</a:t>
            </a:r>
          </a:p>
        </p:txBody>
      </p:sp>
      <p:sp>
        <p:nvSpPr>
          <p:cNvPr id="32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8761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例 10-2 飞行路线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先求普通最短路，再免掉最贵一段？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708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尝试固定原来的最短路线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现在允许免费一次：k=1。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仍走 0→1→2→3。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三段票价是 2、2、5。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把最贵的 5 免掉，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实际花费变成 2+2+0=4。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这是这条路线上的最优优惠，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但不是所有路线中的最优答案。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581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允许重新选择整条路线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改走 0→1→3。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正常价格原本是 2+100=102。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 100 这一段免掉，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实际花费只有 2+0=2。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优惠改变了最优路线。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必须在选路线的同时，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决定哪些航班使用免费机会。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分层状态的来源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到同一个城市，两种情况都要保留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3909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方案 A：先把 0→1 免费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到城市 1 时，已经花费 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免费次数已经使用 1 次。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接着走 1→3，必须付 100。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整条路线花费 0+100=100。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当前更便宜，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并不代表后续也能更便宜。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084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方案 B：先为 0→1 付费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到城市 1 时，已经花费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免费次数使用 0 次，还能用。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接着走 1→3，可以免费。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整条路线花费 2+0=2。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只用 dis[1] 保留最小的 0，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就会丢掉这个更优的后续方案。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分层状态的来源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一个状态，同时记录城市和已使用次数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4422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把状态写成 (u,j)：u 是当前城市，j 是已经免费搭乘的次数。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u 的范围是 0…n−1；j 的范围是 0…k，一共 k+1 层。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dis[j][u]：到达城市 u，恰好已用 j 次免费机会的最少花费。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注意：下标描述状态，数组里保存的是钱数，不是剩余次数。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起点状态是 (s,0)，所以 dis[0][s]=0，其他状态为 INF。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 dis[0][1]=2，而 dis[1][1]=0，它们可以同时保留。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从一个状态出发，每条航线有两种选择：付费，或者免费。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接下来把这两种真实动作分别画成状态之间的边。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001506" y="2196465"/>
            <a:ext cx="2145182" cy="3857244"/>
            <a:chOff x="9001506" y="2196465"/>
            <a:chExt cx="2145182" cy="3857244"/>
          </a:xfrm>
        </p:grpSpPr>
        <p:sp>
          <p:nvSpPr>
            <p:cNvPr id="7" name="TextBox 7"/>
            <p:cNvSpPr txBox="1"/>
            <p:nvPr/>
          </p:nvSpPr>
          <p:spPr>
            <a:xfrm>
              <a:off x="9001506" y="2196465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同城，不同状态</a:t>
              </a:r>
            </a:p>
          </p:txBody>
        </p:sp>
        <p:sp>
          <p:nvSpPr>
            <p:cNvPr id="9" name="Ellipse 9"/>
            <p:cNvSpPr/>
            <p:nvPr/>
          </p:nvSpPr>
          <p:spPr>
            <a:xfrm>
              <a:off x="9229725" y="2914650"/>
              <a:ext cx="571500" cy="571500"/>
            </a:xfrm>
            <a:prstGeom prst="ellipse">
              <a:avLst/>
            </a:prstGeom>
            <a:solidFill>
              <a:srgbClr val="EAF2F8"/>
            </a:solidFill>
            <a:ln w="19050">
              <a:solidFill>
                <a:srgbClr val="244D87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77363" y="30918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001631" y="2939415"/>
              <a:ext cx="12128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已用 0 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001631" y="3310890"/>
              <a:ext cx="858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编号 3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9229725" y="4248150"/>
              <a:ext cx="571500" cy="571500"/>
            </a:xfrm>
            <a:prstGeom prst="ellipse">
              <a:avLst/>
            </a:prstGeom>
            <a:solidFill>
              <a:srgbClr val="FFF0E3"/>
            </a:solidFill>
            <a:ln w="19050">
              <a:solidFill>
                <a:srgbClr val="ED7D3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77363" y="4425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001631" y="4272915"/>
              <a:ext cx="12128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已用 1 次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001631" y="4644390"/>
              <a:ext cx="858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编号 7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001506" y="5311140"/>
              <a:ext cx="1781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 + 1 × 4 = 7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001506" y="5701665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数组中另存花费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分层图的两类边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付费搭乘：只换城市，不换层</a:t>
            </a:r>
          </a:p>
        </p:txBody>
      </p:sp>
      <p:grpSp>
        <p:nvGrpSpPr>
          <p:cNvPr id="24" name="diagram-slot Proxy Content"/>
          <p:cNvGrpSpPr/>
          <p:nvPr/>
        </p:nvGrpSpPr>
        <p:grpSpPr>
          <a:xfrm>
            <a:off x="942339" y="2222473"/>
            <a:ext cx="5010786" cy="3444902"/>
            <a:chOff x="942339" y="2222473"/>
            <a:chExt cx="5010786" cy="3444902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222473"/>
              <a:ext cx="288772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0 层：尚未免费搭乘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2339" y="4260823"/>
              <a:ext cx="342620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 层：已经免费搭乘一次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2714625" y="3143250"/>
              <a:ext cx="2381250" cy="9525"/>
            </a:xfrm>
            <a:custGeom>
              <a:avLst/>
              <a:gdLst/>
              <a:ahLst/>
              <a:cxnLst/>
              <a:rect l="l" t="t" r="r" b="b"/>
              <a:pathLst>
                <a:path w="2381250" h="9525">
                  <a:moveTo>
                    <a:pt x="0" y="0"/>
                  </a:moveTo>
                  <a:lnTo>
                    <a:pt x="238125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2714625" y="5238750"/>
              <a:ext cx="2381250" cy="9525"/>
            </a:xfrm>
            <a:custGeom>
              <a:avLst/>
              <a:gdLst/>
              <a:ahLst/>
              <a:cxnLst/>
              <a:rect l="l" t="t" r="r" b="b"/>
              <a:pathLst>
                <a:path w="2381250" h="9525">
                  <a:moveTo>
                    <a:pt x="0" y="0"/>
                  </a:moveTo>
                  <a:lnTo>
                    <a:pt x="238125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1857375" y="2714625"/>
              <a:ext cx="4095750" cy="2952750"/>
              <a:chOff x="1857375" y="2714625"/>
              <a:chExt cx="4095750" cy="2952750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1857375" y="2714625"/>
                <a:ext cx="857250" cy="85725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5095875" y="2714625"/>
                <a:ext cx="857250" cy="85725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1857375" y="4810125"/>
                <a:ext cx="857250" cy="85725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5095875" y="4810125"/>
                <a:ext cx="857250" cy="85725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1903412" y="3025140"/>
              <a:ext cx="4003675" cy="2447544"/>
              <a:chOff x="1903412" y="3025140"/>
              <a:chExt cx="4003675" cy="2447544"/>
            </a:xfrm>
          </p:grpSpPr>
          <p:sp>
            <p:nvSpPr>
              <p:cNvPr id="16" name="TextBox 16"/>
              <p:cNvSpPr txBox="1"/>
              <p:nvPr/>
            </p:nvSpPr>
            <p:spPr>
              <a:xfrm>
                <a:off x="1903412" y="3025140"/>
                <a:ext cx="76517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(u,0)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141912" y="3025140"/>
                <a:ext cx="76517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(v,0)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903412" y="5120640"/>
                <a:ext cx="76517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(u,1)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5141912" y="5120640"/>
                <a:ext cx="76517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(v,1)</a:t>
                </a: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3780788" y="27463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780788" y="48418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89964" y="3641698"/>
              <a:ext cx="378968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同层连线均表示付费双向航线。</a:t>
              </a:r>
            </a:p>
          </p:txBody>
        </p:sp>
      </p:grpSp>
      <p:sp>
        <p:nvSpPr>
          <p:cNvPr id="26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2766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原图有 u 与 v 间的航线，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票价为 w。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正常付费时：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(u,j) → (v,j)，代价 w。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u 变成 v，但 j 不变。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每一层都保留原图航线。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因为航线双向，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反向付费转移也要保留。</a:t>
            </a:r>
          </a:p>
        </p:txBody>
      </p:sp>
      <p:sp>
        <p:nvSpPr>
          <p:cNvPr id="27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分层图的两类边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免费搭乘：换城市，同时进入下一层</a:t>
            </a:r>
          </a:p>
        </p:txBody>
      </p:sp>
      <p:grpSp>
        <p:nvGrpSpPr>
          <p:cNvPr id="23" name="diagram-slot Proxy Content"/>
          <p:cNvGrpSpPr/>
          <p:nvPr/>
        </p:nvGrpSpPr>
        <p:grpSpPr>
          <a:xfrm>
            <a:off x="942339" y="2184373"/>
            <a:ext cx="5010786" cy="3944034"/>
            <a:chOff x="942339" y="2184373"/>
            <a:chExt cx="5010786" cy="3944034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184373"/>
              <a:ext cx="2551179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上层 j=0，下层 j=1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2619375" y="3352800"/>
              <a:ext cx="2524125" cy="164782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 flipH="1">
              <a:off x="2667000" y="3352800"/>
              <a:ext cx="2524125" cy="1647825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tailEnd type="triangle" w="lg" len="lg"/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1857375" y="2714625"/>
              <a:ext cx="4095750" cy="2952750"/>
              <a:chOff x="1857375" y="2714625"/>
              <a:chExt cx="4095750" cy="2952750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1857375" y="2714625"/>
                <a:ext cx="857250" cy="85725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1" name="Ellipse 11"/>
              <p:cNvSpPr/>
              <p:nvPr/>
            </p:nvSpPr>
            <p:spPr>
              <a:xfrm>
                <a:off x="5095875" y="2714625"/>
                <a:ext cx="857250" cy="85725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1857375" y="4810125"/>
                <a:ext cx="857250" cy="85725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5095875" y="4810125"/>
                <a:ext cx="857250" cy="85725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903412" y="3025140"/>
              <a:ext cx="4003675" cy="2447544"/>
              <a:chOff x="1903412" y="3025140"/>
              <a:chExt cx="4003675" cy="2447544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1903412" y="3025140"/>
                <a:ext cx="76517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(u,0)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5141912" y="3025140"/>
                <a:ext cx="76517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(v,0)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1903412" y="5120640"/>
                <a:ext cx="76517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(u,1)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5141912" y="5120640"/>
                <a:ext cx="76517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(v,1)</a:t>
                </a:r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3123563" y="33749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657088" y="33749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89964" y="5737198"/>
              <a:ext cx="459740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只突出跨层边；层内付费边仍然存在。</a:t>
              </a:r>
            </a:p>
          </p:txBody>
        </p:sp>
      </p:grpSp>
      <p:sp>
        <p:nvSpPr>
          <p:cNvPr id="25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543300" cy="4010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只有 j&lt;k 时还能免费。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u 搭乘到 v：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(u,j) → (v,j+1)，代价 0。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另一个搭乘方向对应：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(v,j) → (u,j+1)。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两条边都只能进入下一层，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不能退回去“补回”次数。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必须沿真实航线飞行，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不能在原城市凭空换层。</a:t>
            </a:r>
          </a:p>
        </p:txBody>
      </p:sp>
      <p:sp>
        <p:nvSpPr>
          <p:cNvPr id="26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状态与路线对应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29071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实际走 0→1→3，在状态图中怎样走？</a:t>
            </a:r>
          </a:p>
        </p:txBody>
      </p:sp>
      <p:grpSp>
        <p:nvGrpSpPr>
          <p:cNvPr id="21" name="diagram-slot Proxy Content"/>
          <p:cNvGrpSpPr/>
          <p:nvPr/>
        </p:nvGrpSpPr>
        <p:grpSpPr>
          <a:xfrm>
            <a:off x="942338" y="2260573"/>
            <a:ext cx="5420362" cy="3705909"/>
            <a:chOff x="942338" y="2260573"/>
            <a:chExt cx="5420362" cy="3705909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260573"/>
              <a:ext cx="298196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先付费一次，再免费一次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1981200" y="3429000"/>
              <a:ext cx="1143000" cy="1"/>
            </a:xfrm>
            <a:prstGeom prst="line">
              <a:avLst/>
            </a:prstGeom>
            <a:noFill/>
            <a:ln w="28575">
              <a:solidFill>
                <a:srgbClr val="595959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>
              <a:off x="4076700" y="3429000"/>
              <a:ext cx="1333500" cy="1"/>
            </a:xfrm>
            <a:prstGeom prst="line">
              <a:avLst/>
            </a:prstGeom>
            <a:noFill/>
            <a:ln w="28575">
              <a:solidFill>
                <a:srgbClr val="595959"/>
              </a:solidFill>
              <a:tailEnd type="triangle" w="lg" len="lg"/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1066800" y="2971800"/>
              <a:ext cx="5295900" cy="914400"/>
              <a:chOff x="1066800" y="2971800"/>
              <a:chExt cx="5295900" cy="914400"/>
            </a:xfrm>
          </p:grpSpPr>
          <p:sp>
            <p:nvSpPr>
              <p:cNvPr id="10" name="Ellipse 10"/>
              <p:cNvSpPr/>
              <p:nvPr/>
            </p:nvSpPr>
            <p:spPr>
              <a:xfrm>
                <a:off x="1066800" y="2971800"/>
                <a:ext cx="914400" cy="914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1" name="Ellipse 11"/>
              <p:cNvSpPr/>
              <p:nvPr/>
            </p:nvSpPr>
            <p:spPr>
              <a:xfrm>
                <a:off x="3162300" y="2971800"/>
                <a:ext cx="914400" cy="914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5448300" y="2971800"/>
                <a:ext cx="914400" cy="914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1141413" y="3310890"/>
              <a:ext cx="5146674" cy="352044"/>
              <a:chOff x="1141413" y="3310890"/>
              <a:chExt cx="5146674" cy="352044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1141413" y="3310890"/>
                <a:ext cx="76517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(0,0)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3236913" y="3310890"/>
                <a:ext cx="76517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(1,0)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5522912" y="3310890"/>
                <a:ext cx="765175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18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(3,1)</a:t>
                </a:r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2371088" y="30035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618988" y="30035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2338" y="4241773"/>
              <a:ext cx="3759200" cy="17247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dis[0][0]=0</a:t>
              </a:r>
              <a:br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dis[0][1]=0+2=2</a:t>
              </a:r>
              <a:br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dis[1][3]=2+0=2</a:t>
              </a:r>
            </a:p>
            <a:p>
              <a:pPr algn="l">
                <a:lnSpc>
                  <a:spcPts val="3000"/>
                </a:lnSpc>
                <a:spcBef>
                  <a:spcPts val="1500"/>
                </a:spcBef>
              </a:pPr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状态括号写 (城市,已用次数)。</a:t>
              </a:r>
            </a:p>
          </p:txBody>
        </p:sp>
      </p:grpSp>
      <p:sp>
        <p:nvSpPr>
          <p:cNvPr id="23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7338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已经找到花费为 2 的方案。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还能比 2 更便宜吗？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这张图最小的正票价是 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若总花费小于 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就只能所有航班都免费。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 0 与 3 没有直达航线，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至少搭乘两次，只有一次免票。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因此至少付 2，方案确实最优。</a:t>
            </a:r>
          </a:p>
        </p:txBody>
      </p:sp>
      <p:sp>
        <p:nvSpPr>
          <p:cNvPr id="24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状态与路线对应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到达终点以后，免费次数一定要用完吗？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629400" cy="1343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题目要求最多免费 k 次；状态记录恰好已经免费 j 次。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求最终答案，应只看 dis[k][t]，还是比较所有合法层？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想一想：如果 s=t，什么都不做是否已经到达终点？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69977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比较 dis[0][t]、dis[1][t]、…、dis[k][t]，取最小值。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每一层都满足“不超过 k 次”，不能强迫使用完全部机会。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s=t 时，状态 (s,0) 的零步路线花费为 0，应该被考虑。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k=0 时只有第 0 层，恰好退化为普通最短路。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779383" y="2205990"/>
            <a:ext cx="2564892" cy="3714369"/>
            <a:chOff x="8779383" y="2205990"/>
            <a:chExt cx="2564892" cy="3714369"/>
          </a:xfrm>
        </p:grpSpPr>
        <p:sp>
          <p:nvSpPr>
            <p:cNvPr id="10" name="TextBox 10"/>
            <p:cNvSpPr txBox="1"/>
            <p:nvPr/>
          </p:nvSpPr>
          <p:spPr>
            <a:xfrm>
              <a:off x="8782431" y="2205990"/>
              <a:ext cx="21272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到终点 3 后再比较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782431" y="2834640"/>
              <a:ext cx="1065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已用次数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230231" y="2834640"/>
              <a:ext cx="1065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最少花费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182481" y="33394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630281" y="33394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182481" y="38347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630281" y="38347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779383" y="4293870"/>
              <a:ext cx="22129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min(9,2) = 2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791575" y="4867275"/>
              <a:ext cx="2552700" cy="9525"/>
            </a:xfrm>
            <a:custGeom>
              <a:avLst/>
              <a:gdLst/>
              <a:ahLst/>
              <a:cxnLst/>
              <a:rect l="l" t="t" r="r" b="b"/>
              <a:pathLst>
                <a:path w="2552700" h="9525">
                  <a:moveTo>
                    <a:pt x="0" y="0"/>
                  </a:moveTo>
                  <a:lnTo>
                    <a:pt x="25527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782431" y="5111115"/>
              <a:ext cx="1920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s=t：零步费用 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782431" y="5568315"/>
              <a:ext cx="22748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k=0：只保留第 0 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18430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分层图的实现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61380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教材的 u+j*n，只是在给状态重新编号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7691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每层有 n 个城市，把第 j 层放在前面 j*n 个位置之后。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状态 (u,j) 的一维编号：id(u,j)=u+j*n。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 n=4：第 0 层的城市 3，编号是 3；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1 层的城市 3，编号是 3+1*4=7。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总点数为 (k+1)*n，最大编号为 (k+1)*n−1。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起点编号是 s；合法终点编号是 t、t+n、…、t+k*n。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一维数组 dis[id(u,j)] 和二维数组 dis[j][u]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记录的是同一个状态；区别只是存储和访问方式。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9001506" y="2196465"/>
            <a:ext cx="2145182" cy="3857244"/>
            <a:chOff x="9001506" y="2196465"/>
            <a:chExt cx="2145182" cy="3857244"/>
          </a:xfrm>
        </p:grpSpPr>
        <p:sp>
          <p:nvSpPr>
            <p:cNvPr id="7" name="TextBox 7"/>
            <p:cNvSpPr txBox="1"/>
            <p:nvPr/>
          </p:nvSpPr>
          <p:spPr>
            <a:xfrm>
              <a:off x="9001506" y="2196465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同城，不同状态</a:t>
              </a:r>
            </a:p>
          </p:txBody>
        </p:sp>
        <p:sp>
          <p:nvSpPr>
            <p:cNvPr id="9" name="Ellipse 9"/>
            <p:cNvSpPr/>
            <p:nvPr/>
          </p:nvSpPr>
          <p:spPr>
            <a:xfrm>
              <a:off x="9229725" y="2914650"/>
              <a:ext cx="571500" cy="571500"/>
            </a:xfrm>
            <a:prstGeom prst="ellipse">
              <a:avLst/>
            </a:prstGeom>
            <a:solidFill>
              <a:srgbClr val="EAF2F8"/>
            </a:solidFill>
            <a:ln w="19050">
              <a:solidFill>
                <a:srgbClr val="244D87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77363" y="30918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001631" y="2939415"/>
              <a:ext cx="12128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已用 0 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001631" y="3310890"/>
              <a:ext cx="858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编号 3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9229725" y="4248150"/>
              <a:ext cx="571500" cy="571500"/>
            </a:xfrm>
            <a:prstGeom prst="ellipse">
              <a:avLst/>
            </a:prstGeom>
            <a:solidFill>
              <a:srgbClr val="FFF0E3"/>
            </a:solidFill>
            <a:ln w="19050">
              <a:solidFill>
                <a:srgbClr val="ED7D3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77363" y="44253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ctr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001631" y="4272915"/>
              <a:ext cx="12128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已用 1 次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001631" y="4644390"/>
              <a:ext cx="858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编号 7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001506" y="5311140"/>
              <a:ext cx="1781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3 + 1 × 4 = 7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001506" y="5701665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数组中另存花费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18430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分层图的实现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转移规则相同，不一定要把边全部存出来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708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显式分层：建好所有状态边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点数：(k+1)n。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层内付费边：2m(k+1)。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跨层免费边：2mk。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合计有向边：(4k+2)m。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完整规模最多 110000 个点，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2100000 条有向边。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点数组和边数组分别估算容量。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962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隐式分层：需要时生成转移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只存原图的 2m 条邻接边。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(u,j) 出发扫描 g[u]，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临时计算两种后继状态。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距离仍然需要 (k+1)n 个值。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堆中的历史记录也仍要占空间，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最坏可随扩展后的边数增长。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下面用这种方式实现，减少存边。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分层图 · 逐轮手算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16305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从起点扩展后，两个免费到达状态先被处理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962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括号统一写（城市，已用次数）。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仅起点 (0,0) 的距离为 0。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1 次扩展 (0,0)：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付费到 (1,0)，花费 2；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付费到 (2,0)，花费 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免费到 (1,1)，花费 0；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免费到 (2,1)，花费 0。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同城的不同次数是不同状态，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四个候选都应该保留。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4470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2 次扩展 (1,1)，距离 0：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免票已用完，只尝试付费。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 (0,1) 得 2；到 (3,1) 得 100。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 (2,1) 得 2，不如已有 0。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3 次扩展 (2,1)，距离 0：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 (3,1) 得 5，取代 100。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 0、1 的候选都不能改进。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1 层暂为 [2,0,0,5]。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但保留免票的状态还没处理。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分层图 · 逐轮手算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46841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花费 2 到城市 1，随后免费到城市 3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089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4 次扩展 (0,1)，距离 2：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 1 得 4、到 2 得 7，都不改。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5 次扩展 (1,0)，距离 2：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付费到 (2,0)：2+2=4；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付费到 (3,0)：2+100=102；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免费到 (3,1)：2+0=2。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1 层终点从 5 改成 2。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其他候选没有严格变短。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保留机会终于带来了收益。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975100" cy="35344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6 次扩展 (3,1)，无更新。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7 次扩展 (2,0)，距离 4：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付费到 (3,0)，4+5=9。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8 次扩展 (3,0)，无更新。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所有过期堆记录都跳过。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按城市 0、1、2、3 排列：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0 层：[0,2,4,9]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1 层：[2,0,0,2]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答案 min(9,2)=2；接着写代码。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18430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分层图的实现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堆记录变成：距离、城市、已用次数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652963" cy="3323844"/>
            <a:chOff x="829056" y="2148840"/>
            <a:chExt cx="4652963" cy="33238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652963" cy="33238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片段 1：已读入 n、m、k、s、t 和 g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ll =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long long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State = tuple&lt;ll,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,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&gt;;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ll INF = (1LL &lt;&lt; 60);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vector&lt;vector&lt;ll&gt;&gt; dis(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k + 1, vector&lt;ll&gt;(n, INF));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priority_queue&lt;State, vector&lt;State&gt;,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greater&lt;State&gt;&gt; q;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dis[0][s] = 0;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q.push({0, s, 0});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1115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tuple 可以保存三个量。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堆仍先比较第一项距离。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二维数组外层是次数，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内层是城市编号。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q.push({0,s,0})：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花费为 0，位于 s，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已经使用 0 次免费机会。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起点城市可以是 0。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18430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分层图的实现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取出一个状态，先尝试正常付费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276725" cy="4009644"/>
            <a:chOff x="829056" y="2148840"/>
            <a:chExt cx="4276725" cy="40096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276725" cy="4009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(!q.empty())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State cur = q.top(); q.pop();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ll d = get&lt;0&gt;(cur);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u = get&lt;1&gt;(cur);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j = get&lt;2&gt;(cur);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(d != dis[j][u])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continue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const auto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&amp;e : g[u])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v = e.to;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ll nd = d + e.w;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(nd &lt; dis[j][v])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dis[j][v] = nd;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q.push({nd, v, j});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}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        // 此处接下一页的免费分支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3909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get&lt;0&gt;、get&lt;1&gt;、get&lt;2&gt;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分别读取三个位置。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过期检查必须包含 j 和 u，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不能只比较同一个城市。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正常付费增加 e.w，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已用次数 j 保持不变。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松弛成功后加入新记录：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(nd,v,j)。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18430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分层图的实现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还有机会时，再尝试免费搭乘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400550" cy="2752344"/>
            <a:chOff x="829056" y="2148840"/>
            <a:chExt cx="4400550" cy="27523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400550" cy="27523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片段 3：放在同一个邻接边循环内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(j &lt; k &amp;&amp; d &lt; dis[j + 1][v])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dis[j + 1][v] = d;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q.push({d, v, j + 1});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27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两个选择都要尝试，不能写成 else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付费成功，不代表免费分支就没用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免费成功，也不应丢掉保留机会的方案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2004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j&lt;k 保证还有可用机会，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也保证 j+1 不越界。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免费边代价为 0，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所以新距离还是 d。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已用次数必须变成 j+1。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不增加 j 会错误地允许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无限次免费搭乘。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两种分支对应不同的状态。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分层图 · 代码跟踪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646115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把（城市 1，已用 0 次）代入两个 if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708400" cy="35344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回到第 5 次扩展，取出状态：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d=2，u=1，j=0。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当前航线 e.to=3，e.w=100。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先执行付费分支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nd = d+e.w = 102。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102 &lt; dis[0][3]=INF 成立。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写 dis[0][3]=102。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q.push({102,3,0})。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花了钱，使用次数仍是 0。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708400" cy="35344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继续执行免费分支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j&lt;k：0&lt;1，成立。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d&lt;dis[1][3]：2&lt;5，成立。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写 dis[1][3]=2。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q.push({2,3,1})。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两个 if 都必须有机会执行。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若写成 else if，付费成功后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就会漏掉更有用的免费状态。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再证明这些状态完整表示题意。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18430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分层图的实现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为什么状态图的最短路就是题目答案？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2898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从真实方案到状态图：每次付费走层内边，每次免费走跨层边。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使用次数不超过 k，因此始终在允许的层内，总花费保持不变。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从状态图到真实方案：每条状态边都来自一条实际航线，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层内代表付费，跨层代表免费，按顺序还原即可。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所有合法方案都被考虑，也没有添加不合法的优惠操作。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状态边权为原票价或 0，都是非负数，可以使用 Dijkstra。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运行结束后，枚举 j=0…k，取 dis[j][t] 的最小值。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自拟图中 dis[0][3]=9、dis[1][3]=2，所以答案是 2。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868156" y="2186940"/>
            <a:ext cx="2223364" cy="3723894"/>
            <a:chOff x="8868156" y="2186940"/>
            <a:chExt cx="2223364" cy="3723894"/>
          </a:xfrm>
        </p:grpSpPr>
        <p:sp>
          <p:nvSpPr>
            <p:cNvPr id="7" name="TextBox 7"/>
            <p:cNvSpPr txBox="1"/>
            <p:nvPr/>
          </p:nvSpPr>
          <p:spPr>
            <a:xfrm>
              <a:off x="8868156" y="2186940"/>
              <a:ext cx="2208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把真实行程逐步翻译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868156" y="2796540"/>
              <a:ext cx="22304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在城市 0，未用免票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868156" y="3196590"/>
              <a:ext cx="13604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状态 (0,0)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839706" y="3596640"/>
              <a:ext cx="8810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↓ 付 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868156" y="4044315"/>
              <a:ext cx="13604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状态 (1,0)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39706" y="4482465"/>
              <a:ext cx="858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↓ 免费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868156" y="4930140"/>
              <a:ext cx="13604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状态 (3,1)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868156" y="5558790"/>
              <a:ext cx="1920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状态路权：2+0=2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18430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分层图的实现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用三个边界，检查状态是否定义准确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2230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k=0 时，程序还应该尝试免费分支吗？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s=t=0 时，答案是多少？编号 0 是否合法？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③ 当前 j=k，能否继续用 dis[j+1][v] 保存结果？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再想一想：答案为 0，是否意味着终点不可达？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60706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① 不可以，只做付费转移，结果等于普通最短路。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② 答案 0，零步就到达；本题城市编号从 0 开始。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③ 不可以，次数已用完，j+1 也超出数组范围。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 是合法的最小花费；不可达状态用 INF 区分。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779383" y="2205990"/>
            <a:ext cx="2564892" cy="3714369"/>
            <a:chOff x="8779383" y="2205990"/>
            <a:chExt cx="2564892" cy="3714369"/>
          </a:xfrm>
        </p:grpSpPr>
        <p:sp>
          <p:nvSpPr>
            <p:cNvPr id="10" name="TextBox 10"/>
            <p:cNvSpPr txBox="1"/>
            <p:nvPr/>
          </p:nvSpPr>
          <p:spPr>
            <a:xfrm>
              <a:off x="8782431" y="2205990"/>
              <a:ext cx="21272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到终点 3 后再比较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782431" y="2834640"/>
              <a:ext cx="1065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已用次数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230231" y="2834640"/>
              <a:ext cx="10652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最少花费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182481" y="33394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630281" y="33394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9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182481" y="38347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630281" y="38347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779383" y="4293870"/>
              <a:ext cx="22129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min(9,2) = 2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791575" y="4867275"/>
              <a:ext cx="2552700" cy="9525"/>
            </a:xfrm>
            <a:custGeom>
              <a:avLst/>
              <a:gdLst/>
              <a:ahLst/>
              <a:cxnLst/>
              <a:rect l="l" t="t" r="r" b="b"/>
              <a:pathLst>
                <a:path w="2552700" h="9525">
                  <a:moveTo>
                    <a:pt x="0" y="0"/>
                  </a:moveTo>
                  <a:lnTo>
                    <a:pt x="255270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782431" y="5111115"/>
              <a:ext cx="19208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s=t：零步费用 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782431" y="5568315"/>
              <a:ext cx="22748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k=0：只保留第 0 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8761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例 10-2 回收结论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从五条航线，到一个可以验证的完整程序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861300" cy="4010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自拟输入：n=4、m=5、k=1、s=0、t=3。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五条航线：(0,1,2)、(0,2,5)、(1,2,2)、(1,3,100)、(2,3,5)。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每条航线双向存储，再依次完成初始化、两种转移、终点取小。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输出 2；只把 k 改成 0，输出应变为 9。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完整 C++ 源码：03_flights.cpp。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设扩展点数 N=(k+1)n，扩展边数 M=(4k+2)m。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懒删除堆时间 O(N+M log(M+1))，总空间上界 O(N+M)。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隐式写法减少实际存边，但仍要计算这些可能的转移。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接下来换一个条件：所有任务都必须回到同一个终点。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从免票转向独立往返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送完每一件都要回邮局，路线怎样安排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340600" cy="3343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免票问题已经通过“城市、已用次数”表达完整。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接下来换一个任务：邮局在 1，要给地点 2、3 各送一件快递。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邮递员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每次只能携带一件，送完必须回到 1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，再取下一件。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能否从 1 出发，经过 2 再去 3，最后一起返回？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不能把这种路线当成一次送两件：出发时只能带一件。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合法安排必须由两次独立任务组成：1→2→1，1→3→1。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这里的箭头表示要完成的路段，中间仍可以经过其他地点。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道路是单行路。接着读清题意，检查回程是否等于去程。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890635" y="2205990"/>
            <a:ext cx="2463165" cy="3600450"/>
            <a:chOff x="8890635" y="2205990"/>
            <a:chExt cx="2463165" cy="3600450"/>
          </a:xfrm>
        </p:grpSpPr>
        <p:sp>
          <p:nvSpPr>
            <p:cNvPr id="7" name="TextBox 7"/>
            <p:cNvSpPr txBox="1"/>
            <p:nvPr/>
          </p:nvSpPr>
          <p:spPr>
            <a:xfrm>
              <a:off x="8896731" y="2205990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每封信单独往返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896731" y="283464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地点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792081" y="283464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去程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706481" y="283464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回程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068181" y="33966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63531" y="33966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877931" y="33966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068181" y="39585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63531" y="39585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877931" y="39585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905875" y="4524375"/>
              <a:ext cx="2447925" cy="9525"/>
            </a:xfrm>
            <a:custGeom>
              <a:avLst/>
              <a:gdLst/>
              <a:ahLst/>
              <a:cxnLst/>
              <a:rect l="l" t="t" r="r" b="b"/>
              <a:pathLst>
                <a:path w="2447925" h="9525">
                  <a:moveTo>
                    <a:pt x="0" y="0"/>
                  </a:moveTo>
                  <a:lnTo>
                    <a:pt x="244792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896731" y="4825365"/>
              <a:ext cx="1781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(2+4) + (5+1)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890635" y="5219700"/>
              <a:ext cx="107315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30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= 12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7667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例 10-3 邮递员送信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每送一件快递，都要完成一次往返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1628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P1629：邮局在顶点 1，顶点 2…n 各有一件需要送达的快递。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道路是单向的，每条边的正权值表示通过时间。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每次只能带一件，送完必须返回邮局，再出发送下一件。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所以送到 i 的一次任务，需要“1 到 i”加“i 到 1”。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范围：n≤1000、m≤100000，边权 1…10000。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题目保证任意两点都能互相到达，所有往返都可行。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先用一个三点自拟图，检查去程和回程能否直接乘二。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890635" y="2205990"/>
            <a:ext cx="2463165" cy="3600450"/>
            <a:chOff x="8890635" y="2205990"/>
            <a:chExt cx="2463165" cy="3600450"/>
          </a:xfrm>
        </p:grpSpPr>
        <p:sp>
          <p:nvSpPr>
            <p:cNvPr id="7" name="TextBox 7"/>
            <p:cNvSpPr txBox="1"/>
            <p:nvPr/>
          </p:nvSpPr>
          <p:spPr>
            <a:xfrm>
              <a:off x="8896731" y="2205990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每封信单独往返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896731" y="283464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地点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792081" y="283464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去程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706481" y="283464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回程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068181" y="33966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963531" y="33966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877931" y="33966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068181" y="39585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63531" y="39585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877931" y="39585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905875" y="4524375"/>
              <a:ext cx="2447925" cy="9525"/>
            </a:xfrm>
            <a:custGeom>
              <a:avLst/>
              <a:gdLst/>
              <a:ahLst/>
              <a:cxnLst/>
              <a:rect l="l" t="t" r="r" b="b"/>
              <a:pathLst>
                <a:path w="2447925" h="9525">
                  <a:moveTo>
                    <a:pt x="0" y="0"/>
                  </a:moveTo>
                  <a:lnTo>
                    <a:pt x="244792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896731" y="4825365"/>
              <a:ext cx="1781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(2+4) + (5+1)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890635" y="5219700"/>
              <a:ext cx="107315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30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= 12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88005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P1629 · 输入与目标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六条单行路，描述两次独立的往返任务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3943350" cy="35143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25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教学自拟输入</a:t>
            </a:r>
          </a:p>
          <a:p>
            <a:pPr algn="l">
              <a:lnSpc>
                <a:spcPts val="2250"/>
              </a:lnSpc>
              <a:spcBef>
                <a:spcPts val="30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3 6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1 2 2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2 1 7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1 3 9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3 1 1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2 3 3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3 2 4</a:t>
            </a:r>
          </a:p>
          <a:p>
            <a:pPr algn="l">
              <a:lnSpc>
                <a:spcPts val="2250"/>
              </a:lnSpc>
              <a:spcBef>
                <a:spcPts val="1050"/>
              </a:spcBef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输出：全部快递送完的最小总路程</a:t>
            </a:r>
          </a:p>
          <a:p>
            <a:pPr algn="l">
              <a:lnSpc>
                <a:spcPts val="2250"/>
              </a:lnSpc>
              <a:spcBef>
                <a:spcPts val="300"/>
              </a:spcBef>
            </a:pPr>
            <a:r>
              <a: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12</a:t>
            </a:r>
          </a:p>
          <a:p>
            <a:pPr algn="l">
              <a:lnSpc>
                <a:spcPts val="2250"/>
              </a:lnSpc>
              <a:spcBef>
                <a:spcPts val="7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下一页逐段计算，说明为什么是 12。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6449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第一行 n m 表示点数、边数。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随后 m 行 u v w 表示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u 到 v 的单行路，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通过这条路需要代价 w。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是邮局；2、3 各送一件。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题目保证任意两点可互达。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注意 1→2 的权值是 2，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2→1 的权值却是 7。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回程甚至可能绕经另一点，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不能把去程简单乘二。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77667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例 10-3 邮递员送信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8399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同一对地点，去程和回程分别找最短路线</a:t>
            </a:r>
          </a:p>
        </p:txBody>
      </p:sp>
      <p:grpSp>
        <p:nvGrpSpPr>
          <p:cNvPr id="29" name="diagram-slot Proxy Content"/>
          <p:cNvGrpSpPr/>
          <p:nvPr/>
        </p:nvGrpSpPr>
        <p:grpSpPr>
          <a:xfrm>
            <a:off x="942339" y="2266950"/>
            <a:ext cx="5511799" cy="3813832"/>
            <a:chOff x="942339" y="2266950"/>
            <a:chExt cx="5511799" cy="3813832"/>
          </a:xfrm>
        </p:grpSpPr>
        <p:grpSp>
          <p:nvGrpSpPr>
            <p:cNvPr id="13" name="Group 13"/>
            <p:cNvGrpSpPr/>
            <p:nvPr/>
          </p:nvGrpSpPr>
          <p:grpSpPr>
            <a:xfrm>
              <a:off x="1685925" y="2428875"/>
              <a:ext cx="4295776" cy="2781300"/>
              <a:chOff x="1685925" y="2428875"/>
              <a:chExt cx="4295776" cy="2781300"/>
            </a:xfrm>
          </p:grpSpPr>
          <p:sp>
            <p:nvSpPr>
              <p:cNvPr id="7" name="Line 7"/>
              <p:cNvSpPr/>
              <p:nvPr/>
            </p:nvSpPr>
            <p:spPr>
              <a:xfrm flipV="1">
                <a:off x="1685925" y="2428875"/>
                <a:ext cx="3705225" cy="11144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8" name="Line 8"/>
              <p:cNvSpPr/>
              <p:nvPr/>
            </p:nvSpPr>
            <p:spPr>
              <a:xfrm flipH="1">
                <a:off x="1847850" y="2800350"/>
                <a:ext cx="3638550" cy="11144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685925" y="4076700"/>
                <a:ext cx="3724275" cy="11334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0" name="Line 10"/>
              <p:cNvSpPr/>
              <p:nvPr/>
            </p:nvSpPr>
            <p:spPr>
              <a:xfrm flipH="1" flipV="1">
                <a:off x="1847850" y="3705225"/>
                <a:ext cx="3638550" cy="11144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5981700" y="2895600"/>
                <a:ext cx="1" cy="18192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2" name="Line 12"/>
              <p:cNvSpPr/>
              <p:nvPr/>
            </p:nvSpPr>
            <p:spPr>
              <a:xfrm flipV="1">
                <a:off x="5448300" y="2905125"/>
                <a:ext cx="1" cy="18192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grpSp>
          <p:nvGrpSpPr>
            <p:cNvPr id="17" name="Group 17"/>
            <p:cNvGrpSpPr/>
            <p:nvPr/>
          </p:nvGrpSpPr>
          <p:grpSpPr>
            <a:xfrm>
              <a:off x="1219200" y="2266950"/>
              <a:ext cx="4800600" cy="3086100"/>
              <a:chOff x="1219200" y="2266950"/>
              <a:chExt cx="4800600" cy="3086100"/>
            </a:xfrm>
          </p:grpSpPr>
          <p:sp>
            <p:nvSpPr>
              <p:cNvPr id="14" name="Ellipse 14"/>
              <p:cNvSpPr/>
              <p:nvPr/>
            </p:nvSpPr>
            <p:spPr>
              <a:xfrm>
                <a:off x="1219200" y="350520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5410200" y="226695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5410200" y="474345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1" name="Group 21"/>
            <p:cNvGrpSpPr/>
            <p:nvPr/>
          </p:nvGrpSpPr>
          <p:grpSpPr>
            <a:xfrm>
              <a:off x="1377950" y="2451073"/>
              <a:ext cx="4483101" cy="2867709"/>
              <a:chOff x="1377950" y="2451073"/>
              <a:chExt cx="4483101" cy="2867709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1377950" y="36893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5568951" y="24510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5568951" y="4927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3228338" y="26891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418838" y="33464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228338" y="463229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418838" y="3927448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162038" y="3689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076188" y="36893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42339" y="5689573"/>
              <a:ext cx="516280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教学自拟图；1 为邮局，箭头均为单行路。</a:t>
              </a:r>
            </a:p>
          </p:txBody>
        </p:sp>
      </p:grpSp>
      <p:sp>
        <p:nvSpPr>
          <p:cNvPr id="31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9" y="2146273"/>
            <a:ext cx="3516313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送到 2：去程 1→2 为 2；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回程 2→3→1 为 3+1=4。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一次往返为 2+4=6。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送到 3：去程 1→2→3 为 5；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回程 3→1 为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一次往返为 5+1=6。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总时间为 6+6=12。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两倍去程和是 2×(2+5)=14，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并不是本题答案。</a:t>
            </a:r>
          </a:p>
        </p:txBody>
      </p:sp>
      <p:sp>
        <p:nvSpPr>
          <p:cNvPr id="32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反向建图的来源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903013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所有人都回到 1，怎样一次求完？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5306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直接分别计算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1 跑一次，求所有去程。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再分别从 2、3、…、n 出发，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每次只取“到 1”的答案。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总共需要约 n 次最短路，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反复计算许多不需要的点对。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共同终点的信息没有被利用。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200400" cy="3439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尝试把路线倒过来看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原图需要：每个 i 到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如果把每条边反向，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原来的回程就能反向读成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“从 1 出发到 i”。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所有回程变成同一个源点。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还需要证明：代价保持，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而且没有漏掉或多出路线。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反向建图的来源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反转边的方向，保留同样的权值</a:t>
            </a:r>
          </a:p>
        </p:txBody>
      </p:sp>
      <p:grpSp>
        <p:nvGrpSpPr>
          <p:cNvPr id="33" name="diagram-slot Proxy Content"/>
          <p:cNvGrpSpPr/>
          <p:nvPr/>
        </p:nvGrpSpPr>
        <p:grpSpPr>
          <a:xfrm>
            <a:off x="942339" y="2212948"/>
            <a:ext cx="5496561" cy="3858309"/>
            <a:chOff x="942339" y="2212948"/>
            <a:chExt cx="5496561" cy="3858309"/>
          </a:xfrm>
        </p:grpSpPr>
        <p:sp>
          <p:nvSpPr>
            <p:cNvPr id="7" name="TextBox 7"/>
            <p:cNvSpPr txBox="1"/>
            <p:nvPr/>
          </p:nvSpPr>
          <p:spPr>
            <a:xfrm>
              <a:off x="942339" y="2212948"/>
              <a:ext cx="237617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原图：从 i 返回 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2339" y="4117948"/>
              <a:ext cx="264541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反图：从 1 出发到 i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866900" y="3143250"/>
              <a:ext cx="3886200" cy="1905001"/>
              <a:chOff x="1866900" y="3143250"/>
              <a:chExt cx="3886200" cy="1905001"/>
            </a:xfrm>
          </p:grpSpPr>
          <p:sp>
            <p:nvSpPr>
              <p:cNvPr id="9" name="Line 9"/>
              <p:cNvSpPr/>
              <p:nvPr/>
            </p:nvSpPr>
            <p:spPr>
              <a:xfrm>
                <a:off x="1866900" y="3143250"/>
                <a:ext cx="15621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4152900" y="3143250"/>
                <a:ext cx="15621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1" name="Line 11"/>
              <p:cNvSpPr/>
              <p:nvPr/>
            </p:nvSpPr>
            <p:spPr>
              <a:xfrm flipH="1">
                <a:off x="4191000" y="5048250"/>
                <a:ext cx="15621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2" name="Line 12"/>
              <p:cNvSpPr/>
              <p:nvPr/>
            </p:nvSpPr>
            <p:spPr>
              <a:xfrm flipH="1">
                <a:off x="1905000" y="5048250"/>
                <a:ext cx="15621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1181100" y="2800350"/>
              <a:ext cx="5257800" cy="2590800"/>
              <a:chOff x="1181100" y="2800350"/>
              <a:chExt cx="5257800" cy="2590800"/>
            </a:xfrm>
          </p:grpSpPr>
          <p:sp>
            <p:nvSpPr>
              <p:cNvPr id="14" name="Ellipse 14"/>
              <p:cNvSpPr/>
              <p:nvPr/>
            </p:nvSpPr>
            <p:spPr>
              <a:xfrm>
                <a:off x="1181100" y="2800350"/>
                <a:ext cx="685800" cy="6858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3467100" y="2800350"/>
                <a:ext cx="685800" cy="6858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5753100" y="2800350"/>
                <a:ext cx="685800" cy="6858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1181100" y="4705350"/>
                <a:ext cx="685800" cy="6858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3467100" y="4705350"/>
                <a:ext cx="685800" cy="6858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9" name="Ellipse 19"/>
              <p:cNvSpPr/>
              <p:nvPr/>
            </p:nvSpPr>
            <p:spPr>
              <a:xfrm>
                <a:off x="5753100" y="4705350"/>
                <a:ext cx="685800" cy="6858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1377950" y="3022573"/>
              <a:ext cx="4864101" cy="2296209"/>
              <a:chOff x="1377950" y="3022573"/>
              <a:chExt cx="4864101" cy="2296209"/>
            </a:xfrm>
          </p:grpSpPr>
          <p:sp>
            <p:nvSpPr>
              <p:cNvPr id="21" name="TextBox 21"/>
              <p:cNvSpPr txBox="1"/>
              <p:nvPr/>
            </p:nvSpPr>
            <p:spPr>
              <a:xfrm>
                <a:off x="1377950" y="3022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i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3663951" y="3022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5949951" y="3022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1377950" y="4927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i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663951" y="4927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5949951" y="492757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2485388" y="2717773"/>
              <a:ext cx="43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4771388" y="2717773"/>
              <a:ext cx="43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w2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485388" y="4622773"/>
              <a:ext cx="43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771388" y="4622773"/>
              <a:ext cx="4318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w2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42339" y="5680048"/>
              <a:ext cx="4678175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两条对应路线的权值之和都为 w1+w2。</a:t>
              </a:r>
            </a:p>
          </p:txBody>
        </p:sp>
      </p:grpSp>
      <p:sp>
        <p:nvSpPr>
          <p:cNvPr id="35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619500" cy="4010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原图中的每一条 i→1 路线，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反转次序后，都能在反图中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找到等长的 1→i 路线。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反图的每条路线也能还原。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所以两边的最小值相等。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反图从 1 出发的一次最短路，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求出了原图所有点的回程。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这是换图计算，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不是允许现实中逆行。</a:t>
            </a:r>
          </a:p>
        </p:txBody>
      </p:sp>
      <p:sp>
        <p:nvSpPr>
          <p:cNvPr id="36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1224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反向建图的来源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25841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用三点图核对：回程数组是 0、4、1</a:t>
            </a:r>
          </a:p>
        </p:txBody>
      </p:sp>
      <p:sp>
        <p:nvSpPr>
          <p:cNvPr id="8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31115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原图中的真实回程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2 回到 1：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直达需要 7；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2→3→1 只需要 3+1=4。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3 回到 1：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直接走 3→1，需要 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回程最优值分别为 4、1。</a:t>
            </a:r>
          </a:p>
        </p:txBody>
      </p:sp>
      <p:sp>
        <p:nvSpPr>
          <p:cNvPr id="10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34671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反图从 1 出发的路线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原边 3→1 变成 1→3，权 1；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原边 2→3 变成 3→2，权 3。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于是 1→3→2 的长度为 4，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1→3 的长度为 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back[1..3]=0、4、1。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原图去程 out=0、2、5。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逐点加往返，得到 12。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17649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正图与反图 · 逐轮执行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226101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同一个源点 1，在两张图上分别执行</a:t>
            </a: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4114800" cy="35344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原图：求每件快递的去程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 [0,INF,INF]。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扩展 1：到 2 得 2，到 3 得 9。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扩展 2：到 3 得 2+3=5，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把第三项从 9 改成 5。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扩展 3：没有更短候选。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out = [0,2,5]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对应真实的 1→2 和 1→3。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旧记录 (9,3) 弹出时跳过。</a:t>
            </a:r>
          </a:p>
        </p:txBody>
      </p:sp>
      <p:sp>
        <p:nvSpPr>
          <p:cNvPr id="9" name="right-slot Placeholder Carrier"/>
          <p:cNvSpPr txBox="1">
            <a:spLocks noGrp="1"/>
          </p:cNvSpPr>
          <p:nvPr>
            <p:ph type="body" idx="3"/>
          </p:nvPr>
        </p:nvSpPr>
        <p:spPr>
          <a:xfrm>
            <a:off x="6314438" y="2146273"/>
            <a:ext cx="4114800" cy="35344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反图：一次求出全部回程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重新初始化 [0,INF,INF]。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扩展 1：到 2 得 7，到 3 得 1。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扩展 3：反边 3→2 的权为 3，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候选 1+3=4，把 7 改成 4。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扩展 2：没有更短候选。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back = [0,4,1]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两次调用共用算法，独立数组。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接着存两张图，再累计往返。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4018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邮递员问题的实现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原图和反图要存进两个独立的邻接表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025900" cy="3095244"/>
            <a:chOff x="829056" y="2148840"/>
            <a:chExt cx="4025900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025900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片段 1：已读入 n 和 m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struct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Edge {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to; ll w; };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vector&lt;vector&lt;Edge&gt;&gt; g(n + 1);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vector&lt;vector&lt;Edge&gt;&gt; rg(n + 1);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 = 0; i &lt; m; ++i)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u, v; ll w;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cin &gt;&gt; u &gt;&gt; v &gt;&gt; w;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g[u].push_back({v, w});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rg[v].push_back({u, w});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454400" cy="3248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g 中按题目方向存边。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rg 中把起点和终点互换。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交换的是方向，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边权 w 完全不变。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不要把反边也塞进 g，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否则会把单行路改成双向路。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两张图各有 m 条有向边。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24018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邮递员问题的实现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88953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两次 Dijkstra，得到所有独立往返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5013325" cy="2866644"/>
            <a:chOff x="829056" y="2148840"/>
            <a:chExt cx="5013325" cy="28666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5013325" cy="28666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片段 2：dijkstra(图,源点) 返回距离数组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vector&lt;ll&gt; out = dijkstra(g, 1);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vector&lt;ll&gt; back = dijkstra(rg, 1);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ll ans = 0;</a:t>
              </a:r>
              <a:br/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i = 2; i &lt;= n; ++i)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ans += out[i] + back[i];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ans &lt;&lt; '\n';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完整实现：03b_postman.cpp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7846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每次函数调用独立初始化距离。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out[i]：原图从 1 到 i。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back[i]：原图从 i 到 1。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总和使用 long long，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很多次往返累加可能很大。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题目保证可达，不会加上 INF。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 n=1，没有快递，答案为 0。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运行两次不改变复杂度阶数。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487613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例 10-3 回收结论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16305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为什么各次往返的最短时间可以直接相加？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645400" cy="1343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自拟图中，送到 2 的最少往返为 6，送到 3 的最少往返也为 6。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是否能换个顺序，让总时间小于 12？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请从“每件必须花多少”和“这些最优方案能否同时实现”解释。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73406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无论先送哪件，每次都要回到 1；两次分别至少花 6。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所以总时间至少为 12；依次采用两条最优往返，就能达到 12。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各次任务相互独立，因此所有最优值之和就是总最优值。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不能送到 2 后直接接着送 3，也不能把去程和直接乘二。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8890635" y="2205990"/>
            <a:ext cx="2463165" cy="3600450"/>
            <a:chOff x="8890635" y="2205990"/>
            <a:chExt cx="2463165" cy="3600450"/>
          </a:xfrm>
        </p:grpSpPr>
        <p:sp>
          <p:nvSpPr>
            <p:cNvPr id="10" name="TextBox 10"/>
            <p:cNvSpPr txBox="1"/>
            <p:nvPr/>
          </p:nvSpPr>
          <p:spPr>
            <a:xfrm>
              <a:off x="8896731" y="2205990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每封信单独往返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896731" y="283464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地点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792081" y="283464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去程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706481" y="2834640"/>
              <a:ext cx="608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回程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068181" y="33966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963531" y="33966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877931" y="33966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068181" y="39585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963531" y="39585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877931" y="39585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905875" y="4524375"/>
              <a:ext cx="2447925" cy="9525"/>
            </a:xfrm>
            <a:custGeom>
              <a:avLst/>
              <a:gdLst/>
              <a:ahLst/>
              <a:cxnLst/>
              <a:rect l="l" t="t" r="r" b="b"/>
              <a:pathLst>
                <a:path w="2447925" h="9525">
                  <a:moveTo>
                    <a:pt x="0" y="0"/>
                  </a:moveTo>
                  <a:lnTo>
                    <a:pt x="2447925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896731" y="4825365"/>
              <a:ext cx="17811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(2+4) + (5+1)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890635" y="5219700"/>
              <a:ext cx="1073150" cy="5867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3000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= 12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88033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教学扩展 · 多个起点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16305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送货可以从两个仓库出发，应该选哪个起点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315200" cy="3343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邮递任务的共同终点，已经通过反向图变成了共同起点。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现在配送公司有 A、B 两个仓库，每次送货可以任选一个出发。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问题改成：每个客户，离这些合法起点最近是多少？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 A 到客户 v 最少花 4，B 到 v 最少花 7，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应该选 A，答案为 min(4,7)=4，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不是两者相加得 11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分别从每个仓库运行最短路，再逐点取小，也能得到答案。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但仓库很多时，相同的道路会被不同调用反复扫描。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能不能用一个新起点，同时表达“先选 A 或 B”这一步？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982456" y="2205990"/>
            <a:ext cx="2352294" cy="3733419"/>
            <a:chOff x="8982456" y="2205990"/>
            <a:chExt cx="2352294" cy="3733419"/>
          </a:xfrm>
        </p:grpSpPr>
        <p:sp>
          <p:nvSpPr>
            <p:cNvPr id="7" name="TextBox 7"/>
            <p:cNvSpPr txBox="1"/>
            <p:nvPr/>
          </p:nvSpPr>
          <p:spPr>
            <a:xfrm>
              <a:off x="8982456" y="2205990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任选一个仓库出发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82456" y="2815590"/>
              <a:ext cx="1316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超级源点 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82456" y="3291840"/>
              <a:ext cx="1715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 → 1：费用 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82456" y="3758565"/>
              <a:ext cx="1715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 → 2：费用 0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8991600" y="4295775"/>
              <a:ext cx="2343150" cy="9525"/>
            </a:xfrm>
            <a:custGeom>
              <a:avLst/>
              <a:gdLst/>
              <a:ahLst/>
              <a:cxnLst/>
              <a:rect l="l" t="t" r="r" b="b"/>
              <a:pathLst>
                <a:path w="2343150" h="9525">
                  <a:moveTo>
                    <a:pt x="0" y="0"/>
                  </a:moveTo>
                  <a:lnTo>
                    <a:pt x="234315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982456" y="4568190"/>
              <a:ext cx="16335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S→1→3：0+7=7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82456" y="4996815"/>
              <a:ext cx="16335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S→2→3：0+4=4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82456" y="5587365"/>
              <a:ext cx="21129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到 3 取 min(7,4)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多个起点的最近距离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67415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可以从 A 或 B 出发，哪个起点更近？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78486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现在有多个可选起点，例如 A、B，想求它们到每个 v 的最近距离。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若 A 到 v 最短为 4，B 到 v 最短为 7，答案应为 4。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比较的是“从任意一个源点出发”的最小值，不是距离之和。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直接分别运行算法也能做，但起点很多时会有大量重复工作。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设想增加一个新起点 S，能够零花费到达 A 或 B。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S 出发，就相当于先选一个合法起点，再走原图。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如果题目问的是“每个点到最近的关键点”，方向恰好相反，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有向图要先反向建图，再使用这个方法。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8982456" y="2205990"/>
            <a:ext cx="2352294" cy="3733419"/>
            <a:chOff x="8982456" y="2205990"/>
            <a:chExt cx="2352294" cy="3733419"/>
          </a:xfrm>
        </p:grpSpPr>
        <p:sp>
          <p:nvSpPr>
            <p:cNvPr id="7" name="TextBox 7"/>
            <p:cNvSpPr txBox="1"/>
            <p:nvPr/>
          </p:nvSpPr>
          <p:spPr>
            <a:xfrm>
              <a:off x="8982456" y="2205990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任选一个仓库出发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982456" y="2815590"/>
              <a:ext cx="1316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超级源点 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82456" y="3291840"/>
              <a:ext cx="1715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 → 1：费用 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82456" y="3758565"/>
              <a:ext cx="1715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 → 2：费用 0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8991600" y="4295775"/>
              <a:ext cx="2343150" cy="9525"/>
            </a:xfrm>
            <a:custGeom>
              <a:avLst/>
              <a:gdLst/>
              <a:ahLst/>
              <a:cxnLst/>
              <a:rect l="l" t="t" r="r" b="b"/>
              <a:pathLst>
                <a:path w="2343150" h="9525">
                  <a:moveTo>
                    <a:pt x="0" y="0"/>
                  </a:moveTo>
                  <a:lnTo>
                    <a:pt x="234315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982456" y="4568190"/>
              <a:ext cx="16335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S→1→3：0+7=7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82456" y="4996815"/>
              <a:ext cx="16335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S→2→3：0+4=4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82456" y="5587365"/>
              <a:ext cx="21129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到 3 取 min(7,4)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多个起点的最近距离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超级源点：用零权边连接所有可选起点</a:t>
            </a:r>
          </a:p>
        </p:txBody>
      </p:sp>
      <p:grpSp>
        <p:nvGrpSpPr>
          <p:cNvPr id="27" name="diagram-slot Proxy Content"/>
          <p:cNvGrpSpPr/>
          <p:nvPr/>
        </p:nvGrpSpPr>
        <p:grpSpPr>
          <a:xfrm>
            <a:off x="989964" y="2514600"/>
            <a:ext cx="5544186" cy="3575707"/>
            <a:chOff x="989964" y="2514600"/>
            <a:chExt cx="5544186" cy="3575707"/>
          </a:xfrm>
        </p:grpSpPr>
        <p:grpSp>
          <p:nvGrpSpPr>
            <p:cNvPr id="11" name="Group 11"/>
            <p:cNvGrpSpPr/>
            <p:nvPr/>
          </p:nvGrpSpPr>
          <p:grpSpPr>
            <a:xfrm>
              <a:off x="1828800" y="3000375"/>
              <a:ext cx="4019550" cy="1990725"/>
              <a:chOff x="1828800" y="3000375"/>
              <a:chExt cx="4019550" cy="1990725"/>
            </a:xfrm>
          </p:grpSpPr>
          <p:sp>
            <p:nvSpPr>
              <p:cNvPr id="7" name="Line 7"/>
              <p:cNvSpPr/>
              <p:nvPr/>
            </p:nvSpPr>
            <p:spPr>
              <a:xfrm flipV="1">
                <a:off x="1828800" y="3019425"/>
                <a:ext cx="1638300" cy="800100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1828800" y="4181475"/>
                <a:ext cx="1638300" cy="800100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4114800" y="3000375"/>
                <a:ext cx="1733550" cy="819150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0" name="Line 10"/>
              <p:cNvSpPr/>
              <p:nvPr/>
            </p:nvSpPr>
            <p:spPr>
              <a:xfrm flipV="1">
                <a:off x="4114800" y="4181475"/>
                <a:ext cx="1733550" cy="8096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sp>
          <p:nvSpPr>
            <p:cNvPr id="12" name="Ellipse 12"/>
            <p:cNvSpPr/>
            <p:nvPr/>
          </p:nvSpPr>
          <p:spPr>
            <a:xfrm>
              <a:off x="1162050" y="3638550"/>
              <a:ext cx="723900" cy="7239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3467100" y="2514600"/>
              <a:ext cx="3067050" cy="2971800"/>
              <a:chOff x="3467100" y="2514600"/>
              <a:chExt cx="3067050" cy="2971800"/>
            </a:xfrm>
          </p:grpSpPr>
          <p:sp>
            <p:nvSpPr>
              <p:cNvPr id="13" name="Ellipse 13"/>
              <p:cNvSpPr/>
              <p:nvPr/>
            </p:nvSpPr>
            <p:spPr>
              <a:xfrm>
                <a:off x="3467100" y="2514600"/>
                <a:ext cx="685800" cy="6858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3467100" y="4800600"/>
                <a:ext cx="685800" cy="6858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5848350" y="3657600"/>
                <a:ext cx="685800" cy="6858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1" name="Group 21"/>
            <p:cNvGrpSpPr/>
            <p:nvPr/>
          </p:nvGrpSpPr>
          <p:grpSpPr>
            <a:xfrm>
              <a:off x="1377951" y="2736823"/>
              <a:ext cx="4959350" cy="2677209"/>
              <a:chOff x="1377951" y="2736823"/>
              <a:chExt cx="4959350" cy="2677209"/>
            </a:xfrm>
          </p:grpSpPr>
          <p:sp>
            <p:nvSpPr>
              <p:cNvPr id="17" name="TextBox 17"/>
              <p:cNvSpPr txBox="1"/>
              <p:nvPr/>
            </p:nvSpPr>
            <p:spPr>
              <a:xfrm>
                <a:off x="1377951" y="3879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S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3663950" y="2736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663950" y="5022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B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6045201" y="38798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v</a:t>
                </a:r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2533013" y="30416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533013" y="46227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971413" y="304162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971413" y="4622773"/>
              <a:ext cx="29210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89964" y="5699098"/>
              <a:ext cx="4093340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本图 S→v 的最短距离为 0+4=4。</a:t>
              </a:r>
            </a:p>
          </p:txBody>
        </p:sp>
      </p:grpSp>
      <p:sp>
        <p:nvSpPr>
          <p:cNvPr id="2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146273"/>
            <a:ext cx="3695700" cy="4010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给每个原方案前面接一条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 到源点的零权边，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花费完全不变。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反过来，S 出发必须先选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 或 B，再走原图。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只添加 S 指向源点的边。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不要额外连回 S，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制造起点之间的免费捷径。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原图非负时，仍用 Dijkstra。</a:t>
            </a:r>
          </a:p>
        </p:txBody>
      </p:sp>
      <p:sp>
        <p:nvSpPr>
          <p:cNvPr id="3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多个起点的最近距离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多个源点同时入堆，省去虚拟顶点</a:t>
            </a:r>
          </a:p>
        </p:txBody>
      </p:sp>
      <p:grpSp>
        <p:nvGrpSpPr>
          <p:cNvPr id="8" name="code-slot Proxy Content"/>
          <p:cNvGrpSpPr/>
          <p:nvPr/>
        </p:nvGrpSpPr>
        <p:grpSpPr>
          <a:xfrm>
            <a:off x="829056" y="2148840"/>
            <a:ext cx="4652963" cy="3095244"/>
            <a:chOff x="829056" y="2148840"/>
            <a:chExt cx="4652963" cy="30952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4652963" cy="30952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sources 存放所有合法起点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vector&lt;ll&gt; dis(n + 1, INF);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priority_queue&lt;State, vector&lt;State&gt;,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      greater&lt;State&gt;&gt; q;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x : sources) {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(dis[x] == 0) </a:t>
              </a:r>
              <a:r>
                <a:rPr lang="zh-CN" sz="18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continue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dis[x] = 0;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q.push({0, x});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  <a:p>
              <a:pPr algn="l">
                <a:lnSpc>
                  <a:spcPts val="1800"/>
                </a:lnSpc>
                <a:spcBef>
                  <a:spcPts val="1800"/>
                </a:spcBef>
              </a:pPr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后面接普通堆优化 Dijkstra 主循环</a:t>
              </a:r>
              <a:br/>
              <a:r>
                <a:rPr lang="zh-CN" sz="1800" dirty="0">
                  <a:solidFill>
                    <a:srgbClr val="008000"/>
                  </a:solidFill>
                  <a:latin typeface="+mn-lt"/>
                  <a:ea typeface="+mn-ea"/>
                  <a:cs typeface="+mn-cs"/>
                </a:rPr>
                <a:t>// 完整实现：03c_multi_source.cpp</a:t>
              </a:r>
            </a:p>
          </p:txBody>
        </p:sp>
      </p:grpSp>
      <p:sp>
        <p:nvSpPr>
          <p:cNvPr id="10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479800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State 为 pair&lt;ll,int&gt;，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不再包含免费次数。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把所有源点距离初始化为 0，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等价于超级源点扩展一次。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重复源点只加入一次。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判断发生在主循环开始前，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此时只有已加入源点为 0。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后面的松弛规则完全相同。</a:t>
            </a:r>
          </a:p>
        </p:txBody>
      </p:sp>
      <p:sp>
        <p:nvSpPr>
          <p:cNvPr id="11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5" y="838862"/>
            <a:ext cx="3176496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多源初始化 · 完整跟踪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93846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两个源点同时入堆，客户 3 的距离从 7 改为 4</a:t>
            </a:r>
          </a:p>
        </p:txBody>
      </p:sp>
      <p:sp>
        <p:nvSpPr>
          <p:cNvPr id="7" name="code-slot Proxy Content"/>
          <p:cNvSpPr txBox="1"/>
          <p:nvPr/>
        </p:nvSpPr>
        <p:spPr>
          <a:xfrm>
            <a:off x="829056" y="2148840"/>
            <a:ext cx="4090988" cy="34571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>
              <a:lnSpc>
                <a:spcPts val="2400"/>
              </a:lnSpc>
            </a:pPr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教学扩展程序的自拟输入</a:t>
            </a:r>
          </a:p>
          <a:p>
            <a:pPr algn="l">
              <a:lnSpc>
                <a:spcPts val="240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3 2 2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1 2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1 3 7</a:t>
            </a:r>
            <a:br/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2 3 4</a:t>
            </a:r>
          </a:p>
          <a:p>
            <a:pPr algn="l">
              <a:lnSpc>
                <a:spcPts val="2400"/>
              </a:lnSpc>
              <a:spcBef>
                <a:spcPts val="90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首行 n m r：点数、边数、源点数。</a:t>
            </a:r>
          </a:p>
          <a:p>
            <a:pPr algn="l">
              <a:lnSpc>
                <a:spcPts val="240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下一行 r 个源点；随后 m 条有向边。</a:t>
            </a:r>
          </a:p>
          <a:p>
            <a:pPr algn="l">
              <a:lnSpc>
                <a:spcPts val="2400"/>
              </a:lnSpc>
              <a:spcBef>
                <a:spcPts val="15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各点输出最近距离，不可达输出 −1。</a:t>
            </a:r>
          </a:p>
          <a:p>
            <a:pPr algn="l">
              <a:lnSpc>
                <a:spcPts val="2400"/>
              </a:lnSpc>
              <a:spcBef>
                <a:spcPts val="900"/>
              </a:spcBef>
            </a:pPr>
            <a:r>
              <a:rPr lang="zh-CN" sz="18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输出：0 0 4</a:t>
            </a:r>
          </a:p>
          <a:p>
            <a:pPr algn="l">
              <a:lnSpc>
                <a:spcPts val="2400"/>
              </a:lnSpc>
              <a:spcBef>
                <a:spcPts val="600"/>
              </a:spcBef>
            </a:pPr>
            <a:r>
              <a:rPr lang="zh-CN"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完整源码：03c_multi_source.cpp</a:t>
            </a:r>
          </a:p>
        </p:txBody>
      </p:sp>
      <p:sp>
        <p:nvSpPr>
          <p:cNvPr id="9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419338" y="2146273"/>
            <a:ext cx="3454400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初始化两源点距离为 0：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dis=[0,0,INF]。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堆含 (0,1)、(0,2)。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出 (0,1)：到 3 得 7。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出 (0,2)：到 3 得 4，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4&lt;7，更新并入堆。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出 (4,3)：有效，无出边。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出 (7,3)：过期，跳过。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两仓库的候选一起比较。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最后练习独立选择建图方法。</a:t>
            </a:r>
          </a:p>
        </p:txBody>
      </p:sp>
      <p:sp>
        <p:nvSpPr>
          <p:cNvPr id="10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800"/>
            </a:lvl1pPr>
          </a:lstStyle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1"/>
          </p:nvPr>
        </p:nvSpPr>
        <p:spPr>
          <a:xfrm>
            <a:off x="941324" y="838862"/>
            <a:ext cx="184308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本课建模迁移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画图之前，先解释点、边、代价和答案</a:t>
            </a:r>
          </a:p>
        </p:txBody>
      </p:sp>
      <p:sp>
        <p:nvSpPr>
          <p:cNvPr id="7" name="question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68961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A：一种特殊操作最多使用三次，还要记录什么？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B：有向图所有顶点都要回到终点 t，怎样共用一次计算？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C：从任意一个仓库出发，到各地的最少费用，怎样初始化？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不要只回答方法名，还要说明图中的点和边代表什么。</a:t>
            </a:r>
          </a:p>
        </p:txBody>
      </p:sp>
      <p:sp>
        <p:nvSpPr>
          <p:cNvPr id="9" name="answer-slot Placeholder Carrier"/>
          <p:cNvSpPr txBox="1">
            <a:spLocks noGrp="1"/>
          </p:cNvSpPr>
          <p:nvPr>
            <p:ph type="body" idx="3"/>
          </p:nvPr>
        </p:nvSpPr>
        <p:spPr>
          <a:xfrm>
            <a:off x="828038" y="4279873"/>
            <a:ext cx="7480300" cy="1534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A：状态包含位置和已用次数 0…3，特殊操作进入下一层。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B：每条边反向、权值不变，从 t 出发求最短路。</a:t>
            </a:r>
            <a:br/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C：超级源点以 0 权边连向仓库，或所有仓库距离 0 同时入堆。</a:t>
            </a:r>
            <a:br/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下一份：利用负环与超级源点，判断一组不等式能否同时成立。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8982456" y="2205990"/>
            <a:ext cx="2352294" cy="3733419"/>
            <a:chOff x="8982456" y="2205990"/>
            <a:chExt cx="2352294" cy="3733419"/>
          </a:xfrm>
        </p:grpSpPr>
        <p:sp>
          <p:nvSpPr>
            <p:cNvPr id="10" name="TextBox 10"/>
            <p:cNvSpPr txBox="1"/>
            <p:nvPr/>
          </p:nvSpPr>
          <p:spPr>
            <a:xfrm>
              <a:off x="8982456" y="2205990"/>
              <a:ext cx="19796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任选一个仓库出发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982456" y="2815590"/>
              <a:ext cx="1316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超级源点 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982456" y="3291840"/>
              <a:ext cx="1715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 → 1：费用 0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82456" y="3758565"/>
              <a:ext cx="17158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 → 2：费用 0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991600" y="4295775"/>
              <a:ext cx="2343150" cy="9525"/>
            </a:xfrm>
            <a:custGeom>
              <a:avLst/>
              <a:gdLst/>
              <a:ahLst/>
              <a:cxnLst/>
              <a:rect l="l" t="t" r="r" b="b"/>
              <a:pathLst>
                <a:path w="2343150" h="9525">
                  <a:moveTo>
                    <a:pt x="0" y="0"/>
                  </a:moveTo>
                  <a:lnTo>
                    <a:pt x="2343150" y="0"/>
                  </a:lnTo>
                </a:path>
              </a:pathLst>
            </a:custGeom>
            <a:noFill/>
            <a:ln w="19050">
              <a:solidFill>
                <a:srgbClr val="B8CDE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982456" y="4568190"/>
              <a:ext cx="16335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S→1→3：0+7=7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982456" y="4996815"/>
              <a:ext cx="16335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S→2→3：0+4=4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982456" y="5587365"/>
              <a:ext cx="21129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到 3 取 min(7,4)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01D44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ED7D31"/>
      </a:accent3>
      <a:accent4>
        <a:srgbClr val="244D87"/>
      </a:accent4>
      <a:accent5>
        <a:srgbClr val="595959"/>
      </a:accent5>
      <a:accent6>
        <a:srgbClr val="C7D0DB"/>
      </a:accent6>
      <a:hlink>
        <a:srgbClr val="C00000"/>
      </a:hlink>
      <a:folHlink>
        <a:srgbClr val="ED7D31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01D44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ED7D31"/>
      </a:accent3>
      <a:accent4>
        <a:srgbClr val="244D87"/>
      </a:accent4>
      <a:accent5>
        <a:srgbClr val="595959"/>
      </a:accent5>
      <a:accent6>
        <a:srgbClr val="C7D0DB"/>
      </a:accent6>
      <a:hlink>
        <a:srgbClr val="C00000"/>
      </a:hlink>
      <a:folHlink>
        <a:srgbClr val="ED7D31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12652</Words>
  <Application>Microsoft Office PowerPoint</Application>
  <PresentationFormat>宽屏</PresentationFormat>
  <Paragraphs>566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3" baseType="lpstr">
      <vt:lpstr>Arial</vt:lpstr>
      <vt:lpstr>Consolas</vt:lpstr>
      <vt:lpstr>Office Theme</vt:lpstr>
      <vt:lpstr>最短路建模</vt:lpstr>
      <vt:lpstr>有一张免票机会，应该留给哪一段航班</vt:lpstr>
      <vt:lpstr>优惠可以用几次，会影响怎样选路线</vt:lpstr>
      <vt:lpstr>先读完整航班输入，再决定怎样用免票</vt:lpstr>
      <vt:lpstr>没有免票时，从 0 到 3 最少花 9</vt:lpstr>
      <vt:lpstr>先求普通最短路，再免掉最贵一段？</vt:lpstr>
      <vt:lpstr>到同一个城市，两种情况都要保留</vt:lpstr>
      <vt:lpstr>一个状态，同时记录城市和已使用次数</vt:lpstr>
      <vt:lpstr>付费搭乘：只换城市，不换层</vt:lpstr>
      <vt:lpstr>免费搭乘：换城市，同时进入下一层</vt:lpstr>
      <vt:lpstr>实际走 0→1→3，在状态图中怎样走？</vt:lpstr>
      <vt:lpstr>到达终点以后，免费次数一定要用完吗？</vt:lpstr>
      <vt:lpstr>教材的 u+j*n，只是在给状态重新编号</vt:lpstr>
      <vt:lpstr>转移规则相同，不一定要把边全部存出来</vt:lpstr>
      <vt:lpstr>从起点扩展后，两个免费到达状态先被处理</vt:lpstr>
      <vt:lpstr>花费 2 到城市 1，随后免费到城市 3</vt:lpstr>
      <vt:lpstr>堆记录变成：距离、城市、已用次数</vt:lpstr>
      <vt:lpstr>取出一个状态，先尝试正常付费</vt:lpstr>
      <vt:lpstr>还有机会时，再尝试免费搭乘</vt:lpstr>
      <vt:lpstr>把（城市 1，已用 0 次）代入两个 if</vt:lpstr>
      <vt:lpstr>为什么状态图的最短路就是题目答案？</vt:lpstr>
      <vt:lpstr>用三个边界，检查状态是否定义准确</vt:lpstr>
      <vt:lpstr>从五条航线，到一个可以验证的完整程序</vt:lpstr>
      <vt:lpstr>送完每一件都要回邮局，路线怎样安排</vt:lpstr>
      <vt:lpstr>每送一件快递，都要完成一次往返</vt:lpstr>
      <vt:lpstr>六条单行路，描述两次独立的往返任务</vt:lpstr>
      <vt:lpstr>同一对地点，去程和回程分别找最短路线</vt:lpstr>
      <vt:lpstr>所有人都回到 1，怎样一次求完？</vt:lpstr>
      <vt:lpstr>反转边的方向，保留同样的权值</vt:lpstr>
      <vt:lpstr>用三点图核对：回程数组是 0、4、1</vt:lpstr>
      <vt:lpstr>同一个源点 1，在两张图上分别执行</vt:lpstr>
      <vt:lpstr>原图和反图要存进两个独立的邻接表</vt:lpstr>
      <vt:lpstr>两次 Dijkstra，得到所有独立往返</vt:lpstr>
      <vt:lpstr>为什么各次往返的最短时间可以直接相加？</vt:lpstr>
      <vt:lpstr>送货可以从两个仓库出发，应该选哪个起点</vt:lpstr>
      <vt:lpstr>可以从 A 或 B 出发，哪个起点更近？</vt:lpstr>
      <vt:lpstr>超级源点：用零权边连接所有可选起点</vt:lpstr>
      <vt:lpstr>多个源点同时入堆，省去虚拟顶点</vt:lpstr>
      <vt:lpstr>两个源点同时入堆，客户 3 的距离从 7 改为 4</vt:lpstr>
      <vt:lpstr>画图之前，先解释点、边、代价和答案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2</cp:revision>
  <dcterms:created xsi:type="dcterms:W3CDTF">2026-09-23T16:40:49Z</dcterms:created>
  <dcterms:modified xsi:type="dcterms:W3CDTF">2026-09-23T16:43:08Z</dcterms:modified>
  <cp:category/>
  <cp:contentStatus/>
  <dc:language>zh-CN</dc:language>
</cp:coreProperties>
</file>