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endParaRPr lang="zh-CN"/>
          </a:p>
        </p:txBody>
      </p:sp>
    </p:spTree>
  </p:cSld>
  <p:clrMap bg1="lt1" tx1="dk1" bg2="lt2" tx2="dk2" accent1="accent1" accent2="accent2" accent3="accent3" accent4="accent4" accent5="accent5" accent6="accent6" hlink="hlink" folHlink="folHlink"/>
  <p:hf/>
  <p:notesStyle>
    <a:lvl1pPr marL="0" algn="l">
      <a:defRPr lang="zh-CN" sz="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本课沿着教材的顺序，先研究负环，再学习差分约束。请先回忆松弛操作、Bellman–Ford 的逐轮更新、SPFA 队列以及超级源点。学完后，需要能够解释为什么有些最短路没有有限答案，能够判断指定源点可达的负环，并将一组差分不等式建成图。两道教材例题分别是洛谷 P3385 和 P5960，配套文件提供完整可运行的 C++ 程序。</a:t>
            </a:r>
          </a:p>
          <a:p>
            <a:endParaRPr lang="zh-CN" dirty="0"/>
          </a:p>
          <a:p>
            <a:r>
              <a:rPr lang="zh-CN" dirty="0"/>
              <a:t>本页已经解决“负环与差分约束”；接下来继续说明“同一套操作可以反复做，总费用还有最小值吗”。</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请学生用支付为正、返还为负记账。三步总和为2−5+1=−2；重复两次为−4。强调操作允许无限重复是关键条件，负数表示净收入而不是负时间。无论报出什么有限费用，还能再做一次降低2。由具体反复操作引出负环。</a:t>
            </a:r>
          </a:p>
          <a:p>
            <a:pPr/>
            <a:endParaRPr lang="en-US" dirty="0"/>
          </a:p>
          <a:p>
            <a:pPr/>
            <a:r>
              <a:rPr lang="zh-CN" dirty="0"/>
              <a:t>先区分一条负边与整圈总和为负，再解释反复绕行。</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固定三条边2、负5、1，绕回起点一次净减少2；只要这个环可达，重复圈数没有上限，因此不存在有限最小值。</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负边说的是单条边的权值，负环说的是绕一整圈的权值总和。左边的三条边虽然有负五，但总和为一，多绕一圈反而增加一。右边把最后一条边改成一，总和变成负二，每绕一圈都减少二。判断是否为负环，要检查能否按方向回到起点，并把整圈的权值相加；看到一条负边不能直接宣布存在负环。</a:t>
            </a:r>
          </a:p>
          <a:p>
            <a:pPr/>
            <a:endParaRPr lang="en-US" dirty="0"/>
          </a:p>
          <a:p>
            <a:pPr/>
            <a:r>
              <a:rPr lang="zh-CN" dirty="0"/>
              <a:t>本页已经解决“负边和负环不是一回事”；接下来继续说明“沿着负环走一圈”。</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负边只是一条边的符号，负环比较的是整个环的总权。两组只改最后一条边，就能看出判断对象不同。</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从顶点一出发，最初路程为零。经过权值二的边到顶点二，累计为二；再经过负五到顶点三，累计为负三；经过一回到顶点一，累计为负二。位置回到原处，累计路程却变小，这就是负环的关键。这里路线允许重复点和边，我们还可以沿相同方向继续绕圈。</a:t>
            </a:r>
          </a:p>
          <a:p>
            <a:endParaRPr lang="zh-CN" dirty="0"/>
          </a:p>
          <a:p>
            <a:r>
              <a:rPr lang="zh-CN" dirty="0"/>
              <a:t>本页已经解决“沿着负环走一圈”；接下来继续说明“不存在有限的最短值”。</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不绕圈时回到顶点一的路程为零，绕一圈为负二，两圈为负四，三圈为负六。无论给出怎样的有限路程，都能再绕一圈得到更小的值，因此不存在有限的最小值。要区分无下界和不连通：前者有很多可走的路线，后者根本没有路线。源点距离初始化为零只是起始状态，有负环时源点标签也可能被松弛到负数。</a:t>
            </a:r>
          </a:p>
          <a:p>
            <a:pPr/>
            <a:endParaRPr lang="en-US" dirty="0"/>
          </a:p>
          <a:p>
            <a:pPr/>
            <a:r>
              <a:rPr lang="zh-CN" dirty="0"/>
              <a:t>本页已经解决“不存在有限的最短值”；接下来继续说明“哪些顶点会受负环影响”。</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固定三条边2、负5、1，绕回起点一次净减少2；只要这个环可达，重复圈数没有上限，因此不存在有限最小值。</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源点是一，二到三再回到二的环总权值为负二。从一可以进入这个负环，所以二和三的路程都没有下界。四虽然不在环上，但可以先绕任意多圈，再沿权值五的边走到四，因此也受到影响。图中没有从负环返回一的边，所以一的最短值仍然是零。五与其他点不连通，是不可达状态。判断影响范围必须沿有向边追踪，不能把负环所在图的所有点都判为无下界。</a:t>
            </a:r>
          </a:p>
          <a:p>
            <a:endParaRPr lang="zh-CN" dirty="0"/>
          </a:p>
          <a:p>
            <a:r>
              <a:rPr lang="zh-CN" dirty="0"/>
              <a:t>本页已经解决“哪些顶点会受负环影响”；接下来继续说明“从 1 可达和全图存在不同”。</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学生分别回答两个问题。三到四再回三的总权值为负一，所以全图确实有负环；但从一只能走到二，无法进入三和四所在的部分。从一可达负环的答案因此是否。加入二到三的零权边后，可以从一经二到三，再反复绕圈，答案变成是。题目究竟问指定源点可达的负环，还是整张图中的任意负环，直接决定初始化方式。</a:t>
            </a:r>
          </a:p>
          <a:p>
            <a:pPr/>
            <a:endParaRPr lang="en-US" dirty="0"/>
          </a:p>
          <a:p>
            <a:pPr/>
            <a:r>
              <a:rPr lang="zh-CN" dirty="0"/>
              <a:t>本页已经解决“从 1 可达和全图存在不同”；接下来继续说明“没有负环时，最短路可以不绕圈”。</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本例只有1到2、3到4和4到3三条有向边。3与4形成权和为负1的环，但从1无法到达；从3出发或要求检查全图时才会发现这个环。自测页用此图说明不可达负环这一种情形。</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假设源点可达范围没有负环。若一条路线重复某个顶点，中间构成一个闭合绕行；它的权值不会为负，删掉它不会增加总路程。不断删去这些绕行，可以保留一条没有重复顶点的最短路径。图只有 n 个顶点，所以这条简单路径至多包含 n 减一条边。这个结论说的是存在一条这样的最短路，并不是禁止其他路线走更多的边。</a:t>
            </a:r>
          </a:p>
          <a:p>
            <a:pPr/>
            <a:endParaRPr lang="en-US" dirty="0"/>
          </a:p>
          <a:p>
            <a:pPr/>
            <a:r>
              <a:rPr lang="zh-CN" dirty="0"/>
              <a:t>本页已经解决“没有负环时，最短路可以不绕圈”；接下来继续说明“再松弛一轮，观察什么”。</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len记录与当前距离对应的路线边数。n个点走了n条边，路线包含n+1次顶点出现，至少一个编号重复；这不是同一个点被更新的次数。</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这里选用带备份数组的 Bellman–Ford，每轮只从上一轮的标签转移，所以第 k 轮结束后，得到至多使用 k 条边的最小路程。如果没有可达负环，n 减一轮已经覆盖一条最短简单路径，第 n 轮不应再严格改进。右边按顶点一、二、三列出标签，初始只有一为零，第一轮到二，第二轮到三，第三轮返回一并将零改成负二。第三轮就是第 n 轮，因此检测到了负环。若某一整轮没有更新，标签已经稳定，可以提前结束。</a:t>
            </a:r>
          </a:p>
          <a:p>
            <a:endParaRPr lang="zh-CN" dirty="0"/>
          </a:p>
          <a:p>
            <a:r>
              <a:rPr lang="zh-CN" dirty="0"/>
              <a:t>本页已经解决“再松弛一轮，观察什么”；接下来继续说明“Bellman–Ford 的判环版本”。</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这个函数的布尔返回值表示是否有源点可达的负环，开始时仅源点距离为零，其他为无穷大。每轮复制旧标签，再扫描边表；旧起点不可达时跳过，避免把无穷大与负边相加形成假更新。只允许旧标签加一条边转移，目标数组保留已经找到的更优结果。一整轮没有更新就返回否；完成第 n 轮仍有更新则返回是。最坏需要扫描 n 轮、每轮 E 条边，时间为 n 乘 E。</a:t>
            </a:r>
          </a:p>
          <a:p>
            <a:endParaRPr lang="zh-CN" dirty="0"/>
          </a:p>
          <a:p>
            <a:r>
              <a:rPr lang="zh-CN" dirty="0"/>
              <a:t>本页已经解决“Bellman–Ford 的判环版本”；接下来继续说明“把三轮备份结果代入 changed 与 k==n”。</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只使用页面列出的三条有向边，不额外补反向边。让学生逐轮抄下old，强调同一轮只能使用old作为出发标签。前两轮changed为真但k不等于n；第三轮dis[1]变为−2且k=3，因此返回true。不是因为数字小于0，而是n−1轮之后仍发生严格改进。</a:t>
            </a:r>
          </a:p>
          <a:p>
            <a:endParaRPr lang="zh-CN" dirty="0"/>
          </a:p>
          <a:p>
            <a:r>
              <a:rPr lang="zh-CN" dirty="0"/>
              <a:t>有固定轮次可以多扫一轮；队列没有整齐轮次，需要记录候选路线边数。</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SPFA 按队列顺序处理顶点，没有清晰的整轮边界，因此改为记录当前距离标签对应候选路线的边数。源点初始路线没有走边，边数为零。当从 u 到 v 的边严格改进了 v 的距离，v 的候选路线就由 u 的候选路线再接一条边组成，因此新边数等于 u 的边数加一。距离与边数必须来自同一次更新。这个量不是 v 被更新的总次数，也不是 v 的入队次数。</a:t>
            </a:r>
          </a:p>
          <a:p>
            <a:pPr/>
            <a:endParaRPr lang="en-US" dirty="0"/>
          </a:p>
          <a:p>
            <a:pPr/>
            <a:r>
              <a:rPr lang="zh-CN" dirty="0"/>
              <a:t>本页已经解决“SPFA 记录当前候选走了几条边”；接下来继续说明“距离与边数必须一起更新”。</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len记录与当前距离对应的路线边数。n个点走了n条边，路线包含n+1次顶点出现，至少一个编号重复；这不是同一个点被更新的次数。</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先计算候选距离，只有严格小于原标签才采用。采用后同步写入距离和候选边数，随后立刻判断边数是否达到顶点数。如果达到就报告负环。最后才用入队标记决定是否安排队列。特别强调，顶点已经在队列中，只意味着不用再次排队，绝不意味着可以跳过距离、边数的更新和判环。</a:t>
            </a:r>
          </a:p>
          <a:p>
            <a:endParaRPr lang="zh-CN" dirty="0"/>
          </a:p>
          <a:p>
            <a:r>
              <a:rPr lang="zh-CN" dirty="0"/>
              <a:t>本页已经解决“距离与边数必须一起更新”；接下来继续说明“为什么达到 n 条边就要报警”。</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把三点负环的候选路线按经过的先后展开，一到二到三再到一，一共走三条边，却经过了四次顶点，所以顶点一重复出现。候选距离依次为零、二、负三、负二，边数依次为零、一、二、三。一般地，n 条边经过 n 加一次顶点，只有 n 个不同顶点，必然重复。候选路线来自严格松弛，而标签随时间只会减小；沿候选的重复段返回时若能再次改进，重复段必须有负贡献。这里依据的是由严格松弛维护的候选边数，不是随便找一条足够长的路线就认定有负环。</a:t>
            </a:r>
          </a:p>
          <a:p>
            <a:endParaRPr lang="zh-CN" dirty="0"/>
          </a:p>
          <a:p>
            <a:r>
              <a:rPr lang="zh-CN" dirty="0"/>
              <a:t>本页已经解决“为什么达到 n 条边就要报警”；接下来继续说明“把更新次数当边数，会怎样”。</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学生按权值五、四、三扫描三条从一到二的重边。二的距离连续下降三次，但每次采用的路线都只有一条边，所以候选边数始终为一。图中没有返回一的边，连环都不存在。若在每次松弛时把计数器加一，并拿它与顶点数比较，就会误判。这也说明代码中的计数变量必须先定义清楚；教材中实际入队次数的写法和本课候选路径边数写法，含义、更新位置和阈值不能混搭。</a:t>
            </a:r>
          </a:p>
          <a:p>
            <a:pPr/>
            <a:endParaRPr lang="en-US" dirty="0"/>
          </a:p>
          <a:p>
            <a:pPr/>
            <a:r>
              <a:rPr lang="zh-CN" dirty="0"/>
              <a:t>本页已经解决“把更新次数当边数，会怎样”；接下来继续说明“输入行数不等于有向边数”。</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三次成功松弛都直接从1到2，始终只走一条边。没有形成环，因此不能仅凭成功更新次数判断负环。</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洛谷 P3385 要求检测从顶点一可以到达的负环。每组 n 至多两千，m 至多三千，权值绝对值至多一万，数据组数至多十。输入的 m 条记录并不直接等于有向边数：非负权记录要加入两个方向，负权记录只加入指定方向。因此实际有向边数最多为两倍 m。存在符合范围的负环输出 YES，否则输出 NO，每组都要独立处理。</a:t>
            </a:r>
          </a:p>
          <a:p>
            <a:pPr/>
            <a:endParaRPr lang="en-US" dirty="0"/>
          </a:p>
          <a:p>
            <a:pPr/>
            <a:r>
              <a:rPr lang="zh-CN" dirty="0"/>
              <a:t>本页已经解决“输入行数不等于有向边数”；接下来继续说明“读入两组数据，分别判断从 1 能到达的负环”。</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同一条输入边要先根据权值判断是否补反向边；负权虫洞只能按输入方向走。只检查从1可到达的负环。</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这是教学自拟输入，不是平台原样例。第一行2表示两个测试。非负边双向、负边仅单向，因此第一组还存在2→1及1→3。第二组3与4有负环，但从1只能到2，所以输出NO。先完整读图，随后再看输入代码。</a:t>
            </a:r>
          </a:p>
          <a:p>
            <a:endParaRPr lang="zh-CN" dirty="0"/>
          </a:p>
          <a:p>
            <a:r>
              <a:rPr lang="zh-CN" dirty="0"/>
              <a:t>完整输入说明了建边规则，接着按这些规则保存邻接表。</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邻接表中的每个边对象保存终点和权值。读到一条记录，先把指定方向存入邻接表；只有权值大于等于零时才补反向边。零也属于非负，条件不能写成严格大于零。若读到一到二权值负三，却错误补上二到一的负三边，就凭空造出一个权值负六的负环，改变了题意。动态图容器能够容纳最多两倍输入记录数的有向边。</a:t>
            </a:r>
          </a:p>
          <a:p>
            <a:endParaRPr lang="zh-CN" dirty="0"/>
          </a:p>
          <a:p>
            <a:r>
              <a:rPr lang="zh-CN" dirty="0"/>
              <a:t>本页已经解决“按权值决定建边方式”；接下来继续说明“从顶点 1 初始化判环”。</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使用长整型保存距离，把无穷大设为二的六十次方。候选边数全部为零，入队标记全部为假，只把顶点一的距离置零并入队。这保证只会探索一能够到达的部分。每次出队后立即清除入队标记，使它将来改进后可以重新排队。已经进入队列的顶点具有有限距离，因此在这个队列版本中，枚举出边时不必再次对无穷大做转移。</a:t>
            </a:r>
          </a:p>
          <a:p>
            <a:endParaRPr lang="zh-CN" dirty="0"/>
          </a:p>
          <a:p>
            <a:r>
              <a:rPr lang="zh-CN" dirty="0"/>
              <a:t>本页已经解决“从顶点 1 初始化判环”；接下来继续说明“松弛后先判环，再安排队列”。</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延续上一页的循环，逐条枚举出队顶点的出边。候选距离大于或等于原距离时直接跳过，尤其相等不能视为一次改进。严格变小时，同步更新距离与边数，达到 n 条边立即返回真，报告可达负环。否则仅在终点不在队列时将它入队。整个队列清空仍未报警，就返回假。判环语句一定放在入队条件外面，完整函数见配套源码。</a:t>
            </a:r>
          </a:p>
          <a:p>
            <a:endParaRPr lang="zh-CN" dirty="0"/>
          </a:p>
          <a:p>
            <a:r>
              <a:rPr lang="zh-CN" dirty="0"/>
              <a:t>本页已经解决“松弛后先判环，再安排队列”；接下来继续说明“第一组输入：距离变小与 len 增长同步发生”。</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按读入邻接表顺序从1出发，先把2改为2，再把3改为1。2出队后把3改为−3，虽然3已在队列仍必须同步len[3]=2。3出队把1改为−2，len[1]=3达到原图顶点数，立即判负环。不需要等1再次出队。</a:t>
            </a:r>
          </a:p>
          <a:p>
            <a:endParaRPr lang="zh-CN" dirty="0"/>
          </a:p>
          <a:p>
            <a:r>
              <a:rPr lang="zh-CN" dirty="0"/>
              <a:t>一次提前返回只结束当前测试组，下一组必须重新初始化。</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主程序先读数据组数，每组循环内部创建新的邻接表，读边时遵守非负双向、负权单向的规则。判环函数内部再创建本组的距离、边数、入队标记和队列，避免上一组提前发现负环后留下的状态影响下一组。函数返回真输出 YES，否则输出 NO。实际边数至多两倍 m，SPFA 的最坏时间仍然是 n 乘实际边数，并不能承诺所有数据都接近线性运行。</a:t>
            </a:r>
          </a:p>
          <a:p>
            <a:endParaRPr lang="zh-CN" dirty="0"/>
          </a:p>
          <a:p>
            <a:r>
              <a:rPr lang="zh-CN" dirty="0"/>
              <a:t>本页已经解决“每组数据都从空图开始”；接下来继续说明“判环代码的边界自测”。</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先独立判断四种情况，再揭示答案。源点上的负权自环是负环，应输出 YES；不可达部分的负环不属于本题检查范围，输出 NO。零权环不会带来严格改进，因此不是负环。最后把一个有负环的数据与一个只有正边的数据连续输入，应先得到 YES，再得到 NO，这可以发现忘记清空邻接表、队列或标记的问题。</a:t>
            </a:r>
          </a:p>
          <a:p>
            <a:pPr/>
            <a:endParaRPr lang="en-US" dirty="0"/>
          </a:p>
          <a:p>
            <a:pPr/>
            <a:r>
              <a:rPr lang="zh-CN" dirty="0"/>
              <a:t>本页已经解决“判环代码的边界自测”；接下来继续说明“三个数各自都能取值，能否同时满足全部要求”。</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本例只有1到2、3到4和4到3三条有向边。3与4形成权和为负1的环，但从1无法到达；从3出发或要求检查全图时才会发现这个环。自测页用此图说明不可达负环这一种情形。</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让学生先尝试给三个变量赋值。全部取0时第二条要求0≤−5，失败。只改一个变量可能破坏另一个条件，因此必须同时检查三个条件。先让学生体验互相牵制的难点，再讨论差分形式。</a:t>
            </a:r>
          </a:p>
          <a:p>
            <a:pPr/>
            <a:endParaRPr lang="en-US" dirty="0"/>
          </a:p>
          <a:p>
            <a:pPr/>
            <a:r>
              <a:rPr lang="zh-CN" dirty="0"/>
              <a:t>观察最短路结束时每条边上的关系，寻找与这些条件的联系。</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先把不等式代入一组数，帮助学生理解变量差值和右侧界限。这里只验证这一条关系，全部条件还要一起检查。</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当最短路标签已经稳定时，每条边都无法继续松弛。因此边的终点距离一定小于等于起点距离加边权，否则就还能更新。把距离标签看成一组待求数，就发现最短路自动满足了很多不等式。现在把问题倒过来：若先给出这些不等式，是否可以建立一张图，借助距离标签找到一组数？这正是差分约束的入口。</a:t>
            </a:r>
          </a:p>
          <a:p>
            <a:pPr/>
            <a:endParaRPr lang="en-US" dirty="0"/>
          </a:p>
          <a:p>
            <a:pPr/>
            <a:r>
              <a:rPr lang="zh-CN" dirty="0"/>
              <a:t>本页已经解决“负环还能告诉我们什么”；接下来继续说明“两个未知数作差的限制”。</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当到u为2且边权为3时，走这条边就得到到v长度5的路线。最短距离可以比5更小，但不能仍保留更大的7。</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二个变量减第一个变量小于等于三，表示它们的差不能超过三。若第一个变量为五，第二个只需不超过八，并不是必须取八；七、零、负十都可能满足这一条条件。这里变量名中的数字是编号，不是变量本身的数值。差分约束专门处理两个变量之差的上下界，经变形统一为上界后建图，不是用来直接求解任意多项式不等式。</a:t>
            </a:r>
          </a:p>
          <a:p>
            <a:pPr/>
            <a:endParaRPr lang="en-US" dirty="0"/>
          </a:p>
          <a:p>
            <a:pPr/>
            <a:r>
              <a:rPr lang="zh-CN" dirty="0"/>
              <a:t>本页已经解决“两个未知数作差的限制”；接下来继续说明“P5960：求满足全部差值上界的一组整数”。</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先把不等式代入一组数，帮助学生理解变量差值和右侧界限。这里只验证这一条关系，全部条件还要一起检查。</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完整说明P5960任务：n个变量、m个差分上界，输入c、c'、y表示x[c]−x[c']≤y。目标是任意一组同时满足全部条件的整数值，而不是优化某个变量。有解直接输出n个值，无解输出NO。说明题目范围后让学生逐行翻译下一页自拟输入。</a:t>
            </a:r>
          </a:p>
          <a:p>
            <a:pPr/>
            <a:endParaRPr lang="en-US" dirty="0"/>
          </a:p>
          <a:p>
            <a:pPr/>
            <a:r>
              <a:rPr lang="zh-CN" dirty="0"/>
              <a:t>先手工找到一组可行值，再尝试把每条条件写成图边。</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先把不等式代入一组数，帮助学生理解变量差值和右侧界限。这里只验证这一条关系，全部条件还要一起检查。</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尝试把三个变量都取零。第一、第三条成立，但第二条要求零小于等于负五，因此这组值不行。可以取零、三、负二，三个差分别为三、负五、二，都满足对应上界三、负五、四。要强调三个条件必须同时满足，不能为每条约束各找一组不同的变量值。可行解通常不唯一，我们只需要找到其中一组。</a:t>
            </a:r>
          </a:p>
          <a:p>
            <a:pPr/>
            <a:endParaRPr lang="en-US" dirty="0"/>
          </a:p>
          <a:p>
            <a:pPr/>
            <a:r>
              <a:rPr lang="zh-CN" dirty="0"/>
              <a:t>本页已经解决“先试着找一组可行数”；接下来继续说明“三行约束对应三个不等式，输出不必唯一”。</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这组数是全零初始化求得的可行标签，允许出现负数。每条关系都要验证，不以检查其中两条代替检查全部。</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逐行把2 1 3、3 2 −5、1 3 4翻译成三个不等式。对0,3,−2进行代入，左边为3,−5,2，全部合格。−1,0,−5也合法。样例用于确认输入输出格式，下一步才推导建边方向。</a:t>
            </a:r>
          </a:p>
          <a:p>
            <a:endParaRPr lang="zh-CN" dirty="0"/>
          </a:p>
          <a:p>
            <a:r>
              <a:rPr lang="zh-CN" dirty="0"/>
              <a:t>输入形式已清楚，接下来整理不等式，决定边的方向。</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把终点变量减起点变量小于等于边权，整理成终点变量小于等于起点变量加边权。这样就与最短路稳定时的关系完全一致：右边的变量作为边的起点，左边作为终点。比如第三个变量减第二个变量小于等于负五，就对应二到三、权值负五的边。每个变量是一个顶点，每条约束是一条有向边。建议每次先移项，避免靠输入顺序猜方向。</a:t>
            </a:r>
          </a:p>
          <a:p>
            <a:endParaRPr lang="zh-CN" dirty="0"/>
          </a:p>
          <a:p>
            <a:r>
              <a:rPr lang="zh-CN" dirty="0"/>
              <a:t>本页已经解决“把不等式整理成边的形式”；接下来继续说明“将三条约束画成图”。</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把前面的三条约束逐一画出：第二个减第一个不超过三，对应一到二权值三；第三个减第二个不超过负五，对应二到三权值负五；第一个减第三个不超过四，对应三到一权值四。环总权值为二，所以这条环不是负环。顶点内的一、二、三只是变量编号，未来求出的变量值存在距离数组中，不要混为一谈。</a:t>
            </a:r>
          </a:p>
          <a:p>
            <a:endParaRPr lang="zh-CN" dirty="0"/>
          </a:p>
          <a:p>
            <a:r>
              <a:rPr lang="zh-CN" dirty="0"/>
              <a:t>本页已经解决“将三条约束画成图”；接下来继续说明“为什么不能只从变量 1 出发”。</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如果变量三和四不在变量一能到达的部分，单源计算可能完全没有检查它们。可是第三、第四个变量之间的两条差分上界相加，会得到零小于等于负一，已经足以让整个系统无解。因此差分约束需要覆盖所有变量。增加一个超级源点，向每个原图顶点连权值为零的边，就能让所有部分都可达，同时为每个变量提供有限初始标签。</a:t>
            </a:r>
          </a:p>
          <a:p>
            <a:pPr/>
            <a:endParaRPr lang="en-US" dirty="0"/>
          </a:p>
          <a:p>
            <a:pPr/>
            <a:r>
              <a:rPr lang="zh-CN" dirty="0"/>
              <a:t>本页已经解决“为什么不能只从变量 1 出发”；接下来继续说明“加零权边，会不会改变原问题”。</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右侧是教学自拟的三个变量。仅从1出发会遗漏2、3之间的矛盾；超级源点或全零入队都能把这一部分也纳入检查。</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可能有同学担心，零权边好像又增加了变量不得大于零的限制。对于只有差分约束的原问题，可以将所有变量同时减去同一个数，因为两个变量相减时这个数会抵消，原有的差完全不变。取这组解的最大值作为平移量，就能让全部变量不超过零。例如零、三、负二同时减三，得到负三、零、负五，三个差仍为三、负五、二。因此选取全部不大于零的一组解，不会把原本可行的纯差分约束变成不可行。</a:t>
            </a:r>
          </a:p>
          <a:p>
            <a:endParaRPr lang="zh-CN" dirty="0"/>
          </a:p>
          <a:p>
            <a:r>
              <a:rPr lang="zh-CN" dirty="0"/>
              <a:t>本页已经解决“加零权边，会不会改变原问题”；接下来继续说明“把超级源点展开为初始化”。</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可以把超级源点的零权松弛直接展开为初始化：所有原图顶点距离为零，并且全部进入队列。本课让候选边数只统计原图中的边，所以每个顶点初始边数为零，检测阈值仍为原图顶点数 n。这里的函数是求可行解，发现负环返回假，与前面是否存在负环函数的布尔含义相反。若真的创建超级源点，并将从超级源点出发的边也计入长度，就要使用包含超级源点的总顶点数 n 加一，不能混用两套定义。</a:t>
            </a:r>
          </a:p>
          <a:p>
            <a:endParaRPr lang="zh-CN" dirty="0"/>
          </a:p>
          <a:p>
            <a:r>
              <a:rPr lang="zh-CN" dirty="0"/>
              <a:t>本页已经解决“把超级源点展开为初始化”；接下来继续说明“用队列算出一组解”。</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初始三个距离都是零，队列按一、二、三排列。弹出一时，零加三不能改进二。弹出二后，二到三的负五边将三的距离改成负五；三已经在队列中，无须重复插入。弹出三时，负五加四等于负一，改进一的距离，将一重新入队。再弹出一，负一加三等于二，不能改进仍为零的二，队列于是清空。最终标签按顺序是负一、零、负五。</a:t>
            </a:r>
          </a:p>
          <a:p>
            <a:endParaRPr lang="zh-CN" dirty="0"/>
          </a:p>
          <a:p>
            <a:r>
              <a:rPr lang="zh-CN" dirty="0"/>
              <a:t>本页已经解决“用队列算出一组解”；接下来继续说明“把程序的答案代回去”。</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负一、零、负五代回原式。第二个减第一个为一，不超过三；第三个减第二个为负五，不超过负五；第一个减第三个为四，不超过四。三条约束同时成立，所以这就是可行解。它和先前手工找到的零、三、负二不同，两者却都正确。验证差分约束答案时，应逐条代入，而不是强求程序输出与样例中的某一组解完全一样。</a:t>
            </a:r>
          </a:p>
          <a:p>
            <a:pPr/>
            <a:endParaRPr lang="en-US" dirty="0"/>
          </a:p>
          <a:p>
            <a:pPr/>
            <a:r>
              <a:rPr lang="zh-CN" dirty="0"/>
              <a:t>本页已经解决“把程序的答案代回去”；接下来继续说明“为什么最短距离就是一组解”。</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这组数是全零初始化求得的可行标签，允许出现负数。每条关系都要验证，不以检查其中两条代替检查全部。</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例子的观察推广到任意约束图。若没有负环，超级源点使所有顶点可达，每个点都有有限最短距离。最短距离对每条边满足终点距离不超过起点距离加边权。将每个变量赋值为对应距离，移项后就是原来的差分约束。由于每条约束都建立了对应边，所以得到的同一组变量值同时满足全部条件。这证明了无负环时可以构造可行解。</a:t>
            </a:r>
          </a:p>
          <a:p>
            <a:pPr/>
            <a:endParaRPr lang="en-US" dirty="0"/>
          </a:p>
          <a:p>
            <a:pPr/>
            <a:r>
              <a:rPr lang="zh-CN" dirty="0"/>
              <a:t>本页已经解决“为什么最短距离就是一组解”；接下来继续说明“负环怎样变成代数矛盾”。</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当到u为2且边权为3时，走这条边就得到到v长度5的路线。最短距离可以比5更小，但不能仍保留更大的7。</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现在只把第三条约束的上界从四改成一，三条边的环总权值成为负一。将这三条不等式左右分别相加，左边的每个变量都出现一次正号和一次负号，全部抵消为零；右边则为三减五加一，也就是负一。于是得到不可能成立的零小于等于负一。任意负环都可以这样沿环相加，所以只要有负环，约束系统就无解。</a:t>
            </a:r>
          </a:p>
          <a:p>
            <a:endParaRPr lang="zh-CN" dirty="0"/>
          </a:p>
          <a:p>
            <a:r>
              <a:rPr lang="zh-CN" dirty="0"/>
              <a:t>本页已经解决“负环怎样变成代数矛盾”；接下来继续说明““有解”与“无负环”的两个方向”。</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现在两个方向都证明了：存在可行解时不能有负环，因为负环会产生代数矛盾；没有负环时则可从超级源点求距离，并把距离作为一组可行解。这里的图是整张约束图，不能遗漏不连通的部分。本题只要求任意一组可行数，没有要求变量绝对值最小。如果另一个题目要求总和最小或某个差最大，需要结合额外边界和优化目标重新分析，不能直接宣称当前标签解决了所有优化问题。</a:t>
            </a:r>
          </a:p>
          <a:p>
            <a:pPr/>
            <a:endParaRPr lang="en-US" dirty="0"/>
          </a:p>
          <a:p>
            <a:pPr/>
            <a:r>
              <a:rPr lang="zh-CN" dirty="0"/>
              <a:t>本页已经解决““有解”与“无负环”的两个方向”；接下来继续说明“大于等于，先变成小于等于”。</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把三条上界关系连着代入，变量回到自身，右侧却少1。这是负环对应无解的具体理由；环权等于0不会产生这个矛盾。</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请学生先写变形，不急着画边。第二个变量减第一个变量大于等于四，两边乘负一后，不等号必须反向，得到第一个减第二个小于等于负四。移项后第一个变量不超过第二个变量减四，所以建二到一、权值负四的边。常见错误是只交换端点，却仍使用正四，这会把原来的至少相差四，误写成最多相差四的另一条条件。</a:t>
            </a:r>
          </a:p>
          <a:p>
            <a:pPr/>
            <a:endParaRPr lang="en-US" dirty="0"/>
          </a:p>
          <a:p>
            <a:pPr/>
            <a:r>
              <a:rPr lang="zh-CN" dirty="0"/>
              <a:t>本页已经解决“大于等于，先变成小于等于”；接下来继续说明“等号与严格不等号的处理”。</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先把变量移项变成小于等于，再照上界边的格式连线。交换变量的同时必须改变常数的符号。</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等式可以拆成两个相反方向的不等式。第二个减第一个等于四，既不能超过四，也不能小于四，因此需要一到二权值四和二到一权值负四两条边。严格不等式需要先检查变量类型。如果变量必须是整数，差值小于四等价于差值不超过三，可以把常数减一。若变量允许实数，这一步不成立，三点五就是一个反例：它小于四，却大于三。</a:t>
            </a:r>
          </a:p>
          <a:p>
            <a:endParaRPr lang="zh-CN" dirty="0"/>
          </a:p>
          <a:p>
            <a:r>
              <a:rPr lang="zh-CN" dirty="0"/>
              <a:t>本页已经解决“等号与严格不等号的处理”；接下来继续说明“P5960 要求任意一组可行解”。</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洛谷 P5960 的每行输入表示前一个编号对应的变量减后一个编号对应的变量不超过给定常数，所以边从第二个编号指向第一个。变量数与约束数都至多五千，常数绝对值至多一万。无解输出 NO，有解直接输出全部变量值，不要多输出 YES。全体距离初始为零，最后标签都不大于零；无负环时可取至多 n 减一条原图边的简单路径，因此不小于负的 n 减一乘一万，符合题目要求的整数输出范围。实现中仍用长整型做运算。</a:t>
            </a:r>
          </a:p>
          <a:p>
            <a:pPr/>
            <a:endParaRPr lang="en-US" dirty="0"/>
          </a:p>
          <a:p>
            <a:pPr/>
            <a:r>
              <a:rPr lang="zh-CN" dirty="0"/>
              <a:t>本页已经解决“P5960 要求任意一组可行解”；接下来继续说明“按输入方向建立约束图”。</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把三条上界关系连着代入，变量回到自身，右侧却少1。这是负环对应无解的具体理由；环权等于0不会产生这个矛盾。</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主程序读入 a、b、w 后，在 b 的邻接表中加入指向 a、权值为 w 的边，因为原式是 a 对应变量减 b 对应变量不超过 w。求解函数通过引用参数写回距离数组，并用布尔返回值告诉主程序是否有解。无解只输出 NO，有解按编号输出每个距离，用空格分隔并在末尾换行。由于允许多解，程序测试应检查这些数是否满足每一条输入约束。</a:t>
            </a:r>
          </a:p>
          <a:p>
            <a:endParaRPr lang="zh-CN" dirty="0"/>
          </a:p>
          <a:p>
            <a:r>
              <a:rPr lang="zh-CN" dirty="0"/>
              <a:t>本页已经解决“按输入方向建立约束图”；接下来继续说明“检测矛盾，或者得到全部标签”。</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进入这段循环之前，已把全部原图顶点入队，距离和候选边数都初始化为零。出队后清除标记，枚举出边，只在严格改进时同步距离和边数。达到原图顶点数就说明存在负环，返回假。未达到阈值时，按入队标记安排终点。队列清空就返回真，此时距离数组已经是一组可行解。原图有 n 个点、m 条约束边，空间为 n 加 m，SPFA 最坏时间为 n 乘 m。</a:t>
            </a:r>
          </a:p>
          <a:p>
            <a:endParaRPr lang="zh-CN" dirty="0"/>
          </a:p>
          <a:p>
            <a:r>
              <a:rPr lang="zh-CN" dirty="0"/>
              <a:t>本页已经解决“检测矛盾，或者得到全部标签”；接下来继续说明“全体入队后，第三个变量先下降，再影响第一个”。</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请学生在草稿上同步维护dis、len、inq和队列，区分跳过松弛与跳过重复入队。依次弹出1、2、3、1。只有2→3和3→1成功更新，边数分别为1和2，均小于n=3。队列为空代表所有边不再要求下降，函数返回true并保留完整dis。输出−1,0,−5后再次代入全部三条约束。</a:t>
            </a:r>
          </a:p>
          <a:p>
            <a:endParaRPr lang="zh-CN" dirty="0"/>
          </a:p>
          <a:p>
            <a:r>
              <a:rPr lang="zh-CN" dirty="0"/>
              <a:t>最后用两个新的约束组检查能否独立建边和判断可行性。</a:t>
            </a:r>
          </a:p>
          <a:p>
            <a:endParaRPr lang="zh-CN" dirty="0"/>
          </a:p>
          <a:p>
            <a:r>
              <a:rPr lang="zh-CN" dirty="0"/>
              <a:t>本课按用户主教材最短路章节组织；原题边界见配套题意核查与来源说明。标为教学自拟的数据只用于课堂演算。</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一组约束对应两条权值都为负一的相反边，环权值为负二，所以无解；也可以把两式相加得到零小于等于负二，直接发现矛盾。第二组对应权值二和三的相反边，取两个变量都为零即可满足。完成后请学生用自己的话复述四个步骤：整理不等式、建立有向边、检测全图负环、将输出代回约束。下一课会从只保存最短距离，扩展到保存第二个不同的距离，学习严格次短路。</a:t>
            </a:r>
          </a:p>
          <a:p>
            <a:pPr/>
            <a:endParaRPr lang="en-US" dirty="0"/>
          </a:p>
          <a:p>
            <a:pPr/>
            <a:r>
              <a:rPr lang="zh-CN" dirty="0"/>
              <a:t>结合完整源码独立完成本章任务，并用自拟输入核对。</a:t>
            </a:r>
          </a:p>
          <a:p>
            <a:pPr/>
            <a:endParaRPr lang="en-US" dirty="0"/>
          </a:p>
          <a:p>
            <a:pPr/>
            <a:r>
              <a:rPr lang="zh-CN" dirty="0"/>
              <a:t>本课按用户主教材最短路章节组织；原题边界见配套题意核查与来源说明。标为教学自拟的数据只用于课堂演算。</a:t>
            </a:r>
          </a:p>
          <a:p>
            <a:pPr/>
            <a:endParaRPr lang="en-US" dirty="0"/>
          </a:p>
          <a:p>
            <a:pPr/>
            <a:r>
              <a:rPr lang="zh-CN" dirty="0"/>
              <a:t>把三条上界关系连着代入，变量回到自身，右侧却少1。这是负环对应无解的具体理由；环权等于0不会产生这个矛盾。</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课程封面">
    <p:spTree>
      <p:nvGrpSpPr>
        <p:cNvPr id="1" name=""/>
        <p:cNvGrpSpPr/>
        <p:nvPr/>
      </p:nvGrpSpPr>
      <p:grpSpPr>
        <a:xfrm>
          <a:off x="0" y="0"/>
          <a:ext cx="0" cy="0"/>
          <a:chOff x="0" y="0"/>
          <a:chExt cx="0" cy="0"/>
        </a:xfrm>
      </p:grpSpPr>
      <p:sp>
        <p:nvSpPr>
          <p:cNvPr id="2" name="title-slot Placeholder"/>
          <p:cNvSpPr>
            <a:spLocks noGrp="1"/>
          </p:cNvSpPr>
          <p:nvPr>
            <p:ph type="title"/>
          </p:nvPr>
        </p:nvSpPr>
        <p:spPr>
          <a:xfrm>
            <a:off x="952500" y="1619250"/>
            <a:ext cx="10287000" cy="1714500"/>
          </a:xfrm>
          <a:prstGeom prst="rect">
            <a:avLst/>
          </a:prstGeom>
          <a:noFill/>
          <a:ln>
            <a:noFill/>
          </a:ln>
        </p:spPr>
        <p:txBody>
          <a:bodyPr wrap="square" lIns="0" tIns="0" rIns="0" bIns="0" anchor="ctr" anchorCtr="0">
            <a:noAutofit/>
          </a:bodyPr>
          <a:lstStyle>
            <a:lvl1pPr>
              <a:defRPr sz="4800"/>
            </a:lvl1pPr>
          </a:lstStyle>
          <a:p>
            <a:pPr algn="ctr"/>
            <a:r>
              <a:rPr lang="zh-CN" sz="4800" b="1" dirty="0">
                <a:solidFill>
                  <a:schemeClr val="accent1"/>
                </a:solidFill>
                <a:latin typeface="+mj-lt"/>
                <a:ea typeface="+mj-ea"/>
                <a:cs typeface="+mj-cs"/>
              </a:rPr>
              <a:t>Click to add title</a:t>
            </a:r>
            <a:endParaRPr lang="en-US"/>
          </a:p>
        </p:txBody>
      </p:sp>
      <p:sp>
        <p:nvSpPr>
          <p:cNvPr id="3" name="subtitle-slot Placeholder"/>
          <p:cNvSpPr>
            <a:spLocks noGrp="1"/>
          </p:cNvSpPr>
          <p:nvPr>
            <p:ph type="subTitle" idx="1"/>
          </p:nvPr>
        </p:nvSpPr>
        <p:spPr>
          <a:xfrm>
            <a:off x="1143000" y="3429000"/>
            <a:ext cx="9906000" cy="666750"/>
          </a:xfrm>
          <a:prstGeom prst="rect">
            <a:avLst/>
          </a:prstGeom>
          <a:noFill/>
          <a:ln>
            <a:noFill/>
          </a:ln>
        </p:spPr>
        <p:txBody>
          <a:bodyPr wrap="square" lIns="0" tIns="0" rIns="0" bIns="0" anchor="ctr" anchorCtr="0">
            <a:noAutofit/>
          </a:bodyPr>
          <a:lstStyle>
            <a:lvl1pPr marL="0" indent="0">
              <a:buNone/>
              <a:defRPr sz="2800"/>
            </a:lvl1pPr>
          </a:lstStyle>
          <a:p>
            <a:pPr marL="0" indent="0" algn="ctr">
              <a:buNone/>
            </a:pPr>
            <a:r>
              <a:rPr lang="zh-CN" sz="2800" dirty="0">
                <a:solidFill>
                  <a:schemeClr val="accent1"/>
                </a:solidFill>
                <a:latin typeface="+mn-lt"/>
                <a:ea typeface="+mn-ea"/>
                <a:cs typeface="+mn-cs"/>
              </a:rPr>
              <a:t>Click to add subtitle</a:t>
            </a:r>
            <a:endParaRPr lang="en-US"/>
          </a:p>
        </p:txBody>
      </p:sp>
      <p:sp>
        <p:nvSpPr>
          <p:cNvPr id="4" name="body-slot Placeholder"/>
          <p:cNvSpPr>
            <a:spLocks noGrp="1"/>
          </p:cNvSpPr>
          <p:nvPr>
            <p:ph type="body" idx="2"/>
          </p:nvPr>
        </p:nvSpPr>
        <p:spPr>
          <a:xfrm>
            <a:off x="1524000" y="4476750"/>
            <a:ext cx="9144000" cy="1428750"/>
          </a:xfrm>
          <a:prstGeom prst="rect">
            <a:avLst/>
          </a:prstGeom>
          <a:noFill/>
          <a:ln>
            <a:noFill/>
          </a:ln>
        </p:spPr>
        <p:txBody>
          <a:bodyPr wrap="square" lIns="0" tIns="0" rIns="0" bIns="0" anchor="ctr" anchorCtr="0">
            <a:noAutofit/>
          </a:bodyPr>
          <a:lstStyle>
            <a:lvl1pPr marL="0" indent="0">
              <a:buNone/>
              <a:defRPr sz="2000"/>
            </a:lvl1pPr>
          </a:lstStyle>
          <a:p>
            <a:pPr marL="0" indent="0" algn="l">
              <a:lnSpc>
                <a:spcPts val="3150"/>
              </a:lnSpc>
              <a:buNone/>
            </a:pPr>
            <a:r>
              <a:rPr lang="zh-CN" sz="2000" dirty="0">
                <a:solidFill>
                  <a:schemeClr val="dk1"/>
                </a:solidFill>
                <a:latin typeface="+mn-lt"/>
                <a:ea typeface="+mn-ea"/>
                <a:cs typeface="+mn-cs"/>
              </a:rPr>
              <a:t>Click to add text</a:t>
            </a:r>
            <a:endParaRPr lang="en-US"/>
          </a:p>
        </p:txBody>
      </p:sp>
    </p:spTree>
    <p:extLst>
      <p:ext uri="{BB962C8B-B14F-4D97-AF65-F5344CB8AC3E}">
        <p14:creationId xmlns:p14="http://schemas.microsoft.com/office/powerpoint/2010/main" val="1259888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概念推导">
    <p:spTree>
      <p:nvGrpSpPr>
        <p:cNvPr id="1" name=""/>
        <p:cNvGrpSpPr/>
        <p:nvPr/>
      </p:nvGrpSpPr>
      <p:grpSpPr>
        <a:xfrm>
          <a:off x="0" y="0"/>
          <a:ext cx="0" cy="0"/>
          <a:chOff x="0" y="0"/>
          <a:chExt cx="0" cy="0"/>
        </a:xfrm>
      </p:grpSpPr>
      <p:sp>
        <p:nvSpPr>
          <p:cNvPr id="2" name="section-frame Layout"/>
          <p:cNvSpPr/>
          <p:nvPr/>
        </p:nvSpPr>
        <p:spPr>
          <a:xfrm>
            <a:off x="800100" y="704850"/>
            <a:ext cx="4381500" cy="514350"/>
          </a:xfrm>
          <a:prstGeom prst="roundRect">
            <a:avLst>
              <a:gd name="adj" fmla="val 25926"/>
            </a:avLst>
          </a:prstGeom>
          <a:solidFill>
            <a:srgbClr val="6FAC46"/>
          </a:solidFill>
          <a:ln>
            <a:noFill/>
          </a:ln>
        </p:spPr>
      </p:sp>
      <p:sp>
        <p:nvSpPr>
          <p:cNvPr id="3" name="section-slot Placeholder"/>
          <p:cNvSpPr>
            <a:spLocks noGrp="1"/>
          </p:cNvSpPr>
          <p:nvPr>
            <p:ph idx="1"/>
          </p:nvPr>
        </p:nvSpPr>
        <p:spPr>
          <a:xfrm>
            <a:off x="952500" y="762000"/>
            <a:ext cx="4095750" cy="419100"/>
          </a:xfrm>
          <a:prstGeom prst="rect">
            <a:avLst/>
          </a:prstGeom>
          <a:noFill/>
          <a:ln>
            <a:noFill/>
          </a:ln>
        </p:spPr>
        <p:txBody>
          <a:bodyPr wrap="square" lIns="0" tIns="0" rIns="0" bIns="0" anchor="ctr" anchorCtr="0">
            <a:noAutofit/>
          </a:bodyPr>
          <a:lstStyle>
            <a:lvl1pPr>
              <a:defRPr sz="2200"/>
            </a:lvl1pPr>
          </a:lstStyle>
          <a:p>
            <a:pPr algn="l"/>
            <a:r>
              <a:rPr lang="zh-CN" sz="2200" b="1" dirty="0">
                <a:solidFill>
                  <a:srgbClr val="FFFFFF"/>
                </a:solidFill>
                <a:latin typeface="+mn-lt"/>
                <a:ea typeface="+mn-ea"/>
                <a:cs typeface="+mn-cs"/>
              </a:rPr>
              <a:t>Click to add content</a:t>
            </a:r>
            <a:endParaRPr lang="en-US"/>
          </a:p>
        </p:txBody>
      </p:sp>
      <p:sp>
        <p:nvSpPr>
          <p:cNvPr id="4" name="title-slot Placeholder"/>
          <p:cNvSpPr>
            <a:spLocks noGrp="1"/>
          </p:cNvSpPr>
          <p:nvPr>
            <p:ph type="title"/>
          </p:nvPr>
        </p:nvSpPr>
        <p:spPr>
          <a:xfrm>
            <a:off x="838200" y="1381125"/>
            <a:ext cx="10515600" cy="495300"/>
          </a:xfrm>
          <a:prstGeom prst="rect">
            <a:avLst/>
          </a:prstGeom>
          <a:noFill/>
          <a:ln>
            <a:noFill/>
          </a:ln>
        </p:spPr>
        <p:txBody>
          <a:bodyPr wrap="square" lIns="0" tIns="0" rIns="0" bIns="0" anchor="ctr" anchorCtr="0">
            <a:noAutofit/>
          </a:bodyPr>
          <a:lstStyle>
            <a:lvl1pPr>
              <a:defRPr sz="2400"/>
            </a:lvl1pPr>
          </a:lstStyle>
          <a:p>
            <a:pPr algn="l"/>
            <a:r>
              <a:rPr lang="zh-CN" sz="2400" b="1" dirty="0">
                <a:solidFill>
                  <a:schemeClr val="accent1"/>
                </a:solidFill>
                <a:latin typeface="+mj-lt"/>
                <a:ea typeface="+mj-ea"/>
                <a:cs typeface="+mj-cs"/>
              </a:rPr>
              <a:t>Click to add title</a:t>
            </a:r>
            <a:endParaRPr lang="en-US"/>
          </a:p>
        </p:txBody>
      </p:sp>
      <p:sp>
        <p:nvSpPr>
          <p:cNvPr id="5" name="body-slot Placeholder"/>
          <p:cNvSpPr>
            <a:spLocks noGrp="1"/>
          </p:cNvSpPr>
          <p:nvPr>
            <p:ph type="body" idx="2"/>
          </p:nvPr>
        </p:nvSpPr>
        <p:spPr>
          <a:xfrm>
            <a:off x="838200" y="2038350"/>
            <a:ext cx="10515600" cy="4057650"/>
          </a:xfrm>
          <a:prstGeom prst="rect">
            <a:avLst/>
          </a:prstGeom>
          <a:noFill/>
          <a:ln>
            <a:noFill/>
          </a:ln>
        </p:spPr>
        <p:txBody>
          <a:bodyPr wrap="square" lIns="0" tIns="0" rIns="0" bIns="0" anchor="ctr" anchorCtr="0">
            <a:noAutofit/>
          </a:bodyPr>
          <a:lstStyle>
            <a:lvl1pPr marL="0" indent="0">
              <a:buNone/>
              <a:defRPr sz="2000"/>
            </a:lvl1pPr>
          </a:lstStyle>
          <a:p>
            <a:pPr marL="0" indent="0" algn="l">
              <a:lnSpc>
                <a:spcPts val="3000"/>
              </a:lnSpc>
              <a:buNone/>
            </a:pPr>
            <a:r>
              <a:rPr lang="zh-CN" sz="2000" dirty="0">
                <a:solidFill>
                  <a:schemeClr val="dk1"/>
                </a:solidFill>
                <a:latin typeface="+mn-lt"/>
                <a:ea typeface="+mn-ea"/>
                <a:cs typeface="+mn-cs"/>
              </a:rPr>
              <a:t>Click to add text</a:t>
            </a:r>
            <a:endParaRPr lang="en-US"/>
          </a:p>
        </p:txBody>
      </p:sp>
    </p:spTree>
    <p:extLst>
      <p:ext uri="{BB962C8B-B14F-4D97-AF65-F5344CB8AC3E}">
        <p14:creationId xmlns:p14="http://schemas.microsoft.com/office/powerpoint/2010/main" val="4071022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左右对照">
    <p:spTree>
      <p:nvGrpSpPr>
        <p:cNvPr id="1" name=""/>
        <p:cNvGrpSpPr/>
        <p:nvPr/>
      </p:nvGrpSpPr>
      <p:grpSpPr>
        <a:xfrm>
          <a:off x="0" y="0"/>
          <a:ext cx="0" cy="0"/>
          <a:chOff x="0" y="0"/>
          <a:chExt cx="0" cy="0"/>
        </a:xfrm>
      </p:grpSpPr>
      <p:sp>
        <p:nvSpPr>
          <p:cNvPr id="2" name="section-frame Layout"/>
          <p:cNvSpPr/>
          <p:nvPr/>
        </p:nvSpPr>
        <p:spPr>
          <a:xfrm>
            <a:off x="800100" y="704850"/>
            <a:ext cx="4381500" cy="514350"/>
          </a:xfrm>
          <a:prstGeom prst="roundRect">
            <a:avLst>
              <a:gd name="adj" fmla="val 25926"/>
            </a:avLst>
          </a:prstGeom>
          <a:solidFill>
            <a:srgbClr val="6FAC46"/>
          </a:solidFill>
          <a:ln>
            <a:noFill/>
          </a:ln>
        </p:spPr>
      </p:sp>
      <p:sp>
        <p:nvSpPr>
          <p:cNvPr id="3" name="section-slot Placeholder"/>
          <p:cNvSpPr>
            <a:spLocks noGrp="1"/>
          </p:cNvSpPr>
          <p:nvPr>
            <p:ph idx="1"/>
          </p:nvPr>
        </p:nvSpPr>
        <p:spPr>
          <a:xfrm>
            <a:off x="952500" y="762000"/>
            <a:ext cx="4095750" cy="419100"/>
          </a:xfrm>
          <a:prstGeom prst="rect">
            <a:avLst/>
          </a:prstGeom>
          <a:noFill/>
          <a:ln>
            <a:noFill/>
          </a:ln>
        </p:spPr>
        <p:txBody>
          <a:bodyPr wrap="square" lIns="0" tIns="0" rIns="0" bIns="0" anchor="ctr" anchorCtr="0">
            <a:noAutofit/>
          </a:bodyPr>
          <a:lstStyle>
            <a:lvl1pPr>
              <a:defRPr sz="2200"/>
            </a:lvl1pPr>
          </a:lstStyle>
          <a:p>
            <a:pPr algn="l"/>
            <a:r>
              <a:rPr lang="zh-CN" sz="2200" b="1" dirty="0">
                <a:solidFill>
                  <a:srgbClr val="FFFFFF"/>
                </a:solidFill>
                <a:latin typeface="+mn-lt"/>
                <a:ea typeface="+mn-ea"/>
                <a:cs typeface="+mn-cs"/>
              </a:rPr>
              <a:t>Click to add content</a:t>
            </a:r>
            <a:endParaRPr lang="en-US"/>
          </a:p>
        </p:txBody>
      </p:sp>
      <p:sp>
        <p:nvSpPr>
          <p:cNvPr id="4" name="title-slot Placeholder"/>
          <p:cNvSpPr>
            <a:spLocks noGrp="1"/>
          </p:cNvSpPr>
          <p:nvPr>
            <p:ph type="title"/>
          </p:nvPr>
        </p:nvSpPr>
        <p:spPr>
          <a:xfrm>
            <a:off x="838200" y="1381125"/>
            <a:ext cx="10515600" cy="495300"/>
          </a:xfrm>
          <a:prstGeom prst="rect">
            <a:avLst/>
          </a:prstGeom>
          <a:noFill/>
          <a:ln>
            <a:noFill/>
          </a:ln>
        </p:spPr>
        <p:txBody>
          <a:bodyPr wrap="square" lIns="0" tIns="0" rIns="0" bIns="0" anchor="ctr" anchorCtr="0">
            <a:noAutofit/>
          </a:bodyPr>
          <a:lstStyle>
            <a:lvl1pPr>
              <a:defRPr sz="2400"/>
            </a:lvl1pPr>
          </a:lstStyle>
          <a:p>
            <a:pPr algn="l"/>
            <a:r>
              <a:rPr lang="zh-CN" sz="2400" b="1" dirty="0">
                <a:solidFill>
                  <a:schemeClr val="accent1"/>
                </a:solidFill>
                <a:latin typeface="+mj-lt"/>
                <a:ea typeface="+mj-ea"/>
                <a:cs typeface="+mj-cs"/>
              </a:rPr>
              <a:t>Click to add title</a:t>
            </a:r>
            <a:endParaRPr lang="en-US"/>
          </a:p>
        </p:txBody>
      </p:sp>
      <p:sp>
        <p:nvSpPr>
          <p:cNvPr id="5" name="left-slot Placeholder"/>
          <p:cNvSpPr>
            <a:spLocks noGrp="1"/>
          </p:cNvSpPr>
          <p:nvPr>
            <p:ph type="body" idx="2"/>
          </p:nvPr>
        </p:nvSpPr>
        <p:spPr>
          <a:xfrm>
            <a:off x="838200" y="2038350"/>
            <a:ext cx="5029200" cy="4057650"/>
          </a:xfrm>
          <a:prstGeom prst="rect">
            <a:avLst/>
          </a:prstGeom>
          <a:noFill/>
          <a:ln>
            <a:noFill/>
          </a:ln>
        </p:spPr>
        <p:txBody>
          <a:bodyPr wrap="square" lIns="0" tIns="0" rIns="0" bIns="0" anchor="ctr" anchorCtr="0">
            <a:noAutofit/>
          </a:bodyPr>
          <a:lstStyle>
            <a:lvl1pPr marL="0" indent="0">
              <a:buNone/>
              <a:defRPr sz="2000"/>
            </a:lvl1pPr>
          </a:lstStyle>
          <a:p>
            <a:pPr marL="0" indent="0" algn="l">
              <a:lnSpc>
                <a:spcPts val="3150"/>
              </a:lnSpc>
              <a:buNone/>
            </a:pPr>
            <a:r>
              <a:rPr lang="zh-CN" sz="2000" b="1" dirty="0">
                <a:solidFill>
                  <a:schemeClr val="accent1"/>
                </a:solidFill>
                <a:latin typeface="+mn-lt"/>
                <a:ea typeface="+mn-ea"/>
                <a:cs typeface="+mn-cs"/>
              </a:rPr>
              <a:t>Click to add text</a:t>
            </a:r>
            <a:endParaRPr lang="en-US"/>
          </a:p>
        </p:txBody>
      </p:sp>
      <p:sp>
        <p:nvSpPr>
          <p:cNvPr id="6" name="right-slot Placeholder"/>
          <p:cNvSpPr>
            <a:spLocks noGrp="1"/>
          </p:cNvSpPr>
          <p:nvPr>
            <p:ph type="body" idx="3"/>
          </p:nvPr>
        </p:nvSpPr>
        <p:spPr>
          <a:xfrm>
            <a:off x="6324600" y="2038350"/>
            <a:ext cx="5029200" cy="4057650"/>
          </a:xfrm>
          <a:prstGeom prst="rect">
            <a:avLst/>
          </a:prstGeom>
          <a:noFill/>
          <a:ln>
            <a:noFill/>
          </a:ln>
        </p:spPr>
        <p:txBody>
          <a:bodyPr wrap="square" lIns="0" tIns="0" rIns="0" bIns="0" anchor="ctr" anchorCtr="0">
            <a:noAutofit/>
          </a:bodyPr>
          <a:lstStyle>
            <a:lvl1pPr marL="0" indent="0">
              <a:buNone/>
              <a:defRPr sz="2000"/>
            </a:lvl1pPr>
          </a:lstStyle>
          <a:p>
            <a:pPr marL="0" indent="0" algn="l">
              <a:lnSpc>
                <a:spcPts val="3150"/>
              </a:lnSpc>
              <a:buNone/>
            </a:pPr>
            <a:r>
              <a:rPr lang="zh-CN" sz="2000" b="1" dirty="0">
                <a:solidFill>
                  <a:schemeClr val="accent2"/>
                </a:solidFill>
                <a:latin typeface="+mn-lt"/>
                <a:ea typeface="+mn-ea"/>
                <a:cs typeface="+mn-cs"/>
              </a:rPr>
              <a:t>Click to add text</a:t>
            </a:r>
            <a:endParaRPr lang="en-US"/>
          </a:p>
        </p:txBody>
      </p:sp>
    </p:spTree>
    <p:extLst>
      <p:ext uri="{BB962C8B-B14F-4D97-AF65-F5344CB8AC3E}">
        <p14:creationId xmlns:p14="http://schemas.microsoft.com/office/powerpoint/2010/main" val="791731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图示跟踪">
    <p:spTree>
      <p:nvGrpSpPr>
        <p:cNvPr id="1" name=""/>
        <p:cNvGrpSpPr/>
        <p:nvPr/>
      </p:nvGrpSpPr>
      <p:grpSpPr>
        <a:xfrm>
          <a:off x="0" y="0"/>
          <a:ext cx="0" cy="0"/>
          <a:chOff x="0" y="0"/>
          <a:chExt cx="0" cy="0"/>
        </a:xfrm>
      </p:grpSpPr>
      <p:sp>
        <p:nvSpPr>
          <p:cNvPr id="2" name="section-frame Layout"/>
          <p:cNvSpPr/>
          <p:nvPr/>
        </p:nvSpPr>
        <p:spPr>
          <a:xfrm>
            <a:off x="800100" y="704850"/>
            <a:ext cx="4381500" cy="514350"/>
          </a:xfrm>
          <a:prstGeom prst="roundRect">
            <a:avLst>
              <a:gd name="adj" fmla="val 25926"/>
            </a:avLst>
          </a:prstGeom>
          <a:solidFill>
            <a:srgbClr val="6FAC46"/>
          </a:solidFill>
          <a:ln>
            <a:noFill/>
          </a:ln>
        </p:spPr>
      </p:sp>
      <p:sp>
        <p:nvSpPr>
          <p:cNvPr id="3" name="section-slot Placeholder"/>
          <p:cNvSpPr>
            <a:spLocks noGrp="1"/>
          </p:cNvSpPr>
          <p:nvPr>
            <p:ph idx="1"/>
          </p:nvPr>
        </p:nvSpPr>
        <p:spPr>
          <a:xfrm>
            <a:off x="952500" y="762000"/>
            <a:ext cx="4095750" cy="419100"/>
          </a:xfrm>
          <a:prstGeom prst="rect">
            <a:avLst/>
          </a:prstGeom>
          <a:noFill/>
          <a:ln>
            <a:noFill/>
          </a:ln>
        </p:spPr>
        <p:txBody>
          <a:bodyPr wrap="square" lIns="0" tIns="0" rIns="0" bIns="0" anchor="ctr" anchorCtr="0">
            <a:noAutofit/>
          </a:bodyPr>
          <a:lstStyle>
            <a:lvl1pPr>
              <a:defRPr sz="2200"/>
            </a:lvl1pPr>
          </a:lstStyle>
          <a:p>
            <a:pPr algn="l"/>
            <a:r>
              <a:rPr lang="zh-CN" sz="2200" b="1" dirty="0">
                <a:solidFill>
                  <a:srgbClr val="FFFFFF"/>
                </a:solidFill>
                <a:latin typeface="+mn-lt"/>
                <a:ea typeface="+mn-ea"/>
                <a:cs typeface="+mn-cs"/>
              </a:rPr>
              <a:t>Click to add content</a:t>
            </a:r>
            <a:endParaRPr lang="en-US"/>
          </a:p>
        </p:txBody>
      </p:sp>
      <p:sp>
        <p:nvSpPr>
          <p:cNvPr id="4" name="title-slot Placeholder"/>
          <p:cNvSpPr>
            <a:spLocks noGrp="1"/>
          </p:cNvSpPr>
          <p:nvPr>
            <p:ph type="title"/>
          </p:nvPr>
        </p:nvSpPr>
        <p:spPr>
          <a:xfrm>
            <a:off x="838200" y="1381125"/>
            <a:ext cx="10515600" cy="495300"/>
          </a:xfrm>
          <a:prstGeom prst="rect">
            <a:avLst/>
          </a:prstGeom>
          <a:noFill/>
          <a:ln>
            <a:noFill/>
          </a:ln>
        </p:spPr>
        <p:txBody>
          <a:bodyPr wrap="square" lIns="0" tIns="0" rIns="0" bIns="0" anchor="ctr" anchorCtr="0">
            <a:noAutofit/>
          </a:bodyPr>
          <a:lstStyle>
            <a:lvl1pPr>
              <a:defRPr sz="2400"/>
            </a:lvl1pPr>
          </a:lstStyle>
          <a:p>
            <a:pPr algn="l"/>
            <a:r>
              <a:rPr lang="zh-CN" sz="2400" b="1" dirty="0">
                <a:solidFill>
                  <a:schemeClr val="accent1"/>
                </a:solidFill>
                <a:latin typeface="+mj-lt"/>
                <a:ea typeface="+mj-ea"/>
                <a:cs typeface="+mj-cs"/>
              </a:rPr>
              <a:t>Click to add title</a:t>
            </a:r>
            <a:endParaRPr lang="en-US"/>
          </a:p>
        </p:txBody>
      </p:sp>
      <p:sp>
        <p:nvSpPr>
          <p:cNvPr id="5" name="diagram-slot Placeholder"/>
          <p:cNvSpPr>
            <a:spLocks noGrp="1"/>
          </p:cNvSpPr>
          <p:nvPr>
            <p:ph idx="2"/>
          </p:nvPr>
        </p:nvSpPr>
        <p:spPr>
          <a:xfrm>
            <a:off x="838200" y="2038350"/>
            <a:ext cx="6096000" cy="4057650"/>
          </a:xfrm>
          <a:prstGeom prst="rect">
            <a:avLst/>
          </a:prstGeom>
          <a:noFill/>
          <a:ln>
            <a:noFill/>
          </a:ln>
        </p:spPr>
        <p:txBody>
          <a:bodyPr wrap="square" anchor="ctr" anchorCtr="0">
            <a:noAutofit/>
          </a:bodyPr>
          <a:lstStyle/>
          <a:p>
            <a:r>
              <a:t>Click to add content</a:t>
            </a:r>
            <a:endParaRPr lang="en-US"/>
          </a:p>
        </p:txBody>
      </p:sp>
      <p:sp>
        <p:nvSpPr>
          <p:cNvPr id="6" name="body-slot Placeholder"/>
          <p:cNvSpPr>
            <a:spLocks noGrp="1"/>
          </p:cNvSpPr>
          <p:nvPr>
            <p:ph type="body" idx="3"/>
          </p:nvPr>
        </p:nvSpPr>
        <p:spPr>
          <a:xfrm>
            <a:off x="7239000" y="2038350"/>
            <a:ext cx="4114800" cy="4057650"/>
          </a:xfrm>
          <a:prstGeom prst="rect">
            <a:avLst/>
          </a:prstGeom>
          <a:noFill/>
          <a:ln>
            <a:noFill/>
          </a:ln>
        </p:spPr>
        <p:txBody>
          <a:bodyPr wrap="square" lIns="0" tIns="0" rIns="0" bIns="0" anchor="ctr" anchorCtr="0">
            <a:noAutofit/>
          </a:bodyPr>
          <a:lstStyle>
            <a:lvl1pPr marL="0" indent="0">
              <a:buNone/>
              <a:defRPr sz="2000"/>
            </a:lvl1pPr>
          </a:lstStyle>
          <a:p>
            <a:pPr marL="0" indent="0" algn="l">
              <a:lnSpc>
                <a:spcPts val="3000"/>
              </a:lnSpc>
              <a:buNone/>
            </a:pPr>
            <a:r>
              <a:rPr lang="zh-CN" sz="2000" dirty="0">
                <a:solidFill>
                  <a:schemeClr val="dk1"/>
                </a:solidFill>
                <a:latin typeface="+mn-lt"/>
                <a:ea typeface="+mn-ea"/>
                <a:cs typeface="+mn-cs"/>
              </a:rPr>
              <a:t>Click to add text</a:t>
            </a:r>
            <a:endParaRPr lang="en-US"/>
          </a:p>
        </p:txBody>
      </p:sp>
    </p:spTree>
    <p:extLst>
      <p:ext uri="{BB962C8B-B14F-4D97-AF65-F5344CB8AC3E}">
        <p14:creationId xmlns:p14="http://schemas.microsoft.com/office/powerpoint/2010/main" val="89052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练习讲评">
    <p:spTree>
      <p:nvGrpSpPr>
        <p:cNvPr id="1" name=""/>
        <p:cNvGrpSpPr/>
        <p:nvPr/>
      </p:nvGrpSpPr>
      <p:grpSpPr>
        <a:xfrm>
          <a:off x="0" y="0"/>
          <a:ext cx="0" cy="0"/>
          <a:chOff x="0" y="0"/>
          <a:chExt cx="0" cy="0"/>
        </a:xfrm>
      </p:grpSpPr>
      <p:sp>
        <p:nvSpPr>
          <p:cNvPr id="2" name="section-frame Layout"/>
          <p:cNvSpPr/>
          <p:nvPr/>
        </p:nvSpPr>
        <p:spPr>
          <a:xfrm>
            <a:off x="800100" y="704850"/>
            <a:ext cx="4381500" cy="514350"/>
          </a:xfrm>
          <a:prstGeom prst="roundRect">
            <a:avLst>
              <a:gd name="adj" fmla="val 25926"/>
            </a:avLst>
          </a:prstGeom>
          <a:solidFill>
            <a:srgbClr val="6FAC46"/>
          </a:solidFill>
          <a:ln>
            <a:noFill/>
          </a:ln>
        </p:spPr>
      </p:sp>
      <p:sp>
        <p:nvSpPr>
          <p:cNvPr id="3" name="section-slot Placeholder"/>
          <p:cNvSpPr>
            <a:spLocks noGrp="1"/>
          </p:cNvSpPr>
          <p:nvPr>
            <p:ph idx="1"/>
          </p:nvPr>
        </p:nvSpPr>
        <p:spPr>
          <a:xfrm>
            <a:off x="952500" y="762000"/>
            <a:ext cx="4095750" cy="419100"/>
          </a:xfrm>
          <a:prstGeom prst="rect">
            <a:avLst/>
          </a:prstGeom>
          <a:noFill/>
          <a:ln>
            <a:noFill/>
          </a:ln>
        </p:spPr>
        <p:txBody>
          <a:bodyPr wrap="square" lIns="0" tIns="0" rIns="0" bIns="0" anchor="ctr" anchorCtr="0">
            <a:noAutofit/>
          </a:bodyPr>
          <a:lstStyle>
            <a:lvl1pPr>
              <a:defRPr sz="2200"/>
            </a:lvl1pPr>
          </a:lstStyle>
          <a:p>
            <a:pPr algn="l"/>
            <a:r>
              <a:rPr lang="zh-CN" sz="2200" b="1" dirty="0">
                <a:solidFill>
                  <a:srgbClr val="FFFFFF"/>
                </a:solidFill>
                <a:latin typeface="+mn-lt"/>
                <a:ea typeface="+mn-ea"/>
                <a:cs typeface="+mn-cs"/>
              </a:rPr>
              <a:t>Click to add content</a:t>
            </a:r>
            <a:endParaRPr lang="en-US"/>
          </a:p>
        </p:txBody>
      </p:sp>
      <p:sp>
        <p:nvSpPr>
          <p:cNvPr id="4" name="title-slot Placeholder"/>
          <p:cNvSpPr>
            <a:spLocks noGrp="1"/>
          </p:cNvSpPr>
          <p:nvPr>
            <p:ph type="title"/>
          </p:nvPr>
        </p:nvSpPr>
        <p:spPr>
          <a:xfrm>
            <a:off x="838200" y="1381125"/>
            <a:ext cx="10515600" cy="495300"/>
          </a:xfrm>
          <a:prstGeom prst="rect">
            <a:avLst/>
          </a:prstGeom>
          <a:noFill/>
          <a:ln>
            <a:noFill/>
          </a:ln>
        </p:spPr>
        <p:txBody>
          <a:bodyPr wrap="square" lIns="0" tIns="0" rIns="0" bIns="0" anchor="ctr" anchorCtr="0">
            <a:noAutofit/>
          </a:bodyPr>
          <a:lstStyle>
            <a:lvl1pPr>
              <a:defRPr sz="2400"/>
            </a:lvl1pPr>
          </a:lstStyle>
          <a:p>
            <a:pPr algn="l"/>
            <a:r>
              <a:rPr lang="zh-CN" sz="2400" b="1" dirty="0">
                <a:solidFill>
                  <a:schemeClr val="accent1"/>
                </a:solidFill>
                <a:latin typeface="+mj-lt"/>
                <a:ea typeface="+mj-ea"/>
                <a:cs typeface="+mj-cs"/>
              </a:rPr>
              <a:t>Click to add title</a:t>
            </a:r>
            <a:endParaRPr lang="en-US"/>
          </a:p>
        </p:txBody>
      </p:sp>
      <p:sp>
        <p:nvSpPr>
          <p:cNvPr id="5" name="question-slot Placeholder"/>
          <p:cNvSpPr>
            <a:spLocks noGrp="1"/>
          </p:cNvSpPr>
          <p:nvPr>
            <p:ph type="body" idx="2"/>
          </p:nvPr>
        </p:nvSpPr>
        <p:spPr>
          <a:xfrm>
            <a:off x="838200" y="2038350"/>
            <a:ext cx="10515600" cy="1809750"/>
          </a:xfrm>
          <a:prstGeom prst="rect">
            <a:avLst/>
          </a:prstGeom>
          <a:noFill/>
          <a:ln>
            <a:noFill/>
          </a:ln>
        </p:spPr>
        <p:txBody>
          <a:bodyPr wrap="square" lIns="0" tIns="0" rIns="0" bIns="0" anchor="ctr" anchorCtr="0">
            <a:noAutofit/>
          </a:bodyPr>
          <a:lstStyle>
            <a:lvl1pPr marL="0" indent="0">
              <a:buNone/>
              <a:defRPr sz="2000"/>
            </a:lvl1pPr>
          </a:lstStyle>
          <a:p>
            <a:pPr marL="0" indent="0" algn="l">
              <a:lnSpc>
                <a:spcPts val="3150"/>
              </a:lnSpc>
              <a:buNone/>
            </a:pPr>
            <a:r>
              <a:rPr lang="zh-CN" sz="2000" dirty="0">
                <a:solidFill>
                  <a:schemeClr val="dk1"/>
                </a:solidFill>
                <a:latin typeface="+mn-lt"/>
                <a:ea typeface="+mn-ea"/>
                <a:cs typeface="+mn-cs"/>
              </a:rPr>
              <a:t>Click to add text</a:t>
            </a:r>
            <a:endParaRPr lang="en-US"/>
          </a:p>
        </p:txBody>
      </p:sp>
      <p:sp>
        <p:nvSpPr>
          <p:cNvPr id="6" name="answer-slot Placeholder"/>
          <p:cNvSpPr>
            <a:spLocks noGrp="1"/>
          </p:cNvSpPr>
          <p:nvPr>
            <p:ph type="body" idx="3"/>
          </p:nvPr>
        </p:nvSpPr>
        <p:spPr>
          <a:xfrm>
            <a:off x="838200" y="4171950"/>
            <a:ext cx="10515600" cy="1924050"/>
          </a:xfrm>
          <a:prstGeom prst="rect">
            <a:avLst/>
          </a:prstGeom>
          <a:noFill/>
          <a:ln>
            <a:noFill/>
          </a:ln>
        </p:spPr>
        <p:txBody>
          <a:bodyPr wrap="square" lIns="0" tIns="0" rIns="0" bIns="0" anchor="ctr" anchorCtr="0">
            <a:noAutofit/>
          </a:bodyPr>
          <a:lstStyle>
            <a:lvl1pPr marL="0" indent="0">
              <a:buNone/>
              <a:defRPr sz="2000"/>
            </a:lvl1pPr>
          </a:lstStyle>
          <a:p>
            <a:pPr marL="0" indent="0" algn="l">
              <a:lnSpc>
                <a:spcPts val="3150"/>
              </a:lnSpc>
              <a:buNone/>
            </a:pPr>
            <a:r>
              <a:rPr lang="zh-CN" sz="2000" dirty="0">
                <a:solidFill>
                  <a:schemeClr val="accent2"/>
                </a:solidFill>
                <a:latin typeface="+mn-lt"/>
                <a:ea typeface="+mn-ea"/>
                <a:cs typeface="+mn-cs"/>
              </a:rPr>
              <a:t>Click to add text</a:t>
            </a:r>
            <a:endParaRPr lang="en-US"/>
          </a:p>
        </p:txBody>
      </p:sp>
    </p:spTree>
    <p:extLst>
      <p:ext uri="{BB962C8B-B14F-4D97-AF65-F5344CB8AC3E}">
        <p14:creationId xmlns:p14="http://schemas.microsoft.com/office/powerpoint/2010/main" val="3161447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分段代码">
    <p:spTree>
      <p:nvGrpSpPr>
        <p:cNvPr id="1" name=""/>
        <p:cNvGrpSpPr/>
        <p:nvPr/>
      </p:nvGrpSpPr>
      <p:grpSpPr>
        <a:xfrm>
          <a:off x="0" y="0"/>
          <a:ext cx="0" cy="0"/>
          <a:chOff x="0" y="0"/>
          <a:chExt cx="0" cy="0"/>
        </a:xfrm>
      </p:grpSpPr>
      <p:sp>
        <p:nvSpPr>
          <p:cNvPr id="2" name="section-frame Layout"/>
          <p:cNvSpPr/>
          <p:nvPr/>
        </p:nvSpPr>
        <p:spPr>
          <a:xfrm>
            <a:off x="800100" y="704850"/>
            <a:ext cx="4381500" cy="514350"/>
          </a:xfrm>
          <a:prstGeom prst="roundRect">
            <a:avLst>
              <a:gd name="adj" fmla="val 25926"/>
            </a:avLst>
          </a:prstGeom>
          <a:solidFill>
            <a:srgbClr val="6FAC46"/>
          </a:solidFill>
          <a:ln>
            <a:noFill/>
          </a:ln>
        </p:spPr>
      </p:sp>
      <p:sp>
        <p:nvSpPr>
          <p:cNvPr id="3" name="section-slot Placeholder"/>
          <p:cNvSpPr>
            <a:spLocks noGrp="1"/>
          </p:cNvSpPr>
          <p:nvPr>
            <p:ph idx="1"/>
          </p:nvPr>
        </p:nvSpPr>
        <p:spPr>
          <a:xfrm>
            <a:off x="952500" y="762000"/>
            <a:ext cx="4095750" cy="419100"/>
          </a:xfrm>
          <a:prstGeom prst="rect">
            <a:avLst/>
          </a:prstGeom>
          <a:noFill/>
          <a:ln>
            <a:noFill/>
          </a:ln>
        </p:spPr>
        <p:txBody>
          <a:bodyPr wrap="square" lIns="0" tIns="0" rIns="0" bIns="0" anchor="ctr" anchorCtr="0">
            <a:noAutofit/>
          </a:bodyPr>
          <a:lstStyle>
            <a:lvl1pPr>
              <a:defRPr sz="2200"/>
            </a:lvl1pPr>
          </a:lstStyle>
          <a:p>
            <a:pPr algn="l"/>
            <a:r>
              <a:rPr lang="zh-CN" sz="2200" b="1" dirty="0">
                <a:solidFill>
                  <a:srgbClr val="FFFFFF"/>
                </a:solidFill>
                <a:latin typeface="+mn-lt"/>
                <a:ea typeface="+mn-ea"/>
                <a:cs typeface="+mn-cs"/>
              </a:rPr>
              <a:t>Click to add content</a:t>
            </a:r>
            <a:endParaRPr lang="en-US"/>
          </a:p>
        </p:txBody>
      </p:sp>
      <p:sp>
        <p:nvSpPr>
          <p:cNvPr id="4" name="title-slot Placeholder"/>
          <p:cNvSpPr>
            <a:spLocks noGrp="1"/>
          </p:cNvSpPr>
          <p:nvPr>
            <p:ph type="title"/>
          </p:nvPr>
        </p:nvSpPr>
        <p:spPr>
          <a:xfrm>
            <a:off x="838200" y="1381125"/>
            <a:ext cx="10515600" cy="495300"/>
          </a:xfrm>
          <a:prstGeom prst="rect">
            <a:avLst/>
          </a:prstGeom>
          <a:noFill/>
          <a:ln>
            <a:noFill/>
          </a:ln>
        </p:spPr>
        <p:txBody>
          <a:bodyPr wrap="square" lIns="0" tIns="0" rIns="0" bIns="0" anchor="ctr" anchorCtr="0">
            <a:noAutofit/>
          </a:bodyPr>
          <a:lstStyle>
            <a:lvl1pPr>
              <a:defRPr sz="2400"/>
            </a:lvl1pPr>
          </a:lstStyle>
          <a:p>
            <a:pPr algn="l"/>
            <a:r>
              <a:rPr lang="zh-CN" sz="2400" b="1" dirty="0">
                <a:solidFill>
                  <a:schemeClr val="accent1"/>
                </a:solidFill>
                <a:latin typeface="+mj-lt"/>
                <a:ea typeface="+mj-ea"/>
                <a:cs typeface="+mj-cs"/>
              </a:rPr>
              <a:t>Click to add title</a:t>
            </a:r>
            <a:endParaRPr lang="en-US"/>
          </a:p>
        </p:txBody>
      </p:sp>
      <p:sp>
        <p:nvSpPr>
          <p:cNvPr id="5" name="code-slot Placeholder"/>
          <p:cNvSpPr>
            <a:spLocks noGrp="1"/>
          </p:cNvSpPr>
          <p:nvPr>
            <p:ph idx="2"/>
          </p:nvPr>
        </p:nvSpPr>
        <p:spPr>
          <a:xfrm>
            <a:off x="838200" y="2038350"/>
            <a:ext cx="6286500" cy="4057650"/>
          </a:xfrm>
          <a:prstGeom prst="rect">
            <a:avLst/>
          </a:prstGeom>
          <a:noFill/>
          <a:ln>
            <a:noFill/>
          </a:ln>
        </p:spPr>
        <p:txBody>
          <a:bodyPr wrap="square" anchor="ctr" anchorCtr="0">
            <a:noAutofit/>
          </a:bodyPr>
          <a:lstStyle/>
          <a:p>
            <a:r>
              <a:t>Click to add content</a:t>
            </a:r>
            <a:endParaRPr lang="en-US"/>
          </a:p>
        </p:txBody>
      </p:sp>
      <p:sp>
        <p:nvSpPr>
          <p:cNvPr id="6" name="body-slot Placeholder"/>
          <p:cNvSpPr>
            <a:spLocks noGrp="1"/>
          </p:cNvSpPr>
          <p:nvPr>
            <p:ph type="body" idx="3"/>
          </p:nvPr>
        </p:nvSpPr>
        <p:spPr>
          <a:xfrm>
            <a:off x="7429500" y="2038350"/>
            <a:ext cx="3924300" cy="4057650"/>
          </a:xfrm>
          <a:prstGeom prst="rect">
            <a:avLst/>
          </a:prstGeom>
          <a:noFill/>
          <a:ln>
            <a:noFill/>
          </a:ln>
        </p:spPr>
        <p:txBody>
          <a:bodyPr wrap="square" lIns="0" tIns="0" rIns="0" bIns="0" anchor="ctr" anchorCtr="0">
            <a:noAutofit/>
          </a:bodyPr>
          <a:lstStyle>
            <a:lvl1pPr marL="0" indent="0">
              <a:buNone/>
              <a:defRPr sz="2000"/>
            </a:lvl1pPr>
          </a:lstStyle>
          <a:p>
            <a:pPr marL="0" indent="0" algn="l">
              <a:lnSpc>
                <a:spcPts val="3000"/>
              </a:lnSpc>
              <a:buNone/>
            </a:pPr>
            <a:r>
              <a:rPr lang="zh-CN" sz="2000" dirty="0">
                <a:solidFill>
                  <a:schemeClr val="dk1"/>
                </a:solidFill>
                <a:latin typeface="+mn-lt"/>
                <a:ea typeface="+mn-ea"/>
                <a:cs typeface="+mn-cs"/>
              </a:rPr>
              <a:t>Click to add text</a:t>
            </a:r>
            <a:endParaRPr lang="en-US"/>
          </a:p>
        </p:txBody>
      </p:sp>
    </p:spTree>
    <p:extLst>
      <p:ext uri="{BB962C8B-B14F-4D97-AF65-F5344CB8AC3E}">
        <p14:creationId xmlns:p14="http://schemas.microsoft.com/office/powerpoint/2010/main" val="2970446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编程课堂">
    <p:bg>
      <p:bgRef idx="1001">
        <a:schemeClr val="bg1"/>
      </p:bgRef>
    </p:bg>
    <p:spTree>
      <p:nvGrpSpPr>
        <p:cNvPr id="1" name=""/>
        <p:cNvGrpSpPr/>
        <p:nvPr/>
      </p:nvGrpSpPr>
      <p:grpSpPr>
        <a:xfrm>
          <a:off x="0" y="0"/>
          <a:ext cx="0" cy="0"/>
          <a:chOff x="0" y="0"/>
          <a:chExt cx="0" cy="0"/>
        </a:xfrm>
      </p:grpSpPr>
      <p:pic>
        <p:nvPicPr>
          <p:cNvPr id="2" name="stars Master"/>
          <p:cNvPicPr>
            <a:picLocks noChangeAspect="1"/>
          </p:cNvPicPr>
          <p:nvPr/>
        </p:nvPicPr>
        <p:blipFill>
          <a:blip r:embed="rId8"/>
          <a:stretch>
            <a:fillRect/>
          </a:stretch>
        </p:blipFill>
        <p:spPr>
          <a:xfrm>
            <a:off x="0" y="0"/>
            <a:ext cx="12192000" cy="6858000"/>
          </a:xfrm>
          <a:prstGeom prst="rect">
            <a:avLst/>
          </a:prstGeom>
        </p:spPr>
      </p:pic>
      <p:sp>
        <p:nvSpPr>
          <p:cNvPr id="3" name="paper Master"/>
          <p:cNvSpPr/>
          <p:nvPr/>
        </p:nvSpPr>
        <p:spPr>
          <a:xfrm>
            <a:off x="457200" y="457200"/>
            <a:ext cx="11277600" cy="5943600"/>
          </a:xfrm>
          <a:prstGeom prst="roundRect">
            <a:avLst>
              <a:gd name="adj" fmla="val 3846"/>
            </a:avLst>
          </a:prstGeom>
          <a:solidFill>
            <a:schemeClr val="lt2"/>
          </a:solidFill>
          <a:ln>
            <a:noFill/>
          </a:ln>
        </p:spPr>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txStyles>
    <p:titleStyle>
      <a:lvl1pPr algn="ctr" defTabSz="457200" rtl="0" eaLnBrk="1" latinLnBrk="0" hangingPunct="1">
        <a:spcBef>
          <a:spcPct val="0"/>
        </a:spcBef>
        <a:buNone/>
        <a:defRPr sz="2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9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75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5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4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25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1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900" kern="1200">
          <a:solidFill>
            <a:schemeClr val="tx1"/>
          </a:solidFill>
          <a:latin typeface="+mn-lt"/>
          <a:ea typeface="+mn-ea"/>
          <a:cs typeface="+mn-cs"/>
        </a:defRPr>
      </a:lvl2pPr>
      <a:lvl3pPr marL="914400" algn="l" defTabSz="457200" rtl="0" eaLnBrk="1" latinLnBrk="0" hangingPunct="1">
        <a:defRPr sz="1750" kern="1200">
          <a:solidFill>
            <a:schemeClr val="tx1"/>
          </a:solidFill>
          <a:latin typeface="+mn-lt"/>
          <a:ea typeface="+mn-ea"/>
          <a:cs typeface="+mn-cs"/>
        </a:defRPr>
      </a:lvl3pPr>
      <a:lvl4pPr marL="1371600" algn="l" defTabSz="457200" rtl="0" eaLnBrk="1" latinLnBrk="0" hangingPunct="1">
        <a:defRPr sz="1600" kern="1200">
          <a:solidFill>
            <a:schemeClr val="tx1"/>
          </a:solidFill>
          <a:latin typeface="+mn-lt"/>
          <a:ea typeface="+mn-ea"/>
          <a:cs typeface="+mn-cs"/>
        </a:defRPr>
      </a:lvl4pPr>
      <a:lvl5pPr marL="1828800" algn="l" defTabSz="457200" rtl="0" eaLnBrk="1" latinLnBrk="0" hangingPunct="1">
        <a:defRPr sz="1500" kern="1200">
          <a:solidFill>
            <a:schemeClr val="tx1"/>
          </a:solidFill>
          <a:latin typeface="+mn-lt"/>
          <a:ea typeface="+mn-ea"/>
          <a:cs typeface="+mn-cs"/>
        </a:defRPr>
      </a:lvl5pPr>
      <a:lvl6pPr marL="2286000" algn="l" defTabSz="457200" rtl="0" eaLnBrk="1" latinLnBrk="0" hangingPunct="1">
        <a:defRPr sz="1400" kern="1200">
          <a:solidFill>
            <a:schemeClr val="tx1"/>
          </a:solidFill>
          <a:latin typeface="+mn-lt"/>
          <a:ea typeface="+mn-ea"/>
          <a:cs typeface="+mn-cs"/>
        </a:defRPr>
      </a:lvl6pPr>
      <a:lvl7pPr marL="2743200" algn="l" defTabSz="457200" rtl="0" eaLnBrk="1" latinLnBrk="0" hangingPunct="1">
        <a:defRPr sz="1250" kern="1200">
          <a:solidFill>
            <a:schemeClr val="tx1"/>
          </a:solidFill>
          <a:latin typeface="+mn-lt"/>
          <a:ea typeface="+mn-ea"/>
          <a:cs typeface="+mn-cs"/>
        </a:defRPr>
      </a:lvl7pPr>
      <a:lvl8pPr marL="3200400" algn="l" defTabSz="457200" rtl="0" eaLnBrk="1" latinLnBrk="0" hangingPunct="1">
        <a:defRPr sz="1100" kern="1200">
          <a:solidFill>
            <a:schemeClr val="tx1"/>
          </a:solidFill>
          <a:latin typeface="+mn-lt"/>
          <a:ea typeface="+mn-ea"/>
          <a:cs typeface="+mn-cs"/>
        </a:defRPr>
      </a:lvl8pPr>
      <a:lvl9pPr marL="3657600" algn="l" defTabSz="457200" rtl="0" eaLnBrk="1" latinLnBrk="0" hangingPunct="1">
        <a:defRPr sz="1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 />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5.xml" />  <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 />  <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 />  <Relationship Id="rId2"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5.xml" />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5.xml" />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5.xml" />  <Relationship Id="rId2" Type="http://schemas.openxmlformats.org/officeDocument/2006/relationships/notesSlide" Target="../notesSlides/notesSlide46.xml"/>
</Relationships>
</file>

<file path=ppt/slides/slide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4" name="title-slot Placeholder Carrier"/>
          <p:cNvSpPr/>
          <p:nvPr/>
        </p:nvSpPr>
        <p:spPr>
          <a:xfrm>
            <a:off x="1238250" y="1657350"/>
            <a:ext cx="9715500" cy="1238250"/>
          </a:xfrm>
          <a:prstGeom prst="rect">
            <a:avLst/>
          </a:prstGeom>
          <a:noFill/>
          <a:ln>
            <a:noFill/>
          </a:ln>
        </p:spPr>
        <p:txBody>
          <a:bodyPr wrap="square" lIns="0" tIns="388620" rIns="0" bIns="0" anchor="t" anchorCtr="0">
            <a:noAutofit/>
          </a:bodyPr>
          <a:lstStyle/>
          <a:p>
            <a:pPr algn="ctr"/>
            <a:r>
              <a:rPr lang="zh-CN" sz="5400" b="1" dirty="0">
                <a:solidFill>
                  <a:srgbClr val="244D87"/>
                </a:solidFill>
                <a:latin typeface="Consolas"/>
                <a:ea typeface="Microsoft YaHei"/>
                <a:cs typeface="Consolas"/>
              </a:rPr>
              <a:t>负环与差分约束</a:t>
            </a:r>
          </a:p>
        </p:txBody>
      </p:sp>
      <p:sp>
        <p:nvSpPr>
          <p:cNvPr id="5" name="subtitle-slot Placeholder Carrier"/>
          <p:cNvSpPr/>
          <p:nvPr>
            <p:ph type="subTitle" idx="1"/>
          </p:nvPr>
        </p:nvSpPr>
        <p:spPr>
          <a:xfrm>
            <a:off x="952500" y="3209925"/>
            <a:ext cx="10287000" cy="609600"/>
          </a:xfrm>
          <a:prstGeom prst="rect">
            <a:avLst/>
          </a:prstGeom>
          <a:noFill/>
          <a:ln>
            <a:noFill/>
          </a:ln>
        </p:spPr>
        <p:txBody>
          <a:bodyPr wrap="square" lIns="0" tIns="78767" rIns="0" bIns="0" anchor="t" anchorCtr="0">
            <a:noAutofit/>
          </a:bodyPr>
          <a:lstStyle/>
          <a:p>
            <a:pPr algn="ctr"/>
            <a:r>
              <a:rPr lang="zh-CN" sz="2800" dirty="0">
                <a:solidFill>
                  <a:srgbClr val="244D87"/>
                </a:solidFill>
                <a:latin typeface="Consolas"/>
                <a:ea typeface="Microsoft YaHei"/>
                <a:cs typeface="Consolas"/>
              </a:rPr>
              <a:t>从“越走越短”到“求一组可行解”</a:t>
            </a:r>
          </a:p>
        </p:txBody>
      </p:sp>
      <p:sp>
        <p:nvSpPr>
          <p:cNvPr id="7" name="body-slot Placeholder Carrier"/>
          <p:cNvSpPr/>
          <p:nvPr>
            <p:ph type="body" idx="2"/>
          </p:nvPr>
        </p:nvSpPr>
        <p:spPr>
          <a:xfrm>
            <a:off x="1047750" y="4267200"/>
            <a:ext cx="10096500" cy="1638300"/>
          </a:xfrm>
          <a:prstGeom prst="rect">
            <a:avLst/>
          </a:prstGeom>
          <a:noFill/>
          <a:ln>
            <a:noFill/>
          </a:ln>
        </p:spPr>
        <p:txBody>
          <a:bodyPr wrap="square" lIns="0" tIns="95912" rIns="0" bIns="0" anchor="t" anchorCtr="0">
            <a:noAutofit/>
          </a:bodyPr>
          <a:lstStyle/>
          <a:p>
            <a:pPr algn="ctr">
              <a:lnSpc>
                <a:spcPts val="3300"/>
              </a:lnSpc>
            </a:pPr>
            <a:r>
              <a:rPr lang="zh-CN" sz="2200" dirty="0">
                <a:solidFill>
                  <a:srgbClr val="000000"/>
                </a:solidFill>
                <a:latin typeface="Consolas"/>
                <a:ea typeface="Microsoft YaHei"/>
                <a:cs typeface="Consolas"/>
              </a:rPr>
              <a:t>先备知识：松弛、Bellman–Ford、SPFA、超级源点。</a:t>
            </a:r>
            <a:br/>
            <a:r>
              <a:rPr lang="zh-CN" sz="2200" dirty="0">
                <a:solidFill>
                  <a:srgbClr val="000000"/>
                </a:solidFill>
                <a:latin typeface="Consolas"/>
                <a:ea typeface="Microsoft YaHei"/>
                <a:cs typeface="Consolas"/>
              </a:rPr>
              <a:t>学习任务：判定负环，把不等式转成图并验证答案。</a:t>
            </a:r>
            <a:br/>
            <a:r>
              <a:rPr lang="zh-CN" sz="2200" dirty="0">
                <a:solidFill>
                  <a:srgbClr val="000000"/>
                </a:solidFill>
                <a:latin typeface="Consolas"/>
                <a:ea typeface="Microsoft YaHei"/>
                <a:cs typeface="Consolas"/>
              </a:rPr>
              <a:t>教材例题：P3385 判负环、P5960 差分约束。</a:t>
            </a:r>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983989"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从重复的收支操作出发</a:t>
            </a:r>
          </a:p>
        </p:txBody>
      </p:sp>
      <p:sp>
        <p:nvSpPr>
          <p:cNvPr id="6" name="title-slot Placeholder Carrier"/>
          <p:cNvSpPr txBox="1">
            <a:spLocks noGrp="1"/>
          </p:cNvSpPr>
          <p:nvPr>
            <p:ph type="title"/>
          </p:nvPr>
        </p:nvSpPr>
        <p:spPr>
          <a:xfrm>
            <a:off x="826008" y="1464945"/>
            <a:ext cx="648614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同一套操作可以反复做，总费用还有最小值吗</a:t>
            </a:r>
          </a:p>
        </p:txBody>
      </p:sp>
      <p:sp>
        <p:nvSpPr>
          <p:cNvPr id="8" name="body-slot Placeholder Carrier"/>
          <p:cNvSpPr txBox="1">
            <a:spLocks noGrp="1"/>
          </p:cNvSpPr>
          <p:nvPr>
            <p:ph type="body" idx="2"/>
          </p:nvPr>
        </p:nvSpPr>
        <p:spPr>
          <a:xfrm>
            <a:off x="828038" y="2146273"/>
            <a:ext cx="7010400" cy="32487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前面用反复松弛处理了负边，但程序什么时候可能一直更新？</a:t>
            </a:r>
            <a:br/>
            <a:r>
              <a:rPr lang="zh-CN" sz="2000" dirty="0">
                <a:solidFill>
                  <a:schemeClr val="dk1"/>
                </a:solidFill>
                <a:latin typeface="+mn-lt"/>
                <a:ea typeface="+mn-ea"/>
                <a:cs typeface="+mn-cs"/>
              </a:rPr>
              <a:t>先看一个自拟收支模型：三个状态之间只允许以下操作。</a:t>
            </a:r>
            <a:br/>
            <a:r>
              <a:rPr lang="zh-CN" sz="2000" dirty="0">
                <a:solidFill>
                  <a:schemeClr val="dk1"/>
                </a:solidFill>
                <a:latin typeface="+mn-lt"/>
                <a:ea typeface="+mn-ea"/>
                <a:cs typeface="+mn-cs"/>
              </a:rPr>
              <a:t>1→2 支付 2；2→3 返还 5；3→1 支付 1。</a:t>
            </a:r>
          </a:p>
          <a:p>
            <a:pPr marL="0" indent="0" algn="l">
              <a:lnSpc>
                <a:spcPts val="3000"/>
              </a:lnSpc>
              <a:spcBef>
                <a:spcPts val="750"/>
              </a:spcBef>
              <a:buNone/>
            </a:pPr>
            <a:r>
              <a:rPr lang="zh-CN" sz="2000" dirty="0">
                <a:solidFill>
                  <a:schemeClr val="dk1"/>
                </a:solidFill>
                <a:latin typeface="+mn-lt"/>
                <a:ea typeface="+mn-ea"/>
                <a:cs typeface="+mn-cs"/>
              </a:rPr>
              <a:t>从状态 1 出发并回到 1，一轮净支出为 2−5+1=−2。</a:t>
            </a:r>
            <a:br/>
            <a:r>
              <a:rPr lang="zh-CN" sz="2000" dirty="0">
                <a:solidFill>
                  <a:schemeClr val="dk1"/>
                </a:solidFill>
                <a:latin typeface="+mn-lt"/>
                <a:ea typeface="+mn-ea"/>
                <a:cs typeface="+mn-cs"/>
              </a:rPr>
              <a:t>若允许反复做：不做是 0，做一轮是 −2，两轮是 −4。</a:t>
            </a:r>
            <a:br/>
            <a:r>
              <a:rPr lang="zh-CN" sz="2000" dirty="0">
                <a:solidFill>
                  <a:schemeClr val="dk1"/>
                </a:solidFill>
                <a:latin typeface="+mn-lt"/>
                <a:ea typeface="+mn-ea"/>
                <a:cs typeface="+mn-cs"/>
              </a:rPr>
              <a:t>还能再做一轮，让费用继续减少；</a:t>
            </a:r>
            <a:r>
              <a:rPr lang="zh-CN" sz="2000" dirty="0">
                <a:solidFill>
                  <a:schemeClr val="accent2"/>
                </a:solidFill>
                <a:latin typeface="+mn-lt"/>
                <a:ea typeface="+mn-ea"/>
                <a:cs typeface="+mn-cs"/>
              </a:rPr>
              <a:t>没有哪个有限值最小</a:t>
            </a:r>
            <a:r>
              <a:rPr lang="zh-CN" sz="2000" dirty="0">
                <a:solidFill>
                  <a:schemeClr val="dk1"/>
                </a:solidFill>
                <a:latin typeface="+mn-lt"/>
                <a:ea typeface="+mn-ea"/>
                <a:cs typeface="+mn-cs"/>
              </a:rPr>
              <a:t>。</a:t>
            </a:r>
          </a:p>
          <a:p>
            <a:pPr marL="0" indent="0" algn="l">
              <a:lnSpc>
                <a:spcPts val="3000"/>
              </a:lnSpc>
              <a:spcBef>
                <a:spcPts val="750"/>
              </a:spcBef>
              <a:buNone/>
            </a:pPr>
            <a:r>
              <a:rPr lang="zh-CN" sz="2000" dirty="0">
                <a:solidFill>
                  <a:schemeClr val="dk1"/>
                </a:solidFill>
                <a:latin typeface="+mn-lt"/>
                <a:ea typeface="+mn-ea"/>
                <a:cs typeface="+mn-cs"/>
              </a:rPr>
              <a:t>此处负数表示净收入，不表示负时间；不考虑现实额度限制。</a:t>
            </a:r>
            <a:br/>
            <a:r>
              <a:rPr lang="zh-CN" sz="2000" dirty="0">
                <a:solidFill>
                  <a:schemeClr val="dk1"/>
                </a:solidFill>
                <a:latin typeface="+mn-lt"/>
                <a:ea typeface="+mn-ea"/>
                <a:cs typeface="+mn-cs"/>
              </a:rPr>
              <a:t>接着把“某条边为负”和“整圈总和为负”准确区分开。</a:t>
            </a:r>
          </a:p>
        </p:txBody>
      </p:sp>
      <p:grpSp>
        <p:nvGrpSpPr>
          <p:cNvPr id="23" name="Group 23"/>
          <p:cNvGrpSpPr/>
          <p:nvPr/>
        </p:nvGrpSpPr>
        <p:grpSpPr>
          <a:xfrm>
            <a:off x="8276589" y="2184373"/>
            <a:ext cx="2964437" cy="3820209"/>
            <a:chOff x="8276589" y="2184373"/>
            <a:chExt cx="2964437" cy="3820209"/>
          </a:xfrm>
        </p:grpSpPr>
        <p:sp>
          <p:nvSpPr>
            <p:cNvPr id="7" name="TextBox 7"/>
            <p:cNvSpPr txBox="1"/>
            <p:nvPr/>
          </p:nvSpPr>
          <p:spPr>
            <a:xfrm>
              <a:off x="8276589" y="2184373"/>
              <a:ext cx="2451100"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每绕一圈，少付多少</a:t>
              </a:r>
            </a:p>
          </p:txBody>
        </p:sp>
        <p:sp>
          <p:nvSpPr>
            <p:cNvPr id="9" name="TextBox 9"/>
            <p:cNvSpPr txBox="1"/>
            <p:nvPr/>
          </p:nvSpPr>
          <p:spPr>
            <a:xfrm>
              <a:off x="8276589" y="2736823"/>
              <a:ext cx="19812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1 → 2 → 3 → 1</a:t>
              </a:r>
            </a:p>
          </p:txBody>
        </p:sp>
        <p:sp>
          <p:nvSpPr>
            <p:cNvPr id="10" name="TextBox 10"/>
            <p:cNvSpPr txBox="1"/>
            <p:nvPr/>
          </p:nvSpPr>
          <p:spPr>
            <a:xfrm>
              <a:off x="8276589" y="3174973"/>
              <a:ext cx="2540000" cy="391209"/>
            </a:xfrm>
            <a:prstGeom prst="rect">
              <a:avLst/>
            </a:prstGeom>
            <a:noFill/>
            <a:ln>
              <a:noFill/>
            </a:ln>
          </p:spPr>
          <p:txBody>
            <a:bodyPr wrap="square" lIns="0" tIns="0" rIns="0" bIns="0" anchor="t" anchorCtr="0">
              <a:spAutoFit/>
            </a:bodyPr>
            <a:lstStyle/>
            <a:p>
              <a:pPr algn="l"/>
              <a:r>
                <a:rPr lang="en-US" sz="2000" dirty="0">
                  <a:solidFill>
                    <a:srgbClr val="C00000"/>
                  </a:solidFill>
                  <a:latin typeface="Consolas"/>
                  <a:ea typeface="Consolas"/>
                  <a:cs typeface="Consolas"/>
                </a:rPr>
                <a:t>2 + (−5) + 1 = −2</a:t>
              </a:r>
            </a:p>
          </p:txBody>
        </p:sp>
        <p:sp>
          <p:nvSpPr>
            <p:cNvPr id="11" name="TextBox 11"/>
            <p:cNvSpPr txBox="1"/>
            <p:nvPr/>
          </p:nvSpPr>
          <p:spPr>
            <a:xfrm>
              <a:off x="8276589" y="3908398"/>
              <a:ext cx="6731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圈数</a:t>
              </a:r>
            </a:p>
          </p:txBody>
        </p:sp>
        <p:sp>
          <p:nvSpPr>
            <p:cNvPr id="12" name="TextBox 12"/>
            <p:cNvSpPr txBox="1"/>
            <p:nvPr/>
          </p:nvSpPr>
          <p:spPr>
            <a:xfrm>
              <a:off x="9333864" y="3908398"/>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0</a:t>
              </a:r>
            </a:p>
          </p:txBody>
        </p:sp>
        <p:sp>
          <p:nvSpPr>
            <p:cNvPr id="13" name="TextBox 13"/>
            <p:cNvSpPr txBox="1"/>
            <p:nvPr/>
          </p:nvSpPr>
          <p:spPr>
            <a:xfrm>
              <a:off x="9895839" y="3908398"/>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1</a:t>
              </a:r>
            </a:p>
          </p:txBody>
        </p:sp>
        <p:sp>
          <p:nvSpPr>
            <p:cNvPr id="14" name="TextBox 14"/>
            <p:cNvSpPr txBox="1"/>
            <p:nvPr/>
          </p:nvSpPr>
          <p:spPr>
            <a:xfrm>
              <a:off x="10457814" y="3908398"/>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2</a:t>
              </a:r>
            </a:p>
          </p:txBody>
        </p:sp>
        <p:sp>
          <p:nvSpPr>
            <p:cNvPr id="15" name="TextBox 15"/>
            <p:cNvSpPr txBox="1"/>
            <p:nvPr/>
          </p:nvSpPr>
          <p:spPr>
            <a:xfrm>
              <a:off x="11019789" y="3908398"/>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3</a:t>
              </a:r>
            </a:p>
          </p:txBody>
        </p:sp>
        <p:sp>
          <p:nvSpPr>
            <p:cNvPr id="16" name="TextBox 16"/>
            <p:cNvSpPr txBox="1"/>
            <p:nvPr/>
          </p:nvSpPr>
          <p:spPr>
            <a:xfrm>
              <a:off x="8276589" y="4489423"/>
              <a:ext cx="6731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费用</a:t>
              </a:r>
            </a:p>
          </p:txBody>
        </p:sp>
        <p:sp>
          <p:nvSpPr>
            <p:cNvPr id="17" name="TextBox 17"/>
            <p:cNvSpPr txBox="1"/>
            <p:nvPr/>
          </p:nvSpPr>
          <p:spPr>
            <a:xfrm>
              <a:off x="9333864" y="4489423"/>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0</a:t>
              </a:r>
            </a:p>
          </p:txBody>
        </p:sp>
        <p:sp>
          <p:nvSpPr>
            <p:cNvPr id="18" name="TextBox 18"/>
            <p:cNvSpPr txBox="1"/>
            <p:nvPr/>
          </p:nvSpPr>
          <p:spPr>
            <a:xfrm>
              <a:off x="9800589" y="4489423"/>
              <a:ext cx="4445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−2</a:t>
              </a:r>
            </a:p>
          </p:txBody>
        </p:sp>
        <p:sp>
          <p:nvSpPr>
            <p:cNvPr id="19" name="TextBox 19"/>
            <p:cNvSpPr txBox="1"/>
            <p:nvPr/>
          </p:nvSpPr>
          <p:spPr>
            <a:xfrm>
              <a:off x="10362564" y="4489423"/>
              <a:ext cx="4445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−4</a:t>
              </a:r>
            </a:p>
          </p:txBody>
        </p:sp>
        <p:sp>
          <p:nvSpPr>
            <p:cNvPr id="20" name="TextBox 20"/>
            <p:cNvSpPr txBox="1"/>
            <p:nvPr/>
          </p:nvSpPr>
          <p:spPr>
            <a:xfrm>
              <a:off x="10924539" y="4489423"/>
              <a:ext cx="4445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−6</a:t>
              </a:r>
            </a:p>
          </p:txBody>
        </p:sp>
        <p:sp>
          <p:nvSpPr>
            <p:cNvPr id="21" name="TextBox 21"/>
            <p:cNvSpPr txBox="1"/>
            <p:nvPr/>
          </p:nvSpPr>
          <p:spPr>
            <a:xfrm>
              <a:off x="8276589" y="5156173"/>
              <a:ext cx="24511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再绕一圈，还能更小</a:t>
              </a:r>
            </a:p>
          </p:txBody>
        </p:sp>
        <p:sp>
          <p:nvSpPr>
            <p:cNvPr id="22" name="TextBox 22"/>
            <p:cNvSpPr txBox="1"/>
            <p:nvPr/>
          </p:nvSpPr>
          <p:spPr>
            <a:xfrm>
              <a:off x="8276589" y="5613373"/>
              <a:ext cx="2959100" cy="391209"/>
            </a:xfrm>
            <a:prstGeom prst="rect">
              <a:avLst/>
            </a:prstGeom>
            <a:noFill/>
            <a:ln>
              <a:noFill/>
            </a:ln>
          </p:spPr>
          <p:txBody>
            <a:bodyPr wrap="square" lIns="0" tIns="0" rIns="0" bIns="0" anchor="t" anchorCtr="0">
              <a:spAutoFit/>
            </a:bodyPr>
            <a:lstStyle/>
            <a:p>
              <a:pPr algn="l"/>
              <a:r>
                <a:rPr lang="zh-CN" sz="2000" dirty="0">
                  <a:solidFill>
                    <a:srgbClr val="000000"/>
                  </a:solidFill>
                  <a:latin typeface="Consolas"/>
                  <a:ea typeface="Microsoft YaHei"/>
                  <a:cs typeface="Consolas"/>
                </a:rPr>
                <a:t>不存在“最后一次最小”</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4" y="838862"/>
            <a:ext cx="128428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认识负环</a:t>
            </a:r>
          </a:p>
        </p:txBody>
      </p:sp>
      <p:sp>
        <p:nvSpPr>
          <p:cNvPr id="6" name="title-slot Placeholder Carrier"/>
          <p:cNvSpPr txBox="1">
            <a:spLocks noGrp="1"/>
          </p:cNvSpPr>
          <p:nvPr>
            <p:ph type="title"/>
          </p:nvPr>
        </p:nvSpPr>
        <p:spPr>
          <a:xfrm>
            <a:off x="826008" y="1464945"/>
            <a:ext cx="325526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负边和负环不是一回事</a:t>
            </a:r>
          </a:p>
        </p:txBody>
      </p:sp>
      <p:sp>
        <p:nvSpPr>
          <p:cNvPr id="8" name="left-slot Placeholder Carrier"/>
          <p:cNvSpPr txBox="1">
            <a:spLocks noGrp="1"/>
          </p:cNvSpPr>
          <p:nvPr>
            <p:ph type="body" idx="2"/>
          </p:nvPr>
        </p:nvSpPr>
        <p:spPr>
          <a:xfrm>
            <a:off x="828038" y="2146273"/>
            <a:ext cx="3911600" cy="2791509"/>
          </a:xfrm>
          <a:prstGeom prst="rect">
            <a:avLst/>
          </a:prstGeom>
          <a:noFill/>
          <a:ln>
            <a:noFill/>
          </a:ln>
        </p:spPr>
        <p:txBody>
          <a:bodyPr wrap="square" lIns="0" tIns="0" rIns="0" bIns="0" anchor="t" anchorCtr="0">
            <a:noAutofit/>
          </a:bodyPr>
          <a:lstStyle/>
          <a:p>
            <a:pPr marL="0" indent="0" algn="l">
              <a:lnSpc>
                <a:spcPts val="3150"/>
              </a:lnSpc>
              <a:buNone/>
            </a:pPr>
            <a:r>
              <a:rPr lang="zh-CN" sz="2000" b="1" dirty="0">
                <a:solidFill>
                  <a:schemeClr val="accent1"/>
                </a:solidFill>
                <a:latin typeface="+mn-lt"/>
                <a:ea typeface="+mn-ea"/>
                <a:cs typeface="+mn-cs"/>
              </a:rPr>
              <a:t>有负边，但这条环不是负环</a:t>
            </a:r>
          </a:p>
          <a:p>
            <a:pPr marL="0" indent="0" algn="l">
              <a:lnSpc>
                <a:spcPts val="3150"/>
              </a:lnSpc>
              <a:spcBef>
                <a:spcPts val="1050"/>
              </a:spcBef>
              <a:buNone/>
            </a:pPr>
            <a:r>
              <a:rPr lang="zh-CN" sz="2000" dirty="0">
                <a:solidFill>
                  <a:schemeClr val="dk1"/>
                </a:solidFill>
                <a:latin typeface="+mn-lt"/>
                <a:ea typeface="+mn-ea"/>
                <a:cs typeface="+mn-cs"/>
              </a:rPr>
              <a:t>依次经过三条边：</a:t>
            </a:r>
            <a:br/>
            <a:r>
              <a:rPr lang="zh-CN" sz="2000" dirty="0">
                <a:solidFill>
                  <a:schemeClr val="dk1"/>
                </a:solidFill>
                <a:latin typeface="+mn-lt"/>
                <a:ea typeface="+mn-ea"/>
                <a:cs typeface="+mn-cs"/>
              </a:rPr>
              <a:t>2、−5、4，再回到起点。</a:t>
            </a:r>
          </a:p>
          <a:p>
            <a:pPr marL="0" indent="0" algn="l">
              <a:lnSpc>
                <a:spcPts val="3150"/>
              </a:lnSpc>
              <a:spcBef>
                <a:spcPts val="1050"/>
              </a:spcBef>
              <a:buNone/>
            </a:pPr>
            <a:r>
              <a:rPr lang="zh-CN" sz="2000" dirty="0">
                <a:solidFill>
                  <a:schemeClr val="dk1"/>
                </a:solidFill>
                <a:latin typeface="+mn-lt"/>
                <a:ea typeface="+mn-ea"/>
                <a:cs typeface="+mn-cs"/>
              </a:rPr>
              <a:t>环的总权值 = 2 − 5 + 4 = 1。</a:t>
            </a:r>
          </a:p>
          <a:p>
            <a:pPr marL="0" indent="0" algn="l">
              <a:lnSpc>
                <a:spcPts val="3150"/>
              </a:lnSpc>
              <a:spcBef>
                <a:spcPts val="1050"/>
              </a:spcBef>
              <a:buNone/>
            </a:pPr>
            <a:r>
              <a:rPr lang="zh-CN" sz="2000" dirty="0">
                <a:solidFill>
                  <a:schemeClr val="dk1"/>
                </a:solidFill>
                <a:latin typeface="+mn-lt"/>
                <a:ea typeface="+mn-ea"/>
                <a:cs typeface="+mn-cs"/>
              </a:rPr>
              <a:t>多绕一圈，路程增加 1。</a:t>
            </a:r>
            <a:br/>
            <a:r>
              <a:rPr lang="zh-CN" sz="2000" dirty="0">
                <a:solidFill>
                  <a:schemeClr val="dk1"/>
                </a:solidFill>
                <a:latin typeface="+mn-lt"/>
                <a:ea typeface="+mn-ea"/>
                <a:cs typeface="+mn-cs"/>
              </a:rPr>
              <a:t>负边只描述一条边的权值。</a:t>
            </a:r>
          </a:p>
        </p:txBody>
      </p:sp>
      <p:sp>
        <p:nvSpPr>
          <p:cNvPr id="10" name="right-slot Placeholder Carrier"/>
          <p:cNvSpPr txBox="1">
            <a:spLocks noGrp="1"/>
          </p:cNvSpPr>
          <p:nvPr>
            <p:ph type="body" idx="3"/>
          </p:nvPr>
        </p:nvSpPr>
        <p:spPr>
          <a:xfrm>
            <a:off x="6314438" y="2146273"/>
            <a:ext cx="4051300" cy="2791509"/>
          </a:xfrm>
          <a:prstGeom prst="rect">
            <a:avLst/>
          </a:prstGeom>
          <a:noFill/>
          <a:ln>
            <a:noFill/>
          </a:ln>
        </p:spPr>
        <p:txBody>
          <a:bodyPr wrap="square" lIns="0" tIns="0" rIns="0" bIns="0" anchor="t" anchorCtr="0">
            <a:noAutofit/>
          </a:bodyPr>
          <a:lstStyle/>
          <a:p>
            <a:pPr marL="0" indent="0" algn="l">
              <a:lnSpc>
                <a:spcPts val="3150"/>
              </a:lnSpc>
              <a:buNone/>
            </a:pPr>
            <a:r>
              <a:rPr lang="zh-CN" sz="2000" b="1" dirty="0">
                <a:solidFill>
                  <a:schemeClr val="accent2"/>
                </a:solidFill>
                <a:latin typeface="+mn-lt"/>
                <a:ea typeface="+mn-ea"/>
                <a:cs typeface="+mn-cs"/>
              </a:rPr>
              <a:t>总权值为负，才叫负环</a:t>
            </a:r>
          </a:p>
          <a:p>
            <a:pPr marL="0" indent="0" algn="l">
              <a:lnSpc>
                <a:spcPts val="3150"/>
              </a:lnSpc>
              <a:spcBef>
                <a:spcPts val="1050"/>
              </a:spcBef>
              <a:buNone/>
            </a:pPr>
            <a:r>
              <a:rPr lang="zh-CN" sz="2000" dirty="0">
                <a:solidFill>
                  <a:schemeClr val="dk1"/>
                </a:solidFill>
                <a:latin typeface="+mn-lt"/>
                <a:ea typeface="+mn-ea"/>
                <a:cs typeface="+mn-cs"/>
              </a:rPr>
              <a:t>将最后一条边改成 1：</a:t>
            </a:r>
            <a:br/>
            <a:r>
              <a:rPr lang="zh-CN" sz="2000" dirty="0">
                <a:solidFill>
                  <a:schemeClr val="dk1"/>
                </a:solidFill>
                <a:latin typeface="+mn-lt"/>
                <a:ea typeface="+mn-ea"/>
                <a:cs typeface="+mn-cs"/>
              </a:rPr>
              <a:t>2、−5、1，再回到起点。</a:t>
            </a:r>
          </a:p>
          <a:p>
            <a:pPr marL="0" indent="0" algn="l">
              <a:lnSpc>
                <a:spcPts val="3150"/>
              </a:lnSpc>
              <a:spcBef>
                <a:spcPts val="1050"/>
              </a:spcBef>
              <a:buNone/>
            </a:pPr>
            <a:r>
              <a:rPr lang="zh-CN" sz="2000" dirty="0">
                <a:solidFill>
                  <a:schemeClr val="dk1"/>
                </a:solidFill>
                <a:latin typeface="+mn-lt"/>
                <a:ea typeface="+mn-ea"/>
                <a:cs typeface="+mn-cs"/>
              </a:rPr>
              <a:t>环的总权值 = 2 − 5 + 1 = −2。</a:t>
            </a:r>
          </a:p>
          <a:p>
            <a:pPr marL="0" indent="0" algn="l">
              <a:lnSpc>
                <a:spcPts val="3150"/>
              </a:lnSpc>
              <a:spcBef>
                <a:spcPts val="1050"/>
              </a:spcBef>
              <a:buNone/>
            </a:pPr>
            <a:r>
              <a:rPr lang="zh-CN" sz="2000" dirty="0">
                <a:solidFill>
                  <a:schemeClr val="dk1"/>
                </a:solidFill>
                <a:latin typeface="+mn-lt"/>
                <a:ea typeface="+mn-ea"/>
                <a:cs typeface="+mn-cs"/>
              </a:rPr>
              <a:t>多绕一圈，路程减少 2。</a:t>
            </a:r>
            <a:br/>
            <a:r>
              <a:rPr lang="zh-CN" sz="2000" dirty="0">
                <a:solidFill>
                  <a:schemeClr val="dk1"/>
                </a:solidFill>
                <a:latin typeface="+mn-lt"/>
                <a:ea typeface="+mn-ea"/>
                <a:cs typeface="+mn-cs"/>
              </a:rPr>
              <a:t>判断负环要看整圈的总和。</a:t>
            </a:r>
          </a:p>
        </p:txBody>
      </p:sp>
      <p:grpSp>
        <p:nvGrpSpPr>
          <p:cNvPr id="12" name="Group 12"/>
          <p:cNvGrpSpPr/>
          <p:nvPr/>
        </p:nvGrpSpPr>
        <p:grpSpPr>
          <a:xfrm>
            <a:off x="875664" y="5441923"/>
            <a:ext cx="8487921" cy="734109"/>
            <a:chOff x="875664" y="5441923"/>
            <a:chExt cx="8487921" cy="734109"/>
          </a:xfrm>
        </p:grpSpPr>
        <p:sp>
          <p:nvSpPr>
            <p:cNvPr id="9" name="TextBox 9"/>
            <p:cNvSpPr txBox="1"/>
            <p:nvPr/>
          </p:nvSpPr>
          <p:spPr>
            <a:xfrm>
              <a:off x="875664" y="5441923"/>
              <a:ext cx="8487921"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都有 −5 的负边：2−5+4=1，绕圈不改善；2−5+1=−2，绕圈不断改善。</a:t>
              </a:r>
            </a:p>
          </p:txBody>
        </p:sp>
        <p:sp>
          <p:nvSpPr>
            <p:cNvPr id="11" name="TextBox 11"/>
            <p:cNvSpPr txBox="1"/>
            <p:nvPr/>
          </p:nvSpPr>
          <p:spPr>
            <a:xfrm>
              <a:off x="875664" y="5784823"/>
              <a:ext cx="5405123"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判断负环时，要把一个完整环上的边权相加。</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par>
                          <p:cTn id="13" fill="hold">
                            <p:stCondLst>
                              <p:cond delay="0"/>
                            </p:stCondLst>
                            <p:childTnLst>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4" y="838862"/>
            <a:ext cx="128428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认识负环</a:t>
            </a:r>
          </a:p>
        </p:txBody>
      </p:sp>
      <p:sp>
        <p:nvSpPr>
          <p:cNvPr id="6" name="title-slot Placeholder Carrier"/>
          <p:cNvSpPr txBox="1">
            <a:spLocks noGrp="1"/>
          </p:cNvSpPr>
          <p:nvPr>
            <p:ph type="title"/>
          </p:nvPr>
        </p:nvSpPr>
        <p:spPr>
          <a:xfrm>
            <a:off x="826008" y="1464945"/>
            <a:ext cx="2314575"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沿着负环走一圈</a:t>
            </a:r>
          </a:p>
        </p:txBody>
      </p:sp>
      <p:grpSp>
        <p:nvGrpSpPr>
          <p:cNvPr id="20" name="diagram-slot Proxy Content"/>
          <p:cNvGrpSpPr/>
          <p:nvPr/>
        </p:nvGrpSpPr>
        <p:grpSpPr>
          <a:xfrm>
            <a:off x="1581150" y="2536798"/>
            <a:ext cx="4362450" cy="3553509"/>
            <a:chOff x="1581150" y="2536798"/>
            <a:chExt cx="4362450" cy="3553509"/>
          </a:xfrm>
        </p:grpSpPr>
        <p:sp>
          <p:nvSpPr>
            <p:cNvPr id="7" name="Line 7"/>
            <p:cNvSpPr/>
            <p:nvPr/>
          </p:nvSpPr>
          <p:spPr>
            <a:xfrm>
              <a:off x="2228850" y="3000375"/>
              <a:ext cx="3057525" cy="1"/>
            </a:xfrm>
            <a:prstGeom prst="line">
              <a:avLst/>
            </a:prstGeom>
            <a:noFill/>
            <a:ln w="28575">
              <a:solidFill>
                <a:schemeClr val="accent1"/>
              </a:solidFill>
              <a:tailEnd type="triangle" w="lg" len="lg"/>
            </a:ln>
          </p:spPr>
        </p:sp>
        <p:sp>
          <p:nvSpPr>
            <p:cNvPr id="8" name="Line 8"/>
            <p:cNvSpPr/>
            <p:nvPr/>
          </p:nvSpPr>
          <p:spPr>
            <a:xfrm flipH="1">
              <a:off x="4057650" y="3295650"/>
              <a:ext cx="1409700" cy="1533525"/>
            </a:xfrm>
            <a:prstGeom prst="line">
              <a:avLst/>
            </a:prstGeom>
            <a:noFill/>
            <a:ln w="28575">
              <a:solidFill>
                <a:schemeClr val="accent1"/>
              </a:solidFill>
              <a:tailEnd type="triangle" w="lg" len="lg"/>
            </a:ln>
          </p:spPr>
        </p:sp>
        <p:sp>
          <p:nvSpPr>
            <p:cNvPr id="9" name="Line 9"/>
            <p:cNvSpPr/>
            <p:nvPr/>
          </p:nvSpPr>
          <p:spPr>
            <a:xfrm flipH="1" flipV="1">
              <a:off x="2085975" y="3314700"/>
              <a:ext cx="1495425" cy="1533525"/>
            </a:xfrm>
            <a:prstGeom prst="line">
              <a:avLst/>
            </a:prstGeom>
            <a:noFill/>
            <a:ln w="28575">
              <a:solidFill>
                <a:schemeClr val="accent1"/>
              </a:solidFill>
              <a:tailEnd type="triangle" w="lg" len="lg"/>
            </a:ln>
          </p:spPr>
        </p:sp>
        <p:sp>
          <p:nvSpPr>
            <p:cNvPr id="10" name="Ellipse 10"/>
            <p:cNvSpPr/>
            <p:nvPr/>
          </p:nvSpPr>
          <p:spPr>
            <a:xfrm>
              <a:off x="1581150" y="2676525"/>
              <a:ext cx="647700" cy="647700"/>
            </a:xfrm>
            <a:prstGeom prst="ellipse">
              <a:avLst/>
            </a:prstGeom>
            <a:solidFill>
              <a:schemeClr val="lt2"/>
            </a:solidFill>
            <a:ln w="28575">
              <a:solidFill>
                <a:schemeClr val="accent1"/>
              </a:solidFill>
            </a:ln>
          </p:spPr>
        </p:sp>
        <p:sp>
          <p:nvSpPr>
            <p:cNvPr id="11" name="Ellipse 11"/>
            <p:cNvSpPr/>
            <p:nvPr/>
          </p:nvSpPr>
          <p:spPr>
            <a:xfrm>
              <a:off x="5295900" y="2676525"/>
              <a:ext cx="647700" cy="647700"/>
            </a:xfrm>
            <a:prstGeom prst="ellipse">
              <a:avLst/>
            </a:prstGeom>
            <a:solidFill>
              <a:schemeClr val="lt2"/>
            </a:solidFill>
            <a:ln w="28575">
              <a:solidFill>
                <a:schemeClr val="accent1"/>
              </a:solidFill>
            </a:ln>
          </p:spPr>
        </p:sp>
        <p:sp>
          <p:nvSpPr>
            <p:cNvPr id="12" name="Ellipse 12"/>
            <p:cNvSpPr/>
            <p:nvPr/>
          </p:nvSpPr>
          <p:spPr>
            <a:xfrm>
              <a:off x="3486150" y="4772025"/>
              <a:ext cx="647700" cy="647700"/>
            </a:xfrm>
            <a:prstGeom prst="ellipse">
              <a:avLst/>
            </a:prstGeom>
            <a:solidFill>
              <a:schemeClr val="lt2"/>
            </a:solidFill>
            <a:ln w="28575">
              <a:solidFill>
                <a:schemeClr val="accent1"/>
              </a:solidFill>
            </a:ln>
          </p:spPr>
        </p:sp>
        <p:sp>
          <p:nvSpPr>
            <p:cNvPr id="13" name="TextBox 13"/>
            <p:cNvSpPr txBox="1"/>
            <p:nvPr/>
          </p:nvSpPr>
          <p:spPr>
            <a:xfrm>
              <a:off x="1758950" y="2870173"/>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1</a:t>
              </a:r>
            </a:p>
          </p:txBody>
        </p:sp>
        <p:sp>
          <p:nvSpPr>
            <p:cNvPr id="14" name="TextBox 14"/>
            <p:cNvSpPr txBox="1"/>
            <p:nvPr/>
          </p:nvSpPr>
          <p:spPr>
            <a:xfrm>
              <a:off x="5473701" y="2870173"/>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2</a:t>
              </a:r>
            </a:p>
          </p:txBody>
        </p:sp>
        <p:sp>
          <p:nvSpPr>
            <p:cNvPr id="15" name="TextBox 15"/>
            <p:cNvSpPr txBox="1"/>
            <p:nvPr/>
          </p:nvSpPr>
          <p:spPr>
            <a:xfrm>
              <a:off x="3663951" y="4965673"/>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3</a:t>
              </a:r>
            </a:p>
          </p:txBody>
        </p:sp>
        <p:sp>
          <p:nvSpPr>
            <p:cNvPr id="16" name="TextBox 16"/>
            <p:cNvSpPr txBox="1"/>
            <p:nvPr/>
          </p:nvSpPr>
          <p:spPr>
            <a:xfrm>
              <a:off x="3616326" y="253679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2</a:t>
              </a:r>
            </a:p>
          </p:txBody>
        </p:sp>
        <p:sp>
          <p:nvSpPr>
            <p:cNvPr id="17" name="TextBox 17"/>
            <p:cNvSpPr txBox="1"/>
            <p:nvPr/>
          </p:nvSpPr>
          <p:spPr>
            <a:xfrm>
              <a:off x="5085713" y="3984598"/>
              <a:ext cx="431800" cy="391209"/>
            </a:xfrm>
            <a:prstGeom prst="rect">
              <a:avLst/>
            </a:prstGeom>
            <a:noFill/>
            <a:ln>
              <a:noFill/>
            </a:ln>
          </p:spPr>
          <p:txBody>
            <a:bodyPr wrap="square" lIns="0" tIns="0" rIns="0" bIns="0" anchor="t" anchorCtr="0">
              <a:noAutofit/>
            </a:bodyPr>
            <a:lstStyle/>
            <a:p>
              <a:pPr algn="l"/>
              <a:r>
                <a:rPr lang="zh-CN" sz="2000" dirty="0">
                  <a:solidFill>
                    <a:schemeClr val="accent2"/>
                  </a:solidFill>
                  <a:latin typeface="+mn-lt"/>
                  <a:ea typeface="+mn-ea"/>
                  <a:cs typeface="+mn-cs"/>
                </a:rPr>
                <a:t>−5</a:t>
              </a:r>
            </a:p>
          </p:txBody>
        </p:sp>
        <p:sp>
          <p:nvSpPr>
            <p:cNvPr id="18" name="TextBox 18"/>
            <p:cNvSpPr txBox="1"/>
            <p:nvPr/>
          </p:nvSpPr>
          <p:spPr>
            <a:xfrm>
              <a:off x="2275838" y="4079848"/>
              <a:ext cx="292100" cy="391209"/>
            </a:xfrm>
            <a:prstGeom prst="rect">
              <a:avLst/>
            </a:prstGeom>
            <a:noFill/>
            <a:ln>
              <a:noFill/>
            </a:ln>
          </p:spPr>
          <p:txBody>
            <a:bodyPr wrap="square" lIns="0" tIns="0" rIns="0" bIns="0" anchor="t" anchorCtr="0">
              <a:noAutofit/>
            </a:bodyPr>
            <a:lstStyle/>
            <a:p>
              <a:pPr algn="l"/>
              <a:r>
                <a:rPr lang="zh-CN" sz="2000" dirty="0">
                  <a:solidFill>
                    <a:schemeClr val="dk1"/>
                  </a:solidFill>
                  <a:latin typeface="+mn-lt"/>
                  <a:ea typeface="+mn-ea"/>
                  <a:cs typeface="+mn-cs"/>
                </a:rPr>
                <a:t>1</a:t>
              </a:r>
            </a:p>
          </p:txBody>
        </p:sp>
        <p:sp>
          <p:nvSpPr>
            <p:cNvPr id="19" name="TextBox 19"/>
            <p:cNvSpPr txBox="1"/>
            <p:nvPr/>
          </p:nvSpPr>
          <p:spPr>
            <a:xfrm>
              <a:off x="2832101" y="5699098"/>
              <a:ext cx="1955800" cy="391209"/>
            </a:xfrm>
            <a:prstGeom prst="rect">
              <a:avLst/>
            </a:prstGeom>
            <a:noFill/>
            <a:ln>
              <a:noFill/>
            </a:ln>
          </p:spPr>
          <p:txBody>
            <a:bodyPr wrap="square" lIns="0" tIns="0" rIns="0" bIns="0" anchor="t" anchorCtr="0">
              <a:noAutofit/>
            </a:bodyPr>
            <a:lstStyle/>
            <a:p>
              <a:pPr algn="ctr"/>
              <a:r>
                <a:rPr lang="zh-CN" sz="2000" dirty="0">
                  <a:solidFill>
                    <a:schemeClr val="accent2"/>
                  </a:solidFill>
                  <a:latin typeface="+mn-lt"/>
                  <a:ea typeface="+mn-ea"/>
                  <a:cs typeface="+mn-cs"/>
                </a:rPr>
                <a:t>一圈的贡献：−2</a:t>
              </a:r>
            </a:p>
          </p:txBody>
        </p:sp>
      </p:grpSp>
      <p:sp>
        <p:nvSpPr>
          <p:cNvPr id="22" name="body-slot Placeholder Carrier"/>
          <p:cNvSpPr txBox="1">
            <a:spLocks noGrp="1"/>
          </p:cNvSpPr>
          <p:nvPr>
            <p:ph type="body" idx="3"/>
          </p:nvPr>
        </p:nvSpPr>
        <p:spPr>
          <a:xfrm>
            <a:off x="7228838" y="2146273"/>
            <a:ext cx="3390900" cy="33630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从 1 出发，暂记路程为 0。</a:t>
            </a:r>
          </a:p>
          <a:p>
            <a:pPr marL="0" indent="0" algn="l">
              <a:lnSpc>
                <a:spcPts val="3000"/>
              </a:lnSpc>
              <a:spcBef>
                <a:spcPts val="900"/>
              </a:spcBef>
              <a:buNone/>
            </a:pPr>
            <a:r>
              <a:rPr lang="zh-CN" sz="2000" dirty="0">
                <a:solidFill>
                  <a:schemeClr val="dk1"/>
                </a:solidFill>
                <a:latin typeface="+mn-lt"/>
                <a:ea typeface="+mn-ea"/>
                <a:cs typeface="+mn-cs"/>
              </a:rPr>
              <a:t>1 → 2：路程变成 2。</a:t>
            </a:r>
          </a:p>
          <a:p>
            <a:pPr marL="0" indent="0" algn="l">
              <a:lnSpc>
                <a:spcPts val="3000"/>
              </a:lnSpc>
              <a:spcBef>
                <a:spcPts val="900"/>
              </a:spcBef>
              <a:buNone/>
            </a:pPr>
            <a:r>
              <a:rPr lang="zh-CN" sz="2000" dirty="0">
                <a:solidFill>
                  <a:schemeClr val="dk1"/>
                </a:solidFill>
                <a:latin typeface="+mn-lt"/>
                <a:ea typeface="+mn-ea"/>
                <a:cs typeface="+mn-cs"/>
              </a:rPr>
              <a:t>2 → 3：路程变成 −3。</a:t>
            </a:r>
          </a:p>
          <a:p>
            <a:pPr marL="0" indent="0" algn="l">
              <a:lnSpc>
                <a:spcPts val="3000"/>
              </a:lnSpc>
              <a:spcBef>
                <a:spcPts val="900"/>
              </a:spcBef>
              <a:buNone/>
            </a:pPr>
            <a:r>
              <a:rPr lang="zh-CN" sz="2000" dirty="0">
                <a:solidFill>
                  <a:schemeClr val="dk1"/>
                </a:solidFill>
                <a:latin typeface="+mn-lt"/>
                <a:ea typeface="+mn-ea"/>
                <a:cs typeface="+mn-cs"/>
              </a:rPr>
              <a:t>3 → 1：路程变成 −2。</a:t>
            </a:r>
          </a:p>
          <a:p>
            <a:pPr marL="0" indent="0" algn="l">
              <a:lnSpc>
                <a:spcPts val="3000"/>
              </a:lnSpc>
              <a:spcBef>
                <a:spcPts val="1800"/>
              </a:spcBef>
              <a:buNone/>
            </a:pPr>
            <a:r>
              <a:rPr lang="zh-CN" sz="2000" dirty="0">
                <a:solidFill>
                  <a:schemeClr val="accent2"/>
                </a:solidFill>
                <a:latin typeface="+mn-lt"/>
                <a:ea typeface="+mn-ea"/>
                <a:cs typeface="+mn-cs"/>
              </a:rPr>
              <a:t>回到同一个点，</a:t>
            </a:r>
            <a:br/>
            <a:r>
              <a:rPr lang="zh-CN" sz="2000" dirty="0">
                <a:solidFill>
                  <a:schemeClr val="accent2"/>
                </a:solidFill>
                <a:latin typeface="+mn-lt"/>
                <a:ea typeface="+mn-ea"/>
                <a:cs typeface="+mn-cs"/>
              </a:rPr>
              <a:t>路程却比出发时更小！</a:t>
            </a:r>
          </a:p>
          <a:p>
            <a:pPr marL="0" indent="0" algn="l">
              <a:lnSpc>
                <a:spcPts val="3000"/>
              </a:lnSpc>
              <a:spcBef>
                <a:spcPts val="900"/>
              </a:spcBef>
              <a:buNone/>
            </a:pPr>
            <a:r>
              <a:rPr lang="zh-CN" sz="2000" dirty="0">
                <a:solidFill>
                  <a:schemeClr val="dk1"/>
                </a:solidFill>
                <a:latin typeface="+mn-lt"/>
                <a:ea typeface="+mn-ea"/>
                <a:cs typeface="+mn-cs"/>
              </a:rPr>
              <a:t>还可以继续绕下一圈。</a:t>
            </a:r>
          </a:p>
        </p:txBody>
      </p:sp>
      <p:sp>
        <p:nvSpPr>
          <p:cNvPr id="23" name="Placeholder Binding obj 2" hidden="1"/>
          <p:cNvSpPr>
            <a:spLocks noGrp="1"/>
          </p:cNvSpPr>
          <p:nvPr>
            <p:ph idx="2"/>
          </p:nvPr>
        </p:nvSpPr>
        <p:spPr>
          <a:xfrm>
            <a:off x="838200" y="2038350"/>
            <a:ext cx="60960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4" y="838862"/>
            <a:ext cx="128428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认识负环</a:t>
            </a:r>
          </a:p>
        </p:txBody>
      </p:sp>
      <p:sp>
        <p:nvSpPr>
          <p:cNvPr id="6" name="title-slot Placeholder Carrier"/>
          <p:cNvSpPr txBox="1">
            <a:spLocks noGrp="1"/>
          </p:cNvSpPr>
          <p:nvPr>
            <p:ph type="title"/>
          </p:nvPr>
        </p:nvSpPr>
        <p:spPr>
          <a:xfrm>
            <a:off x="826008" y="1464945"/>
            <a:ext cx="2932176"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不存在有限的最短值</a:t>
            </a:r>
          </a:p>
        </p:txBody>
      </p:sp>
      <p:sp>
        <p:nvSpPr>
          <p:cNvPr id="8" name="body-slot Placeholder Carrier"/>
          <p:cNvSpPr txBox="1">
            <a:spLocks noGrp="1"/>
          </p:cNvSpPr>
          <p:nvPr>
            <p:ph type="body" idx="2"/>
          </p:nvPr>
        </p:nvSpPr>
        <p:spPr>
          <a:xfrm>
            <a:off x="828038" y="2146273"/>
            <a:ext cx="6769100" cy="34582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dk1"/>
                </a:solidFill>
                <a:latin typeface="+mn-lt"/>
                <a:ea typeface="+mn-ea"/>
                <a:cs typeface="+mn-cs"/>
              </a:rPr>
              <a:t>不绕圈、绕一圈、绕两圈、绕三圈……</a:t>
            </a:r>
          </a:p>
          <a:p>
            <a:pPr marL="0" indent="0" algn="l">
              <a:lnSpc>
                <a:spcPts val="3150"/>
              </a:lnSpc>
              <a:spcBef>
                <a:spcPts val="1050"/>
              </a:spcBef>
              <a:buNone/>
            </a:pPr>
            <a:r>
              <a:rPr lang="zh-CN" sz="2000" dirty="0">
                <a:solidFill>
                  <a:schemeClr val="accent2"/>
                </a:solidFill>
                <a:latin typeface="+mn-lt"/>
                <a:ea typeface="+mn-ea"/>
                <a:cs typeface="+mn-cs"/>
              </a:rPr>
              <a:t>回到 1 的路程依次为：0、−2、−4、−6……</a:t>
            </a:r>
          </a:p>
          <a:p>
            <a:pPr marL="0" indent="0" algn="l">
              <a:lnSpc>
                <a:spcPts val="3150"/>
              </a:lnSpc>
              <a:spcBef>
                <a:spcPts val="1050"/>
              </a:spcBef>
              <a:buNone/>
            </a:pPr>
            <a:r>
              <a:rPr lang="zh-CN" sz="2000" dirty="0">
                <a:solidFill>
                  <a:schemeClr val="dk1"/>
                </a:solidFill>
                <a:latin typeface="+mn-lt"/>
                <a:ea typeface="+mn-ea"/>
                <a:cs typeface="+mn-cs"/>
              </a:rPr>
              <a:t>假设你找到一条路程为 L 的路线。</a:t>
            </a:r>
            <a:br/>
            <a:r>
              <a:rPr lang="zh-CN" sz="2000" dirty="0">
                <a:solidFill>
                  <a:schemeClr val="dk1"/>
                </a:solidFill>
                <a:latin typeface="+mn-lt"/>
                <a:ea typeface="+mn-ea"/>
                <a:cs typeface="+mn-cs"/>
              </a:rPr>
              <a:t>再绕一圈，就能得到 L − 2，比它还短。</a:t>
            </a:r>
          </a:p>
          <a:p>
            <a:pPr marL="0" indent="0" algn="l">
              <a:lnSpc>
                <a:spcPts val="3150"/>
              </a:lnSpc>
              <a:spcBef>
                <a:spcPts val="1050"/>
              </a:spcBef>
              <a:buNone/>
            </a:pPr>
            <a:r>
              <a:rPr lang="zh-CN" sz="2000" dirty="0">
                <a:solidFill>
                  <a:schemeClr val="dk1"/>
                </a:solidFill>
                <a:latin typeface="+mn-lt"/>
                <a:ea typeface="+mn-ea"/>
                <a:cs typeface="+mn-cs"/>
              </a:rPr>
              <a:t>因此，无论取哪个有限数，都不能称为“最短”。</a:t>
            </a:r>
          </a:p>
          <a:p>
            <a:pPr marL="0" indent="0" algn="l">
              <a:lnSpc>
                <a:spcPts val="3150"/>
              </a:lnSpc>
              <a:spcBef>
                <a:spcPts val="1050"/>
              </a:spcBef>
              <a:buNone/>
            </a:pPr>
            <a:r>
              <a:rPr lang="zh-CN" sz="2000" b="1" dirty="0">
                <a:solidFill>
                  <a:schemeClr val="accent1"/>
                </a:solidFill>
                <a:latin typeface="+mn-lt"/>
                <a:ea typeface="+mn-ea"/>
                <a:cs typeface="+mn-cs"/>
              </a:rPr>
              <a:t>“无下界”不是“不连通”，也不是一个很小的有限数。</a:t>
            </a:r>
          </a:p>
          <a:p>
            <a:pPr marL="0" indent="0" algn="l">
              <a:lnSpc>
                <a:spcPts val="3150"/>
              </a:lnSpc>
              <a:spcBef>
                <a:spcPts val="1050"/>
              </a:spcBef>
              <a:buNone/>
            </a:pPr>
            <a:r>
              <a:rPr lang="zh-CN" sz="2000" dirty="0">
                <a:solidFill>
                  <a:schemeClr val="dk1"/>
                </a:solidFill>
                <a:latin typeface="+mn-lt"/>
                <a:ea typeface="+mn-ea"/>
                <a:cs typeface="+mn-cs"/>
              </a:rPr>
              <a:t>dis[1] = 0 是初始化；有负环时，它也可能被继续减小。</a:t>
            </a:r>
          </a:p>
        </p:txBody>
      </p:sp>
      <p:grpSp>
        <p:nvGrpSpPr>
          <p:cNvPr id="23" name="Group 23"/>
          <p:cNvGrpSpPr/>
          <p:nvPr/>
        </p:nvGrpSpPr>
        <p:grpSpPr>
          <a:xfrm>
            <a:off x="8276589" y="2184373"/>
            <a:ext cx="2964437" cy="3820209"/>
            <a:chOff x="8276589" y="2184373"/>
            <a:chExt cx="2964437" cy="3820209"/>
          </a:xfrm>
        </p:grpSpPr>
        <p:sp>
          <p:nvSpPr>
            <p:cNvPr id="7" name="TextBox 7"/>
            <p:cNvSpPr txBox="1"/>
            <p:nvPr/>
          </p:nvSpPr>
          <p:spPr>
            <a:xfrm>
              <a:off x="8276589" y="2184373"/>
              <a:ext cx="2451100"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每绕一圈，少付多少</a:t>
              </a:r>
            </a:p>
          </p:txBody>
        </p:sp>
        <p:sp>
          <p:nvSpPr>
            <p:cNvPr id="9" name="TextBox 9"/>
            <p:cNvSpPr txBox="1"/>
            <p:nvPr/>
          </p:nvSpPr>
          <p:spPr>
            <a:xfrm>
              <a:off x="8276589" y="2736823"/>
              <a:ext cx="19812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1 → 2 → 3 → 1</a:t>
              </a:r>
            </a:p>
          </p:txBody>
        </p:sp>
        <p:sp>
          <p:nvSpPr>
            <p:cNvPr id="10" name="TextBox 10"/>
            <p:cNvSpPr txBox="1"/>
            <p:nvPr/>
          </p:nvSpPr>
          <p:spPr>
            <a:xfrm>
              <a:off x="8276589" y="3174973"/>
              <a:ext cx="2540000" cy="391209"/>
            </a:xfrm>
            <a:prstGeom prst="rect">
              <a:avLst/>
            </a:prstGeom>
            <a:noFill/>
            <a:ln>
              <a:noFill/>
            </a:ln>
          </p:spPr>
          <p:txBody>
            <a:bodyPr wrap="square" lIns="0" tIns="0" rIns="0" bIns="0" anchor="t" anchorCtr="0">
              <a:spAutoFit/>
            </a:bodyPr>
            <a:lstStyle/>
            <a:p>
              <a:pPr algn="l"/>
              <a:r>
                <a:rPr lang="en-US" sz="2000" dirty="0">
                  <a:solidFill>
                    <a:srgbClr val="C00000"/>
                  </a:solidFill>
                  <a:latin typeface="Consolas"/>
                  <a:ea typeface="Consolas"/>
                  <a:cs typeface="Consolas"/>
                </a:rPr>
                <a:t>2 + (−5) + 1 = −2</a:t>
              </a:r>
            </a:p>
          </p:txBody>
        </p:sp>
        <p:sp>
          <p:nvSpPr>
            <p:cNvPr id="11" name="TextBox 11"/>
            <p:cNvSpPr txBox="1"/>
            <p:nvPr/>
          </p:nvSpPr>
          <p:spPr>
            <a:xfrm>
              <a:off x="8276589" y="3908398"/>
              <a:ext cx="6731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圈数</a:t>
              </a:r>
            </a:p>
          </p:txBody>
        </p:sp>
        <p:sp>
          <p:nvSpPr>
            <p:cNvPr id="12" name="TextBox 12"/>
            <p:cNvSpPr txBox="1"/>
            <p:nvPr/>
          </p:nvSpPr>
          <p:spPr>
            <a:xfrm>
              <a:off x="9333864" y="3908398"/>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0</a:t>
              </a:r>
            </a:p>
          </p:txBody>
        </p:sp>
        <p:sp>
          <p:nvSpPr>
            <p:cNvPr id="13" name="TextBox 13"/>
            <p:cNvSpPr txBox="1"/>
            <p:nvPr/>
          </p:nvSpPr>
          <p:spPr>
            <a:xfrm>
              <a:off x="9895839" y="3908398"/>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1</a:t>
              </a:r>
            </a:p>
          </p:txBody>
        </p:sp>
        <p:sp>
          <p:nvSpPr>
            <p:cNvPr id="14" name="TextBox 14"/>
            <p:cNvSpPr txBox="1"/>
            <p:nvPr/>
          </p:nvSpPr>
          <p:spPr>
            <a:xfrm>
              <a:off x="10457814" y="3908398"/>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2</a:t>
              </a:r>
            </a:p>
          </p:txBody>
        </p:sp>
        <p:sp>
          <p:nvSpPr>
            <p:cNvPr id="15" name="TextBox 15"/>
            <p:cNvSpPr txBox="1"/>
            <p:nvPr/>
          </p:nvSpPr>
          <p:spPr>
            <a:xfrm>
              <a:off x="11019789" y="3908398"/>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3</a:t>
              </a:r>
            </a:p>
          </p:txBody>
        </p:sp>
        <p:sp>
          <p:nvSpPr>
            <p:cNvPr id="16" name="TextBox 16"/>
            <p:cNvSpPr txBox="1"/>
            <p:nvPr/>
          </p:nvSpPr>
          <p:spPr>
            <a:xfrm>
              <a:off x="8276589" y="4489423"/>
              <a:ext cx="6731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费用</a:t>
              </a:r>
            </a:p>
          </p:txBody>
        </p:sp>
        <p:sp>
          <p:nvSpPr>
            <p:cNvPr id="17" name="TextBox 17"/>
            <p:cNvSpPr txBox="1"/>
            <p:nvPr/>
          </p:nvSpPr>
          <p:spPr>
            <a:xfrm>
              <a:off x="9333864" y="4489423"/>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0</a:t>
              </a:r>
            </a:p>
          </p:txBody>
        </p:sp>
        <p:sp>
          <p:nvSpPr>
            <p:cNvPr id="18" name="TextBox 18"/>
            <p:cNvSpPr txBox="1"/>
            <p:nvPr/>
          </p:nvSpPr>
          <p:spPr>
            <a:xfrm>
              <a:off x="9800589" y="4489423"/>
              <a:ext cx="4445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−2</a:t>
              </a:r>
            </a:p>
          </p:txBody>
        </p:sp>
        <p:sp>
          <p:nvSpPr>
            <p:cNvPr id="19" name="TextBox 19"/>
            <p:cNvSpPr txBox="1"/>
            <p:nvPr/>
          </p:nvSpPr>
          <p:spPr>
            <a:xfrm>
              <a:off x="10362564" y="4489423"/>
              <a:ext cx="4445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−4</a:t>
              </a:r>
            </a:p>
          </p:txBody>
        </p:sp>
        <p:sp>
          <p:nvSpPr>
            <p:cNvPr id="20" name="TextBox 20"/>
            <p:cNvSpPr txBox="1"/>
            <p:nvPr/>
          </p:nvSpPr>
          <p:spPr>
            <a:xfrm>
              <a:off x="10924539" y="4489423"/>
              <a:ext cx="4445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−6</a:t>
              </a:r>
            </a:p>
          </p:txBody>
        </p:sp>
        <p:sp>
          <p:nvSpPr>
            <p:cNvPr id="21" name="TextBox 21"/>
            <p:cNvSpPr txBox="1"/>
            <p:nvPr/>
          </p:nvSpPr>
          <p:spPr>
            <a:xfrm>
              <a:off x="8276589" y="5156173"/>
              <a:ext cx="24511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再绕一圈，还能更小</a:t>
              </a:r>
            </a:p>
          </p:txBody>
        </p:sp>
        <p:sp>
          <p:nvSpPr>
            <p:cNvPr id="22" name="TextBox 22"/>
            <p:cNvSpPr txBox="1"/>
            <p:nvPr/>
          </p:nvSpPr>
          <p:spPr>
            <a:xfrm>
              <a:off x="8276589" y="5613373"/>
              <a:ext cx="2959100" cy="391209"/>
            </a:xfrm>
            <a:prstGeom prst="rect">
              <a:avLst/>
            </a:prstGeom>
            <a:noFill/>
            <a:ln>
              <a:noFill/>
            </a:ln>
          </p:spPr>
          <p:txBody>
            <a:bodyPr wrap="square" lIns="0" tIns="0" rIns="0" bIns="0" anchor="t" anchorCtr="0">
              <a:spAutoFit/>
            </a:bodyPr>
            <a:lstStyle/>
            <a:p>
              <a:pPr algn="l"/>
              <a:r>
                <a:rPr lang="zh-CN" sz="2000" dirty="0">
                  <a:solidFill>
                    <a:srgbClr val="000000"/>
                  </a:solidFill>
                  <a:latin typeface="Consolas"/>
                  <a:ea typeface="Microsoft YaHei"/>
                  <a:cs typeface="Consolas"/>
                </a:rPr>
                <a:t>不存在“最后一次最小”</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4" y="838862"/>
            <a:ext cx="128428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认识负环</a:t>
            </a:r>
          </a:p>
        </p:txBody>
      </p:sp>
      <p:sp>
        <p:nvSpPr>
          <p:cNvPr id="6" name="title-slot Placeholder Carrier"/>
          <p:cNvSpPr txBox="1">
            <a:spLocks noGrp="1"/>
          </p:cNvSpPr>
          <p:nvPr>
            <p:ph type="title"/>
          </p:nvPr>
        </p:nvSpPr>
        <p:spPr>
          <a:xfrm>
            <a:off x="826008" y="1464945"/>
            <a:ext cx="325526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哪些顶点会受负环影响</a:t>
            </a:r>
          </a:p>
        </p:txBody>
      </p:sp>
      <p:grpSp>
        <p:nvGrpSpPr>
          <p:cNvPr id="26" name="diagram-slot Proxy Content"/>
          <p:cNvGrpSpPr/>
          <p:nvPr/>
        </p:nvGrpSpPr>
        <p:grpSpPr>
          <a:xfrm>
            <a:off x="1247775" y="2346298"/>
            <a:ext cx="5267325" cy="3515409"/>
            <a:chOff x="1247775" y="2346298"/>
            <a:chExt cx="5267325" cy="3515409"/>
          </a:xfrm>
        </p:grpSpPr>
        <p:sp>
          <p:nvSpPr>
            <p:cNvPr id="7" name="Line 7"/>
            <p:cNvSpPr/>
            <p:nvPr/>
          </p:nvSpPr>
          <p:spPr>
            <a:xfrm>
              <a:off x="1895475" y="2952750"/>
              <a:ext cx="1047750" cy="1"/>
            </a:xfrm>
            <a:prstGeom prst="line">
              <a:avLst/>
            </a:prstGeom>
            <a:noFill/>
            <a:ln w="28575">
              <a:solidFill>
                <a:schemeClr val="accent1"/>
              </a:solidFill>
              <a:tailEnd type="triangle" w="lg" len="lg"/>
            </a:ln>
          </p:spPr>
        </p:sp>
        <p:sp>
          <p:nvSpPr>
            <p:cNvPr id="8" name="Line 8"/>
            <p:cNvSpPr/>
            <p:nvPr/>
          </p:nvSpPr>
          <p:spPr>
            <a:xfrm>
              <a:off x="3505200" y="2781300"/>
              <a:ext cx="1047750" cy="1"/>
            </a:xfrm>
            <a:prstGeom prst="line">
              <a:avLst/>
            </a:prstGeom>
            <a:noFill/>
            <a:ln w="28575">
              <a:solidFill>
                <a:schemeClr val="accent2"/>
              </a:solidFill>
              <a:tailEnd type="triangle" w="lg" len="lg"/>
            </a:ln>
          </p:spPr>
        </p:sp>
        <p:sp>
          <p:nvSpPr>
            <p:cNvPr id="9" name="Line 9"/>
            <p:cNvSpPr/>
            <p:nvPr/>
          </p:nvSpPr>
          <p:spPr>
            <a:xfrm flipH="1">
              <a:off x="3505200" y="3124200"/>
              <a:ext cx="1047750" cy="1"/>
            </a:xfrm>
            <a:prstGeom prst="line">
              <a:avLst/>
            </a:prstGeom>
            <a:noFill/>
            <a:ln w="28575">
              <a:solidFill>
                <a:schemeClr val="accent2"/>
              </a:solidFill>
              <a:tailEnd type="triangle" w="lg" len="lg"/>
            </a:ln>
          </p:spPr>
        </p:sp>
        <p:sp>
          <p:nvSpPr>
            <p:cNvPr id="10" name="Line 10"/>
            <p:cNvSpPr/>
            <p:nvPr/>
          </p:nvSpPr>
          <p:spPr>
            <a:xfrm>
              <a:off x="5019675" y="3190875"/>
              <a:ext cx="952500" cy="1247775"/>
            </a:xfrm>
            <a:prstGeom prst="line">
              <a:avLst/>
            </a:prstGeom>
            <a:noFill/>
            <a:ln w="28575">
              <a:solidFill>
                <a:schemeClr val="accent1"/>
              </a:solidFill>
              <a:tailEnd type="triangle" w="lg" len="lg"/>
            </a:ln>
          </p:spPr>
        </p:sp>
        <p:sp>
          <p:nvSpPr>
            <p:cNvPr id="11" name="Ellipse 11"/>
            <p:cNvSpPr/>
            <p:nvPr/>
          </p:nvSpPr>
          <p:spPr>
            <a:xfrm>
              <a:off x="1247775" y="2628900"/>
              <a:ext cx="647700" cy="647700"/>
            </a:xfrm>
            <a:prstGeom prst="ellipse">
              <a:avLst/>
            </a:prstGeom>
            <a:solidFill>
              <a:schemeClr val="lt2"/>
            </a:solidFill>
            <a:ln w="28575">
              <a:solidFill>
                <a:schemeClr val="accent1"/>
              </a:solidFill>
            </a:ln>
          </p:spPr>
        </p:sp>
        <p:sp>
          <p:nvSpPr>
            <p:cNvPr id="12" name="Ellipse 12"/>
            <p:cNvSpPr/>
            <p:nvPr/>
          </p:nvSpPr>
          <p:spPr>
            <a:xfrm>
              <a:off x="2962275" y="2628900"/>
              <a:ext cx="647700" cy="647700"/>
            </a:xfrm>
            <a:prstGeom prst="ellipse">
              <a:avLst/>
            </a:prstGeom>
            <a:solidFill>
              <a:schemeClr val="lt2"/>
            </a:solidFill>
            <a:ln w="28575">
              <a:solidFill>
                <a:schemeClr val="accent2"/>
              </a:solidFill>
            </a:ln>
          </p:spPr>
        </p:sp>
        <p:sp>
          <p:nvSpPr>
            <p:cNvPr id="13" name="Ellipse 13"/>
            <p:cNvSpPr/>
            <p:nvPr/>
          </p:nvSpPr>
          <p:spPr>
            <a:xfrm>
              <a:off x="4486275" y="2628900"/>
              <a:ext cx="647700" cy="647700"/>
            </a:xfrm>
            <a:prstGeom prst="ellipse">
              <a:avLst/>
            </a:prstGeom>
            <a:solidFill>
              <a:schemeClr val="lt2"/>
            </a:solidFill>
            <a:ln w="28575">
              <a:solidFill>
                <a:schemeClr val="accent2"/>
              </a:solidFill>
            </a:ln>
          </p:spPr>
        </p:sp>
        <p:sp>
          <p:nvSpPr>
            <p:cNvPr id="14" name="Ellipse 14"/>
            <p:cNvSpPr/>
            <p:nvPr/>
          </p:nvSpPr>
          <p:spPr>
            <a:xfrm>
              <a:off x="5867400" y="4391025"/>
              <a:ext cx="647700" cy="647700"/>
            </a:xfrm>
            <a:prstGeom prst="ellipse">
              <a:avLst/>
            </a:prstGeom>
            <a:solidFill>
              <a:schemeClr val="lt2"/>
            </a:solidFill>
            <a:ln w="28575">
              <a:solidFill>
                <a:schemeClr val="accent2"/>
              </a:solidFill>
            </a:ln>
          </p:spPr>
        </p:sp>
        <p:sp>
          <p:nvSpPr>
            <p:cNvPr id="15" name="Ellipse 15"/>
            <p:cNvSpPr/>
            <p:nvPr/>
          </p:nvSpPr>
          <p:spPr>
            <a:xfrm>
              <a:off x="2009775" y="4676775"/>
              <a:ext cx="647700" cy="647700"/>
            </a:xfrm>
            <a:prstGeom prst="ellipse">
              <a:avLst/>
            </a:prstGeom>
            <a:solidFill>
              <a:schemeClr val="lt2"/>
            </a:solidFill>
            <a:ln w="28575">
              <a:solidFill>
                <a:srgbClr val="595959"/>
              </a:solidFill>
            </a:ln>
          </p:spPr>
        </p:sp>
        <p:sp>
          <p:nvSpPr>
            <p:cNvPr id="16" name="TextBox 16"/>
            <p:cNvSpPr txBox="1"/>
            <p:nvPr/>
          </p:nvSpPr>
          <p:spPr>
            <a:xfrm>
              <a:off x="1425575" y="282254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1</a:t>
              </a:r>
            </a:p>
          </p:txBody>
        </p:sp>
        <p:sp>
          <p:nvSpPr>
            <p:cNvPr id="17" name="TextBox 17"/>
            <p:cNvSpPr txBox="1"/>
            <p:nvPr/>
          </p:nvSpPr>
          <p:spPr>
            <a:xfrm>
              <a:off x="3140075" y="282254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2</a:t>
              </a:r>
            </a:p>
          </p:txBody>
        </p:sp>
        <p:sp>
          <p:nvSpPr>
            <p:cNvPr id="18" name="TextBox 18"/>
            <p:cNvSpPr txBox="1"/>
            <p:nvPr/>
          </p:nvSpPr>
          <p:spPr>
            <a:xfrm>
              <a:off x="4664076" y="282254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3</a:t>
              </a:r>
            </a:p>
          </p:txBody>
        </p:sp>
        <p:sp>
          <p:nvSpPr>
            <p:cNvPr id="19" name="TextBox 19"/>
            <p:cNvSpPr txBox="1"/>
            <p:nvPr/>
          </p:nvSpPr>
          <p:spPr>
            <a:xfrm>
              <a:off x="6045201" y="4584673"/>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4</a:t>
              </a:r>
            </a:p>
          </p:txBody>
        </p:sp>
        <p:sp>
          <p:nvSpPr>
            <p:cNvPr id="20" name="TextBox 20"/>
            <p:cNvSpPr txBox="1"/>
            <p:nvPr/>
          </p:nvSpPr>
          <p:spPr>
            <a:xfrm>
              <a:off x="2187575" y="4870423"/>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5</a:t>
              </a:r>
            </a:p>
          </p:txBody>
        </p:sp>
        <p:sp>
          <p:nvSpPr>
            <p:cNvPr id="21" name="TextBox 21"/>
            <p:cNvSpPr txBox="1"/>
            <p:nvPr/>
          </p:nvSpPr>
          <p:spPr>
            <a:xfrm>
              <a:off x="2371088" y="2479648"/>
              <a:ext cx="292100" cy="391209"/>
            </a:xfrm>
            <a:prstGeom prst="rect">
              <a:avLst/>
            </a:prstGeom>
            <a:noFill/>
            <a:ln>
              <a:noFill/>
            </a:ln>
          </p:spPr>
          <p:txBody>
            <a:bodyPr wrap="square" lIns="0" tIns="0" rIns="0" bIns="0" anchor="t" anchorCtr="0">
              <a:noAutofit/>
            </a:bodyPr>
            <a:lstStyle/>
            <a:p>
              <a:pPr algn="l"/>
              <a:r>
                <a:rPr lang="zh-CN" sz="2000" dirty="0">
                  <a:solidFill>
                    <a:schemeClr val="dk1"/>
                  </a:solidFill>
                  <a:latin typeface="+mn-lt"/>
                  <a:ea typeface="+mn-ea"/>
                  <a:cs typeface="+mn-cs"/>
                </a:rPr>
                <a:t>2</a:t>
              </a:r>
            </a:p>
          </p:txBody>
        </p:sp>
        <p:sp>
          <p:nvSpPr>
            <p:cNvPr id="22" name="TextBox 22"/>
            <p:cNvSpPr txBox="1"/>
            <p:nvPr/>
          </p:nvSpPr>
          <p:spPr>
            <a:xfrm>
              <a:off x="3847463" y="2346298"/>
              <a:ext cx="431800" cy="391209"/>
            </a:xfrm>
            <a:prstGeom prst="rect">
              <a:avLst/>
            </a:prstGeom>
            <a:noFill/>
            <a:ln>
              <a:noFill/>
            </a:ln>
          </p:spPr>
          <p:txBody>
            <a:bodyPr wrap="square" lIns="0" tIns="0" rIns="0" bIns="0" anchor="t" anchorCtr="0">
              <a:noAutofit/>
            </a:bodyPr>
            <a:lstStyle/>
            <a:p>
              <a:pPr algn="l"/>
              <a:r>
                <a:rPr lang="zh-CN" sz="2000" dirty="0">
                  <a:solidFill>
                    <a:schemeClr val="accent2"/>
                  </a:solidFill>
                  <a:latin typeface="+mn-lt"/>
                  <a:ea typeface="+mn-ea"/>
                  <a:cs typeface="+mn-cs"/>
                </a:rPr>
                <a:t>−3</a:t>
              </a:r>
            </a:p>
          </p:txBody>
        </p:sp>
        <p:sp>
          <p:nvSpPr>
            <p:cNvPr id="23" name="TextBox 23"/>
            <p:cNvSpPr txBox="1"/>
            <p:nvPr/>
          </p:nvSpPr>
          <p:spPr>
            <a:xfrm>
              <a:off x="3942713" y="3279748"/>
              <a:ext cx="292100" cy="391209"/>
            </a:xfrm>
            <a:prstGeom prst="rect">
              <a:avLst/>
            </a:prstGeom>
            <a:noFill/>
            <a:ln>
              <a:noFill/>
            </a:ln>
          </p:spPr>
          <p:txBody>
            <a:bodyPr wrap="square" lIns="0" tIns="0" rIns="0" bIns="0" anchor="t" anchorCtr="0">
              <a:noAutofit/>
            </a:bodyPr>
            <a:lstStyle/>
            <a:p>
              <a:pPr algn="l"/>
              <a:r>
                <a:rPr lang="zh-CN" sz="2000" dirty="0">
                  <a:solidFill>
                    <a:schemeClr val="dk1"/>
                  </a:solidFill>
                  <a:latin typeface="+mn-lt"/>
                  <a:ea typeface="+mn-ea"/>
                  <a:cs typeface="+mn-cs"/>
                </a:rPr>
                <a:t>1</a:t>
              </a:r>
            </a:p>
          </p:txBody>
        </p:sp>
        <p:sp>
          <p:nvSpPr>
            <p:cNvPr id="24" name="TextBox 24"/>
            <p:cNvSpPr txBox="1"/>
            <p:nvPr/>
          </p:nvSpPr>
          <p:spPr>
            <a:xfrm>
              <a:off x="5609588" y="3641698"/>
              <a:ext cx="292100" cy="391209"/>
            </a:xfrm>
            <a:prstGeom prst="rect">
              <a:avLst/>
            </a:prstGeom>
            <a:noFill/>
            <a:ln>
              <a:noFill/>
            </a:ln>
          </p:spPr>
          <p:txBody>
            <a:bodyPr wrap="square" lIns="0" tIns="0" rIns="0" bIns="0" anchor="t" anchorCtr="0">
              <a:noAutofit/>
            </a:bodyPr>
            <a:lstStyle/>
            <a:p>
              <a:pPr algn="l"/>
              <a:r>
                <a:rPr lang="zh-CN" sz="2000" dirty="0">
                  <a:solidFill>
                    <a:schemeClr val="dk1"/>
                  </a:solidFill>
                  <a:latin typeface="+mn-lt"/>
                  <a:ea typeface="+mn-ea"/>
                  <a:cs typeface="+mn-cs"/>
                </a:rPr>
                <a:t>5</a:t>
              </a:r>
            </a:p>
          </p:txBody>
        </p:sp>
        <p:sp>
          <p:nvSpPr>
            <p:cNvPr id="25" name="TextBox 25"/>
            <p:cNvSpPr txBox="1"/>
            <p:nvPr/>
          </p:nvSpPr>
          <p:spPr>
            <a:xfrm>
              <a:off x="1609088" y="5470498"/>
              <a:ext cx="2209800" cy="391209"/>
            </a:xfrm>
            <a:prstGeom prst="rect">
              <a:avLst/>
            </a:prstGeom>
            <a:noFill/>
            <a:ln>
              <a:noFill/>
            </a:ln>
          </p:spPr>
          <p:txBody>
            <a:bodyPr wrap="square" lIns="0" tIns="0" rIns="0" bIns="0" anchor="t" anchorCtr="0">
              <a:noAutofit/>
            </a:bodyPr>
            <a:lstStyle/>
            <a:p>
              <a:pPr algn="l"/>
              <a:r>
                <a:rPr lang="zh-CN" sz="2000" dirty="0">
                  <a:solidFill>
                    <a:schemeClr val="accent5"/>
                  </a:solidFill>
                  <a:latin typeface="+mn-lt"/>
                  <a:ea typeface="+mn-ea"/>
                  <a:cs typeface="+mn-cs"/>
                </a:rPr>
                <a:t>5 与其他点不连通</a:t>
              </a:r>
            </a:p>
          </p:txBody>
        </p:sp>
      </p:grpSp>
      <p:sp>
        <p:nvSpPr>
          <p:cNvPr id="28" name="body-slot Placeholder Carrier"/>
          <p:cNvSpPr txBox="1">
            <a:spLocks noGrp="1"/>
          </p:cNvSpPr>
          <p:nvPr>
            <p:ph type="body" idx="3"/>
          </p:nvPr>
        </p:nvSpPr>
        <p:spPr>
          <a:xfrm>
            <a:off x="7228838" y="2146273"/>
            <a:ext cx="3238500" cy="35916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以 1 为源点。</a:t>
            </a:r>
          </a:p>
          <a:p>
            <a:pPr marL="0" indent="0" algn="l">
              <a:lnSpc>
                <a:spcPts val="3000"/>
              </a:lnSpc>
              <a:spcBef>
                <a:spcPts val="600"/>
              </a:spcBef>
              <a:buNone/>
            </a:pPr>
            <a:r>
              <a:rPr lang="zh-CN" sz="2000" dirty="0">
                <a:solidFill>
                  <a:schemeClr val="dk1"/>
                </a:solidFill>
                <a:latin typeface="+mn-lt"/>
                <a:ea typeface="+mn-ea"/>
                <a:cs typeface="+mn-cs"/>
              </a:rPr>
              <a:t>2 → 3 → 2 的权值是 −2。</a:t>
            </a:r>
          </a:p>
          <a:p>
            <a:pPr marL="0" indent="0" algn="l">
              <a:lnSpc>
                <a:spcPts val="3000"/>
              </a:lnSpc>
              <a:spcBef>
                <a:spcPts val="1200"/>
              </a:spcBef>
              <a:buNone/>
            </a:pPr>
            <a:r>
              <a:rPr lang="zh-CN" sz="2000" dirty="0">
                <a:solidFill>
                  <a:schemeClr val="dk1"/>
                </a:solidFill>
                <a:latin typeface="+mn-lt"/>
                <a:ea typeface="+mn-ea"/>
                <a:cs typeface="+mn-cs"/>
              </a:rPr>
              <a:t>1：仍有有限最短值 0。</a:t>
            </a:r>
          </a:p>
          <a:p>
            <a:pPr marL="0" indent="0" algn="l">
              <a:lnSpc>
                <a:spcPts val="3000"/>
              </a:lnSpc>
              <a:spcBef>
                <a:spcPts val="600"/>
              </a:spcBef>
              <a:buNone/>
            </a:pPr>
            <a:r>
              <a:rPr lang="zh-CN" sz="2000" dirty="0">
                <a:solidFill>
                  <a:schemeClr val="accent2"/>
                </a:solidFill>
                <a:latin typeface="+mn-lt"/>
                <a:ea typeface="+mn-ea"/>
                <a:cs typeface="+mn-cs"/>
              </a:rPr>
              <a:t>2、3：可以不断绕负环。</a:t>
            </a:r>
          </a:p>
          <a:p>
            <a:pPr marL="0" indent="0" algn="l">
              <a:lnSpc>
                <a:spcPts val="3000"/>
              </a:lnSpc>
              <a:spcBef>
                <a:spcPts val="600"/>
              </a:spcBef>
              <a:buNone/>
            </a:pPr>
            <a:r>
              <a:rPr lang="zh-CN" sz="2000" dirty="0">
                <a:solidFill>
                  <a:schemeClr val="accent2"/>
                </a:solidFill>
                <a:latin typeface="+mn-lt"/>
                <a:ea typeface="+mn-ea"/>
                <a:cs typeface="+mn-cs"/>
              </a:rPr>
              <a:t>4：先绕负环，再走到 4，</a:t>
            </a:r>
            <a:br/>
            <a:r>
              <a:rPr lang="zh-CN" sz="2000" dirty="0">
                <a:solidFill>
                  <a:schemeClr val="accent2"/>
                </a:solidFill>
                <a:latin typeface="+mn-lt"/>
                <a:ea typeface="+mn-ea"/>
                <a:cs typeface="+mn-cs"/>
              </a:rPr>
              <a:t>路程也没有下界。</a:t>
            </a:r>
          </a:p>
          <a:p>
            <a:pPr marL="0" indent="0" algn="l">
              <a:lnSpc>
                <a:spcPts val="3000"/>
              </a:lnSpc>
              <a:spcBef>
                <a:spcPts val="600"/>
              </a:spcBef>
              <a:buNone/>
            </a:pPr>
            <a:r>
              <a:rPr lang="zh-CN" sz="2000" dirty="0">
                <a:solidFill>
                  <a:schemeClr val="dk1"/>
                </a:solidFill>
                <a:latin typeface="+mn-lt"/>
                <a:ea typeface="+mn-ea"/>
                <a:cs typeface="+mn-cs"/>
              </a:rPr>
              <a:t>5：源点根本到不了。</a:t>
            </a:r>
          </a:p>
          <a:p>
            <a:pPr marL="0" indent="0" algn="l">
              <a:lnSpc>
                <a:spcPts val="3000"/>
              </a:lnSpc>
              <a:spcBef>
                <a:spcPts val="600"/>
              </a:spcBef>
              <a:buNone/>
            </a:pPr>
            <a:r>
              <a:rPr lang="zh-CN" sz="2000" dirty="0">
                <a:solidFill>
                  <a:schemeClr val="dk1"/>
                </a:solidFill>
                <a:latin typeface="+mn-lt"/>
                <a:ea typeface="+mn-ea"/>
                <a:cs typeface="+mn-cs"/>
              </a:rPr>
              <a:t>沿箭头判断影响范围。</a:t>
            </a:r>
          </a:p>
        </p:txBody>
      </p:sp>
      <p:sp>
        <p:nvSpPr>
          <p:cNvPr id="29" name="Placeholder Binding obj 2" hidden="1"/>
          <p:cNvSpPr>
            <a:spLocks noGrp="1"/>
          </p:cNvSpPr>
          <p:nvPr>
            <p:ph idx="2"/>
          </p:nvPr>
        </p:nvSpPr>
        <p:spPr>
          <a:xfrm>
            <a:off x="838200" y="2038350"/>
            <a:ext cx="60960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3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58416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认识负环 · 想一想</a:t>
            </a:r>
          </a:p>
        </p:txBody>
      </p:sp>
      <p:sp>
        <p:nvSpPr>
          <p:cNvPr id="6" name="title-slot Placeholder Carrier"/>
          <p:cNvSpPr txBox="1">
            <a:spLocks noGrp="1"/>
          </p:cNvSpPr>
          <p:nvPr>
            <p:ph type="title"/>
          </p:nvPr>
        </p:nvSpPr>
        <p:spPr>
          <a:xfrm>
            <a:off x="826008" y="1464945"/>
            <a:ext cx="3788359"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从 1 可达和全图存在不同</a:t>
            </a:r>
          </a:p>
        </p:txBody>
      </p:sp>
      <p:sp>
        <p:nvSpPr>
          <p:cNvPr id="7" name="question-slot Placeholder Carrier"/>
          <p:cNvSpPr txBox="1">
            <a:spLocks noGrp="1"/>
          </p:cNvSpPr>
          <p:nvPr>
            <p:ph type="body" idx="2"/>
          </p:nvPr>
        </p:nvSpPr>
        <p:spPr>
          <a:xfrm>
            <a:off x="828038" y="2146273"/>
            <a:ext cx="7632700" cy="15913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dk1"/>
                </a:solidFill>
                <a:latin typeface="+mn-lt"/>
                <a:ea typeface="+mn-ea"/>
                <a:cs typeface="+mn-cs"/>
              </a:rPr>
              <a:t>图中只有三条有向边：1 → 2（7）、3 → 4（−2）、4 → 3（1）。</a:t>
            </a:r>
            <a:br/>
            <a:r>
              <a:rPr lang="zh-CN" sz="2000" dirty="0">
                <a:solidFill>
                  <a:schemeClr val="dk1"/>
                </a:solidFill>
                <a:latin typeface="+mn-lt"/>
                <a:ea typeface="+mn-ea"/>
                <a:cs typeface="+mn-cs"/>
              </a:rPr>
              <a:t>问题一：全图是否存在负环？</a:t>
            </a:r>
            <a:br/>
            <a:r>
              <a:rPr lang="zh-CN" sz="2000" dirty="0">
                <a:solidFill>
                  <a:schemeClr val="dk1"/>
                </a:solidFill>
                <a:latin typeface="+mn-lt"/>
                <a:ea typeface="+mn-ea"/>
                <a:cs typeface="+mn-cs"/>
              </a:rPr>
              <a:t>问题二：从 1 出发，是否能够到达这个负环？</a:t>
            </a:r>
            <a:br/>
            <a:r>
              <a:rPr lang="zh-CN" sz="2000" dirty="0">
                <a:solidFill>
                  <a:schemeClr val="dk1"/>
                </a:solidFill>
                <a:latin typeface="+mn-lt"/>
                <a:ea typeface="+mn-ea"/>
                <a:cs typeface="+mn-cs"/>
              </a:rPr>
              <a:t>如果再加入 2 → 3（0），第二问的答案会怎样？</a:t>
            </a:r>
          </a:p>
        </p:txBody>
      </p:sp>
      <p:sp>
        <p:nvSpPr>
          <p:cNvPr id="9" name="answer-slot Placeholder Carrier"/>
          <p:cNvSpPr txBox="1">
            <a:spLocks noGrp="1"/>
          </p:cNvSpPr>
          <p:nvPr>
            <p:ph type="body" idx="3"/>
          </p:nvPr>
        </p:nvSpPr>
        <p:spPr>
          <a:xfrm>
            <a:off x="828038" y="4279873"/>
            <a:ext cx="6604000" cy="15913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2"/>
                </a:solidFill>
                <a:latin typeface="+mn-lt"/>
                <a:ea typeface="+mn-ea"/>
                <a:cs typeface="+mn-cs"/>
              </a:rPr>
              <a:t>全图有负环：3 → 4 → 3 的权值为 −1。</a:t>
            </a:r>
            <a:br/>
            <a:r>
              <a:rPr lang="zh-CN" sz="2000" dirty="0">
                <a:solidFill>
                  <a:schemeClr val="accent2"/>
                </a:solidFill>
                <a:latin typeface="+mn-lt"/>
                <a:ea typeface="+mn-ea"/>
                <a:cs typeface="+mn-cs"/>
              </a:rPr>
              <a:t>但 1 只能到达 2，所以“从 1 可达负环”的答案为否。</a:t>
            </a:r>
            <a:br/>
            <a:r>
              <a:rPr lang="zh-CN" sz="2000" dirty="0">
                <a:solidFill>
                  <a:schemeClr val="accent2"/>
                </a:solidFill>
                <a:latin typeface="+mn-lt"/>
                <a:ea typeface="+mn-ea"/>
                <a:cs typeface="+mn-cs"/>
              </a:rPr>
              <a:t>加上 2 → 3 后，就能先走到 3，再反复绕负环。</a:t>
            </a:r>
            <a:br/>
            <a:r>
              <a:rPr lang="zh-CN" sz="2000" dirty="0">
                <a:solidFill>
                  <a:schemeClr val="accent2"/>
                </a:solidFill>
                <a:latin typeface="+mn-lt"/>
                <a:ea typeface="+mn-ea"/>
                <a:cs typeface="+mn-cs"/>
              </a:rPr>
              <a:t>写判环程序前，先读清题目要求的范围。</a:t>
            </a:r>
          </a:p>
        </p:txBody>
      </p:sp>
      <p:grpSp>
        <p:nvGrpSpPr>
          <p:cNvPr id="18" name="Group 18"/>
          <p:cNvGrpSpPr/>
          <p:nvPr/>
        </p:nvGrpSpPr>
        <p:grpSpPr>
          <a:xfrm>
            <a:off x="8979408" y="2205990"/>
            <a:ext cx="2359685" cy="3876294"/>
            <a:chOff x="8979408" y="2205990"/>
            <a:chExt cx="2359685" cy="3876294"/>
          </a:xfrm>
        </p:grpSpPr>
        <p:sp>
          <p:nvSpPr>
            <p:cNvPr id="10" name="TextBox 10"/>
            <p:cNvSpPr txBox="1"/>
            <p:nvPr/>
          </p:nvSpPr>
          <p:spPr>
            <a:xfrm>
              <a:off x="8982456" y="2205990"/>
              <a:ext cx="1979613" cy="352044"/>
            </a:xfrm>
            <a:prstGeom prst="rect">
              <a:avLst/>
            </a:prstGeom>
            <a:noFill/>
            <a:ln>
              <a:noFill/>
            </a:ln>
          </p:spPr>
          <p:txBody>
            <a:bodyPr wrap="square" lIns="0" tIns="0" rIns="0" bIns="0" anchor="t" anchorCtr="0">
              <a:spAutoFit/>
            </a:bodyPr>
            <a:lstStyle/>
            <a:p>
              <a:pPr algn="l"/>
              <a:r>
                <a:rPr lang="zh-CN" sz="1800" b="1" dirty="0">
                  <a:solidFill>
                    <a:srgbClr val="244D87"/>
                  </a:solidFill>
                  <a:latin typeface="Consolas"/>
                  <a:ea typeface="Microsoft YaHei"/>
                  <a:cs typeface="Consolas"/>
                </a:rPr>
                <a:t>两个不连通的区域</a:t>
              </a:r>
            </a:p>
          </p:txBody>
        </p:sp>
        <p:sp>
          <p:nvSpPr>
            <p:cNvPr id="11" name="TextBox 11"/>
            <p:cNvSpPr txBox="1"/>
            <p:nvPr/>
          </p:nvSpPr>
          <p:spPr>
            <a:xfrm>
              <a:off x="8979408" y="2750820"/>
              <a:ext cx="1981200" cy="469392"/>
            </a:xfrm>
            <a:prstGeom prst="rect">
              <a:avLst/>
            </a:prstGeom>
            <a:noFill/>
            <a:ln>
              <a:noFill/>
            </a:ln>
          </p:spPr>
          <p:txBody>
            <a:bodyPr wrap="square" lIns="0" tIns="0" rIns="0" bIns="0" anchor="t" anchorCtr="0">
              <a:spAutoFit/>
            </a:bodyPr>
            <a:lstStyle/>
            <a:p>
              <a:pPr algn="l"/>
              <a:r>
                <a:rPr lang="zh-CN" sz="2400" dirty="0">
                  <a:solidFill>
                    <a:srgbClr val="244D87"/>
                  </a:solidFill>
                  <a:latin typeface="Consolas"/>
                  <a:ea typeface="Microsoft YaHei"/>
                  <a:cs typeface="Consolas"/>
                </a:rPr>
                <a:t>1 → 2，权 7</a:t>
              </a:r>
            </a:p>
          </p:txBody>
        </p:sp>
        <p:sp>
          <p:nvSpPr>
            <p:cNvPr id="12" name="Line 12"/>
            <p:cNvSpPr/>
            <p:nvPr/>
          </p:nvSpPr>
          <p:spPr>
            <a:xfrm>
              <a:off x="8991600" y="3343275"/>
              <a:ext cx="2343150" cy="9525"/>
            </a:xfrm>
            <a:custGeom>
              <a:avLst/>
              <a:gdLst/>
              <a:ahLst/>
              <a:cxnLst/>
              <a:rect l="l" t="t" r="r" b="b"/>
              <a:pathLst>
                <a:path w="2343150" h="9525">
                  <a:moveTo>
                    <a:pt x="0" y="0"/>
                  </a:moveTo>
                  <a:lnTo>
                    <a:pt x="2343150" y="0"/>
                  </a:lnTo>
                </a:path>
              </a:pathLst>
            </a:custGeom>
            <a:noFill/>
            <a:ln w="19050">
              <a:solidFill>
                <a:srgbClr val="B8CDE1"/>
              </a:solidFill>
            </a:ln>
          </p:spPr>
        </p:sp>
        <p:sp>
          <p:nvSpPr>
            <p:cNvPr id="13" name="TextBox 13"/>
            <p:cNvSpPr txBox="1"/>
            <p:nvPr/>
          </p:nvSpPr>
          <p:spPr>
            <a:xfrm>
              <a:off x="8982456" y="3682365"/>
              <a:ext cx="1611313"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3 → 4：权 −2</a:t>
              </a:r>
            </a:p>
          </p:txBody>
        </p:sp>
        <p:sp>
          <p:nvSpPr>
            <p:cNvPr id="14" name="TextBox 14"/>
            <p:cNvSpPr txBox="1"/>
            <p:nvPr/>
          </p:nvSpPr>
          <p:spPr>
            <a:xfrm>
              <a:off x="8982456" y="4149090"/>
              <a:ext cx="1485900"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4 → 3：权 1</a:t>
              </a:r>
            </a:p>
          </p:txBody>
        </p:sp>
        <p:sp>
          <p:nvSpPr>
            <p:cNvPr id="15" name="TextBox 15"/>
            <p:cNvSpPr txBox="1"/>
            <p:nvPr/>
          </p:nvSpPr>
          <p:spPr>
            <a:xfrm>
              <a:off x="8982456" y="4644390"/>
              <a:ext cx="1839913"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环权和 −2+1=−1</a:t>
              </a:r>
            </a:p>
          </p:txBody>
        </p:sp>
        <p:sp>
          <p:nvSpPr>
            <p:cNvPr id="16" name="TextBox 16"/>
            <p:cNvSpPr txBox="1"/>
            <p:nvPr/>
          </p:nvSpPr>
          <p:spPr>
            <a:xfrm>
              <a:off x="8982456" y="5263515"/>
              <a:ext cx="2127250" cy="352044"/>
            </a:xfrm>
            <a:prstGeom prst="rect">
              <a:avLst/>
            </a:prstGeom>
            <a:noFill/>
            <a:ln>
              <a:noFill/>
            </a:ln>
          </p:spPr>
          <p:txBody>
            <a:bodyPr wrap="square" lIns="0" tIns="0" rIns="0" bIns="0" anchor="t" anchorCtr="0">
              <a:spAutoFit/>
            </a:bodyPr>
            <a:lstStyle/>
            <a:p>
              <a:pPr algn="l"/>
              <a:r>
                <a:rPr lang="zh-CN" sz="1800" dirty="0">
                  <a:solidFill>
                    <a:srgbClr val="000000"/>
                  </a:solidFill>
                  <a:latin typeface="Consolas"/>
                  <a:ea typeface="Microsoft YaHei"/>
                  <a:cs typeface="Consolas"/>
                </a:rPr>
                <a:t>从 1 出发到不了它</a:t>
              </a:r>
            </a:p>
          </p:txBody>
        </p:sp>
        <p:sp>
          <p:nvSpPr>
            <p:cNvPr id="17" name="TextBox 17"/>
            <p:cNvSpPr txBox="1"/>
            <p:nvPr/>
          </p:nvSpPr>
          <p:spPr>
            <a:xfrm>
              <a:off x="8982456" y="5730240"/>
              <a:ext cx="2356637"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从 3 出发才会进入环</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4" y="838862"/>
            <a:ext cx="184308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怎样检测负环</a:t>
            </a:r>
          </a:p>
        </p:txBody>
      </p:sp>
      <p:sp>
        <p:nvSpPr>
          <p:cNvPr id="6" name="title-slot Placeholder Carrier"/>
          <p:cNvSpPr txBox="1">
            <a:spLocks noGrp="1"/>
          </p:cNvSpPr>
          <p:nvPr>
            <p:ph type="title"/>
          </p:nvPr>
        </p:nvSpPr>
        <p:spPr>
          <a:xfrm>
            <a:off x="826008" y="1464945"/>
            <a:ext cx="4547616"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没有负环时，最短路可以不绕圈</a:t>
            </a:r>
          </a:p>
        </p:txBody>
      </p:sp>
      <p:sp>
        <p:nvSpPr>
          <p:cNvPr id="8" name="body-slot Placeholder Carrier"/>
          <p:cNvSpPr txBox="1">
            <a:spLocks noGrp="1"/>
          </p:cNvSpPr>
          <p:nvPr>
            <p:ph type="body" idx="2"/>
          </p:nvPr>
        </p:nvSpPr>
        <p:spPr>
          <a:xfrm>
            <a:off x="828038" y="2146273"/>
            <a:ext cx="6718300" cy="3477309"/>
          </a:xfrm>
          <a:prstGeom prst="rect">
            <a:avLst/>
          </a:prstGeom>
          <a:noFill/>
          <a:ln>
            <a:noFill/>
          </a:ln>
        </p:spPr>
        <p:txBody>
          <a:bodyPr wrap="square" lIns="0" tIns="0" rIns="0" bIns="0" anchor="t" anchorCtr="0">
            <a:noAutofit/>
          </a:bodyPr>
          <a:lstStyle/>
          <a:p>
            <a:pPr marL="0" indent="0" algn="l">
              <a:lnSpc>
                <a:spcPts val="3750"/>
              </a:lnSpc>
              <a:buNone/>
            </a:pPr>
            <a:r>
              <a:rPr lang="zh-CN" sz="2000" dirty="0">
                <a:solidFill>
                  <a:schemeClr val="dk1"/>
                </a:solidFill>
                <a:latin typeface="+mn-lt"/>
                <a:ea typeface="+mn-ea"/>
                <a:cs typeface="+mn-cs"/>
              </a:rPr>
              <a:t>假设源点能够到达的范围中，没有负环。</a:t>
            </a:r>
            <a:br/>
            <a:r>
              <a:rPr lang="zh-CN" sz="2000" dirty="0">
                <a:solidFill>
                  <a:schemeClr val="dk1"/>
                </a:solidFill>
                <a:latin typeface="+mn-lt"/>
                <a:ea typeface="+mn-ea"/>
                <a:cs typeface="+mn-cs"/>
              </a:rPr>
              <a:t>一条路线如果重复经过某个顶点，中间就绕了一圈。</a:t>
            </a:r>
            <a:br/>
            <a:r>
              <a:rPr lang="zh-CN" sz="2000" dirty="0">
                <a:solidFill>
                  <a:schemeClr val="dk1"/>
                </a:solidFill>
                <a:latin typeface="+mn-lt"/>
                <a:ea typeface="+mn-ea"/>
                <a:cs typeface="+mn-cs"/>
              </a:rPr>
              <a:t>这一圈的权值 ≥ 0，把它删掉，路程不会增加。</a:t>
            </a:r>
            <a:br/>
            <a:r>
              <a:rPr lang="zh-CN" sz="2000" dirty="0">
                <a:solidFill>
                  <a:schemeClr val="dk1"/>
                </a:solidFill>
                <a:latin typeface="+mn-lt"/>
                <a:ea typeface="+mn-ea"/>
                <a:cs typeface="+mn-cs"/>
              </a:rPr>
              <a:t>反复删圈，可以得到一条不重复顶点的简单路径。</a:t>
            </a:r>
          </a:p>
          <a:p>
            <a:pPr marL="0" indent="0" algn="l">
              <a:lnSpc>
                <a:spcPts val="3750"/>
              </a:lnSpc>
              <a:spcBef>
                <a:spcPts val="900"/>
              </a:spcBef>
              <a:buNone/>
            </a:pPr>
            <a:r>
              <a:rPr lang="zh-CN" sz="2000" b="1" dirty="0">
                <a:solidFill>
                  <a:schemeClr val="accent1"/>
                </a:solidFill>
                <a:latin typeface="+mn-lt"/>
                <a:ea typeface="+mn-ea"/>
                <a:cs typeface="+mn-cs"/>
              </a:rPr>
              <a:t>n 个顶点之间，简单路径最多包含 n − 1 条边。</a:t>
            </a:r>
          </a:p>
          <a:p>
            <a:pPr marL="0" indent="0" algn="l">
              <a:lnSpc>
                <a:spcPts val="3750"/>
              </a:lnSpc>
              <a:spcBef>
                <a:spcPts val="900"/>
              </a:spcBef>
              <a:buNone/>
            </a:pPr>
            <a:r>
              <a:rPr lang="zh-CN" sz="2000" dirty="0">
                <a:solidFill>
                  <a:schemeClr val="dk1"/>
                </a:solidFill>
                <a:latin typeface="+mn-lt"/>
                <a:ea typeface="+mn-ea"/>
                <a:cs typeface="+mn-cs"/>
              </a:rPr>
              <a:t>因此，每个可达点都存在一条至多 n − 1 条边的最短路。</a:t>
            </a:r>
            <a:br/>
            <a:r>
              <a:rPr lang="zh-CN" sz="2000" dirty="0">
                <a:solidFill>
                  <a:schemeClr val="accent2"/>
                </a:solidFill>
                <a:latin typeface="+mn-lt"/>
                <a:ea typeface="+mn-ea"/>
                <a:cs typeface="+mn-cs"/>
              </a:rPr>
              <a:t>不是说“所有路线都至多走 n − 1 条边”。</a:t>
            </a:r>
          </a:p>
        </p:txBody>
      </p:sp>
      <p:grpSp>
        <p:nvGrpSpPr>
          <p:cNvPr id="16" name="Group 16"/>
          <p:cNvGrpSpPr/>
          <p:nvPr/>
        </p:nvGrpSpPr>
        <p:grpSpPr>
          <a:xfrm>
            <a:off x="8750808" y="2184373"/>
            <a:ext cx="2647444" cy="3829734"/>
            <a:chOff x="8750808" y="2184373"/>
            <a:chExt cx="2647444" cy="3829734"/>
          </a:xfrm>
        </p:grpSpPr>
        <p:sp>
          <p:nvSpPr>
            <p:cNvPr id="7" name="TextBox 7"/>
            <p:cNvSpPr txBox="1"/>
            <p:nvPr/>
          </p:nvSpPr>
          <p:spPr>
            <a:xfrm>
              <a:off x="8752839" y="2184373"/>
              <a:ext cx="2645413"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3 个点，走了 3 条边</a:t>
              </a:r>
            </a:p>
          </p:txBody>
        </p:sp>
        <p:sp>
          <p:nvSpPr>
            <p:cNvPr id="9" name="TextBox 9"/>
            <p:cNvSpPr txBox="1"/>
            <p:nvPr/>
          </p:nvSpPr>
          <p:spPr>
            <a:xfrm>
              <a:off x="8750808" y="2807970"/>
              <a:ext cx="2381250" cy="469392"/>
            </a:xfrm>
            <a:prstGeom prst="rect">
              <a:avLst/>
            </a:prstGeom>
            <a:noFill/>
            <a:ln>
              <a:noFill/>
            </a:ln>
          </p:spPr>
          <p:txBody>
            <a:bodyPr wrap="square" lIns="0" tIns="0" rIns="0" bIns="0" anchor="t" anchorCtr="0">
              <a:spAutoFit/>
            </a:bodyPr>
            <a:lstStyle/>
            <a:p>
              <a:pPr algn="l"/>
              <a:r>
                <a:rPr lang="en-US" sz="2400" dirty="0">
                  <a:solidFill>
                    <a:srgbClr val="244D87"/>
                  </a:solidFill>
                  <a:latin typeface="Consolas"/>
                  <a:ea typeface="Consolas"/>
                  <a:cs typeface="Consolas"/>
                </a:rPr>
                <a:t>1 → 2 → 3 → 1</a:t>
              </a:r>
            </a:p>
          </p:txBody>
        </p:sp>
        <p:sp>
          <p:nvSpPr>
            <p:cNvPr id="10" name="TextBox 10"/>
            <p:cNvSpPr txBox="1"/>
            <p:nvPr/>
          </p:nvSpPr>
          <p:spPr>
            <a:xfrm>
              <a:off x="8752839" y="3365473"/>
              <a:ext cx="21082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顶点出现了 4 次</a:t>
              </a:r>
            </a:p>
          </p:txBody>
        </p:sp>
        <p:sp>
          <p:nvSpPr>
            <p:cNvPr id="11" name="TextBox 11"/>
            <p:cNvSpPr txBox="1"/>
            <p:nvPr/>
          </p:nvSpPr>
          <p:spPr>
            <a:xfrm>
              <a:off x="8752839" y="3841723"/>
              <a:ext cx="21082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编号 1 重复出现</a:t>
              </a:r>
            </a:p>
          </p:txBody>
        </p:sp>
        <p:sp>
          <p:nvSpPr>
            <p:cNvPr id="12" name="Line 12"/>
            <p:cNvSpPr/>
            <p:nvPr/>
          </p:nvSpPr>
          <p:spPr>
            <a:xfrm>
              <a:off x="8763000" y="4419600"/>
              <a:ext cx="2571750" cy="9525"/>
            </a:xfrm>
            <a:custGeom>
              <a:avLst/>
              <a:gdLst/>
              <a:ahLst/>
              <a:cxnLst/>
              <a:rect l="l" t="t" r="r" b="b"/>
              <a:pathLst>
                <a:path w="2571750" h="9525">
                  <a:moveTo>
                    <a:pt x="0" y="0"/>
                  </a:moveTo>
                  <a:lnTo>
                    <a:pt x="2571750" y="0"/>
                  </a:lnTo>
                </a:path>
              </a:pathLst>
            </a:custGeom>
            <a:noFill/>
            <a:ln w="19050">
              <a:solidFill>
                <a:srgbClr val="B8CDE1"/>
              </a:solidFill>
            </a:ln>
          </p:spPr>
        </p:sp>
        <p:sp>
          <p:nvSpPr>
            <p:cNvPr id="13" name="TextBox 13"/>
            <p:cNvSpPr txBox="1"/>
            <p:nvPr/>
          </p:nvSpPr>
          <p:spPr>
            <a:xfrm>
              <a:off x="8752839" y="4660873"/>
              <a:ext cx="25400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len[v] = len[u]+1</a:t>
              </a:r>
            </a:p>
          </p:txBody>
        </p:sp>
        <p:sp>
          <p:nvSpPr>
            <p:cNvPr id="14" name="TextBox 14"/>
            <p:cNvSpPr txBox="1"/>
            <p:nvPr/>
          </p:nvSpPr>
          <p:spPr>
            <a:xfrm>
              <a:off x="8752839" y="5165698"/>
              <a:ext cx="21971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每次沿边延长一段</a:t>
              </a:r>
            </a:p>
          </p:txBody>
        </p:sp>
        <p:sp>
          <p:nvSpPr>
            <p:cNvPr id="15" name="TextBox 15"/>
            <p:cNvSpPr txBox="1"/>
            <p:nvPr/>
          </p:nvSpPr>
          <p:spPr>
            <a:xfrm>
              <a:off x="8752839" y="5622898"/>
              <a:ext cx="24511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记录路线，不数更新</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4" y="838862"/>
            <a:ext cx="184308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怎样检测负环</a:t>
            </a:r>
          </a:p>
        </p:txBody>
      </p:sp>
      <p:sp>
        <p:nvSpPr>
          <p:cNvPr id="6" name="title-slot Placeholder Carrier"/>
          <p:cNvSpPr txBox="1">
            <a:spLocks noGrp="1"/>
          </p:cNvSpPr>
          <p:nvPr>
            <p:ph type="title"/>
          </p:nvPr>
        </p:nvSpPr>
        <p:spPr>
          <a:xfrm>
            <a:off x="826008" y="1464945"/>
            <a:ext cx="325526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再松弛一轮，观察什么</a:t>
            </a:r>
          </a:p>
        </p:txBody>
      </p:sp>
      <p:sp>
        <p:nvSpPr>
          <p:cNvPr id="8" name="left-slot Placeholder Carrier"/>
          <p:cNvSpPr txBox="1">
            <a:spLocks noGrp="1"/>
          </p:cNvSpPr>
          <p:nvPr>
            <p:ph type="body" idx="2"/>
          </p:nvPr>
        </p:nvSpPr>
        <p:spPr>
          <a:xfrm>
            <a:off x="828038" y="2146273"/>
            <a:ext cx="3784600" cy="324870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1"/>
                </a:solidFill>
                <a:latin typeface="+mn-lt"/>
                <a:ea typeface="+mn-ea"/>
                <a:cs typeface="+mn-cs"/>
              </a:rPr>
              <a:t>使用上一轮的备份 old 松弛。</a:t>
            </a:r>
          </a:p>
          <a:p>
            <a:pPr marL="0" indent="0" algn="l">
              <a:lnSpc>
                <a:spcPts val="3150"/>
              </a:lnSpc>
              <a:spcBef>
                <a:spcPts val="450"/>
              </a:spcBef>
              <a:buNone/>
            </a:pPr>
            <a:r>
              <a:rPr lang="zh-CN" sz="2000" dirty="0">
                <a:solidFill>
                  <a:schemeClr val="dk1"/>
                </a:solidFill>
                <a:latin typeface="+mn-lt"/>
                <a:ea typeface="+mn-ea"/>
                <a:cs typeface="+mn-cs"/>
              </a:rPr>
              <a:t>第 k 轮后，允许至多 k 条边。</a:t>
            </a:r>
          </a:p>
          <a:p>
            <a:pPr marL="0" indent="0" algn="l">
              <a:lnSpc>
                <a:spcPts val="3150"/>
              </a:lnSpc>
              <a:spcBef>
                <a:spcPts val="1050"/>
              </a:spcBef>
              <a:buNone/>
            </a:pPr>
            <a:r>
              <a:rPr lang="zh-CN" sz="2000" dirty="0">
                <a:solidFill>
                  <a:schemeClr val="dk1"/>
                </a:solidFill>
                <a:latin typeface="+mn-lt"/>
                <a:ea typeface="+mn-ea"/>
                <a:cs typeface="+mn-cs"/>
              </a:rPr>
              <a:t>若没有可达负环：</a:t>
            </a:r>
            <a:br/>
            <a:r>
              <a:rPr lang="zh-CN" sz="2000" dirty="0">
                <a:solidFill>
                  <a:schemeClr val="dk1"/>
                </a:solidFill>
                <a:latin typeface="+mn-lt"/>
                <a:ea typeface="+mn-ea"/>
                <a:cs typeface="+mn-cs"/>
              </a:rPr>
              <a:t>n − 1 轮已经足够。</a:t>
            </a:r>
          </a:p>
          <a:p>
            <a:pPr marL="0" indent="0" algn="l">
              <a:lnSpc>
                <a:spcPts val="3150"/>
              </a:lnSpc>
              <a:spcBef>
                <a:spcPts val="1050"/>
              </a:spcBef>
              <a:buNone/>
            </a:pPr>
            <a:r>
              <a:rPr lang="zh-CN" sz="2000" dirty="0">
                <a:solidFill>
                  <a:schemeClr val="dk1"/>
                </a:solidFill>
                <a:latin typeface="+mn-lt"/>
                <a:ea typeface="+mn-ea"/>
                <a:cs typeface="+mn-cs"/>
              </a:rPr>
              <a:t>第 n 轮仍有严格减小，</a:t>
            </a:r>
            <a:br/>
            <a:r>
              <a:rPr lang="zh-CN" sz="2000" dirty="0">
                <a:solidFill>
                  <a:schemeClr val="accent2"/>
                </a:solidFill>
                <a:latin typeface="+mn-lt"/>
                <a:ea typeface="+mn-ea"/>
                <a:cs typeface="+mn-cs"/>
              </a:rPr>
              <a:t>就说明存在可达负环。</a:t>
            </a:r>
          </a:p>
          <a:p>
            <a:pPr marL="0" indent="0" algn="l">
              <a:lnSpc>
                <a:spcPts val="3150"/>
              </a:lnSpc>
              <a:spcBef>
                <a:spcPts val="1050"/>
              </a:spcBef>
              <a:buNone/>
            </a:pPr>
            <a:r>
              <a:rPr lang="zh-CN" sz="2000" dirty="0">
                <a:solidFill>
                  <a:schemeClr val="dk1"/>
                </a:solidFill>
                <a:latin typeface="+mn-lt"/>
                <a:ea typeface="+mn-ea"/>
                <a:cs typeface="+mn-cs"/>
              </a:rPr>
              <a:t>整轮无更新，可以提前结束。</a:t>
            </a:r>
          </a:p>
        </p:txBody>
      </p:sp>
      <p:sp>
        <p:nvSpPr>
          <p:cNvPr id="10" name="right-slot Placeholder Carrier"/>
          <p:cNvSpPr txBox="1">
            <a:spLocks noGrp="1"/>
          </p:cNvSpPr>
          <p:nvPr>
            <p:ph type="body" idx="3"/>
          </p:nvPr>
        </p:nvSpPr>
        <p:spPr>
          <a:xfrm>
            <a:off x="6314438" y="2146273"/>
            <a:ext cx="3390900" cy="3286809"/>
          </a:xfrm>
          <a:prstGeom prst="rect">
            <a:avLst/>
          </a:prstGeom>
          <a:noFill/>
          <a:ln>
            <a:noFill/>
          </a:ln>
        </p:spPr>
        <p:txBody>
          <a:bodyPr wrap="square" lIns="0" tIns="0" rIns="0" bIns="0" anchor="t" anchorCtr="0">
            <a:noAutofit/>
          </a:bodyPr>
          <a:lstStyle/>
          <a:p>
            <a:pPr marL="0" indent="0" algn="l">
              <a:lnSpc>
                <a:spcPts val="3600"/>
              </a:lnSpc>
              <a:buNone/>
            </a:pPr>
            <a:r>
              <a:rPr lang="zh-CN" sz="2000" dirty="0">
                <a:solidFill>
                  <a:schemeClr val="accent1"/>
                </a:solidFill>
                <a:latin typeface="+mn-lt"/>
                <a:ea typeface="+mn-ea"/>
                <a:cs typeface="+mn-cs"/>
              </a:rPr>
              <a:t>回到三点环：2、−5、1。</a:t>
            </a:r>
            <a:br/>
            <a:r>
              <a:rPr lang="zh-CN" sz="2000" dirty="0">
                <a:solidFill>
                  <a:schemeClr val="dk1"/>
                </a:solidFill>
                <a:latin typeface="+mn-lt"/>
                <a:ea typeface="+mn-ea"/>
                <a:cs typeface="+mn-cs"/>
              </a:rPr>
              <a:t>标签按顶点 1、2、3 排列：</a:t>
            </a:r>
          </a:p>
          <a:p>
            <a:pPr marL="0" indent="0" algn="l">
              <a:lnSpc>
                <a:spcPts val="3600"/>
              </a:lnSpc>
              <a:spcBef>
                <a:spcPts val="600"/>
              </a:spcBef>
              <a:buNone/>
            </a:pPr>
            <a:r>
              <a:rPr lang="zh-CN" sz="2000" dirty="0">
                <a:solidFill>
                  <a:schemeClr val="dk1"/>
                </a:solidFill>
                <a:latin typeface="+mn-lt"/>
                <a:ea typeface="+mn-ea"/>
                <a:cs typeface="+mn-cs"/>
              </a:rPr>
              <a:t>初始：[0, INF, INF]</a:t>
            </a:r>
            <a:br/>
            <a:r>
              <a:rPr lang="zh-CN" sz="2000" dirty="0">
                <a:solidFill>
                  <a:schemeClr val="dk1"/>
                </a:solidFill>
                <a:latin typeface="+mn-lt"/>
                <a:ea typeface="+mn-ea"/>
                <a:cs typeface="+mn-cs"/>
              </a:rPr>
              <a:t>第 1 轮：[0, 2, INF]</a:t>
            </a:r>
            <a:br/>
            <a:r>
              <a:rPr lang="zh-CN" sz="2000" dirty="0">
                <a:solidFill>
                  <a:schemeClr val="dk1"/>
                </a:solidFill>
                <a:latin typeface="+mn-lt"/>
                <a:ea typeface="+mn-ea"/>
                <a:cs typeface="+mn-cs"/>
              </a:rPr>
              <a:t>第 2 轮：[0, 2, −3]</a:t>
            </a:r>
            <a:br/>
            <a:r>
              <a:rPr lang="zh-CN" sz="2000" dirty="0">
                <a:solidFill>
                  <a:schemeClr val="accent2"/>
                </a:solidFill>
                <a:latin typeface="+mn-lt"/>
                <a:ea typeface="+mn-ea"/>
                <a:cs typeface="+mn-cs"/>
              </a:rPr>
              <a:t>第 3 轮：[−2, 2, −3]</a:t>
            </a:r>
          </a:p>
          <a:p>
            <a:pPr marL="0" indent="0" algn="l">
              <a:lnSpc>
                <a:spcPts val="3600"/>
              </a:lnSpc>
              <a:spcBef>
                <a:spcPts val="600"/>
              </a:spcBef>
              <a:buNone/>
            </a:pPr>
            <a:r>
              <a:rPr lang="zh-CN" sz="2000" dirty="0">
                <a:solidFill>
                  <a:schemeClr val="dk1"/>
                </a:solidFill>
                <a:latin typeface="+mn-lt"/>
                <a:ea typeface="+mn-ea"/>
                <a:cs typeface="+mn-cs"/>
              </a:rPr>
              <a:t>第 n = 3 轮仍有更新！</a:t>
            </a:r>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31996"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怎样检测负环 · C++</a:t>
            </a:r>
          </a:p>
        </p:txBody>
      </p:sp>
      <p:sp>
        <p:nvSpPr>
          <p:cNvPr id="6" name="title-slot Placeholder Carrier"/>
          <p:cNvSpPr txBox="1">
            <a:spLocks noGrp="1"/>
          </p:cNvSpPr>
          <p:nvPr>
            <p:ph type="title"/>
          </p:nvPr>
        </p:nvSpPr>
        <p:spPr>
          <a:xfrm>
            <a:off x="826008" y="1464945"/>
            <a:ext cx="3973678"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Bellman–Ford 的判环版本</a:t>
            </a:r>
          </a:p>
        </p:txBody>
      </p:sp>
      <p:grpSp>
        <p:nvGrpSpPr>
          <p:cNvPr id="8" name="code-slot Proxy Content"/>
          <p:cNvGrpSpPr/>
          <p:nvPr/>
        </p:nvGrpSpPr>
        <p:grpSpPr>
          <a:xfrm>
            <a:off x="829056" y="2148840"/>
            <a:ext cx="4903788" cy="3323844"/>
            <a:chOff x="829056" y="2148840"/>
            <a:chExt cx="4903788" cy="3323844"/>
          </a:xfrm>
        </p:grpSpPr>
        <p:sp>
          <p:nvSpPr>
            <p:cNvPr id="7" name="TextBox 7"/>
            <p:cNvSpPr txBox="1"/>
            <p:nvPr/>
          </p:nvSpPr>
          <p:spPr>
            <a:xfrm>
              <a:off x="829056" y="2148840"/>
              <a:ext cx="4903788" cy="3323844"/>
            </a:xfrm>
            <a:prstGeom prst="rect">
              <a:avLst/>
            </a:prstGeom>
            <a:noFill/>
            <a:ln>
              <a:noFill/>
            </a:ln>
          </p:spPr>
          <p:txBody>
            <a:bodyPr wrap="square" lIns="0" tIns="0" rIns="0" bIns="0" anchor="t" anchorCtr="0">
              <a:noAutofit/>
            </a:bodyPr>
            <a:lstStyle/>
            <a:p>
              <a:pPr algn="l">
                <a:lnSpc>
                  <a:spcPts val="1800"/>
                </a:lnSpc>
              </a:pPr>
              <a:r>
                <a:rPr lang="zh-CN" sz="1800" dirty="0">
                  <a:solidFill>
                    <a:srgbClr val="0000FF"/>
                  </a:solidFill>
                  <a:latin typeface="+mn-lt"/>
                  <a:ea typeface="+mn-ea"/>
                  <a:cs typeface="+mn-cs"/>
                </a:rPr>
                <a:t>for</a:t>
              </a:r>
              <a:r>
                <a:rPr lang="zh-CN" sz="1800" dirty="0">
                  <a:solidFill>
                    <a:schemeClr val="dk1"/>
                  </a:solidFill>
                  <a:latin typeface="+mn-lt"/>
                  <a:ea typeface="+mn-ea"/>
                  <a:cs typeface="+mn-cs"/>
                </a:rPr>
                <a:t> (int k = 1; k &lt;= n; ++k) {</a:t>
              </a:r>
              <a:br/>
              <a:r>
                <a:rPr lang="zh-CN" sz="1800" dirty="0">
                  <a:solidFill>
                    <a:schemeClr val="dk1"/>
                  </a:solidFill>
                  <a:latin typeface="+mn-lt"/>
                  <a:ea typeface="+mn-ea"/>
                  <a:cs typeface="+mn-cs"/>
                </a:rPr>
                <a:t>    auto old = dis;</a:t>
              </a:r>
              <a:br/>
              <a:r>
                <a:rPr lang="zh-CN" sz="1800" dirty="0">
                  <a:solidFill>
                    <a:schemeClr val="dk1"/>
                  </a:solidFill>
                  <a:latin typeface="+mn-lt"/>
                  <a:ea typeface="+mn-ea"/>
                  <a:cs typeface="+mn-cs"/>
                </a:rPr>
                <a:t>    bool changed = false;</a:t>
              </a:r>
              <a:br/>
              <a:r>
                <a:rPr lang="zh-CN" sz="1800" dirty="0">
                  <a:solidFill>
                    <a:schemeClr val="dk1"/>
                  </a:solidFill>
                  <a:latin typeface="+mn-lt"/>
                  <a:ea typeface="+mn-ea"/>
                  <a:cs typeface="+mn-cs"/>
                </a:rPr>
                <a:t>    for (auto e : edges) {</a:t>
              </a:r>
              <a:br/>
              <a:r>
                <a:rPr lang="zh-CN" sz="1800" dirty="0">
                  <a:solidFill>
                    <a:schemeClr val="dk1"/>
                  </a:solidFill>
                  <a:latin typeface="+mn-lt"/>
                  <a:ea typeface="+mn-ea"/>
                  <a:cs typeface="+mn-cs"/>
                </a:rPr>
                <a:t>        if (old[e.u] == INF) continue;</a:t>
              </a:r>
              <a:br/>
              <a:r>
                <a:rPr lang="zh-CN" sz="1800" dirty="0">
                  <a:solidFill>
                    <a:schemeClr val="dk1"/>
                  </a:solidFill>
                  <a:latin typeface="+mn-lt"/>
                  <a:ea typeface="+mn-ea"/>
                  <a:cs typeface="+mn-cs"/>
                </a:rPr>
                <a:t>        ll nd = old[e.u] + e.w;</a:t>
              </a:r>
              <a:br/>
              <a:r>
                <a:rPr lang="zh-CN" sz="1800" dirty="0">
                  <a:solidFill>
                    <a:schemeClr val="dk1"/>
                  </a:solidFill>
                  <a:latin typeface="+mn-lt"/>
                  <a:ea typeface="+mn-ea"/>
                  <a:cs typeface="+mn-cs"/>
                </a:rPr>
                <a:t>        if (nd &lt; dis[e.v]) {</a:t>
              </a:r>
              <a:br/>
              <a:r>
                <a:rPr lang="zh-CN" sz="1800" dirty="0">
                  <a:solidFill>
                    <a:schemeClr val="dk1"/>
                  </a:solidFill>
                  <a:latin typeface="+mn-lt"/>
                  <a:ea typeface="+mn-ea"/>
                  <a:cs typeface="+mn-cs"/>
                </a:rPr>
                <a:t>            dis[e.v] = nd;</a:t>
              </a:r>
              <a:br/>
              <a:r>
                <a:rPr lang="zh-CN" sz="1800" dirty="0">
                  <a:solidFill>
                    <a:schemeClr val="dk1"/>
                  </a:solidFill>
                  <a:latin typeface="+mn-lt"/>
                  <a:ea typeface="+mn-ea"/>
                  <a:cs typeface="+mn-cs"/>
                </a:rPr>
                <a:t>            changed = true;</a:t>
              </a:r>
              <a:br/>
              <a:r>
                <a:rPr lang="zh-CN" sz="1800" dirty="0">
                  <a:solidFill>
                    <a:schemeClr val="dk1"/>
                  </a:solidFill>
                  <a:latin typeface="+mn-lt"/>
                  <a:ea typeface="+mn-ea"/>
                  <a:cs typeface="+mn-cs"/>
                </a:rPr>
                <a:t>        }</a:t>
              </a:r>
              <a:br/>
              <a:r>
                <a:rPr lang="zh-CN" sz="1800" dirty="0">
                  <a:solidFill>
                    <a:schemeClr val="dk1"/>
                  </a:solidFill>
                  <a:latin typeface="+mn-lt"/>
                  <a:ea typeface="+mn-ea"/>
                  <a:cs typeface="+mn-cs"/>
                </a:rPr>
                <a:t>    }</a:t>
              </a:r>
              <a:br/>
              <a:r>
                <a:rPr lang="zh-CN" sz="1800" dirty="0">
                  <a:solidFill>
                    <a:schemeClr val="dk1"/>
                  </a:solidFill>
                  <a:latin typeface="+mn-lt"/>
                  <a:ea typeface="+mn-ea"/>
                  <a:cs typeface="+mn-cs"/>
                </a:rPr>
                <a:t>    if (!changed) return false;</a:t>
              </a:r>
              <a:br/>
              <a:r>
                <a:rPr lang="zh-CN" sz="1800" dirty="0">
                  <a:solidFill>
                    <a:schemeClr val="dk1"/>
                  </a:solidFill>
                  <a:latin typeface="+mn-lt"/>
                  <a:ea typeface="+mn-ea"/>
                  <a:cs typeface="+mn-cs"/>
                </a:rPr>
                <a:t>    if (k == n) return true;</a:t>
              </a:r>
              <a:br/>
              <a:r>
                <a:rPr lang="zh-CN" sz="1800" dirty="0">
                  <a:solidFill>
                    <a:schemeClr val="dk1"/>
                  </a:solidFill>
                  <a:latin typeface="+mn-lt"/>
                  <a:ea typeface="+mn-ea"/>
                  <a:cs typeface="+mn-cs"/>
                </a:rPr>
                <a:t>}</a:t>
              </a:r>
            </a:p>
          </p:txBody>
        </p:sp>
      </p:grpSp>
      <p:sp>
        <p:nvSpPr>
          <p:cNvPr id="10" name="body-slot Placeholder Carrier"/>
          <p:cNvSpPr txBox="1">
            <a:spLocks noGrp="1"/>
          </p:cNvSpPr>
          <p:nvPr>
            <p:ph type="body" idx="3"/>
          </p:nvPr>
        </p:nvSpPr>
        <p:spPr>
          <a:xfrm>
            <a:off x="7419338" y="2146273"/>
            <a:ext cx="3200400" cy="33630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函数返回是否有可达负环。</a:t>
            </a:r>
          </a:p>
          <a:p>
            <a:pPr marL="0" indent="0" algn="l">
              <a:lnSpc>
                <a:spcPts val="3000"/>
              </a:lnSpc>
              <a:spcBef>
                <a:spcPts val="600"/>
              </a:spcBef>
              <a:buNone/>
            </a:pPr>
            <a:r>
              <a:rPr lang="zh-CN" sz="2000" dirty="0">
                <a:solidFill>
                  <a:schemeClr val="dk1"/>
                </a:solidFill>
                <a:latin typeface="+mn-lt"/>
                <a:ea typeface="+mn-ea"/>
                <a:cs typeface="+mn-cs"/>
              </a:rPr>
              <a:t>此前初始化：</a:t>
            </a:r>
            <a:br/>
            <a:r>
              <a:rPr lang="zh-CN" sz="2000" dirty="0">
                <a:solidFill>
                  <a:schemeClr val="dk1"/>
                </a:solidFill>
                <a:latin typeface="+mn-lt"/>
                <a:ea typeface="+mn-ea"/>
                <a:cs typeface="+mn-cs"/>
              </a:rPr>
              <a:t>仅 dis[s] = 0，</a:t>
            </a:r>
            <a:br/>
            <a:r>
              <a:rPr lang="zh-CN" sz="2000" dirty="0">
                <a:solidFill>
                  <a:schemeClr val="dk1"/>
                </a:solidFill>
                <a:latin typeface="+mn-lt"/>
                <a:ea typeface="+mn-ea"/>
                <a:cs typeface="+mn-cs"/>
              </a:rPr>
              <a:t>其余为 INF。</a:t>
            </a:r>
          </a:p>
          <a:p>
            <a:pPr marL="0" indent="0" algn="l">
              <a:lnSpc>
                <a:spcPts val="3000"/>
              </a:lnSpc>
              <a:spcBef>
                <a:spcPts val="600"/>
              </a:spcBef>
              <a:buNone/>
            </a:pPr>
            <a:r>
              <a:rPr lang="zh-CN" sz="2000" dirty="0">
                <a:solidFill>
                  <a:schemeClr val="dk1"/>
                </a:solidFill>
                <a:latin typeface="+mn-lt"/>
                <a:ea typeface="+mn-ea"/>
                <a:cs typeface="+mn-cs"/>
              </a:rPr>
              <a:t>只用 old 作为出发标签，</a:t>
            </a:r>
            <a:br/>
            <a:r>
              <a:rPr lang="zh-CN" sz="2000" dirty="0">
                <a:solidFill>
                  <a:schemeClr val="dk1"/>
                </a:solidFill>
                <a:latin typeface="+mn-lt"/>
                <a:ea typeface="+mn-ea"/>
                <a:cs typeface="+mn-cs"/>
              </a:rPr>
              <a:t>保留“每轮多一条边”。</a:t>
            </a:r>
          </a:p>
          <a:p>
            <a:pPr marL="0" indent="0" algn="l">
              <a:lnSpc>
                <a:spcPts val="3000"/>
              </a:lnSpc>
              <a:spcBef>
                <a:spcPts val="600"/>
              </a:spcBef>
              <a:buNone/>
            </a:pPr>
            <a:r>
              <a:rPr lang="zh-CN" sz="2000" dirty="0">
                <a:solidFill>
                  <a:schemeClr val="dk1"/>
                </a:solidFill>
                <a:latin typeface="+mn-lt"/>
                <a:ea typeface="+mn-ea"/>
                <a:cs typeface="+mn-cs"/>
              </a:rPr>
              <a:t>跳过 INF，避免伪更新。</a:t>
            </a:r>
          </a:p>
          <a:p>
            <a:pPr marL="0" indent="0" algn="l">
              <a:lnSpc>
                <a:spcPts val="3000"/>
              </a:lnSpc>
              <a:spcBef>
                <a:spcPts val="600"/>
              </a:spcBef>
              <a:buNone/>
            </a:pPr>
            <a:r>
              <a:rPr lang="zh-CN" sz="2000" dirty="0">
                <a:solidFill>
                  <a:schemeClr val="dk1"/>
                </a:solidFill>
                <a:latin typeface="+mn-lt"/>
                <a:ea typeface="+mn-ea"/>
                <a:cs typeface="+mn-cs"/>
              </a:rPr>
              <a:t>最坏时间 O(nE)。</a:t>
            </a:r>
          </a:p>
        </p:txBody>
      </p:sp>
      <p:sp>
        <p:nvSpPr>
          <p:cNvPr id="11"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332"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多扫一轮 · 代码跟踪</a:t>
            </a:r>
          </a:p>
        </p:txBody>
      </p:sp>
      <p:sp>
        <p:nvSpPr>
          <p:cNvPr id="6" name="title-slot Placeholder Carrier"/>
          <p:cNvSpPr txBox="1">
            <a:spLocks noGrp="1"/>
          </p:cNvSpPr>
          <p:nvPr>
            <p:ph type="title"/>
          </p:nvPr>
        </p:nvSpPr>
        <p:spPr>
          <a:xfrm>
            <a:off x="826008" y="1464945"/>
            <a:ext cx="5743042"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把三轮备份结果代入 changed 与 k==n</a:t>
            </a:r>
          </a:p>
        </p:txBody>
      </p:sp>
      <p:sp>
        <p:nvSpPr>
          <p:cNvPr id="7" name="left-slot Placeholder Carrier"/>
          <p:cNvSpPr txBox="1">
            <a:spLocks noGrp="1"/>
          </p:cNvSpPr>
          <p:nvPr>
            <p:ph type="body" idx="2"/>
          </p:nvPr>
        </p:nvSpPr>
        <p:spPr>
          <a:xfrm>
            <a:off x="828038" y="2146273"/>
            <a:ext cx="3848100" cy="36297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仍只用三条有向边：</a:t>
            </a:r>
            <a:br/>
            <a:r>
              <a:rPr lang="zh-CN" sz="2000" dirty="0">
                <a:solidFill>
                  <a:schemeClr val="dk1"/>
                </a:solidFill>
                <a:latin typeface="+mn-lt"/>
                <a:ea typeface="+mn-ea"/>
                <a:cs typeface="+mn-cs"/>
              </a:rPr>
              <a:t>1→2（2），2→3（−5），</a:t>
            </a:r>
            <a:br/>
            <a:r>
              <a:rPr lang="zh-CN" sz="2000" dirty="0">
                <a:solidFill>
                  <a:schemeClr val="dk1"/>
                </a:solidFill>
                <a:latin typeface="+mn-lt"/>
                <a:ea typeface="+mn-ea"/>
                <a:cs typeface="+mn-cs"/>
              </a:rPr>
              <a:t>3→1（1），n=3。</a:t>
            </a:r>
          </a:p>
          <a:p>
            <a:pPr marL="0" indent="0" algn="l">
              <a:lnSpc>
                <a:spcPts val="3000"/>
              </a:lnSpc>
              <a:spcBef>
                <a:spcPts val="750"/>
              </a:spcBef>
              <a:buNone/>
            </a:pPr>
            <a:r>
              <a:rPr lang="zh-CN" sz="2000" dirty="0">
                <a:solidFill>
                  <a:schemeClr val="dk1"/>
                </a:solidFill>
                <a:latin typeface="+mn-lt"/>
                <a:ea typeface="+mn-ea"/>
                <a:cs typeface="+mn-cs"/>
              </a:rPr>
              <a:t>k=1：old=[0,INF,INF]。</a:t>
            </a:r>
            <a:br/>
            <a:r>
              <a:rPr lang="zh-CN" sz="2000" dirty="0">
                <a:solidFill>
                  <a:schemeClr val="dk1"/>
                </a:solidFill>
                <a:latin typeface="+mn-lt"/>
                <a:ea typeface="+mn-ea"/>
                <a:cs typeface="+mn-cs"/>
              </a:rPr>
              <a:t>改 dis[2]=2，changed=true。</a:t>
            </a:r>
            <a:br/>
            <a:r>
              <a:rPr lang="zh-CN" sz="2000" dirty="0">
                <a:solidFill>
                  <a:schemeClr val="dk1"/>
                </a:solidFill>
                <a:latin typeface="+mn-lt"/>
                <a:ea typeface="+mn-ea"/>
                <a:cs typeface="+mn-cs"/>
              </a:rPr>
              <a:t>!changed 为假，1==3 为假。</a:t>
            </a:r>
          </a:p>
          <a:p>
            <a:pPr marL="0" indent="0" algn="l">
              <a:lnSpc>
                <a:spcPts val="3000"/>
              </a:lnSpc>
              <a:spcBef>
                <a:spcPts val="750"/>
              </a:spcBef>
              <a:buNone/>
            </a:pPr>
            <a:r>
              <a:rPr lang="zh-CN" sz="2000" dirty="0">
                <a:solidFill>
                  <a:schemeClr val="dk1"/>
                </a:solidFill>
                <a:latin typeface="+mn-lt"/>
                <a:ea typeface="+mn-ea"/>
                <a:cs typeface="+mn-cs"/>
              </a:rPr>
              <a:t>k=2：old=[0,2,INF]。</a:t>
            </a:r>
            <a:br/>
            <a:r>
              <a:rPr lang="zh-CN" sz="2000" dirty="0">
                <a:solidFill>
                  <a:schemeClr val="dk1"/>
                </a:solidFill>
                <a:latin typeface="+mn-lt"/>
                <a:ea typeface="+mn-ea"/>
                <a:cs typeface="+mn-cs"/>
              </a:rPr>
              <a:t>改 dis[3]=−3，标记仍为真。</a:t>
            </a:r>
            <a:br/>
            <a:r>
              <a:rPr lang="zh-CN" sz="2000" dirty="0">
                <a:solidFill>
                  <a:schemeClr val="dk1"/>
                </a:solidFill>
                <a:latin typeface="+mn-lt"/>
                <a:ea typeface="+mn-ea"/>
                <a:cs typeface="+mn-cs"/>
              </a:rPr>
              <a:t>2==3 为假，继续下一轮。</a:t>
            </a:r>
          </a:p>
        </p:txBody>
      </p:sp>
      <p:sp>
        <p:nvSpPr>
          <p:cNvPr id="9" name="right-slot Placeholder Carrier"/>
          <p:cNvSpPr txBox="1">
            <a:spLocks noGrp="1"/>
          </p:cNvSpPr>
          <p:nvPr>
            <p:ph type="body" idx="3"/>
          </p:nvPr>
        </p:nvSpPr>
        <p:spPr>
          <a:xfrm>
            <a:off x="6314438" y="2146273"/>
            <a:ext cx="3606800" cy="36297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k=3：old=[0,2,−3]。</a:t>
            </a:r>
            <a:br/>
            <a:r>
              <a:rPr lang="zh-CN" sz="2000" dirty="0">
                <a:solidFill>
                  <a:schemeClr val="dk1"/>
                </a:solidFill>
                <a:latin typeface="+mn-lt"/>
                <a:ea typeface="+mn-ea"/>
                <a:cs typeface="+mn-cs"/>
              </a:rPr>
              <a:t>沿 3→1 得 −3+1=−2。</a:t>
            </a:r>
            <a:br/>
            <a:r>
              <a:rPr lang="zh-CN" sz="2000" dirty="0">
                <a:solidFill>
                  <a:schemeClr val="dk1"/>
                </a:solidFill>
                <a:latin typeface="+mn-lt"/>
                <a:ea typeface="+mn-ea"/>
                <a:cs typeface="+mn-cs"/>
              </a:rPr>
              <a:t>−2&lt;0，源点也被改进。</a:t>
            </a:r>
            <a:br/>
            <a:r>
              <a:rPr lang="zh-CN" sz="2000" dirty="0">
                <a:solidFill>
                  <a:schemeClr val="dk1"/>
                </a:solidFill>
                <a:latin typeface="+mn-lt"/>
                <a:ea typeface="+mn-ea"/>
                <a:cs typeface="+mn-cs"/>
              </a:rPr>
              <a:t>changed=true，不能提前停。</a:t>
            </a:r>
            <a:br/>
            <a:r>
              <a:rPr lang="zh-CN" sz="2000" dirty="0">
                <a:solidFill>
                  <a:schemeClr val="accent2"/>
                </a:solidFill>
                <a:latin typeface="+mn-lt"/>
                <a:ea typeface="+mn-ea"/>
                <a:cs typeface="+mn-cs"/>
              </a:rPr>
              <a:t>k==n 成立，返回 true。</a:t>
            </a:r>
          </a:p>
          <a:p>
            <a:pPr marL="0" indent="0" algn="l">
              <a:lnSpc>
                <a:spcPts val="3000"/>
              </a:lnSpc>
              <a:spcBef>
                <a:spcPts val="750"/>
              </a:spcBef>
              <a:buNone/>
            </a:pPr>
            <a:r>
              <a:rPr lang="zh-CN" sz="2000" dirty="0">
                <a:solidFill>
                  <a:schemeClr val="dk1"/>
                </a:solidFill>
                <a:latin typeface="+mn-lt"/>
                <a:ea typeface="+mn-ea"/>
                <a:cs typeface="+mn-cs"/>
              </a:rPr>
              <a:t>判据是第 n 轮仍有改进，</a:t>
            </a:r>
            <a:br/>
            <a:r>
              <a:rPr lang="zh-CN" sz="2000" dirty="0">
                <a:solidFill>
                  <a:schemeClr val="dk1"/>
                </a:solidFill>
                <a:latin typeface="+mn-lt"/>
                <a:ea typeface="+mn-ea"/>
                <a:cs typeface="+mn-cs"/>
              </a:rPr>
              <a:t>不是某个数“已经很小”。</a:t>
            </a:r>
          </a:p>
          <a:p>
            <a:pPr marL="0" indent="0" algn="l">
              <a:lnSpc>
                <a:spcPts val="3000"/>
              </a:lnSpc>
              <a:spcBef>
                <a:spcPts val="750"/>
              </a:spcBef>
              <a:buNone/>
            </a:pPr>
            <a:r>
              <a:rPr lang="zh-CN" sz="2000" dirty="0">
                <a:solidFill>
                  <a:schemeClr val="dk1"/>
                </a:solidFill>
                <a:latin typeface="+mn-lt"/>
                <a:ea typeface="+mn-ea"/>
                <a:cs typeface="+mn-cs"/>
              </a:rPr>
              <a:t>队列版没有这种固定轮次，</a:t>
            </a:r>
            <a:br/>
            <a:r>
              <a:rPr lang="zh-CN" sz="2000" dirty="0">
                <a:solidFill>
                  <a:schemeClr val="dk1"/>
                </a:solidFill>
                <a:latin typeface="+mn-lt"/>
                <a:ea typeface="+mn-ea"/>
                <a:cs typeface="+mn-cs"/>
              </a:rPr>
              <a:t>接着改为记录候选的边数。</a:t>
            </a:r>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4" y="838862"/>
            <a:ext cx="184308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怎样检测负环</a:t>
            </a:r>
          </a:p>
        </p:txBody>
      </p:sp>
      <p:sp>
        <p:nvSpPr>
          <p:cNvPr id="6" name="title-slot Placeholder Carrier"/>
          <p:cNvSpPr txBox="1">
            <a:spLocks noGrp="1"/>
          </p:cNvSpPr>
          <p:nvPr>
            <p:ph type="title"/>
          </p:nvPr>
        </p:nvSpPr>
        <p:spPr>
          <a:xfrm>
            <a:off x="826008" y="1464945"/>
            <a:ext cx="4517136"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SPFA 记录当前候选走了几条边</a:t>
            </a:r>
          </a:p>
        </p:txBody>
      </p:sp>
      <p:sp>
        <p:nvSpPr>
          <p:cNvPr id="8" name="body-slot Placeholder Carrier"/>
          <p:cNvSpPr txBox="1">
            <a:spLocks noGrp="1"/>
          </p:cNvSpPr>
          <p:nvPr>
            <p:ph type="body" idx="2"/>
          </p:nvPr>
        </p:nvSpPr>
        <p:spPr>
          <a:xfrm>
            <a:off x="828038" y="2146273"/>
            <a:ext cx="7264400" cy="3477309"/>
          </a:xfrm>
          <a:prstGeom prst="rect">
            <a:avLst/>
          </a:prstGeom>
          <a:noFill/>
          <a:ln>
            <a:noFill/>
          </a:ln>
        </p:spPr>
        <p:txBody>
          <a:bodyPr wrap="square" lIns="0" tIns="0" rIns="0" bIns="0" anchor="t" anchorCtr="0">
            <a:noAutofit/>
          </a:bodyPr>
          <a:lstStyle/>
          <a:p>
            <a:pPr marL="0" indent="0" algn="l">
              <a:lnSpc>
                <a:spcPts val="3900"/>
              </a:lnSpc>
              <a:buNone/>
            </a:pPr>
            <a:r>
              <a:rPr lang="zh-CN" sz="2000" dirty="0">
                <a:solidFill>
                  <a:schemeClr val="dk1"/>
                </a:solidFill>
                <a:latin typeface="+mn-lt"/>
                <a:ea typeface="+mn-ea"/>
                <a:cs typeface="+mn-cs"/>
              </a:rPr>
              <a:t>队列中的松弛没有整齐的“第几轮”，需要另记一个量。</a:t>
            </a:r>
            <a:br/>
            <a:r>
              <a:rPr lang="zh-CN" sz="2000" dirty="0">
                <a:solidFill>
                  <a:schemeClr val="accent1"/>
                </a:solidFill>
                <a:latin typeface="+mn-lt"/>
                <a:ea typeface="+mn-ea"/>
                <a:cs typeface="+mn-cs"/>
              </a:rPr>
              <a:t>len[v]：当前 dis[v] 所对应的候选路线包含多少条边。</a:t>
            </a:r>
            <a:br/>
            <a:r>
              <a:rPr lang="zh-CN" sz="2000" dirty="0">
                <a:solidFill>
                  <a:schemeClr val="dk1"/>
                </a:solidFill>
                <a:latin typeface="+mn-lt"/>
                <a:ea typeface="+mn-ea"/>
                <a:cs typeface="+mn-cs"/>
              </a:rPr>
              <a:t>源点的初始路线没有走边，所以 len[s] = 0。</a:t>
            </a:r>
            <a:br/>
            <a:r>
              <a:rPr lang="zh-CN" sz="2000" dirty="0">
                <a:solidFill>
                  <a:schemeClr val="dk1"/>
                </a:solidFill>
                <a:latin typeface="+mn-lt"/>
                <a:ea typeface="+mn-ea"/>
                <a:cs typeface="+mn-cs"/>
              </a:rPr>
              <a:t>若通过 u → v 严格改进了 dis[v]：</a:t>
            </a:r>
            <a:br/>
            <a:r>
              <a:rPr lang="zh-CN" sz="2000" dirty="0">
                <a:solidFill>
                  <a:schemeClr val="accent2"/>
                </a:solidFill>
                <a:latin typeface="+mn-lt"/>
                <a:ea typeface="+mn-ea"/>
                <a:cs typeface="+mn-cs"/>
              </a:rPr>
              <a:t>dis[v] = dis[u] + w；len[v] = len[u] + 1。</a:t>
            </a:r>
          </a:p>
          <a:p>
            <a:pPr marL="0" indent="0" algn="l">
              <a:lnSpc>
                <a:spcPts val="3900"/>
              </a:lnSpc>
              <a:spcBef>
                <a:spcPts val="900"/>
              </a:spcBef>
              <a:buNone/>
            </a:pPr>
            <a:r>
              <a:rPr lang="zh-CN" sz="2000" dirty="0">
                <a:solidFill>
                  <a:schemeClr val="dk1"/>
                </a:solidFill>
                <a:latin typeface="+mn-lt"/>
                <a:ea typeface="+mn-ea"/>
                <a:cs typeface="+mn-cs"/>
              </a:rPr>
              <a:t>距离采用了谁的路线，边数就跟着谁，再加上新走的一条边。</a:t>
            </a:r>
            <a:br/>
            <a:r>
              <a:rPr lang="zh-CN" sz="2000" dirty="0">
                <a:solidFill>
                  <a:schemeClr val="dk1"/>
                </a:solidFill>
                <a:latin typeface="+mn-lt"/>
                <a:ea typeface="+mn-ea"/>
                <a:cs typeface="+mn-cs"/>
              </a:rPr>
              <a:t>这里记录的是候选边数；不是累计松弛次数，也不是入队次数。</a:t>
            </a:r>
          </a:p>
        </p:txBody>
      </p:sp>
      <p:grpSp>
        <p:nvGrpSpPr>
          <p:cNvPr id="16" name="Group 16"/>
          <p:cNvGrpSpPr/>
          <p:nvPr/>
        </p:nvGrpSpPr>
        <p:grpSpPr>
          <a:xfrm>
            <a:off x="8750808" y="2184373"/>
            <a:ext cx="2647444" cy="3829734"/>
            <a:chOff x="8750808" y="2184373"/>
            <a:chExt cx="2647444" cy="3829734"/>
          </a:xfrm>
        </p:grpSpPr>
        <p:sp>
          <p:nvSpPr>
            <p:cNvPr id="7" name="TextBox 7"/>
            <p:cNvSpPr txBox="1"/>
            <p:nvPr/>
          </p:nvSpPr>
          <p:spPr>
            <a:xfrm>
              <a:off x="8752839" y="2184373"/>
              <a:ext cx="2645413"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3 个点，走了 3 条边</a:t>
              </a:r>
            </a:p>
          </p:txBody>
        </p:sp>
        <p:sp>
          <p:nvSpPr>
            <p:cNvPr id="9" name="TextBox 9"/>
            <p:cNvSpPr txBox="1"/>
            <p:nvPr/>
          </p:nvSpPr>
          <p:spPr>
            <a:xfrm>
              <a:off x="8750808" y="2807970"/>
              <a:ext cx="2381250" cy="469392"/>
            </a:xfrm>
            <a:prstGeom prst="rect">
              <a:avLst/>
            </a:prstGeom>
            <a:noFill/>
            <a:ln>
              <a:noFill/>
            </a:ln>
          </p:spPr>
          <p:txBody>
            <a:bodyPr wrap="square" lIns="0" tIns="0" rIns="0" bIns="0" anchor="t" anchorCtr="0">
              <a:spAutoFit/>
            </a:bodyPr>
            <a:lstStyle/>
            <a:p>
              <a:pPr algn="l"/>
              <a:r>
                <a:rPr lang="en-US" sz="2400" dirty="0">
                  <a:solidFill>
                    <a:srgbClr val="244D87"/>
                  </a:solidFill>
                  <a:latin typeface="Consolas"/>
                  <a:ea typeface="Consolas"/>
                  <a:cs typeface="Consolas"/>
                </a:rPr>
                <a:t>1 → 2 → 3 → 1</a:t>
              </a:r>
            </a:p>
          </p:txBody>
        </p:sp>
        <p:sp>
          <p:nvSpPr>
            <p:cNvPr id="10" name="TextBox 10"/>
            <p:cNvSpPr txBox="1"/>
            <p:nvPr/>
          </p:nvSpPr>
          <p:spPr>
            <a:xfrm>
              <a:off x="8752839" y="3365473"/>
              <a:ext cx="21082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顶点出现了 4 次</a:t>
              </a:r>
            </a:p>
          </p:txBody>
        </p:sp>
        <p:sp>
          <p:nvSpPr>
            <p:cNvPr id="11" name="TextBox 11"/>
            <p:cNvSpPr txBox="1"/>
            <p:nvPr/>
          </p:nvSpPr>
          <p:spPr>
            <a:xfrm>
              <a:off x="8752839" y="3841723"/>
              <a:ext cx="21082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编号 1 重复出现</a:t>
              </a:r>
            </a:p>
          </p:txBody>
        </p:sp>
        <p:sp>
          <p:nvSpPr>
            <p:cNvPr id="12" name="Line 12"/>
            <p:cNvSpPr/>
            <p:nvPr/>
          </p:nvSpPr>
          <p:spPr>
            <a:xfrm>
              <a:off x="8763000" y="4419600"/>
              <a:ext cx="2571750" cy="9525"/>
            </a:xfrm>
            <a:custGeom>
              <a:avLst/>
              <a:gdLst/>
              <a:ahLst/>
              <a:cxnLst/>
              <a:rect l="l" t="t" r="r" b="b"/>
              <a:pathLst>
                <a:path w="2571750" h="9525">
                  <a:moveTo>
                    <a:pt x="0" y="0"/>
                  </a:moveTo>
                  <a:lnTo>
                    <a:pt x="2571750" y="0"/>
                  </a:lnTo>
                </a:path>
              </a:pathLst>
            </a:custGeom>
            <a:noFill/>
            <a:ln w="19050">
              <a:solidFill>
                <a:srgbClr val="B8CDE1"/>
              </a:solidFill>
            </a:ln>
          </p:spPr>
        </p:sp>
        <p:sp>
          <p:nvSpPr>
            <p:cNvPr id="13" name="TextBox 13"/>
            <p:cNvSpPr txBox="1"/>
            <p:nvPr/>
          </p:nvSpPr>
          <p:spPr>
            <a:xfrm>
              <a:off x="8752839" y="4660873"/>
              <a:ext cx="25400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len[v] = len[u]+1</a:t>
              </a:r>
            </a:p>
          </p:txBody>
        </p:sp>
        <p:sp>
          <p:nvSpPr>
            <p:cNvPr id="14" name="TextBox 14"/>
            <p:cNvSpPr txBox="1"/>
            <p:nvPr/>
          </p:nvSpPr>
          <p:spPr>
            <a:xfrm>
              <a:off x="8752839" y="5165698"/>
              <a:ext cx="21971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每次沿边延长一段</a:t>
              </a:r>
            </a:p>
          </p:txBody>
        </p:sp>
        <p:sp>
          <p:nvSpPr>
            <p:cNvPr id="15" name="TextBox 15"/>
            <p:cNvSpPr txBox="1"/>
            <p:nvPr/>
          </p:nvSpPr>
          <p:spPr>
            <a:xfrm>
              <a:off x="8752839" y="5622898"/>
              <a:ext cx="24511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记录路线，不数更新</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31996"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怎样检测负环 · C++</a:t>
            </a:r>
          </a:p>
        </p:txBody>
      </p:sp>
      <p:sp>
        <p:nvSpPr>
          <p:cNvPr id="6" name="title-slot Placeholder Carrier"/>
          <p:cNvSpPr txBox="1">
            <a:spLocks noGrp="1"/>
          </p:cNvSpPr>
          <p:nvPr>
            <p:ph type="title"/>
          </p:nvPr>
        </p:nvSpPr>
        <p:spPr>
          <a:xfrm>
            <a:off x="826008" y="1464945"/>
            <a:ext cx="3578352"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距离与边数必须一起更新</a:t>
            </a:r>
          </a:p>
        </p:txBody>
      </p:sp>
      <p:grpSp>
        <p:nvGrpSpPr>
          <p:cNvPr id="8" name="code-slot Proxy Content"/>
          <p:cNvGrpSpPr/>
          <p:nvPr/>
        </p:nvGrpSpPr>
        <p:grpSpPr>
          <a:xfrm>
            <a:off x="829056" y="2148840"/>
            <a:ext cx="4276725" cy="2866644"/>
            <a:chOff x="829056" y="2148840"/>
            <a:chExt cx="4276725" cy="2866644"/>
          </a:xfrm>
        </p:grpSpPr>
        <p:sp>
          <p:nvSpPr>
            <p:cNvPr id="7" name="TextBox 7"/>
            <p:cNvSpPr txBox="1"/>
            <p:nvPr/>
          </p:nvSpPr>
          <p:spPr>
            <a:xfrm>
              <a:off x="829056" y="2148840"/>
              <a:ext cx="4276725" cy="2866644"/>
            </a:xfrm>
            <a:prstGeom prst="rect">
              <a:avLst/>
            </a:prstGeom>
            <a:noFill/>
            <a:ln>
              <a:noFill/>
            </a:ln>
          </p:spPr>
          <p:txBody>
            <a:bodyPr wrap="square" lIns="0" tIns="0" rIns="0" bIns="0" anchor="t" anchorCtr="0">
              <a:noAutofit/>
            </a:bodyPr>
            <a:lstStyle/>
            <a:p>
              <a:pPr algn="l">
                <a:lnSpc>
                  <a:spcPts val="1800"/>
                </a:lnSpc>
              </a:pPr>
              <a:r>
                <a:rPr lang="zh-CN" sz="1800" dirty="0">
                  <a:solidFill>
                    <a:schemeClr val="dk1"/>
                  </a:solidFill>
                  <a:latin typeface="+mn-lt"/>
                  <a:ea typeface="+mn-ea"/>
                  <a:cs typeface="+mn-cs"/>
                </a:rPr>
                <a:t>ll nd = dis[u] + w;</a:t>
              </a:r>
              <a:br/>
              <a:r>
                <a:rPr lang="zh-CN" sz="1800" dirty="0">
                  <a:solidFill>
                    <a:srgbClr val="0000FF"/>
                  </a:solidFill>
                  <a:latin typeface="+mn-lt"/>
                  <a:ea typeface="+mn-ea"/>
                  <a:cs typeface="+mn-cs"/>
                </a:rPr>
                <a:t>if</a:t>
              </a:r>
              <a:r>
                <a:rPr lang="zh-CN" sz="1800" dirty="0">
                  <a:solidFill>
                    <a:schemeClr val="dk1"/>
                  </a:solidFill>
                  <a:latin typeface="+mn-lt"/>
                  <a:ea typeface="+mn-ea"/>
                  <a:cs typeface="+mn-cs"/>
                </a:rPr>
                <a:t> (nd &lt; dis[v]) {</a:t>
              </a:r>
              <a:br/>
              <a:r>
                <a:rPr lang="zh-CN" sz="1800" dirty="0">
                  <a:solidFill>
                    <a:schemeClr val="dk1"/>
                  </a:solidFill>
                  <a:latin typeface="+mn-lt"/>
                  <a:ea typeface="+mn-ea"/>
                  <a:cs typeface="+mn-cs"/>
                </a:rPr>
                <a:t>    dis[v] = nd;</a:t>
              </a:r>
              <a:br/>
              <a:r>
                <a:rPr lang="zh-CN" sz="1800" dirty="0">
                  <a:solidFill>
                    <a:schemeClr val="dk1"/>
                  </a:solidFill>
                  <a:latin typeface="+mn-lt"/>
                  <a:ea typeface="+mn-ea"/>
                  <a:cs typeface="+mn-cs"/>
                </a:rPr>
                <a:t>    len[v] = len[u] + 1;</a:t>
              </a:r>
            </a:p>
            <a:p>
              <a:pPr algn="l">
                <a:lnSpc>
                  <a:spcPts val="1800"/>
                </a:lnSpc>
                <a:spcBef>
                  <a:spcPts val="1800"/>
                </a:spcBef>
              </a:pPr>
              <a:r>
                <a:rPr lang="zh-CN" sz="1800" dirty="0">
                  <a:solidFill>
                    <a:schemeClr val="dk1"/>
                  </a:solidFill>
                  <a:latin typeface="+mn-lt"/>
                  <a:ea typeface="+mn-ea"/>
                  <a:cs typeface="+mn-cs"/>
                </a:rPr>
                <a:t>    if (len[v] &gt;= n) return true;</a:t>
              </a:r>
            </a:p>
            <a:p>
              <a:pPr algn="l">
                <a:lnSpc>
                  <a:spcPts val="1800"/>
                </a:lnSpc>
                <a:spcBef>
                  <a:spcPts val="1800"/>
                </a:spcBef>
              </a:pPr>
              <a:r>
                <a:rPr lang="zh-CN" sz="1800" dirty="0">
                  <a:solidFill>
                    <a:schemeClr val="dk1"/>
                  </a:solidFill>
                  <a:latin typeface="+mn-lt"/>
                  <a:ea typeface="+mn-ea"/>
                  <a:cs typeface="+mn-cs"/>
                </a:rPr>
                <a:t>    if (!inq[v]) {</a:t>
              </a:r>
              <a:br/>
              <a:r>
                <a:rPr lang="zh-CN" sz="1800" dirty="0">
                  <a:solidFill>
                    <a:schemeClr val="dk1"/>
                  </a:solidFill>
                  <a:latin typeface="+mn-lt"/>
                  <a:ea typeface="+mn-ea"/>
                  <a:cs typeface="+mn-cs"/>
                </a:rPr>
                <a:t>        q.push(v);</a:t>
              </a:r>
              <a:br/>
              <a:r>
                <a:rPr lang="zh-CN" sz="1800" dirty="0">
                  <a:solidFill>
                    <a:schemeClr val="dk1"/>
                  </a:solidFill>
                  <a:latin typeface="+mn-lt"/>
                  <a:ea typeface="+mn-ea"/>
                  <a:cs typeface="+mn-cs"/>
                </a:rPr>
                <a:t>        inq[v] = true;</a:t>
              </a:r>
              <a:br/>
              <a:r>
                <a:rPr lang="zh-CN" sz="1800" dirty="0">
                  <a:solidFill>
                    <a:schemeClr val="dk1"/>
                  </a:solidFill>
                  <a:latin typeface="+mn-lt"/>
                  <a:ea typeface="+mn-ea"/>
                  <a:cs typeface="+mn-cs"/>
                </a:rPr>
                <a:t>    }</a:t>
              </a:r>
              <a:br/>
              <a:r>
                <a:rPr lang="zh-CN" sz="1800" dirty="0">
                  <a:solidFill>
                    <a:schemeClr val="dk1"/>
                  </a:solidFill>
                  <a:latin typeface="+mn-lt"/>
                  <a:ea typeface="+mn-ea"/>
                  <a:cs typeface="+mn-cs"/>
                </a:rPr>
                <a:t>}</a:t>
              </a:r>
            </a:p>
          </p:txBody>
        </p:sp>
      </p:grpSp>
      <p:sp>
        <p:nvSpPr>
          <p:cNvPr id="10" name="body-slot Placeholder Carrier"/>
          <p:cNvSpPr txBox="1">
            <a:spLocks noGrp="1"/>
          </p:cNvSpPr>
          <p:nvPr>
            <p:ph type="body" idx="3"/>
          </p:nvPr>
        </p:nvSpPr>
        <p:spPr>
          <a:xfrm>
            <a:off x="7419338" y="2146273"/>
            <a:ext cx="3302000" cy="32106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只有严格变短才更新。</a:t>
            </a:r>
          </a:p>
          <a:p>
            <a:pPr marL="0" indent="0" algn="l">
              <a:lnSpc>
                <a:spcPts val="3000"/>
              </a:lnSpc>
              <a:spcBef>
                <a:spcPts val="600"/>
              </a:spcBef>
              <a:buNone/>
            </a:pPr>
            <a:r>
              <a:rPr lang="zh-CN" sz="2000" dirty="0">
                <a:solidFill>
                  <a:schemeClr val="dk1"/>
                </a:solidFill>
                <a:latin typeface="+mn-lt"/>
                <a:ea typeface="+mn-ea"/>
                <a:cs typeface="+mn-cs"/>
              </a:rPr>
              <a:t>先同步距离、候选边数。</a:t>
            </a:r>
          </a:p>
          <a:p>
            <a:pPr marL="0" indent="0" algn="l">
              <a:lnSpc>
                <a:spcPts val="3000"/>
              </a:lnSpc>
              <a:spcBef>
                <a:spcPts val="600"/>
              </a:spcBef>
              <a:buNone/>
            </a:pPr>
            <a:r>
              <a:rPr lang="zh-CN" sz="2000" dirty="0">
                <a:solidFill>
                  <a:schemeClr val="dk1"/>
                </a:solidFill>
                <a:latin typeface="+mn-lt"/>
                <a:ea typeface="+mn-ea"/>
                <a:cs typeface="+mn-cs"/>
              </a:rPr>
              <a:t>再检查是否达到 n 条边。</a:t>
            </a:r>
          </a:p>
          <a:p>
            <a:pPr marL="0" indent="0" algn="l">
              <a:lnSpc>
                <a:spcPts val="3000"/>
              </a:lnSpc>
              <a:spcBef>
                <a:spcPts val="1200"/>
              </a:spcBef>
              <a:buNone/>
            </a:pPr>
            <a:r>
              <a:rPr lang="zh-CN" sz="2000" dirty="0">
                <a:solidFill>
                  <a:schemeClr val="accent2"/>
                </a:solidFill>
                <a:latin typeface="+mn-lt"/>
                <a:ea typeface="+mn-ea"/>
                <a:cs typeface="+mn-cs"/>
              </a:rPr>
              <a:t>即使 v 已在队列中，</a:t>
            </a:r>
            <a:br/>
            <a:r>
              <a:rPr lang="zh-CN" sz="2000" dirty="0">
                <a:solidFill>
                  <a:schemeClr val="accent2"/>
                </a:solidFill>
                <a:latin typeface="+mn-lt"/>
                <a:ea typeface="+mn-ea"/>
                <a:cs typeface="+mn-cs"/>
              </a:rPr>
              <a:t>也要更新 len[v] 并判环。</a:t>
            </a:r>
          </a:p>
          <a:p>
            <a:pPr marL="0" indent="0" algn="l">
              <a:lnSpc>
                <a:spcPts val="3000"/>
              </a:lnSpc>
              <a:spcBef>
                <a:spcPts val="1200"/>
              </a:spcBef>
              <a:buNone/>
            </a:pPr>
            <a:r>
              <a:rPr lang="zh-CN" sz="2000" dirty="0">
                <a:solidFill>
                  <a:schemeClr val="dk1"/>
                </a:solidFill>
                <a:latin typeface="+mn-lt"/>
                <a:ea typeface="+mn-ea"/>
                <a:cs typeface="+mn-cs"/>
              </a:rPr>
              <a:t>inq 只负责避免重复入队。</a:t>
            </a:r>
          </a:p>
          <a:p>
            <a:pPr marL="0" indent="0" algn="l">
              <a:lnSpc>
                <a:spcPts val="3000"/>
              </a:lnSpc>
              <a:spcBef>
                <a:spcPts val="600"/>
              </a:spcBef>
              <a:buNone/>
            </a:pPr>
            <a:r>
              <a:rPr lang="zh-CN" sz="2000" dirty="0">
                <a:solidFill>
                  <a:schemeClr val="dk1"/>
                </a:solidFill>
                <a:latin typeface="+mn-lt"/>
                <a:ea typeface="+mn-ea"/>
                <a:cs typeface="+mn-cs"/>
              </a:rPr>
              <a:t>它不能决定是否更新标签。</a:t>
            </a:r>
          </a:p>
        </p:txBody>
      </p:sp>
      <p:sp>
        <p:nvSpPr>
          <p:cNvPr id="11"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4" y="838862"/>
            <a:ext cx="184308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怎样检测负环</a:t>
            </a:r>
          </a:p>
        </p:txBody>
      </p:sp>
      <p:sp>
        <p:nvSpPr>
          <p:cNvPr id="6" name="title-slot Placeholder Carrier"/>
          <p:cNvSpPr txBox="1">
            <a:spLocks noGrp="1"/>
          </p:cNvSpPr>
          <p:nvPr>
            <p:ph type="title"/>
          </p:nvPr>
        </p:nvSpPr>
        <p:spPr>
          <a:xfrm>
            <a:off x="826008" y="1464945"/>
            <a:ext cx="4111447"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为什么达到 n 条边就要报警</a:t>
            </a:r>
          </a:p>
        </p:txBody>
      </p:sp>
      <p:grpSp>
        <p:nvGrpSpPr>
          <p:cNvPr id="23" name="diagram-slot Proxy Content"/>
          <p:cNvGrpSpPr/>
          <p:nvPr/>
        </p:nvGrpSpPr>
        <p:grpSpPr>
          <a:xfrm>
            <a:off x="942338" y="2174848"/>
            <a:ext cx="5296537" cy="3315384"/>
            <a:chOff x="942338" y="2174848"/>
            <a:chExt cx="5296537" cy="3315384"/>
          </a:xfrm>
        </p:grpSpPr>
        <p:sp>
          <p:nvSpPr>
            <p:cNvPr id="7" name="TextBox 7"/>
            <p:cNvSpPr txBox="1"/>
            <p:nvPr/>
          </p:nvSpPr>
          <p:spPr>
            <a:xfrm>
              <a:off x="942339" y="2174848"/>
              <a:ext cx="3789683" cy="391209"/>
            </a:xfrm>
            <a:prstGeom prst="rect">
              <a:avLst/>
            </a:prstGeom>
            <a:noFill/>
            <a:ln>
              <a:noFill/>
            </a:ln>
          </p:spPr>
          <p:txBody>
            <a:bodyPr wrap="square" lIns="0" tIns="0" rIns="0" bIns="0" anchor="t" anchorCtr="0">
              <a:noAutofit/>
            </a:bodyPr>
            <a:lstStyle/>
            <a:p>
              <a:pPr algn="l"/>
              <a:r>
                <a:rPr lang="zh-CN" sz="2000" dirty="0">
                  <a:solidFill>
                    <a:schemeClr val="accent1"/>
                  </a:solidFill>
                  <a:latin typeface="+mn-lt"/>
                  <a:ea typeface="+mn-ea"/>
                  <a:cs typeface="+mn-cs"/>
                </a:rPr>
                <a:t>将同一条候选路线按时间展开：</a:t>
              </a:r>
            </a:p>
          </p:txBody>
        </p:sp>
        <p:sp>
          <p:nvSpPr>
            <p:cNvPr id="8" name="Line 8"/>
            <p:cNvSpPr/>
            <p:nvPr/>
          </p:nvSpPr>
          <p:spPr>
            <a:xfrm>
              <a:off x="1685925" y="3390900"/>
              <a:ext cx="962025" cy="1"/>
            </a:xfrm>
            <a:prstGeom prst="line">
              <a:avLst/>
            </a:prstGeom>
            <a:noFill/>
            <a:ln w="28575">
              <a:solidFill>
                <a:schemeClr val="accent1"/>
              </a:solidFill>
              <a:tailEnd type="triangle" w="lg" len="lg"/>
            </a:ln>
          </p:spPr>
        </p:sp>
        <p:sp>
          <p:nvSpPr>
            <p:cNvPr id="9" name="Line 9"/>
            <p:cNvSpPr/>
            <p:nvPr/>
          </p:nvSpPr>
          <p:spPr>
            <a:xfrm>
              <a:off x="3209925" y="3390900"/>
              <a:ext cx="962025" cy="1"/>
            </a:xfrm>
            <a:prstGeom prst="line">
              <a:avLst/>
            </a:prstGeom>
            <a:noFill/>
            <a:ln w="28575">
              <a:solidFill>
                <a:schemeClr val="accent1"/>
              </a:solidFill>
              <a:tailEnd type="triangle" w="lg" len="lg"/>
            </a:ln>
          </p:spPr>
        </p:sp>
        <p:sp>
          <p:nvSpPr>
            <p:cNvPr id="10" name="Line 10"/>
            <p:cNvSpPr/>
            <p:nvPr/>
          </p:nvSpPr>
          <p:spPr>
            <a:xfrm>
              <a:off x="4733925" y="3390900"/>
              <a:ext cx="962025" cy="1"/>
            </a:xfrm>
            <a:prstGeom prst="line">
              <a:avLst/>
            </a:prstGeom>
            <a:noFill/>
            <a:ln w="28575">
              <a:solidFill>
                <a:schemeClr val="accent1"/>
              </a:solidFill>
              <a:tailEnd type="triangle" w="lg" len="lg"/>
            </a:ln>
          </p:spPr>
        </p:sp>
        <p:sp>
          <p:nvSpPr>
            <p:cNvPr id="11" name="Ellipse 11"/>
            <p:cNvSpPr/>
            <p:nvPr/>
          </p:nvSpPr>
          <p:spPr>
            <a:xfrm>
              <a:off x="1095375" y="3105150"/>
              <a:ext cx="571500" cy="571500"/>
            </a:xfrm>
            <a:prstGeom prst="ellipse">
              <a:avLst/>
            </a:prstGeom>
            <a:solidFill>
              <a:schemeClr val="lt2"/>
            </a:solidFill>
            <a:ln w="28575">
              <a:solidFill>
                <a:schemeClr val="accent2"/>
              </a:solidFill>
            </a:ln>
          </p:spPr>
        </p:sp>
        <p:sp>
          <p:nvSpPr>
            <p:cNvPr id="12" name="Ellipse 12"/>
            <p:cNvSpPr/>
            <p:nvPr/>
          </p:nvSpPr>
          <p:spPr>
            <a:xfrm>
              <a:off x="2619375" y="3105150"/>
              <a:ext cx="571500" cy="571500"/>
            </a:xfrm>
            <a:prstGeom prst="ellipse">
              <a:avLst/>
            </a:prstGeom>
            <a:solidFill>
              <a:schemeClr val="lt2"/>
            </a:solidFill>
            <a:ln w="28575">
              <a:solidFill>
                <a:schemeClr val="accent1"/>
              </a:solidFill>
            </a:ln>
          </p:spPr>
        </p:sp>
        <p:sp>
          <p:nvSpPr>
            <p:cNvPr id="13" name="Ellipse 13"/>
            <p:cNvSpPr/>
            <p:nvPr/>
          </p:nvSpPr>
          <p:spPr>
            <a:xfrm>
              <a:off x="4143375" y="3105150"/>
              <a:ext cx="571500" cy="571500"/>
            </a:xfrm>
            <a:prstGeom prst="ellipse">
              <a:avLst/>
            </a:prstGeom>
            <a:solidFill>
              <a:schemeClr val="lt2"/>
            </a:solidFill>
            <a:ln w="28575">
              <a:solidFill>
                <a:schemeClr val="accent1"/>
              </a:solidFill>
            </a:ln>
          </p:spPr>
        </p:sp>
        <p:sp>
          <p:nvSpPr>
            <p:cNvPr id="14" name="Ellipse 14"/>
            <p:cNvSpPr/>
            <p:nvPr/>
          </p:nvSpPr>
          <p:spPr>
            <a:xfrm>
              <a:off x="5667375" y="3105150"/>
              <a:ext cx="571500" cy="571500"/>
            </a:xfrm>
            <a:prstGeom prst="ellipse">
              <a:avLst/>
            </a:prstGeom>
            <a:solidFill>
              <a:schemeClr val="lt2"/>
            </a:solidFill>
            <a:ln w="28575">
              <a:solidFill>
                <a:schemeClr val="accent2"/>
              </a:solidFill>
            </a:ln>
          </p:spPr>
        </p:sp>
        <p:sp>
          <p:nvSpPr>
            <p:cNvPr id="15" name="TextBox 15"/>
            <p:cNvSpPr txBox="1"/>
            <p:nvPr/>
          </p:nvSpPr>
          <p:spPr>
            <a:xfrm>
              <a:off x="1235075" y="326069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1</a:t>
              </a:r>
            </a:p>
          </p:txBody>
        </p:sp>
        <p:sp>
          <p:nvSpPr>
            <p:cNvPr id="16" name="TextBox 16"/>
            <p:cNvSpPr txBox="1"/>
            <p:nvPr/>
          </p:nvSpPr>
          <p:spPr>
            <a:xfrm>
              <a:off x="2759075" y="326069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2</a:t>
              </a:r>
            </a:p>
          </p:txBody>
        </p:sp>
        <p:sp>
          <p:nvSpPr>
            <p:cNvPr id="17" name="TextBox 17"/>
            <p:cNvSpPr txBox="1"/>
            <p:nvPr/>
          </p:nvSpPr>
          <p:spPr>
            <a:xfrm>
              <a:off x="4283076" y="326069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3</a:t>
              </a:r>
            </a:p>
          </p:txBody>
        </p:sp>
        <p:sp>
          <p:nvSpPr>
            <p:cNvPr id="18" name="TextBox 18"/>
            <p:cNvSpPr txBox="1"/>
            <p:nvPr/>
          </p:nvSpPr>
          <p:spPr>
            <a:xfrm>
              <a:off x="5807076" y="326069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1</a:t>
              </a:r>
            </a:p>
          </p:txBody>
        </p:sp>
        <p:sp>
          <p:nvSpPr>
            <p:cNvPr id="19" name="TextBox 19"/>
            <p:cNvSpPr txBox="1"/>
            <p:nvPr/>
          </p:nvSpPr>
          <p:spPr>
            <a:xfrm>
              <a:off x="2132963" y="2889223"/>
              <a:ext cx="292100" cy="391209"/>
            </a:xfrm>
            <a:prstGeom prst="rect">
              <a:avLst/>
            </a:prstGeom>
            <a:noFill/>
            <a:ln>
              <a:noFill/>
            </a:ln>
          </p:spPr>
          <p:txBody>
            <a:bodyPr wrap="square" lIns="0" tIns="0" rIns="0" bIns="0" anchor="t" anchorCtr="0">
              <a:noAutofit/>
            </a:bodyPr>
            <a:lstStyle/>
            <a:p>
              <a:pPr algn="l"/>
              <a:r>
                <a:rPr lang="zh-CN" sz="2000" dirty="0">
                  <a:solidFill>
                    <a:schemeClr val="dk1"/>
                  </a:solidFill>
                  <a:latin typeface="+mn-lt"/>
                  <a:ea typeface="+mn-ea"/>
                  <a:cs typeface="+mn-cs"/>
                </a:rPr>
                <a:t>2</a:t>
              </a:r>
            </a:p>
          </p:txBody>
        </p:sp>
        <p:sp>
          <p:nvSpPr>
            <p:cNvPr id="20" name="TextBox 20"/>
            <p:cNvSpPr txBox="1"/>
            <p:nvPr/>
          </p:nvSpPr>
          <p:spPr>
            <a:xfrm>
              <a:off x="3561713" y="2889223"/>
              <a:ext cx="431800" cy="391209"/>
            </a:xfrm>
            <a:prstGeom prst="rect">
              <a:avLst/>
            </a:prstGeom>
            <a:noFill/>
            <a:ln>
              <a:noFill/>
            </a:ln>
          </p:spPr>
          <p:txBody>
            <a:bodyPr wrap="square" lIns="0" tIns="0" rIns="0" bIns="0" anchor="t" anchorCtr="0">
              <a:noAutofit/>
            </a:bodyPr>
            <a:lstStyle/>
            <a:p>
              <a:pPr algn="l"/>
              <a:r>
                <a:rPr lang="zh-CN" sz="2000" dirty="0">
                  <a:solidFill>
                    <a:schemeClr val="dk1"/>
                  </a:solidFill>
                  <a:latin typeface="+mn-lt"/>
                  <a:ea typeface="+mn-ea"/>
                  <a:cs typeface="+mn-cs"/>
                </a:rPr>
                <a:t>−5</a:t>
              </a:r>
            </a:p>
          </p:txBody>
        </p:sp>
        <p:sp>
          <p:nvSpPr>
            <p:cNvPr id="21" name="TextBox 21"/>
            <p:cNvSpPr txBox="1"/>
            <p:nvPr/>
          </p:nvSpPr>
          <p:spPr>
            <a:xfrm>
              <a:off x="5228588" y="2889223"/>
              <a:ext cx="292100" cy="391209"/>
            </a:xfrm>
            <a:prstGeom prst="rect">
              <a:avLst/>
            </a:prstGeom>
            <a:noFill/>
            <a:ln>
              <a:noFill/>
            </a:ln>
          </p:spPr>
          <p:txBody>
            <a:bodyPr wrap="square" lIns="0" tIns="0" rIns="0" bIns="0" anchor="t" anchorCtr="0">
              <a:noAutofit/>
            </a:bodyPr>
            <a:lstStyle/>
            <a:p>
              <a:pPr algn="l"/>
              <a:r>
                <a:rPr lang="zh-CN" sz="2000" dirty="0">
                  <a:solidFill>
                    <a:schemeClr val="dk1"/>
                  </a:solidFill>
                  <a:latin typeface="+mn-lt"/>
                  <a:ea typeface="+mn-ea"/>
                  <a:cs typeface="+mn-cs"/>
                </a:rPr>
                <a:t>1</a:t>
              </a:r>
            </a:p>
          </p:txBody>
        </p:sp>
        <p:sp>
          <p:nvSpPr>
            <p:cNvPr id="22" name="TextBox 22"/>
            <p:cNvSpPr txBox="1"/>
            <p:nvPr/>
          </p:nvSpPr>
          <p:spPr>
            <a:xfrm>
              <a:off x="942338" y="3975073"/>
              <a:ext cx="4572000" cy="1515159"/>
            </a:xfrm>
            <a:prstGeom prst="rect">
              <a:avLst/>
            </a:prstGeom>
            <a:noFill/>
            <a:ln>
              <a:noFill/>
            </a:ln>
          </p:spPr>
          <p:txBody>
            <a:bodyPr wrap="square" lIns="0" tIns="0" rIns="0" bIns="0" anchor="t" anchorCtr="0">
              <a:noAutofit/>
            </a:bodyPr>
            <a:lstStyle/>
            <a:p>
              <a:pPr algn="l">
                <a:lnSpc>
                  <a:spcPts val="3750"/>
                </a:lnSpc>
              </a:pPr>
              <a:r>
                <a:rPr lang="zh-CN" sz="2000" dirty="0">
                  <a:solidFill>
                    <a:schemeClr val="dk1"/>
                  </a:solidFill>
                  <a:latin typeface="+mn-lt"/>
                  <a:ea typeface="+mn-ea"/>
                  <a:cs typeface="+mn-cs"/>
                </a:rPr>
                <a:t>len：[0, 1, 2, 3]</a:t>
              </a:r>
              <a:br/>
              <a:r>
                <a:rPr lang="zh-CN" sz="2000" dirty="0">
                  <a:solidFill>
                    <a:schemeClr val="dk1"/>
                  </a:solidFill>
                  <a:latin typeface="+mn-lt"/>
                  <a:ea typeface="+mn-ea"/>
                  <a:cs typeface="+mn-cs"/>
                </a:rPr>
                <a:t>dis：[0, 2, −3, −2]</a:t>
              </a:r>
            </a:p>
            <a:p>
              <a:pPr algn="l">
                <a:lnSpc>
                  <a:spcPts val="3750"/>
                </a:lnSpc>
                <a:spcBef>
                  <a:spcPts val="1350"/>
                </a:spcBef>
              </a:pPr>
              <a:r>
                <a:rPr lang="zh-CN" sz="2000" dirty="0">
                  <a:solidFill>
                    <a:schemeClr val="accent2"/>
                  </a:solidFill>
                  <a:latin typeface="+mn-lt"/>
                  <a:ea typeface="+mn-ea"/>
                  <a:cs typeface="+mn-cs"/>
                </a:rPr>
                <a:t>n = 3；第 4 次到点时，顶点必重复。</a:t>
              </a:r>
            </a:p>
          </p:txBody>
        </p:sp>
      </p:grpSp>
      <p:sp>
        <p:nvSpPr>
          <p:cNvPr id="25" name="body-slot Placeholder Carrier"/>
          <p:cNvSpPr txBox="1">
            <a:spLocks noGrp="1"/>
          </p:cNvSpPr>
          <p:nvPr>
            <p:ph type="body" idx="3"/>
          </p:nvPr>
        </p:nvSpPr>
        <p:spPr>
          <a:xfrm>
            <a:off x="7228838" y="2146273"/>
            <a:ext cx="3441700" cy="35154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n 条边经过 n + 1 次顶点。</a:t>
            </a:r>
          </a:p>
          <a:p>
            <a:pPr marL="0" indent="0" algn="l">
              <a:lnSpc>
                <a:spcPts val="3000"/>
              </a:lnSpc>
              <a:spcBef>
                <a:spcPts val="600"/>
              </a:spcBef>
              <a:buNone/>
            </a:pPr>
            <a:r>
              <a:rPr lang="zh-CN" sz="2000" dirty="0">
                <a:solidFill>
                  <a:schemeClr val="dk1"/>
                </a:solidFill>
                <a:latin typeface="+mn-lt"/>
                <a:ea typeface="+mn-ea"/>
                <a:cs typeface="+mn-cs"/>
              </a:rPr>
              <a:t>图只有 n 个点，必有重复。</a:t>
            </a:r>
          </a:p>
          <a:p>
            <a:pPr marL="0" indent="0" algn="l">
              <a:lnSpc>
                <a:spcPts val="3000"/>
              </a:lnSpc>
              <a:spcBef>
                <a:spcPts val="1200"/>
              </a:spcBef>
              <a:buNone/>
            </a:pPr>
            <a:r>
              <a:rPr lang="zh-CN" sz="2000" dirty="0">
                <a:solidFill>
                  <a:schemeClr val="dk1"/>
                </a:solidFill>
                <a:latin typeface="+mn-lt"/>
                <a:ea typeface="+mn-ea"/>
                <a:cs typeface="+mn-cs"/>
              </a:rPr>
              <a:t>这条候选由严格松弛产生；</a:t>
            </a:r>
            <a:br/>
            <a:r>
              <a:rPr lang="zh-CN" sz="2000" dirty="0">
                <a:solidFill>
                  <a:schemeClr val="dk1"/>
                </a:solidFill>
                <a:latin typeface="+mn-lt"/>
                <a:ea typeface="+mn-ea"/>
                <a:cs typeface="+mn-cs"/>
              </a:rPr>
              <a:t>标签在过程中只会减小。</a:t>
            </a:r>
          </a:p>
          <a:p>
            <a:pPr marL="0" indent="0" algn="l">
              <a:lnSpc>
                <a:spcPts val="3000"/>
              </a:lnSpc>
              <a:spcBef>
                <a:spcPts val="600"/>
              </a:spcBef>
              <a:buNone/>
            </a:pPr>
            <a:r>
              <a:rPr lang="zh-CN" sz="2000" dirty="0">
                <a:solidFill>
                  <a:schemeClr val="dk1"/>
                </a:solidFill>
                <a:latin typeface="+mn-lt"/>
                <a:ea typeface="+mn-ea"/>
                <a:cs typeface="+mn-cs"/>
              </a:rPr>
              <a:t>绕回重复点还能改进，</a:t>
            </a:r>
            <a:br/>
            <a:r>
              <a:rPr lang="zh-CN" sz="2000" dirty="0">
                <a:solidFill>
                  <a:schemeClr val="dk1"/>
                </a:solidFill>
                <a:latin typeface="+mn-lt"/>
                <a:ea typeface="+mn-ea"/>
                <a:cs typeface="+mn-cs"/>
              </a:rPr>
              <a:t>重复段就必须有负贡献。</a:t>
            </a:r>
          </a:p>
          <a:p>
            <a:pPr marL="0" indent="0" algn="l">
              <a:lnSpc>
                <a:spcPts val="3000"/>
              </a:lnSpc>
              <a:spcBef>
                <a:spcPts val="1200"/>
              </a:spcBef>
              <a:buNone/>
            </a:pPr>
            <a:r>
              <a:rPr lang="zh-CN" sz="2000" dirty="0">
                <a:solidFill>
                  <a:schemeClr val="accent2"/>
                </a:solidFill>
                <a:latin typeface="+mn-lt"/>
                <a:ea typeface="+mn-ea"/>
                <a:cs typeface="+mn-cs"/>
              </a:rPr>
              <a:t>依据是维护中的 len，</a:t>
            </a:r>
            <a:br/>
            <a:r>
              <a:rPr lang="zh-CN" sz="2000" dirty="0">
                <a:solidFill>
                  <a:schemeClr val="accent2"/>
                </a:solidFill>
                <a:latin typeface="+mn-lt"/>
                <a:ea typeface="+mn-ea"/>
                <a:cs typeface="+mn-cs"/>
              </a:rPr>
              <a:t>不是任意一条长路线。</a:t>
            </a:r>
          </a:p>
        </p:txBody>
      </p:sp>
      <p:sp>
        <p:nvSpPr>
          <p:cNvPr id="26" name="Placeholder Binding obj 2" hidden="1"/>
          <p:cNvSpPr>
            <a:spLocks noGrp="1"/>
          </p:cNvSpPr>
          <p:nvPr>
            <p:ph idx="2"/>
          </p:nvPr>
        </p:nvSpPr>
        <p:spPr>
          <a:xfrm>
            <a:off x="838200" y="2038350"/>
            <a:ext cx="60960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332"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怎样检测负环 · 辨析</a:t>
            </a:r>
          </a:p>
        </p:txBody>
      </p:sp>
      <p:sp>
        <p:nvSpPr>
          <p:cNvPr id="6" name="title-slot Placeholder Carrier"/>
          <p:cNvSpPr txBox="1">
            <a:spLocks noGrp="1"/>
          </p:cNvSpPr>
          <p:nvPr>
            <p:ph type="title"/>
          </p:nvPr>
        </p:nvSpPr>
        <p:spPr>
          <a:xfrm>
            <a:off x="826008" y="1464945"/>
            <a:ext cx="3901440"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把更新次数当边数，会怎样</a:t>
            </a:r>
          </a:p>
        </p:txBody>
      </p:sp>
      <p:sp>
        <p:nvSpPr>
          <p:cNvPr id="7" name="question-slot Placeholder Carrier"/>
          <p:cNvSpPr txBox="1">
            <a:spLocks noGrp="1"/>
          </p:cNvSpPr>
          <p:nvPr>
            <p:ph type="body" idx="2"/>
          </p:nvPr>
        </p:nvSpPr>
        <p:spPr>
          <a:xfrm>
            <a:off x="828038" y="2146273"/>
            <a:ext cx="7010400" cy="119130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dk1"/>
                </a:solidFill>
                <a:latin typeface="+mn-lt"/>
                <a:ea typeface="+mn-ea"/>
                <a:cs typeface="+mn-cs"/>
              </a:rPr>
              <a:t>图只有 1、2 两个顶点，三条边都从 1 指向 2。</a:t>
            </a:r>
            <a:br/>
            <a:r>
              <a:rPr lang="zh-CN" sz="2000" dirty="0">
                <a:solidFill>
                  <a:schemeClr val="dk1"/>
                </a:solidFill>
                <a:latin typeface="+mn-lt"/>
                <a:ea typeface="+mn-ea"/>
                <a:cs typeface="+mn-cs"/>
              </a:rPr>
              <a:t>按顺序扫描权值 5、4、3，dis[2] 从 INF 变成 5、4、3。</a:t>
            </a:r>
            <a:br/>
            <a:r>
              <a:rPr lang="zh-CN" sz="2000" dirty="0">
                <a:solidFill>
                  <a:schemeClr val="dk1"/>
                </a:solidFill>
                <a:latin typeface="+mn-lt"/>
                <a:ea typeface="+mn-ea"/>
                <a:cs typeface="+mn-cs"/>
              </a:rPr>
              <a:t>距离被更新了三次。这里是否存在负环？len[2] 是多少？</a:t>
            </a:r>
          </a:p>
        </p:txBody>
      </p:sp>
      <p:sp>
        <p:nvSpPr>
          <p:cNvPr id="9" name="answer-slot Placeholder Carrier"/>
          <p:cNvSpPr txBox="1">
            <a:spLocks noGrp="1"/>
          </p:cNvSpPr>
          <p:nvPr>
            <p:ph type="body" idx="3"/>
          </p:nvPr>
        </p:nvSpPr>
        <p:spPr>
          <a:xfrm>
            <a:off x="828038" y="4279873"/>
            <a:ext cx="7302500" cy="15913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2"/>
                </a:solidFill>
                <a:latin typeface="+mn-lt"/>
                <a:ea typeface="+mn-ea"/>
                <a:cs typeface="+mn-cs"/>
              </a:rPr>
              <a:t>连环都没有，当然没有负环；三条候选路线都只走了一条边。</a:t>
            </a:r>
            <a:br/>
            <a:r>
              <a:rPr lang="zh-CN" sz="2000" dirty="0">
                <a:solidFill>
                  <a:schemeClr val="accent2"/>
                </a:solidFill>
                <a:latin typeface="+mn-lt"/>
                <a:ea typeface="+mn-ea"/>
                <a:cs typeface="+mn-cs"/>
              </a:rPr>
              <a:t>每次应计算 len[2] = len[1] + 1 = 1，而不是 len[2]++。</a:t>
            </a:r>
            <a:br/>
            <a:r>
              <a:rPr lang="zh-CN" sz="2000" dirty="0">
                <a:solidFill>
                  <a:schemeClr val="accent2"/>
                </a:solidFill>
                <a:latin typeface="+mn-lt"/>
                <a:ea typeface="+mn-ea"/>
                <a:cs typeface="+mn-cs"/>
              </a:rPr>
              <a:t>“累计松弛次数达到 n”会在这个例子中误判。</a:t>
            </a:r>
            <a:br/>
            <a:r>
              <a:rPr lang="zh-CN" sz="2000" dirty="0">
                <a:solidFill>
                  <a:schemeClr val="accent2"/>
                </a:solidFill>
                <a:latin typeface="+mn-lt"/>
                <a:ea typeface="+mn-ea"/>
                <a:cs typeface="+mn-cs"/>
              </a:rPr>
              <a:t>实际入队次数是另一种统计量，不能混用本课的定义与阈值。</a:t>
            </a:r>
          </a:p>
        </p:txBody>
      </p:sp>
      <p:grpSp>
        <p:nvGrpSpPr>
          <p:cNvPr id="21" name="Group 21"/>
          <p:cNvGrpSpPr/>
          <p:nvPr/>
        </p:nvGrpSpPr>
        <p:grpSpPr>
          <a:xfrm>
            <a:off x="8944356" y="2215515"/>
            <a:ext cx="2265045" cy="3771519"/>
            <a:chOff x="8944356" y="2215515"/>
            <a:chExt cx="2265045" cy="3771519"/>
          </a:xfrm>
        </p:grpSpPr>
        <p:sp>
          <p:nvSpPr>
            <p:cNvPr id="10" name="TextBox 10"/>
            <p:cNvSpPr txBox="1"/>
            <p:nvPr/>
          </p:nvSpPr>
          <p:spPr>
            <a:xfrm>
              <a:off x="8944356" y="2215515"/>
              <a:ext cx="1751013" cy="352044"/>
            </a:xfrm>
            <a:prstGeom prst="rect">
              <a:avLst/>
            </a:prstGeom>
            <a:noFill/>
            <a:ln>
              <a:noFill/>
            </a:ln>
          </p:spPr>
          <p:txBody>
            <a:bodyPr wrap="square" lIns="0" tIns="0" rIns="0" bIns="0" anchor="t" anchorCtr="0">
              <a:spAutoFit/>
            </a:bodyPr>
            <a:lstStyle/>
            <a:p>
              <a:pPr algn="l"/>
              <a:r>
                <a:rPr lang="zh-CN" sz="1800" b="1" dirty="0">
                  <a:solidFill>
                    <a:srgbClr val="244D87"/>
                  </a:solidFill>
                  <a:latin typeface="Consolas"/>
                  <a:ea typeface="Microsoft YaHei"/>
                  <a:cs typeface="Consolas"/>
                </a:rPr>
                <a:t>始终只有一条边</a:t>
              </a:r>
            </a:p>
          </p:txBody>
        </p:sp>
        <p:sp>
          <p:nvSpPr>
            <p:cNvPr id="11" name="TextBox 11"/>
            <p:cNvSpPr txBox="1"/>
            <p:nvPr/>
          </p:nvSpPr>
          <p:spPr>
            <a:xfrm>
              <a:off x="8944356" y="2815590"/>
              <a:ext cx="1065213"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候选路线</a:t>
              </a:r>
            </a:p>
          </p:txBody>
        </p:sp>
        <p:sp>
          <p:nvSpPr>
            <p:cNvPr id="12" name="TextBox 12"/>
            <p:cNvSpPr txBox="1"/>
            <p:nvPr/>
          </p:nvSpPr>
          <p:spPr>
            <a:xfrm>
              <a:off x="10706481" y="2815590"/>
              <a:ext cx="608013"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长度</a:t>
              </a:r>
            </a:p>
          </p:txBody>
        </p:sp>
        <p:sp>
          <p:nvSpPr>
            <p:cNvPr id="13" name="TextBox 13"/>
            <p:cNvSpPr txBox="1"/>
            <p:nvPr/>
          </p:nvSpPr>
          <p:spPr>
            <a:xfrm>
              <a:off x="8944356" y="3368040"/>
              <a:ext cx="77787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1 → 2</a:t>
              </a:r>
            </a:p>
          </p:txBody>
        </p:sp>
        <p:sp>
          <p:nvSpPr>
            <p:cNvPr id="14" name="TextBox 14"/>
            <p:cNvSpPr txBox="1"/>
            <p:nvPr/>
          </p:nvSpPr>
          <p:spPr>
            <a:xfrm>
              <a:off x="10868406" y="3368040"/>
              <a:ext cx="27622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5</a:t>
              </a:r>
            </a:p>
          </p:txBody>
        </p:sp>
        <p:sp>
          <p:nvSpPr>
            <p:cNvPr id="15" name="TextBox 15"/>
            <p:cNvSpPr txBox="1"/>
            <p:nvPr/>
          </p:nvSpPr>
          <p:spPr>
            <a:xfrm>
              <a:off x="8944356" y="3910965"/>
              <a:ext cx="77787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1 → 2</a:t>
              </a:r>
            </a:p>
          </p:txBody>
        </p:sp>
        <p:sp>
          <p:nvSpPr>
            <p:cNvPr id="16" name="TextBox 16"/>
            <p:cNvSpPr txBox="1"/>
            <p:nvPr/>
          </p:nvSpPr>
          <p:spPr>
            <a:xfrm>
              <a:off x="10868406" y="3910965"/>
              <a:ext cx="27622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4</a:t>
              </a:r>
            </a:p>
          </p:txBody>
        </p:sp>
        <p:sp>
          <p:nvSpPr>
            <p:cNvPr id="17" name="TextBox 17"/>
            <p:cNvSpPr txBox="1"/>
            <p:nvPr/>
          </p:nvSpPr>
          <p:spPr>
            <a:xfrm>
              <a:off x="8944356" y="4453890"/>
              <a:ext cx="77787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1 → 2</a:t>
              </a:r>
            </a:p>
          </p:txBody>
        </p:sp>
        <p:sp>
          <p:nvSpPr>
            <p:cNvPr id="18" name="TextBox 18"/>
            <p:cNvSpPr txBox="1"/>
            <p:nvPr/>
          </p:nvSpPr>
          <p:spPr>
            <a:xfrm>
              <a:off x="10868406" y="4453890"/>
              <a:ext cx="27622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3</a:t>
              </a:r>
            </a:p>
          </p:txBody>
        </p:sp>
        <p:sp>
          <p:nvSpPr>
            <p:cNvPr id="19" name="TextBox 19"/>
            <p:cNvSpPr txBox="1"/>
            <p:nvPr/>
          </p:nvSpPr>
          <p:spPr>
            <a:xfrm>
              <a:off x="8944356" y="5082540"/>
              <a:ext cx="2068513"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更新 3 次，len=1</a:t>
              </a:r>
            </a:p>
          </p:txBody>
        </p:sp>
        <p:sp>
          <p:nvSpPr>
            <p:cNvPr id="20" name="TextBox 20"/>
            <p:cNvSpPr txBox="1"/>
            <p:nvPr/>
          </p:nvSpPr>
          <p:spPr>
            <a:xfrm>
              <a:off x="8944356" y="5634990"/>
              <a:ext cx="2208213" cy="352044"/>
            </a:xfrm>
            <a:prstGeom prst="rect">
              <a:avLst/>
            </a:prstGeom>
            <a:noFill/>
            <a:ln>
              <a:noFill/>
            </a:ln>
          </p:spPr>
          <p:txBody>
            <a:bodyPr wrap="square" lIns="0" tIns="0" rIns="0" bIns="0" anchor="t" anchorCtr="0">
              <a:spAutoFit/>
            </a:bodyPr>
            <a:lstStyle/>
            <a:p>
              <a:pPr algn="l"/>
              <a:r>
                <a:rPr lang="zh-CN" sz="1800" dirty="0">
                  <a:solidFill>
                    <a:srgbClr val="000000"/>
                  </a:solidFill>
                  <a:latin typeface="Consolas"/>
                  <a:ea typeface="Microsoft YaHei"/>
                  <a:cs typeface="Consolas"/>
                </a:rPr>
                <a:t>换候选，不是接三段</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3052163"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例题 · P3385 判负环</a:t>
            </a:r>
          </a:p>
        </p:txBody>
      </p:sp>
      <p:sp>
        <p:nvSpPr>
          <p:cNvPr id="6" name="title-slot Placeholder Carrier"/>
          <p:cNvSpPr txBox="1">
            <a:spLocks noGrp="1"/>
          </p:cNvSpPr>
          <p:nvPr>
            <p:ph type="title"/>
          </p:nvPr>
        </p:nvSpPr>
        <p:spPr>
          <a:xfrm>
            <a:off x="826008" y="1464945"/>
            <a:ext cx="3578352"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输入行数不等于有向边数</a:t>
            </a:r>
          </a:p>
        </p:txBody>
      </p:sp>
      <p:sp>
        <p:nvSpPr>
          <p:cNvPr id="8" name="body-slot Placeholder Carrier"/>
          <p:cNvSpPr txBox="1">
            <a:spLocks noGrp="1"/>
          </p:cNvSpPr>
          <p:nvPr>
            <p:ph type="body" idx="2"/>
          </p:nvPr>
        </p:nvSpPr>
        <p:spPr>
          <a:xfrm>
            <a:off x="828038" y="2146273"/>
            <a:ext cx="6896100" cy="3363009"/>
          </a:xfrm>
          <a:prstGeom prst="rect">
            <a:avLst/>
          </a:prstGeom>
          <a:noFill/>
          <a:ln>
            <a:noFill/>
          </a:ln>
        </p:spPr>
        <p:txBody>
          <a:bodyPr wrap="square" lIns="0" tIns="0" rIns="0" bIns="0" anchor="t" anchorCtr="0">
            <a:noAutofit/>
          </a:bodyPr>
          <a:lstStyle/>
          <a:p>
            <a:pPr marL="0" indent="0" algn="l">
              <a:lnSpc>
                <a:spcPts val="3750"/>
              </a:lnSpc>
              <a:buNone/>
            </a:pPr>
            <a:r>
              <a:rPr lang="zh-CN" sz="2000" dirty="0">
                <a:solidFill>
                  <a:schemeClr val="dk1"/>
                </a:solidFill>
                <a:latin typeface="+mn-lt"/>
                <a:ea typeface="+mn-ea"/>
                <a:cs typeface="+mn-cs"/>
              </a:rPr>
              <a:t>判断是否存在从顶点 1 出发能够到达的负环。</a:t>
            </a:r>
            <a:br/>
            <a:r>
              <a:rPr lang="zh-CN" sz="2000" dirty="0">
                <a:solidFill>
                  <a:schemeClr val="dk1"/>
                </a:solidFill>
                <a:latin typeface="+mn-lt"/>
                <a:ea typeface="+mn-ea"/>
                <a:cs typeface="+mn-cs"/>
              </a:rPr>
              <a:t>每条输入记录为 u、v、w，但建边规则分两种：</a:t>
            </a:r>
            <a:br/>
            <a:r>
              <a:rPr lang="zh-CN" sz="2000" dirty="0">
                <a:solidFill>
                  <a:schemeClr val="accent1"/>
                </a:solidFill>
                <a:latin typeface="+mn-lt"/>
                <a:ea typeface="+mn-ea"/>
                <a:cs typeface="+mn-cs"/>
              </a:rPr>
              <a:t>w ≥ 0：加入 u → v 和 v → u，两条边权都为 w。</a:t>
            </a:r>
            <a:br/>
            <a:r>
              <a:rPr lang="zh-CN" sz="2000" dirty="0">
                <a:solidFill>
                  <a:schemeClr val="accent2"/>
                </a:solidFill>
                <a:latin typeface="+mn-lt"/>
                <a:ea typeface="+mn-ea"/>
                <a:cs typeface="+mn-cs"/>
              </a:rPr>
              <a:t>w &lt; 0：只加入 u → v，不能自己补反向边。</a:t>
            </a:r>
          </a:p>
          <a:p>
            <a:pPr marL="0" indent="0" algn="l">
              <a:lnSpc>
                <a:spcPts val="3750"/>
              </a:lnSpc>
              <a:spcBef>
                <a:spcPts val="900"/>
              </a:spcBef>
              <a:buNone/>
            </a:pPr>
            <a:r>
              <a:rPr lang="zh-CN" sz="2000" dirty="0">
                <a:solidFill>
                  <a:schemeClr val="dk1"/>
                </a:solidFill>
                <a:latin typeface="+mn-lt"/>
                <a:ea typeface="+mn-ea"/>
                <a:cs typeface="+mn-cs"/>
              </a:rPr>
              <a:t>1 ≤ n ≤ 2000，1 ≤ m ≤ 3000，|w| ≤ 10000，T ≤ 10。</a:t>
            </a:r>
            <a:br/>
            <a:r>
              <a:rPr lang="zh-CN" sz="2000" dirty="0">
                <a:solidFill>
                  <a:schemeClr val="dk1"/>
                </a:solidFill>
                <a:latin typeface="+mn-lt"/>
                <a:ea typeface="+mn-ea"/>
                <a:cs typeface="+mn-cs"/>
              </a:rPr>
              <a:t>m 是输入记录条数；实际有向边数 E 最多为 2m。</a:t>
            </a:r>
            <a:br/>
            <a:r>
              <a:rPr lang="zh-CN" sz="2000" dirty="0">
                <a:solidFill>
                  <a:schemeClr val="dk1"/>
                </a:solidFill>
                <a:latin typeface="+mn-lt"/>
                <a:ea typeface="+mn-ea"/>
                <a:cs typeface="+mn-cs"/>
              </a:rPr>
              <a:t>有可达负环输出 YES，否则输出 NO。每组数据独立。</a:t>
            </a:r>
          </a:p>
        </p:txBody>
      </p:sp>
      <p:grpSp>
        <p:nvGrpSpPr>
          <p:cNvPr id="16" name="Group 16"/>
          <p:cNvGrpSpPr/>
          <p:nvPr/>
        </p:nvGrpSpPr>
        <p:grpSpPr>
          <a:xfrm>
            <a:off x="8655558" y="2215515"/>
            <a:ext cx="2707767" cy="3771519"/>
            <a:chOff x="8655558" y="2215515"/>
            <a:chExt cx="2707767" cy="3771519"/>
          </a:xfrm>
        </p:grpSpPr>
        <p:sp>
          <p:nvSpPr>
            <p:cNvPr id="7" name="TextBox 7"/>
            <p:cNvSpPr txBox="1"/>
            <p:nvPr/>
          </p:nvSpPr>
          <p:spPr>
            <a:xfrm>
              <a:off x="8658606" y="2215515"/>
              <a:ext cx="2208213" cy="352044"/>
            </a:xfrm>
            <a:prstGeom prst="rect">
              <a:avLst/>
            </a:prstGeom>
            <a:noFill/>
            <a:ln>
              <a:noFill/>
            </a:ln>
          </p:spPr>
          <p:txBody>
            <a:bodyPr wrap="square" lIns="0" tIns="0" rIns="0" bIns="0" anchor="t" anchorCtr="0">
              <a:spAutoFit/>
            </a:bodyPr>
            <a:lstStyle/>
            <a:p>
              <a:pPr algn="l"/>
              <a:r>
                <a:rPr lang="zh-CN" sz="1800" b="1" dirty="0">
                  <a:solidFill>
                    <a:srgbClr val="244D87"/>
                  </a:solidFill>
                  <a:latin typeface="Consolas"/>
                  <a:ea typeface="Microsoft YaHei"/>
                  <a:cs typeface="Consolas"/>
                </a:rPr>
                <a:t>读一条边，先看符号</a:t>
              </a:r>
            </a:p>
          </p:txBody>
        </p:sp>
        <p:sp>
          <p:nvSpPr>
            <p:cNvPr id="9" name="TextBox 9"/>
            <p:cNvSpPr txBox="1"/>
            <p:nvPr/>
          </p:nvSpPr>
          <p:spPr>
            <a:xfrm>
              <a:off x="8658606" y="2844165"/>
              <a:ext cx="1360488"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输入 1 2 7</a:t>
              </a:r>
            </a:p>
          </p:txBody>
        </p:sp>
        <p:sp>
          <p:nvSpPr>
            <p:cNvPr id="10" name="TextBox 10"/>
            <p:cNvSpPr txBox="1"/>
            <p:nvPr/>
          </p:nvSpPr>
          <p:spPr>
            <a:xfrm>
              <a:off x="8655558" y="3217545"/>
              <a:ext cx="2068513" cy="469392"/>
            </a:xfrm>
            <a:prstGeom prst="rect">
              <a:avLst/>
            </a:prstGeom>
            <a:noFill/>
            <a:ln>
              <a:noFill/>
            </a:ln>
          </p:spPr>
          <p:txBody>
            <a:bodyPr wrap="square" lIns="0" tIns="0" rIns="0" bIns="0" anchor="t" anchorCtr="0">
              <a:spAutoFit/>
            </a:bodyPr>
            <a:lstStyle/>
            <a:p>
              <a:pPr algn="l"/>
              <a:r>
                <a:rPr lang="zh-CN" sz="2400" dirty="0">
                  <a:solidFill>
                    <a:srgbClr val="244D87"/>
                  </a:solidFill>
                  <a:latin typeface="Consolas"/>
                  <a:ea typeface="Microsoft YaHei"/>
                  <a:cs typeface="Consolas"/>
                </a:rPr>
                <a:t>1 ⇄ 2，权 7</a:t>
              </a:r>
            </a:p>
          </p:txBody>
        </p:sp>
        <p:sp>
          <p:nvSpPr>
            <p:cNvPr id="11" name="Line 11"/>
            <p:cNvSpPr/>
            <p:nvPr/>
          </p:nvSpPr>
          <p:spPr>
            <a:xfrm>
              <a:off x="8667750" y="3876675"/>
              <a:ext cx="2695575" cy="9525"/>
            </a:xfrm>
            <a:custGeom>
              <a:avLst/>
              <a:gdLst/>
              <a:ahLst/>
              <a:cxnLst/>
              <a:rect l="l" t="t" r="r" b="b"/>
              <a:pathLst>
                <a:path w="2695575" h="9525">
                  <a:moveTo>
                    <a:pt x="0" y="0"/>
                  </a:moveTo>
                  <a:lnTo>
                    <a:pt x="2695575" y="0"/>
                  </a:lnTo>
                </a:path>
              </a:pathLst>
            </a:custGeom>
            <a:noFill/>
            <a:ln w="19050">
              <a:solidFill>
                <a:srgbClr val="B8CDE1"/>
              </a:solidFill>
            </a:ln>
          </p:spPr>
        </p:sp>
        <p:sp>
          <p:nvSpPr>
            <p:cNvPr id="12" name="TextBox 12"/>
            <p:cNvSpPr txBox="1"/>
            <p:nvPr/>
          </p:nvSpPr>
          <p:spPr>
            <a:xfrm>
              <a:off x="8658606" y="4196715"/>
              <a:ext cx="1485900"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输入 3 4 −2</a:t>
              </a:r>
            </a:p>
          </p:txBody>
        </p:sp>
        <p:sp>
          <p:nvSpPr>
            <p:cNvPr id="13" name="TextBox 13"/>
            <p:cNvSpPr txBox="1"/>
            <p:nvPr/>
          </p:nvSpPr>
          <p:spPr>
            <a:xfrm>
              <a:off x="8655558" y="4570095"/>
              <a:ext cx="2149475" cy="469392"/>
            </a:xfrm>
            <a:prstGeom prst="rect">
              <a:avLst/>
            </a:prstGeom>
            <a:noFill/>
            <a:ln>
              <a:noFill/>
            </a:ln>
          </p:spPr>
          <p:txBody>
            <a:bodyPr wrap="square" lIns="0" tIns="0" rIns="0" bIns="0" anchor="t" anchorCtr="0">
              <a:spAutoFit/>
            </a:bodyPr>
            <a:lstStyle/>
            <a:p>
              <a:pPr algn="l"/>
              <a:r>
                <a:rPr lang="zh-CN" sz="2400" dirty="0">
                  <a:solidFill>
                    <a:srgbClr val="C00000"/>
                  </a:solidFill>
                  <a:latin typeface="Consolas"/>
                  <a:ea typeface="Microsoft YaHei"/>
                  <a:cs typeface="Consolas"/>
                </a:rPr>
                <a:t>3 → 4，权 −2</a:t>
              </a:r>
            </a:p>
          </p:txBody>
        </p:sp>
        <p:sp>
          <p:nvSpPr>
            <p:cNvPr id="14" name="TextBox 14"/>
            <p:cNvSpPr txBox="1"/>
            <p:nvPr/>
          </p:nvSpPr>
          <p:spPr>
            <a:xfrm>
              <a:off x="8658606" y="5215890"/>
              <a:ext cx="2598953"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从 1 开始检查可达区域</a:t>
              </a:r>
            </a:p>
          </p:txBody>
        </p:sp>
        <p:sp>
          <p:nvSpPr>
            <p:cNvPr id="15" name="TextBox 15"/>
            <p:cNvSpPr txBox="1"/>
            <p:nvPr/>
          </p:nvSpPr>
          <p:spPr>
            <a:xfrm>
              <a:off x="8658606" y="5634990"/>
              <a:ext cx="2208213"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不能擅自补负权反边</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3176217"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P3385 · 完整输入输出</a:t>
            </a:r>
          </a:p>
        </p:txBody>
      </p:sp>
      <p:sp>
        <p:nvSpPr>
          <p:cNvPr id="6" name="title-slot Placeholder Carrier"/>
          <p:cNvSpPr txBox="1">
            <a:spLocks noGrp="1"/>
          </p:cNvSpPr>
          <p:nvPr>
            <p:ph type="title"/>
          </p:nvPr>
        </p:nvSpPr>
        <p:spPr>
          <a:xfrm>
            <a:off x="826008" y="1464945"/>
            <a:ext cx="6373063"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读入两组数据，分别判断从 1 能到达的负环</a:t>
            </a:r>
          </a:p>
        </p:txBody>
      </p:sp>
      <p:sp>
        <p:nvSpPr>
          <p:cNvPr id="7" name="code-slot Proxy Content"/>
          <p:cNvSpPr txBox="1"/>
          <p:nvPr/>
        </p:nvSpPr>
        <p:spPr>
          <a:xfrm>
            <a:off x="829056" y="2148840"/>
            <a:ext cx="1966913" cy="3628644"/>
          </a:xfrm>
          <a:prstGeom prst="rect">
            <a:avLst/>
          </a:prstGeom>
          <a:noFill/>
          <a:ln>
            <a:noFill/>
          </a:ln>
        </p:spPr>
        <p:txBody>
          <a:bodyPr wrap="square" lIns="0" tIns="0" rIns="0" bIns="0" anchor="t" anchorCtr="0">
            <a:noAutofit/>
          </a:bodyPr>
          <a:lstStyle/>
          <a:p>
            <a:pPr algn="l">
              <a:lnSpc>
                <a:spcPts val="2100"/>
              </a:lnSpc>
            </a:pPr>
            <a:r>
              <a:rPr lang="zh-CN" sz="1800" dirty="0">
                <a:solidFill>
                  <a:schemeClr val="accent1"/>
                </a:solidFill>
                <a:latin typeface="+mn-lt"/>
                <a:ea typeface="+mn-ea"/>
                <a:cs typeface="+mn-cs"/>
              </a:rPr>
              <a:t>教学自拟输入</a:t>
            </a:r>
          </a:p>
          <a:p>
            <a:pPr algn="l">
              <a:lnSpc>
                <a:spcPts val="2100"/>
              </a:lnSpc>
              <a:spcBef>
                <a:spcPts val="150"/>
              </a:spcBef>
            </a:pPr>
            <a:r>
              <a:rPr lang="zh-CN" sz="1800" dirty="0">
                <a:solidFill>
                  <a:schemeClr val="dk1"/>
                </a:solidFill>
                <a:latin typeface="+mn-lt"/>
                <a:ea typeface="+mn-ea"/>
                <a:cs typeface="+mn-cs"/>
              </a:rPr>
              <a:t>2</a:t>
            </a:r>
            <a:br/>
            <a:r>
              <a:rPr lang="zh-CN" sz="1800" dirty="0">
                <a:solidFill>
                  <a:schemeClr val="dk1"/>
                </a:solidFill>
                <a:latin typeface="+mn-lt"/>
                <a:ea typeface="+mn-ea"/>
                <a:cs typeface="+mn-cs"/>
              </a:rPr>
              <a:t>3 3</a:t>
            </a:r>
            <a:br/>
            <a:r>
              <a:rPr lang="zh-CN" sz="1800" dirty="0">
                <a:solidFill>
                  <a:schemeClr val="dk1"/>
                </a:solidFill>
                <a:latin typeface="+mn-lt"/>
                <a:ea typeface="+mn-ea"/>
                <a:cs typeface="+mn-cs"/>
              </a:rPr>
              <a:t>1 2 2</a:t>
            </a:r>
            <a:br/>
            <a:r>
              <a:rPr lang="zh-CN" sz="1800" dirty="0">
                <a:solidFill>
                  <a:schemeClr val="dk1"/>
                </a:solidFill>
                <a:latin typeface="+mn-lt"/>
                <a:ea typeface="+mn-ea"/>
                <a:cs typeface="+mn-cs"/>
              </a:rPr>
              <a:t>2 3 -5</a:t>
            </a:r>
            <a:br/>
            <a:r>
              <a:rPr lang="zh-CN" sz="1800" dirty="0">
                <a:solidFill>
                  <a:schemeClr val="dk1"/>
                </a:solidFill>
                <a:latin typeface="+mn-lt"/>
                <a:ea typeface="+mn-ea"/>
                <a:cs typeface="+mn-cs"/>
              </a:rPr>
              <a:t>3 1 1</a:t>
            </a:r>
            <a:br/>
            <a:r>
              <a:rPr lang="zh-CN" sz="1800" dirty="0">
                <a:solidFill>
                  <a:schemeClr val="dk1"/>
                </a:solidFill>
                <a:latin typeface="+mn-lt"/>
                <a:ea typeface="+mn-ea"/>
                <a:cs typeface="+mn-cs"/>
              </a:rPr>
              <a:t>4 3</a:t>
            </a:r>
            <a:br/>
            <a:r>
              <a:rPr lang="zh-CN" sz="1800" dirty="0">
                <a:solidFill>
                  <a:schemeClr val="dk1"/>
                </a:solidFill>
                <a:latin typeface="+mn-lt"/>
                <a:ea typeface="+mn-ea"/>
                <a:cs typeface="+mn-cs"/>
              </a:rPr>
              <a:t>1 2 7</a:t>
            </a:r>
            <a:br/>
            <a:r>
              <a:rPr lang="zh-CN" sz="1800" dirty="0">
                <a:solidFill>
                  <a:schemeClr val="dk1"/>
                </a:solidFill>
                <a:latin typeface="+mn-lt"/>
                <a:ea typeface="+mn-ea"/>
                <a:cs typeface="+mn-cs"/>
              </a:rPr>
              <a:t>3 4 -2</a:t>
            </a:r>
            <a:br/>
            <a:r>
              <a:rPr lang="zh-CN" sz="1800" dirty="0">
                <a:solidFill>
                  <a:schemeClr val="dk1"/>
                </a:solidFill>
                <a:latin typeface="+mn-lt"/>
                <a:ea typeface="+mn-ea"/>
                <a:cs typeface="+mn-cs"/>
              </a:rPr>
              <a:t>4 3 1</a:t>
            </a:r>
          </a:p>
          <a:p>
            <a:pPr algn="l">
              <a:lnSpc>
                <a:spcPts val="2100"/>
              </a:lnSpc>
              <a:spcBef>
                <a:spcPts val="450"/>
              </a:spcBef>
            </a:pPr>
            <a:r>
              <a:rPr lang="zh-CN" sz="1800" dirty="0">
                <a:solidFill>
                  <a:schemeClr val="accent1"/>
                </a:solidFill>
                <a:latin typeface="+mn-lt"/>
                <a:ea typeface="+mn-ea"/>
                <a:cs typeface="+mn-cs"/>
              </a:rPr>
              <a:t>输出（每组一行）</a:t>
            </a:r>
            <a:br/>
            <a:r>
              <a:rPr lang="zh-CN" sz="1800" dirty="0">
                <a:solidFill>
                  <a:schemeClr val="accent2"/>
                </a:solidFill>
                <a:latin typeface="+mn-lt"/>
                <a:ea typeface="+mn-ea"/>
                <a:cs typeface="+mn-cs"/>
              </a:rPr>
              <a:t>YES</a:t>
            </a:r>
            <a:br/>
            <a:r>
              <a:rPr lang="zh-CN" sz="1800" dirty="0">
                <a:solidFill>
                  <a:schemeClr val="accent2"/>
                </a:solidFill>
                <a:latin typeface="+mn-lt"/>
                <a:ea typeface="+mn-ea"/>
                <a:cs typeface="+mn-cs"/>
              </a:rPr>
              <a:t>NO</a:t>
            </a:r>
          </a:p>
        </p:txBody>
      </p:sp>
      <p:sp>
        <p:nvSpPr>
          <p:cNvPr id="9" name="body-slot Placeholder Carrier"/>
          <p:cNvSpPr txBox="1">
            <a:spLocks noGrp="1"/>
          </p:cNvSpPr>
          <p:nvPr>
            <p:ph type="body" idx="3"/>
          </p:nvPr>
        </p:nvSpPr>
        <p:spPr>
          <a:xfrm>
            <a:off x="7419338" y="2146273"/>
            <a:ext cx="3454400" cy="38202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首行 T=2，表示两组数据。</a:t>
            </a:r>
            <a:br/>
            <a:r>
              <a:rPr lang="zh-CN" sz="2000" dirty="0">
                <a:solidFill>
                  <a:schemeClr val="dk1"/>
                </a:solidFill>
                <a:latin typeface="+mn-lt"/>
                <a:ea typeface="+mn-ea"/>
                <a:cs typeface="+mn-cs"/>
              </a:rPr>
              <a:t>每组先读 n m，</a:t>
            </a:r>
            <a:br/>
            <a:r>
              <a:rPr lang="zh-CN" sz="2000" dirty="0">
                <a:solidFill>
                  <a:schemeClr val="dk1"/>
                </a:solidFill>
                <a:latin typeface="+mn-lt"/>
                <a:ea typeface="+mn-ea"/>
                <a:cs typeface="+mn-cs"/>
              </a:rPr>
              <a:t>再读 m 行 u v w。</a:t>
            </a:r>
            <a:br/>
            <a:r>
              <a:rPr lang="zh-CN" sz="2000" dirty="0">
                <a:solidFill>
                  <a:schemeClr val="dk1"/>
                </a:solidFill>
                <a:latin typeface="+mn-lt"/>
                <a:ea typeface="+mn-ea"/>
                <a:cs typeface="+mn-cs"/>
              </a:rPr>
              <a:t>非负权补双向，负权仅单向。</a:t>
            </a:r>
            <a:br/>
            <a:r>
              <a:rPr lang="zh-CN" sz="2000" dirty="0">
                <a:solidFill>
                  <a:schemeClr val="dk1"/>
                </a:solidFill>
                <a:latin typeface="+mn-lt"/>
                <a:ea typeface="+mn-ea"/>
                <a:cs typeface="+mn-cs"/>
              </a:rPr>
              <a:t>第一组：1→2→3→1，</a:t>
            </a:r>
            <a:br/>
            <a:r>
              <a:rPr lang="zh-CN" sz="2000" dirty="0">
                <a:solidFill>
                  <a:schemeClr val="dk1"/>
                </a:solidFill>
                <a:latin typeface="+mn-lt"/>
                <a:ea typeface="+mn-ea"/>
                <a:cs typeface="+mn-cs"/>
              </a:rPr>
              <a:t>总权 2−5+1=−2，可达。</a:t>
            </a:r>
            <a:br/>
            <a:r>
              <a:rPr lang="zh-CN" sz="2000" dirty="0">
                <a:solidFill>
                  <a:schemeClr val="dk1"/>
                </a:solidFill>
                <a:latin typeface="+mn-lt"/>
                <a:ea typeface="+mn-ea"/>
                <a:cs typeface="+mn-cs"/>
              </a:rPr>
              <a:t>第二组：3→4→3 权 −1，</a:t>
            </a:r>
            <a:br/>
            <a:r>
              <a:rPr lang="zh-CN" sz="2000" dirty="0">
                <a:solidFill>
                  <a:schemeClr val="dk1"/>
                </a:solidFill>
                <a:latin typeface="+mn-lt"/>
                <a:ea typeface="+mn-ea"/>
                <a:cs typeface="+mn-cs"/>
              </a:rPr>
              <a:t>但从 1 出发只能到 2。</a:t>
            </a:r>
            <a:br/>
            <a:r>
              <a:rPr lang="zh-CN" sz="2000" dirty="0">
                <a:solidFill>
                  <a:schemeClr val="dk1"/>
                </a:solidFill>
                <a:latin typeface="+mn-lt"/>
                <a:ea typeface="+mn-ea"/>
                <a:cs typeface="+mn-cs"/>
              </a:rPr>
              <a:t>先按规则建图，再判断</a:t>
            </a:r>
            <a:br/>
            <a:r>
              <a:rPr lang="zh-CN" sz="2000" dirty="0">
                <a:solidFill>
                  <a:schemeClr val="dk1"/>
                </a:solidFill>
                <a:latin typeface="+mn-lt"/>
                <a:ea typeface="+mn-ea"/>
                <a:cs typeface="+mn-cs"/>
              </a:rPr>
              <a:t>源点能够到达的范围。</a:t>
            </a:r>
          </a:p>
        </p:txBody>
      </p:sp>
      <p:sp>
        <p:nvSpPr>
          <p:cNvPr id="10"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1991561"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P3385 · 建图</a:t>
            </a:r>
          </a:p>
        </p:txBody>
      </p:sp>
      <p:sp>
        <p:nvSpPr>
          <p:cNvPr id="6" name="title-slot Placeholder Carrier"/>
          <p:cNvSpPr txBox="1">
            <a:spLocks noGrp="1"/>
          </p:cNvSpPr>
          <p:nvPr>
            <p:ph type="title"/>
          </p:nvPr>
        </p:nvSpPr>
        <p:spPr>
          <a:xfrm>
            <a:off x="826008" y="1464945"/>
            <a:ext cx="2932176"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按权值决定建边方式</a:t>
            </a:r>
          </a:p>
        </p:txBody>
      </p:sp>
      <p:grpSp>
        <p:nvGrpSpPr>
          <p:cNvPr id="8" name="code-slot Proxy Content"/>
          <p:cNvGrpSpPr/>
          <p:nvPr/>
        </p:nvGrpSpPr>
        <p:grpSpPr>
          <a:xfrm>
            <a:off x="829056" y="2148840"/>
            <a:ext cx="4025900" cy="2866644"/>
            <a:chOff x="829056" y="2148840"/>
            <a:chExt cx="4025900" cy="2866644"/>
          </a:xfrm>
        </p:grpSpPr>
        <p:sp>
          <p:nvSpPr>
            <p:cNvPr id="7" name="TextBox 7"/>
            <p:cNvSpPr txBox="1"/>
            <p:nvPr/>
          </p:nvSpPr>
          <p:spPr>
            <a:xfrm>
              <a:off x="829056" y="2148840"/>
              <a:ext cx="4025900" cy="2866644"/>
            </a:xfrm>
            <a:prstGeom prst="rect">
              <a:avLst/>
            </a:prstGeom>
            <a:noFill/>
            <a:ln>
              <a:noFill/>
            </a:ln>
          </p:spPr>
          <p:txBody>
            <a:bodyPr wrap="square" lIns="0" tIns="0" rIns="0" bIns="0" anchor="t" anchorCtr="0">
              <a:noAutofit/>
            </a:bodyPr>
            <a:lstStyle/>
            <a:p>
              <a:pPr algn="l">
                <a:lnSpc>
                  <a:spcPts val="1800"/>
                </a:lnSpc>
              </a:pPr>
              <a:r>
                <a:rPr lang="zh-CN" sz="1800" dirty="0">
                  <a:solidFill>
                    <a:srgbClr val="0000FF"/>
                  </a:solidFill>
                  <a:latin typeface="+mn-lt"/>
                  <a:ea typeface="+mn-ea"/>
                  <a:cs typeface="+mn-cs"/>
                </a:rPr>
                <a:t>struct</a:t>
              </a:r>
              <a:r>
                <a:rPr lang="zh-CN" sz="1800" dirty="0">
                  <a:solidFill>
                    <a:schemeClr val="dk1"/>
                  </a:solidFill>
                  <a:latin typeface="+mn-lt"/>
                  <a:ea typeface="+mn-ea"/>
                  <a:cs typeface="+mn-cs"/>
                </a:rPr>
                <a:t> Edge { int v, w; };</a:t>
              </a:r>
              <a:br/>
              <a:r>
                <a:rPr lang="zh-CN" sz="1800" dirty="0">
                  <a:solidFill>
                    <a:schemeClr val="dk1"/>
                  </a:solidFill>
                  <a:latin typeface="+mn-lt"/>
                  <a:ea typeface="+mn-ea"/>
                  <a:cs typeface="+mn-cs"/>
                </a:rPr>
                <a:t>vector&lt;vector&lt;Edge&gt;&gt; g(n + 1);</a:t>
              </a:r>
            </a:p>
            <a:p>
              <a:pPr algn="l">
                <a:lnSpc>
                  <a:spcPts val="1800"/>
                </a:lnSpc>
                <a:spcBef>
                  <a:spcPts val="1800"/>
                </a:spcBef>
              </a:pPr>
              <a:r>
                <a:rPr lang="zh-CN" sz="1800" dirty="0">
                  <a:solidFill>
                    <a:schemeClr val="dk1"/>
                  </a:solidFill>
                  <a:latin typeface="+mn-lt"/>
                  <a:ea typeface="+mn-ea"/>
                  <a:cs typeface="+mn-cs"/>
                </a:rPr>
                <a:t>for (int i = 0; i &lt; m; ++i) {</a:t>
              </a:r>
              <a:br/>
              <a:r>
                <a:rPr lang="zh-CN" sz="1800" dirty="0">
                  <a:solidFill>
                    <a:schemeClr val="dk1"/>
                  </a:solidFill>
                  <a:latin typeface="+mn-lt"/>
                  <a:ea typeface="+mn-ea"/>
                  <a:cs typeface="+mn-cs"/>
                </a:rPr>
                <a:t>    int u, v, w;</a:t>
              </a:r>
              <a:br/>
              <a:r>
                <a:rPr lang="zh-CN" sz="1800" dirty="0">
                  <a:solidFill>
                    <a:schemeClr val="dk1"/>
                  </a:solidFill>
                  <a:latin typeface="+mn-lt"/>
                  <a:ea typeface="+mn-ea"/>
                  <a:cs typeface="+mn-cs"/>
                </a:rPr>
                <a:t>    cin &gt;&gt; u &gt;&gt; v &gt;&gt; w;</a:t>
              </a:r>
            </a:p>
            <a:p>
              <a:pPr algn="l">
                <a:lnSpc>
                  <a:spcPts val="1800"/>
                </a:lnSpc>
                <a:spcBef>
                  <a:spcPts val="1800"/>
                </a:spcBef>
              </a:pPr>
              <a:r>
                <a:rPr lang="zh-CN" sz="1800" dirty="0">
                  <a:solidFill>
                    <a:schemeClr val="dk1"/>
                  </a:solidFill>
                  <a:latin typeface="+mn-lt"/>
                  <a:ea typeface="+mn-ea"/>
                  <a:cs typeface="+mn-cs"/>
                </a:rPr>
                <a:t>    g[u].push_back({v, w});</a:t>
              </a:r>
              <a:br/>
              <a:r>
                <a:rPr lang="zh-CN" sz="1800" dirty="0">
                  <a:solidFill>
                    <a:schemeClr val="dk1"/>
                  </a:solidFill>
                  <a:latin typeface="+mn-lt"/>
                  <a:ea typeface="+mn-ea"/>
                  <a:cs typeface="+mn-cs"/>
                </a:rPr>
                <a:t>    if (w &gt;= 0) {</a:t>
              </a:r>
              <a:br/>
              <a:r>
                <a:rPr lang="zh-CN" sz="1800" dirty="0">
                  <a:solidFill>
                    <a:schemeClr val="dk1"/>
                  </a:solidFill>
                  <a:latin typeface="+mn-lt"/>
                  <a:ea typeface="+mn-ea"/>
                  <a:cs typeface="+mn-cs"/>
                </a:rPr>
                <a:t>        g[v].push_back({u, w});</a:t>
              </a:r>
              <a:br/>
              <a:r>
                <a:rPr lang="zh-CN" sz="1800" dirty="0">
                  <a:solidFill>
                    <a:schemeClr val="dk1"/>
                  </a:solidFill>
                  <a:latin typeface="+mn-lt"/>
                  <a:ea typeface="+mn-ea"/>
                  <a:cs typeface="+mn-cs"/>
                </a:rPr>
                <a:t>    }</a:t>
              </a:r>
              <a:br/>
              <a:r>
                <a:rPr lang="zh-CN" sz="1800" dirty="0">
                  <a:solidFill>
                    <a:schemeClr val="dk1"/>
                  </a:solidFill>
                  <a:latin typeface="+mn-lt"/>
                  <a:ea typeface="+mn-ea"/>
                  <a:cs typeface="+mn-cs"/>
                </a:rPr>
                <a:t>}</a:t>
              </a:r>
            </a:p>
          </p:txBody>
        </p:sp>
      </p:grpSp>
      <p:sp>
        <p:nvSpPr>
          <p:cNvPr id="10" name="body-slot Placeholder Carrier"/>
          <p:cNvSpPr txBox="1">
            <a:spLocks noGrp="1"/>
          </p:cNvSpPr>
          <p:nvPr>
            <p:ph type="body" idx="3"/>
          </p:nvPr>
        </p:nvSpPr>
        <p:spPr>
          <a:xfrm>
            <a:off x="7419338" y="2146273"/>
            <a:ext cx="3327400" cy="32106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每条记录先加入正向边。</a:t>
            </a:r>
          </a:p>
          <a:p>
            <a:pPr marL="0" indent="0" algn="l">
              <a:lnSpc>
                <a:spcPts val="3000"/>
              </a:lnSpc>
              <a:spcBef>
                <a:spcPts val="600"/>
              </a:spcBef>
              <a:buNone/>
            </a:pPr>
            <a:r>
              <a:rPr lang="zh-CN" sz="2000" dirty="0">
                <a:solidFill>
                  <a:schemeClr val="dk1"/>
                </a:solidFill>
                <a:latin typeface="+mn-lt"/>
                <a:ea typeface="+mn-ea"/>
                <a:cs typeface="+mn-cs"/>
              </a:rPr>
              <a:t>权值非负时，再加反向边。</a:t>
            </a:r>
          </a:p>
          <a:p>
            <a:pPr marL="0" indent="0" algn="l">
              <a:lnSpc>
                <a:spcPts val="3000"/>
              </a:lnSpc>
              <a:spcBef>
                <a:spcPts val="1200"/>
              </a:spcBef>
              <a:buNone/>
            </a:pPr>
            <a:r>
              <a:rPr lang="zh-CN" sz="2000" dirty="0">
                <a:solidFill>
                  <a:schemeClr val="accent2"/>
                </a:solidFill>
                <a:latin typeface="+mn-lt"/>
                <a:ea typeface="+mn-ea"/>
                <a:cs typeface="+mn-cs"/>
              </a:rPr>
              <a:t>注意：0 也属于非负。</a:t>
            </a:r>
          </a:p>
          <a:p>
            <a:pPr marL="0" indent="0" algn="l">
              <a:lnSpc>
                <a:spcPts val="3000"/>
              </a:lnSpc>
              <a:spcBef>
                <a:spcPts val="1200"/>
              </a:spcBef>
              <a:buNone/>
            </a:pPr>
            <a:r>
              <a:rPr lang="zh-CN" sz="2000" dirty="0">
                <a:solidFill>
                  <a:schemeClr val="dk1"/>
                </a:solidFill>
                <a:latin typeface="+mn-lt"/>
                <a:ea typeface="+mn-ea"/>
                <a:cs typeface="+mn-cs"/>
              </a:rPr>
              <a:t>例如 1 → 2 的权值为 −3，</a:t>
            </a:r>
            <a:br/>
            <a:r>
              <a:rPr lang="zh-CN" sz="2000" dirty="0">
                <a:solidFill>
                  <a:schemeClr val="dk1"/>
                </a:solidFill>
                <a:latin typeface="+mn-lt"/>
                <a:ea typeface="+mn-ea"/>
                <a:cs typeface="+mn-cs"/>
              </a:rPr>
              <a:t>若错误补上反向边，</a:t>
            </a:r>
            <a:br/>
            <a:r>
              <a:rPr lang="zh-CN" sz="2000" dirty="0">
                <a:solidFill>
                  <a:schemeClr val="dk1"/>
                </a:solidFill>
                <a:latin typeface="+mn-lt"/>
                <a:ea typeface="+mn-ea"/>
                <a:cs typeface="+mn-cs"/>
              </a:rPr>
              <a:t>就凭空造出权值 −6 的环。</a:t>
            </a:r>
          </a:p>
          <a:p>
            <a:pPr marL="0" indent="0" algn="l">
              <a:lnSpc>
                <a:spcPts val="3000"/>
              </a:lnSpc>
              <a:spcBef>
                <a:spcPts val="1200"/>
              </a:spcBef>
              <a:buNone/>
            </a:pPr>
            <a:r>
              <a:rPr lang="zh-CN" sz="2000" dirty="0">
                <a:solidFill>
                  <a:schemeClr val="dk1"/>
                </a:solidFill>
                <a:latin typeface="+mn-lt"/>
                <a:ea typeface="+mn-ea"/>
                <a:cs typeface="+mn-cs"/>
              </a:rPr>
              <a:t>用邻接表容纳最多 2m 边。</a:t>
            </a:r>
          </a:p>
        </p:txBody>
      </p:sp>
      <p:sp>
        <p:nvSpPr>
          <p:cNvPr id="11"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287725"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P3385 · 初始化</a:t>
            </a:r>
          </a:p>
        </p:txBody>
      </p:sp>
      <p:sp>
        <p:nvSpPr>
          <p:cNvPr id="6" name="title-slot Placeholder Carrier"/>
          <p:cNvSpPr txBox="1">
            <a:spLocks noGrp="1"/>
          </p:cNvSpPr>
          <p:nvPr>
            <p:ph type="title"/>
          </p:nvPr>
        </p:nvSpPr>
        <p:spPr>
          <a:xfrm>
            <a:off x="826008" y="1464945"/>
            <a:ext cx="3142183"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从顶点 1 初始化判环</a:t>
            </a:r>
          </a:p>
        </p:txBody>
      </p:sp>
      <p:grpSp>
        <p:nvGrpSpPr>
          <p:cNvPr id="8" name="code-slot Proxy Content"/>
          <p:cNvGrpSpPr/>
          <p:nvPr/>
        </p:nvGrpSpPr>
        <p:grpSpPr>
          <a:xfrm>
            <a:off x="829056" y="2148840"/>
            <a:ext cx="4025900" cy="3323844"/>
            <a:chOff x="829056" y="2148840"/>
            <a:chExt cx="4025900" cy="3323844"/>
          </a:xfrm>
        </p:grpSpPr>
        <p:sp>
          <p:nvSpPr>
            <p:cNvPr id="7" name="TextBox 7"/>
            <p:cNvSpPr txBox="1"/>
            <p:nvPr/>
          </p:nvSpPr>
          <p:spPr>
            <a:xfrm>
              <a:off x="829056" y="2148840"/>
              <a:ext cx="4025900" cy="3323844"/>
            </a:xfrm>
            <a:prstGeom prst="rect">
              <a:avLst/>
            </a:prstGeom>
            <a:noFill/>
            <a:ln>
              <a:noFill/>
            </a:ln>
          </p:spPr>
          <p:txBody>
            <a:bodyPr wrap="square" lIns="0" tIns="0" rIns="0" bIns="0" anchor="t" anchorCtr="0">
              <a:noAutofit/>
            </a:bodyPr>
            <a:lstStyle/>
            <a:p>
              <a:pPr algn="l">
                <a:lnSpc>
                  <a:spcPts val="1800"/>
                </a:lnSpc>
              </a:pPr>
              <a:r>
                <a:rPr lang="zh-CN" sz="1800" dirty="0">
                  <a:solidFill>
                    <a:srgbClr val="0000FF"/>
                  </a:solidFill>
                  <a:latin typeface="+mn-lt"/>
                  <a:ea typeface="+mn-ea"/>
                  <a:cs typeface="+mn-cs"/>
                </a:rPr>
                <a:t>using</a:t>
              </a:r>
              <a:r>
                <a:rPr lang="zh-CN" sz="1800" dirty="0">
                  <a:solidFill>
                    <a:schemeClr val="dk1"/>
                  </a:solidFill>
                  <a:latin typeface="+mn-lt"/>
                  <a:ea typeface="+mn-ea"/>
                  <a:cs typeface="+mn-cs"/>
                </a:rPr>
                <a:t> ll = long long;</a:t>
              </a:r>
              <a:br/>
              <a:r>
                <a:rPr lang="zh-CN" sz="1800" dirty="0">
                  <a:solidFill>
                    <a:schemeClr val="dk1"/>
                  </a:solidFill>
                  <a:latin typeface="+mn-lt"/>
                  <a:ea typeface="+mn-ea"/>
                  <a:cs typeface="+mn-cs"/>
                </a:rPr>
                <a:t>const ll INF = (1LL &lt;&lt; 60);</a:t>
              </a:r>
              <a:br/>
              <a:r>
                <a:rPr lang="zh-CN" sz="1800" dirty="0">
                  <a:solidFill>
                    <a:schemeClr val="dk1"/>
                  </a:solidFill>
                  <a:latin typeface="+mn-lt"/>
                  <a:ea typeface="+mn-ea"/>
                  <a:cs typeface="+mn-cs"/>
                </a:rPr>
                <a:t>vector&lt;ll&gt; dis(n + 1, INF);</a:t>
              </a:r>
              <a:br/>
              <a:r>
                <a:rPr lang="zh-CN" sz="1800" dirty="0">
                  <a:solidFill>
                    <a:schemeClr val="dk1"/>
                  </a:solidFill>
                  <a:latin typeface="+mn-lt"/>
                  <a:ea typeface="+mn-ea"/>
                  <a:cs typeface="+mn-cs"/>
                </a:rPr>
                <a:t>vector&lt;int&gt; len(n + 1, 0);</a:t>
              </a:r>
              <a:br/>
              <a:r>
                <a:rPr lang="zh-CN" sz="1800" dirty="0">
                  <a:solidFill>
                    <a:schemeClr val="dk1"/>
                  </a:solidFill>
                  <a:latin typeface="+mn-lt"/>
                  <a:ea typeface="+mn-ea"/>
                  <a:cs typeface="+mn-cs"/>
                </a:rPr>
                <a:t>vector&lt;bool&gt; inq(n + 1, false);</a:t>
              </a:r>
              <a:br/>
              <a:r>
                <a:rPr lang="zh-CN" sz="1800" dirty="0">
                  <a:solidFill>
                    <a:schemeClr val="dk1"/>
                  </a:solidFill>
                  <a:latin typeface="+mn-lt"/>
                  <a:ea typeface="+mn-ea"/>
                  <a:cs typeface="+mn-cs"/>
                </a:rPr>
                <a:t>queue&lt;int&gt; q;</a:t>
              </a:r>
            </a:p>
            <a:p>
              <a:pPr algn="l">
                <a:lnSpc>
                  <a:spcPts val="1800"/>
                </a:lnSpc>
                <a:spcBef>
                  <a:spcPts val="1800"/>
                </a:spcBef>
              </a:pPr>
              <a:r>
                <a:rPr lang="zh-CN" sz="1800" dirty="0">
                  <a:solidFill>
                    <a:schemeClr val="dk1"/>
                  </a:solidFill>
                  <a:latin typeface="+mn-lt"/>
                  <a:ea typeface="+mn-ea"/>
                  <a:cs typeface="+mn-cs"/>
                </a:rPr>
                <a:t>dis[1] = 0;</a:t>
              </a:r>
              <a:br/>
              <a:r>
                <a:rPr lang="zh-CN" sz="1800" dirty="0">
                  <a:solidFill>
                    <a:schemeClr val="dk1"/>
                  </a:solidFill>
                  <a:latin typeface="+mn-lt"/>
                  <a:ea typeface="+mn-ea"/>
                  <a:cs typeface="+mn-cs"/>
                </a:rPr>
                <a:t>q.push(1); inq[1] = true;</a:t>
              </a:r>
            </a:p>
            <a:p>
              <a:pPr algn="l">
                <a:lnSpc>
                  <a:spcPts val="1800"/>
                </a:lnSpc>
                <a:spcBef>
                  <a:spcPts val="1800"/>
                </a:spcBef>
              </a:pPr>
              <a:r>
                <a:rPr lang="zh-CN" sz="1800" dirty="0">
                  <a:solidFill>
                    <a:schemeClr val="dk1"/>
                  </a:solidFill>
                  <a:latin typeface="+mn-lt"/>
                  <a:ea typeface="+mn-ea"/>
                  <a:cs typeface="+mn-cs"/>
                </a:rPr>
                <a:t>while (!q.empty()) {</a:t>
              </a:r>
              <a:br/>
              <a:r>
                <a:rPr lang="zh-CN" sz="1800" dirty="0">
                  <a:solidFill>
                    <a:schemeClr val="dk1"/>
                  </a:solidFill>
                  <a:latin typeface="+mn-lt"/>
                  <a:ea typeface="+mn-ea"/>
                  <a:cs typeface="+mn-cs"/>
                </a:rPr>
                <a:t>    int u = q.front(); q.pop();</a:t>
              </a:r>
              <a:br/>
              <a:r>
                <a:rPr lang="zh-CN" sz="1800" dirty="0">
                  <a:solidFill>
                    <a:schemeClr val="dk1"/>
                  </a:solidFill>
                  <a:latin typeface="+mn-lt"/>
                  <a:ea typeface="+mn-ea"/>
                  <a:cs typeface="+mn-cs"/>
                </a:rPr>
                <a:t>    inq[u] = false;</a:t>
              </a:r>
              <a:br/>
              <a:r>
                <a:rPr lang="zh-CN" sz="1800" dirty="0">
                  <a:solidFill>
                    <a:srgbClr val="008000"/>
                  </a:solidFill>
                  <a:latin typeface="+mn-lt"/>
                  <a:ea typeface="+mn-ea"/>
                  <a:cs typeface="+mn-cs"/>
                </a:rPr>
                <a:t>    // 下一页：枚举 u 的出边</a:t>
              </a:r>
            </a:p>
          </p:txBody>
        </p:sp>
      </p:grpSp>
      <p:sp>
        <p:nvSpPr>
          <p:cNvPr id="10" name="body-slot Placeholder Carrier"/>
          <p:cNvSpPr txBox="1">
            <a:spLocks noGrp="1"/>
          </p:cNvSpPr>
          <p:nvPr>
            <p:ph type="body" idx="3"/>
          </p:nvPr>
        </p:nvSpPr>
        <p:spPr>
          <a:xfrm>
            <a:off x="7419338" y="2146273"/>
            <a:ext cx="3390900" cy="35154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只让源点 1 先进入队列。</a:t>
            </a:r>
          </a:p>
          <a:p>
            <a:pPr marL="0" indent="0" algn="l">
              <a:lnSpc>
                <a:spcPts val="3000"/>
              </a:lnSpc>
              <a:spcBef>
                <a:spcPts val="600"/>
              </a:spcBef>
              <a:buNone/>
            </a:pPr>
            <a:r>
              <a:rPr lang="zh-CN" sz="2000" dirty="0">
                <a:solidFill>
                  <a:schemeClr val="dk1"/>
                </a:solidFill>
                <a:latin typeface="+mn-lt"/>
                <a:ea typeface="+mn-ea"/>
                <a:cs typeface="+mn-cs"/>
              </a:rPr>
              <a:t>别处即使存在负环，</a:t>
            </a:r>
            <a:br/>
            <a:r>
              <a:rPr lang="zh-CN" sz="2000" dirty="0">
                <a:solidFill>
                  <a:schemeClr val="dk1"/>
                </a:solidFill>
                <a:latin typeface="+mn-lt"/>
                <a:ea typeface="+mn-ea"/>
                <a:cs typeface="+mn-cs"/>
              </a:rPr>
              <a:t>只要 1 到不了，就不计入。</a:t>
            </a:r>
          </a:p>
          <a:p>
            <a:pPr marL="0" indent="0" algn="l">
              <a:lnSpc>
                <a:spcPts val="3000"/>
              </a:lnSpc>
              <a:spcBef>
                <a:spcPts val="1200"/>
              </a:spcBef>
              <a:buNone/>
            </a:pPr>
            <a:r>
              <a:rPr lang="zh-CN" sz="2000" dirty="0">
                <a:solidFill>
                  <a:schemeClr val="dk1"/>
                </a:solidFill>
                <a:latin typeface="+mn-lt"/>
                <a:ea typeface="+mn-ea"/>
                <a:cs typeface="+mn-cs"/>
              </a:rPr>
              <a:t>出队立即清除 inq[u]，</a:t>
            </a:r>
            <a:br/>
            <a:r>
              <a:rPr lang="zh-CN" sz="2000" dirty="0">
                <a:solidFill>
                  <a:schemeClr val="dk1"/>
                </a:solidFill>
                <a:latin typeface="+mn-lt"/>
                <a:ea typeface="+mn-ea"/>
                <a:cs typeface="+mn-cs"/>
              </a:rPr>
              <a:t>允许它以后再次入队。</a:t>
            </a:r>
          </a:p>
          <a:p>
            <a:pPr marL="0" indent="0" algn="l">
              <a:lnSpc>
                <a:spcPts val="3000"/>
              </a:lnSpc>
              <a:spcBef>
                <a:spcPts val="1200"/>
              </a:spcBef>
              <a:buNone/>
            </a:pPr>
            <a:r>
              <a:rPr lang="zh-CN" sz="2000" dirty="0">
                <a:solidFill>
                  <a:schemeClr val="dk1"/>
                </a:solidFill>
                <a:latin typeface="+mn-lt"/>
                <a:ea typeface="+mn-ea"/>
                <a:cs typeface="+mn-cs"/>
              </a:rPr>
              <a:t>入队点的距离一定有限，</a:t>
            </a:r>
            <a:br/>
            <a:r>
              <a:rPr lang="zh-CN" sz="2000" dirty="0">
                <a:solidFill>
                  <a:schemeClr val="dk1"/>
                </a:solidFill>
                <a:latin typeface="+mn-lt"/>
                <a:ea typeface="+mn-ea"/>
                <a:cs typeface="+mn-cs"/>
              </a:rPr>
              <a:t>因此这里不会对 INF 加权。</a:t>
            </a:r>
          </a:p>
          <a:p>
            <a:pPr marL="0" indent="0" algn="l">
              <a:lnSpc>
                <a:spcPts val="3000"/>
              </a:lnSpc>
              <a:spcBef>
                <a:spcPts val="600"/>
              </a:spcBef>
              <a:buNone/>
            </a:pPr>
            <a:r>
              <a:rPr lang="zh-CN" sz="2000" dirty="0">
                <a:solidFill>
                  <a:schemeClr val="dk1"/>
                </a:solidFill>
                <a:latin typeface="+mn-lt"/>
                <a:ea typeface="+mn-ea"/>
                <a:cs typeface="+mn-cs"/>
              </a:rPr>
              <a:t>距离运算使用 long long。</a:t>
            </a:r>
          </a:p>
        </p:txBody>
      </p:sp>
      <p:sp>
        <p:nvSpPr>
          <p:cNvPr id="11"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053"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P3385 · 松弛与判环</a:t>
            </a:r>
          </a:p>
        </p:txBody>
      </p:sp>
      <p:sp>
        <p:nvSpPr>
          <p:cNvPr id="6" name="title-slot Placeholder Carrier"/>
          <p:cNvSpPr txBox="1">
            <a:spLocks noGrp="1"/>
          </p:cNvSpPr>
          <p:nvPr>
            <p:ph type="title"/>
          </p:nvPr>
        </p:nvSpPr>
        <p:spPr>
          <a:xfrm>
            <a:off x="826008" y="1464945"/>
            <a:ext cx="3901440"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松弛后先判环，再安排队列</a:t>
            </a:r>
          </a:p>
        </p:txBody>
      </p:sp>
      <p:grpSp>
        <p:nvGrpSpPr>
          <p:cNvPr id="8" name="code-slot Proxy Content"/>
          <p:cNvGrpSpPr/>
          <p:nvPr/>
        </p:nvGrpSpPr>
        <p:grpSpPr>
          <a:xfrm>
            <a:off x="829056" y="2148840"/>
            <a:ext cx="4778375" cy="3323844"/>
            <a:chOff x="829056" y="2148840"/>
            <a:chExt cx="4778375" cy="3323844"/>
          </a:xfrm>
        </p:grpSpPr>
        <p:sp>
          <p:nvSpPr>
            <p:cNvPr id="7" name="TextBox 7"/>
            <p:cNvSpPr txBox="1"/>
            <p:nvPr/>
          </p:nvSpPr>
          <p:spPr>
            <a:xfrm>
              <a:off x="829056" y="2148840"/>
              <a:ext cx="4778375" cy="3323844"/>
            </a:xfrm>
            <a:prstGeom prst="rect">
              <a:avLst/>
            </a:prstGeom>
            <a:noFill/>
            <a:ln>
              <a:noFill/>
            </a:ln>
          </p:spPr>
          <p:txBody>
            <a:bodyPr wrap="square" lIns="0" tIns="0" rIns="0" bIns="0" anchor="t" anchorCtr="0">
              <a:noAutofit/>
            </a:bodyPr>
            <a:lstStyle/>
            <a:p>
              <a:pPr algn="l">
                <a:lnSpc>
                  <a:spcPts val="1800"/>
                </a:lnSpc>
              </a:pPr>
              <a:r>
                <a:rPr lang="zh-CN" sz="1800" dirty="0">
                  <a:solidFill>
                    <a:schemeClr val="dk1"/>
                  </a:solidFill>
                  <a:latin typeface="+mn-lt"/>
                  <a:ea typeface="+mn-ea"/>
                  <a:cs typeface="+mn-cs"/>
                </a:rPr>
                <a:t>    </a:t>
              </a:r>
              <a:r>
                <a:rPr lang="zh-CN" sz="1800" dirty="0">
                  <a:solidFill>
                    <a:srgbClr val="0000FF"/>
                  </a:solidFill>
                  <a:latin typeface="+mn-lt"/>
                  <a:ea typeface="+mn-ea"/>
                  <a:cs typeface="+mn-cs"/>
                </a:rPr>
                <a:t>for</a:t>
              </a:r>
              <a:r>
                <a:rPr lang="zh-CN" sz="1800" dirty="0">
                  <a:solidFill>
                    <a:schemeClr val="dk1"/>
                  </a:solidFill>
                  <a:latin typeface="+mn-lt"/>
                  <a:ea typeface="+mn-ea"/>
                  <a:cs typeface="+mn-cs"/>
                </a:rPr>
                <a:t> (auto e : g[u]) {</a:t>
              </a:r>
              <a:br/>
              <a:r>
                <a:rPr lang="zh-CN" sz="1800" dirty="0">
                  <a:solidFill>
                    <a:schemeClr val="dk1"/>
                  </a:solidFill>
                  <a:latin typeface="+mn-lt"/>
                  <a:ea typeface="+mn-ea"/>
                  <a:cs typeface="+mn-cs"/>
                </a:rPr>
                <a:t>        int v = e.v;</a:t>
              </a:r>
              <a:br/>
              <a:r>
                <a:rPr lang="zh-CN" sz="1800" dirty="0">
                  <a:solidFill>
                    <a:schemeClr val="dk1"/>
                  </a:solidFill>
                  <a:latin typeface="+mn-lt"/>
                  <a:ea typeface="+mn-ea"/>
                  <a:cs typeface="+mn-cs"/>
                </a:rPr>
                <a:t>        ll nd = dis[u] + e.w;</a:t>
              </a:r>
              <a:br/>
              <a:r>
                <a:rPr lang="zh-CN" sz="1800" dirty="0">
                  <a:solidFill>
                    <a:schemeClr val="dk1"/>
                  </a:solidFill>
                  <a:latin typeface="+mn-lt"/>
                  <a:ea typeface="+mn-ea"/>
                  <a:cs typeface="+mn-cs"/>
                </a:rPr>
                <a:t>        if (nd &gt;= dis[v]) continue;</a:t>
              </a:r>
              <a:br/>
              <a:r>
                <a:rPr lang="zh-CN" sz="1800" dirty="0">
                  <a:solidFill>
                    <a:schemeClr val="dk1"/>
                  </a:solidFill>
                  <a:latin typeface="+mn-lt"/>
                  <a:ea typeface="+mn-ea"/>
                  <a:cs typeface="+mn-cs"/>
                </a:rPr>
                <a:t>        dis[v] = nd;</a:t>
              </a:r>
              <a:br/>
              <a:r>
                <a:rPr lang="zh-CN" sz="1800" dirty="0">
                  <a:solidFill>
                    <a:schemeClr val="dk1"/>
                  </a:solidFill>
                  <a:latin typeface="+mn-lt"/>
                  <a:ea typeface="+mn-ea"/>
                  <a:cs typeface="+mn-cs"/>
                </a:rPr>
                <a:t>        len[v] = len[u] + 1;</a:t>
              </a:r>
              <a:br/>
              <a:r>
                <a:rPr lang="zh-CN" sz="1800" dirty="0">
                  <a:solidFill>
                    <a:schemeClr val="dk1"/>
                  </a:solidFill>
                  <a:latin typeface="+mn-lt"/>
                  <a:ea typeface="+mn-ea"/>
                  <a:cs typeface="+mn-cs"/>
                </a:rPr>
                <a:t>        if (len[v] &gt;= n) return true;</a:t>
              </a:r>
              <a:br/>
              <a:r>
                <a:rPr lang="zh-CN" sz="1800" dirty="0">
                  <a:solidFill>
                    <a:schemeClr val="dk1"/>
                  </a:solidFill>
                  <a:latin typeface="+mn-lt"/>
                  <a:ea typeface="+mn-ea"/>
                  <a:cs typeface="+mn-cs"/>
                </a:rPr>
                <a:t>        if (!inq[v]) {</a:t>
              </a:r>
              <a:br/>
              <a:r>
                <a:rPr lang="zh-CN" sz="1800" dirty="0">
                  <a:solidFill>
                    <a:schemeClr val="dk1"/>
                  </a:solidFill>
                  <a:latin typeface="+mn-lt"/>
                  <a:ea typeface="+mn-ea"/>
                  <a:cs typeface="+mn-cs"/>
                </a:rPr>
                <a:t>            q.push(v);</a:t>
              </a:r>
              <a:br/>
              <a:r>
                <a:rPr lang="zh-CN" sz="1800" dirty="0">
                  <a:solidFill>
                    <a:schemeClr val="dk1"/>
                  </a:solidFill>
                  <a:latin typeface="+mn-lt"/>
                  <a:ea typeface="+mn-ea"/>
                  <a:cs typeface="+mn-cs"/>
                </a:rPr>
                <a:t>            inq[v] = true;</a:t>
              </a:r>
              <a:br/>
              <a:r>
                <a:rPr lang="zh-CN" sz="1800" dirty="0">
                  <a:solidFill>
                    <a:schemeClr val="dk1"/>
                  </a:solidFill>
                  <a:latin typeface="+mn-lt"/>
                  <a:ea typeface="+mn-ea"/>
                  <a:cs typeface="+mn-cs"/>
                </a:rPr>
                <a:t>        }</a:t>
              </a:r>
              <a:br/>
              <a:r>
                <a:rPr lang="zh-CN" sz="1800" dirty="0">
                  <a:solidFill>
                    <a:schemeClr val="dk1"/>
                  </a:solidFill>
                  <a:latin typeface="+mn-lt"/>
                  <a:ea typeface="+mn-ea"/>
                  <a:cs typeface="+mn-cs"/>
                </a:rPr>
                <a:t>    }</a:t>
              </a:r>
              <a:br/>
              <a:r>
                <a:rPr lang="zh-CN" sz="1800" dirty="0">
                  <a:solidFill>
                    <a:schemeClr val="dk1"/>
                  </a:solidFill>
                  <a:latin typeface="+mn-lt"/>
                  <a:ea typeface="+mn-ea"/>
                  <a:cs typeface="+mn-cs"/>
                </a:rPr>
                <a:t>}</a:t>
              </a:r>
              <a:br/>
              <a:r>
                <a:rPr lang="zh-CN" sz="1800" dirty="0">
                  <a:solidFill>
                    <a:srgbClr val="0000FF"/>
                  </a:solidFill>
                  <a:latin typeface="+mn-lt"/>
                  <a:ea typeface="+mn-ea"/>
                  <a:cs typeface="+mn-cs"/>
                </a:rPr>
                <a:t>return</a:t>
              </a:r>
              <a:r>
                <a:rPr lang="zh-CN" sz="1800" dirty="0">
                  <a:solidFill>
                    <a:schemeClr val="dk1"/>
                  </a:solidFill>
                  <a:latin typeface="+mn-lt"/>
                  <a:ea typeface="+mn-ea"/>
                  <a:cs typeface="+mn-cs"/>
                </a:rPr>
                <a:t> false;</a:t>
              </a:r>
            </a:p>
          </p:txBody>
        </p:sp>
      </p:grpSp>
      <p:sp>
        <p:nvSpPr>
          <p:cNvPr id="10" name="body-slot Placeholder Carrier"/>
          <p:cNvSpPr txBox="1">
            <a:spLocks noGrp="1"/>
          </p:cNvSpPr>
          <p:nvPr>
            <p:ph type="body" idx="3"/>
          </p:nvPr>
        </p:nvSpPr>
        <p:spPr>
          <a:xfrm>
            <a:off x="7419338" y="2146273"/>
            <a:ext cx="3365500" cy="36678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延续上一页的 while。</a:t>
            </a:r>
          </a:p>
          <a:p>
            <a:pPr marL="0" indent="0" algn="l">
              <a:lnSpc>
                <a:spcPts val="3000"/>
              </a:lnSpc>
              <a:spcBef>
                <a:spcPts val="600"/>
              </a:spcBef>
              <a:buNone/>
            </a:pPr>
            <a:r>
              <a:rPr lang="zh-CN" sz="2000" dirty="0">
                <a:solidFill>
                  <a:schemeClr val="dk1"/>
                </a:solidFill>
                <a:latin typeface="+mn-lt"/>
                <a:ea typeface="+mn-ea"/>
                <a:cs typeface="+mn-cs"/>
              </a:rPr>
              <a:t>相等或更大：不能改进。</a:t>
            </a:r>
          </a:p>
          <a:p>
            <a:pPr marL="0" indent="0" algn="l">
              <a:lnSpc>
                <a:spcPts val="3000"/>
              </a:lnSpc>
              <a:spcBef>
                <a:spcPts val="600"/>
              </a:spcBef>
              <a:buNone/>
            </a:pPr>
            <a:r>
              <a:rPr lang="zh-CN" sz="2000" dirty="0">
                <a:solidFill>
                  <a:schemeClr val="dk1"/>
                </a:solidFill>
                <a:latin typeface="+mn-lt"/>
                <a:ea typeface="+mn-ea"/>
                <a:cs typeface="+mn-cs"/>
              </a:rPr>
              <a:t>更小：同步两个标签。</a:t>
            </a:r>
          </a:p>
          <a:p>
            <a:pPr marL="0" indent="0" algn="l">
              <a:lnSpc>
                <a:spcPts val="3000"/>
              </a:lnSpc>
              <a:spcBef>
                <a:spcPts val="600"/>
              </a:spcBef>
              <a:buNone/>
            </a:pPr>
            <a:r>
              <a:rPr lang="zh-CN" sz="2000" dirty="0">
                <a:solidFill>
                  <a:schemeClr val="dk1"/>
                </a:solidFill>
                <a:latin typeface="+mn-lt"/>
                <a:ea typeface="+mn-ea"/>
                <a:cs typeface="+mn-cs"/>
              </a:rPr>
              <a:t>候选边数 ≥ n：立即返回。</a:t>
            </a:r>
          </a:p>
          <a:p>
            <a:pPr marL="0" indent="0" algn="l">
              <a:lnSpc>
                <a:spcPts val="3000"/>
              </a:lnSpc>
              <a:spcBef>
                <a:spcPts val="1200"/>
              </a:spcBef>
              <a:buNone/>
            </a:pPr>
            <a:r>
              <a:rPr lang="zh-CN" sz="2000" dirty="0">
                <a:solidFill>
                  <a:schemeClr val="dk1"/>
                </a:solidFill>
                <a:latin typeface="+mn-lt"/>
                <a:ea typeface="+mn-ea"/>
                <a:cs typeface="+mn-cs"/>
              </a:rPr>
              <a:t>队列为空且未报警，</a:t>
            </a:r>
            <a:br/>
            <a:r>
              <a:rPr lang="zh-CN" sz="2000" dirty="0">
                <a:solidFill>
                  <a:schemeClr val="dk1"/>
                </a:solidFill>
                <a:latin typeface="+mn-lt"/>
                <a:ea typeface="+mn-ea"/>
                <a:cs typeface="+mn-cs"/>
              </a:rPr>
              <a:t>说明没有从 1 可达的负环。</a:t>
            </a:r>
          </a:p>
          <a:p>
            <a:pPr marL="0" indent="0" algn="l">
              <a:lnSpc>
                <a:spcPts val="3000"/>
              </a:lnSpc>
              <a:spcBef>
                <a:spcPts val="1200"/>
              </a:spcBef>
              <a:buNone/>
            </a:pPr>
            <a:r>
              <a:rPr lang="zh-CN" sz="2000" dirty="0">
                <a:solidFill>
                  <a:schemeClr val="accent2"/>
                </a:solidFill>
                <a:latin typeface="+mn-lt"/>
                <a:ea typeface="+mn-ea"/>
                <a:cs typeface="+mn-cs"/>
              </a:rPr>
              <a:t>判环在 !inq[v] 外面。</a:t>
            </a:r>
          </a:p>
          <a:p>
            <a:pPr marL="0" indent="0" algn="l">
              <a:lnSpc>
                <a:spcPts val="3000"/>
              </a:lnSpc>
              <a:spcBef>
                <a:spcPts val="600"/>
              </a:spcBef>
              <a:buNone/>
            </a:pPr>
            <a:r>
              <a:rPr lang="zh-CN" sz="2000" dirty="0">
                <a:solidFill>
                  <a:schemeClr val="dk1"/>
                </a:solidFill>
                <a:latin typeface="+mn-lt"/>
                <a:ea typeface="+mn-ea"/>
                <a:cs typeface="+mn-cs"/>
              </a:rPr>
              <a:t>完整代码见配套源码。</a:t>
            </a:r>
          </a:p>
        </p:txBody>
      </p:sp>
      <p:sp>
        <p:nvSpPr>
          <p:cNvPr id="11"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3176217"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P3385 · 候选边数跟踪</a:t>
            </a:r>
          </a:p>
        </p:txBody>
      </p:sp>
      <p:sp>
        <p:nvSpPr>
          <p:cNvPr id="6" name="title-slot Placeholder Carrier"/>
          <p:cNvSpPr txBox="1">
            <a:spLocks noGrp="1"/>
          </p:cNvSpPr>
          <p:nvPr>
            <p:ph type="title"/>
          </p:nvPr>
        </p:nvSpPr>
        <p:spPr>
          <a:xfrm>
            <a:off x="826008" y="1464945"/>
            <a:ext cx="6405372"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第一组输入：距离变小与 len 增长同步发生</a:t>
            </a:r>
          </a:p>
        </p:txBody>
      </p:sp>
      <p:sp>
        <p:nvSpPr>
          <p:cNvPr id="7" name="left-slot Placeholder Carrier"/>
          <p:cNvSpPr txBox="1">
            <a:spLocks noGrp="1"/>
          </p:cNvSpPr>
          <p:nvPr>
            <p:ph type="body" idx="2"/>
          </p:nvPr>
        </p:nvSpPr>
        <p:spPr>
          <a:xfrm>
            <a:off x="828038" y="2146273"/>
            <a:ext cx="4076700" cy="36297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非负输入要补反向边，</a:t>
            </a:r>
            <a:br/>
            <a:r>
              <a:rPr lang="zh-CN" sz="2000" dirty="0">
                <a:solidFill>
                  <a:schemeClr val="dk1"/>
                </a:solidFill>
                <a:latin typeface="+mn-lt"/>
                <a:ea typeface="+mn-ea"/>
                <a:cs typeface="+mn-cs"/>
              </a:rPr>
              <a:t>因此这组有 1→3，权为 1。</a:t>
            </a:r>
            <a:br/>
            <a:r>
              <a:rPr lang="zh-CN" sz="2000" dirty="0">
                <a:solidFill>
                  <a:schemeClr val="dk1"/>
                </a:solidFill>
                <a:latin typeface="+mn-lt"/>
                <a:ea typeface="+mn-ea"/>
                <a:cs typeface="+mn-cs"/>
              </a:rPr>
              <a:t>初始 dis=[0,INF,INF]，</a:t>
            </a:r>
            <a:br/>
            <a:r>
              <a:rPr lang="zh-CN" sz="2000" dirty="0">
                <a:solidFill>
                  <a:schemeClr val="dk1"/>
                </a:solidFill>
                <a:latin typeface="+mn-lt"/>
                <a:ea typeface="+mn-ea"/>
                <a:cs typeface="+mn-cs"/>
              </a:rPr>
              <a:t>len=[0,0,0]，队列 [1]。</a:t>
            </a:r>
          </a:p>
          <a:p>
            <a:pPr marL="0" indent="0" algn="l">
              <a:lnSpc>
                <a:spcPts val="3000"/>
              </a:lnSpc>
              <a:spcBef>
                <a:spcPts val="750"/>
              </a:spcBef>
              <a:buNone/>
            </a:pPr>
            <a:r>
              <a:rPr lang="zh-CN" sz="2000" dirty="0">
                <a:solidFill>
                  <a:schemeClr val="dk1"/>
                </a:solidFill>
                <a:latin typeface="+mn-lt"/>
                <a:ea typeface="+mn-ea"/>
                <a:cs typeface="+mn-cs"/>
              </a:rPr>
              <a:t>出 1：改 dis[2]=2，len[2]=1；</a:t>
            </a:r>
            <a:br/>
            <a:r>
              <a:rPr lang="zh-CN" sz="2000" dirty="0">
                <a:solidFill>
                  <a:schemeClr val="dk1"/>
                </a:solidFill>
                <a:latin typeface="+mn-lt"/>
                <a:ea typeface="+mn-ea"/>
                <a:cs typeface="+mn-cs"/>
              </a:rPr>
              <a:t>改 dis[3]=1，len[3]=1。</a:t>
            </a:r>
            <a:br/>
            <a:r>
              <a:rPr lang="zh-CN" sz="2000" dirty="0">
                <a:solidFill>
                  <a:schemeClr val="dk1"/>
                </a:solidFill>
                <a:latin typeface="+mn-lt"/>
                <a:ea typeface="+mn-ea"/>
                <a:cs typeface="+mn-cs"/>
              </a:rPr>
              <a:t>队列成为 [2,3]。</a:t>
            </a:r>
          </a:p>
          <a:p>
            <a:pPr marL="0" indent="0" algn="l">
              <a:lnSpc>
                <a:spcPts val="3000"/>
              </a:lnSpc>
              <a:spcBef>
                <a:spcPts val="750"/>
              </a:spcBef>
              <a:buNone/>
            </a:pPr>
            <a:r>
              <a:rPr lang="zh-CN" sz="2000" dirty="0">
                <a:solidFill>
                  <a:schemeClr val="dk1"/>
                </a:solidFill>
                <a:latin typeface="+mn-lt"/>
                <a:ea typeface="+mn-ea"/>
                <a:cs typeface="+mn-cs"/>
              </a:rPr>
              <a:t>出 2：2→3 的候选 2−5=−3，</a:t>
            </a:r>
            <a:br/>
            <a:r>
              <a:rPr lang="zh-CN" sz="2000" dirty="0">
                <a:solidFill>
                  <a:schemeClr val="dk1"/>
                </a:solidFill>
                <a:latin typeface="+mn-lt"/>
                <a:ea typeface="+mn-ea"/>
                <a:cs typeface="+mn-cs"/>
              </a:rPr>
              <a:t>比 1 小，所以继续更新 3。</a:t>
            </a:r>
          </a:p>
        </p:txBody>
      </p:sp>
      <p:sp>
        <p:nvSpPr>
          <p:cNvPr id="9" name="right-slot Placeholder Carrier"/>
          <p:cNvSpPr txBox="1">
            <a:spLocks noGrp="1"/>
          </p:cNvSpPr>
          <p:nvPr>
            <p:ph type="body" idx="3"/>
          </p:nvPr>
        </p:nvSpPr>
        <p:spPr>
          <a:xfrm>
            <a:off x="6314438" y="2146273"/>
            <a:ext cx="3733800" cy="36297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写 dis[3]=−3，len[3]=2。</a:t>
            </a:r>
            <a:br/>
            <a:r>
              <a:rPr lang="zh-CN" sz="2000" dirty="0">
                <a:solidFill>
                  <a:schemeClr val="dk1"/>
                </a:solidFill>
                <a:latin typeface="+mn-lt"/>
                <a:ea typeface="+mn-ea"/>
                <a:cs typeface="+mn-cs"/>
              </a:rPr>
              <a:t>3 已在队列，</a:t>
            </a:r>
            <a:r>
              <a:rPr lang="zh-CN" sz="2000" dirty="0">
                <a:solidFill>
                  <a:schemeClr val="accent2"/>
                </a:solidFill>
                <a:latin typeface="+mn-lt"/>
                <a:ea typeface="+mn-ea"/>
                <a:cs typeface="+mn-cs"/>
              </a:rPr>
              <a:t>仍必须更新标签</a:t>
            </a:r>
            <a:r>
              <a:rPr lang="zh-CN" sz="2000" dirty="0">
                <a:solidFill>
                  <a:schemeClr val="dk1"/>
                </a:solidFill>
                <a:latin typeface="+mn-lt"/>
                <a:ea typeface="+mn-ea"/>
                <a:cs typeface="+mn-cs"/>
              </a:rPr>
              <a:t>，</a:t>
            </a:r>
            <a:br/>
            <a:r>
              <a:rPr lang="zh-CN" sz="2000" dirty="0">
                <a:solidFill>
                  <a:schemeClr val="dk1"/>
                </a:solidFill>
                <a:latin typeface="+mn-lt"/>
                <a:ea typeface="+mn-ea"/>
                <a:cs typeface="+mn-cs"/>
              </a:rPr>
              <a:t>只是不再次入队。</a:t>
            </a:r>
          </a:p>
          <a:p>
            <a:pPr marL="0" indent="0" algn="l">
              <a:lnSpc>
                <a:spcPts val="3000"/>
              </a:lnSpc>
              <a:spcBef>
                <a:spcPts val="750"/>
              </a:spcBef>
              <a:buNone/>
            </a:pPr>
            <a:r>
              <a:rPr lang="zh-CN" sz="2000" dirty="0">
                <a:solidFill>
                  <a:schemeClr val="dk1"/>
                </a:solidFill>
                <a:latin typeface="+mn-lt"/>
                <a:ea typeface="+mn-ea"/>
                <a:cs typeface="+mn-cs"/>
              </a:rPr>
              <a:t>出 3：沿 3→1 得 −3+1=−2。</a:t>
            </a:r>
            <a:br/>
            <a:r>
              <a:rPr lang="zh-CN" sz="2000" dirty="0">
                <a:solidFill>
                  <a:schemeClr val="dk1"/>
                </a:solidFill>
                <a:latin typeface="+mn-lt"/>
                <a:ea typeface="+mn-ea"/>
                <a:cs typeface="+mn-cs"/>
              </a:rPr>
              <a:t>改 dis[1]=−2，len[1]=3。</a:t>
            </a:r>
            <a:br/>
            <a:r>
              <a:rPr lang="zh-CN" sz="2000" dirty="0">
                <a:solidFill>
                  <a:schemeClr val="accent2"/>
                </a:solidFill>
                <a:latin typeface="+mn-lt"/>
                <a:ea typeface="+mn-ea"/>
                <a:cs typeface="+mn-cs"/>
              </a:rPr>
              <a:t>3≥n，立即返回 true。</a:t>
            </a:r>
          </a:p>
          <a:p>
            <a:pPr marL="0" indent="0" algn="l">
              <a:lnSpc>
                <a:spcPts val="3000"/>
              </a:lnSpc>
              <a:spcBef>
                <a:spcPts val="750"/>
              </a:spcBef>
              <a:buNone/>
            </a:pPr>
            <a:r>
              <a:rPr lang="zh-CN" sz="2000" dirty="0">
                <a:solidFill>
                  <a:schemeClr val="dk1"/>
                </a:solidFill>
                <a:latin typeface="+mn-lt"/>
                <a:ea typeface="+mn-ea"/>
                <a:cs typeface="+mn-cs"/>
              </a:rPr>
              <a:t>三条边的候选绕回了源点，</a:t>
            </a:r>
            <a:br/>
            <a:r>
              <a:rPr lang="zh-CN" sz="2000" dirty="0">
                <a:solidFill>
                  <a:schemeClr val="dk1"/>
                </a:solidFill>
                <a:latin typeface="+mn-lt"/>
                <a:ea typeface="+mn-ea"/>
                <a:cs typeface="+mn-cs"/>
              </a:rPr>
              <a:t>一圈总权为 −2，输出 YES。</a:t>
            </a:r>
            <a:br/>
            <a:r>
              <a:rPr lang="zh-CN" sz="2000" dirty="0">
                <a:solidFill>
                  <a:schemeClr val="dk1"/>
                </a:solidFill>
                <a:latin typeface="+mn-lt"/>
                <a:ea typeface="+mn-ea"/>
                <a:cs typeface="+mn-cs"/>
              </a:rPr>
              <a:t>下一组要从空图重新开始。</a:t>
            </a:r>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583889"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P3385 · 多组数据</a:t>
            </a:r>
          </a:p>
        </p:txBody>
      </p:sp>
      <p:sp>
        <p:nvSpPr>
          <p:cNvPr id="6" name="title-slot Placeholder Carrier"/>
          <p:cNvSpPr txBox="1">
            <a:spLocks noGrp="1"/>
          </p:cNvSpPr>
          <p:nvPr>
            <p:ph type="title"/>
          </p:nvPr>
        </p:nvSpPr>
        <p:spPr>
          <a:xfrm>
            <a:off x="826008" y="1464945"/>
            <a:ext cx="325526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每组数据都从空图开始</a:t>
            </a:r>
          </a:p>
        </p:txBody>
      </p:sp>
      <p:grpSp>
        <p:nvGrpSpPr>
          <p:cNvPr id="8" name="code-slot Proxy Content"/>
          <p:cNvGrpSpPr/>
          <p:nvPr/>
        </p:nvGrpSpPr>
        <p:grpSpPr>
          <a:xfrm>
            <a:off x="829056" y="2148840"/>
            <a:ext cx="4527550" cy="3552444"/>
            <a:chOff x="829056" y="2148840"/>
            <a:chExt cx="4527550" cy="3552444"/>
          </a:xfrm>
        </p:grpSpPr>
        <p:sp>
          <p:nvSpPr>
            <p:cNvPr id="7" name="TextBox 7"/>
            <p:cNvSpPr txBox="1"/>
            <p:nvPr/>
          </p:nvSpPr>
          <p:spPr>
            <a:xfrm>
              <a:off x="829056" y="2148840"/>
              <a:ext cx="4527550" cy="3552444"/>
            </a:xfrm>
            <a:prstGeom prst="rect">
              <a:avLst/>
            </a:prstGeom>
            <a:noFill/>
            <a:ln>
              <a:noFill/>
            </a:ln>
          </p:spPr>
          <p:txBody>
            <a:bodyPr wrap="square" lIns="0" tIns="0" rIns="0" bIns="0" anchor="t" anchorCtr="0">
              <a:noAutofit/>
            </a:bodyPr>
            <a:lstStyle/>
            <a:p>
              <a:pPr algn="l">
                <a:lnSpc>
                  <a:spcPts val="1800"/>
                </a:lnSpc>
              </a:pPr>
              <a:r>
                <a:rPr lang="zh-CN" sz="1800" dirty="0">
                  <a:solidFill>
                    <a:schemeClr val="dk1"/>
                  </a:solidFill>
                  <a:latin typeface="+mn-lt"/>
                  <a:ea typeface="+mn-ea"/>
                  <a:cs typeface="+mn-cs"/>
                </a:rPr>
                <a:t>int T; cin &gt;&gt; T;</a:t>
              </a:r>
              <a:br/>
              <a:r>
                <a:rPr lang="zh-CN" sz="1800" dirty="0">
                  <a:solidFill>
                    <a:srgbClr val="0000FF"/>
                  </a:solidFill>
                  <a:latin typeface="+mn-lt"/>
                  <a:ea typeface="+mn-ea"/>
                  <a:cs typeface="+mn-cs"/>
                </a:rPr>
                <a:t>while</a:t>
              </a:r>
              <a:r>
                <a:rPr lang="zh-CN" sz="1800" dirty="0">
                  <a:solidFill>
                    <a:schemeClr val="dk1"/>
                  </a:solidFill>
                  <a:latin typeface="+mn-lt"/>
                  <a:ea typeface="+mn-ea"/>
                  <a:cs typeface="+mn-cs"/>
                </a:rPr>
                <a:t> (T--) {</a:t>
              </a:r>
              <a:br/>
              <a:r>
                <a:rPr lang="zh-CN" sz="1800" dirty="0">
                  <a:solidFill>
                    <a:schemeClr val="dk1"/>
                  </a:solidFill>
                  <a:latin typeface="+mn-lt"/>
                  <a:ea typeface="+mn-ea"/>
                  <a:cs typeface="+mn-cs"/>
                </a:rPr>
                <a:t>    int n, m; cin &gt;&gt; n &gt;&gt; m;</a:t>
              </a:r>
              <a:br/>
              <a:r>
                <a:rPr lang="zh-CN" sz="1800" dirty="0">
                  <a:solidFill>
                    <a:schemeClr val="dk1"/>
                  </a:solidFill>
                  <a:latin typeface="+mn-lt"/>
                  <a:ea typeface="+mn-ea"/>
                  <a:cs typeface="+mn-cs"/>
                </a:rPr>
                <a:t>    vector&lt;vector&lt;Edge&gt;&gt; g(n + 1);</a:t>
              </a:r>
              <a:br/>
              <a:r>
                <a:rPr lang="zh-CN" sz="1800" dirty="0">
                  <a:solidFill>
                    <a:schemeClr val="dk1"/>
                  </a:solidFill>
                  <a:latin typeface="+mn-lt"/>
                  <a:ea typeface="+mn-ea"/>
                  <a:cs typeface="+mn-cs"/>
                </a:rPr>
                <a:t>    for (int i = 0; i &lt; m; ++i) {</a:t>
              </a:r>
              <a:br/>
              <a:r>
                <a:rPr lang="zh-CN" sz="1800" dirty="0">
                  <a:solidFill>
                    <a:schemeClr val="dk1"/>
                  </a:solidFill>
                  <a:latin typeface="+mn-lt"/>
                  <a:ea typeface="+mn-ea"/>
                  <a:cs typeface="+mn-cs"/>
                </a:rPr>
                <a:t>        int u, v, w;</a:t>
              </a:r>
              <a:br/>
              <a:r>
                <a:rPr lang="zh-CN" sz="1800" dirty="0">
                  <a:solidFill>
                    <a:schemeClr val="dk1"/>
                  </a:solidFill>
                  <a:latin typeface="+mn-lt"/>
                  <a:ea typeface="+mn-ea"/>
                  <a:cs typeface="+mn-cs"/>
                </a:rPr>
                <a:t>        cin &gt;&gt; u &gt;&gt; v &gt;&gt; w;</a:t>
              </a:r>
              <a:br/>
              <a:r>
                <a:rPr lang="zh-CN" sz="1800" dirty="0">
                  <a:solidFill>
                    <a:schemeClr val="dk1"/>
                  </a:solidFill>
                  <a:latin typeface="+mn-lt"/>
                  <a:ea typeface="+mn-ea"/>
                  <a:cs typeface="+mn-cs"/>
                </a:rPr>
                <a:t>        g[u].push_back({v, w});</a:t>
              </a:r>
              <a:br/>
              <a:r>
                <a:rPr lang="zh-CN" sz="1800" dirty="0">
                  <a:solidFill>
                    <a:schemeClr val="dk1"/>
                  </a:solidFill>
                  <a:latin typeface="+mn-lt"/>
                  <a:ea typeface="+mn-ea"/>
                  <a:cs typeface="+mn-cs"/>
                </a:rPr>
                <a:t>        if (w &gt;= 0)</a:t>
              </a:r>
              <a:br/>
              <a:r>
                <a:rPr lang="zh-CN" sz="1800" dirty="0">
                  <a:solidFill>
                    <a:schemeClr val="dk1"/>
                  </a:solidFill>
                  <a:latin typeface="+mn-lt"/>
                  <a:ea typeface="+mn-ea"/>
                  <a:cs typeface="+mn-cs"/>
                </a:rPr>
                <a:t>            g[v].push_back({u, w});</a:t>
              </a:r>
              <a:br/>
              <a:r>
                <a:rPr lang="zh-CN" sz="1800" dirty="0">
                  <a:solidFill>
                    <a:schemeClr val="dk1"/>
                  </a:solidFill>
                  <a:latin typeface="+mn-lt"/>
                  <a:ea typeface="+mn-ea"/>
                  <a:cs typeface="+mn-cs"/>
                </a:rPr>
                <a:t>    }</a:t>
              </a:r>
              <a:br/>
              <a:r>
                <a:rPr lang="zh-CN" sz="1800" dirty="0">
                  <a:solidFill>
                    <a:schemeClr val="dk1"/>
                  </a:solidFill>
                  <a:latin typeface="+mn-lt"/>
                  <a:ea typeface="+mn-ea"/>
                  <a:cs typeface="+mn-cs"/>
                </a:rPr>
                <a:t>    bool bad = hasNegativeCycle(g);</a:t>
              </a:r>
              <a:br/>
              <a:r>
                <a:rPr lang="zh-CN" sz="1800" dirty="0">
                  <a:solidFill>
                    <a:schemeClr val="dk1"/>
                  </a:solidFill>
                  <a:latin typeface="+mn-lt"/>
                  <a:ea typeface="+mn-ea"/>
                  <a:cs typeface="+mn-cs"/>
                </a:rPr>
                <a:t>    cout &lt;&lt; (bad ? "YES" : "NO")</a:t>
              </a:r>
              <a:br/>
              <a:r>
                <a:rPr lang="zh-CN" sz="1800" dirty="0">
                  <a:solidFill>
                    <a:schemeClr val="dk1"/>
                  </a:solidFill>
                  <a:latin typeface="+mn-lt"/>
                  <a:ea typeface="+mn-ea"/>
                  <a:cs typeface="+mn-cs"/>
                </a:rPr>
                <a:t>         &lt;&lt; '\n';</a:t>
              </a:r>
              <a:br/>
              <a:r>
                <a:rPr lang="zh-CN" sz="1800" dirty="0">
                  <a:solidFill>
                    <a:schemeClr val="dk1"/>
                  </a:solidFill>
                  <a:latin typeface="+mn-lt"/>
                  <a:ea typeface="+mn-ea"/>
                  <a:cs typeface="+mn-cs"/>
                </a:rPr>
                <a:t>}</a:t>
              </a:r>
            </a:p>
          </p:txBody>
        </p:sp>
      </p:grpSp>
      <p:sp>
        <p:nvSpPr>
          <p:cNvPr id="10" name="body-slot Placeholder Carrier"/>
          <p:cNvSpPr txBox="1">
            <a:spLocks noGrp="1"/>
          </p:cNvSpPr>
          <p:nvPr>
            <p:ph type="body" idx="3"/>
          </p:nvPr>
        </p:nvSpPr>
        <p:spPr>
          <a:xfrm>
            <a:off x="7419338" y="2146273"/>
            <a:ext cx="3200400" cy="35154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图在每组循环内重新创建。</a:t>
            </a:r>
          </a:p>
          <a:p>
            <a:pPr marL="0" indent="0" algn="l">
              <a:lnSpc>
                <a:spcPts val="3000"/>
              </a:lnSpc>
              <a:spcBef>
                <a:spcPts val="600"/>
              </a:spcBef>
              <a:buNone/>
            </a:pPr>
            <a:r>
              <a:rPr lang="zh-CN" sz="2000" dirty="0">
                <a:solidFill>
                  <a:schemeClr val="dk1"/>
                </a:solidFill>
                <a:latin typeface="+mn-lt"/>
                <a:ea typeface="+mn-ea"/>
                <a:cs typeface="+mn-cs"/>
              </a:rPr>
              <a:t>判环函数内创建：</a:t>
            </a:r>
            <a:br/>
            <a:r>
              <a:rPr lang="zh-CN" sz="2000" dirty="0">
                <a:solidFill>
                  <a:schemeClr val="dk1"/>
                </a:solidFill>
                <a:latin typeface="+mn-lt"/>
                <a:ea typeface="+mn-ea"/>
                <a:cs typeface="+mn-cs"/>
              </a:rPr>
              <a:t>dis、len、inq、队列。</a:t>
            </a:r>
          </a:p>
          <a:p>
            <a:pPr marL="0" indent="0" algn="l">
              <a:lnSpc>
                <a:spcPts val="3000"/>
              </a:lnSpc>
              <a:spcBef>
                <a:spcPts val="1200"/>
              </a:spcBef>
              <a:buNone/>
            </a:pPr>
            <a:r>
              <a:rPr lang="zh-CN" sz="2000" dirty="0">
                <a:solidFill>
                  <a:schemeClr val="dk1"/>
                </a:solidFill>
                <a:latin typeface="+mn-lt"/>
                <a:ea typeface="+mn-ea"/>
                <a:cs typeface="+mn-cs"/>
              </a:rPr>
              <a:t>即使上一组提前返回，</a:t>
            </a:r>
            <a:br/>
            <a:r>
              <a:rPr lang="zh-CN" sz="2000" dirty="0">
                <a:solidFill>
                  <a:schemeClr val="dk1"/>
                </a:solidFill>
                <a:latin typeface="+mn-lt"/>
                <a:ea typeface="+mn-ea"/>
                <a:cs typeface="+mn-cs"/>
              </a:rPr>
              <a:t>下一组也不会继承旧状态。</a:t>
            </a:r>
          </a:p>
          <a:p>
            <a:pPr marL="0" indent="0" algn="l">
              <a:lnSpc>
                <a:spcPts val="3000"/>
              </a:lnSpc>
              <a:spcBef>
                <a:spcPts val="1200"/>
              </a:spcBef>
              <a:buNone/>
            </a:pPr>
            <a:r>
              <a:rPr lang="zh-CN" sz="2000" dirty="0">
                <a:solidFill>
                  <a:schemeClr val="dk1"/>
                </a:solidFill>
                <a:latin typeface="+mn-lt"/>
                <a:ea typeface="+mn-ea"/>
                <a:cs typeface="+mn-cs"/>
              </a:rPr>
              <a:t>E ≤ 2m。</a:t>
            </a:r>
          </a:p>
          <a:p>
            <a:pPr marL="0" indent="0" algn="l">
              <a:lnSpc>
                <a:spcPts val="3000"/>
              </a:lnSpc>
              <a:spcBef>
                <a:spcPts val="600"/>
              </a:spcBef>
              <a:buNone/>
            </a:pPr>
            <a:r>
              <a:rPr lang="zh-CN" sz="2000" dirty="0">
                <a:solidFill>
                  <a:schemeClr val="dk1"/>
                </a:solidFill>
                <a:latin typeface="+mn-lt"/>
                <a:ea typeface="+mn-ea"/>
                <a:cs typeface="+mn-cs"/>
              </a:rPr>
              <a:t>SPFA 最坏 O(nE)，</a:t>
            </a:r>
            <a:br/>
            <a:r>
              <a:rPr lang="zh-CN" sz="2000" dirty="0">
                <a:solidFill>
                  <a:schemeClr val="dk1"/>
                </a:solidFill>
                <a:latin typeface="+mn-lt"/>
                <a:ea typeface="+mn-ea"/>
                <a:cs typeface="+mn-cs"/>
              </a:rPr>
              <a:t>不能保证每组都接近线性。</a:t>
            </a:r>
          </a:p>
        </p:txBody>
      </p:sp>
      <p:sp>
        <p:nvSpPr>
          <p:cNvPr id="11"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1991561"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P3385 · 自测</a:t>
            </a:r>
          </a:p>
        </p:txBody>
      </p:sp>
      <p:sp>
        <p:nvSpPr>
          <p:cNvPr id="6" name="title-slot Placeholder Carrier"/>
          <p:cNvSpPr txBox="1">
            <a:spLocks noGrp="1"/>
          </p:cNvSpPr>
          <p:nvPr>
            <p:ph type="title"/>
          </p:nvPr>
        </p:nvSpPr>
        <p:spPr>
          <a:xfrm>
            <a:off x="826008" y="1464945"/>
            <a:ext cx="2932176"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判环代码的边界自测</a:t>
            </a:r>
          </a:p>
        </p:txBody>
      </p:sp>
      <p:sp>
        <p:nvSpPr>
          <p:cNvPr id="7" name="question-slot Placeholder Carrier"/>
          <p:cNvSpPr txBox="1">
            <a:spLocks noGrp="1"/>
          </p:cNvSpPr>
          <p:nvPr>
            <p:ph type="body" idx="2"/>
          </p:nvPr>
        </p:nvSpPr>
        <p:spPr>
          <a:xfrm>
            <a:off x="828038" y="2146273"/>
            <a:ext cx="6896100" cy="15913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dk1"/>
                </a:solidFill>
                <a:latin typeface="+mn-lt"/>
                <a:ea typeface="+mn-ea"/>
                <a:cs typeface="+mn-cs"/>
              </a:rPr>
              <a:t>A：源点 1 有一条指向自身、权值 −1 的边。</a:t>
            </a:r>
            <a:br/>
            <a:r>
              <a:rPr lang="zh-CN" sz="2000" dirty="0">
                <a:solidFill>
                  <a:schemeClr val="dk1"/>
                </a:solidFill>
                <a:latin typeface="+mn-lt"/>
                <a:ea typeface="+mn-ea"/>
                <a:cs typeface="+mn-cs"/>
              </a:rPr>
              <a:t>B：负环存在于另一个连通部分，1 无法到达。</a:t>
            </a:r>
            <a:br/>
            <a:r>
              <a:rPr lang="zh-CN" sz="2000" dirty="0">
                <a:solidFill>
                  <a:schemeClr val="dk1"/>
                </a:solidFill>
                <a:latin typeface="+mn-lt"/>
                <a:ea typeface="+mn-ea"/>
                <a:cs typeface="+mn-cs"/>
              </a:rPr>
              <a:t>C：从 1 可达的一个环，总权值恰好等于 0。</a:t>
            </a:r>
            <a:br/>
            <a:r>
              <a:rPr lang="zh-CN" sz="2000" dirty="0">
                <a:solidFill>
                  <a:schemeClr val="dk1"/>
                </a:solidFill>
                <a:latin typeface="+mn-lt"/>
                <a:ea typeface="+mn-ea"/>
                <a:cs typeface="+mn-cs"/>
              </a:rPr>
              <a:t>D：连续读两组数据，第一组有负环，第二组只有一条正边。</a:t>
            </a:r>
          </a:p>
        </p:txBody>
      </p:sp>
      <p:sp>
        <p:nvSpPr>
          <p:cNvPr id="9" name="answer-slot Placeholder Carrier"/>
          <p:cNvSpPr txBox="1">
            <a:spLocks noGrp="1"/>
          </p:cNvSpPr>
          <p:nvPr>
            <p:ph type="body" idx="3"/>
          </p:nvPr>
        </p:nvSpPr>
        <p:spPr>
          <a:xfrm>
            <a:off x="828038" y="4279873"/>
            <a:ext cx="5956300" cy="15913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2"/>
                </a:solidFill>
                <a:latin typeface="+mn-lt"/>
                <a:ea typeface="+mn-ea"/>
                <a:cs typeface="+mn-cs"/>
              </a:rPr>
              <a:t>A：YES。自环也可以是负环。</a:t>
            </a:r>
            <a:br/>
            <a:r>
              <a:rPr lang="zh-CN" sz="2000" dirty="0">
                <a:solidFill>
                  <a:schemeClr val="accent2"/>
                </a:solidFill>
                <a:latin typeface="+mn-lt"/>
                <a:ea typeface="+mn-ea"/>
                <a:cs typeface="+mn-cs"/>
              </a:rPr>
              <a:t>B：NO。本题仅检查从 1 可达的范围。</a:t>
            </a:r>
            <a:br/>
            <a:r>
              <a:rPr lang="zh-CN" sz="2000" dirty="0">
                <a:solidFill>
                  <a:schemeClr val="accent2"/>
                </a:solidFill>
                <a:latin typeface="+mn-lt"/>
                <a:ea typeface="+mn-ea"/>
                <a:cs typeface="+mn-cs"/>
              </a:rPr>
              <a:t>C：NO。零权环不会使标签严格变小。</a:t>
            </a:r>
            <a:br/>
            <a:r>
              <a:rPr lang="zh-CN" sz="2000" dirty="0">
                <a:solidFill>
                  <a:schemeClr val="accent2"/>
                </a:solidFill>
                <a:latin typeface="+mn-lt"/>
                <a:ea typeface="+mn-ea"/>
                <a:cs typeface="+mn-cs"/>
              </a:rPr>
              <a:t>D：应依次得到 YES、NO，检验是否彻底重置状态。</a:t>
            </a:r>
          </a:p>
        </p:txBody>
      </p:sp>
      <p:grpSp>
        <p:nvGrpSpPr>
          <p:cNvPr id="18" name="Group 18"/>
          <p:cNvGrpSpPr/>
          <p:nvPr/>
        </p:nvGrpSpPr>
        <p:grpSpPr>
          <a:xfrm>
            <a:off x="8979408" y="2205990"/>
            <a:ext cx="2359685" cy="3876294"/>
            <a:chOff x="8979408" y="2205990"/>
            <a:chExt cx="2359685" cy="3876294"/>
          </a:xfrm>
        </p:grpSpPr>
        <p:sp>
          <p:nvSpPr>
            <p:cNvPr id="10" name="TextBox 10"/>
            <p:cNvSpPr txBox="1"/>
            <p:nvPr/>
          </p:nvSpPr>
          <p:spPr>
            <a:xfrm>
              <a:off x="8982456" y="2205990"/>
              <a:ext cx="1979613" cy="352044"/>
            </a:xfrm>
            <a:prstGeom prst="rect">
              <a:avLst/>
            </a:prstGeom>
            <a:noFill/>
            <a:ln>
              <a:noFill/>
            </a:ln>
          </p:spPr>
          <p:txBody>
            <a:bodyPr wrap="square" lIns="0" tIns="0" rIns="0" bIns="0" anchor="t" anchorCtr="0">
              <a:spAutoFit/>
            </a:bodyPr>
            <a:lstStyle/>
            <a:p>
              <a:pPr algn="l"/>
              <a:r>
                <a:rPr lang="zh-CN" sz="1800" b="1" dirty="0">
                  <a:solidFill>
                    <a:srgbClr val="244D87"/>
                  </a:solidFill>
                  <a:latin typeface="Consolas"/>
                  <a:ea typeface="Microsoft YaHei"/>
                  <a:cs typeface="Consolas"/>
                </a:rPr>
                <a:t>两个不连通的区域</a:t>
              </a:r>
            </a:p>
          </p:txBody>
        </p:sp>
        <p:sp>
          <p:nvSpPr>
            <p:cNvPr id="11" name="TextBox 11"/>
            <p:cNvSpPr txBox="1"/>
            <p:nvPr/>
          </p:nvSpPr>
          <p:spPr>
            <a:xfrm>
              <a:off x="8979408" y="2750820"/>
              <a:ext cx="1981200" cy="469392"/>
            </a:xfrm>
            <a:prstGeom prst="rect">
              <a:avLst/>
            </a:prstGeom>
            <a:noFill/>
            <a:ln>
              <a:noFill/>
            </a:ln>
          </p:spPr>
          <p:txBody>
            <a:bodyPr wrap="square" lIns="0" tIns="0" rIns="0" bIns="0" anchor="t" anchorCtr="0">
              <a:spAutoFit/>
            </a:bodyPr>
            <a:lstStyle/>
            <a:p>
              <a:pPr algn="l"/>
              <a:r>
                <a:rPr lang="zh-CN" sz="2400" dirty="0">
                  <a:solidFill>
                    <a:srgbClr val="244D87"/>
                  </a:solidFill>
                  <a:latin typeface="Consolas"/>
                  <a:ea typeface="Microsoft YaHei"/>
                  <a:cs typeface="Consolas"/>
                </a:rPr>
                <a:t>1 → 2，权 7</a:t>
              </a:r>
            </a:p>
          </p:txBody>
        </p:sp>
        <p:sp>
          <p:nvSpPr>
            <p:cNvPr id="12" name="Line 12"/>
            <p:cNvSpPr/>
            <p:nvPr/>
          </p:nvSpPr>
          <p:spPr>
            <a:xfrm>
              <a:off x="8991600" y="3343275"/>
              <a:ext cx="2343150" cy="9525"/>
            </a:xfrm>
            <a:custGeom>
              <a:avLst/>
              <a:gdLst/>
              <a:ahLst/>
              <a:cxnLst/>
              <a:rect l="l" t="t" r="r" b="b"/>
              <a:pathLst>
                <a:path w="2343150" h="9525">
                  <a:moveTo>
                    <a:pt x="0" y="0"/>
                  </a:moveTo>
                  <a:lnTo>
                    <a:pt x="2343150" y="0"/>
                  </a:lnTo>
                </a:path>
              </a:pathLst>
            </a:custGeom>
            <a:noFill/>
            <a:ln w="19050">
              <a:solidFill>
                <a:srgbClr val="B8CDE1"/>
              </a:solidFill>
            </a:ln>
          </p:spPr>
        </p:sp>
        <p:sp>
          <p:nvSpPr>
            <p:cNvPr id="13" name="TextBox 13"/>
            <p:cNvSpPr txBox="1"/>
            <p:nvPr/>
          </p:nvSpPr>
          <p:spPr>
            <a:xfrm>
              <a:off x="8982456" y="3682365"/>
              <a:ext cx="1611313"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3 → 4：权 −2</a:t>
              </a:r>
            </a:p>
          </p:txBody>
        </p:sp>
        <p:sp>
          <p:nvSpPr>
            <p:cNvPr id="14" name="TextBox 14"/>
            <p:cNvSpPr txBox="1"/>
            <p:nvPr/>
          </p:nvSpPr>
          <p:spPr>
            <a:xfrm>
              <a:off x="8982456" y="4149090"/>
              <a:ext cx="1485900"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4 → 3：权 1</a:t>
              </a:r>
            </a:p>
          </p:txBody>
        </p:sp>
        <p:sp>
          <p:nvSpPr>
            <p:cNvPr id="15" name="TextBox 15"/>
            <p:cNvSpPr txBox="1"/>
            <p:nvPr/>
          </p:nvSpPr>
          <p:spPr>
            <a:xfrm>
              <a:off x="8982456" y="4644390"/>
              <a:ext cx="1839913"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环权和 −2+1=−1</a:t>
              </a:r>
            </a:p>
          </p:txBody>
        </p:sp>
        <p:sp>
          <p:nvSpPr>
            <p:cNvPr id="16" name="TextBox 16"/>
            <p:cNvSpPr txBox="1"/>
            <p:nvPr/>
          </p:nvSpPr>
          <p:spPr>
            <a:xfrm>
              <a:off x="8982456" y="5263515"/>
              <a:ext cx="2127250" cy="352044"/>
            </a:xfrm>
            <a:prstGeom prst="rect">
              <a:avLst/>
            </a:prstGeom>
            <a:noFill/>
            <a:ln>
              <a:noFill/>
            </a:ln>
          </p:spPr>
          <p:txBody>
            <a:bodyPr wrap="square" lIns="0" tIns="0" rIns="0" bIns="0" anchor="t" anchorCtr="0">
              <a:spAutoFit/>
            </a:bodyPr>
            <a:lstStyle/>
            <a:p>
              <a:pPr algn="l"/>
              <a:r>
                <a:rPr lang="zh-CN" sz="1800" dirty="0">
                  <a:solidFill>
                    <a:srgbClr val="000000"/>
                  </a:solidFill>
                  <a:latin typeface="Consolas"/>
                  <a:ea typeface="Microsoft YaHei"/>
                  <a:cs typeface="Consolas"/>
                </a:rPr>
                <a:t>从 1 出发到不了它</a:t>
              </a:r>
            </a:p>
          </p:txBody>
        </p:sp>
        <p:sp>
          <p:nvSpPr>
            <p:cNvPr id="17" name="TextBox 17"/>
            <p:cNvSpPr txBox="1"/>
            <p:nvPr/>
          </p:nvSpPr>
          <p:spPr>
            <a:xfrm>
              <a:off x="8982456" y="5730240"/>
              <a:ext cx="2356637"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从 3 出发才会进入环</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687825"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从判环转向一组限制</a:t>
            </a:r>
          </a:p>
        </p:txBody>
      </p:sp>
      <p:sp>
        <p:nvSpPr>
          <p:cNvPr id="6" name="title-slot Placeholder Carrier"/>
          <p:cNvSpPr txBox="1">
            <a:spLocks noGrp="1"/>
          </p:cNvSpPr>
          <p:nvPr>
            <p:ph type="title"/>
          </p:nvPr>
        </p:nvSpPr>
        <p:spPr>
          <a:xfrm>
            <a:off x="826008" y="1464945"/>
            <a:ext cx="648614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三个数各自都能取值，能否同时满足全部要求</a:t>
            </a:r>
          </a:p>
        </p:txBody>
      </p:sp>
      <p:sp>
        <p:nvSpPr>
          <p:cNvPr id="8" name="body-slot Placeholder Carrier"/>
          <p:cNvSpPr txBox="1">
            <a:spLocks noGrp="1"/>
          </p:cNvSpPr>
          <p:nvPr>
            <p:ph type="body" idx="2"/>
          </p:nvPr>
        </p:nvSpPr>
        <p:spPr>
          <a:xfrm>
            <a:off x="828038" y="2146273"/>
            <a:ext cx="7620000" cy="334395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判环程序已经能发现“沿一圈反复变小”的情况。</a:t>
            </a:r>
            <a:br/>
            <a:r>
              <a:rPr lang="zh-CN" sz="2000" dirty="0">
                <a:solidFill>
                  <a:schemeClr val="dk1"/>
                </a:solidFill>
                <a:latin typeface="+mn-lt"/>
                <a:ea typeface="+mn-ea"/>
                <a:cs typeface="+mn-cs"/>
              </a:rPr>
              <a:t>接下来先看一个不同的具体任务：给三个整数 x1、x2、x3 赋值。</a:t>
            </a:r>
            <a:br/>
            <a:r>
              <a:rPr lang="zh-CN" sz="2000" dirty="0">
                <a:solidFill>
                  <a:schemeClr val="dk1"/>
                </a:solidFill>
                <a:latin typeface="+mn-lt"/>
                <a:ea typeface="+mn-ea"/>
                <a:cs typeface="+mn-cs"/>
              </a:rPr>
              <a:t>要求同时满足：x2≤x1+3，x3≤x2−5，x1≤x3+4。</a:t>
            </a:r>
          </a:p>
          <a:p>
            <a:pPr marL="0" indent="0" algn="l">
              <a:lnSpc>
                <a:spcPts val="3000"/>
              </a:lnSpc>
              <a:spcBef>
                <a:spcPts val="750"/>
              </a:spcBef>
              <a:buNone/>
            </a:pPr>
            <a:r>
              <a:rPr lang="zh-CN" sz="2000" dirty="0">
                <a:solidFill>
                  <a:schemeClr val="dk1"/>
                </a:solidFill>
                <a:latin typeface="+mn-lt"/>
                <a:ea typeface="+mn-ea"/>
                <a:cs typeface="+mn-cs"/>
              </a:rPr>
              <a:t>若全取 0，第一条和第三条成立，但第二条变成 0≤−5。</a:t>
            </a:r>
            <a:br/>
            <a:r>
              <a:rPr lang="zh-CN" sz="2000" dirty="0">
                <a:solidFill>
                  <a:schemeClr val="dk1"/>
                </a:solidFill>
                <a:latin typeface="+mn-lt"/>
                <a:ea typeface="+mn-ea"/>
                <a:cs typeface="+mn-cs"/>
              </a:rPr>
              <a:t>为满足第二条而减小 x3，又可能破坏第三条。</a:t>
            </a:r>
          </a:p>
          <a:p>
            <a:pPr marL="0" indent="0" algn="l">
              <a:lnSpc>
                <a:spcPts val="3000"/>
              </a:lnSpc>
              <a:spcBef>
                <a:spcPts val="750"/>
              </a:spcBef>
              <a:buNone/>
            </a:pPr>
            <a:r>
              <a:rPr lang="zh-CN" sz="2000" dirty="0">
                <a:solidFill>
                  <a:schemeClr val="dk1"/>
                </a:solidFill>
                <a:latin typeface="+mn-lt"/>
                <a:ea typeface="+mn-ea"/>
                <a:cs typeface="+mn-cs"/>
              </a:rPr>
              <a:t>我们的目标是</a:t>
            </a:r>
            <a:r>
              <a:rPr lang="zh-CN" sz="2000" dirty="0">
                <a:solidFill>
                  <a:schemeClr val="accent2"/>
                </a:solidFill>
                <a:latin typeface="+mn-lt"/>
                <a:ea typeface="+mn-ea"/>
                <a:cs typeface="+mn-cs"/>
              </a:rPr>
              <a:t>所有条件同时成立</a:t>
            </a:r>
            <a:r>
              <a:rPr lang="zh-CN" sz="2000" dirty="0">
                <a:solidFill>
                  <a:schemeClr val="dk1"/>
                </a:solidFill>
                <a:latin typeface="+mn-lt"/>
                <a:ea typeface="+mn-ea"/>
                <a:cs typeface="+mn-cs"/>
              </a:rPr>
              <a:t>，不是分别给每条找一组数。</a:t>
            </a:r>
            <a:br/>
            <a:r>
              <a:rPr lang="zh-CN" sz="2000" dirty="0">
                <a:solidFill>
                  <a:schemeClr val="dk1"/>
                </a:solidFill>
                <a:latin typeface="+mn-lt"/>
                <a:ea typeface="+mn-ea"/>
                <a:cs typeface="+mn-cs"/>
              </a:rPr>
              <a:t>能否把“谁限制谁，最多相差多少”记录成一种熟悉的关系？</a:t>
            </a:r>
          </a:p>
          <a:p>
            <a:pPr marL="0" indent="0" algn="l">
              <a:lnSpc>
                <a:spcPts val="3000"/>
              </a:lnSpc>
              <a:spcBef>
                <a:spcPts val="750"/>
              </a:spcBef>
              <a:buNone/>
            </a:pPr>
            <a:r>
              <a:rPr lang="zh-CN" sz="2000" dirty="0">
                <a:solidFill>
                  <a:schemeClr val="dk1"/>
                </a:solidFill>
                <a:latin typeface="+mn-lt"/>
                <a:ea typeface="+mn-ea"/>
                <a:cs typeface="+mn-cs"/>
              </a:rPr>
              <a:t>先回看最短路停止更新时，每条边满足什么不等式。</a:t>
            </a:r>
          </a:p>
        </p:txBody>
      </p:sp>
      <p:grpSp>
        <p:nvGrpSpPr>
          <p:cNvPr id="16" name="Group 16"/>
          <p:cNvGrpSpPr/>
          <p:nvPr/>
        </p:nvGrpSpPr>
        <p:grpSpPr>
          <a:xfrm>
            <a:off x="8771889" y="2193898"/>
            <a:ext cx="2712723" cy="3791634"/>
            <a:chOff x="8771889" y="2193898"/>
            <a:chExt cx="2712723" cy="3791634"/>
          </a:xfrm>
        </p:grpSpPr>
        <p:sp>
          <p:nvSpPr>
            <p:cNvPr id="7" name="TextBox 7"/>
            <p:cNvSpPr txBox="1"/>
            <p:nvPr/>
          </p:nvSpPr>
          <p:spPr>
            <a:xfrm>
              <a:off x="8771889" y="2193898"/>
              <a:ext cx="1943100"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先试一组具体数</a:t>
              </a:r>
            </a:p>
          </p:txBody>
        </p:sp>
        <p:sp>
          <p:nvSpPr>
            <p:cNvPr id="9" name="TextBox 9"/>
            <p:cNvSpPr txBox="1"/>
            <p:nvPr/>
          </p:nvSpPr>
          <p:spPr>
            <a:xfrm>
              <a:off x="8771889" y="2841598"/>
              <a:ext cx="15367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x1=0，x2=3</a:t>
              </a:r>
            </a:p>
          </p:txBody>
        </p:sp>
        <p:sp>
          <p:nvSpPr>
            <p:cNvPr id="10" name="TextBox 10"/>
            <p:cNvSpPr txBox="1"/>
            <p:nvPr/>
          </p:nvSpPr>
          <p:spPr>
            <a:xfrm>
              <a:off x="8771889" y="3346423"/>
              <a:ext cx="22606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x2−x1 = 3−0 = 3</a:t>
              </a:r>
            </a:p>
          </p:txBody>
        </p:sp>
        <p:sp>
          <p:nvSpPr>
            <p:cNvPr id="11" name="TextBox 11"/>
            <p:cNvSpPr txBox="1"/>
            <p:nvPr/>
          </p:nvSpPr>
          <p:spPr>
            <a:xfrm>
              <a:off x="8771889" y="3851248"/>
              <a:ext cx="20701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满足 x2−x1 ≤ 3</a:t>
              </a:r>
            </a:p>
          </p:txBody>
        </p:sp>
        <p:sp>
          <p:nvSpPr>
            <p:cNvPr id="12" name="Line 12"/>
            <p:cNvSpPr/>
            <p:nvPr/>
          </p:nvSpPr>
          <p:spPr>
            <a:xfrm>
              <a:off x="8782050" y="4429125"/>
              <a:ext cx="2581275" cy="9525"/>
            </a:xfrm>
            <a:custGeom>
              <a:avLst/>
              <a:gdLst/>
              <a:ahLst/>
              <a:cxnLst/>
              <a:rect l="l" t="t" r="r" b="b"/>
              <a:pathLst>
                <a:path w="2581275" h="9525">
                  <a:moveTo>
                    <a:pt x="0" y="0"/>
                  </a:moveTo>
                  <a:lnTo>
                    <a:pt x="2581275" y="0"/>
                  </a:lnTo>
                </a:path>
              </a:pathLst>
            </a:custGeom>
            <a:noFill/>
            <a:ln w="19050">
              <a:solidFill>
                <a:srgbClr val="B8CDE1"/>
              </a:solidFill>
            </a:ln>
          </p:spPr>
        </p:sp>
        <p:sp>
          <p:nvSpPr>
            <p:cNvPr id="13" name="TextBox 13"/>
            <p:cNvSpPr txBox="1"/>
            <p:nvPr/>
          </p:nvSpPr>
          <p:spPr>
            <a:xfrm>
              <a:off x="8771889" y="4660873"/>
              <a:ext cx="16002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同时加 10：</a:t>
              </a:r>
            </a:p>
          </p:txBody>
        </p:sp>
        <p:sp>
          <p:nvSpPr>
            <p:cNvPr id="14" name="TextBox 14"/>
            <p:cNvSpPr txBox="1"/>
            <p:nvPr/>
          </p:nvSpPr>
          <p:spPr>
            <a:xfrm>
              <a:off x="8771889" y="5079973"/>
              <a:ext cx="22987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13−10 仍然等于 3</a:t>
              </a:r>
            </a:p>
          </p:txBody>
        </p:sp>
        <p:sp>
          <p:nvSpPr>
            <p:cNvPr id="15" name="TextBox 15"/>
            <p:cNvSpPr txBox="1"/>
            <p:nvPr/>
          </p:nvSpPr>
          <p:spPr>
            <a:xfrm>
              <a:off x="8771889" y="5594323"/>
              <a:ext cx="2712723" cy="391209"/>
            </a:xfrm>
            <a:prstGeom prst="rect">
              <a:avLst/>
            </a:prstGeom>
            <a:noFill/>
            <a:ln>
              <a:noFill/>
            </a:ln>
          </p:spPr>
          <p:txBody>
            <a:bodyPr wrap="square" lIns="0" tIns="0" rIns="0" bIns="0" anchor="t" anchorCtr="0">
              <a:spAutoFit/>
            </a:bodyPr>
            <a:lstStyle/>
            <a:p>
              <a:pPr algn="l"/>
              <a:r>
                <a:rPr lang="zh-CN" sz="2000" dirty="0">
                  <a:solidFill>
                    <a:srgbClr val="000000"/>
                  </a:solidFill>
                  <a:latin typeface="Consolas"/>
                  <a:ea typeface="Microsoft YaHei"/>
                  <a:cs typeface="Consolas"/>
                </a:rPr>
                <a:t>限制的是差，不是原值</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687825"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从最短路走向不等式</a:t>
            </a:r>
          </a:p>
        </p:txBody>
      </p:sp>
      <p:sp>
        <p:nvSpPr>
          <p:cNvPr id="6" name="title-slot Placeholder Carrier"/>
          <p:cNvSpPr txBox="1">
            <a:spLocks noGrp="1"/>
          </p:cNvSpPr>
          <p:nvPr>
            <p:ph type="title"/>
          </p:nvPr>
        </p:nvSpPr>
        <p:spPr>
          <a:xfrm>
            <a:off x="826008" y="1464945"/>
            <a:ext cx="325526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负环还能告诉我们什么</a:t>
            </a:r>
          </a:p>
        </p:txBody>
      </p:sp>
      <p:sp>
        <p:nvSpPr>
          <p:cNvPr id="8" name="body-slot Placeholder Carrier"/>
          <p:cNvSpPr txBox="1">
            <a:spLocks noGrp="1"/>
          </p:cNvSpPr>
          <p:nvPr>
            <p:ph type="body" idx="2"/>
          </p:nvPr>
        </p:nvSpPr>
        <p:spPr>
          <a:xfrm>
            <a:off x="828038" y="2146273"/>
            <a:ext cx="6248400" cy="347730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dk1"/>
                </a:solidFill>
                <a:latin typeface="+mn-lt"/>
                <a:ea typeface="+mn-ea"/>
                <a:cs typeface="+mn-cs"/>
              </a:rPr>
              <a:t>先看最短路算法停止时的状态。</a:t>
            </a:r>
          </a:p>
          <a:p>
            <a:pPr marL="0" indent="0" algn="l">
              <a:lnSpc>
                <a:spcPts val="3150"/>
              </a:lnSpc>
              <a:spcBef>
                <a:spcPts val="750"/>
              </a:spcBef>
              <a:buNone/>
            </a:pPr>
            <a:r>
              <a:rPr lang="zh-CN" sz="2000" dirty="0">
                <a:solidFill>
                  <a:schemeClr val="dk1"/>
                </a:solidFill>
                <a:latin typeface="+mn-lt"/>
                <a:ea typeface="+mn-ea"/>
                <a:cs typeface="+mn-cs"/>
              </a:rPr>
              <a:t>每条边 u → v（权值 w）都已经无法继续松弛。</a:t>
            </a:r>
          </a:p>
          <a:p>
            <a:pPr marL="0" indent="0" algn="l">
              <a:lnSpc>
                <a:spcPts val="3150"/>
              </a:lnSpc>
              <a:spcBef>
                <a:spcPts val="1050"/>
              </a:spcBef>
              <a:buNone/>
            </a:pPr>
            <a:r>
              <a:rPr lang="zh-CN" sz="2000" b="1" dirty="0">
                <a:solidFill>
                  <a:schemeClr val="accent1"/>
                </a:solidFill>
                <a:latin typeface="+mn-lt"/>
                <a:ea typeface="+mn-ea"/>
                <a:cs typeface="+mn-cs"/>
              </a:rPr>
              <a:t>也就是说：dis[v] ≤ dis[u] + w。</a:t>
            </a:r>
          </a:p>
          <a:p>
            <a:pPr marL="0" indent="0" algn="l">
              <a:lnSpc>
                <a:spcPts val="3150"/>
              </a:lnSpc>
              <a:spcBef>
                <a:spcPts val="1050"/>
              </a:spcBef>
              <a:buNone/>
            </a:pPr>
            <a:r>
              <a:rPr lang="zh-CN" sz="2000" dirty="0">
                <a:solidFill>
                  <a:schemeClr val="dk1"/>
                </a:solidFill>
                <a:latin typeface="+mn-lt"/>
                <a:ea typeface="+mn-ea"/>
                <a:cs typeface="+mn-cs"/>
              </a:rPr>
              <a:t>把 dis[u]、dis[v] 看成两个待求的数，</a:t>
            </a:r>
            <a:br/>
            <a:r>
              <a:rPr lang="zh-CN" sz="2000" dirty="0">
                <a:solidFill>
                  <a:schemeClr val="dk1"/>
                </a:solidFill>
                <a:latin typeface="+mn-lt"/>
                <a:ea typeface="+mn-ea"/>
                <a:cs typeface="+mn-cs"/>
              </a:rPr>
              <a:t>这不就是一个限制它们大小关系的不等式吗？</a:t>
            </a:r>
          </a:p>
          <a:p>
            <a:pPr marL="0" indent="0" algn="l">
              <a:lnSpc>
                <a:spcPts val="3150"/>
              </a:lnSpc>
              <a:spcBef>
                <a:spcPts val="1500"/>
              </a:spcBef>
              <a:buNone/>
            </a:pPr>
            <a:r>
              <a:rPr lang="zh-CN" sz="2000" dirty="0">
                <a:solidFill>
                  <a:schemeClr val="accent2"/>
                </a:solidFill>
                <a:latin typeface="+mn-lt"/>
                <a:ea typeface="+mn-ea"/>
                <a:cs typeface="+mn-cs"/>
              </a:rPr>
              <a:t>反过来：给出很多这样的不等式，能否用图求一组数？</a:t>
            </a:r>
          </a:p>
          <a:p>
            <a:pPr marL="0" indent="0" algn="l">
              <a:lnSpc>
                <a:spcPts val="3150"/>
              </a:lnSpc>
              <a:spcBef>
                <a:spcPts val="1050"/>
              </a:spcBef>
              <a:buNone/>
            </a:pPr>
            <a:r>
              <a:rPr lang="zh-CN" sz="2000" dirty="0">
                <a:solidFill>
                  <a:schemeClr val="dk1"/>
                </a:solidFill>
                <a:latin typeface="+mn-lt"/>
                <a:ea typeface="+mn-ea"/>
                <a:cs typeface="+mn-cs"/>
              </a:rPr>
              <a:t>接下来学习的差分约束，就利用了这个联系。</a:t>
            </a:r>
          </a:p>
        </p:txBody>
      </p:sp>
      <p:grpSp>
        <p:nvGrpSpPr>
          <p:cNvPr id="21" name="Group 21"/>
          <p:cNvGrpSpPr/>
          <p:nvPr/>
        </p:nvGrpSpPr>
        <p:grpSpPr>
          <a:xfrm>
            <a:off x="8819514" y="2193898"/>
            <a:ext cx="2537717" cy="3801159"/>
            <a:chOff x="8819514" y="2193898"/>
            <a:chExt cx="2537717" cy="3801159"/>
          </a:xfrm>
        </p:grpSpPr>
        <p:sp>
          <p:nvSpPr>
            <p:cNvPr id="7" name="TextBox 7"/>
            <p:cNvSpPr txBox="1"/>
            <p:nvPr/>
          </p:nvSpPr>
          <p:spPr>
            <a:xfrm>
              <a:off x="8819514" y="2193898"/>
              <a:ext cx="2197100"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边给终点一个上界</a:t>
              </a:r>
            </a:p>
          </p:txBody>
        </p:sp>
        <p:sp>
          <p:nvSpPr>
            <p:cNvPr id="9" name="TextBox 9"/>
            <p:cNvSpPr txBox="1"/>
            <p:nvPr/>
          </p:nvSpPr>
          <p:spPr>
            <a:xfrm>
              <a:off x="8819514" y="2813023"/>
              <a:ext cx="19558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dis[u]=2，w=3</a:t>
              </a:r>
            </a:p>
          </p:txBody>
        </p:sp>
        <p:sp>
          <p:nvSpPr>
            <p:cNvPr id="10" name="Ellipse 10"/>
            <p:cNvSpPr/>
            <p:nvPr/>
          </p:nvSpPr>
          <p:spPr>
            <a:xfrm>
              <a:off x="8991600" y="3400425"/>
              <a:ext cx="438150" cy="438150"/>
            </a:xfrm>
            <a:prstGeom prst="ellipse">
              <a:avLst/>
            </a:prstGeom>
            <a:solidFill>
              <a:srgbClr val="EAF2F8"/>
            </a:solidFill>
            <a:ln w="19050">
              <a:solidFill>
                <a:srgbClr val="244D87"/>
              </a:solidFill>
            </a:ln>
          </p:spPr>
        </p:sp>
        <p:sp>
          <p:nvSpPr>
            <p:cNvPr id="11" name="Ellipse 11"/>
            <p:cNvSpPr/>
            <p:nvPr/>
          </p:nvSpPr>
          <p:spPr>
            <a:xfrm>
              <a:off x="10782300" y="3400425"/>
              <a:ext cx="438150" cy="438150"/>
            </a:xfrm>
            <a:prstGeom prst="ellipse">
              <a:avLst/>
            </a:prstGeom>
            <a:solidFill>
              <a:srgbClr val="FFFFFF"/>
            </a:solidFill>
            <a:ln w="19050">
              <a:solidFill>
                <a:srgbClr val="244D87"/>
              </a:solidFill>
            </a:ln>
          </p:spPr>
        </p:sp>
        <p:sp>
          <p:nvSpPr>
            <p:cNvPr id="12" name="Line 12"/>
            <p:cNvSpPr/>
            <p:nvPr/>
          </p:nvSpPr>
          <p:spPr>
            <a:xfrm>
              <a:off x="9448800" y="3619500"/>
              <a:ext cx="1314450" cy="9525"/>
            </a:xfrm>
            <a:custGeom>
              <a:avLst/>
              <a:gdLst/>
              <a:ahLst/>
              <a:cxnLst/>
              <a:rect l="l" t="t" r="r" b="b"/>
              <a:pathLst>
                <a:path w="1314450" h="9525">
                  <a:moveTo>
                    <a:pt x="0" y="0"/>
                  </a:moveTo>
                  <a:lnTo>
                    <a:pt x="1314450" y="0"/>
                  </a:lnTo>
                </a:path>
              </a:pathLst>
            </a:custGeom>
            <a:noFill/>
            <a:ln w="19050">
              <a:solidFill>
                <a:srgbClr val="244D87"/>
              </a:solidFill>
            </a:ln>
          </p:spPr>
        </p:sp>
        <p:sp>
          <p:nvSpPr>
            <p:cNvPr id="13" name="Polyline 13"/>
            <p:cNvSpPr/>
            <p:nvPr/>
          </p:nvSpPr>
          <p:spPr>
            <a:xfrm>
              <a:off x="10668000" y="3552825"/>
              <a:ext cx="95250" cy="133350"/>
            </a:xfrm>
            <a:custGeom>
              <a:avLst/>
              <a:gdLst/>
              <a:ahLst/>
              <a:cxnLst/>
              <a:rect l="l" t="t" r="r" b="b"/>
              <a:pathLst>
                <a:path w="95250" h="133350">
                  <a:moveTo>
                    <a:pt x="0" y="0"/>
                  </a:moveTo>
                  <a:lnTo>
                    <a:pt x="95250" y="66675"/>
                  </a:lnTo>
                  <a:lnTo>
                    <a:pt x="0" y="133350"/>
                  </a:lnTo>
                </a:path>
              </a:pathLst>
            </a:custGeom>
            <a:noFill/>
            <a:ln w="19050">
              <a:solidFill>
                <a:srgbClr val="244D87"/>
              </a:solidFill>
            </a:ln>
          </p:spPr>
        </p:sp>
        <p:sp>
          <p:nvSpPr>
            <p:cNvPr id="14" name="TextBox 14"/>
            <p:cNvSpPr txBox="1"/>
            <p:nvPr/>
          </p:nvSpPr>
          <p:spPr>
            <a:xfrm>
              <a:off x="9058276" y="3498823"/>
              <a:ext cx="304800" cy="391209"/>
            </a:xfrm>
            <a:prstGeom prst="rect">
              <a:avLst/>
            </a:prstGeom>
            <a:noFill/>
            <a:ln>
              <a:noFill/>
            </a:ln>
          </p:spPr>
          <p:txBody>
            <a:bodyPr wrap="square" lIns="0" tIns="0" rIns="0" bIns="0" anchor="t" anchorCtr="0">
              <a:spAutoFit/>
            </a:bodyPr>
            <a:lstStyle/>
            <a:p>
              <a:pPr algn="ctr"/>
              <a:r>
                <a:rPr lang="en-US" sz="2000" dirty="0">
                  <a:solidFill>
                    <a:srgbClr val="244D87"/>
                  </a:solidFill>
                  <a:latin typeface="Consolas"/>
                  <a:ea typeface="Consolas"/>
                  <a:cs typeface="Consolas"/>
                </a:rPr>
                <a:t>u</a:t>
              </a:r>
            </a:p>
          </p:txBody>
        </p:sp>
        <p:sp>
          <p:nvSpPr>
            <p:cNvPr id="15" name="TextBox 15"/>
            <p:cNvSpPr txBox="1"/>
            <p:nvPr/>
          </p:nvSpPr>
          <p:spPr>
            <a:xfrm>
              <a:off x="10848976" y="3498823"/>
              <a:ext cx="304800" cy="391209"/>
            </a:xfrm>
            <a:prstGeom prst="rect">
              <a:avLst/>
            </a:prstGeom>
            <a:noFill/>
            <a:ln>
              <a:noFill/>
            </a:ln>
          </p:spPr>
          <p:txBody>
            <a:bodyPr wrap="square" lIns="0" tIns="0" rIns="0" bIns="0" anchor="t" anchorCtr="0">
              <a:spAutoFit/>
            </a:bodyPr>
            <a:lstStyle/>
            <a:p>
              <a:pPr algn="ctr"/>
              <a:r>
                <a:rPr lang="en-US" sz="2000" dirty="0">
                  <a:solidFill>
                    <a:srgbClr val="244D87"/>
                  </a:solidFill>
                  <a:latin typeface="Consolas"/>
                  <a:ea typeface="Consolas"/>
                  <a:cs typeface="Consolas"/>
                </a:rPr>
                <a:t>v</a:t>
              </a:r>
            </a:p>
          </p:txBody>
        </p:sp>
        <p:sp>
          <p:nvSpPr>
            <p:cNvPr id="16" name="TextBox 16"/>
            <p:cNvSpPr txBox="1"/>
            <p:nvPr/>
          </p:nvSpPr>
          <p:spPr>
            <a:xfrm>
              <a:off x="10010139" y="3203548"/>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3</a:t>
              </a:r>
            </a:p>
          </p:txBody>
        </p:sp>
        <p:sp>
          <p:nvSpPr>
            <p:cNvPr id="17" name="TextBox 17"/>
            <p:cNvSpPr txBox="1"/>
            <p:nvPr/>
          </p:nvSpPr>
          <p:spPr>
            <a:xfrm>
              <a:off x="8819514" y="4051273"/>
              <a:ext cx="22987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到 v 候选：2+3=5</a:t>
              </a:r>
            </a:p>
          </p:txBody>
        </p:sp>
        <p:sp>
          <p:nvSpPr>
            <p:cNvPr id="18" name="TextBox 18"/>
            <p:cNvSpPr txBox="1"/>
            <p:nvPr/>
          </p:nvSpPr>
          <p:spPr>
            <a:xfrm>
              <a:off x="8819514" y="4537048"/>
              <a:ext cx="25019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原来为 7，就改为 5</a:t>
              </a:r>
            </a:p>
          </p:txBody>
        </p:sp>
        <p:sp>
          <p:nvSpPr>
            <p:cNvPr id="19" name="TextBox 19"/>
            <p:cNvSpPr txBox="1"/>
            <p:nvPr/>
          </p:nvSpPr>
          <p:spPr>
            <a:xfrm>
              <a:off x="8819514" y="5099023"/>
              <a:ext cx="24511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全部边不再能改进时</a:t>
              </a:r>
            </a:p>
          </p:txBody>
        </p:sp>
        <p:sp>
          <p:nvSpPr>
            <p:cNvPr id="20" name="TextBox 20"/>
            <p:cNvSpPr txBox="1"/>
            <p:nvPr/>
          </p:nvSpPr>
          <p:spPr>
            <a:xfrm>
              <a:off x="8819514" y="5603848"/>
              <a:ext cx="2540000" cy="391209"/>
            </a:xfrm>
            <a:prstGeom prst="rect">
              <a:avLst/>
            </a:prstGeom>
            <a:noFill/>
            <a:ln>
              <a:noFill/>
            </a:ln>
          </p:spPr>
          <p:txBody>
            <a:bodyPr wrap="square" lIns="0" tIns="0" rIns="0" bIns="0" anchor="t" anchorCtr="0">
              <a:spAutoFit/>
            </a:bodyPr>
            <a:lstStyle/>
            <a:p>
              <a:pPr algn="l"/>
              <a:r>
                <a:rPr lang="en-US" sz="2000" dirty="0">
                  <a:solidFill>
                    <a:srgbClr val="C00000"/>
                  </a:solidFill>
                  <a:latin typeface="Consolas"/>
                  <a:ea typeface="Consolas"/>
                  <a:cs typeface="Consolas"/>
                </a:rPr>
                <a:t>dis[v] ≤ dis[u]+w</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332"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读懂条件</a:t>
            </a:r>
          </a:p>
        </p:txBody>
      </p:sp>
      <p:sp>
        <p:nvSpPr>
          <p:cNvPr id="6" name="title-slot Placeholder Carrier"/>
          <p:cNvSpPr txBox="1">
            <a:spLocks noGrp="1"/>
          </p:cNvSpPr>
          <p:nvPr>
            <p:ph type="title"/>
          </p:nvPr>
        </p:nvSpPr>
        <p:spPr>
          <a:xfrm>
            <a:off x="826008" y="1464945"/>
            <a:ext cx="325526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两个未知数作差的限制</a:t>
            </a:r>
          </a:p>
        </p:txBody>
      </p:sp>
      <p:sp>
        <p:nvSpPr>
          <p:cNvPr id="8" name="body-slot Placeholder Carrier"/>
          <p:cNvSpPr txBox="1">
            <a:spLocks noGrp="1"/>
          </p:cNvSpPr>
          <p:nvPr>
            <p:ph type="body" idx="2"/>
          </p:nvPr>
        </p:nvSpPr>
        <p:spPr>
          <a:xfrm>
            <a:off x="828038" y="2146273"/>
            <a:ext cx="6502400" cy="34963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dk1"/>
                </a:solidFill>
                <a:latin typeface="+mn-lt"/>
                <a:ea typeface="+mn-ea"/>
                <a:cs typeface="+mn-cs"/>
              </a:rPr>
              <a:t>例如：x2 − x1 ≤ 3。</a:t>
            </a:r>
          </a:p>
          <a:p>
            <a:pPr marL="0" indent="0" algn="l">
              <a:lnSpc>
                <a:spcPts val="3150"/>
              </a:lnSpc>
              <a:spcBef>
                <a:spcPts val="750"/>
              </a:spcBef>
              <a:buNone/>
            </a:pPr>
            <a:r>
              <a:rPr lang="zh-CN" sz="2000" dirty="0">
                <a:solidFill>
                  <a:schemeClr val="dk1"/>
                </a:solidFill>
                <a:latin typeface="+mn-lt"/>
                <a:ea typeface="+mn-ea"/>
                <a:cs typeface="+mn-cs"/>
              </a:rPr>
              <a:t>含义是：第二个数减去第一个数，结果不能超过 3。</a:t>
            </a:r>
          </a:p>
          <a:p>
            <a:pPr marL="0" indent="0" algn="l">
              <a:lnSpc>
                <a:spcPts val="3150"/>
              </a:lnSpc>
              <a:spcBef>
                <a:spcPts val="750"/>
              </a:spcBef>
              <a:buNone/>
            </a:pPr>
            <a:r>
              <a:rPr lang="zh-CN" sz="2000" dirty="0">
                <a:solidFill>
                  <a:schemeClr val="dk1"/>
                </a:solidFill>
                <a:latin typeface="+mn-lt"/>
                <a:ea typeface="+mn-ea"/>
                <a:cs typeface="+mn-cs"/>
              </a:rPr>
              <a:t>如果 x1 = 5，那么只要求 x2 ≤ 8。</a:t>
            </a:r>
          </a:p>
          <a:p>
            <a:pPr marL="0" indent="0" algn="l">
              <a:lnSpc>
                <a:spcPts val="3150"/>
              </a:lnSpc>
              <a:spcBef>
                <a:spcPts val="750"/>
              </a:spcBef>
              <a:buNone/>
            </a:pPr>
            <a:r>
              <a:rPr lang="zh-CN" sz="2000" dirty="0">
                <a:solidFill>
                  <a:schemeClr val="dk1"/>
                </a:solidFill>
                <a:latin typeface="+mn-lt"/>
                <a:ea typeface="+mn-ea"/>
                <a:cs typeface="+mn-cs"/>
              </a:rPr>
              <a:t>x2 可以取 8，也可以取 7、0、−10；不一定等于 8。</a:t>
            </a:r>
          </a:p>
          <a:p>
            <a:pPr marL="0" indent="0" algn="l">
              <a:lnSpc>
                <a:spcPts val="3150"/>
              </a:lnSpc>
              <a:spcBef>
                <a:spcPts val="1650"/>
              </a:spcBef>
              <a:buNone/>
            </a:pPr>
            <a:r>
              <a:rPr lang="zh-CN" sz="2000" dirty="0">
                <a:solidFill>
                  <a:schemeClr val="accent1"/>
                </a:solidFill>
                <a:latin typeface="+mn-lt"/>
                <a:ea typeface="+mn-ea"/>
                <a:cs typeface="+mn-cs"/>
              </a:rPr>
              <a:t>本课用 x1、x2、x3 表示带编号的未知数。</a:t>
            </a:r>
            <a:br/>
            <a:r>
              <a:rPr lang="zh-CN" sz="2000" dirty="0">
                <a:solidFill>
                  <a:schemeClr val="dk1"/>
                </a:solidFill>
                <a:latin typeface="+mn-lt"/>
                <a:ea typeface="+mn-ea"/>
                <a:cs typeface="+mn-cs"/>
              </a:rPr>
              <a:t>编号 2 不代表 x2 的值是 2。</a:t>
            </a:r>
          </a:p>
          <a:p>
            <a:pPr marL="0" indent="0" algn="l">
              <a:lnSpc>
                <a:spcPts val="3150"/>
              </a:lnSpc>
              <a:spcBef>
                <a:spcPts val="1650"/>
              </a:spcBef>
              <a:buNone/>
            </a:pPr>
            <a:r>
              <a:rPr lang="zh-CN" sz="2000" dirty="0">
                <a:solidFill>
                  <a:schemeClr val="accent2"/>
                </a:solidFill>
                <a:latin typeface="+mn-lt"/>
                <a:ea typeface="+mn-ea"/>
                <a:cs typeface="+mn-cs"/>
              </a:rPr>
              <a:t>差分约束处理“两变量之差的上界”，不是任意不等式。</a:t>
            </a:r>
          </a:p>
        </p:txBody>
      </p:sp>
      <p:grpSp>
        <p:nvGrpSpPr>
          <p:cNvPr id="16" name="Group 16"/>
          <p:cNvGrpSpPr/>
          <p:nvPr/>
        </p:nvGrpSpPr>
        <p:grpSpPr>
          <a:xfrm>
            <a:off x="8771889" y="2193898"/>
            <a:ext cx="2712723" cy="3791634"/>
            <a:chOff x="8771889" y="2193898"/>
            <a:chExt cx="2712723" cy="3791634"/>
          </a:xfrm>
        </p:grpSpPr>
        <p:sp>
          <p:nvSpPr>
            <p:cNvPr id="7" name="TextBox 7"/>
            <p:cNvSpPr txBox="1"/>
            <p:nvPr/>
          </p:nvSpPr>
          <p:spPr>
            <a:xfrm>
              <a:off x="8771889" y="2193898"/>
              <a:ext cx="1943100"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先试一组具体数</a:t>
              </a:r>
            </a:p>
          </p:txBody>
        </p:sp>
        <p:sp>
          <p:nvSpPr>
            <p:cNvPr id="9" name="TextBox 9"/>
            <p:cNvSpPr txBox="1"/>
            <p:nvPr/>
          </p:nvSpPr>
          <p:spPr>
            <a:xfrm>
              <a:off x="8771889" y="2841598"/>
              <a:ext cx="15367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x1=0，x2=3</a:t>
              </a:r>
            </a:p>
          </p:txBody>
        </p:sp>
        <p:sp>
          <p:nvSpPr>
            <p:cNvPr id="10" name="TextBox 10"/>
            <p:cNvSpPr txBox="1"/>
            <p:nvPr/>
          </p:nvSpPr>
          <p:spPr>
            <a:xfrm>
              <a:off x="8771889" y="3346423"/>
              <a:ext cx="22606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x2−x1 = 3−0 = 3</a:t>
              </a:r>
            </a:p>
          </p:txBody>
        </p:sp>
        <p:sp>
          <p:nvSpPr>
            <p:cNvPr id="11" name="TextBox 11"/>
            <p:cNvSpPr txBox="1"/>
            <p:nvPr/>
          </p:nvSpPr>
          <p:spPr>
            <a:xfrm>
              <a:off x="8771889" y="3851248"/>
              <a:ext cx="20701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满足 x2−x1 ≤ 3</a:t>
              </a:r>
            </a:p>
          </p:txBody>
        </p:sp>
        <p:sp>
          <p:nvSpPr>
            <p:cNvPr id="12" name="Line 12"/>
            <p:cNvSpPr/>
            <p:nvPr/>
          </p:nvSpPr>
          <p:spPr>
            <a:xfrm>
              <a:off x="8782050" y="4429125"/>
              <a:ext cx="2581275" cy="9525"/>
            </a:xfrm>
            <a:custGeom>
              <a:avLst/>
              <a:gdLst/>
              <a:ahLst/>
              <a:cxnLst/>
              <a:rect l="l" t="t" r="r" b="b"/>
              <a:pathLst>
                <a:path w="2581275" h="9525">
                  <a:moveTo>
                    <a:pt x="0" y="0"/>
                  </a:moveTo>
                  <a:lnTo>
                    <a:pt x="2581275" y="0"/>
                  </a:lnTo>
                </a:path>
              </a:pathLst>
            </a:custGeom>
            <a:noFill/>
            <a:ln w="19050">
              <a:solidFill>
                <a:srgbClr val="B8CDE1"/>
              </a:solidFill>
            </a:ln>
          </p:spPr>
        </p:sp>
        <p:sp>
          <p:nvSpPr>
            <p:cNvPr id="13" name="TextBox 13"/>
            <p:cNvSpPr txBox="1"/>
            <p:nvPr/>
          </p:nvSpPr>
          <p:spPr>
            <a:xfrm>
              <a:off x="8771889" y="4660873"/>
              <a:ext cx="16002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同时加 10：</a:t>
              </a:r>
            </a:p>
          </p:txBody>
        </p:sp>
        <p:sp>
          <p:nvSpPr>
            <p:cNvPr id="14" name="TextBox 14"/>
            <p:cNvSpPr txBox="1"/>
            <p:nvPr/>
          </p:nvSpPr>
          <p:spPr>
            <a:xfrm>
              <a:off x="8771889" y="5079973"/>
              <a:ext cx="22987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13−10 仍然等于 3</a:t>
              </a:r>
            </a:p>
          </p:txBody>
        </p:sp>
        <p:sp>
          <p:nvSpPr>
            <p:cNvPr id="15" name="TextBox 15"/>
            <p:cNvSpPr txBox="1"/>
            <p:nvPr/>
          </p:nvSpPr>
          <p:spPr>
            <a:xfrm>
              <a:off x="8771889" y="5594323"/>
              <a:ext cx="2712723" cy="391209"/>
            </a:xfrm>
            <a:prstGeom prst="rect">
              <a:avLst/>
            </a:prstGeom>
            <a:noFill/>
            <a:ln>
              <a:noFill/>
            </a:ln>
          </p:spPr>
          <p:txBody>
            <a:bodyPr wrap="square" lIns="0" tIns="0" rIns="0" bIns="0" anchor="t" anchorCtr="0">
              <a:spAutoFit/>
            </a:bodyPr>
            <a:lstStyle/>
            <a:p>
              <a:pPr algn="l"/>
              <a:r>
                <a:rPr lang="zh-CN" sz="2000" dirty="0">
                  <a:solidFill>
                    <a:srgbClr val="000000"/>
                  </a:solidFill>
                  <a:latin typeface="Consolas"/>
                  <a:ea typeface="Microsoft YaHei"/>
                  <a:cs typeface="Consolas"/>
                </a:rPr>
                <a:t>限制的是差，不是原值</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06291"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例 10-5 · 完整任务</a:t>
            </a:r>
          </a:p>
        </p:txBody>
      </p:sp>
      <p:sp>
        <p:nvSpPr>
          <p:cNvPr id="6" name="title-slot Placeholder Carrier"/>
          <p:cNvSpPr txBox="1">
            <a:spLocks noGrp="1"/>
          </p:cNvSpPr>
          <p:nvPr>
            <p:ph type="title"/>
          </p:nvPr>
        </p:nvSpPr>
        <p:spPr>
          <a:xfrm>
            <a:off x="826008" y="1464945"/>
            <a:ext cx="5809488"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P5960：求满足全部差值上界的一组整数</a:t>
            </a:r>
          </a:p>
        </p:txBody>
      </p:sp>
      <p:sp>
        <p:nvSpPr>
          <p:cNvPr id="8" name="body-slot Placeholder Carrier"/>
          <p:cNvSpPr txBox="1">
            <a:spLocks noGrp="1"/>
          </p:cNvSpPr>
          <p:nvPr>
            <p:ph type="body" idx="2"/>
          </p:nvPr>
        </p:nvSpPr>
        <p:spPr>
          <a:xfrm>
            <a:off x="828038" y="2146273"/>
            <a:ext cx="7124700" cy="334395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给出 n 个未知数 x1…xn，以及 m 条两数作差的上界限制。</a:t>
            </a:r>
            <a:br/>
            <a:r>
              <a:rPr lang="zh-CN" sz="2000" dirty="0">
                <a:solidFill>
                  <a:schemeClr val="dk1"/>
                </a:solidFill>
                <a:latin typeface="+mn-lt"/>
                <a:ea typeface="+mn-ea"/>
                <a:cs typeface="+mn-cs"/>
              </a:rPr>
              <a:t>求一组整数，使这 m 条不等式同时成立；无解时说明无解。</a:t>
            </a:r>
          </a:p>
          <a:p>
            <a:pPr marL="0" indent="0" algn="l">
              <a:lnSpc>
                <a:spcPts val="3000"/>
              </a:lnSpc>
              <a:spcBef>
                <a:spcPts val="750"/>
              </a:spcBef>
              <a:buNone/>
            </a:pPr>
            <a:r>
              <a:rPr lang="zh-CN" sz="2000" dirty="0">
                <a:solidFill>
                  <a:schemeClr val="dk1"/>
                </a:solidFill>
                <a:latin typeface="+mn-lt"/>
                <a:ea typeface="+mn-ea"/>
                <a:cs typeface="+mn-cs"/>
              </a:rPr>
              <a:t>输入：第一行 n m；接下来 m 行，每行 c c' y，</a:t>
            </a:r>
            <a:br/>
            <a:r>
              <a:rPr lang="zh-CN" sz="2000" dirty="0">
                <a:solidFill>
                  <a:schemeClr val="dk1"/>
                </a:solidFill>
                <a:latin typeface="+mn-lt"/>
                <a:ea typeface="+mn-ea"/>
                <a:cs typeface="+mn-cs"/>
              </a:rPr>
              <a:t>表示 x[c]−x[c']≤y。c、c' 是编号，y 是允许的差值上界。</a:t>
            </a:r>
          </a:p>
          <a:p>
            <a:pPr marL="0" indent="0" algn="l">
              <a:lnSpc>
                <a:spcPts val="3000"/>
              </a:lnSpc>
              <a:spcBef>
                <a:spcPts val="750"/>
              </a:spcBef>
              <a:buNone/>
            </a:pPr>
            <a:r>
              <a:rPr lang="zh-CN" sz="2000" dirty="0">
                <a:solidFill>
                  <a:schemeClr val="dk1"/>
                </a:solidFill>
                <a:latin typeface="+mn-lt"/>
                <a:ea typeface="+mn-ea"/>
                <a:cs typeface="+mn-cs"/>
              </a:rPr>
              <a:t>输出：有解时，一行输出 x1…xn 的任意一组合法整数；</a:t>
            </a:r>
            <a:br/>
            <a:r>
              <a:rPr lang="zh-CN" sz="2000" dirty="0">
                <a:solidFill>
                  <a:schemeClr val="dk1"/>
                </a:solidFill>
                <a:latin typeface="+mn-lt"/>
                <a:ea typeface="+mn-ea"/>
                <a:cs typeface="+mn-cs"/>
              </a:rPr>
              <a:t>无解时输出 NO。</a:t>
            </a:r>
            <a:r>
              <a:rPr lang="zh-CN" sz="2000" dirty="0">
                <a:solidFill>
                  <a:schemeClr val="accent2"/>
                </a:solidFill>
                <a:latin typeface="+mn-lt"/>
                <a:ea typeface="+mn-ea"/>
                <a:cs typeface="+mn-cs"/>
              </a:rPr>
              <a:t>不要求唯一解，也不要求总和最小。</a:t>
            </a:r>
          </a:p>
          <a:p>
            <a:pPr marL="0" indent="0" algn="l">
              <a:lnSpc>
                <a:spcPts val="3000"/>
              </a:lnSpc>
              <a:spcBef>
                <a:spcPts val="750"/>
              </a:spcBef>
              <a:buNone/>
            </a:pPr>
            <a:r>
              <a:rPr lang="zh-CN" sz="2000" dirty="0">
                <a:solidFill>
                  <a:schemeClr val="dk1"/>
                </a:solidFill>
                <a:latin typeface="+mn-lt"/>
                <a:ea typeface="+mn-ea"/>
                <a:cs typeface="+mn-cs"/>
              </a:rPr>
              <a:t>规模：1≤n,m≤5000，|y|≤10000，c 与 c' 不同。</a:t>
            </a:r>
            <a:br/>
            <a:r>
              <a:rPr lang="zh-CN" sz="2000" dirty="0">
                <a:solidFill>
                  <a:schemeClr val="dk1"/>
                </a:solidFill>
                <a:latin typeface="+mn-lt"/>
                <a:ea typeface="+mn-ea"/>
                <a:cs typeface="+mn-cs"/>
              </a:rPr>
              <a:t>先对三个变量的具体条件试填数，再研究怎样系统求解。</a:t>
            </a:r>
          </a:p>
        </p:txBody>
      </p:sp>
      <p:grpSp>
        <p:nvGrpSpPr>
          <p:cNvPr id="16" name="Group 16"/>
          <p:cNvGrpSpPr/>
          <p:nvPr/>
        </p:nvGrpSpPr>
        <p:grpSpPr>
          <a:xfrm>
            <a:off x="8771889" y="2193898"/>
            <a:ext cx="2712723" cy="3791634"/>
            <a:chOff x="8771889" y="2193898"/>
            <a:chExt cx="2712723" cy="3791634"/>
          </a:xfrm>
        </p:grpSpPr>
        <p:sp>
          <p:nvSpPr>
            <p:cNvPr id="7" name="TextBox 7"/>
            <p:cNvSpPr txBox="1"/>
            <p:nvPr/>
          </p:nvSpPr>
          <p:spPr>
            <a:xfrm>
              <a:off x="8771889" y="2193898"/>
              <a:ext cx="1943100"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先试一组具体数</a:t>
              </a:r>
            </a:p>
          </p:txBody>
        </p:sp>
        <p:sp>
          <p:nvSpPr>
            <p:cNvPr id="9" name="TextBox 9"/>
            <p:cNvSpPr txBox="1"/>
            <p:nvPr/>
          </p:nvSpPr>
          <p:spPr>
            <a:xfrm>
              <a:off x="8771889" y="2841598"/>
              <a:ext cx="15367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x1=0，x2=3</a:t>
              </a:r>
            </a:p>
          </p:txBody>
        </p:sp>
        <p:sp>
          <p:nvSpPr>
            <p:cNvPr id="10" name="TextBox 10"/>
            <p:cNvSpPr txBox="1"/>
            <p:nvPr/>
          </p:nvSpPr>
          <p:spPr>
            <a:xfrm>
              <a:off x="8771889" y="3346423"/>
              <a:ext cx="22606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x2−x1 = 3−0 = 3</a:t>
              </a:r>
            </a:p>
          </p:txBody>
        </p:sp>
        <p:sp>
          <p:nvSpPr>
            <p:cNvPr id="11" name="TextBox 11"/>
            <p:cNvSpPr txBox="1"/>
            <p:nvPr/>
          </p:nvSpPr>
          <p:spPr>
            <a:xfrm>
              <a:off x="8771889" y="3851248"/>
              <a:ext cx="20701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满足 x2−x1 ≤ 3</a:t>
              </a:r>
            </a:p>
          </p:txBody>
        </p:sp>
        <p:sp>
          <p:nvSpPr>
            <p:cNvPr id="12" name="Line 12"/>
            <p:cNvSpPr/>
            <p:nvPr/>
          </p:nvSpPr>
          <p:spPr>
            <a:xfrm>
              <a:off x="8782050" y="4429125"/>
              <a:ext cx="2581275" cy="9525"/>
            </a:xfrm>
            <a:custGeom>
              <a:avLst/>
              <a:gdLst/>
              <a:ahLst/>
              <a:cxnLst/>
              <a:rect l="l" t="t" r="r" b="b"/>
              <a:pathLst>
                <a:path w="2581275" h="9525">
                  <a:moveTo>
                    <a:pt x="0" y="0"/>
                  </a:moveTo>
                  <a:lnTo>
                    <a:pt x="2581275" y="0"/>
                  </a:lnTo>
                </a:path>
              </a:pathLst>
            </a:custGeom>
            <a:noFill/>
            <a:ln w="19050">
              <a:solidFill>
                <a:srgbClr val="B8CDE1"/>
              </a:solidFill>
            </a:ln>
          </p:spPr>
        </p:sp>
        <p:sp>
          <p:nvSpPr>
            <p:cNvPr id="13" name="TextBox 13"/>
            <p:cNvSpPr txBox="1"/>
            <p:nvPr/>
          </p:nvSpPr>
          <p:spPr>
            <a:xfrm>
              <a:off x="8771889" y="4660873"/>
              <a:ext cx="16002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同时加 10：</a:t>
              </a:r>
            </a:p>
          </p:txBody>
        </p:sp>
        <p:sp>
          <p:nvSpPr>
            <p:cNvPr id="14" name="TextBox 14"/>
            <p:cNvSpPr txBox="1"/>
            <p:nvPr/>
          </p:nvSpPr>
          <p:spPr>
            <a:xfrm>
              <a:off x="8771889" y="5079973"/>
              <a:ext cx="22987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13−10 仍然等于 3</a:t>
              </a:r>
            </a:p>
          </p:txBody>
        </p:sp>
        <p:sp>
          <p:nvSpPr>
            <p:cNvPr id="15" name="TextBox 15"/>
            <p:cNvSpPr txBox="1"/>
            <p:nvPr/>
          </p:nvSpPr>
          <p:spPr>
            <a:xfrm>
              <a:off x="8771889" y="5594323"/>
              <a:ext cx="2712723" cy="391209"/>
            </a:xfrm>
            <a:prstGeom prst="rect">
              <a:avLst/>
            </a:prstGeom>
            <a:noFill/>
            <a:ln>
              <a:noFill/>
            </a:ln>
          </p:spPr>
          <p:txBody>
            <a:bodyPr wrap="square" lIns="0" tIns="0" rIns="0" bIns="0" anchor="t" anchorCtr="0">
              <a:spAutoFit/>
            </a:bodyPr>
            <a:lstStyle/>
            <a:p>
              <a:pPr algn="l"/>
              <a:r>
                <a:rPr lang="zh-CN" sz="2000" dirty="0">
                  <a:solidFill>
                    <a:srgbClr val="000000"/>
                  </a:solidFill>
                  <a:latin typeface="Consolas"/>
                  <a:ea typeface="Microsoft YaHei"/>
                  <a:cs typeface="Consolas"/>
                </a:rPr>
                <a:t>限制的是差，不是原值</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332"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先试一试</a:t>
            </a:r>
          </a:p>
        </p:txBody>
      </p:sp>
      <p:sp>
        <p:nvSpPr>
          <p:cNvPr id="6" name="title-slot Placeholder Carrier"/>
          <p:cNvSpPr txBox="1">
            <a:spLocks noGrp="1"/>
          </p:cNvSpPr>
          <p:nvPr>
            <p:ph type="title"/>
          </p:nvPr>
        </p:nvSpPr>
        <p:spPr>
          <a:xfrm>
            <a:off x="826008" y="1464945"/>
            <a:ext cx="2932176"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先试着找一组可行数</a:t>
            </a:r>
          </a:p>
        </p:txBody>
      </p:sp>
      <p:sp>
        <p:nvSpPr>
          <p:cNvPr id="7" name="question-slot Placeholder Carrier"/>
          <p:cNvSpPr txBox="1">
            <a:spLocks noGrp="1"/>
          </p:cNvSpPr>
          <p:nvPr>
            <p:ph type="body" idx="2"/>
          </p:nvPr>
        </p:nvSpPr>
        <p:spPr>
          <a:xfrm>
            <a:off x="828038" y="2146273"/>
            <a:ext cx="7950200" cy="1305609"/>
          </a:xfrm>
          <a:prstGeom prst="rect">
            <a:avLst/>
          </a:prstGeom>
          <a:noFill/>
          <a:ln>
            <a:noFill/>
          </a:ln>
        </p:spPr>
        <p:txBody>
          <a:bodyPr wrap="square" lIns="0" tIns="0" rIns="0" bIns="0" anchor="t" anchorCtr="0">
            <a:noAutofit/>
          </a:bodyPr>
          <a:lstStyle/>
          <a:p>
            <a:pPr marL="0" indent="0" algn="l">
              <a:lnSpc>
                <a:spcPts val="3600"/>
              </a:lnSpc>
              <a:buNone/>
            </a:pPr>
            <a:r>
              <a:rPr lang="zh-CN" sz="2000" dirty="0">
                <a:solidFill>
                  <a:schemeClr val="dk1"/>
                </a:solidFill>
                <a:latin typeface="+mn-lt"/>
                <a:ea typeface="+mn-ea"/>
                <a:cs typeface="+mn-cs"/>
              </a:rPr>
              <a:t>同时满足三条约束：x2 − x1 ≤ 3，x3 − x2 ≤ −5，x1 − x3 ≤ 4。</a:t>
            </a:r>
            <a:br/>
            <a:r>
              <a:rPr lang="zh-CN" sz="2000" dirty="0">
                <a:solidFill>
                  <a:schemeClr val="dk1"/>
                </a:solidFill>
                <a:latin typeface="+mn-lt"/>
                <a:ea typeface="+mn-ea"/>
                <a:cs typeface="+mn-cs"/>
              </a:rPr>
              <a:t>取 (x1, x2, x3) = (0, 0, 0)，是否可行？</a:t>
            </a:r>
            <a:br/>
            <a:r>
              <a:rPr lang="zh-CN" sz="2000" dirty="0">
                <a:solidFill>
                  <a:schemeClr val="dk1"/>
                </a:solidFill>
                <a:latin typeface="+mn-lt"/>
                <a:ea typeface="+mn-ea"/>
                <a:cs typeface="+mn-cs"/>
              </a:rPr>
              <a:t>试着修改这些数，找到任意一组可行解。</a:t>
            </a:r>
          </a:p>
        </p:txBody>
      </p:sp>
      <p:sp>
        <p:nvSpPr>
          <p:cNvPr id="9" name="answer-slot Placeholder Carrier"/>
          <p:cNvSpPr txBox="1">
            <a:spLocks noGrp="1"/>
          </p:cNvSpPr>
          <p:nvPr>
            <p:ph type="body" idx="3"/>
          </p:nvPr>
        </p:nvSpPr>
        <p:spPr>
          <a:xfrm>
            <a:off x="828038" y="4279873"/>
            <a:ext cx="7200900" cy="15913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2"/>
                </a:solidFill>
                <a:latin typeface="+mn-lt"/>
                <a:ea typeface="+mn-ea"/>
                <a:cs typeface="+mn-cs"/>
              </a:rPr>
              <a:t>(0, 0, 0) 不可行，因为第二条变成 0 ≤ −5，不成立。</a:t>
            </a:r>
            <a:br/>
            <a:r>
              <a:rPr lang="zh-CN" sz="2000" dirty="0">
                <a:solidFill>
                  <a:schemeClr val="accent2"/>
                </a:solidFill>
                <a:latin typeface="+mn-lt"/>
                <a:ea typeface="+mn-ea"/>
                <a:cs typeface="+mn-cs"/>
              </a:rPr>
              <a:t>例如 (0, 3, −2) 可行：</a:t>
            </a:r>
            <a:br/>
            <a:r>
              <a:rPr lang="zh-CN" sz="2000" dirty="0">
                <a:solidFill>
                  <a:schemeClr val="accent2"/>
                </a:solidFill>
                <a:latin typeface="+mn-lt"/>
                <a:ea typeface="+mn-ea"/>
                <a:cs typeface="+mn-cs"/>
              </a:rPr>
              <a:t>3 − 0 = 3 ≤ 3；−2 − 3 = −5 ≤ −5；0 − (−2) = 2 ≤ 4。</a:t>
            </a:r>
            <a:br/>
            <a:r>
              <a:rPr lang="zh-CN" sz="2000" dirty="0">
                <a:solidFill>
                  <a:schemeClr val="accent2"/>
                </a:solidFill>
                <a:latin typeface="+mn-lt"/>
                <a:ea typeface="+mn-ea"/>
                <a:cs typeface="+mn-cs"/>
              </a:rPr>
              <a:t>目标是同时满足全部条件；答案通常不唯一。</a:t>
            </a:r>
          </a:p>
        </p:txBody>
      </p:sp>
      <p:grpSp>
        <p:nvGrpSpPr>
          <p:cNvPr id="17" name="Group 17"/>
          <p:cNvGrpSpPr/>
          <p:nvPr/>
        </p:nvGrpSpPr>
        <p:grpSpPr>
          <a:xfrm>
            <a:off x="9115806" y="2215515"/>
            <a:ext cx="2237994" cy="3761994"/>
            <a:chOff x="9115806" y="2215515"/>
            <a:chExt cx="2237994" cy="3761994"/>
          </a:xfrm>
        </p:grpSpPr>
        <p:sp>
          <p:nvSpPr>
            <p:cNvPr id="10" name="TextBox 10"/>
            <p:cNvSpPr txBox="1"/>
            <p:nvPr/>
          </p:nvSpPr>
          <p:spPr>
            <a:xfrm>
              <a:off x="9115806" y="2215515"/>
              <a:ext cx="1862138" cy="352044"/>
            </a:xfrm>
            <a:prstGeom prst="rect">
              <a:avLst/>
            </a:prstGeom>
            <a:noFill/>
            <a:ln>
              <a:noFill/>
            </a:ln>
          </p:spPr>
          <p:txBody>
            <a:bodyPr wrap="square" lIns="0" tIns="0" rIns="0" bIns="0" anchor="t" anchorCtr="0">
              <a:spAutoFit/>
            </a:bodyPr>
            <a:lstStyle/>
            <a:p>
              <a:pPr algn="l"/>
              <a:r>
                <a:rPr lang="zh-CN" sz="1800" b="1" dirty="0">
                  <a:solidFill>
                    <a:srgbClr val="244D87"/>
                  </a:solidFill>
                  <a:latin typeface="Consolas"/>
                  <a:ea typeface="Microsoft YaHei"/>
                  <a:cs typeface="Consolas"/>
                </a:rPr>
                <a:t>代入 (−1,0,−5)</a:t>
              </a:r>
            </a:p>
          </p:txBody>
        </p:sp>
        <p:sp>
          <p:nvSpPr>
            <p:cNvPr id="11" name="TextBox 11"/>
            <p:cNvSpPr txBox="1"/>
            <p:nvPr/>
          </p:nvSpPr>
          <p:spPr>
            <a:xfrm>
              <a:off x="9115806" y="2891790"/>
              <a:ext cx="178117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x2−x1 = 1 ≤ 3</a:t>
              </a:r>
            </a:p>
          </p:txBody>
        </p:sp>
        <p:sp>
          <p:nvSpPr>
            <p:cNvPr id="12" name="TextBox 12"/>
            <p:cNvSpPr txBox="1"/>
            <p:nvPr/>
          </p:nvSpPr>
          <p:spPr>
            <a:xfrm>
              <a:off x="9115806" y="3529965"/>
              <a:ext cx="2032000"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x3−x2 = −5 ≤ −5</a:t>
              </a:r>
            </a:p>
          </p:txBody>
        </p:sp>
        <p:sp>
          <p:nvSpPr>
            <p:cNvPr id="13" name="TextBox 13"/>
            <p:cNvSpPr txBox="1"/>
            <p:nvPr/>
          </p:nvSpPr>
          <p:spPr>
            <a:xfrm>
              <a:off x="9115806" y="4168140"/>
              <a:ext cx="178117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x1−x3 = 4 ≤ 4</a:t>
              </a:r>
            </a:p>
          </p:txBody>
        </p:sp>
        <p:sp>
          <p:nvSpPr>
            <p:cNvPr id="14" name="Line 14"/>
            <p:cNvSpPr/>
            <p:nvPr/>
          </p:nvSpPr>
          <p:spPr>
            <a:xfrm>
              <a:off x="9124950" y="4714875"/>
              <a:ext cx="2228850" cy="9525"/>
            </a:xfrm>
            <a:custGeom>
              <a:avLst/>
              <a:gdLst/>
              <a:ahLst/>
              <a:cxnLst/>
              <a:rect l="l" t="t" r="r" b="b"/>
              <a:pathLst>
                <a:path w="2228850" h="9525">
                  <a:moveTo>
                    <a:pt x="0" y="0"/>
                  </a:moveTo>
                  <a:lnTo>
                    <a:pt x="2228850" y="0"/>
                  </a:lnTo>
                </a:path>
              </a:pathLst>
            </a:custGeom>
            <a:noFill/>
            <a:ln w="19050">
              <a:solidFill>
                <a:srgbClr val="B8CDE1"/>
              </a:solidFill>
            </a:ln>
          </p:spPr>
        </p:sp>
        <p:sp>
          <p:nvSpPr>
            <p:cNvPr id="15" name="TextBox 15"/>
            <p:cNvSpPr txBox="1"/>
            <p:nvPr/>
          </p:nvSpPr>
          <p:spPr>
            <a:xfrm>
              <a:off x="9115806" y="5063490"/>
              <a:ext cx="1522413"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三条同时成立</a:t>
              </a:r>
            </a:p>
          </p:txBody>
        </p:sp>
        <p:sp>
          <p:nvSpPr>
            <p:cNvPr id="16" name="TextBox 16"/>
            <p:cNvSpPr txBox="1"/>
            <p:nvPr/>
          </p:nvSpPr>
          <p:spPr>
            <a:xfrm>
              <a:off x="9115806" y="5625465"/>
              <a:ext cx="1751013" cy="352044"/>
            </a:xfrm>
            <a:prstGeom prst="rect">
              <a:avLst/>
            </a:prstGeom>
            <a:noFill/>
            <a:ln>
              <a:noFill/>
            </a:ln>
          </p:spPr>
          <p:txBody>
            <a:bodyPr wrap="square" lIns="0" tIns="0" rIns="0" bIns="0" anchor="t" anchorCtr="0">
              <a:spAutoFit/>
            </a:bodyPr>
            <a:lstStyle/>
            <a:p>
              <a:pPr algn="l"/>
              <a:r>
                <a:rPr lang="zh-CN" sz="1800" dirty="0">
                  <a:solidFill>
                    <a:srgbClr val="000000"/>
                  </a:solidFill>
                  <a:latin typeface="Consolas"/>
                  <a:ea typeface="Microsoft YaHei"/>
                  <a:cs typeface="Consolas"/>
                </a:rPr>
                <a:t>解可以含有负数</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3176217"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P5960 · 读懂输入输出</a:t>
            </a:r>
          </a:p>
        </p:txBody>
      </p:sp>
      <p:sp>
        <p:nvSpPr>
          <p:cNvPr id="6" name="title-slot Placeholder Carrier"/>
          <p:cNvSpPr txBox="1">
            <a:spLocks noGrp="1"/>
          </p:cNvSpPr>
          <p:nvPr>
            <p:ph type="title"/>
          </p:nvPr>
        </p:nvSpPr>
        <p:spPr>
          <a:xfrm>
            <a:off x="826008" y="1464945"/>
            <a:ext cx="5839968"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三行约束对应三个不等式，输出不必唯一</a:t>
            </a:r>
          </a:p>
        </p:txBody>
      </p:sp>
      <p:sp>
        <p:nvSpPr>
          <p:cNvPr id="7" name="code-slot Proxy Content"/>
          <p:cNvSpPr txBox="1"/>
          <p:nvPr/>
        </p:nvSpPr>
        <p:spPr>
          <a:xfrm>
            <a:off x="829056" y="2148840"/>
            <a:ext cx="3338513" cy="3609594"/>
          </a:xfrm>
          <a:prstGeom prst="rect">
            <a:avLst/>
          </a:prstGeom>
          <a:noFill/>
          <a:ln>
            <a:noFill/>
          </a:ln>
        </p:spPr>
        <p:txBody>
          <a:bodyPr wrap="square" lIns="0" tIns="0" rIns="0" bIns="0" anchor="t" anchorCtr="0">
            <a:noAutofit/>
          </a:bodyPr>
          <a:lstStyle/>
          <a:p>
            <a:pPr algn="l">
              <a:lnSpc>
                <a:spcPts val="2550"/>
              </a:lnSpc>
            </a:pPr>
            <a:r>
              <a:rPr lang="zh-CN" sz="1800" dirty="0">
                <a:solidFill>
                  <a:schemeClr val="accent1"/>
                </a:solidFill>
                <a:latin typeface="+mn-lt"/>
                <a:ea typeface="+mn-ea"/>
                <a:cs typeface="+mn-cs"/>
              </a:rPr>
              <a:t>教学自拟输入</a:t>
            </a:r>
          </a:p>
          <a:p>
            <a:pPr algn="l">
              <a:lnSpc>
                <a:spcPts val="2550"/>
              </a:lnSpc>
              <a:spcBef>
                <a:spcPts val="150"/>
              </a:spcBef>
            </a:pPr>
            <a:r>
              <a:rPr lang="zh-CN" sz="1800" dirty="0">
                <a:solidFill>
                  <a:schemeClr val="dk1"/>
                </a:solidFill>
                <a:latin typeface="+mn-lt"/>
                <a:ea typeface="+mn-ea"/>
                <a:cs typeface="+mn-cs"/>
              </a:rPr>
              <a:t>3 3</a:t>
            </a:r>
            <a:br/>
            <a:r>
              <a:rPr lang="zh-CN" sz="1800" dirty="0">
                <a:solidFill>
                  <a:schemeClr val="dk1"/>
                </a:solidFill>
                <a:latin typeface="+mn-lt"/>
                <a:ea typeface="+mn-ea"/>
                <a:cs typeface="+mn-cs"/>
              </a:rPr>
              <a:t>2 1 3</a:t>
            </a:r>
            <a:br/>
            <a:r>
              <a:rPr lang="zh-CN" sz="1800" dirty="0">
                <a:solidFill>
                  <a:schemeClr val="dk1"/>
                </a:solidFill>
                <a:latin typeface="+mn-lt"/>
                <a:ea typeface="+mn-ea"/>
                <a:cs typeface="+mn-cs"/>
              </a:rPr>
              <a:t>3 2 -5</a:t>
            </a:r>
            <a:br/>
            <a:r>
              <a:rPr lang="zh-CN" sz="1800" dirty="0">
                <a:solidFill>
                  <a:schemeClr val="dk1"/>
                </a:solidFill>
                <a:latin typeface="+mn-lt"/>
                <a:ea typeface="+mn-ea"/>
                <a:cs typeface="+mn-cs"/>
              </a:rPr>
              <a:t>1 3 4</a:t>
            </a:r>
          </a:p>
          <a:p>
            <a:pPr algn="l">
              <a:lnSpc>
                <a:spcPts val="2550"/>
              </a:lnSpc>
              <a:spcBef>
                <a:spcPts val="1050"/>
              </a:spcBef>
            </a:pPr>
            <a:r>
              <a:rPr lang="zh-CN" sz="1800" dirty="0">
                <a:solidFill>
                  <a:schemeClr val="accent1"/>
                </a:solidFill>
                <a:latin typeface="+mn-lt"/>
                <a:ea typeface="+mn-ea"/>
                <a:cs typeface="+mn-cs"/>
              </a:rPr>
              <a:t>一种合法输出</a:t>
            </a:r>
          </a:p>
          <a:p>
            <a:pPr algn="l">
              <a:lnSpc>
                <a:spcPts val="2550"/>
              </a:lnSpc>
              <a:spcBef>
                <a:spcPts val="150"/>
              </a:spcBef>
            </a:pPr>
            <a:r>
              <a:rPr lang="zh-CN" sz="1800" dirty="0">
                <a:solidFill>
                  <a:schemeClr val="accent2"/>
                </a:solidFill>
                <a:latin typeface="+mn-lt"/>
                <a:ea typeface="+mn-ea"/>
                <a:cs typeface="+mn-cs"/>
              </a:rPr>
              <a:t>0 3 -2</a:t>
            </a:r>
          </a:p>
          <a:p>
            <a:pPr algn="l">
              <a:lnSpc>
                <a:spcPts val="2550"/>
              </a:lnSpc>
              <a:spcBef>
                <a:spcPts val="1050"/>
              </a:spcBef>
            </a:pPr>
            <a:r>
              <a:rPr lang="zh-CN" sz="1800" dirty="0">
                <a:solidFill>
                  <a:schemeClr val="dk1"/>
                </a:solidFill>
                <a:latin typeface="+mn-lt"/>
                <a:ea typeface="+mn-ea"/>
                <a:cs typeface="+mn-cs"/>
              </a:rPr>
              <a:t>另一种合法输出：-1 0 -5</a:t>
            </a:r>
          </a:p>
          <a:p>
            <a:pPr algn="l">
              <a:lnSpc>
                <a:spcPts val="2550"/>
              </a:lnSpc>
              <a:spcBef>
                <a:spcPts val="150"/>
              </a:spcBef>
            </a:pPr>
            <a:r>
              <a:rPr lang="zh-CN" sz="1800" dirty="0">
                <a:solidFill>
                  <a:schemeClr val="dk1"/>
                </a:solidFill>
                <a:latin typeface="+mn-lt"/>
                <a:ea typeface="+mn-ea"/>
                <a:cs typeface="+mn-cs"/>
              </a:rPr>
              <a:t>后一组将由稍后的程序求得。</a:t>
            </a:r>
          </a:p>
          <a:p>
            <a:pPr algn="l">
              <a:lnSpc>
                <a:spcPts val="2550"/>
              </a:lnSpc>
              <a:spcBef>
                <a:spcPts val="150"/>
              </a:spcBef>
            </a:pPr>
            <a:r>
              <a:rPr lang="zh-CN" sz="1800" dirty="0">
                <a:solidFill>
                  <a:schemeClr val="dk1"/>
                </a:solidFill>
                <a:latin typeface="+mn-lt"/>
                <a:ea typeface="+mn-ea"/>
                <a:cs typeface="+mn-cs"/>
              </a:rPr>
              <a:t>检查方式是逐条代入全部约束。</a:t>
            </a:r>
          </a:p>
        </p:txBody>
      </p:sp>
      <p:sp>
        <p:nvSpPr>
          <p:cNvPr id="9" name="body-slot Placeholder Carrier"/>
          <p:cNvSpPr txBox="1">
            <a:spLocks noGrp="1"/>
          </p:cNvSpPr>
          <p:nvPr>
            <p:ph type="body" idx="3"/>
          </p:nvPr>
        </p:nvSpPr>
        <p:spPr>
          <a:xfrm>
            <a:off x="7419338" y="2146273"/>
            <a:ext cx="3581400" cy="38202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2 1 3：</a:t>
            </a:r>
            <a:br/>
            <a:r>
              <a:rPr lang="zh-CN" sz="2000" dirty="0">
                <a:solidFill>
                  <a:schemeClr val="dk1"/>
                </a:solidFill>
                <a:latin typeface="+mn-lt"/>
                <a:ea typeface="+mn-ea"/>
                <a:cs typeface="+mn-cs"/>
              </a:rPr>
              <a:t>x2−x1≤3。</a:t>
            </a:r>
            <a:br/>
            <a:r>
              <a:rPr lang="zh-CN" sz="2000" dirty="0">
                <a:solidFill>
                  <a:schemeClr val="dk1"/>
                </a:solidFill>
                <a:latin typeface="+mn-lt"/>
                <a:ea typeface="+mn-ea"/>
                <a:cs typeface="+mn-cs"/>
              </a:rPr>
              <a:t>3 2 -5：</a:t>
            </a:r>
            <a:br/>
            <a:r>
              <a:rPr lang="zh-CN" sz="2000" dirty="0">
                <a:solidFill>
                  <a:schemeClr val="dk1"/>
                </a:solidFill>
                <a:latin typeface="+mn-lt"/>
                <a:ea typeface="+mn-ea"/>
                <a:cs typeface="+mn-cs"/>
              </a:rPr>
              <a:t>x3−x2≤−5，</a:t>
            </a:r>
            <a:br/>
            <a:r>
              <a:rPr lang="zh-CN" sz="2000" dirty="0">
                <a:solidFill>
                  <a:schemeClr val="dk1"/>
                </a:solidFill>
                <a:latin typeface="+mn-lt"/>
                <a:ea typeface="+mn-ea"/>
                <a:cs typeface="+mn-cs"/>
              </a:rPr>
              <a:t>也就是 x3 至少比 x2 小 5。</a:t>
            </a:r>
            <a:br/>
            <a:r>
              <a:rPr lang="zh-CN" sz="2000" dirty="0">
                <a:solidFill>
                  <a:schemeClr val="dk1"/>
                </a:solidFill>
                <a:latin typeface="+mn-lt"/>
                <a:ea typeface="+mn-ea"/>
                <a:cs typeface="+mn-cs"/>
              </a:rPr>
              <a:t>1 3 4：</a:t>
            </a:r>
            <a:br/>
            <a:r>
              <a:rPr lang="zh-CN" sz="2000" dirty="0">
                <a:solidFill>
                  <a:schemeClr val="dk1"/>
                </a:solidFill>
                <a:latin typeface="+mn-lt"/>
                <a:ea typeface="+mn-ea"/>
                <a:cs typeface="+mn-cs"/>
              </a:rPr>
              <a:t>x1−x3≤4。</a:t>
            </a:r>
            <a:br/>
            <a:r>
              <a:rPr lang="zh-CN" sz="2000" dirty="0">
                <a:solidFill>
                  <a:schemeClr val="dk1"/>
                </a:solidFill>
                <a:latin typeface="+mn-lt"/>
                <a:ea typeface="+mn-ea"/>
                <a:cs typeface="+mn-cs"/>
              </a:rPr>
              <a:t>三个条件已能读懂，</a:t>
            </a:r>
            <a:br/>
            <a:r>
              <a:rPr lang="zh-CN" sz="2000" dirty="0">
                <a:solidFill>
                  <a:schemeClr val="dk1"/>
                </a:solidFill>
                <a:latin typeface="+mn-lt"/>
                <a:ea typeface="+mn-ea"/>
                <a:cs typeface="+mn-cs"/>
              </a:rPr>
              <a:t>下一步把每条条件整理成</a:t>
            </a:r>
            <a:br/>
            <a:r>
              <a:rPr lang="zh-CN" sz="2000" dirty="0">
                <a:solidFill>
                  <a:schemeClr val="dk1"/>
                </a:solidFill>
                <a:latin typeface="+mn-lt"/>
                <a:ea typeface="+mn-ea"/>
                <a:cs typeface="+mn-cs"/>
              </a:rPr>
              <a:t>“右边变量限制左边变量”。</a:t>
            </a:r>
          </a:p>
        </p:txBody>
      </p:sp>
      <p:sp>
        <p:nvSpPr>
          <p:cNvPr id="10"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305050"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建边</a:t>
            </a:r>
          </a:p>
        </p:txBody>
      </p:sp>
      <p:sp>
        <p:nvSpPr>
          <p:cNvPr id="6" name="title-slot Placeholder Carrier"/>
          <p:cNvSpPr txBox="1">
            <a:spLocks noGrp="1"/>
          </p:cNvSpPr>
          <p:nvPr>
            <p:ph type="title"/>
          </p:nvPr>
        </p:nvSpPr>
        <p:spPr>
          <a:xfrm>
            <a:off x="826008" y="1464945"/>
            <a:ext cx="3578352"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把不等式整理成边的形式</a:t>
            </a:r>
          </a:p>
        </p:txBody>
      </p:sp>
      <p:grpSp>
        <p:nvGrpSpPr>
          <p:cNvPr id="15" name="diagram-slot Proxy Content"/>
          <p:cNvGrpSpPr/>
          <p:nvPr/>
        </p:nvGrpSpPr>
        <p:grpSpPr>
          <a:xfrm>
            <a:off x="1037588" y="2231998"/>
            <a:ext cx="4620262" cy="3620184"/>
            <a:chOff x="1037588" y="2231998"/>
            <a:chExt cx="4620262" cy="3620184"/>
          </a:xfrm>
        </p:grpSpPr>
        <p:sp>
          <p:nvSpPr>
            <p:cNvPr id="7" name="TextBox 7"/>
            <p:cNvSpPr txBox="1"/>
            <p:nvPr/>
          </p:nvSpPr>
          <p:spPr>
            <a:xfrm>
              <a:off x="1037588" y="2231998"/>
              <a:ext cx="3009900" cy="924609"/>
            </a:xfrm>
            <a:prstGeom prst="rect">
              <a:avLst/>
            </a:prstGeom>
            <a:noFill/>
            <a:ln>
              <a:noFill/>
            </a:ln>
          </p:spPr>
          <p:txBody>
            <a:bodyPr wrap="square" lIns="0" tIns="0" rIns="0" bIns="0" anchor="t" anchorCtr="0">
              <a:noAutofit/>
            </a:bodyPr>
            <a:lstStyle/>
            <a:p>
              <a:pPr algn="l">
                <a:lnSpc>
                  <a:spcPts val="4200"/>
                </a:lnSpc>
              </a:pPr>
              <a:r>
                <a:rPr lang="zh-CN" sz="2000" dirty="0">
                  <a:solidFill>
                    <a:schemeClr val="dk1"/>
                  </a:solidFill>
                  <a:latin typeface="+mn-lt"/>
                  <a:ea typeface="+mn-ea"/>
                  <a:cs typeface="+mn-cs"/>
                </a:rPr>
                <a:t>x[v] − x[u] ≤ w</a:t>
              </a:r>
              <a:br/>
              <a:r>
                <a:rPr lang="zh-CN" sz="2000" dirty="0">
                  <a:solidFill>
                    <a:schemeClr val="accent1"/>
                  </a:solidFill>
                  <a:latin typeface="+mn-lt"/>
                  <a:ea typeface="+mn-ea"/>
                  <a:cs typeface="+mn-cs"/>
                </a:rPr>
                <a:t>移项：x[v] ≤ x[u] + w</a:t>
              </a:r>
            </a:p>
          </p:txBody>
        </p:sp>
        <p:sp>
          <p:nvSpPr>
            <p:cNvPr id="8" name="Line 8"/>
            <p:cNvSpPr/>
            <p:nvPr/>
          </p:nvSpPr>
          <p:spPr>
            <a:xfrm>
              <a:off x="2543175" y="4095750"/>
              <a:ext cx="2400300" cy="1"/>
            </a:xfrm>
            <a:prstGeom prst="line">
              <a:avLst/>
            </a:prstGeom>
            <a:noFill/>
            <a:ln w="28575">
              <a:solidFill>
                <a:schemeClr val="accent1"/>
              </a:solidFill>
              <a:tailEnd type="triangle" w="lg" len="lg"/>
            </a:ln>
          </p:spPr>
        </p:sp>
        <p:sp>
          <p:nvSpPr>
            <p:cNvPr id="9" name="Ellipse 9"/>
            <p:cNvSpPr/>
            <p:nvPr/>
          </p:nvSpPr>
          <p:spPr>
            <a:xfrm>
              <a:off x="1847850" y="3752850"/>
              <a:ext cx="685800" cy="685800"/>
            </a:xfrm>
            <a:prstGeom prst="ellipse">
              <a:avLst/>
            </a:prstGeom>
            <a:solidFill>
              <a:schemeClr val="lt2"/>
            </a:solidFill>
            <a:ln w="28575">
              <a:solidFill>
                <a:schemeClr val="accent1"/>
              </a:solidFill>
            </a:ln>
          </p:spPr>
        </p:sp>
        <p:sp>
          <p:nvSpPr>
            <p:cNvPr id="10" name="Ellipse 10"/>
            <p:cNvSpPr/>
            <p:nvPr/>
          </p:nvSpPr>
          <p:spPr>
            <a:xfrm>
              <a:off x="4972050" y="3752850"/>
              <a:ext cx="685800" cy="685800"/>
            </a:xfrm>
            <a:prstGeom prst="ellipse">
              <a:avLst/>
            </a:prstGeom>
            <a:solidFill>
              <a:schemeClr val="lt2"/>
            </a:solidFill>
            <a:ln w="28575">
              <a:solidFill>
                <a:schemeClr val="accent1"/>
              </a:solidFill>
            </a:ln>
          </p:spPr>
        </p:sp>
        <p:sp>
          <p:nvSpPr>
            <p:cNvPr id="11" name="TextBox 11"/>
            <p:cNvSpPr txBox="1"/>
            <p:nvPr/>
          </p:nvSpPr>
          <p:spPr>
            <a:xfrm>
              <a:off x="2044700" y="396554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u</a:t>
              </a:r>
            </a:p>
          </p:txBody>
        </p:sp>
        <p:sp>
          <p:nvSpPr>
            <p:cNvPr id="12" name="TextBox 12"/>
            <p:cNvSpPr txBox="1"/>
            <p:nvPr/>
          </p:nvSpPr>
          <p:spPr>
            <a:xfrm>
              <a:off x="5168901" y="396554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v</a:t>
              </a:r>
            </a:p>
          </p:txBody>
        </p:sp>
        <p:sp>
          <p:nvSpPr>
            <p:cNvPr id="13" name="TextBox 13"/>
            <p:cNvSpPr txBox="1"/>
            <p:nvPr/>
          </p:nvSpPr>
          <p:spPr>
            <a:xfrm>
              <a:off x="3597276" y="364169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w</a:t>
              </a:r>
            </a:p>
          </p:txBody>
        </p:sp>
        <p:sp>
          <p:nvSpPr>
            <p:cNvPr id="14" name="TextBox 14"/>
            <p:cNvSpPr txBox="1"/>
            <p:nvPr/>
          </p:nvSpPr>
          <p:spPr>
            <a:xfrm>
              <a:off x="1037588" y="5022823"/>
              <a:ext cx="3048000" cy="829359"/>
            </a:xfrm>
            <a:prstGeom prst="rect">
              <a:avLst/>
            </a:prstGeom>
            <a:noFill/>
            <a:ln>
              <a:noFill/>
            </a:ln>
          </p:spPr>
          <p:txBody>
            <a:bodyPr wrap="square" lIns="0" tIns="0" rIns="0" bIns="0" anchor="t" anchorCtr="0">
              <a:noAutofit/>
            </a:bodyPr>
            <a:lstStyle/>
            <a:p>
              <a:pPr algn="l">
                <a:lnSpc>
                  <a:spcPts val="3450"/>
                </a:lnSpc>
              </a:pPr>
              <a:r>
                <a:rPr lang="zh-CN" sz="2000" dirty="0">
                  <a:solidFill>
                    <a:schemeClr val="accent2"/>
                  </a:solidFill>
                  <a:latin typeface="+mn-lt"/>
                  <a:ea typeface="+mn-ea"/>
                  <a:cs typeface="+mn-cs"/>
                </a:rPr>
                <a:t>x3 − x2 ≤ −5</a:t>
              </a:r>
              <a:br/>
              <a:r>
                <a:rPr lang="zh-CN" sz="2000" dirty="0">
                  <a:solidFill>
                    <a:schemeClr val="dk1"/>
                  </a:solidFill>
                  <a:latin typeface="+mn-lt"/>
                  <a:ea typeface="+mn-ea"/>
                  <a:cs typeface="+mn-cs"/>
                </a:rPr>
                <a:t>对应：2 → 3，权值 −5。</a:t>
              </a:r>
            </a:p>
          </p:txBody>
        </p:sp>
      </p:grpSp>
      <p:sp>
        <p:nvSpPr>
          <p:cNvPr id="17" name="body-slot Placeholder Carrier"/>
          <p:cNvSpPr txBox="1">
            <a:spLocks noGrp="1"/>
          </p:cNvSpPr>
          <p:nvPr>
            <p:ph type="body" idx="3"/>
          </p:nvPr>
        </p:nvSpPr>
        <p:spPr>
          <a:xfrm>
            <a:off x="7228838" y="2146273"/>
            <a:ext cx="3200400" cy="35916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与松弛关系对齐：</a:t>
            </a:r>
          </a:p>
          <a:p>
            <a:pPr marL="0" indent="0" algn="l">
              <a:lnSpc>
                <a:spcPts val="3000"/>
              </a:lnSpc>
              <a:spcBef>
                <a:spcPts val="600"/>
              </a:spcBef>
              <a:buNone/>
            </a:pPr>
            <a:r>
              <a:rPr lang="zh-CN" sz="2000" dirty="0">
                <a:solidFill>
                  <a:schemeClr val="dk1"/>
                </a:solidFill>
                <a:latin typeface="+mn-lt"/>
                <a:ea typeface="+mn-ea"/>
                <a:cs typeface="+mn-cs"/>
              </a:rPr>
              <a:t>dis[v] ≤ dis[u] + w。</a:t>
            </a:r>
          </a:p>
          <a:p>
            <a:pPr marL="0" indent="0" algn="l">
              <a:lnSpc>
                <a:spcPts val="3000"/>
              </a:lnSpc>
              <a:spcBef>
                <a:spcPts val="1200"/>
              </a:spcBef>
              <a:buNone/>
            </a:pPr>
            <a:r>
              <a:rPr lang="zh-CN" sz="2000" dirty="0">
                <a:solidFill>
                  <a:schemeClr val="dk1"/>
                </a:solidFill>
                <a:latin typeface="+mn-lt"/>
                <a:ea typeface="+mn-ea"/>
                <a:cs typeface="+mn-cs"/>
              </a:rPr>
              <a:t>右边的变量是出发点 u，</a:t>
            </a:r>
            <a:br/>
            <a:r>
              <a:rPr lang="zh-CN" sz="2000" dirty="0">
                <a:solidFill>
                  <a:schemeClr val="dk1"/>
                </a:solidFill>
                <a:latin typeface="+mn-lt"/>
                <a:ea typeface="+mn-ea"/>
                <a:cs typeface="+mn-cs"/>
              </a:rPr>
              <a:t>左边的变量是终点 v。</a:t>
            </a:r>
          </a:p>
          <a:p>
            <a:pPr marL="0" indent="0" algn="l">
              <a:lnSpc>
                <a:spcPts val="3000"/>
              </a:lnSpc>
              <a:spcBef>
                <a:spcPts val="1200"/>
              </a:spcBef>
              <a:buNone/>
            </a:pPr>
            <a:r>
              <a:rPr lang="zh-CN" sz="2000" dirty="0">
                <a:solidFill>
                  <a:schemeClr val="dk1"/>
                </a:solidFill>
                <a:latin typeface="+mn-lt"/>
                <a:ea typeface="+mn-ea"/>
                <a:cs typeface="+mn-cs"/>
              </a:rPr>
              <a:t>每个变量对应一个顶点，</a:t>
            </a:r>
            <a:br/>
            <a:r>
              <a:rPr lang="zh-CN" sz="2000" dirty="0">
                <a:solidFill>
                  <a:schemeClr val="dk1"/>
                </a:solidFill>
                <a:latin typeface="+mn-lt"/>
                <a:ea typeface="+mn-ea"/>
                <a:cs typeface="+mn-cs"/>
              </a:rPr>
              <a:t>每条约束对应一条有向边。</a:t>
            </a:r>
          </a:p>
          <a:p>
            <a:pPr marL="0" indent="0" algn="l">
              <a:lnSpc>
                <a:spcPts val="3000"/>
              </a:lnSpc>
              <a:spcBef>
                <a:spcPts val="1200"/>
              </a:spcBef>
              <a:buNone/>
            </a:pPr>
            <a:r>
              <a:rPr lang="zh-CN" sz="2000" dirty="0">
                <a:solidFill>
                  <a:schemeClr val="accent2"/>
                </a:solidFill>
                <a:latin typeface="+mn-lt"/>
                <a:ea typeface="+mn-ea"/>
                <a:cs typeface="+mn-cs"/>
              </a:rPr>
              <a:t>不要只凭下标出现的顺序</a:t>
            </a:r>
            <a:br/>
            <a:r>
              <a:rPr lang="zh-CN" sz="2000" dirty="0">
                <a:solidFill>
                  <a:schemeClr val="accent2"/>
                </a:solidFill>
                <a:latin typeface="+mn-lt"/>
                <a:ea typeface="+mn-ea"/>
                <a:cs typeface="+mn-cs"/>
              </a:rPr>
              <a:t>死记建边方向。</a:t>
            </a:r>
          </a:p>
        </p:txBody>
      </p:sp>
      <p:sp>
        <p:nvSpPr>
          <p:cNvPr id="18" name="Placeholder Binding obj 2" hidden="1"/>
          <p:cNvSpPr>
            <a:spLocks noGrp="1"/>
          </p:cNvSpPr>
          <p:nvPr>
            <p:ph idx="2"/>
          </p:nvPr>
        </p:nvSpPr>
        <p:spPr>
          <a:xfrm>
            <a:off x="838200" y="2038350"/>
            <a:ext cx="60960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305050"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建边</a:t>
            </a:r>
          </a:p>
        </p:txBody>
      </p:sp>
      <p:sp>
        <p:nvSpPr>
          <p:cNvPr id="6" name="title-slot Placeholder Carrier"/>
          <p:cNvSpPr txBox="1">
            <a:spLocks noGrp="1"/>
          </p:cNvSpPr>
          <p:nvPr>
            <p:ph type="title"/>
          </p:nvPr>
        </p:nvSpPr>
        <p:spPr>
          <a:xfrm>
            <a:off x="826008" y="1464945"/>
            <a:ext cx="2619375"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将三条约束画成图</a:t>
            </a:r>
          </a:p>
        </p:txBody>
      </p:sp>
      <p:grpSp>
        <p:nvGrpSpPr>
          <p:cNvPr id="20" name="diagram-slot Proxy Content"/>
          <p:cNvGrpSpPr/>
          <p:nvPr/>
        </p:nvGrpSpPr>
        <p:grpSpPr>
          <a:xfrm>
            <a:off x="1581150" y="2536798"/>
            <a:ext cx="4362450" cy="3553509"/>
            <a:chOff x="1581150" y="2536798"/>
            <a:chExt cx="4362450" cy="3553509"/>
          </a:xfrm>
        </p:grpSpPr>
        <p:sp>
          <p:nvSpPr>
            <p:cNvPr id="7" name="Line 7"/>
            <p:cNvSpPr/>
            <p:nvPr/>
          </p:nvSpPr>
          <p:spPr>
            <a:xfrm>
              <a:off x="2228850" y="3000375"/>
              <a:ext cx="3057525" cy="1"/>
            </a:xfrm>
            <a:prstGeom prst="line">
              <a:avLst/>
            </a:prstGeom>
            <a:noFill/>
            <a:ln w="28575">
              <a:solidFill>
                <a:schemeClr val="accent1"/>
              </a:solidFill>
              <a:tailEnd type="triangle" w="lg" len="lg"/>
            </a:ln>
          </p:spPr>
        </p:sp>
        <p:sp>
          <p:nvSpPr>
            <p:cNvPr id="8" name="Line 8"/>
            <p:cNvSpPr/>
            <p:nvPr/>
          </p:nvSpPr>
          <p:spPr>
            <a:xfrm flipH="1">
              <a:off x="4057650" y="3295650"/>
              <a:ext cx="1409700" cy="1533525"/>
            </a:xfrm>
            <a:prstGeom prst="line">
              <a:avLst/>
            </a:prstGeom>
            <a:noFill/>
            <a:ln w="28575">
              <a:solidFill>
                <a:schemeClr val="accent1"/>
              </a:solidFill>
              <a:tailEnd type="triangle" w="lg" len="lg"/>
            </a:ln>
          </p:spPr>
        </p:sp>
        <p:sp>
          <p:nvSpPr>
            <p:cNvPr id="9" name="Line 9"/>
            <p:cNvSpPr/>
            <p:nvPr/>
          </p:nvSpPr>
          <p:spPr>
            <a:xfrm flipH="1" flipV="1">
              <a:off x="2085975" y="3314700"/>
              <a:ext cx="1495425" cy="1533525"/>
            </a:xfrm>
            <a:prstGeom prst="line">
              <a:avLst/>
            </a:prstGeom>
            <a:noFill/>
            <a:ln w="28575">
              <a:solidFill>
                <a:schemeClr val="accent1"/>
              </a:solidFill>
              <a:tailEnd type="triangle" w="lg" len="lg"/>
            </a:ln>
          </p:spPr>
        </p:sp>
        <p:sp>
          <p:nvSpPr>
            <p:cNvPr id="10" name="Ellipse 10"/>
            <p:cNvSpPr/>
            <p:nvPr/>
          </p:nvSpPr>
          <p:spPr>
            <a:xfrm>
              <a:off x="1581150" y="2676525"/>
              <a:ext cx="647700" cy="647700"/>
            </a:xfrm>
            <a:prstGeom prst="ellipse">
              <a:avLst/>
            </a:prstGeom>
            <a:solidFill>
              <a:schemeClr val="lt2"/>
            </a:solidFill>
            <a:ln w="28575">
              <a:solidFill>
                <a:schemeClr val="accent1"/>
              </a:solidFill>
            </a:ln>
          </p:spPr>
        </p:sp>
        <p:sp>
          <p:nvSpPr>
            <p:cNvPr id="11" name="Ellipse 11"/>
            <p:cNvSpPr/>
            <p:nvPr/>
          </p:nvSpPr>
          <p:spPr>
            <a:xfrm>
              <a:off x="5295900" y="2676525"/>
              <a:ext cx="647700" cy="647700"/>
            </a:xfrm>
            <a:prstGeom prst="ellipse">
              <a:avLst/>
            </a:prstGeom>
            <a:solidFill>
              <a:schemeClr val="lt2"/>
            </a:solidFill>
            <a:ln w="28575">
              <a:solidFill>
                <a:schemeClr val="accent1"/>
              </a:solidFill>
            </a:ln>
          </p:spPr>
        </p:sp>
        <p:sp>
          <p:nvSpPr>
            <p:cNvPr id="12" name="Ellipse 12"/>
            <p:cNvSpPr/>
            <p:nvPr/>
          </p:nvSpPr>
          <p:spPr>
            <a:xfrm>
              <a:off x="3486150" y="4772025"/>
              <a:ext cx="647700" cy="647700"/>
            </a:xfrm>
            <a:prstGeom prst="ellipse">
              <a:avLst/>
            </a:prstGeom>
            <a:solidFill>
              <a:schemeClr val="lt2"/>
            </a:solidFill>
            <a:ln w="28575">
              <a:solidFill>
                <a:schemeClr val="accent1"/>
              </a:solidFill>
            </a:ln>
          </p:spPr>
        </p:sp>
        <p:sp>
          <p:nvSpPr>
            <p:cNvPr id="13" name="TextBox 13"/>
            <p:cNvSpPr txBox="1"/>
            <p:nvPr/>
          </p:nvSpPr>
          <p:spPr>
            <a:xfrm>
              <a:off x="1758950" y="2870173"/>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1</a:t>
              </a:r>
            </a:p>
          </p:txBody>
        </p:sp>
        <p:sp>
          <p:nvSpPr>
            <p:cNvPr id="14" name="TextBox 14"/>
            <p:cNvSpPr txBox="1"/>
            <p:nvPr/>
          </p:nvSpPr>
          <p:spPr>
            <a:xfrm>
              <a:off x="5473701" y="2870173"/>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2</a:t>
              </a:r>
            </a:p>
          </p:txBody>
        </p:sp>
        <p:sp>
          <p:nvSpPr>
            <p:cNvPr id="15" name="TextBox 15"/>
            <p:cNvSpPr txBox="1"/>
            <p:nvPr/>
          </p:nvSpPr>
          <p:spPr>
            <a:xfrm>
              <a:off x="3663951" y="4965673"/>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3</a:t>
              </a:r>
            </a:p>
          </p:txBody>
        </p:sp>
        <p:sp>
          <p:nvSpPr>
            <p:cNvPr id="16" name="TextBox 16"/>
            <p:cNvSpPr txBox="1"/>
            <p:nvPr/>
          </p:nvSpPr>
          <p:spPr>
            <a:xfrm>
              <a:off x="3616326" y="253679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3</a:t>
              </a:r>
            </a:p>
          </p:txBody>
        </p:sp>
        <p:sp>
          <p:nvSpPr>
            <p:cNvPr id="17" name="TextBox 17"/>
            <p:cNvSpPr txBox="1"/>
            <p:nvPr/>
          </p:nvSpPr>
          <p:spPr>
            <a:xfrm>
              <a:off x="5085713" y="3984598"/>
              <a:ext cx="431800" cy="391209"/>
            </a:xfrm>
            <a:prstGeom prst="rect">
              <a:avLst/>
            </a:prstGeom>
            <a:noFill/>
            <a:ln>
              <a:noFill/>
            </a:ln>
          </p:spPr>
          <p:txBody>
            <a:bodyPr wrap="square" lIns="0" tIns="0" rIns="0" bIns="0" anchor="t" anchorCtr="0">
              <a:noAutofit/>
            </a:bodyPr>
            <a:lstStyle/>
            <a:p>
              <a:pPr algn="l"/>
              <a:r>
                <a:rPr lang="zh-CN" sz="2000" dirty="0">
                  <a:solidFill>
                    <a:schemeClr val="accent2"/>
                  </a:solidFill>
                  <a:latin typeface="+mn-lt"/>
                  <a:ea typeface="+mn-ea"/>
                  <a:cs typeface="+mn-cs"/>
                </a:rPr>
                <a:t>−5</a:t>
              </a:r>
            </a:p>
          </p:txBody>
        </p:sp>
        <p:sp>
          <p:nvSpPr>
            <p:cNvPr id="18" name="TextBox 18"/>
            <p:cNvSpPr txBox="1"/>
            <p:nvPr/>
          </p:nvSpPr>
          <p:spPr>
            <a:xfrm>
              <a:off x="2275838" y="4079848"/>
              <a:ext cx="292100" cy="391209"/>
            </a:xfrm>
            <a:prstGeom prst="rect">
              <a:avLst/>
            </a:prstGeom>
            <a:noFill/>
            <a:ln>
              <a:noFill/>
            </a:ln>
          </p:spPr>
          <p:txBody>
            <a:bodyPr wrap="square" lIns="0" tIns="0" rIns="0" bIns="0" anchor="t" anchorCtr="0">
              <a:noAutofit/>
            </a:bodyPr>
            <a:lstStyle/>
            <a:p>
              <a:pPr algn="l"/>
              <a:r>
                <a:rPr lang="zh-CN" sz="2000" dirty="0">
                  <a:solidFill>
                    <a:schemeClr val="dk1"/>
                  </a:solidFill>
                  <a:latin typeface="+mn-lt"/>
                  <a:ea typeface="+mn-ea"/>
                  <a:cs typeface="+mn-cs"/>
                </a:rPr>
                <a:t>4</a:t>
              </a:r>
            </a:p>
          </p:txBody>
        </p:sp>
        <p:sp>
          <p:nvSpPr>
            <p:cNvPr id="19" name="TextBox 19"/>
            <p:cNvSpPr txBox="1"/>
            <p:nvPr/>
          </p:nvSpPr>
          <p:spPr>
            <a:xfrm>
              <a:off x="2029586" y="5699098"/>
              <a:ext cx="3560829"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这一圈权值：3 − 5 + 4 = 2</a:t>
              </a:r>
            </a:p>
          </p:txBody>
        </p:sp>
      </p:grpSp>
      <p:sp>
        <p:nvSpPr>
          <p:cNvPr id="22" name="body-slot Placeholder Carrier"/>
          <p:cNvSpPr txBox="1">
            <a:spLocks noGrp="1"/>
          </p:cNvSpPr>
          <p:nvPr>
            <p:ph type="body" idx="3"/>
          </p:nvPr>
        </p:nvSpPr>
        <p:spPr>
          <a:xfrm>
            <a:off x="7228838" y="2146273"/>
            <a:ext cx="3136900" cy="35916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x2 − x1 ≤ 3：</a:t>
            </a:r>
            <a:br/>
            <a:r>
              <a:rPr lang="zh-CN" sz="2000" dirty="0">
                <a:solidFill>
                  <a:schemeClr val="dk1"/>
                </a:solidFill>
                <a:latin typeface="+mn-lt"/>
                <a:ea typeface="+mn-ea"/>
                <a:cs typeface="+mn-cs"/>
              </a:rPr>
              <a:t>建 1 → 2，权值 3。</a:t>
            </a:r>
          </a:p>
          <a:p>
            <a:pPr marL="0" indent="0" algn="l">
              <a:lnSpc>
                <a:spcPts val="3000"/>
              </a:lnSpc>
              <a:spcBef>
                <a:spcPts val="1200"/>
              </a:spcBef>
              <a:buNone/>
            </a:pPr>
            <a:r>
              <a:rPr lang="zh-CN" sz="2000" dirty="0">
                <a:solidFill>
                  <a:schemeClr val="dk1"/>
                </a:solidFill>
                <a:latin typeface="+mn-lt"/>
                <a:ea typeface="+mn-ea"/>
                <a:cs typeface="+mn-cs"/>
              </a:rPr>
              <a:t>x3 − x2 ≤ −5：</a:t>
            </a:r>
            <a:br/>
            <a:r>
              <a:rPr lang="zh-CN" sz="2000" dirty="0">
                <a:solidFill>
                  <a:schemeClr val="dk1"/>
                </a:solidFill>
                <a:latin typeface="+mn-lt"/>
                <a:ea typeface="+mn-ea"/>
                <a:cs typeface="+mn-cs"/>
              </a:rPr>
              <a:t>建 2 → 3，权值 −5。</a:t>
            </a:r>
          </a:p>
          <a:p>
            <a:pPr marL="0" indent="0" algn="l">
              <a:lnSpc>
                <a:spcPts val="3000"/>
              </a:lnSpc>
              <a:spcBef>
                <a:spcPts val="1200"/>
              </a:spcBef>
              <a:buNone/>
            </a:pPr>
            <a:r>
              <a:rPr lang="zh-CN" sz="2000" dirty="0">
                <a:solidFill>
                  <a:schemeClr val="dk1"/>
                </a:solidFill>
                <a:latin typeface="+mn-lt"/>
                <a:ea typeface="+mn-ea"/>
                <a:cs typeface="+mn-cs"/>
              </a:rPr>
              <a:t>x1 − x3 ≤ 4：</a:t>
            </a:r>
            <a:br/>
            <a:r>
              <a:rPr lang="zh-CN" sz="2000" dirty="0">
                <a:solidFill>
                  <a:schemeClr val="dk1"/>
                </a:solidFill>
                <a:latin typeface="+mn-lt"/>
                <a:ea typeface="+mn-ea"/>
                <a:cs typeface="+mn-cs"/>
              </a:rPr>
              <a:t>建 3 → 1，权值 4。</a:t>
            </a:r>
          </a:p>
          <a:p>
            <a:pPr marL="0" indent="0" algn="l">
              <a:lnSpc>
                <a:spcPts val="3000"/>
              </a:lnSpc>
              <a:spcBef>
                <a:spcPts val="1800"/>
              </a:spcBef>
              <a:buNone/>
            </a:pPr>
            <a:r>
              <a:rPr lang="zh-CN" sz="2000" dirty="0">
                <a:solidFill>
                  <a:schemeClr val="accent1"/>
                </a:solidFill>
                <a:latin typeface="+mn-lt"/>
                <a:ea typeface="+mn-ea"/>
                <a:cs typeface="+mn-cs"/>
              </a:rPr>
              <a:t>图上的 1、2、3 是编号，</a:t>
            </a:r>
            <a:br/>
            <a:r>
              <a:rPr lang="zh-CN" sz="2000" dirty="0">
                <a:solidFill>
                  <a:schemeClr val="accent1"/>
                </a:solidFill>
                <a:latin typeface="+mn-lt"/>
                <a:ea typeface="+mn-ea"/>
                <a:cs typeface="+mn-cs"/>
              </a:rPr>
              <a:t>待求的值放在 dis 中。</a:t>
            </a:r>
          </a:p>
        </p:txBody>
      </p:sp>
      <p:sp>
        <p:nvSpPr>
          <p:cNvPr id="23" name="Placeholder Binding obj 2" hidden="1"/>
          <p:cNvSpPr>
            <a:spLocks noGrp="1"/>
          </p:cNvSpPr>
          <p:nvPr>
            <p:ph idx="2"/>
          </p:nvPr>
        </p:nvSpPr>
        <p:spPr>
          <a:xfrm>
            <a:off x="838200" y="2038350"/>
            <a:ext cx="60960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332"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超级源点</a:t>
            </a:r>
          </a:p>
        </p:txBody>
      </p:sp>
      <p:sp>
        <p:nvSpPr>
          <p:cNvPr id="6" name="title-slot Placeholder Carrier"/>
          <p:cNvSpPr txBox="1">
            <a:spLocks noGrp="1"/>
          </p:cNvSpPr>
          <p:nvPr>
            <p:ph type="title"/>
          </p:nvPr>
        </p:nvSpPr>
        <p:spPr>
          <a:xfrm>
            <a:off x="826008" y="1464945"/>
            <a:ext cx="4111447"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为什么不能只从变量 1 出发</a:t>
            </a:r>
          </a:p>
        </p:txBody>
      </p:sp>
      <p:sp>
        <p:nvSpPr>
          <p:cNvPr id="8" name="body-slot Placeholder Carrier"/>
          <p:cNvSpPr txBox="1">
            <a:spLocks noGrp="1"/>
          </p:cNvSpPr>
          <p:nvPr>
            <p:ph type="body" idx="2"/>
          </p:nvPr>
        </p:nvSpPr>
        <p:spPr>
          <a:xfrm>
            <a:off x="828038" y="2146273"/>
            <a:ext cx="6438900" cy="3363009"/>
          </a:xfrm>
          <a:prstGeom prst="rect">
            <a:avLst/>
          </a:prstGeom>
          <a:noFill/>
          <a:ln>
            <a:noFill/>
          </a:ln>
        </p:spPr>
        <p:txBody>
          <a:bodyPr wrap="square" lIns="0" tIns="0" rIns="0" bIns="0" anchor="t" anchorCtr="0">
            <a:noAutofit/>
          </a:bodyPr>
          <a:lstStyle/>
          <a:p>
            <a:pPr marL="0" indent="0" algn="l">
              <a:lnSpc>
                <a:spcPts val="3750"/>
              </a:lnSpc>
              <a:buNone/>
            </a:pPr>
            <a:r>
              <a:rPr lang="zh-CN" sz="2000" dirty="0">
                <a:solidFill>
                  <a:schemeClr val="dk1"/>
                </a:solidFill>
                <a:latin typeface="+mn-lt"/>
                <a:ea typeface="+mn-ea"/>
                <a:cs typeface="+mn-cs"/>
              </a:rPr>
              <a:t>假设变量 3、4 与变量 1 所在部分没有边相连。</a:t>
            </a:r>
            <a:br/>
            <a:r>
              <a:rPr lang="zh-CN" sz="2000" dirty="0">
                <a:solidFill>
                  <a:schemeClr val="dk1"/>
                </a:solidFill>
                <a:latin typeface="+mn-lt"/>
                <a:ea typeface="+mn-ea"/>
                <a:cs typeface="+mn-cs"/>
              </a:rPr>
              <a:t>但它们要求：x4 − x3 ≤ −2，同时 x3 − x4 ≤ 1。</a:t>
            </a:r>
            <a:br/>
            <a:r>
              <a:rPr lang="zh-CN" sz="2000" dirty="0">
                <a:solidFill>
                  <a:schemeClr val="dk1"/>
                </a:solidFill>
                <a:latin typeface="+mn-lt"/>
                <a:ea typeface="+mn-ea"/>
                <a:cs typeface="+mn-cs"/>
              </a:rPr>
              <a:t>两式相加得到 0 ≤ −1，明显矛盾；整组约束无解。</a:t>
            </a:r>
            <a:br/>
            <a:r>
              <a:rPr lang="zh-CN" sz="2000" dirty="0">
                <a:solidFill>
                  <a:schemeClr val="accent2"/>
                </a:solidFill>
                <a:latin typeface="+mn-lt"/>
                <a:ea typeface="+mn-ea"/>
                <a:cs typeface="+mn-cs"/>
              </a:rPr>
              <a:t>仅从 1 开始搜索，就会漏掉这个矛盾。</a:t>
            </a:r>
          </a:p>
          <a:p>
            <a:pPr marL="0" indent="0" algn="l">
              <a:lnSpc>
                <a:spcPts val="3750"/>
              </a:lnSpc>
              <a:spcBef>
                <a:spcPts val="900"/>
              </a:spcBef>
              <a:buNone/>
            </a:pPr>
            <a:r>
              <a:rPr lang="zh-CN" sz="2000" dirty="0">
                <a:solidFill>
                  <a:schemeClr val="accent1"/>
                </a:solidFill>
                <a:latin typeface="+mn-lt"/>
                <a:ea typeface="+mn-ea"/>
                <a:cs typeface="+mn-cs"/>
              </a:rPr>
              <a:t>引入超级源点 S，向每个变量顶点连一条权值 0 的边。</a:t>
            </a:r>
            <a:br/>
            <a:r>
              <a:rPr lang="zh-CN" sz="2000" dirty="0">
                <a:solidFill>
                  <a:schemeClr val="dk1"/>
                </a:solidFill>
                <a:latin typeface="+mn-lt"/>
                <a:ea typeface="+mn-ea"/>
                <a:cs typeface="+mn-cs"/>
              </a:rPr>
              <a:t>S → 1、S → 2、……、S → n，让所有变量都可达。</a:t>
            </a:r>
            <a:br/>
            <a:r>
              <a:rPr lang="zh-CN" sz="2000" dirty="0">
                <a:solidFill>
                  <a:schemeClr val="dk1"/>
                </a:solidFill>
                <a:latin typeface="+mn-lt"/>
                <a:ea typeface="+mn-ea"/>
                <a:cs typeface="+mn-cs"/>
              </a:rPr>
              <a:t>这次要检查全图负环，并为全部变量求有限标签。</a:t>
            </a:r>
          </a:p>
        </p:txBody>
      </p:sp>
      <p:grpSp>
        <p:nvGrpSpPr>
          <p:cNvPr id="16" name="Group 16"/>
          <p:cNvGrpSpPr/>
          <p:nvPr/>
        </p:nvGrpSpPr>
        <p:grpSpPr>
          <a:xfrm>
            <a:off x="8390889" y="2193898"/>
            <a:ext cx="2712723" cy="3753534"/>
            <a:chOff x="8390889" y="2193898"/>
            <a:chExt cx="2712723" cy="3753534"/>
          </a:xfrm>
        </p:grpSpPr>
        <p:sp>
          <p:nvSpPr>
            <p:cNvPr id="7" name="TextBox 7"/>
            <p:cNvSpPr txBox="1"/>
            <p:nvPr/>
          </p:nvSpPr>
          <p:spPr>
            <a:xfrm>
              <a:off x="8390889" y="2193898"/>
              <a:ext cx="2618489"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只查点 1 会漏掉什么</a:t>
              </a:r>
            </a:p>
          </p:txBody>
        </p:sp>
        <p:sp>
          <p:nvSpPr>
            <p:cNvPr id="9" name="Ellipse 9"/>
            <p:cNvSpPr/>
            <p:nvPr/>
          </p:nvSpPr>
          <p:spPr>
            <a:xfrm>
              <a:off x="8515350" y="2905125"/>
              <a:ext cx="533400" cy="533400"/>
            </a:xfrm>
            <a:prstGeom prst="ellipse">
              <a:avLst/>
            </a:prstGeom>
            <a:solidFill>
              <a:srgbClr val="EAF2F8"/>
            </a:solidFill>
            <a:ln w="19050">
              <a:solidFill>
                <a:srgbClr val="244D87"/>
              </a:solidFill>
            </a:ln>
          </p:spPr>
        </p:sp>
        <p:sp>
          <p:nvSpPr>
            <p:cNvPr id="10" name="TextBox 10"/>
            <p:cNvSpPr txBox="1"/>
            <p:nvPr/>
          </p:nvSpPr>
          <p:spPr>
            <a:xfrm>
              <a:off x="8629651" y="3051148"/>
              <a:ext cx="304800" cy="391209"/>
            </a:xfrm>
            <a:prstGeom prst="rect">
              <a:avLst/>
            </a:prstGeom>
            <a:noFill/>
            <a:ln>
              <a:noFill/>
            </a:ln>
          </p:spPr>
          <p:txBody>
            <a:bodyPr wrap="square" lIns="0" tIns="0" rIns="0" bIns="0" anchor="t" anchorCtr="0">
              <a:spAutoFit/>
            </a:bodyPr>
            <a:lstStyle/>
            <a:p>
              <a:pPr algn="ctr"/>
              <a:r>
                <a:rPr lang="en-US" sz="2000" dirty="0">
                  <a:solidFill>
                    <a:srgbClr val="244D87"/>
                  </a:solidFill>
                  <a:latin typeface="Consolas"/>
                  <a:ea typeface="Consolas"/>
                  <a:cs typeface="Consolas"/>
                </a:rPr>
                <a:t>1</a:t>
              </a:r>
            </a:p>
          </p:txBody>
        </p:sp>
        <p:sp>
          <p:nvSpPr>
            <p:cNvPr id="11" name="TextBox 11"/>
            <p:cNvSpPr txBox="1"/>
            <p:nvPr/>
          </p:nvSpPr>
          <p:spPr>
            <a:xfrm>
              <a:off x="9219564" y="3041623"/>
              <a:ext cx="6731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孤立</a:t>
              </a:r>
            </a:p>
          </p:txBody>
        </p:sp>
        <p:sp>
          <p:nvSpPr>
            <p:cNvPr id="12" name="TextBox 12"/>
            <p:cNvSpPr txBox="1"/>
            <p:nvPr/>
          </p:nvSpPr>
          <p:spPr>
            <a:xfrm>
              <a:off x="8390889" y="3803623"/>
              <a:ext cx="24384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另一块：2 → 3 → 2</a:t>
              </a:r>
            </a:p>
          </p:txBody>
        </p:sp>
        <p:sp>
          <p:nvSpPr>
            <p:cNvPr id="13" name="TextBox 13"/>
            <p:cNvSpPr txBox="1"/>
            <p:nvPr/>
          </p:nvSpPr>
          <p:spPr>
            <a:xfrm>
              <a:off x="8390889" y="4289398"/>
              <a:ext cx="2672337"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边权 −2、1，和为 −1</a:t>
              </a:r>
            </a:p>
          </p:txBody>
        </p:sp>
        <p:sp>
          <p:nvSpPr>
            <p:cNvPr id="14" name="TextBox 14"/>
            <p:cNvSpPr txBox="1"/>
            <p:nvPr/>
          </p:nvSpPr>
          <p:spPr>
            <a:xfrm>
              <a:off x="8390889" y="4908523"/>
              <a:ext cx="24765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只查点 1：看不见它</a:t>
              </a:r>
            </a:p>
          </p:txBody>
        </p:sp>
        <p:sp>
          <p:nvSpPr>
            <p:cNvPr id="15" name="TextBox 15"/>
            <p:cNvSpPr txBox="1"/>
            <p:nvPr/>
          </p:nvSpPr>
          <p:spPr>
            <a:xfrm>
              <a:off x="8390889" y="5556223"/>
              <a:ext cx="2712723"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全部变量都要进入检查</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332"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超级源点</a:t>
            </a:r>
          </a:p>
        </p:txBody>
      </p:sp>
      <p:sp>
        <p:nvSpPr>
          <p:cNvPr id="6" name="title-slot Placeholder Carrier"/>
          <p:cNvSpPr txBox="1">
            <a:spLocks noGrp="1"/>
          </p:cNvSpPr>
          <p:nvPr>
            <p:ph type="title"/>
          </p:nvPr>
        </p:nvSpPr>
        <p:spPr>
          <a:xfrm>
            <a:off x="826008" y="1464945"/>
            <a:ext cx="4224528"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加零权边，会不会改变原问题</a:t>
            </a:r>
          </a:p>
        </p:txBody>
      </p:sp>
      <p:sp>
        <p:nvSpPr>
          <p:cNvPr id="8" name="left-slot Placeholder Carrier"/>
          <p:cNvSpPr txBox="1">
            <a:spLocks noGrp="1"/>
          </p:cNvSpPr>
          <p:nvPr>
            <p:ph type="body" idx="2"/>
          </p:nvPr>
        </p:nvSpPr>
        <p:spPr>
          <a:xfrm>
            <a:off x="828038" y="2146273"/>
            <a:ext cx="3479800" cy="31534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1"/>
                </a:solidFill>
                <a:latin typeface="+mn-lt"/>
                <a:ea typeface="+mn-ea"/>
                <a:cs typeface="+mn-cs"/>
              </a:rPr>
              <a:t>所有变量同时减去一个数 C。</a:t>
            </a:r>
          </a:p>
          <a:p>
            <a:pPr marL="0" indent="0" algn="l">
              <a:lnSpc>
                <a:spcPts val="3150"/>
              </a:lnSpc>
              <a:spcBef>
                <a:spcPts val="750"/>
              </a:spcBef>
              <a:buNone/>
            </a:pPr>
            <a:r>
              <a:rPr lang="zh-CN" sz="2000" dirty="0">
                <a:solidFill>
                  <a:schemeClr val="dk1"/>
                </a:solidFill>
                <a:latin typeface="+mn-lt"/>
                <a:ea typeface="+mn-ea"/>
                <a:cs typeface="+mn-cs"/>
              </a:rPr>
              <a:t>两数之差不变：</a:t>
            </a:r>
            <a:br/>
            <a:r>
              <a:rPr lang="zh-CN" sz="2000" dirty="0">
                <a:solidFill>
                  <a:schemeClr val="dk1"/>
                </a:solidFill>
                <a:latin typeface="+mn-lt"/>
                <a:ea typeface="+mn-ea"/>
                <a:cs typeface="+mn-cs"/>
              </a:rPr>
              <a:t>(x[v] − C) − (x[u] − C)</a:t>
            </a:r>
            <a:br/>
            <a:r>
              <a:rPr lang="zh-CN" sz="2000" dirty="0">
                <a:solidFill>
                  <a:schemeClr val="dk1"/>
                </a:solidFill>
                <a:latin typeface="+mn-lt"/>
                <a:ea typeface="+mn-ea"/>
                <a:cs typeface="+mn-cs"/>
              </a:rPr>
              <a:t>= x[v] − x[u]。</a:t>
            </a:r>
          </a:p>
          <a:p>
            <a:pPr marL="0" indent="0" algn="l">
              <a:lnSpc>
                <a:spcPts val="3150"/>
              </a:lnSpc>
              <a:spcBef>
                <a:spcPts val="1050"/>
              </a:spcBef>
              <a:buNone/>
            </a:pPr>
            <a:r>
              <a:rPr lang="zh-CN" sz="2000" dirty="0">
                <a:solidFill>
                  <a:schemeClr val="dk1"/>
                </a:solidFill>
                <a:latin typeface="+mn-lt"/>
                <a:ea typeface="+mn-ea"/>
                <a:cs typeface="+mn-cs"/>
              </a:rPr>
              <a:t>因此原来的差分约束仍成立。</a:t>
            </a:r>
          </a:p>
          <a:p>
            <a:pPr marL="0" indent="0" algn="l">
              <a:lnSpc>
                <a:spcPts val="3150"/>
              </a:lnSpc>
              <a:spcBef>
                <a:spcPts val="1050"/>
              </a:spcBef>
              <a:buNone/>
            </a:pPr>
            <a:r>
              <a:rPr lang="zh-CN" sz="2000" dirty="0">
                <a:solidFill>
                  <a:schemeClr val="dk1"/>
                </a:solidFill>
                <a:latin typeface="+mn-lt"/>
                <a:ea typeface="+mn-ea"/>
                <a:cs typeface="+mn-cs"/>
              </a:rPr>
              <a:t>取 C 为这组解的最大值，</a:t>
            </a:r>
            <a:br/>
            <a:r>
              <a:rPr lang="zh-CN" sz="2000" dirty="0">
                <a:solidFill>
                  <a:schemeClr val="dk1"/>
                </a:solidFill>
                <a:latin typeface="+mn-lt"/>
                <a:ea typeface="+mn-ea"/>
                <a:cs typeface="+mn-cs"/>
              </a:rPr>
              <a:t>就能让全部变量都 ≤ 0。</a:t>
            </a:r>
          </a:p>
        </p:txBody>
      </p:sp>
      <p:sp>
        <p:nvSpPr>
          <p:cNvPr id="10" name="right-slot Placeholder Carrier"/>
          <p:cNvSpPr txBox="1">
            <a:spLocks noGrp="1"/>
          </p:cNvSpPr>
          <p:nvPr>
            <p:ph type="body" idx="3"/>
          </p:nvPr>
        </p:nvSpPr>
        <p:spPr>
          <a:xfrm>
            <a:off x="6314438" y="2146273"/>
            <a:ext cx="3657600" cy="324870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1"/>
                </a:solidFill>
                <a:latin typeface="+mn-lt"/>
                <a:ea typeface="+mn-ea"/>
                <a:cs typeface="+mn-cs"/>
              </a:rPr>
              <a:t>例如原可行解：(0, 3, −2)。</a:t>
            </a:r>
          </a:p>
          <a:p>
            <a:pPr marL="0" indent="0" algn="l">
              <a:lnSpc>
                <a:spcPts val="3150"/>
              </a:lnSpc>
              <a:spcBef>
                <a:spcPts val="750"/>
              </a:spcBef>
              <a:buNone/>
            </a:pPr>
            <a:r>
              <a:rPr lang="zh-CN" sz="2000" dirty="0">
                <a:solidFill>
                  <a:schemeClr val="dk1"/>
                </a:solidFill>
                <a:latin typeface="+mn-lt"/>
                <a:ea typeface="+mn-ea"/>
                <a:cs typeface="+mn-cs"/>
              </a:rPr>
              <a:t>全部减去 3：(-3, 0, −5)。</a:t>
            </a:r>
          </a:p>
          <a:p>
            <a:pPr marL="0" indent="0" algn="l">
              <a:lnSpc>
                <a:spcPts val="3150"/>
              </a:lnSpc>
              <a:spcBef>
                <a:spcPts val="750"/>
              </a:spcBef>
              <a:buNone/>
            </a:pPr>
            <a:r>
              <a:rPr lang="zh-CN" sz="2000" dirty="0">
                <a:solidFill>
                  <a:schemeClr val="dk1"/>
                </a:solidFill>
                <a:latin typeface="+mn-lt"/>
                <a:ea typeface="+mn-ea"/>
                <a:cs typeface="+mn-cs"/>
              </a:rPr>
              <a:t>三条约束的左边仍是：</a:t>
            </a:r>
            <a:br/>
            <a:r>
              <a:rPr lang="zh-CN" sz="2000" dirty="0">
                <a:solidFill>
                  <a:schemeClr val="dk1"/>
                </a:solidFill>
                <a:latin typeface="+mn-lt"/>
                <a:ea typeface="+mn-ea"/>
                <a:cs typeface="+mn-cs"/>
              </a:rPr>
              <a:t>3、−5、2。</a:t>
            </a:r>
          </a:p>
          <a:p>
            <a:pPr marL="0" indent="0" algn="l">
              <a:lnSpc>
                <a:spcPts val="3150"/>
              </a:lnSpc>
              <a:spcBef>
                <a:spcPts val="1050"/>
              </a:spcBef>
              <a:buNone/>
            </a:pPr>
            <a:r>
              <a:rPr lang="zh-CN" sz="2000" dirty="0">
                <a:solidFill>
                  <a:schemeClr val="dk1"/>
                </a:solidFill>
                <a:latin typeface="+mn-lt"/>
                <a:ea typeface="+mn-ea"/>
                <a:cs typeface="+mn-cs"/>
              </a:rPr>
              <a:t>令 x[S] = 0，加 S → i（0）</a:t>
            </a:r>
            <a:br/>
            <a:r>
              <a:rPr lang="zh-CN" sz="2000" dirty="0">
                <a:solidFill>
                  <a:schemeClr val="dk1"/>
                </a:solidFill>
                <a:latin typeface="+mn-lt"/>
                <a:ea typeface="+mn-ea"/>
                <a:cs typeface="+mn-cs"/>
              </a:rPr>
              <a:t>相当于选取 x[i] ≤ 0 的解。</a:t>
            </a:r>
          </a:p>
          <a:p>
            <a:pPr marL="0" indent="0" algn="l">
              <a:lnSpc>
                <a:spcPts val="3150"/>
              </a:lnSpc>
              <a:spcBef>
                <a:spcPts val="1050"/>
              </a:spcBef>
              <a:buNone/>
            </a:pPr>
            <a:r>
              <a:rPr lang="zh-CN" sz="2000" dirty="0">
                <a:solidFill>
                  <a:schemeClr val="accent2"/>
                </a:solidFill>
                <a:latin typeface="+mn-lt"/>
                <a:ea typeface="+mn-ea"/>
                <a:cs typeface="+mn-cs"/>
              </a:rPr>
              <a:t>不会把原本有解变成无解。</a:t>
            </a:r>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3300270"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C++ 初始化</a:t>
            </a:r>
          </a:p>
        </p:txBody>
      </p:sp>
      <p:sp>
        <p:nvSpPr>
          <p:cNvPr id="6" name="title-slot Placeholder Carrier"/>
          <p:cNvSpPr txBox="1">
            <a:spLocks noGrp="1"/>
          </p:cNvSpPr>
          <p:nvPr>
            <p:ph type="title"/>
          </p:nvPr>
        </p:nvSpPr>
        <p:spPr>
          <a:xfrm>
            <a:off x="826008" y="1464945"/>
            <a:ext cx="3578352"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把超级源点展开为初始化</a:t>
            </a:r>
          </a:p>
        </p:txBody>
      </p:sp>
      <p:grpSp>
        <p:nvGrpSpPr>
          <p:cNvPr id="8" name="code-slot Proxy Content"/>
          <p:cNvGrpSpPr/>
          <p:nvPr/>
        </p:nvGrpSpPr>
        <p:grpSpPr>
          <a:xfrm>
            <a:off x="829056" y="2148840"/>
            <a:ext cx="3900488" cy="3323844"/>
            <a:chOff x="829056" y="2148840"/>
            <a:chExt cx="3900488" cy="3323844"/>
          </a:xfrm>
        </p:grpSpPr>
        <p:sp>
          <p:nvSpPr>
            <p:cNvPr id="7" name="TextBox 7"/>
            <p:cNvSpPr txBox="1"/>
            <p:nvPr/>
          </p:nvSpPr>
          <p:spPr>
            <a:xfrm>
              <a:off x="829056" y="2148840"/>
              <a:ext cx="3900488" cy="3323844"/>
            </a:xfrm>
            <a:prstGeom prst="rect">
              <a:avLst/>
            </a:prstGeom>
            <a:noFill/>
            <a:ln>
              <a:noFill/>
            </a:ln>
          </p:spPr>
          <p:txBody>
            <a:bodyPr wrap="square" lIns="0" tIns="0" rIns="0" bIns="0" anchor="t" anchorCtr="0">
              <a:noAutofit/>
            </a:bodyPr>
            <a:lstStyle/>
            <a:p>
              <a:pPr algn="l">
                <a:lnSpc>
                  <a:spcPts val="1800"/>
                </a:lnSpc>
              </a:pPr>
              <a:r>
                <a:rPr lang="zh-CN" sz="1800" dirty="0">
                  <a:solidFill>
                    <a:schemeClr val="dk1"/>
                  </a:solidFill>
                  <a:latin typeface="+mn-lt"/>
                  <a:ea typeface="+mn-ea"/>
                  <a:cs typeface="+mn-cs"/>
                </a:rPr>
                <a:t>vector&lt;ll&gt; dis(n + 1, 0);</a:t>
              </a:r>
              <a:br/>
              <a:r>
                <a:rPr lang="zh-CN" sz="1800" dirty="0">
                  <a:solidFill>
                    <a:schemeClr val="dk1"/>
                  </a:solidFill>
                  <a:latin typeface="+mn-lt"/>
                  <a:ea typeface="+mn-ea"/>
                  <a:cs typeface="+mn-cs"/>
                </a:rPr>
                <a:t>vector&lt;int&gt; len(n + 1, 0);</a:t>
              </a:r>
              <a:br/>
              <a:r>
                <a:rPr lang="zh-CN" sz="1800" dirty="0">
                  <a:solidFill>
                    <a:schemeClr val="dk1"/>
                  </a:solidFill>
                  <a:latin typeface="+mn-lt"/>
                  <a:ea typeface="+mn-ea"/>
                  <a:cs typeface="+mn-cs"/>
                </a:rPr>
                <a:t>vector&lt;bool&gt; inq(n + 1, true);</a:t>
              </a:r>
              <a:br/>
              <a:r>
                <a:rPr lang="zh-CN" sz="1800" dirty="0">
                  <a:solidFill>
                    <a:schemeClr val="dk1"/>
                  </a:solidFill>
                  <a:latin typeface="+mn-lt"/>
                  <a:ea typeface="+mn-ea"/>
                  <a:cs typeface="+mn-cs"/>
                </a:rPr>
                <a:t>queue&lt;int&gt; q;</a:t>
              </a:r>
            </a:p>
            <a:p>
              <a:pPr algn="l">
                <a:lnSpc>
                  <a:spcPts val="1800"/>
                </a:lnSpc>
                <a:spcBef>
                  <a:spcPts val="1800"/>
                </a:spcBef>
              </a:pPr>
              <a:r>
                <a:rPr lang="zh-CN" sz="1800" dirty="0">
                  <a:solidFill>
                    <a:srgbClr val="0000FF"/>
                  </a:solidFill>
                  <a:latin typeface="+mn-lt"/>
                  <a:ea typeface="+mn-ea"/>
                  <a:cs typeface="+mn-cs"/>
                </a:rPr>
                <a:t>for</a:t>
              </a:r>
              <a:r>
                <a:rPr lang="zh-CN" sz="1800" dirty="0">
                  <a:solidFill>
                    <a:schemeClr val="dk1"/>
                  </a:solidFill>
                  <a:latin typeface="+mn-lt"/>
                  <a:ea typeface="+mn-ea"/>
                  <a:cs typeface="+mn-cs"/>
                </a:rPr>
                <a:t> (int i = 1; i &lt;= n; ++i)</a:t>
              </a:r>
              <a:br/>
              <a:r>
                <a:rPr lang="zh-CN" sz="1800" dirty="0">
                  <a:solidFill>
                    <a:schemeClr val="dk1"/>
                  </a:solidFill>
                  <a:latin typeface="+mn-lt"/>
                  <a:ea typeface="+mn-ea"/>
                  <a:cs typeface="+mn-cs"/>
                </a:rPr>
                <a:t>    q.push(i);</a:t>
              </a:r>
            </a:p>
            <a:p>
              <a:pPr algn="l">
                <a:lnSpc>
                  <a:spcPts val="1800"/>
                </a:lnSpc>
                <a:spcBef>
                  <a:spcPts val="1800"/>
                </a:spcBef>
              </a:pPr>
              <a:r>
                <a:rPr lang="zh-CN" sz="1800" dirty="0">
                  <a:solidFill>
                    <a:srgbClr val="008000"/>
                  </a:solidFill>
                  <a:latin typeface="+mn-lt"/>
                  <a:ea typeface="+mn-ea"/>
                  <a:cs typeface="+mn-cs"/>
                </a:rPr>
                <a:t>// 所有原图顶点都作为起点</a:t>
              </a:r>
              <a:br/>
              <a:r>
                <a:rPr lang="zh-CN" sz="1800" dirty="0">
                  <a:solidFill>
                    <a:srgbClr val="008000"/>
                  </a:solidFill>
                  <a:latin typeface="+mn-lt"/>
                  <a:ea typeface="+mn-ea"/>
                  <a:cs typeface="+mn-cs"/>
                </a:rPr>
                <a:t>// len 只统计原图中走过的边</a:t>
              </a:r>
            </a:p>
            <a:p>
              <a:pPr algn="l">
                <a:lnSpc>
                  <a:spcPts val="1800"/>
                </a:lnSpc>
                <a:spcBef>
                  <a:spcPts val="1800"/>
                </a:spcBef>
              </a:pPr>
              <a:r>
                <a:rPr lang="zh-CN" sz="1800" dirty="0">
                  <a:solidFill>
                    <a:srgbClr val="008000"/>
                  </a:solidFill>
                  <a:latin typeface="+mn-lt"/>
                  <a:ea typeface="+mn-ea"/>
                  <a:cs typeface="+mn-cs"/>
                </a:rPr>
                <a:t>// 严格松弛后：</a:t>
              </a:r>
              <a:br/>
              <a:r>
                <a:rPr lang="zh-CN" sz="1800" dirty="0">
                  <a:solidFill>
                    <a:schemeClr val="dk1"/>
                  </a:solidFill>
                  <a:latin typeface="+mn-lt"/>
                  <a:ea typeface="+mn-ea"/>
                  <a:cs typeface="+mn-cs"/>
                </a:rPr>
                <a:t>len[v] = len[u] + 1;</a:t>
              </a:r>
              <a:br/>
              <a:r>
                <a:rPr lang="zh-CN" sz="1800" dirty="0">
                  <a:solidFill>
                    <a:schemeClr val="dk1"/>
                  </a:solidFill>
                  <a:latin typeface="+mn-lt"/>
                  <a:ea typeface="+mn-ea"/>
                  <a:cs typeface="+mn-cs"/>
                </a:rPr>
                <a:t>if (len[v] &gt;= n) return false;</a:t>
              </a:r>
            </a:p>
          </p:txBody>
        </p:sp>
      </p:grpSp>
      <p:sp>
        <p:nvSpPr>
          <p:cNvPr id="10" name="body-slot Placeholder Carrier"/>
          <p:cNvSpPr txBox="1">
            <a:spLocks noGrp="1"/>
          </p:cNvSpPr>
          <p:nvPr>
            <p:ph type="body" idx="3"/>
          </p:nvPr>
        </p:nvSpPr>
        <p:spPr>
          <a:xfrm>
            <a:off x="7419338" y="2146273"/>
            <a:ext cx="3416300" cy="35154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省去实际创建 S 的操作：</a:t>
            </a:r>
            <a:br/>
            <a:r>
              <a:rPr lang="zh-CN" sz="2000" dirty="0">
                <a:solidFill>
                  <a:schemeClr val="dk1"/>
                </a:solidFill>
                <a:latin typeface="+mn-lt"/>
                <a:ea typeface="+mn-ea"/>
                <a:cs typeface="+mn-cs"/>
              </a:rPr>
              <a:t>全部距离为 0，全部入队。</a:t>
            </a:r>
          </a:p>
          <a:p>
            <a:pPr marL="0" indent="0" algn="l">
              <a:lnSpc>
                <a:spcPts val="3000"/>
              </a:lnSpc>
              <a:spcBef>
                <a:spcPts val="1200"/>
              </a:spcBef>
              <a:buNone/>
            </a:pPr>
            <a:r>
              <a:rPr lang="zh-CN" sz="2000" dirty="0">
                <a:solidFill>
                  <a:schemeClr val="dk1"/>
                </a:solidFill>
                <a:latin typeface="+mn-lt"/>
                <a:ea typeface="+mn-ea"/>
                <a:cs typeface="+mn-cs"/>
              </a:rPr>
              <a:t>这里 false 表示无可行解。</a:t>
            </a:r>
          </a:p>
          <a:p>
            <a:pPr marL="0" indent="0" algn="l">
              <a:lnSpc>
                <a:spcPts val="3000"/>
              </a:lnSpc>
              <a:spcBef>
                <a:spcPts val="600"/>
              </a:spcBef>
              <a:buNone/>
            </a:pPr>
            <a:r>
              <a:rPr lang="zh-CN" sz="2000" dirty="0">
                <a:solidFill>
                  <a:schemeClr val="dk1"/>
                </a:solidFill>
                <a:latin typeface="+mn-lt"/>
                <a:ea typeface="+mn-ea"/>
                <a:cs typeface="+mn-cs"/>
              </a:rPr>
              <a:t>len 初始为 0，阈值是 n。</a:t>
            </a:r>
          </a:p>
          <a:p>
            <a:pPr marL="0" indent="0" algn="l">
              <a:lnSpc>
                <a:spcPts val="3000"/>
              </a:lnSpc>
              <a:spcBef>
                <a:spcPts val="1200"/>
              </a:spcBef>
              <a:buNone/>
            </a:pPr>
            <a:r>
              <a:rPr lang="zh-CN" sz="2000" dirty="0">
                <a:solidFill>
                  <a:schemeClr val="dk1"/>
                </a:solidFill>
                <a:latin typeface="+mn-lt"/>
                <a:ea typeface="+mn-ea"/>
                <a:cs typeface="+mn-cs"/>
              </a:rPr>
              <a:t>如果实际保留了 S，</a:t>
            </a:r>
            <a:br/>
            <a:r>
              <a:rPr lang="zh-CN" sz="2000" dirty="0">
                <a:solidFill>
                  <a:schemeClr val="dk1"/>
                </a:solidFill>
                <a:latin typeface="+mn-lt"/>
                <a:ea typeface="+mn-ea"/>
                <a:cs typeface="+mn-cs"/>
              </a:rPr>
              <a:t>并从 S 开始统计所有边，</a:t>
            </a:r>
            <a:br/>
            <a:r>
              <a:rPr lang="zh-CN" sz="2000" dirty="0">
                <a:solidFill>
                  <a:schemeClr val="dk1"/>
                </a:solidFill>
                <a:latin typeface="+mn-lt"/>
                <a:ea typeface="+mn-ea"/>
                <a:cs typeface="+mn-cs"/>
              </a:rPr>
              <a:t>顶点总数应为 N = n + 1。</a:t>
            </a:r>
          </a:p>
          <a:p>
            <a:pPr marL="0" indent="0" algn="l">
              <a:lnSpc>
                <a:spcPts val="3000"/>
              </a:lnSpc>
              <a:spcBef>
                <a:spcPts val="600"/>
              </a:spcBef>
              <a:buNone/>
            </a:pPr>
            <a:r>
              <a:rPr lang="zh-CN" sz="2000" dirty="0">
                <a:solidFill>
                  <a:schemeClr val="accent2"/>
                </a:solidFill>
                <a:latin typeface="+mn-lt"/>
                <a:ea typeface="+mn-ea"/>
                <a:cs typeface="+mn-cs"/>
              </a:rPr>
              <a:t>计数定义与阈值必须配套。</a:t>
            </a:r>
          </a:p>
        </p:txBody>
      </p:sp>
      <p:sp>
        <p:nvSpPr>
          <p:cNvPr id="11"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332"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手算过程</a:t>
            </a:r>
          </a:p>
        </p:txBody>
      </p:sp>
      <p:sp>
        <p:nvSpPr>
          <p:cNvPr id="6" name="title-slot Placeholder Carrier"/>
          <p:cNvSpPr txBox="1">
            <a:spLocks noGrp="1"/>
          </p:cNvSpPr>
          <p:nvPr>
            <p:ph type="title"/>
          </p:nvPr>
        </p:nvSpPr>
        <p:spPr>
          <a:xfrm>
            <a:off x="826008" y="1464945"/>
            <a:ext cx="2619375"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用队列算出一组解</a:t>
            </a:r>
          </a:p>
        </p:txBody>
      </p:sp>
      <p:grpSp>
        <p:nvGrpSpPr>
          <p:cNvPr id="20" name="diagram-slot Proxy Content"/>
          <p:cNvGrpSpPr/>
          <p:nvPr/>
        </p:nvGrpSpPr>
        <p:grpSpPr>
          <a:xfrm>
            <a:off x="1037588" y="2412973"/>
            <a:ext cx="4906012" cy="3553509"/>
            <a:chOff x="1037588" y="2412973"/>
            <a:chExt cx="4906012" cy="3553509"/>
          </a:xfrm>
        </p:grpSpPr>
        <p:sp>
          <p:nvSpPr>
            <p:cNvPr id="7" name="Line 7"/>
            <p:cNvSpPr/>
            <p:nvPr/>
          </p:nvSpPr>
          <p:spPr>
            <a:xfrm>
              <a:off x="2181225" y="2895600"/>
              <a:ext cx="3105150" cy="1"/>
            </a:xfrm>
            <a:prstGeom prst="line">
              <a:avLst/>
            </a:prstGeom>
            <a:noFill/>
            <a:ln w="28575">
              <a:solidFill>
                <a:schemeClr val="accent1"/>
              </a:solidFill>
              <a:tailEnd type="triangle" w="lg" len="lg"/>
            </a:ln>
          </p:spPr>
        </p:sp>
        <p:sp>
          <p:nvSpPr>
            <p:cNvPr id="8" name="Line 8"/>
            <p:cNvSpPr/>
            <p:nvPr/>
          </p:nvSpPr>
          <p:spPr>
            <a:xfrm flipH="1">
              <a:off x="4029075" y="3171825"/>
              <a:ext cx="1438275" cy="1114425"/>
            </a:xfrm>
            <a:prstGeom prst="line">
              <a:avLst/>
            </a:prstGeom>
            <a:noFill/>
            <a:ln w="28575">
              <a:solidFill>
                <a:schemeClr val="accent1"/>
              </a:solidFill>
              <a:tailEnd type="triangle" w="lg" len="lg"/>
            </a:ln>
          </p:spPr>
        </p:sp>
        <p:sp>
          <p:nvSpPr>
            <p:cNvPr id="9" name="Line 9"/>
            <p:cNvSpPr/>
            <p:nvPr/>
          </p:nvSpPr>
          <p:spPr>
            <a:xfrm flipH="1" flipV="1">
              <a:off x="2066925" y="3171825"/>
              <a:ext cx="1495425" cy="1114425"/>
            </a:xfrm>
            <a:prstGeom prst="line">
              <a:avLst/>
            </a:prstGeom>
            <a:noFill/>
            <a:ln w="28575">
              <a:solidFill>
                <a:schemeClr val="accent1"/>
              </a:solidFill>
              <a:tailEnd type="triangle" w="lg" len="lg"/>
            </a:ln>
          </p:spPr>
        </p:sp>
        <p:sp>
          <p:nvSpPr>
            <p:cNvPr id="10" name="Ellipse 10"/>
            <p:cNvSpPr/>
            <p:nvPr/>
          </p:nvSpPr>
          <p:spPr>
            <a:xfrm>
              <a:off x="1533525" y="2571750"/>
              <a:ext cx="647700" cy="647700"/>
            </a:xfrm>
            <a:prstGeom prst="ellipse">
              <a:avLst/>
            </a:prstGeom>
            <a:solidFill>
              <a:schemeClr val="lt2"/>
            </a:solidFill>
            <a:ln w="28575">
              <a:solidFill>
                <a:schemeClr val="accent1"/>
              </a:solidFill>
            </a:ln>
          </p:spPr>
        </p:sp>
        <p:sp>
          <p:nvSpPr>
            <p:cNvPr id="11" name="Ellipse 11"/>
            <p:cNvSpPr/>
            <p:nvPr/>
          </p:nvSpPr>
          <p:spPr>
            <a:xfrm>
              <a:off x="5295900" y="2571750"/>
              <a:ext cx="647700" cy="647700"/>
            </a:xfrm>
            <a:prstGeom prst="ellipse">
              <a:avLst/>
            </a:prstGeom>
            <a:solidFill>
              <a:schemeClr val="lt2"/>
            </a:solidFill>
            <a:ln w="28575">
              <a:solidFill>
                <a:schemeClr val="accent1"/>
              </a:solidFill>
            </a:ln>
          </p:spPr>
        </p:sp>
        <p:sp>
          <p:nvSpPr>
            <p:cNvPr id="12" name="Ellipse 12"/>
            <p:cNvSpPr/>
            <p:nvPr/>
          </p:nvSpPr>
          <p:spPr>
            <a:xfrm>
              <a:off x="3486150" y="4229100"/>
              <a:ext cx="647700" cy="647700"/>
            </a:xfrm>
            <a:prstGeom prst="ellipse">
              <a:avLst/>
            </a:prstGeom>
            <a:solidFill>
              <a:schemeClr val="lt2"/>
            </a:solidFill>
            <a:ln w="28575">
              <a:solidFill>
                <a:schemeClr val="accent1"/>
              </a:solidFill>
            </a:ln>
          </p:spPr>
        </p:sp>
        <p:sp>
          <p:nvSpPr>
            <p:cNvPr id="13" name="TextBox 13"/>
            <p:cNvSpPr txBox="1"/>
            <p:nvPr/>
          </p:nvSpPr>
          <p:spPr>
            <a:xfrm>
              <a:off x="1711325" y="276539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1</a:t>
              </a:r>
            </a:p>
          </p:txBody>
        </p:sp>
        <p:sp>
          <p:nvSpPr>
            <p:cNvPr id="14" name="TextBox 14"/>
            <p:cNvSpPr txBox="1"/>
            <p:nvPr/>
          </p:nvSpPr>
          <p:spPr>
            <a:xfrm>
              <a:off x="5473701" y="276539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2</a:t>
              </a:r>
            </a:p>
          </p:txBody>
        </p:sp>
        <p:sp>
          <p:nvSpPr>
            <p:cNvPr id="15" name="TextBox 15"/>
            <p:cNvSpPr txBox="1"/>
            <p:nvPr/>
          </p:nvSpPr>
          <p:spPr>
            <a:xfrm>
              <a:off x="3663951" y="4422748"/>
              <a:ext cx="292100" cy="391209"/>
            </a:xfrm>
            <a:prstGeom prst="rect">
              <a:avLst/>
            </a:prstGeom>
            <a:noFill/>
            <a:ln>
              <a:noFill/>
            </a:ln>
          </p:spPr>
          <p:txBody>
            <a:bodyPr wrap="square" lIns="0" tIns="0" rIns="0" bIns="0" anchor="t" anchorCtr="0">
              <a:noAutofit/>
            </a:bodyPr>
            <a:lstStyle/>
            <a:p>
              <a:pPr algn="ctr"/>
              <a:r>
                <a:rPr lang="zh-CN" sz="2000" dirty="0">
                  <a:solidFill>
                    <a:schemeClr val="dk1"/>
                  </a:solidFill>
                  <a:latin typeface="+mn-lt"/>
                  <a:ea typeface="+mn-ea"/>
                  <a:cs typeface="+mn-cs"/>
                </a:rPr>
                <a:t>3</a:t>
              </a:r>
            </a:p>
          </p:txBody>
        </p:sp>
        <p:sp>
          <p:nvSpPr>
            <p:cNvPr id="16" name="TextBox 16"/>
            <p:cNvSpPr txBox="1"/>
            <p:nvPr/>
          </p:nvSpPr>
          <p:spPr>
            <a:xfrm>
              <a:off x="3752213" y="2412973"/>
              <a:ext cx="292100" cy="391209"/>
            </a:xfrm>
            <a:prstGeom prst="rect">
              <a:avLst/>
            </a:prstGeom>
            <a:noFill/>
            <a:ln>
              <a:noFill/>
            </a:ln>
          </p:spPr>
          <p:txBody>
            <a:bodyPr wrap="square" lIns="0" tIns="0" rIns="0" bIns="0" anchor="t" anchorCtr="0">
              <a:noAutofit/>
            </a:bodyPr>
            <a:lstStyle/>
            <a:p>
              <a:pPr algn="l"/>
              <a:r>
                <a:rPr lang="zh-CN" sz="2000" dirty="0">
                  <a:solidFill>
                    <a:schemeClr val="dk1"/>
                  </a:solidFill>
                  <a:latin typeface="+mn-lt"/>
                  <a:ea typeface="+mn-ea"/>
                  <a:cs typeface="+mn-cs"/>
                </a:rPr>
                <a:t>3</a:t>
              </a:r>
            </a:p>
          </p:txBody>
        </p:sp>
        <p:sp>
          <p:nvSpPr>
            <p:cNvPr id="17" name="TextBox 17"/>
            <p:cNvSpPr txBox="1"/>
            <p:nvPr/>
          </p:nvSpPr>
          <p:spPr>
            <a:xfrm>
              <a:off x="5133338" y="3670273"/>
              <a:ext cx="431800" cy="391209"/>
            </a:xfrm>
            <a:prstGeom prst="rect">
              <a:avLst/>
            </a:prstGeom>
            <a:noFill/>
            <a:ln>
              <a:noFill/>
            </a:ln>
          </p:spPr>
          <p:txBody>
            <a:bodyPr wrap="square" lIns="0" tIns="0" rIns="0" bIns="0" anchor="t" anchorCtr="0">
              <a:noAutofit/>
            </a:bodyPr>
            <a:lstStyle/>
            <a:p>
              <a:pPr algn="l"/>
              <a:r>
                <a:rPr lang="zh-CN" sz="2000" dirty="0">
                  <a:solidFill>
                    <a:schemeClr val="accent2"/>
                  </a:solidFill>
                  <a:latin typeface="+mn-lt"/>
                  <a:ea typeface="+mn-ea"/>
                  <a:cs typeface="+mn-cs"/>
                </a:rPr>
                <a:t>−5</a:t>
              </a:r>
            </a:p>
          </p:txBody>
        </p:sp>
        <p:sp>
          <p:nvSpPr>
            <p:cNvPr id="18" name="TextBox 18"/>
            <p:cNvSpPr txBox="1"/>
            <p:nvPr/>
          </p:nvSpPr>
          <p:spPr>
            <a:xfrm>
              <a:off x="2132963" y="3670273"/>
              <a:ext cx="292100" cy="391209"/>
            </a:xfrm>
            <a:prstGeom prst="rect">
              <a:avLst/>
            </a:prstGeom>
            <a:noFill/>
            <a:ln>
              <a:noFill/>
            </a:ln>
          </p:spPr>
          <p:txBody>
            <a:bodyPr wrap="square" lIns="0" tIns="0" rIns="0" bIns="0" anchor="t" anchorCtr="0">
              <a:noAutofit/>
            </a:bodyPr>
            <a:lstStyle/>
            <a:p>
              <a:pPr algn="l"/>
              <a:r>
                <a:rPr lang="zh-CN" sz="2000" dirty="0">
                  <a:solidFill>
                    <a:schemeClr val="dk1"/>
                  </a:solidFill>
                  <a:latin typeface="+mn-lt"/>
                  <a:ea typeface="+mn-ea"/>
                  <a:cs typeface="+mn-cs"/>
                </a:rPr>
                <a:t>4</a:t>
              </a:r>
            </a:p>
          </p:txBody>
        </p:sp>
        <p:sp>
          <p:nvSpPr>
            <p:cNvPr id="19" name="TextBox 19"/>
            <p:cNvSpPr txBox="1"/>
            <p:nvPr/>
          </p:nvSpPr>
          <p:spPr>
            <a:xfrm>
              <a:off x="1037588" y="5118073"/>
              <a:ext cx="3175000" cy="848409"/>
            </a:xfrm>
            <a:prstGeom prst="rect">
              <a:avLst/>
            </a:prstGeom>
            <a:noFill/>
            <a:ln>
              <a:noFill/>
            </a:ln>
          </p:spPr>
          <p:txBody>
            <a:bodyPr wrap="square" lIns="0" tIns="0" rIns="0" bIns="0" anchor="t" anchorCtr="0">
              <a:noAutofit/>
            </a:bodyPr>
            <a:lstStyle/>
            <a:p>
              <a:pPr algn="l">
                <a:lnSpc>
                  <a:spcPts val="3600"/>
                </a:lnSpc>
              </a:pPr>
              <a:r>
                <a:rPr lang="zh-CN" sz="2000" dirty="0">
                  <a:solidFill>
                    <a:schemeClr val="dk1"/>
                  </a:solidFill>
                  <a:latin typeface="+mn-lt"/>
                  <a:ea typeface="+mn-ea"/>
                  <a:cs typeface="+mn-cs"/>
                </a:rPr>
                <a:t>初始 dis = [0, 0, 0]</a:t>
              </a:r>
              <a:br/>
              <a:r>
                <a:rPr lang="zh-CN" sz="2000" dirty="0">
                  <a:solidFill>
                    <a:schemeClr val="accent2"/>
                  </a:solidFill>
                  <a:latin typeface="+mn-lt"/>
                  <a:ea typeface="+mn-ea"/>
                  <a:cs typeface="+mn-cs"/>
                </a:rPr>
                <a:t>最终 dis = [−1, 0, −5]</a:t>
              </a:r>
            </a:p>
          </p:txBody>
        </p:sp>
      </p:grpSp>
      <p:sp>
        <p:nvSpPr>
          <p:cNvPr id="22" name="body-slot Placeholder Carrier"/>
          <p:cNvSpPr txBox="1">
            <a:spLocks noGrp="1"/>
          </p:cNvSpPr>
          <p:nvPr>
            <p:ph type="body" idx="3"/>
          </p:nvPr>
        </p:nvSpPr>
        <p:spPr>
          <a:xfrm>
            <a:off x="7228838" y="2146273"/>
            <a:ext cx="3746500" cy="33630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初始队列：[1, 2, 3]。</a:t>
            </a:r>
          </a:p>
          <a:p>
            <a:pPr marL="0" indent="0" algn="l">
              <a:lnSpc>
                <a:spcPts val="3000"/>
              </a:lnSpc>
              <a:spcBef>
                <a:spcPts val="600"/>
              </a:spcBef>
              <a:buNone/>
            </a:pPr>
            <a:r>
              <a:rPr lang="zh-CN" sz="2000" dirty="0">
                <a:solidFill>
                  <a:schemeClr val="dk1"/>
                </a:solidFill>
                <a:latin typeface="+mn-lt"/>
                <a:ea typeface="+mn-ea"/>
                <a:cs typeface="+mn-cs"/>
              </a:rPr>
              <a:t>弹出 1：0 + 3 ≥ 0，不改。</a:t>
            </a:r>
          </a:p>
          <a:p>
            <a:pPr marL="0" indent="0" algn="l">
              <a:lnSpc>
                <a:spcPts val="3000"/>
              </a:lnSpc>
              <a:spcBef>
                <a:spcPts val="600"/>
              </a:spcBef>
              <a:buNone/>
            </a:pPr>
            <a:r>
              <a:rPr lang="zh-CN" sz="2000" dirty="0">
                <a:solidFill>
                  <a:schemeClr val="dk1"/>
                </a:solidFill>
                <a:latin typeface="+mn-lt"/>
                <a:ea typeface="+mn-ea"/>
                <a:cs typeface="+mn-cs"/>
              </a:rPr>
              <a:t>弹出 2：把 dis[3] 改成 −5。</a:t>
            </a:r>
            <a:br/>
            <a:r>
              <a:rPr lang="zh-CN" sz="2000" dirty="0">
                <a:solidFill>
                  <a:schemeClr val="dk1"/>
                </a:solidFill>
                <a:latin typeface="+mn-lt"/>
                <a:ea typeface="+mn-ea"/>
                <a:cs typeface="+mn-cs"/>
              </a:rPr>
              <a:t>3 已在队列，不重复入队。</a:t>
            </a:r>
          </a:p>
          <a:p>
            <a:pPr marL="0" indent="0" algn="l">
              <a:lnSpc>
                <a:spcPts val="3000"/>
              </a:lnSpc>
              <a:spcBef>
                <a:spcPts val="600"/>
              </a:spcBef>
              <a:buNone/>
            </a:pPr>
            <a:r>
              <a:rPr lang="zh-CN" sz="2000" dirty="0">
                <a:solidFill>
                  <a:schemeClr val="dk1"/>
                </a:solidFill>
                <a:latin typeface="+mn-lt"/>
                <a:ea typeface="+mn-ea"/>
                <a:cs typeface="+mn-cs"/>
              </a:rPr>
              <a:t>弹出 3：−5 + 4 = −1，</a:t>
            </a:r>
            <a:br/>
            <a:r>
              <a:rPr lang="zh-CN" sz="2000" dirty="0">
                <a:solidFill>
                  <a:schemeClr val="dk1"/>
                </a:solidFill>
                <a:latin typeface="+mn-lt"/>
                <a:ea typeface="+mn-ea"/>
                <a:cs typeface="+mn-cs"/>
              </a:rPr>
              <a:t>改进 dis[1]，让 1 入队。</a:t>
            </a:r>
          </a:p>
          <a:p>
            <a:pPr marL="0" indent="0" algn="l">
              <a:lnSpc>
                <a:spcPts val="3000"/>
              </a:lnSpc>
              <a:spcBef>
                <a:spcPts val="600"/>
              </a:spcBef>
              <a:buNone/>
            </a:pPr>
            <a:r>
              <a:rPr lang="zh-CN" sz="2000" dirty="0">
                <a:solidFill>
                  <a:schemeClr val="dk1"/>
                </a:solidFill>
                <a:latin typeface="+mn-lt"/>
                <a:ea typeface="+mn-ea"/>
                <a:cs typeface="+mn-cs"/>
              </a:rPr>
              <a:t>再弹出 1：−1 + 3 ≥ 0，</a:t>
            </a:r>
            <a:br/>
            <a:r>
              <a:rPr lang="zh-CN" sz="2000" dirty="0">
                <a:solidFill>
                  <a:schemeClr val="dk1"/>
                </a:solidFill>
                <a:latin typeface="+mn-lt"/>
                <a:ea typeface="+mn-ea"/>
                <a:cs typeface="+mn-cs"/>
              </a:rPr>
              <a:t>无需更新 2，队列变空。</a:t>
            </a:r>
          </a:p>
        </p:txBody>
      </p:sp>
      <p:sp>
        <p:nvSpPr>
          <p:cNvPr id="23" name="Placeholder Binding obj 2" hidden="1"/>
          <p:cNvSpPr>
            <a:spLocks noGrp="1"/>
          </p:cNvSpPr>
          <p:nvPr>
            <p:ph idx="2"/>
          </p:nvPr>
        </p:nvSpPr>
        <p:spPr>
          <a:xfrm>
            <a:off x="838200" y="2038350"/>
            <a:ext cx="60960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50"/>
                                        <p:tgtEl>
                                          <p:spTgt spid="20"/>
                                        </p:tgtEl>
                                      </p:cBhvr>
                                    </p:animEffect>
                                  </p:childTnLst>
                                </p:cTn>
                              </p:par>
                            </p:childTnLst>
                          </p:cTn>
                        </p:par>
                        <p:par>
                          <p:cTn id="8" fill="hold">
                            <p:stCondLst>
                              <p:cond delay="0"/>
                            </p:stCondLst>
                            <p:childTnLst>
                              <p:par>
                                <p:cTn id="9" presetID="10"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332"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验证答案</a:t>
            </a:r>
          </a:p>
        </p:txBody>
      </p:sp>
      <p:sp>
        <p:nvSpPr>
          <p:cNvPr id="6" name="title-slot Placeholder Carrier"/>
          <p:cNvSpPr txBox="1">
            <a:spLocks noGrp="1"/>
          </p:cNvSpPr>
          <p:nvPr>
            <p:ph type="title"/>
          </p:nvPr>
        </p:nvSpPr>
        <p:spPr>
          <a:xfrm>
            <a:off x="826008" y="1464945"/>
            <a:ext cx="2932176"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把程序的答案代回去</a:t>
            </a:r>
          </a:p>
        </p:txBody>
      </p:sp>
      <p:sp>
        <p:nvSpPr>
          <p:cNvPr id="8" name="body-slot Placeholder Carrier"/>
          <p:cNvSpPr txBox="1">
            <a:spLocks noGrp="1"/>
          </p:cNvSpPr>
          <p:nvPr>
            <p:ph type="body" idx="2"/>
          </p:nvPr>
        </p:nvSpPr>
        <p:spPr>
          <a:xfrm>
            <a:off x="828038" y="2146273"/>
            <a:ext cx="6502400" cy="3591609"/>
          </a:xfrm>
          <a:prstGeom prst="rect">
            <a:avLst/>
          </a:prstGeom>
          <a:noFill/>
          <a:ln>
            <a:noFill/>
          </a:ln>
        </p:spPr>
        <p:txBody>
          <a:bodyPr wrap="square" lIns="0" tIns="0" rIns="0" bIns="0" anchor="t" anchorCtr="0">
            <a:noAutofit/>
          </a:bodyPr>
          <a:lstStyle/>
          <a:p>
            <a:pPr marL="0" indent="0" algn="l">
              <a:lnSpc>
                <a:spcPts val="3750"/>
              </a:lnSpc>
              <a:buNone/>
            </a:pPr>
            <a:r>
              <a:rPr lang="zh-CN" sz="2000" dirty="0">
                <a:solidFill>
                  <a:schemeClr val="dk1"/>
                </a:solidFill>
                <a:latin typeface="+mn-lt"/>
                <a:ea typeface="+mn-ea"/>
                <a:cs typeface="+mn-cs"/>
              </a:rPr>
              <a:t>令 (x1, x2, x3) = (−1, 0, −5)。</a:t>
            </a:r>
          </a:p>
          <a:p>
            <a:pPr marL="0" indent="0" algn="l">
              <a:lnSpc>
                <a:spcPts val="3750"/>
              </a:lnSpc>
              <a:spcBef>
                <a:spcPts val="750"/>
              </a:spcBef>
              <a:buNone/>
            </a:pPr>
            <a:r>
              <a:rPr lang="zh-CN" sz="2000" dirty="0">
                <a:solidFill>
                  <a:schemeClr val="dk1"/>
                </a:solidFill>
                <a:latin typeface="+mn-lt"/>
                <a:ea typeface="+mn-ea"/>
                <a:cs typeface="+mn-cs"/>
              </a:rPr>
              <a:t>第一条：x2 − x1 = 0 − (−1) = 1 ≤ 3。</a:t>
            </a:r>
          </a:p>
          <a:p>
            <a:pPr marL="0" indent="0" algn="l">
              <a:lnSpc>
                <a:spcPts val="3750"/>
              </a:lnSpc>
              <a:spcBef>
                <a:spcPts val="150"/>
              </a:spcBef>
              <a:buNone/>
            </a:pPr>
            <a:r>
              <a:rPr lang="zh-CN" sz="2000" dirty="0">
                <a:solidFill>
                  <a:schemeClr val="dk1"/>
                </a:solidFill>
                <a:latin typeface="+mn-lt"/>
                <a:ea typeface="+mn-ea"/>
                <a:cs typeface="+mn-cs"/>
              </a:rPr>
              <a:t>第二条：x3 − x2 = −5 − 0 = −5 ≤ −5。</a:t>
            </a:r>
          </a:p>
          <a:p>
            <a:pPr marL="0" indent="0" algn="l">
              <a:lnSpc>
                <a:spcPts val="3750"/>
              </a:lnSpc>
              <a:spcBef>
                <a:spcPts val="150"/>
              </a:spcBef>
              <a:buNone/>
            </a:pPr>
            <a:r>
              <a:rPr lang="zh-CN" sz="2000" dirty="0">
                <a:solidFill>
                  <a:schemeClr val="dk1"/>
                </a:solidFill>
                <a:latin typeface="+mn-lt"/>
                <a:ea typeface="+mn-ea"/>
                <a:cs typeface="+mn-cs"/>
              </a:rPr>
              <a:t>第三条：x1 − x3 = −1 − (−5) = 4 ≤ 4。</a:t>
            </a:r>
          </a:p>
          <a:p>
            <a:pPr marL="0" indent="0" algn="l">
              <a:lnSpc>
                <a:spcPts val="3750"/>
              </a:lnSpc>
              <a:spcBef>
                <a:spcPts val="900"/>
              </a:spcBef>
              <a:buNone/>
            </a:pPr>
            <a:r>
              <a:rPr lang="zh-CN" sz="2000" b="1" dirty="0">
                <a:solidFill>
                  <a:schemeClr val="accent1"/>
                </a:solidFill>
                <a:latin typeface="+mn-lt"/>
                <a:ea typeface="+mn-ea"/>
                <a:cs typeface="+mn-cs"/>
              </a:rPr>
              <a:t>三条同时成立，所以程序给出了一组可行解。</a:t>
            </a:r>
          </a:p>
          <a:p>
            <a:pPr marL="0" indent="0" algn="l">
              <a:lnSpc>
                <a:spcPts val="3750"/>
              </a:lnSpc>
              <a:spcBef>
                <a:spcPts val="750"/>
              </a:spcBef>
              <a:buNone/>
            </a:pPr>
            <a:r>
              <a:rPr lang="zh-CN" sz="2000" dirty="0">
                <a:solidFill>
                  <a:schemeClr val="dk1"/>
                </a:solidFill>
                <a:latin typeface="+mn-lt"/>
                <a:ea typeface="+mn-ea"/>
                <a:cs typeface="+mn-cs"/>
              </a:rPr>
              <a:t>它与手工找到的 (0, 3, −2) 不同，但两组都正确。</a:t>
            </a:r>
            <a:br/>
            <a:r>
              <a:rPr lang="zh-CN" sz="2000" dirty="0">
                <a:solidFill>
                  <a:schemeClr val="accent2"/>
                </a:solidFill>
                <a:latin typeface="+mn-lt"/>
                <a:ea typeface="+mn-ea"/>
                <a:cs typeface="+mn-cs"/>
              </a:rPr>
              <a:t>检查这类答案要代入全部约束，不能只与样例逐项比较。</a:t>
            </a:r>
          </a:p>
        </p:txBody>
      </p:sp>
      <p:grpSp>
        <p:nvGrpSpPr>
          <p:cNvPr id="15" name="Group 15"/>
          <p:cNvGrpSpPr/>
          <p:nvPr/>
        </p:nvGrpSpPr>
        <p:grpSpPr>
          <a:xfrm>
            <a:off x="9115806" y="2215515"/>
            <a:ext cx="2237994" cy="3761994"/>
            <a:chOff x="9115806" y="2215515"/>
            <a:chExt cx="2237994" cy="3761994"/>
          </a:xfrm>
        </p:grpSpPr>
        <p:sp>
          <p:nvSpPr>
            <p:cNvPr id="7" name="TextBox 7"/>
            <p:cNvSpPr txBox="1"/>
            <p:nvPr/>
          </p:nvSpPr>
          <p:spPr>
            <a:xfrm>
              <a:off x="9115806" y="2215515"/>
              <a:ext cx="1862138" cy="352044"/>
            </a:xfrm>
            <a:prstGeom prst="rect">
              <a:avLst/>
            </a:prstGeom>
            <a:noFill/>
            <a:ln>
              <a:noFill/>
            </a:ln>
          </p:spPr>
          <p:txBody>
            <a:bodyPr wrap="square" lIns="0" tIns="0" rIns="0" bIns="0" anchor="t" anchorCtr="0">
              <a:spAutoFit/>
            </a:bodyPr>
            <a:lstStyle/>
            <a:p>
              <a:pPr algn="l"/>
              <a:r>
                <a:rPr lang="zh-CN" sz="1800" b="1" dirty="0">
                  <a:solidFill>
                    <a:srgbClr val="244D87"/>
                  </a:solidFill>
                  <a:latin typeface="Consolas"/>
                  <a:ea typeface="Microsoft YaHei"/>
                  <a:cs typeface="Consolas"/>
                </a:rPr>
                <a:t>代入 (−1,0,−5)</a:t>
              </a:r>
            </a:p>
          </p:txBody>
        </p:sp>
        <p:sp>
          <p:nvSpPr>
            <p:cNvPr id="9" name="TextBox 9"/>
            <p:cNvSpPr txBox="1"/>
            <p:nvPr/>
          </p:nvSpPr>
          <p:spPr>
            <a:xfrm>
              <a:off x="9115806" y="2891790"/>
              <a:ext cx="178117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x2−x1 = 1 ≤ 3</a:t>
              </a:r>
            </a:p>
          </p:txBody>
        </p:sp>
        <p:sp>
          <p:nvSpPr>
            <p:cNvPr id="10" name="TextBox 10"/>
            <p:cNvSpPr txBox="1"/>
            <p:nvPr/>
          </p:nvSpPr>
          <p:spPr>
            <a:xfrm>
              <a:off x="9115806" y="3529965"/>
              <a:ext cx="2032000"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x3−x2 = −5 ≤ −5</a:t>
              </a:r>
            </a:p>
          </p:txBody>
        </p:sp>
        <p:sp>
          <p:nvSpPr>
            <p:cNvPr id="11" name="TextBox 11"/>
            <p:cNvSpPr txBox="1"/>
            <p:nvPr/>
          </p:nvSpPr>
          <p:spPr>
            <a:xfrm>
              <a:off x="9115806" y="4168140"/>
              <a:ext cx="178117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x1−x3 = 4 ≤ 4</a:t>
              </a:r>
            </a:p>
          </p:txBody>
        </p:sp>
        <p:sp>
          <p:nvSpPr>
            <p:cNvPr id="12" name="Line 12"/>
            <p:cNvSpPr/>
            <p:nvPr/>
          </p:nvSpPr>
          <p:spPr>
            <a:xfrm>
              <a:off x="9124950" y="4714875"/>
              <a:ext cx="2228850" cy="9525"/>
            </a:xfrm>
            <a:custGeom>
              <a:avLst/>
              <a:gdLst/>
              <a:ahLst/>
              <a:cxnLst/>
              <a:rect l="l" t="t" r="r" b="b"/>
              <a:pathLst>
                <a:path w="2228850" h="9525">
                  <a:moveTo>
                    <a:pt x="0" y="0"/>
                  </a:moveTo>
                  <a:lnTo>
                    <a:pt x="2228850" y="0"/>
                  </a:lnTo>
                </a:path>
              </a:pathLst>
            </a:custGeom>
            <a:noFill/>
            <a:ln w="19050">
              <a:solidFill>
                <a:srgbClr val="B8CDE1"/>
              </a:solidFill>
            </a:ln>
          </p:spPr>
        </p:sp>
        <p:sp>
          <p:nvSpPr>
            <p:cNvPr id="13" name="TextBox 13"/>
            <p:cNvSpPr txBox="1"/>
            <p:nvPr/>
          </p:nvSpPr>
          <p:spPr>
            <a:xfrm>
              <a:off x="9115806" y="5063490"/>
              <a:ext cx="1522413"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三条同时成立</a:t>
              </a:r>
            </a:p>
          </p:txBody>
        </p:sp>
        <p:sp>
          <p:nvSpPr>
            <p:cNvPr id="14" name="TextBox 14"/>
            <p:cNvSpPr txBox="1"/>
            <p:nvPr/>
          </p:nvSpPr>
          <p:spPr>
            <a:xfrm>
              <a:off x="9115806" y="5625465"/>
              <a:ext cx="1751013" cy="352044"/>
            </a:xfrm>
            <a:prstGeom prst="rect">
              <a:avLst/>
            </a:prstGeom>
            <a:noFill/>
            <a:ln>
              <a:noFill/>
            </a:ln>
          </p:spPr>
          <p:txBody>
            <a:bodyPr wrap="square" lIns="0" tIns="0" rIns="0" bIns="0" anchor="t" anchorCtr="0">
              <a:spAutoFit/>
            </a:bodyPr>
            <a:lstStyle/>
            <a:p>
              <a:pPr algn="l"/>
              <a:r>
                <a:rPr lang="zh-CN" sz="1800" dirty="0">
                  <a:solidFill>
                    <a:srgbClr val="000000"/>
                  </a:solidFill>
                  <a:latin typeface="Consolas"/>
                  <a:ea typeface="Microsoft YaHei"/>
                  <a:cs typeface="Consolas"/>
                </a:rPr>
                <a:t>解可以含有负数</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58416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正确性</a:t>
            </a:r>
          </a:p>
        </p:txBody>
      </p:sp>
      <p:sp>
        <p:nvSpPr>
          <p:cNvPr id="6" name="title-slot Placeholder Carrier"/>
          <p:cNvSpPr txBox="1">
            <a:spLocks noGrp="1"/>
          </p:cNvSpPr>
          <p:nvPr>
            <p:ph type="title"/>
          </p:nvPr>
        </p:nvSpPr>
        <p:spPr>
          <a:xfrm>
            <a:off x="826008" y="1464945"/>
            <a:ext cx="3901440"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为什么最短距离就是一组解</a:t>
            </a:r>
          </a:p>
        </p:txBody>
      </p:sp>
      <p:sp>
        <p:nvSpPr>
          <p:cNvPr id="8" name="body-slot Placeholder Carrier"/>
          <p:cNvSpPr txBox="1">
            <a:spLocks noGrp="1"/>
          </p:cNvSpPr>
          <p:nvPr>
            <p:ph type="body" idx="2"/>
          </p:nvPr>
        </p:nvSpPr>
        <p:spPr>
          <a:xfrm>
            <a:off x="828038" y="2146273"/>
            <a:ext cx="6756400" cy="3534459"/>
          </a:xfrm>
          <a:prstGeom prst="rect">
            <a:avLst/>
          </a:prstGeom>
          <a:noFill/>
          <a:ln>
            <a:noFill/>
          </a:ln>
        </p:spPr>
        <p:txBody>
          <a:bodyPr wrap="square" lIns="0" tIns="0" rIns="0" bIns="0" anchor="t" anchorCtr="0">
            <a:noAutofit/>
          </a:bodyPr>
          <a:lstStyle/>
          <a:p>
            <a:pPr marL="0" indent="0" algn="l">
              <a:lnSpc>
                <a:spcPts val="3900"/>
              </a:lnSpc>
              <a:buNone/>
            </a:pPr>
            <a:r>
              <a:rPr lang="zh-CN" sz="2000" dirty="0">
                <a:solidFill>
                  <a:schemeClr val="dk1"/>
                </a:solidFill>
                <a:latin typeface="+mn-lt"/>
                <a:ea typeface="+mn-ea"/>
                <a:cs typeface="+mn-cs"/>
              </a:rPr>
              <a:t>假设整张约束图没有负环。</a:t>
            </a:r>
            <a:br/>
            <a:r>
              <a:rPr lang="zh-CN" sz="2000" dirty="0">
                <a:solidFill>
                  <a:schemeClr val="dk1"/>
                </a:solidFill>
                <a:latin typeface="+mn-lt"/>
                <a:ea typeface="+mn-ea"/>
                <a:cs typeface="+mn-cs"/>
              </a:rPr>
              <a:t>超级源点能够到达每个顶点，所以每个变量都有有限距离。</a:t>
            </a:r>
            <a:br/>
            <a:r>
              <a:rPr lang="zh-CN" sz="2000" dirty="0">
                <a:solidFill>
                  <a:schemeClr val="dk1"/>
                </a:solidFill>
                <a:latin typeface="+mn-lt"/>
                <a:ea typeface="+mn-ea"/>
                <a:cs typeface="+mn-cs"/>
              </a:rPr>
              <a:t>最短路计算结束后，对每条边 u → v（w），都有：</a:t>
            </a:r>
          </a:p>
          <a:p>
            <a:pPr marL="0" indent="0" algn="l">
              <a:lnSpc>
                <a:spcPts val="3900"/>
              </a:lnSpc>
              <a:spcBef>
                <a:spcPts val="300"/>
              </a:spcBef>
              <a:buNone/>
            </a:pPr>
            <a:r>
              <a:rPr lang="zh-CN" sz="2000" dirty="0">
                <a:solidFill>
                  <a:schemeClr val="accent1"/>
                </a:solidFill>
                <a:latin typeface="+mn-lt"/>
                <a:ea typeface="+mn-ea"/>
                <a:cs typeface="+mn-cs"/>
              </a:rPr>
              <a:t>dis[v] ≤ dis[u] + w。</a:t>
            </a:r>
          </a:p>
          <a:p>
            <a:pPr marL="0" indent="0" algn="l">
              <a:lnSpc>
                <a:spcPts val="3900"/>
              </a:lnSpc>
              <a:spcBef>
                <a:spcPts val="300"/>
              </a:spcBef>
              <a:buNone/>
            </a:pPr>
            <a:r>
              <a:rPr lang="zh-CN" sz="2000" dirty="0">
                <a:solidFill>
                  <a:schemeClr val="dk1"/>
                </a:solidFill>
                <a:latin typeface="+mn-lt"/>
                <a:ea typeface="+mn-ea"/>
                <a:cs typeface="+mn-cs"/>
              </a:rPr>
              <a:t>令 x[i] = dis[i]，就得到 x[v] − x[u] ≤ w。</a:t>
            </a:r>
          </a:p>
          <a:p>
            <a:pPr marL="0" indent="0" algn="l">
              <a:lnSpc>
                <a:spcPts val="3900"/>
              </a:lnSpc>
              <a:spcBef>
                <a:spcPts val="750"/>
              </a:spcBef>
              <a:buNone/>
            </a:pPr>
            <a:r>
              <a:rPr lang="zh-CN" sz="2000" dirty="0">
                <a:solidFill>
                  <a:schemeClr val="accent2"/>
                </a:solidFill>
                <a:latin typeface="+mn-lt"/>
                <a:ea typeface="+mn-ea"/>
                <a:cs typeface="+mn-cs"/>
              </a:rPr>
              <a:t>每条约束都对应一条边，所以全部约束同时成立。</a:t>
            </a:r>
            <a:br/>
            <a:r>
              <a:rPr lang="zh-CN" sz="2000" dirty="0">
                <a:solidFill>
                  <a:schemeClr val="dk1"/>
                </a:solidFill>
                <a:latin typeface="+mn-lt"/>
                <a:ea typeface="+mn-ea"/>
                <a:cs typeface="+mn-cs"/>
              </a:rPr>
              <a:t>这给出了“没有负环，就一定能构造一组解”的方法。</a:t>
            </a:r>
          </a:p>
        </p:txBody>
      </p:sp>
      <p:grpSp>
        <p:nvGrpSpPr>
          <p:cNvPr id="21" name="Group 21"/>
          <p:cNvGrpSpPr/>
          <p:nvPr/>
        </p:nvGrpSpPr>
        <p:grpSpPr>
          <a:xfrm>
            <a:off x="8819514" y="2193898"/>
            <a:ext cx="2537717" cy="3801159"/>
            <a:chOff x="8819514" y="2193898"/>
            <a:chExt cx="2537717" cy="3801159"/>
          </a:xfrm>
        </p:grpSpPr>
        <p:sp>
          <p:nvSpPr>
            <p:cNvPr id="7" name="TextBox 7"/>
            <p:cNvSpPr txBox="1"/>
            <p:nvPr/>
          </p:nvSpPr>
          <p:spPr>
            <a:xfrm>
              <a:off x="8819514" y="2193898"/>
              <a:ext cx="2197100"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边给终点一个上界</a:t>
              </a:r>
            </a:p>
          </p:txBody>
        </p:sp>
        <p:sp>
          <p:nvSpPr>
            <p:cNvPr id="9" name="TextBox 9"/>
            <p:cNvSpPr txBox="1"/>
            <p:nvPr/>
          </p:nvSpPr>
          <p:spPr>
            <a:xfrm>
              <a:off x="8819514" y="2813023"/>
              <a:ext cx="19558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dis[u]=2，w=3</a:t>
              </a:r>
            </a:p>
          </p:txBody>
        </p:sp>
        <p:sp>
          <p:nvSpPr>
            <p:cNvPr id="10" name="Ellipse 10"/>
            <p:cNvSpPr/>
            <p:nvPr/>
          </p:nvSpPr>
          <p:spPr>
            <a:xfrm>
              <a:off x="8991600" y="3400425"/>
              <a:ext cx="438150" cy="438150"/>
            </a:xfrm>
            <a:prstGeom prst="ellipse">
              <a:avLst/>
            </a:prstGeom>
            <a:solidFill>
              <a:srgbClr val="EAF2F8"/>
            </a:solidFill>
            <a:ln w="19050">
              <a:solidFill>
                <a:srgbClr val="244D87"/>
              </a:solidFill>
            </a:ln>
          </p:spPr>
        </p:sp>
        <p:sp>
          <p:nvSpPr>
            <p:cNvPr id="11" name="Ellipse 11"/>
            <p:cNvSpPr/>
            <p:nvPr/>
          </p:nvSpPr>
          <p:spPr>
            <a:xfrm>
              <a:off x="10782300" y="3400425"/>
              <a:ext cx="438150" cy="438150"/>
            </a:xfrm>
            <a:prstGeom prst="ellipse">
              <a:avLst/>
            </a:prstGeom>
            <a:solidFill>
              <a:srgbClr val="FFFFFF"/>
            </a:solidFill>
            <a:ln w="19050">
              <a:solidFill>
                <a:srgbClr val="244D87"/>
              </a:solidFill>
            </a:ln>
          </p:spPr>
        </p:sp>
        <p:sp>
          <p:nvSpPr>
            <p:cNvPr id="12" name="Line 12"/>
            <p:cNvSpPr/>
            <p:nvPr/>
          </p:nvSpPr>
          <p:spPr>
            <a:xfrm>
              <a:off x="9448800" y="3619500"/>
              <a:ext cx="1314450" cy="9525"/>
            </a:xfrm>
            <a:custGeom>
              <a:avLst/>
              <a:gdLst/>
              <a:ahLst/>
              <a:cxnLst/>
              <a:rect l="l" t="t" r="r" b="b"/>
              <a:pathLst>
                <a:path w="1314450" h="9525">
                  <a:moveTo>
                    <a:pt x="0" y="0"/>
                  </a:moveTo>
                  <a:lnTo>
                    <a:pt x="1314450" y="0"/>
                  </a:lnTo>
                </a:path>
              </a:pathLst>
            </a:custGeom>
            <a:noFill/>
            <a:ln w="19050">
              <a:solidFill>
                <a:srgbClr val="244D87"/>
              </a:solidFill>
            </a:ln>
          </p:spPr>
        </p:sp>
        <p:sp>
          <p:nvSpPr>
            <p:cNvPr id="13" name="Polyline 13"/>
            <p:cNvSpPr/>
            <p:nvPr/>
          </p:nvSpPr>
          <p:spPr>
            <a:xfrm>
              <a:off x="10668000" y="3552825"/>
              <a:ext cx="95250" cy="133350"/>
            </a:xfrm>
            <a:custGeom>
              <a:avLst/>
              <a:gdLst/>
              <a:ahLst/>
              <a:cxnLst/>
              <a:rect l="l" t="t" r="r" b="b"/>
              <a:pathLst>
                <a:path w="95250" h="133350">
                  <a:moveTo>
                    <a:pt x="0" y="0"/>
                  </a:moveTo>
                  <a:lnTo>
                    <a:pt x="95250" y="66675"/>
                  </a:lnTo>
                  <a:lnTo>
                    <a:pt x="0" y="133350"/>
                  </a:lnTo>
                </a:path>
              </a:pathLst>
            </a:custGeom>
            <a:noFill/>
            <a:ln w="19050">
              <a:solidFill>
                <a:srgbClr val="244D87"/>
              </a:solidFill>
            </a:ln>
          </p:spPr>
        </p:sp>
        <p:sp>
          <p:nvSpPr>
            <p:cNvPr id="14" name="TextBox 14"/>
            <p:cNvSpPr txBox="1"/>
            <p:nvPr/>
          </p:nvSpPr>
          <p:spPr>
            <a:xfrm>
              <a:off x="9058276" y="3498823"/>
              <a:ext cx="304800" cy="391209"/>
            </a:xfrm>
            <a:prstGeom prst="rect">
              <a:avLst/>
            </a:prstGeom>
            <a:noFill/>
            <a:ln>
              <a:noFill/>
            </a:ln>
          </p:spPr>
          <p:txBody>
            <a:bodyPr wrap="square" lIns="0" tIns="0" rIns="0" bIns="0" anchor="t" anchorCtr="0">
              <a:spAutoFit/>
            </a:bodyPr>
            <a:lstStyle/>
            <a:p>
              <a:pPr algn="ctr"/>
              <a:r>
                <a:rPr lang="en-US" sz="2000" dirty="0">
                  <a:solidFill>
                    <a:srgbClr val="244D87"/>
                  </a:solidFill>
                  <a:latin typeface="Consolas"/>
                  <a:ea typeface="Consolas"/>
                  <a:cs typeface="Consolas"/>
                </a:rPr>
                <a:t>u</a:t>
              </a:r>
            </a:p>
          </p:txBody>
        </p:sp>
        <p:sp>
          <p:nvSpPr>
            <p:cNvPr id="15" name="TextBox 15"/>
            <p:cNvSpPr txBox="1"/>
            <p:nvPr/>
          </p:nvSpPr>
          <p:spPr>
            <a:xfrm>
              <a:off x="10848976" y="3498823"/>
              <a:ext cx="304800" cy="391209"/>
            </a:xfrm>
            <a:prstGeom prst="rect">
              <a:avLst/>
            </a:prstGeom>
            <a:noFill/>
            <a:ln>
              <a:noFill/>
            </a:ln>
          </p:spPr>
          <p:txBody>
            <a:bodyPr wrap="square" lIns="0" tIns="0" rIns="0" bIns="0" anchor="t" anchorCtr="0">
              <a:spAutoFit/>
            </a:bodyPr>
            <a:lstStyle/>
            <a:p>
              <a:pPr algn="ctr"/>
              <a:r>
                <a:rPr lang="en-US" sz="2000" dirty="0">
                  <a:solidFill>
                    <a:srgbClr val="244D87"/>
                  </a:solidFill>
                  <a:latin typeface="Consolas"/>
                  <a:ea typeface="Consolas"/>
                  <a:cs typeface="Consolas"/>
                </a:rPr>
                <a:t>v</a:t>
              </a:r>
            </a:p>
          </p:txBody>
        </p:sp>
        <p:sp>
          <p:nvSpPr>
            <p:cNvPr id="16" name="TextBox 16"/>
            <p:cNvSpPr txBox="1"/>
            <p:nvPr/>
          </p:nvSpPr>
          <p:spPr>
            <a:xfrm>
              <a:off x="10010139" y="3203548"/>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3</a:t>
              </a:r>
            </a:p>
          </p:txBody>
        </p:sp>
        <p:sp>
          <p:nvSpPr>
            <p:cNvPr id="17" name="TextBox 17"/>
            <p:cNvSpPr txBox="1"/>
            <p:nvPr/>
          </p:nvSpPr>
          <p:spPr>
            <a:xfrm>
              <a:off x="8819514" y="4051273"/>
              <a:ext cx="22987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到 v 候选：2+3=5</a:t>
              </a:r>
            </a:p>
          </p:txBody>
        </p:sp>
        <p:sp>
          <p:nvSpPr>
            <p:cNvPr id="18" name="TextBox 18"/>
            <p:cNvSpPr txBox="1"/>
            <p:nvPr/>
          </p:nvSpPr>
          <p:spPr>
            <a:xfrm>
              <a:off x="8819514" y="4537048"/>
              <a:ext cx="2501900" cy="391209"/>
            </a:xfrm>
            <a:prstGeom prst="rect">
              <a:avLst/>
            </a:prstGeom>
            <a:noFill/>
            <a:ln>
              <a:noFill/>
            </a:ln>
          </p:spPr>
          <p:txBody>
            <a:bodyPr wrap="square" lIns="0" tIns="0" rIns="0" bIns="0" anchor="t" anchorCtr="0">
              <a:spAutoFit/>
            </a:bodyPr>
            <a:lstStyle/>
            <a:p>
              <a:pPr algn="l"/>
              <a:r>
                <a:rPr lang="zh-CN" sz="2000" dirty="0">
                  <a:solidFill>
                    <a:srgbClr val="C00000"/>
                  </a:solidFill>
                  <a:latin typeface="Consolas"/>
                  <a:ea typeface="Microsoft YaHei"/>
                  <a:cs typeface="Consolas"/>
                </a:rPr>
                <a:t>原来为 7，就改为 5</a:t>
              </a:r>
            </a:p>
          </p:txBody>
        </p:sp>
        <p:sp>
          <p:nvSpPr>
            <p:cNvPr id="19" name="TextBox 19"/>
            <p:cNvSpPr txBox="1"/>
            <p:nvPr/>
          </p:nvSpPr>
          <p:spPr>
            <a:xfrm>
              <a:off x="8819514" y="5099023"/>
              <a:ext cx="2451100" cy="391209"/>
            </a:xfrm>
            <a:prstGeom prst="rect">
              <a:avLst/>
            </a:prstGeom>
            <a:noFill/>
            <a:ln>
              <a:noFill/>
            </a:ln>
          </p:spPr>
          <p:txBody>
            <a:bodyPr wrap="square" lIns="0" tIns="0" rIns="0" bIns="0" anchor="t" anchorCtr="0">
              <a:spAutoFit/>
            </a:bodyPr>
            <a:lstStyle/>
            <a:p>
              <a:pPr algn="l"/>
              <a:r>
                <a:rPr lang="zh-CN" sz="2000" dirty="0">
                  <a:solidFill>
                    <a:srgbClr val="244D87"/>
                  </a:solidFill>
                  <a:latin typeface="Consolas"/>
                  <a:ea typeface="Microsoft YaHei"/>
                  <a:cs typeface="Consolas"/>
                </a:rPr>
                <a:t>全部边不再能改进时</a:t>
              </a:r>
            </a:p>
          </p:txBody>
        </p:sp>
        <p:sp>
          <p:nvSpPr>
            <p:cNvPr id="20" name="TextBox 20"/>
            <p:cNvSpPr txBox="1"/>
            <p:nvPr/>
          </p:nvSpPr>
          <p:spPr>
            <a:xfrm>
              <a:off x="8819514" y="5603848"/>
              <a:ext cx="2540000" cy="391209"/>
            </a:xfrm>
            <a:prstGeom prst="rect">
              <a:avLst/>
            </a:prstGeom>
            <a:noFill/>
            <a:ln>
              <a:noFill/>
            </a:ln>
          </p:spPr>
          <p:txBody>
            <a:bodyPr wrap="square" lIns="0" tIns="0" rIns="0" bIns="0" anchor="t" anchorCtr="0">
              <a:spAutoFit/>
            </a:bodyPr>
            <a:lstStyle/>
            <a:p>
              <a:pPr algn="l"/>
              <a:r>
                <a:rPr lang="en-US" sz="2000" dirty="0">
                  <a:solidFill>
                    <a:srgbClr val="C00000"/>
                  </a:solidFill>
                  <a:latin typeface="Consolas"/>
                  <a:ea typeface="Consolas"/>
                  <a:cs typeface="Consolas"/>
                </a:rPr>
                <a:t>dis[v] ≤ dis[u]+w</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58416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正确性</a:t>
            </a:r>
          </a:p>
        </p:txBody>
      </p:sp>
      <p:sp>
        <p:nvSpPr>
          <p:cNvPr id="6" name="title-slot Placeholder Carrier"/>
          <p:cNvSpPr txBox="1">
            <a:spLocks noGrp="1"/>
          </p:cNvSpPr>
          <p:nvPr>
            <p:ph type="title"/>
          </p:nvPr>
        </p:nvSpPr>
        <p:spPr>
          <a:xfrm>
            <a:off x="826008" y="1464945"/>
            <a:ext cx="325526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负环怎样变成代数矛盾</a:t>
            </a:r>
          </a:p>
        </p:txBody>
      </p:sp>
      <p:sp>
        <p:nvSpPr>
          <p:cNvPr id="8" name="left-slot Placeholder Carrier"/>
          <p:cNvSpPr txBox="1">
            <a:spLocks noGrp="1"/>
          </p:cNvSpPr>
          <p:nvPr>
            <p:ph type="body" idx="2"/>
          </p:nvPr>
        </p:nvSpPr>
        <p:spPr>
          <a:xfrm>
            <a:off x="828038" y="2146273"/>
            <a:ext cx="3390900" cy="33058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1"/>
                </a:solidFill>
                <a:latin typeface="+mn-lt"/>
                <a:ea typeface="+mn-ea"/>
                <a:cs typeface="+mn-cs"/>
              </a:rPr>
              <a:t>把第三条上界从 4 改成 1。</a:t>
            </a:r>
          </a:p>
          <a:p>
            <a:pPr marL="0" indent="0" algn="l">
              <a:lnSpc>
                <a:spcPts val="3150"/>
              </a:lnSpc>
              <a:spcBef>
                <a:spcPts val="1050"/>
              </a:spcBef>
              <a:buNone/>
            </a:pPr>
            <a:r>
              <a:rPr lang="zh-CN" sz="2000" dirty="0">
                <a:solidFill>
                  <a:schemeClr val="dk1"/>
                </a:solidFill>
                <a:latin typeface="+mn-lt"/>
                <a:ea typeface="+mn-ea"/>
                <a:cs typeface="+mn-cs"/>
              </a:rPr>
              <a:t>x2 − x1 ≤ 3</a:t>
            </a:r>
          </a:p>
          <a:p>
            <a:pPr marL="0" indent="0" algn="l">
              <a:lnSpc>
                <a:spcPts val="3150"/>
              </a:lnSpc>
              <a:spcBef>
                <a:spcPts val="450"/>
              </a:spcBef>
              <a:buNone/>
            </a:pPr>
            <a:r>
              <a:rPr lang="zh-CN" sz="2000" dirty="0">
                <a:solidFill>
                  <a:schemeClr val="dk1"/>
                </a:solidFill>
                <a:latin typeface="+mn-lt"/>
                <a:ea typeface="+mn-ea"/>
                <a:cs typeface="+mn-cs"/>
              </a:rPr>
              <a:t>x3 − x2 ≤ −5</a:t>
            </a:r>
          </a:p>
          <a:p>
            <a:pPr marL="0" indent="0" algn="l">
              <a:lnSpc>
                <a:spcPts val="3150"/>
              </a:lnSpc>
              <a:spcBef>
                <a:spcPts val="450"/>
              </a:spcBef>
              <a:buNone/>
            </a:pPr>
            <a:r>
              <a:rPr lang="zh-CN" sz="2000" dirty="0">
                <a:solidFill>
                  <a:schemeClr val="accent2"/>
                </a:solidFill>
                <a:latin typeface="+mn-lt"/>
                <a:ea typeface="+mn-ea"/>
                <a:cs typeface="+mn-cs"/>
              </a:rPr>
              <a:t>x1 − x3 ≤ 1</a:t>
            </a:r>
          </a:p>
          <a:p>
            <a:pPr marL="0" indent="0" algn="l">
              <a:lnSpc>
                <a:spcPts val="3150"/>
              </a:lnSpc>
              <a:spcBef>
                <a:spcPts val="1650"/>
              </a:spcBef>
              <a:buNone/>
            </a:pPr>
            <a:r>
              <a:rPr lang="zh-CN" sz="2000" dirty="0">
                <a:solidFill>
                  <a:schemeClr val="dk1"/>
                </a:solidFill>
                <a:latin typeface="+mn-lt"/>
                <a:ea typeface="+mn-ea"/>
                <a:cs typeface="+mn-cs"/>
              </a:rPr>
              <a:t>对应环 1 → 2 → 3 → 1，</a:t>
            </a:r>
            <a:br/>
            <a:r>
              <a:rPr lang="zh-CN" sz="2000" dirty="0">
                <a:solidFill>
                  <a:schemeClr val="dk1"/>
                </a:solidFill>
                <a:latin typeface="+mn-lt"/>
                <a:ea typeface="+mn-ea"/>
                <a:cs typeface="+mn-cs"/>
              </a:rPr>
              <a:t>总权值 3 − 5 + 1 = −1。</a:t>
            </a:r>
          </a:p>
          <a:p>
            <a:pPr marL="0" indent="0" algn="l">
              <a:lnSpc>
                <a:spcPts val="3150"/>
              </a:lnSpc>
              <a:spcBef>
                <a:spcPts val="450"/>
              </a:spcBef>
              <a:buNone/>
            </a:pPr>
            <a:r>
              <a:rPr lang="zh-CN" sz="2000" dirty="0">
                <a:solidFill>
                  <a:schemeClr val="dk1"/>
                </a:solidFill>
                <a:latin typeface="+mn-lt"/>
                <a:ea typeface="+mn-ea"/>
                <a:cs typeface="+mn-cs"/>
              </a:rPr>
              <a:t>这是一个负环。</a:t>
            </a:r>
          </a:p>
        </p:txBody>
      </p:sp>
      <p:sp>
        <p:nvSpPr>
          <p:cNvPr id="10" name="right-slot Placeholder Carrier"/>
          <p:cNvSpPr txBox="1">
            <a:spLocks noGrp="1"/>
          </p:cNvSpPr>
          <p:nvPr>
            <p:ph type="body" idx="3"/>
          </p:nvPr>
        </p:nvSpPr>
        <p:spPr>
          <a:xfrm>
            <a:off x="6314438" y="2146273"/>
            <a:ext cx="3454400" cy="332490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1"/>
                </a:solidFill>
                <a:latin typeface="+mn-lt"/>
                <a:ea typeface="+mn-ea"/>
                <a:cs typeface="+mn-cs"/>
              </a:rPr>
              <a:t>将三条不等式左右分别相加。</a:t>
            </a:r>
          </a:p>
          <a:p>
            <a:pPr marL="0" indent="0" algn="l">
              <a:lnSpc>
                <a:spcPts val="3150"/>
              </a:lnSpc>
              <a:spcBef>
                <a:spcPts val="1050"/>
              </a:spcBef>
              <a:buNone/>
            </a:pPr>
            <a:r>
              <a:rPr lang="zh-CN" sz="2000" dirty="0">
                <a:solidFill>
                  <a:schemeClr val="dk1"/>
                </a:solidFill>
                <a:latin typeface="+mn-lt"/>
                <a:ea typeface="+mn-ea"/>
                <a:cs typeface="+mn-cs"/>
              </a:rPr>
              <a:t>左边：</a:t>
            </a:r>
            <a:br/>
            <a:r>
              <a:rPr lang="zh-CN" sz="2000" dirty="0">
                <a:solidFill>
                  <a:schemeClr val="dk1"/>
                </a:solidFill>
                <a:latin typeface="+mn-lt"/>
                <a:ea typeface="+mn-ea"/>
                <a:cs typeface="+mn-cs"/>
              </a:rPr>
              <a:t>(x2 − x1) + (x3 − x2)</a:t>
            </a:r>
            <a:br/>
            <a:r>
              <a:rPr lang="zh-CN" sz="2000" dirty="0">
                <a:solidFill>
                  <a:schemeClr val="dk1"/>
                </a:solidFill>
                <a:latin typeface="+mn-lt"/>
                <a:ea typeface="+mn-ea"/>
                <a:cs typeface="+mn-cs"/>
              </a:rPr>
              <a:t>+ (x1 − x3) = 0。</a:t>
            </a:r>
          </a:p>
          <a:p>
            <a:pPr marL="0" indent="0" algn="l">
              <a:lnSpc>
                <a:spcPts val="3150"/>
              </a:lnSpc>
              <a:spcBef>
                <a:spcPts val="1050"/>
              </a:spcBef>
              <a:buNone/>
            </a:pPr>
            <a:r>
              <a:rPr lang="zh-CN" sz="2000" dirty="0">
                <a:solidFill>
                  <a:schemeClr val="dk1"/>
                </a:solidFill>
                <a:latin typeface="+mn-lt"/>
                <a:ea typeface="+mn-ea"/>
                <a:cs typeface="+mn-cs"/>
              </a:rPr>
              <a:t>右边：3 − 5 + 1 = −1。</a:t>
            </a:r>
          </a:p>
          <a:p>
            <a:pPr marL="0" indent="0" algn="l">
              <a:lnSpc>
                <a:spcPts val="3150"/>
              </a:lnSpc>
              <a:spcBef>
                <a:spcPts val="1650"/>
              </a:spcBef>
              <a:buNone/>
            </a:pPr>
            <a:r>
              <a:rPr lang="zh-CN" sz="2000" b="1" dirty="0">
                <a:solidFill>
                  <a:schemeClr val="accent2"/>
                </a:solidFill>
                <a:latin typeface="+mn-lt"/>
                <a:ea typeface="+mn-ea"/>
                <a:cs typeface="+mn-cs"/>
              </a:rPr>
              <a:t>得到 0 ≤ −1，矛盾！</a:t>
            </a:r>
          </a:p>
          <a:p>
            <a:pPr marL="0" indent="0" algn="l">
              <a:lnSpc>
                <a:spcPts val="3150"/>
              </a:lnSpc>
              <a:spcBef>
                <a:spcPts val="450"/>
              </a:spcBef>
              <a:buNone/>
            </a:pPr>
            <a:r>
              <a:rPr lang="zh-CN" sz="2000" dirty="0">
                <a:solidFill>
                  <a:schemeClr val="dk1"/>
                </a:solidFill>
                <a:latin typeface="+mn-lt"/>
                <a:ea typeface="+mn-ea"/>
                <a:cs typeface="+mn-cs"/>
              </a:rPr>
              <a:t>因此不可能存在一组可行解。</a:t>
            </a:r>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305050"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结论</a:t>
            </a:r>
          </a:p>
        </p:txBody>
      </p:sp>
      <p:sp>
        <p:nvSpPr>
          <p:cNvPr id="6" name="title-slot Placeholder Carrier"/>
          <p:cNvSpPr txBox="1">
            <a:spLocks noGrp="1"/>
          </p:cNvSpPr>
          <p:nvPr>
            <p:ph type="title"/>
          </p:nvPr>
        </p:nvSpPr>
        <p:spPr>
          <a:xfrm>
            <a:off x="826008" y="1464945"/>
            <a:ext cx="4752975"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“有解”与“无负环”的两个方向</a:t>
            </a:r>
          </a:p>
        </p:txBody>
      </p:sp>
      <p:sp>
        <p:nvSpPr>
          <p:cNvPr id="8" name="body-slot Placeholder Carrier"/>
          <p:cNvSpPr txBox="1">
            <a:spLocks noGrp="1"/>
          </p:cNvSpPr>
          <p:nvPr>
            <p:ph type="body" idx="2"/>
          </p:nvPr>
        </p:nvSpPr>
        <p:spPr>
          <a:xfrm>
            <a:off x="828038" y="2146273"/>
            <a:ext cx="6756400" cy="3458259"/>
          </a:xfrm>
          <a:prstGeom prst="rect">
            <a:avLst/>
          </a:prstGeom>
          <a:noFill/>
          <a:ln>
            <a:noFill/>
          </a:ln>
        </p:spPr>
        <p:txBody>
          <a:bodyPr wrap="square" lIns="0" tIns="0" rIns="0" bIns="0" anchor="t" anchorCtr="0">
            <a:noAutofit/>
          </a:bodyPr>
          <a:lstStyle/>
          <a:p>
            <a:pPr marL="0" indent="0" algn="l">
              <a:lnSpc>
                <a:spcPts val="3150"/>
              </a:lnSpc>
              <a:buNone/>
            </a:pPr>
            <a:r>
              <a:rPr lang="zh-CN" sz="2000" b="1" dirty="0">
                <a:solidFill>
                  <a:schemeClr val="accent1"/>
                </a:solidFill>
                <a:latin typeface="+mn-lt"/>
                <a:ea typeface="+mn-ea"/>
                <a:cs typeface="+mn-cs"/>
              </a:rPr>
              <a:t>差分约束有解，当且仅当整张约束图没有负环。</a:t>
            </a:r>
          </a:p>
          <a:p>
            <a:pPr marL="0" indent="0" algn="l">
              <a:lnSpc>
                <a:spcPts val="3150"/>
              </a:lnSpc>
              <a:spcBef>
                <a:spcPts val="1500"/>
              </a:spcBef>
              <a:buNone/>
            </a:pPr>
            <a:r>
              <a:rPr lang="zh-CN" sz="2000" dirty="0">
                <a:solidFill>
                  <a:schemeClr val="dk1"/>
                </a:solidFill>
                <a:latin typeface="+mn-lt"/>
                <a:ea typeface="+mn-ea"/>
                <a:cs typeface="+mn-cs"/>
              </a:rPr>
              <a:t>方向一：有负环时，沿环相加，会得到 0 ≤ 一个负数。</a:t>
            </a:r>
            <a:br/>
            <a:r>
              <a:rPr lang="zh-CN" sz="2000" dirty="0">
                <a:solidFill>
                  <a:schemeClr val="dk1"/>
                </a:solidFill>
                <a:latin typeface="+mn-lt"/>
                <a:ea typeface="+mn-ea"/>
                <a:cs typeface="+mn-cs"/>
              </a:rPr>
              <a:t>所以有解的约束图不可能含有负环。</a:t>
            </a:r>
          </a:p>
          <a:p>
            <a:pPr marL="0" indent="0" algn="l">
              <a:lnSpc>
                <a:spcPts val="3150"/>
              </a:lnSpc>
              <a:spcBef>
                <a:spcPts val="1500"/>
              </a:spcBef>
              <a:buNone/>
            </a:pPr>
            <a:r>
              <a:rPr lang="zh-CN" sz="2000" dirty="0">
                <a:solidFill>
                  <a:schemeClr val="dk1"/>
                </a:solidFill>
                <a:latin typeface="+mn-lt"/>
                <a:ea typeface="+mn-ea"/>
                <a:cs typeface="+mn-cs"/>
              </a:rPr>
              <a:t>方向二：没有负环时，从超级源点求最短距离。</a:t>
            </a:r>
            <a:br/>
            <a:r>
              <a:rPr lang="zh-CN" sz="2000" dirty="0">
                <a:solidFill>
                  <a:schemeClr val="dk1"/>
                </a:solidFill>
                <a:latin typeface="+mn-lt"/>
                <a:ea typeface="+mn-ea"/>
                <a:cs typeface="+mn-cs"/>
              </a:rPr>
              <a:t>令 x[i] = dis[i]，所有边上的不等式都成立。</a:t>
            </a:r>
          </a:p>
          <a:p>
            <a:pPr marL="0" indent="0" algn="l">
              <a:lnSpc>
                <a:spcPts val="3150"/>
              </a:lnSpc>
              <a:spcBef>
                <a:spcPts val="1500"/>
              </a:spcBef>
              <a:buNone/>
            </a:pPr>
            <a:r>
              <a:rPr lang="zh-CN" sz="2000" dirty="0">
                <a:solidFill>
                  <a:schemeClr val="accent2"/>
                </a:solidFill>
                <a:latin typeface="+mn-lt"/>
                <a:ea typeface="+mn-ea"/>
                <a:cs typeface="+mn-cs"/>
              </a:rPr>
              <a:t>本题要的是任意一组可行值，不要求每个变量绝对值最小。</a:t>
            </a:r>
          </a:p>
          <a:p>
            <a:pPr marL="0" indent="0" algn="l">
              <a:lnSpc>
                <a:spcPts val="3150"/>
              </a:lnSpc>
              <a:spcBef>
                <a:spcPts val="750"/>
              </a:spcBef>
              <a:buNone/>
            </a:pPr>
            <a:r>
              <a:rPr lang="zh-CN" sz="2000" dirty="0">
                <a:solidFill>
                  <a:schemeClr val="dk1"/>
                </a:solidFill>
                <a:latin typeface="+mn-lt"/>
                <a:ea typeface="+mn-ea"/>
                <a:cs typeface="+mn-cs"/>
              </a:rPr>
              <a:t>若题目另有“总和最小”等目标，还要重新分析模型。</a:t>
            </a:r>
          </a:p>
        </p:txBody>
      </p:sp>
      <p:grpSp>
        <p:nvGrpSpPr>
          <p:cNvPr id="16" name="Group 16"/>
          <p:cNvGrpSpPr/>
          <p:nvPr/>
        </p:nvGrpSpPr>
        <p:grpSpPr>
          <a:xfrm>
            <a:off x="8730234" y="2215515"/>
            <a:ext cx="2604516" cy="3857244"/>
            <a:chOff x="8730234" y="2215515"/>
            <a:chExt cx="2604516" cy="3857244"/>
          </a:xfrm>
        </p:grpSpPr>
        <p:sp>
          <p:nvSpPr>
            <p:cNvPr id="7" name="TextBox 7"/>
            <p:cNvSpPr txBox="1"/>
            <p:nvPr/>
          </p:nvSpPr>
          <p:spPr>
            <a:xfrm>
              <a:off x="8734806" y="2215515"/>
              <a:ext cx="2208213" cy="352044"/>
            </a:xfrm>
            <a:prstGeom prst="rect">
              <a:avLst/>
            </a:prstGeom>
            <a:noFill/>
            <a:ln>
              <a:noFill/>
            </a:ln>
          </p:spPr>
          <p:txBody>
            <a:bodyPr wrap="square" lIns="0" tIns="0" rIns="0" bIns="0" anchor="t" anchorCtr="0">
              <a:spAutoFit/>
            </a:bodyPr>
            <a:lstStyle/>
            <a:p>
              <a:pPr algn="l"/>
              <a:r>
                <a:rPr lang="zh-CN" sz="1800" b="1" dirty="0">
                  <a:solidFill>
                    <a:srgbClr val="244D87"/>
                  </a:solidFill>
                  <a:latin typeface="Consolas"/>
                  <a:ea typeface="Microsoft YaHei"/>
                  <a:cs typeface="Consolas"/>
                </a:rPr>
                <a:t>把沿环三条关系相加</a:t>
              </a:r>
            </a:p>
          </p:txBody>
        </p:sp>
        <p:sp>
          <p:nvSpPr>
            <p:cNvPr id="9" name="TextBox 9"/>
            <p:cNvSpPr txBox="1"/>
            <p:nvPr/>
          </p:nvSpPr>
          <p:spPr>
            <a:xfrm>
              <a:off x="8734806" y="2834640"/>
              <a:ext cx="127952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x2−x1 ≤ 3</a:t>
              </a:r>
            </a:p>
          </p:txBody>
        </p:sp>
        <p:sp>
          <p:nvSpPr>
            <p:cNvPr id="10" name="TextBox 10"/>
            <p:cNvSpPr txBox="1"/>
            <p:nvPr/>
          </p:nvSpPr>
          <p:spPr>
            <a:xfrm>
              <a:off x="8734806" y="3358515"/>
              <a:ext cx="1404938"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x3−x2 ≤ −5</a:t>
              </a:r>
            </a:p>
          </p:txBody>
        </p:sp>
        <p:sp>
          <p:nvSpPr>
            <p:cNvPr id="11" name="TextBox 11"/>
            <p:cNvSpPr txBox="1"/>
            <p:nvPr/>
          </p:nvSpPr>
          <p:spPr>
            <a:xfrm>
              <a:off x="8734806" y="3882390"/>
              <a:ext cx="127952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x1−x3 ≤ 1</a:t>
              </a:r>
            </a:p>
          </p:txBody>
        </p:sp>
        <p:sp>
          <p:nvSpPr>
            <p:cNvPr id="12" name="Line 12"/>
            <p:cNvSpPr/>
            <p:nvPr/>
          </p:nvSpPr>
          <p:spPr>
            <a:xfrm>
              <a:off x="8743950" y="4391025"/>
              <a:ext cx="2590800" cy="9525"/>
            </a:xfrm>
            <a:custGeom>
              <a:avLst/>
              <a:gdLst/>
              <a:ahLst/>
              <a:cxnLst/>
              <a:rect l="l" t="t" r="r" b="b"/>
              <a:pathLst>
                <a:path w="2590800" h="9525">
                  <a:moveTo>
                    <a:pt x="0" y="0"/>
                  </a:moveTo>
                  <a:lnTo>
                    <a:pt x="2590800" y="0"/>
                  </a:lnTo>
                </a:path>
              </a:pathLst>
            </a:custGeom>
            <a:noFill/>
            <a:ln w="19050">
              <a:solidFill>
                <a:srgbClr val="B8CDE1"/>
              </a:solidFill>
            </a:ln>
          </p:spPr>
        </p:sp>
        <p:sp>
          <p:nvSpPr>
            <p:cNvPr id="13" name="TextBox 13"/>
            <p:cNvSpPr txBox="1"/>
            <p:nvPr/>
          </p:nvSpPr>
          <p:spPr>
            <a:xfrm>
              <a:off x="8734806" y="4711065"/>
              <a:ext cx="1751013"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左边各变量抵消</a:t>
              </a:r>
            </a:p>
          </p:txBody>
        </p:sp>
        <p:sp>
          <p:nvSpPr>
            <p:cNvPr id="14" name="TextBox 14"/>
            <p:cNvSpPr txBox="1"/>
            <p:nvPr/>
          </p:nvSpPr>
          <p:spPr>
            <a:xfrm>
              <a:off x="8730234" y="5137785"/>
              <a:ext cx="1347788" cy="528066"/>
            </a:xfrm>
            <a:prstGeom prst="rect">
              <a:avLst/>
            </a:prstGeom>
            <a:noFill/>
            <a:ln>
              <a:noFill/>
            </a:ln>
          </p:spPr>
          <p:txBody>
            <a:bodyPr wrap="square" lIns="0" tIns="0" rIns="0" bIns="0" anchor="t" anchorCtr="0">
              <a:spAutoFit/>
            </a:bodyPr>
            <a:lstStyle/>
            <a:p>
              <a:pPr algn="l"/>
              <a:r>
                <a:rPr lang="en-US" sz="2700" dirty="0">
                  <a:solidFill>
                    <a:srgbClr val="C00000"/>
                  </a:solidFill>
                  <a:latin typeface="Consolas"/>
                  <a:ea typeface="Consolas"/>
                  <a:cs typeface="Consolas"/>
                </a:rPr>
                <a:t>0 ≤ −1</a:t>
              </a:r>
            </a:p>
          </p:txBody>
        </p:sp>
        <p:sp>
          <p:nvSpPr>
            <p:cNvPr id="15" name="TextBox 15"/>
            <p:cNvSpPr txBox="1"/>
            <p:nvPr/>
          </p:nvSpPr>
          <p:spPr>
            <a:xfrm>
              <a:off x="8734806" y="5720715"/>
              <a:ext cx="1751013"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不可能同时满足</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332"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转换练习</a:t>
            </a:r>
          </a:p>
        </p:txBody>
      </p:sp>
      <p:sp>
        <p:nvSpPr>
          <p:cNvPr id="6" name="title-slot Placeholder Carrier"/>
          <p:cNvSpPr txBox="1">
            <a:spLocks noGrp="1"/>
          </p:cNvSpPr>
          <p:nvPr>
            <p:ph type="title"/>
          </p:nvPr>
        </p:nvSpPr>
        <p:spPr>
          <a:xfrm>
            <a:off x="826008" y="1464945"/>
            <a:ext cx="3901440"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大于等于，先变成小于等于</a:t>
            </a:r>
          </a:p>
        </p:txBody>
      </p:sp>
      <p:sp>
        <p:nvSpPr>
          <p:cNvPr id="7" name="question-slot Placeholder Carrier"/>
          <p:cNvSpPr txBox="1">
            <a:spLocks noGrp="1"/>
          </p:cNvSpPr>
          <p:nvPr>
            <p:ph type="body" idx="2"/>
          </p:nvPr>
        </p:nvSpPr>
        <p:spPr>
          <a:xfrm>
            <a:off x="828038" y="2146273"/>
            <a:ext cx="6248400" cy="1305609"/>
          </a:xfrm>
          <a:prstGeom prst="rect">
            <a:avLst/>
          </a:prstGeom>
          <a:noFill/>
          <a:ln>
            <a:noFill/>
          </a:ln>
        </p:spPr>
        <p:txBody>
          <a:bodyPr wrap="square" lIns="0" tIns="0" rIns="0" bIns="0" anchor="t" anchorCtr="0">
            <a:noAutofit/>
          </a:bodyPr>
          <a:lstStyle/>
          <a:p>
            <a:pPr marL="0" indent="0" algn="l">
              <a:lnSpc>
                <a:spcPts val="3600"/>
              </a:lnSpc>
              <a:buNone/>
            </a:pPr>
            <a:r>
              <a:rPr lang="zh-CN" sz="2000" dirty="0">
                <a:solidFill>
                  <a:schemeClr val="dk1"/>
                </a:solidFill>
                <a:latin typeface="+mn-lt"/>
                <a:ea typeface="+mn-ea"/>
                <a:cs typeface="+mn-cs"/>
              </a:rPr>
              <a:t>已知：x2 − x1 ≥ 4。</a:t>
            </a:r>
            <a:br/>
            <a:r>
              <a:rPr lang="zh-CN" sz="2000" dirty="0">
                <a:solidFill>
                  <a:schemeClr val="dk1"/>
                </a:solidFill>
                <a:latin typeface="+mn-lt"/>
                <a:ea typeface="+mn-ea"/>
                <a:cs typeface="+mn-cs"/>
              </a:rPr>
              <a:t>如果统一使用“最短路求上界”的模型，该怎样建边？</a:t>
            </a:r>
            <a:br/>
            <a:r>
              <a:rPr lang="zh-CN" sz="2000" dirty="0">
                <a:solidFill>
                  <a:schemeClr val="dk1"/>
                </a:solidFill>
                <a:latin typeface="+mn-lt"/>
                <a:ea typeface="+mn-ea"/>
                <a:cs typeface="+mn-cs"/>
              </a:rPr>
              <a:t>先在纸上变形，再确定起点、终点和边权。</a:t>
            </a:r>
          </a:p>
        </p:txBody>
      </p:sp>
      <p:sp>
        <p:nvSpPr>
          <p:cNvPr id="9" name="answer-slot Placeholder Carrier"/>
          <p:cNvSpPr txBox="1">
            <a:spLocks noGrp="1"/>
          </p:cNvSpPr>
          <p:nvPr>
            <p:ph type="body" idx="3"/>
          </p:nvPr>
        </p:nvSpPr>
        <p:spPr>
          <a:xfrm>
            <a:off x="828038" y="4279873"/>
            <a:ext cx="5486400" cy="15913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2"/>
                </a:solidFill>
                <a:latin typeface="+mn-lt"/>
                <a:ea typeface="+mn-ea"/>
                <a:cs typeface="+mn-cs"/>
              </a:rPr>
              <a:t>两边乘 −1，不等号反向：x1 − x2 ≤ −4。</a:t>
            </a:r>
            <a:br/>
            <a:r>
              <a:rPr lang="zh-CN" sz="2000" dirty="0">
                <a:solidFill>
                  <a:schemeClr val="accent2"/>
                </a:solidFill>
                <a:latin typeface="+mn-lt"/>
                <a:ea typeface="+mn-ea"/>
                <a:cs typeface="+mn-cs"/>
              </a:rPr>
              <a:t>移项得到 x1 ≤ x2 − 4。</a:t>
            </a:r>
            <a:br/>
            <a:r>
              <a:rPr lang="zh-CN" sz="2000" dirty="0">
                <a:solidFill>
                  <a:schemeClr val="accent2"/>
                </a:solidFill>
                <a:latin typeface="+mn-lt"/>
                <a:ea typeface="+mn-ea"/>
                <a:cs typeface="+mn-cs"/>
              </a:rPr>
              <a:t>因此建边 2 → 1，权值为 −4。</a:t>
            </a:r>
            <a:br/>
            <a:r>
              <a:rPr lang="zh-CN" sz="2000" dirty="0">
                <a:solidFill>
                  <a:schemeClr val="accent2"/>
                </a:solidFill>
                <a:latin typeface="+mn-lt"/>
                <a:ea typeface="+mn-ea"/>
                <a:cs typeface="+mn-cs"/>
              </a:rPr>
              <a:t>不能只交换端点，却忘记同时改变常数的符号。</a:t>
            </a:r>
          </a:p>
        </p:txBody>
      </p:sp>
      <p:grpSp>
        <p:nvGrpSpPr>
          <p:cNvPr id="17" name="Group 17"/>
          <p:cNvGrpSpPr/>
          <p:nvPr/>
        </p:nvGrpSpPr>
        <p:grpSpPr>
          <a:xfrm>
            <a:off x="8463534" y="2193898"/>
            <a:ext cx="2353666" cy="3810684"/>
            <a:chOff x="8463534" y="2193898"/>
            <a:chExt cx="2353666" cy="3810684"/>
          </a:xfrm>
        </p:grpSpPr>
        <p:sp>
          <p:nvSpPr>
            <p:cNvPr id="10" name="TextBox 10"/>
            <p:cNvSpPr txBox="1"/>
            <p:nvPr/>
          </p:nvSpPr>
          <p:spPr>
            <a:xfrm>
              <a:off x="8467089" y="2193898"/>
              <a:ext cx="1943100" cy="391209"/>
            </a:xfrm>
            <a:prstGeom prst="rect">
              <a:avLst/>
            </a:prstGeom>
            <a:noFill/>
            <a:ln>
              <a:noFill/>
            </a:ln>
          </p:spPr>
          <p:txBody>
            <a:bodyPr wrap="square" lIns="0" tIns="0" rIns="0" bIns="0" anchor="t" anchorCtr="0">
              <a:spAutoFit/>
            </a:bodyPr>
            <a:lstStyle/>
            <a:p>
              <a:pPr algn="l"/>
              <a:r>
                <a:rPr lang="zh-CN" sz="2000" b="1" dirty="0">
                  <a:solidFill>
                    <a:srgbClr val="244D87"/>
                  </a:solidFill>
                  <a:latin typeface="Consolas"/>
                  <a:ea typeface="Microsoft YaHei"/>
                  <a:cs typeface="Consolas"/>
                </a:rPr>
                <a:t>先改写，再连边</a:t>
              </a:r>
            </a:p>
          </p:txBody>
        </p:sp>
        <p:sp>
          <p:nvSpPr>
            <p:cNvPr id="11" name="TextBox 11"/>
            <p:cNvSpPr txBox="1"/>
            <p:nvPr/>
          </p:nvSpPr>
          <p:spPr>
            <a:xfrm>
              <a:off x="8467089" y="2860648"/>
              <a:ext cx="1701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x2 − x1 ≥ 4</a:t>
              </a:r>
            </a:p>
          </p:txBody>
        </p:sp>
        <p:sp>
          <p:nvSpPr>
            <p:cNvPr id="12" name="TextBox 12"/>
            <p:cNvSpPr txBox="1"/>
            <p:nvPr/>
          </p:nvSpPr>
          <p:spPr>
            <a:xfrm>
              <a:off x="9543414" y="3365473"/>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a:t>
              </a:r>
            </a:p>
          </p:txBody>
        </p:sp>
        <p:sp>
          <p:nvSpPr>
            <p:cNvPr id="13" name="TextBox 13"/>
            <p:cNvSpPr txBox="1"/>
            <p:nvPr/>
          </p:nvSpPr>
          <p:spPr>
            <a:xfrm>
              <a:off x="8467089" y="3870298"/>
              <a:ext cx="18415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x1 − x2 ≤ −4</a:t>
              </a:r>
            </a:p>
          </p:txBody>
        </p:sp>
        <p:sp>
          <p:nvSpPr>
            <p:cNvPr id="14" name="TextBox 14"/>
            <p:cNvSpPr txBox="1"/>
            <p:nvPr/>
          </p:nvSpPr>
          <p:spPr>
            <a:xfrm>
              <a:off x="9543414" y="4375123"/>
              <a:ext cx="304800" cy="391209"/>
            </a:xfrm>
            <a:prstGeom prst="rect">
              <a:avLst/>
            </a:prstGeom>
            <a:noFill/>
            <a:ln>
              <a:noFill/>
            </a:ln>
          </p:spPr>
          <p:txBody>
            <a:bodyPr wrap="square" lIns="0" tIns="0" rIns="0" bIns="0" anchor="t" anchorCtr="0">
              <a:spAutoFit/>
            </a:bodyPr>
            <a:lstStyle/>
            <a:p>
              <a:pPr algn="l"/>
              <a:r>
                <a:rPr lang="en-US" sz="2000" dirty="0">
                  <a:solidFill>
                    <a:srgbClr val="244D87"/>
                  </a:solidFill>
                  <a:latin typeface="Consolas"/>
                  <a:ea typeface="Consolas"/>
                  <a:cs typeface="Consolas"/>
                </a:rPr>
                <a:t>↓</a:t>
              </a:r>
            </a:p>
          </p:txBody>
        </p:sp>
        <p:sp>
          <p:nvSpPr>
            <p:cNvPr id="15" name="TextBox 15"/>
            <p:cNvSpPr txBox="1"/>
            <p:nvPr/>
          </p:nvSpPr>
          <p:spPr>
            <a:xfrm>
              <a:off x="8463534" y="4880610"/>
              <a:ext cx="2411413" cy="528066"/>
            </a:xfrm>
            <a:prstGeom prst="rect">
              <a:avLst/>
            </a:prstGeom>
            <a:noFill/>
            <a:ln>
              <a:noFill/>
            </a:ln>
          </p:spPr>
          <p:txBody>
            <a:bodyPr wrap="square" lIns="0" tIns="0" rIns="0" bIns="0" anchor="t" anchorCtr="0">
              <a:spAutoFit/>
            </a:bodyPr>
            <a:lstStyle/>
            <a:p>
              <a:pPr algn="l"/>
              <a:r>
                <a:rPr lang="zh-CN" sz="2700" dirty="0">
                  <a:solidFill>
                    <a:srgbClr val="C00000"/>
                  </a:solidFill>
                  <a:latin typeface="Consolas"/>
                  <a:ea typeface="Microsoft YaHei"/>
                  <a:cs typeface="Consolas"/>
                </a:rPr>
                <a:t>2 → 1，权 −4</a:t>
              </a:r>
            </a:p>
          </p:txBody>
        </p:sp>
        <p:sp>
          <p:nvSpPr>
            <p:cNvPr id="16" name="TextBox 16"/>
            <p:cNvSpPr txBox="1"/>
            <p:nvPr/>
          </p:nvSpPr>
          <p:spPr>
            <a:xfrm>
              <a:off x="8467089" y="5613373"/>
              <a:ext cx="2362200" cy="391209"/>
            </a:xfrm>
            <a:prstGeom prst="rect">
              <a:avLst/>
            </a:prstGeom>
            <a:noFill/>
            <a:ln>
              <a:noFill/>
            </a:ln>
          </p:spPr>
          <p:txBody>
            <a:bodyPr wrap="square" lIns="0" tIns="0" rIns="0" bIns="0" anchor="t" anchorCtr="0">
              <a:spAutoFit/>
            </a:bodyPr>
            <a:lstStyle/>
            <a:p>
              <a:pPr algn="l"/>
              <a:r>
                <a:rPr lang="zh-CN" sz="2000" dirty="0">
                  <a:solidFill>
                    <a:srgbClr val="000000"/>
                  </a:solidFill>
                  <a:latin typeface="Consolas"/>
                  <a:ea typeface="Microsoft YaHei"/>
                  <a:cs typeface="Consolas"/>
                </a:rPr>
                <a:t>终点减起点 ≤ 边权</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332"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差分约束 · 常见变形</a:t>
            </a:r>
          </a:p>
        </p:txBody>
      </p:sp>
      <p:sp>
        <p:nvSpPr>
          <p:cNvPr id="6" name="title-slot Placeholder Carrier"/>
          <p:cNvSpPr txBox="1">
            <a:spLocks noGrp="1"/>
          </p:cNvSpPr>
          <p:nvPr>
            <p:ph type="title"/>
          </p:nvPr>
        </p:nvSpPr>
        <p:spPr>
          <a:xfrm>
            <a:off x="826008" y="1464945"/>
            <a:ext cx="3578352"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等号与严格不等号的处理</a:t>
            </a:r>
          </a:p>
        </p:txBody>
      </p:sp>
      <p:sp>
        <p:nvSpPr>
          <p:cNvPr id="8" name="left-slot Placeholder Carrier"/>
          <p:cNvSpPr txBox="1">
            <a:spLocks noGrp="1"/>
          </p:cNvSpPr>
          <p:nvPr>
            <p:ph type="body" idx="2"/>
          </p:nvPr>
        </p:nvSpPr>
        <p:spPr>
          <a:xfrm>
            <a:off x="828038" y="2146273"/>
            <a:ext cx="3492500" cy="31534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1"/>
                </a:solidFill>
                <a:latin typeface="+mn-lt"/>
                <a:ea typeface="+mn-ea"/>
                <a:cs typeface="+mn-cs"/>
              </a:rPr>
              <a:t>等式：x2 − x1 = 4。</a:t>
            </a:r>
          </a:p>
          <a:p>
            <a:pPr marL="0" indent="0" algn="l">
              <a:lnSpc>
                <a:spcPts val="3150"/>
              </a:lnSpc>
              <a:spcBef>
                <a:spcPts val="750"/>
              </a:spcBef>
              <a:buNone/>
            </a:pPr>
            <a:r>
              <a:rPr lang="zh-CN" sz="2000" dirty="0">
                <a:solidFill>
                  <a:schemeClr val="dk1"/>
                </a:solidFill>
                <a:latin typeface="+mn-lt"/>
                <a:ea typeface="+mn-ea"/>
                <a:cs typeface="+mn-cs"/>
              </a:rPr>
              <a:t>必须同时满足：</a:t>
            </a:r>
            <a:br/>
            <a:r>
              <a:rPr lang="zh-CN" sz="2000" dirty="0">
                <a:solidFill>
                  <a:schemeClr val="dk1"/>
                </a:solidFill>
                <a:latin typeface="+mn-lt"/>
                <a:ea typeface="+mn-ea"/>
                <a:cs typeface="+mn-cs"/>
              </a:rPr>
              <a:t>x2 − x1 ≤ 4，</a:t>
            </a:r>
            <a:br/>
            <a:r>
              <a:rPr lang="zh-CN" sz="2000" dirty="0">
                <a:solidFill>
                  <a:schemeClr val="dk1"/>
                </a:solidFill>
                <a:latin typeface="+mn-lt"/>
                <a:ea typeface="+mn-ea"/>
                <a:cs typeface="+mn-cs"/>
              </a:rPr>
              <a:t>x1 − x2 ≤ −4。</a:t>
            </a:r>
          </a:p>
          <a:p>
            <a:pPr marL="0" indent="0" algn="l">
              <a:lnSpc>
                <a:spcPts val="3150"/>
              </a:lnSpc>
              <a:spcBef>
                <a:spcPts val="1050"/>
              </a:spcBef>
              <a:buNone/>
            </a:pPr>
            <a:r>
              <a:rPr lang="zh-CN" sz="2000" dirty="0">
                <a:solidFill>
                  <a:schemeClr val="dk1"/>
                </a:solidFill>
                <a:latin typeface="+mn-lt"/>
                <a:ea typeface="+mn-ea"/>
                <a:cs typeface="+mn-cs"/>
              </a:rPr>
              <a:t>所以加入两条有向边：</a:t>
            </a:r>
            <a:br/>
            <a:r>
              <a:rPr lang="zh-CN" sz="2000" dirty="0">
                <a:solidFill>
                  <a:schemeClr val="dk1"/>
                </a:solidFill>
                <a:latin typeface="+mn-lt"/>
                <a:ea typeface="+mn-ea"/>
                <a:cs typeface="+mn-cs"/>
              </a:rPr>
              <a:t>1 → 2（4），2 → 1（−4）。</a:t>
            </a:r>
          </a:p>
          <a:p>
            <a:pPr marL="0" indent="0" algn="l">
              <a:lnSpc>
                <a:spcPts val="3150"/>
              </a:lnSpc>
              <a:spcBef>
                <a:spcPts val="1050"/>
              </a:spcBef>
              <a:buNone/>
            </a:pPr>
            <a:r>
              <a:rPr lang="zh-CN" sz="2000" dirty="0">
                <a:solidFill>
                  <a:schemeClr val="dk1"/>
                </a:solidFill>
                <a:latin typeface="+mn-lt"/>
                <a:ea typeface="+mn-ea"/>
                <a:cs typeface="+mn-cs"/>
              </a:rPr>
              <a:t>两边都限制，才保证等号。</a:t>
            </a:r>
          </a:p>
        </p:txBody>
      </p:sp>
      <p:sp>
        <p:nvSpPr>
          <p:cNvPr id="10" name="right-slot Placeholder Carrier"/>
          <p:cNvSpPr txBox="1">
            <a:spLocks noGrp="1"/>
          </p:cNvSpPr>
          <p:nvPr>
            <p:ph type="body" idx="3"/>
          </p:nvPr>
        </p:nvSpPr>
        <p:spPr>
          <a:xfrm>
            <a:off x="6314438" y="2146273"/>
            <a:ext cx="3479800" cy="32296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1"/>
                </a:solidFill>
                <a:latin typeface="+mn-lt"/>
                <a:ea typeface="+mn-ea"/>
                <a:cs typeface="+mn-cs"/>
              </a:rPr>
              <a:t>严格不等式：x2 − x1 &lt; 4。</a:t>
            </a:r>
          </a:p>
          <a:p>
            <a:pPr marL="0" indent="0" algn="l">
              <a:lnSpc>
                <a:spcPts val="3150"/>
              </a:lnSpc>
              <a:spcBef>
                <a:spcPts val="750"/>
              </a:spcBef>
              <a:buNone/>
            </a:pPr>
            <a:r>
              <a:rPr lang="zh-CN" sz="2000" dirty="0">
                <a:solidFill>
                  <a:schemeClr val="dk1"/>
                </a:solidFill>
                <a:latin typeface="+mn-lt"/>
                <a:ea typeface="+mn-ea"/>
                <a:cs typeface="+mn-cs"/>
              </a:rPr>
              <a:t>若变量必须是整数：</a:t>
            </a:r>
            <a:br/>
            <a:r>
              <a:rPr lang="zh-CN" sz="2000" dirty="0">
                <a:solidFill>
                  <a:schemeClr val="dk1"/>
                </a:solidFill>
                <a:latin typeface="+mn-lt"/>
                <a:ea typeface="+mn-ea"/>
                <a:cs typeface="+mn-cs"/>
              </a:rPr>
              <a:t>等价于 x2 − x1 ≤ 3。</a:t>
            </a:r>
          </a:p>
          <a:p>
            <a:pPr marL="0" indent="0" algn="l">
              <a:lnSpc>
                <a:spcPts val="3150"/>
              </a:lnSpc>
              <a:spcBef>
                <a:spcPts val="1050"/>
              </a:spcBef>
              <a:buNone/>
            </a:pPr>
            <a:r>
              <a:rPr lang="zh-CN" sz="2000" dirty="0">
                <a:solidFill>
                  <a:schemeClr val="dk1"/>
                </a:solidFill>
                <a:latin typeface="+mn-lt"/>
                <a:ea typeface="+mn-ea"/>
                <a:cs typeface="+mn-cs"/>
              </a:rPr>
              <a:t>因此建 1 → 2（3）。</a:t>
            </a:r>
          </a:p>
          <a:p>
            <a:pPr marL="0" indent="0" algn="l">
              <a:lnSpc>
                <a:spcPts val="3150"/>
              </a:lnSpc>
              <a:spcBef>
                <a:spcPts val="1650"/>
              </a:spcBef>
              <a:buNone/>
            </a:pPr>
            <a:r>
              <a:rPr lang="zh-CN" sz="2000" dirty="0">
                <a:solidFill>
                  <a:schemeClr val="accent2"/>
                </a:solidFill>
                <a:latin typeface="+mn-lt"/>
                <a:ea typeface="+mn-ea"/>
                <a:cs typeface="+mn-cs"/>
              </a:rPr>
              <a:t>若允许实数，不能直接减 1。</a:t>
            </a:r>
            <a:br/>
            <a:r>
              <a:rPr lang="zh-CN" sz="2000" dirty="0">
                <a:solidFill>
                  <a:schemeClr val="dk1"/>
                </a:solidFill>
                <a:latin typeface="+mn-lt"/>
                <a:ea typeface="+mn-ea"/>
                <a:cs typeface="+mn-cs"/>
              </a:rPr>
              <a:t>例如差值 3.5 小于 4，</a:t>
            </a:r>
            <a:br/>
            <a:r>
              <a:rPr lang="zh-CN" sz="2000" dirty="0">
                <a:solidFill>
                  <a:schemeClr val="dk1"/>
                </a:solidFill>
                <a:latin typeface="+mn-lt"/>
                <a:ea typeface="+mn-ea"/>
                <a:cs typeface="+mn-cs"/>
              </a:rPr>
              <a:t>却不满足小于等于 3。</a:t>
            </a:r>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3348327"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例题 · P5960 差分约束</a:t>
            </a:r>
          </a:p>
        </p:txBody>
      </p:sp>
      <p:sp>
        <p:nvSpPr>
          <p:cNvPr id="6" name="title-slot Placeholder Carrier"/>
          <p:cNvSpPr txBox="1">
            <a:spLocks noGrp="1"/>
          </p:cNvSpPr>
          <p:nvPr>
            <p:ph type="title"/>
          </p:nvPr>
        </p:nvSpPr>
        <p:spPr>
          <a:xfrm>
            <a:off x="826008" y="1464945"/>
            <a:ext cx="4058717"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P5960 要求任意一组可行解</a:t>
            </a:r>
          </a:p>
        </p:txBody>
      </p:sp>
      <p:sp>
        <p:nvSpPr>
          <p:cNvPr id="8" name="body-slot Placeholder Carrier"/>
          <p:cNvSpPr txBox="1">
            <a:spLocks noGrp="1"/>
          </p:cNvSpPr>
          <p:nvPr>
            <p:ph type="body" idx="2"/>
          </p:nvPr>
        </p:nvSpPr>
        <p:spPr>
          <a:xfrm>
            <a:off x="828039" y="2146273"/>
            <a:ext cx="6856413" cy="3744009"/>
          </a:xfrm>
          <a:prstGeom prst="rect">
            <a:avLst/>
          </a:prstGeom>
          <a:noFill/>
          <a:ln>
            <a:noFill/>
          </a:ln>
        </p:spPr>
        <p:txBody>
          <a:bodyPr wrap="square" lIns="0" tIns="0" rIns="0" bIns="0" anchor="t" anchorCtr="0">
            <a:noAutofit/>
          </a:bodyPr>
          <a:lstStyle/>
          <a:p>
            <a:pPr marL="0" indent="0" algn="l">
              <a:lnSpc>
                <a:spcPts val="3600"/>
              </a:lnSpc>
              <a:buNone/>
            </a:pPr>
            <a:r>
              <a:rPr lang="zh-CN" sz="2000" dirty="0">
                <a:solidFill>
                  <a:schemeClr val="dk1"/>
                </a:solidFill>
                <a:latin typeface="+mn-lt"/>
                <a:ea typeface="+mn-ea"/>
                <a:cs typeface="+mn-cs"/>
              </a:rPr>
              <a:t>有 n 个变量、m 条约束，输入 c、c'、y 表示：</a:t>
            </a:r>
            <a:br/>
            <a:r>
              <a:rPr lang="zh-CN" sz="2000" dirty="0">
                <a:solidFill>
                  <a:schemeClr val="accent1"/>
                </a:solidFill>
                <a:latin typeface="+mn-lt"/>
                <a:ea typeface="+mn-ea"/>
                <a:cs typeface="+mn-cs"/>
              </a:rPr>
              <a:t>x[c] − x[c'] ≤ y，所以建 c' → c（y）。</a:t>
            </a:r>
          </a:p>
          <a:p>
            <a:pPr marL="0" indent="0" algn="l">
              <a:lnSpc>
                <a:spcPts val="3600"/>
              </a:lnSpc>
              <a:spcBef>
                <a:spcPts val="600"/>
              </a:spcBef>
              <a:buNone/>
            </a:pPr>
            <a:r>
              <a:rPr lang="zh-CN" sz="2000" dirty="0">
                <a:solidFill>
                  <a:schemeClr val="dk1"/>
                </a:solidFill>
                <a:latin typeface="+mn-lt"/>
                <a:ea typeface="+mn-ea"/>
                <a:cs typeface="+mn-cs"/>
              </a:rPr>
              <a:t>1 ≤ n, m ≤ 5000，|y| ≤ 10000。</a:t>
            </a:r>
            <a:br/>
            <a:r>
              <a:rPr lang="zh-CN" sz="2000" dirty="0">
                <a:solidFill>
                  <a:schemeClr val="dk1"/>
                </a:solidFill>
                <a:latin typeface="+mn-lt"/>
                <a:ea typeface="+mn-ea"/>
                <a:cs typeface="+mn-cs"/>
              </a:rPr>
              <a:t>无解输出 NO；有解输出 n 个整数，满足全部约束。</a:t>
            </a:r>
          </a:p>
          <a:p>
            <a:pPr marL="0" indent="0" algn="l">
              <a:lnSpc>
                <a:spcPts val="3600"/>
              </a:lnSpc>
              <a:spcBef>
                <a:spcPts val="600"/>
              </a:spcBef>
              <a:buNone/>
            </a:pPr>
            <a:r>
              <a:rPr lang="zh-CN" sz="2000" dirty="0">
                <a:solidFill>
                  <a:schemeClr val="dk1"/>
                </a:solidFill>
                <a:latin typeface="+mn-lt"/>
                <a:ea typeface="+mn-ea"/>
                <a:cs typeface="+mn-cs"/>
              </a:rPr>
              <a:t>全体距离初始化为 0，求出的可行标签均 ≤ 0。</a:t>
            </a:r>
            <a:br/>
            <a:r>
              <a:rPr lang="zh-CN" sz="2000" dirty="0">
                <a:solidFill>
                  <a:schemeClr val="dk1"/>
                </a:solidFill>
                <a:latin typeface="+mn-lt"/>
                <a:ea typeface="+mn-ea"/>
                <a:cs typeface="+mn-cs"/>
              </a:rPr>
              <a:t>无负环时，可用至多 n − 1 条原图边的简单路径。</a:t>
            </a:r>
            <a:br/>
            <a:r>
              <a:rPr lang="zh-CN" sz="2000" dirty="0">
                <a:solidFill>
                  <a:schemeClr val="dk1"/>
                </a:solidFill>
                <a:latin typeface="+mn-lt"/>
                <a:ea typeface="+mn-ea"/>
                <a:cs typeface="+mn-cs"/>
              </a:rPr>
              <a:t>故标签 ≥ −(n − 1) × 10000，满足题目 int 输出范围。</a:t>
            </a:r>
            <a:br/>
            <a:r>
              <a:rPr lang="zh-CN" sz="2000" dirty="0">
                <a:solidFill>
                  <a:schemeClr val="accent2"/>
                </a:solidFill>
                <a:latin typeface="+mn-lt"/>
                <a:ea typeface="+mn-ea"/>
                <a:cs typeface="+mn-cs"/>
              </a:rPr>
              <a:t>内部仍用 long long 运算；不要额外输出 YES。</a:t>
            </a:r>
          </a:p>
        </p:txBody>
      </p:sp>
      <p:grpSp>
        <p:nvGrpSpPr>
          <p:cNvPr id="16" name="Group 16"/>
          <p:cNvGrpSpPr/>
          <p:nvPr/>
        </p:nvGrpSpPr>
        <p:grpSpPr>
          <a:xfrm>
            <a:off x="8730234" y="2215515"/>
            <a:ext cx="2604516" cy="3857244"/>
            <a:chOff x="8730234" y="2215515"/>
            <a:chExt cx="2604516" cy="3857244"/>
          </a:xfrm>
        </p:grpSpPr>
        <p:sp>
          <p:nvSpPr>
            <p:cNvPr id="7" name="TextBox 7"/>
            <p:cNvSpPr txBox="1"/>
            <p:nvPr/>
          </p:nvSpPr>
          <p:spPr>
            <a:xfrm>
              <a:off x="8734806" y="2215515"/>
              <a:ext cx="2208213" cy="352044"/>
            </a:xfrm>
            <a:prstGeom prst="rect">
              <a:avLst/>
            </a:prstGeom>
            <a:noFill/>
            <a:ln>
              <a:noFill/>
            </a:ln>
          </p:spPr>
          <p:txBody>
            <a:bodyPr wrap="square" lIns="0" tIns="0" rIns="0" bIns="0" anchor="t" anchorCtr="0">
              <a:spAutoFit/>
            </a:bodyPr>
            <a:lstStyle/>
            <a:p>
              <a:pPr algn="l"/>
              <a:r>
                <a:rPr lang="zh-CN" sz="1800" b="1" dirty="0">
                  <a:solidFill>
                    <a:srgbClr val="244D87"/>
                  </a:solidFill>
                  <a:latin typeface="Consolas"/>
                  <a:ea typeface="Microsoft YaHei"/>
                  <a:cs typeface="Consolas"/>
                </a:rPr>
                <a:t>把沿环三条关系相加</a:t>
              </a:r>
            </a:p>
          </p:txBody>
        </p:sp>
        <p:sp>
          <p:nvSpPr>
            <p:cNvPr id="9" name="TextBox 9"/>
            <p:cNvSpPr txBox="1"/>
            <p:nvPr/>
          </p:nvSpPr>
          <p:spPr>
            <a:xfrm>
              <a:off x="8734806" y="2834640"/>
              <a:ext cx="127952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x2−x1 ≤ 3</a:t>
              </a:r>
            </a:p>
          </p:txBody>
        </p:sp>
        <p:sp>
          <p:nvSpPr>
            <p:cNvPr id="10" name="TextBox 10"/>
            <p:cNvSpPr txBox="1"/>
            <p:nvPr/>
          </p:nvSpPr>
          <p:spPr>
            <a:xfrm>
              <a:off x="8734806" y="3358515"/>
              <a:ext cx="1404938"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x3−x2 ≤ −5</a:t>
              </a:r>
            </a:p>
          </p:txBody>
        </p:sp>
        <p:sp>
          <p:nvSpPr>
            <p:cNvPr id="11" name="TextBox 11"/>
            <p:cNvSpPr txBox="1"/>
            <p:nvPr/>
          </p:nvSpPr>
          <p:spPr>
            <a:xfrm>
              <a:off x="8734806" y="3882390"/>
              <a:ext cx="127952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x1−x3 ≤ 1</a:t>
              </a:r>
            </a:p>
          </p:txBody>
        </p:sp>
        <p:sp>
          <p:nvSpPr>
            <p:cNvPr id="12" name="Line 12"/>
            <p:cNvSpPr/>
            <p:nvPr/>
          </p:nvSpPr>
          <p:spPr>
            <a:xfrm>
              <a:off x="8743950" y="4391025"/>
              <a:ext cx="2590800" cy="9525"/>
            </a:xfrm>
            <a:custGeom>
              <a:avLst/>
              <a:gdLst/>
              <a:ahLst/>
              <a:cxnLst/>
              <a:rect l="l" t="t" r="r" b="b"/>
              <a:pathLst>
                <a:path w="2590800" h="9525">
                  <a:moveTo>
                    <a:pt x="0" y="0"/>
                  </a:moveTo>
                  <a:lnTo>
                    <a:pt x="2590800" y="0"/>
                  </a:lnTo>
                </a:path>
              </a:pathLst>
            </a:custGeom>
            <a:noFill/>
            <a:ln w="19050">
              <a:solidFill>
                <a:srgbClr val="B8CDE1"/>
              </a:solidFill>
            </a:ln>
          </p:spPr>
        </p:sp>
        <p:sp>
          <p:nvSpPr>
            <p:cNvPr id="13" name="TextBox 13"/>
            <p:cNvSpPr txBox="1"/>
            <p:nvPr/>
          </p:nvSpPr>
          <p:spPr>
            <a:xfrm>
              <a:off x="8734806" y="4711065"/>
              <a:ext cx="1751013"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左边各变量抵消</a:t>
              </a:r>
            </a:p>
          </p:txBody>
        </p:sp>
        <p:sp>
          <p:nvSpPr>
            <p:cNvPr id="14" name="TextBox 14"/>
            <p:cNvSpPr txBox="1"/>
            <p:nvPr/>
          </p:nvSpPr>
          <p:spPr>
            <a:xfrm>
              <a:off x="8730234" y="5137785"/>
              <a:ext cx="1347788" cy="528066"/>
            </a:xfrm>
            <a:prstGeom prst="rect">
              <a:avLst/>
            </a:prstGeom>
            <a:noFill/>
            <a:ln>
              <a:noFill/>
            </a:ln>
          </p:spPr>
          <p:txBody>
            <a:bodyPr wrap="square" lIns="0" tIns="0" rIns="0" bIns="0" anchor="t" anchorCtr="0">
              <a:spAutoFit/>
            </a:bodyPr>
            <a:lstStyle/>
            <a:p>
              <a:pPr algn="l"/>
              <a:r>
                <a:rPr lang="en-US" sz="2700" dirty="0">
                  <a:solidFill>
                    <a:srgbClr val="C00000"/>
                  </a:solidFill>
                  <a:latin typeface="Consolas"/>
                  <a:ea typeface="Consolas"/>
                  <a:cs typeface="Consolas"/>
                </a:rPr>
                <a:t>0 ≤ −1</a:t>
              </a:r>
            </a:p>
          </p:txBody>
        </p:sp>
        <p:sp>
          <p:nvSpPr>
            <p:cNvPr id="15" name="TextBox 15"/>
            <p:cNvSpPr txBox="1"/>
            <p:nvPr/>
          </p:nvSpPr>
          <p:spPr>
            <a:xfrm>
              <a:off x="8734806" y="5720715"/>
              <a:ext cx="1751013"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不可能同时满足</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880053"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P5960 · 建图与输出</a:t>
            </a:r>
          </a:p>
        </p:txBody>
      </p:sp>
      <p:sp>
        <p:nvSpPr>
          <p:cNvPr id="6" name="title-slot Placeholder Carrier"/>
          <p:cNvSpPr txBox="1">
            <a:spLocks noGrp="1"/>
          </p:cNvSpPr>
          <p:nvPr>
            <p:ph type="title"/>
          </p:nvPr>
        </p:nvSpPr>
        <p:spPr>
          <a:xfrm>
            <a:off x="826008" y="1464945"/>
            <a:ext cx="325526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按输入方向建立约束图</a:t>
            </a:r>
          </a:p>
        </p:txBody>
      </p:sp>
      <p:grpSp>
        <p:nvGrpSpPr>
          <p:cNvPr id="8" name="code-slot Proxy Content"/>
          <p:cNvGrpSpPr/>
          <p:nvPr/>
        </p:nvGrpSpPr>
        <p:grpSpPr>
          <a:xfrm>
            <a:off x="829056" y="2148840"/>
            <a:ext cx="4903788" cy="3552444"/>
            <a:chOff x="829056" y="2148840"/>
            <a:chExt cx="4903788" cy="3552444"/>
          </a:xfrm>
        </p:grpSpPr>
        <p:sp>
          <p:nvSpPr>
            <p:cNvPr id="7" name="TextBox 7"/>
            <p:cNvSpPr txBox="1"/>
            <p:nvPr/>
          </p:nvSpPr>
          <p:spPr>
            <a:xfrm>
              <a:off x="829056" y="2148840"/>
              <a:ext cx="4903788" cy="3552444"/>
            </a:xfrm>
            <a:prstGeom prst="rect">
              <a:avLst/>
            </a:prstGeom>
            <a:noFill/>
            <a:ln>
              <a:noFill/>
            </a:ln>
          </p:spPr>
          <p:txBody>
            <a:bodyPr wrap="square" lIns="0" tIns="0" rIns="0" bIns="0" anchor="t" anchorCtr="0">
              <a:noAutofit/>
            </a:bodyPr>
            <a:lstStyle/>
            <a:p>
              <a:pPr algn="l">
                <a:lnSpc>
                  <a:spcPts val="1800"/>
                </a:lnSpc>
              </a:pPr>
              <a:r>
                <a:rPr lang="zh-CN" sz="1800" dirty="0">
                  <a:solidFill>
                    <a:schemeClr val="dk1"/>
                  </a:solidFill>
                  <a:latin typeface="+mn-lt"/>
                  <a:ea typeface="+mn-ea"/>
                  <a:cs typeface="+mn-cs"/>
                </a:rPr>
                <a:t>int n, m; cin &gt;&gt; n &gt;&gt; m;</a:t>
              </a:r>
              <a:br/>
              <a:r>
                <a:rPr lang="zh-CN" sz="1800" dirty="0">
                  <a:solidFill>
                    <a:schemeClr val="dk1"/>
                  </a:solidFill>
                  <a:latin typeface="+mn-lt"/>
                  <a:ea typeface="+mn-ea"/>
                  <a:cs typeface="+mn-cs"/>
                </a:rPr>
                <a:t>vector&lt;vector&lt;Edge&gt;&gt; g(n + 1);</a:t>
              </a:r>
              <a:br/>
              <a:r>
                <a:rPr lang="zh-CN" sz="1800" dirty="0">
                  <a:solidFill>
                    <a:srgbClr val="0000FF"/>
                  </a:solidFill>
                  <a:latin typeface="+mn-lt"/>
                  <a:ea typeface="+mn-ea"/>
                  <a:cs typeface="+mn-cs"/>
                </a:rPr>
                <a:t>for</a:t>
              </a:r>
              <a:r>
                <a:rPr lang="zh-CN" sz="1800" dirty="0">
                  <a:solidFill>
                    <a:schemeClr val="dk1"/>
                  </a:solidFill>
                  <a:latin typeface="+mn-lt"/>
                  <a:ea typeface="+mn-ea"/>
                  <a:cs typeface="+mn-cs"/>
                </a:rPr>
                <a:t> (int i = 0; i &lt; m; ++i) {</a:t>
              </a:r>
              <a:br/>
              <a:r>
                <a:rPr lang="zh-CN" sz="1800" dirty="0">
                  <a:solidFill>
                    <a:schemeClr val="dk1"/>
                  </a:solidFill>
                  <a:latin typeface="+mn-lt"/>
                  <a:ea typeface="+mn-ea"/>
                  <a:cs typeface="+mn-cs"/>
                </a:rPr>
                <a:t>    int a, b, w;</a:t>
              </a:r>
              <a:br/>
              <a:r>
                <a:rPr lang="zh-CN" sz="1800" dirty="0">
                  <a:solidFill>
                    <a:schemeClr val="dk1"/>
                  </a:solidFill>
                  <a:latin typeface="+mn-lt"/>
                  <a:ea typeface="+mn-ea"/>
                  <a:cs typeface="+mn-cs"/>
                </a:rPr>
                <a:t>    cin &gt;&gt; a &gt;&gt; b &gt;&gt; w;</a:t>
              </a:r>
              <a:br/>
              <a:r>
                <a:rPr lang="zh-CN" sz="1800" dirty="0">
                  <a:solidFill>
                    <a:schemeClr val="dk1"/>
                  </a:solidFill>
                  <a:latin typeface="+mn-lt"/>
                  <a:ea typeface="+mn-ea"/>
                  <a:cs typeface="+mn-cs"/>
                </a:rPr>
                <a:t>    g[b].push_back({a, w});</a:t>
              </a:r>
              <a:br/>
              <a:r>
                <a:rPr lang="zh-CN" sz="1800" dirty="0">
                  <a:solidFill>
                    <a:schemeClr val="dk1"/>
                  </a:solidFill>
                  <a:latin typeface="+mn-lt"/>
                  <a:ea typeface="+mn-ea"/>
                  <a:cs typeface="+mn-cs"/>
                </a:rPr>
                <a:t>}</a:t>
              </a:r>
            </a:p>
            <a:p>
              <a:pPr algn="l">
                <a:lnSpc>
                  <a:spcPts val="1800"/>
                </a:lnSpc>
                <a:spcBef>
                  <a:spcPts val="1800"/>
                </a:spcBef>
              </a:pPr>
              <a:r>
                <a:rPr lang="zh-CN" sz="1800" dirty="0">
                  <a:solidFill>
                    <a:schemeClr val="dk1"/>
                  </a:solidFill>
                  <a:latin typeface="+mn-lt"/>
                  <a:ea typeface="+mn-ea"/>
                  <a:cs typeface="+mn-cs"/>
                </a:rPr>
                <a:t>vector&lt;ll&gt; dis;</a:t>
              </a:r>
              <a:br/>
              <a:r>
                <a:rPr lang="zh-CN" sz="1800" dirty="0">
                  <a:solidFill>
                    <a:schemeClr val="dk1"/>
                  </a:solidFill>
                  <a:latin typeface="+mn-lt"/>
                  <a:ea typeface="+mn-ea"/>
                  <a:cs typeface="+mn-cs"/>
                </a:rPr>
                <a:t>if (!solve(g, dis)) cout &lt;&lt; "NO\n";</a:t>
              </a:r>
              <a:br/>
              <a:r>
                <a:rPr lang="zh-CN" sz="1800" dirty="0">
                  <a:solidFill>
                    <a:schemeClr val="dk1"/>
                  </a:solidFill>
                  <a:latin typeface="+mn-lt"/>
                  <a:ea typeface="+mn-ea"/>
                  <a:cs typeface="+mn-cs"/>
                </a:rPr>
                <a:t>else {</a:t>
              </a:r>
              <a:br/>
              <a:r>
                <a:rPr lang="zh-CN" sz="1800" dirty="0">
                  <a:solidFill>
                    <a:schemeClr val="dk1"/>
                  </a:solidFill>
                  <a:latin typeface="+mn-lt"/>
                  <a:ea typeface="+mn-ea"/>
                  <a:cs typeface="+mn-cs"/>
                </a:rPr>
                <a:t>    for (int i = 1; i &lt;= n; ++i)</a:t>
              </a:r>
              <a:br/>
              <a:r>
                <a:rPr lang="zh-CN" sz="1800" dirty="0">
                  <a:solidFill>
                    <a:schemeClr val="dk1"/>
                  </a:solidFill>
                  <a:latin typeface="+mn-lt"/>
                  <a:ea typeface="+mn-ea"/>
                  <a:cs typeface="+mn-cs"/>
                </a:rPr>
                <a:t>        cout &lt;&lt; dis[i]</a:t>
              </a:r>
              <a:br/>
              <a:r>
                <a:rPr lang="zh-CN" sz="1800" dirty="0">
                  <a:solidFill>
                    <a:schemeClr val="dk1"/>
                  </a:solidFill>
                  <a:latin typeface="+mn-lt"/>
                  <a:ea typeface="+mn-ea"/>
                  <a:cs typeface="+mn-cs"/>
                </a:rPr>
                <a:t>             &lt;&lt; (i == n ? '\n' : ' ');</a:t>
              </a:r>
              <a:br/>
              <a:r>
                <a:rPr lang="zh-CN" sz="1800" dirty="0">
                  <a:solidFill>
                    <a:schemeClr val="dk1"/>
                  </a:solidFill>
                  <a:latin typeface="+mn-lt"/>
                  <a:ea typeface="+mn-ea"/>
                  <a:cs typeface="+mn-cs"/>
                </a:rPr>
                <a:t>}</a:t>
              </a:r>
            </a:p>
          </p:txBody>
        </p:sp>
      </p:grpSp>
      <p:sp>
        <p:nvSpPr>
          <p:cNvPr id="10" name="body-slot Placeholder Carrier"/>
          <p:cNvSpPr txBox="1">
            <a:spLocks noGrp="1"/>
          </p:cNvSpPr>
          <p:nvPr>
            <p:ph type="body" idx="3"/>
          </p:nvPr>
        </p:nvSpPr>
        <p:spPr>
          <a:xfrm>
            <a:off x="7419338" y="2146273"/>
            <a:ext cx="3327400" cy="32106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输入 a、b、w 表示：</a:t>
            </a:r>
            <a:br/>
            <a:r>
              <a:rPr lang="zh-CN" sz="2000" dirty="0">
                <a:solidFill>
                  <a:schemeClr val="dk1"/>
                </a:solidFill>
                <a:latin typeface="+mn-lt"/>
                <a:ea typeface="+mn-ea"/>
                <a:cs typeface="+mn-cs"/>
              </a:rPr>
              <a:t>x[a] − x[b] ≤ w。</a:t>
            </a:r>
          </a:p>
          <a:p>
            <a:pPr marL="0" indent="0" algn="l">
              <a:lnSpc>
                <a:spcPts val="3000"/>
              </a:lnSpc>
              <a:spcBef>
                <a:spcPts val="1200"/>
              </a:spcBef>
              <a:buNone/>
            </a:pPr>
            <a:r>
              <a:rPr lang="zh-CN" sz="2000" dirty="0">
                <a:solidFill>
                  <a:schemeClr val="accent2"/>
                </a:solidFill>
                <a:latin typeface="+mn-lt"/>
                <a:ea typeface="+mn-ea"/>
                <a:cs typeface="+mn-cs"/>
              </a:rPr>
              <a:t>所以边的方向为 b → a。</a:t>
            </a:r>
          </a:p>
          <a:p>
            <a:pPr marL="0" indent="0" algn="l">
              <a:lnSpc>
                <a:spcPts val="3000"/>
              </a:lnSpc>
              <a:spcBef>
                <a:spcPts val="1200"/>
              </a:spcBef>
              <a:buNone/>
            </a:pPr>
            <a:r>
              <a:rPr lang="zh-CN" sz="2000" dirty="0">
                <a:solidFill>
                  <a:schemeClr val="dk1"/>
                </a:solidFill>
                <a:latin typeface="+mn-lt"/>
                <a:ea typeface="+mn-ea"/>
                <a:cs typeface="+mn-cs"/>
              </a:rPr>
              <a:t>solve 通过引用返回 dis，</a:t>
            </a:r>
            <a:br/>
            <a:r>
              <a:rPr lang="zh-CN" sz="2000" dirty="0">
                <a:solidFill>
                  <a:schemeClr val="dk1"/>
                </a:solidFill>
                <a:latin typeface="+mn-lt"/>
                <a:ea typeface="+mn-ea"/>
                <a:cs typeface="+mn-cs"/>
              </a:rPr>
              <a:t>布尔返回值表示是否有解。</a:t>
            </a:r>
          </a:p>
          <a:p>
            <a:pPr marL="0" indent="0" algn="l">
              <a:lnSpc>
                <a:spcPts val="3000"/>
              </a:lnSpc>
              <a:spcBef>
                <a:spcPts val="1200"/>
              </a:spcBef>
              <a:buNone/>
            </a:pPr>
            <a:r>
              <a:rPr lang="zh-CN" sz="2000" dirty="0">
                <a:solidFill>
                  <a:schemeClr val="dk1"/>
                </a:solidFill>
                <a:latin typeface="+mn-lt"/>
                <a:ea typeface="+mn-ea"/>
                <a:cs typeface="+mn-cs"/>
              </a:rPr>
              <a:t>有解时直接输出所有值。</a:t>
            </a:r>
          </a:p>
          <a:p>
            <a:pPr marL="0" indent="0" algn="l">
              <a:lnSpc>
                <a:spcPts val="3000"/>
              </a:lnSpc>
              <a:spcBef>
                <a:spcPts val="600"/>
              </a:spcBef>
              <a:buNone/>
            </a:pPr>
            <a:r>
              <a:rPr lang="zh-CN" sz="2000" dirty="0">
                <a:solidFill>
                  <a:schemeClr val="dk1"/>
                </a:solidFill>
                <a:latin typeface="+mn-lt"/>
                <a:ea typeface="+mn-ea"/>
                <a:cs typeface="+mn-cs"/>
              </a:rPr>
              <a:t>检查答案时允许不同解。</a:t>
            </a:r>
          </a:p>
        </p:txBody>
      </p:sp>
      <p:sp>
        <p:nvSpPr>
          <p:cNvPr id="11"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583889"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P5960 · 求解核心</a:t>
            </a:r>
          </a:p>
        </p:txBody>
      </p:sp>
      <p:sp>
        <p:nvSpPr>
          <p:cNvPr id="6" name="title-slot Placeholder Carrier"/>
          <p:cNvSpPr txBox="1">
            <a:spLocks noGrp="1"/>
          </p:cNvSpPr>
          <p:nvPr>
            <p:ph type="title"/>
          </p:nvPr>
        </p:nvSpPr>
        <p:spPr>
          <a:xfrm>
            <a:off x="826008" y="1464945"/>
            <a:ext cx="4224528"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检测矛盾，或者得到全部标签</a:t>
            </a:r>
          </a:p>
        </p:txBody>
      </p:sp>
      <p:grpSp>
        <p:nvGrpSpPr>
          <p:cNvPr id="8" name="code-slot Proxy Content"/>
          <p:cNvGrpSpPr/>
          <p:nvPr/>
        </p:nvGrpSpPr>
        <p:grpSpPr>
          <a:xfrm>
            <a:off x="829056" y="2148840"/>
            <a:ext cx="4903788" cy="3781044"/>
            <a:chOff x="829056" y="2148840"/>
            <a:chExt cx="4903788" cy="3781044"/>
          </a:xfrm>
        </p:grpSpPr>
        <p:sp>
          <p:nvSpPr>
            <p:cNvPr id="7" name="TextBox 7"/>
            <p:cNvSpPr txBox="1"/>
            <p:nvPr/>
          </p:nvSpPr>
          <p:spPr>
            <a:xfrm>
              <a:off x="829056" y="2148840"/>
              <a:ext cx="4903788" cy="3781044"/>
            </a:xfrm>
            <a:prstGeom prst="rect">
              <a:avLst/>
            </a:prstGeom>
            <a:noFill/>
            <a:ln>
              <a:noFill/>
            </a:ln>
          </p:spPr>
          <p:txBody>
            <a:bodyPr wrap="square" lIns="0" tIns="0" rIns="0" bIns="0" anchor="t" anchorCtr="0">
              <a:noAutofit/>
            </a:bodyPr>
            <a:lstStyle/>
            <a:p>
              <a:pPr algn="l">
                <a:lnSpc>
                  <a:spcPts val="1800"/>
                </a:lnSpc>
              </a:pPr>
              <a:r>
                <a:rPr lang="zh-CN" sz="1800" dirty="0">
                  <a:solidFill>
                    <a:srgbClr val="0000FF"/>
                  </a:solidFill>
                  <a:latin typeface="+mn-lt"/>
                  <a:ea typeface="+mn-ea"/>
                  <a:cs typeface="+mn-cs"/>
                </a:rPr>
                <a:t>while</a:t>
              </a:r>
              <a:r>
                <a:rPr lang="zh-CN" sz="1800" dirty="0">
                  <a:solidFill>
                    <a:schemeClr val="dk1"/>
                  </a:solidFill>
                  <a:latin typeface="+mn-lt"/>
                  <a:ea typeface="+mn-ea"/>
                  <a:cs typeface="+mn-cs"/>
                </a:rPr>
                <a:t> (!q.empty()) {</a:t>
              </a:r>
              <a:br/>
              <a:r>
                <a:rPr lang="zh-CN" sz="1800" dirty="0">
                  <a:solidFill>
                    <a:schemeClr val="dk1"/>
                  </a:solidFill>
                  <a:latin typeface="+mn-lt"/>
                  <a:ea typeface="+mn-ea"/>
                  <a:cs typeface="+mn-cs"/>
                </a:rPr>
                <a:t>    int u = q.front(); q.pop();</a:t>
              </a:r>
              <a:br/>
              <a:r>
                <a:rPr lang="zh-CN" sz="1800" dirty="0">
                  <a:solidFill>
                    <a:schemeClr val="dk1"/>
                  </a:solidFill>
                  <a:latin typeface="+mn-lt"/>
                  <a:ea typeface="+mn-ea"/>
                  <a:cs typeface="+mn-cs"/>
                </a:rPr>
                <a:t>    inq[u] = false;</a:t>
              </a:r>
              <a:br/>
              <a:r>
                <a:rPr lang="zh-CN" sz="1800" dirty="0">
                  <a:solidFill>
                    <a:schemeClr val="dk1"/>
                  </a:solidFill>
                  <a:latin typeface="+mn-lt"/>
                  <a:ea typeface="+mn-ea"/>
                  <a:cs typeface="+mn-cs"/>
                </a:rPr>
                <a:t>    for (auto e : g[u]) {</a:t>
              </a:r>
              <a:br/>
              <a:r>
                <a:rPr lang="zh-CN" sz="1800" dirty="0">
                  <a:solidFill>
                    <a:schemeClr val="dk1"/>
                  </a:solidFill>
                  <a:latin typeface="+mn-lt"/>
                  <a:ea typeface="+mn-ea"/>
                  <a:cs typeface="+mn-cs"/>
                </a:rPr>
                <a:t>        int v = e.v;</a:t>
              </a:r>
              <a:br/>
              <a:r>
                <a:rPr lang="zh-CN" sz="1800" dirty="0">
                  <a:solidFill>
                    <a:schemeClr val="dk1"/>
                  </a:solidFill>
                  <a:latin typeface="+mn-lt"/>
                  <a:ea typeface="+mn-ea"/>
                  <a:cs typeface="+mn-cs"/>
                </a:rPr>
                <a:t>        ll nd = dis[u] + e.w;</a:t>
              </a:r>
              <a:br/>
              <a:r>
                <a:rPr lang="zh-CN" sz="1800" dirty="0">
                  <a:solidFill>
                    <a:schemeClr val="dk1"/>
                  </a:solidFill>
                  <a:latin typeface="+mn-lt"/>
                  <a:ea typeface="+mn-ea"/>
                  <a:cs typeface="+mn-cs"/>
                </a:rPr>
                <a:t>        if (nd &gt;= dis[v]) continue;</a:t>
              </a:r>
              <a:br/>
              <a:r>
                <a:rPr lang="zh-CN" sz="1800" dirty="0">
                  <a:solidFill>
                    <a:schemeClr val="dk1"/>
                  </a:solidFill>
                  <a:latin typeface="+mn-lt"/>
                  <a:ea typeface="+mn-ea"/>
                  <a:cs typeface="+mn-cs"/>
                </a:rPr>
                <a:t>        dis[v] = nd;</a:t>
              </a:r>
              <a:br/>
              <a:r>
                <a:rPr lang="zh-CN" sz="1800" dirty="0">
                  <a:solidFill>
                    <a:schemeClr val="dk1"/>
                  </a:solidFill>
                  <a:latin typeface="+mn-lt"/>
                  <a:ea typeface="+mn-ea"/>
                  <a:cs typeface="+mn-cs"/>
                </a:rPr>
                <a:t>        len[v] = len[u] + 1;</a:t>
              </a:r>
              <a:br/>
              <a:r>
                <a:rPr lang="zh-CN" sz="1800" dirty="0">
                  <a:solidFill>
                    <a:schemeClr val="dk1"/>
                  </a:solidFill>
                  <a:latin typeface="+mn-lt"/>
                  <a:ea typeface="+mn-ea"/>
                  <a:cs typeface="+mn-cs"/>
                </a:rPr>
                <a:t>        if (len[v] &gt;= n) return false;</a:t>
              </a:r>
              <a:br/>
              <a:r>
                <a:rPr lang="zh-CN" sz="1800" dirty="0">
                  <a:solidFill>
                    <a:schemeClr val="dk1"/>
                  </a:solidFill>
                  <a:latin typeface="+mn-lt"/>
                  <a:ea typeface="+mn-ea"/>
                  <a:cs typeface="+mn-cs"/>
                </a:rPr>
                <a:t>        if (!inq[v]) {</a:t>
              </a:r>
              <a:br/>
              <a:r>
                <a:rPr lang="zh-CN" sz="1800" dirty="0">
                  <a:solidFill>
                    <a:schemeClr val="dk1"/>
                  </a:solidFill>
                  <a:latin typeface="+mn-lt"/>
                  <a:ea typeface="+mn-ea"/>
                  <a:cs typeface="+mn-cs"/>
                </a:rPr>
                <a:t>            q.push(v); inq[v] = true;</a:t>
              </a:r>
              <a:br/>
              <a:r>
                <a:rPr lang="zh-CN" sz="1800" dirty="0">
                  <a:solidFill>
                    <a:schemeClr val="dk1"/>
                  </a:solidFill>
                  <a:latin typeface="+mn-lt"/>
                  <a:ea typeface="+mn-ea"/>
                  <a:cs typeface="+mn-cs"/>
                </a:rPr>
                <a:t>        }</a:t>
              </a:r>
              <a:br/>
              <a:r>
                <a:rPr lang="zh-CN" sz="1800" dirty="0">
                  <a:solidFill>
                    <a:schemeClr val="dk1"/>
                  </a:solidFill>
                  <a:latin typeface="+mn-lt"/>
                  <a:ea typeface="+mn-ea"/>
                  <a:cs typeface="+mn-cs"/>
                </a:rPr>
                <a:t>    }</a:t>
              </a:r>
              <a:br/>
              <a:r>
                <a:rPr lang="zh-CN" sz="1800" dirty="0">
                  <a:solidFill>
                    <a:schemeClr val="dk1"/>
                  </a:solidFill>
                  <a:latin typeface="+mn-lt"/>
                  <a:ea typeface="+mn-ea"/>
                  <a:cs typeface="+mn-cs"/>
                </a:rPr>
                <a:t>}</a:t>
              </a:r>
              <a:br/>
              <a:r>
                <a:rPr lang="zh-CN" sz="1800" dirty="0">
                  <a:solidFill>
                    <a:srgbClr val="0000FF"/>
                  </a:solidFill>
                  <a:latin typeface="+mn-lt"/>
                  <a:ea typeface="+mn-ea"/>
                  <a:cs typeface="+mn-cs"/>
                </a:rPr>
                <a:t>return</a:t>
              </a:r>
              <a:r>
                <a:rPr lang="zh-CN" sz="1800" dirty="0">
                  <a:solidFill>
                    <a:schemeClr val="dk1"/>
                  </a:solidFill>
                  <a:latin typeface="+mn-lt"/>
                  <a:ea typeface="+mn-ea"/>
                  <a:cs typeface="+mn-cs"/>
                </a:rPr>
                <a:t> true;</a:t>
              </a:r>
            </a:p>
          </p:txBody>
        </p:sp>
      </p:grpSp>
      <p:sp>
        <p:nvSpPr>
          <p:cNvPr id="10" name="body-slot Placeholder Carrier"/>
          <p:cNvSpPr txBox="1">
            <a:spLocks noGrp="1"/>
          </p:cNvSpPr>
          <p:nvPr>
            <p:ph type="body" idx="3"/>
          </p:nvPr>
        </p:nvSpPr>
        <p:spPr>
          <a:xfrm>
            <a:off x="7419338" y="2146273"/>
            <a:ext cx="3022600" cy="34392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此前执行全体初始化：</a:t>
            </a:r>
            <a:br/>
            <a:r>
              <a:rPr lang="zh-CN" sz="2000" dirty="0">
                <a:solidFill>
                  <a:schemeClr val="dk1"/>
                </a:solidFill>
                <a:latin typeface="+mn-lt"/>
                <a:ea typeface="+mn-ea"/>
                <a:cs typeface="+mn-cs"/>
              </a:rPr>
              <a:t>dis = 0、len = 0，</a:t>
            </a:r>
            <a:br/>
            <a:r>
              <a:rPr lang="zh-CN" sz="2000" dirty="0">
                <a:solidFill>
                  <a:schemeClr val="dk1"/>
                </a:solidFill>
                <a:latin typeface="+mn-lt"/>
                <a:ea typeface="+mn-ea"/>
                <a:cs typeface="+mn-cs"/>
              </a:rPr>
              <a:t>所有原图顶点都已入队。</a:t>
            </a:r>
          </a:p>
          <a:p>
            <a:pPr marL="0" indent="0" algn="l">
              <a:lnSpc>
                <a:spcPts val="3000"/>
              </a:lnSpc>
              <a:spcBef>
                <a:spcPts val="1200"/>
              </a:spcBef>
              <a:buNone/>
            </a:pPr>
            <a:r>
              <a:rPr lang="zh-CN" sz="2000" dirty="0">
                <a:solidFill>
                  <a:schemeClr val="dk1"/>
                </a:solidFill>
                <a:latin typeface="+mn-lt"/>
                <a:ea typeface="+mn-ea"/>
                <a:cs typeface="+mn-cs"/>
              </a:rPr>
              <a:t>发现负环：返回 false。</a:t>
            </a:r>
          </a:p>
          <a:p>
            <a:pPr marL="0" indent="0" algn="l">
              <a:lnSpc>
                <a:spcPts val="3000"/>
              </a:lnSpc>
              <a:spcBef>
                <a:spcPts val="600"/>
              </a:spcBef>
              <a:buNone/>
            </a:pPr>
            <a:r>
              <a:rPr lang="zh-CN" sz="2000" dirty="0">
                <a:solidFill>
                  <a:schemeClr val="dk1"/>
                </a:solidFill>
                <a:latin typeface="+mn-lt"/>
                <a:ea typeface="+mn-ea"/>
                <a:cs typeface="+mn-cs"/>
              </a:rPr>
              <a:t>队列清空：返回 true，</a:t>
            </a:r>
            <a:br/>
            <a:r>
              <a:rPr lang="zh-CN" sz="2000" dirty="0">
                <a:solidFill>
                  <a:schemeClr val="dk1"/>
                </a:solidFill>
                <a:latin typeface="+mn-lt"/>
                <a:ea typeface="+mn-ea"/>
                <a:cs typeface="+mn-cs"/>
              </a:rPr>
              <a:t>保留 dis 作为一组解。</a:t>
            </a:r>
          </a:p>
          <a:p>
            <a:pPr marL="0" indent="0" algn="l">
              <a:lnSpc>
                <a:spcPts val="3000"/>
              </a:lnSpc>
              <a:spcBef>
                <a:spcPts val="1200"/>
              </a:spcBef>
              <a:buNone/>
            </a:pPr>
            <a:r>
              <a:rPr lang="zh-CN" sz="2000" dirty="0">
                <a:solidFill>
                  <a:schemeClr val="dk1"/>
                </a:solidFill>
                <a:latin typeface="+mn-lt"/>
                <a:ea typeface="+mn-ea"/>
                <a:cs typeface="+mn-cs"/>
              </a:rPr>
              <a:t>最坏时间 O(nm)，</a:t>
            </a:r>
            <a:br/>
            <a:r>
              <a:rPr lang="zh-CN" sz="2000" dirty="0">
                <a:solidFill>
                  <a:schemeClr val="dk1"/>
                </a:solidFill>
                <a:latin typeface="+mn-lt"/>
                <a:ea typeface="+mn-ea"/>
                <a:cs typeface="+mn-cs"/>
              </a:rPr>
              <a:t>空间 O(n + m)。</a:t>
            </a:r>
          </a:p>
        </p:txBody>
      </p:sp>
      <p:sp>
        <p:nvSpPr>
          <p:cNvPr id="11" name="Placeholder Binding obj 2" hidden="1"/>
          <p:cNvSpPr>
            <a:spLocks noGrp="1"/>
          </p:cNvSpPr>
          <p:nvPr>
            <p:ph idx="2"/>
          </p:nvPr>
        </p:nvSpPr>
        <p:spPr>
          <a:xfrm>
            <a:off x="838200" y="2038350"/>
            <a:ext cx="6286500" cy="4057650"/>
          </a:xfrm>
          <a:prstGeom prst="rect">
            <a:avLst/>
          </a:prstGeom>
          <a:noFill/>
          <a:ln>
            <a:noFill/>
          </a:ln>
        </p:spPr>
        <p:txBody>
          <a:bodyPr wrap="square" anchor="ctr" anchorCtr="0">
            <a:noAutofit/>
          </a:bodyPr>
          <a:lstStyle/>
          <a:p>
            <a:r>
              <a:rPr lang="en-US" sz="100">
                <a:solidFill>
                  <a:srgbClr val="FFFFFF">
                    <a:alpha val="0"/>
                  </a:srgbClr>
                </a:solidFill>
              </a:rPr>
              <a:t>​</a:t>
            </a:r>
            <a:endParaRPr lang="en-US"/>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5" y="838862"/>
            <a:ext cx="2583889"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P5960 · 代码跟踪</a:t>
            </a:r>
          </a:p>
        </p:txBody>
      </p:sp>
      <p:sp>
        <p:nvSpPr>
          <p:cNvPr id="6" name="title-slot Placeholder Carrier"/>
          <p:cNvSpPr txBox="1">
            <a:spLocks noGrp="1"/>
          </p:cNvSpPr>
          <p:nvPr>
            <p:ph type="title"/>
          </p:nvPr>
        </p:nvSpPr>
        <p:spPr>
          <a:xfrm>
            <a:off x="826008" y="1464945"/>
            <a:ext cx="487070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第三个变量先下降，再影响第一个</a:t>
            </a:r>
          </a:p>
        </p:txBody>
      </p:sp>
      <p:sp>
        <p:nvSpPr>
          <p:cNvPr id="7" name="left-slot Placeholder Carrier"/>
          <p:cNvSpPr txBox="1">
            <a:spLocks noGrp="1"/>
          </p:cNvSpPr>
          <p:nvPr>
            <p:ph type="body" idx="2"/>
          </p:nvPr>
        </p:nvSpPr>
        <p:spPr>
          <a:xfrm>
            <a:off x="828038" y="2146273"/>
            <a:ext cx="4191000" cy="34392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初始 dis=[0,0,0]，len 全为 0。</a:t>
            </a:r>
            <a:br/>
            <a:r>
              <a:rPr lang="zh-CN" sz="2000" dirty="0">
                <a:solidFill>
                  <a:schemeClr val="dk1"/>
                </a:solidFill>
                <a:latin typeface="+mn-lt"/>
                <a:ea typeface="+mn-ea"/>
                <a:cs typeface="+mn-cs"/>
              </a:rPr>
              <a:t>队列 q=[1,2,3]，全体在队。</a:t>
            </a:r>
            <a:br/>
            <a:r>
              <a:rPr lang="zh-CN" sz="2000" dirty="0">
                <a:solidFill>
                  <a:schemeClr val="dk1"/>
                </a:solidFill>
                <a:latin typeface="+mn-lt"/>
                <a:ea typeface="+mn-ea"/>
                <a:cs typeface="+mn-cs"/>
              </a:rPr>
              <a:t>弹出 1，考察 1→2（3）：</a:t>
            </a:r>
            <a:br/>
            <a:r>
              <a:rPr lang="zh-CN" sz="2000" dirty="0">
                <a:solidFill>
                  <a:schemeClr val="dk1"/>
                </a:solidFill>
                <a:latin typeface="+mn-lt"/>
                <a:ea typeface="+mn-ea"/>
                <a:cs typeface="+mn-cs"/>
              </a:rPr>
              <a:t>nd=3≥dis[2]=0，continue。</a:t>
            </a:r>
            <a:br/>
            <a:r>
              <a:rPr lang="zh-CN" sz="2000" dirty="0">
                <a:solidFill>
                  <a:schemeClr val="dk1"/>
                </a:solidFill>
                <a:latin typeface="+mn-lt"/>
                <a:ea typeface="+mn-ea"/>
                <a:cs typeface="+mn-cs"/>
              </a:rPr>
              <a:t>弹出 2，考察 2→3（−5）：</a:t>
            </a:r>
            <a:br/>
            <a:r>
              <a:rPr lang="zh-CN" sz="2000" dirty="0">
                <a:solidFill>
                  <a:schemeClr val="accent2"/>
                </a:solidFill>
                <a:latin typeface="+mn-lt"/>
                <a:ea typeface="+mn-ea"/>
                <a:cs typeface="+mn-cs"/>
              </a:rPr>
              <a:t>nd=−5&lt;0，dis[3]=−5。</a:t>
            </a:r>
            <a:br/>
            <a:r>
              <a:rPr lang="zh-CN" sz="2000" dirty="0">
                <a:solidFill>
                  <a:schemeClr val="dk1"/>
                </a:solidFill>
                <a:latin typeface="+mn-lt"/>
                <a:ea typeface="+mn-ea"/>
                <a:cs typeface="+mn-cs"/>
              </a:rPr>
              <a:t>len[3]=len[2]+1=1&lt;3。</a:t>
            </a:r>
            <a:br/>
            <a:r>
              <a:rPr lang="zh-CN" sz="2000" dirty="0">
                <a:solidFill>
                  <a:schemeClr val="dk1"/>
                </a:solidFill>
                <a:latin typeface="+mn-lt"/>
                <a:ea typeface="+mn-ea"/>
                <a:cs typeface="+mn-cs"/>
              </a:rPr>
              <a:t>inq[3] 为真，不重复入队。</a:t>
            </a:r>
            <a:br/>
            <a:r>
              <a:rPr lang="zh-CN" sz="2000" dirty="0">
                <a:solidFill>
                  <a:schemeClr val="dk1"/>
                </a:solidFill>
                <a:latin typeface="+mn-lt"/>
                <a:ea typeface="+mn-ea"/>
                <a:cs typeface="+mn-cs"/>
              </a:rPr>
              <a:t>接着弹出的 3 已采用新标签。</a:t>
            </a:r>
          </a:p>
        </p:txBody>
      </p:sp>
      <p:sp>
        <p:nvSpPr>
          <p:cNvPr id="9" name="right-slot Placeholder Carrier"/>
          <p:cNvSpPr txBox="1">
            <a:spLocks noGrp="1"/>
          </p:cNvSpPr>
          <p:nvPr>
            <p:ph type="body" idx="3"/>
          </p:nvPr>
        </p:nvSpPr>
        <p:spPr>
          <a:xfrm>
            <a:off x="6314438" y="2146273"/>
            <a:ext cx="3556000" cy="3439209"/>
          </a:xfrm>
          <a:prstGeom prst="rect">
            <a:avLst/>
          </a:prstGeom>
          <a:noFill/>
          <a:ln>
            <a:noFill/>
          </a:ln>
        </p:spPr>
        <p:txBody>
          <a:bodyPr wrap="square" lIns="0" tIns="0" rIns="0" bIns="0" anchor="t" anchorCtr="0">
            <a:noAutofit/>
          </a:bodyPr>
          <a:lstStyle/>
          <a:p>
            <a:pPr marL="0" indent="0" algn="l">
              <a:lnSpc>
                <a:spcPts val="3000"/>
              </a:lnSpc>
              <a:buNone/>
            </a:pPr>
            <a:r>
              <a:rPr lang="zh-CN" sz="2000" dirty="0">
                <a:solidFill>
                  <a:schemeClr val="dk1"/>
                </a:solidFill>
                <a:latin typeface="+mn-lt"/>
                <a:ea typeface="+mn-ea"/>
                <a:cs typeface="+mn-cs"/>
              </a:rPr>
              <a:t>弹出 3，考察 3→1（4）：</a:t>
            </a:r>
            <a:br/>
            <a:r>
              <a:rPr lang="zh-CN" sz="2000" dirty="0">
                <a:solidFill>
                  <a:schemeClr val="accent2"/>
                </a:solidFill>
                <a:latin typeface="+mn-lt"/>
                <a:ea typeface="+mn-ea"/>
                <a:cs typeface="+mn-cs"/>
              </a:rPr>
              <a:t>nd=−5+4=−1&lt;0，更新 1。</a:t>
            </a:r>
            <a:br/>
            <a:r>
              <a:rPr lang="zh-CN" sz="2000" dirty="0">
                <a:solidFill>
                  <a:schemeClr val="dk1"/>
                </a:solidFill>
                <a:latin typeface="+mn-lt"/>
                <a:ea typeface="+mn-ea"/>
                <a:cs typeface="+mn-cs"/>
              </a:rPr>
              <a:t>len[1]=len[3]+1=2&lt;3。</a:t>
            </a:r>
            <a:br/>
            <a:r>
              <a:rPr lang="zh-CN" sz="2000" dirty="0">
                <a:solidFill>
                  <a:schemeClr val="dk1"/>
                </a:solidFill>
                <a:latin typeface="+mn-lt"/>
                <a:ea typeface="+mn-ea"/>
                <a:cs typeface="+mn-cs"/>
              </a:rPr>
              <a:t>1 已出过队，重新入队。</a:t>
            </a:r>
            <a:br/>
            <a:r>
              <a:rPr lang="zh-CN" sz="2000" dirty="0">
                <a:solidFill>
                  <a:schemeClr val="dk1"/>
                </a:solidFill>
                <a:latin typeface="+mn-lt"/>
                <a:ea typeface="+mn-ea"/>
                <a:cs typeface="+mn-cs"/>
              </a:rPr>
              <a:t>再弹出 1：nd=−1+3=2。</a:t>
            </a:r>
            <a:br/>
            <a:r>
              <a:rPr lang="zh-CN" sz="2000" dirty="0">
                <a:solidFill>
                  <a:schemeClr val="dk1"/>
                </a:solidFill>
                <a:latin typeface="+mn-lt"/>
                <a:ea typeface="+mn-ea"/>
                <a:cs typeface="+mn-cs"/>
              </a:rPr>
              <a:t>2≥dis[2]=0，跳过更新。</a:t>
            </a:r>
            <a:br/>
            <a:r>
              <a:rPr lang="zh-CN" sz="2000" dirty="0">
                <a:solidFill>
                  <a:schemeClr val="dk1"/>
                </a:solidFill>
                <a:latin typeface="+mn-lt"/>
                <a:ea typeface="+mn-ea"/>
                <a:cs typeface="+mn-cs"/>
              </a:rPr>
              <a:t>队列清空，return true。</a:t>
            </a:r>
            <a:br/>
            <a:r>
              <a:rPr lang="zh-CN" sz="2000" dirty="0">
                <a:solidFill>
                  <a:schemeClr val="dk1"/>
                </a:solidFill>
                <a:latin typeface="+mn-lt"/>
                <a:ea typeface="+mn-ea"/>
                <a:cs typeface="+mn-cs"/>
              </a:rPr>
              <a:t>输出 −1 0 −5，三式均成立。</a:t>
            </a:r>
            <a:br/>
            <a:r>
              <a:rPr lang="zh-CN" sz="2000" dirty="0">
                <a:solidFill>
                  <a:schemeClr val="dk1"/>
                </a:solidFill>
                <a:latin typeface="+mn-lt"/>
                <a:ea typeface="+mn-ea"/>
                <a:cs typeface="+mn-cs"/>
              </a:rPr>
              <a:t>接下来独立检查两组新约束。</a:t>
            </a:r>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section-slot Placeholder Carrier"/>
          <p:cNvSpPr txBox="1">
            <a:spLocks noGrp="1"/>
          </p:cNvSpPr>
          <p:nvPr>
            <p:ph idx="1"/>
          </p:nvPr>
        </p:nvSpPr>
        <p:spPr>
          <a:xfrm>
            <a:off x="941324" y="838862"/>
            <a:ext cx="1284288" cy="430227"/>
          </a:xfrm>
          <a:prstGeom prst="rect">
            <a:avLst/>
          </a:prstGeom>
          <a:noFill/>
          <a:ln>
            <a:noFill/>
          </a:ln>
        </p:spPr>
        <p:txBody>
          <a:bodyPr wrap="square" lIns="0" tIns="0" rIns="0" bIns="0" anchor="t" anchorCtr="0">
            <a:noAutofit/>
          </a:bodyPr>
          <a:lstStyle/>
          <a:p>
            <a:pPr marL="0" indent="0" algn="l">
              <a:buNone/>
            </a:pPr>
            <a:r>
              <a:rPr lang="zh-CN" sz="2200" b="1" dirty="0">
                <a:solidFill>
                  <a:srgbClr val="FFFFFF"/>
                </a:solidFill>
                <a:latin typeface="+mn-lt"/>
                <a:ea typeface="+mn-ea"/>
                <a:cs typeface="+mn-cs"/>
              </a:rPr>
              <a:t>本课自测</a:t>
            </a:r>
          </a:p>
        </p:txBody>
      </p:sp>
      <p:sp>
        <p:nvSpPr>
          <p:cNvPr id="6" name="title-slot Placeholder Carrier"/>
          <p:cNvSpPr txBox="1">
            <a:spLocks noGrp="1"/>
          </p:cNvSpPr>
          <p:nvPr>
            <p:ph type="title"/>
          </p:nvPr>
        </p:nvSpPr>
        <p:spPr>
          <a:xfrm>
            <a:off x="826008" y="1464945"/>
            <a:ext cx="3255264" cy="469392"/>
          </a:xfrm>
          <a:prstGeom prst="rect">
            <a:avLst/>
          </a:prstGeom>
          <a:noFill/>
          <a:ln>
            <a:noFill/>
          </a:ln>
        </p:spPr>
        <p:txBody>
          <a:bodyPr wrap="square" lIns="0" tIns="0" rIns="0" bIns="0" anchor="t" anchorCtr="0">
            <a:noAutofit/>
          </a:bodyPr>
          <a:lstStyle/>
          <a:p>
            <a:pPr algn="l"/>
            <a:r>
              <a:rPr lang="zh-CN" sz="2400" b="1" dirty="0">
                <a:solidFill>
                  <a:schemeClr val="accent1"/>
                </a:solidFill>
                <a:latin typeface="+mj-lt"/>
                <a:ea typeface="+mj-ea"/>
                <a:cs typeface="+mj-cs"/>
              </a:rPr>
              <a:t>用建边和代入检查自己</a:t>
            </a:r>
          </a:p>
        </p:txBody>
      </p:sp>
      <p:sp>
        <p:nvSpPr>
          <p:cNvPr id="7" name="question-slot Placeholder Carrier"/>
          <p:cNvSpPr txBox="1">
            <a:spLocks noGrp="1"/>
          </p:cNvSpPr>
          <p:nvPr>
            <p:ph type="body" idx="2"/>
          </p:nvPr>
        </p:nvSpPr>
        <p:spPr>
          <a:xfrm>
            <a:off x="828038" y="2146273"/>
            <a:ext cx="5676900" cy="1229409"/>
          </a:xfrm>
          <a:prstGeom prst="rect">
            <a:avLst/>
          </a:prstGeom>
          <a:noFill/>
          <a:ln>
            <a:noFill/>
          </a:ln>
        </p:spPr>
        <p:txBody>
          <a:bodyPr wrap="square" lIns="0" tIns="0" rIns="0" bIns="0" anchor="t" anchorCtr="0">
            <a:noAutofit/>
          </a:bodyPr>
          <a:lstStyle/>
          <a:p>
            <a:pPr marL="0" indent="0" algn="l">
              <a:lnSpc>
                <a:spcPts val="3300"/>
              </a:lnSpc>
              <a:buNone/>
            </a:pPr>
            <a:r>
              <a:rPr lang="zh-CN" sz="2000" dirty="0">
                <a:solidFill>
                  <a:schemeClr val="dk1"/>
                </a:solidFill>
                <a:latin typeface="+mn-lt"/>
                <a:ea typeface="+mn-ea"/>
                <a:cs typeface="+mn-cs"/>
              </a:rPr>
              <a:t>A：x1 − x2 ≤ −1，x2 − x1 ≤ −1。是否有解？</a:t>
            </a:r>
            <a:br/>
            <a:r>
              <a:rPr lang="zh-CN" sz="2000" dirty="0">
                <a:solidFill>
                  <a:schemeClr val="dk1"/>
                </a:solidFill>
                <a:latin typeface="+mn-lt"/>
                <a:ea typeface="+mn-ea"/>
                <a:cs typeface="+mn-cs"/>
              </a:rPr>
              <a:t>B：x1 − x2 ≤ 2，x2 − x1 ≤ 3。请给一组解。</a:t>
            </a:r>
            <a:br/>
            <a:r>
              <a:rPr lang="zh-CN" sz="2000" dirty="0">
                <a:solidFill>
                  <a:schemeClr val="dk1"/>
                </a:solidFill>
                <a:latin typeface="+mn-lt"/>
                <a:ea typeface="+mn-ea"/>
                <a:cs typeface="+mn-cs"/>
              </a:rPr>
              <a:t>两题都画出边，再解释负环与答案的关系。</a:t>
            </a:r>
          </a:p>
        </p:txBody>
      </p:sp>
      <p:sp>
        <p:nvSpPr>
          <p:cNvPr id="9" name="answer-slot Placeholder Carrier"/>
          <p:cNvSpPr txBox="1">
            <a:spLocks noGrp="1"/>
          </p:cNvSpPr>
          <p:nvPr>
            <p:ph type="body" idx="3"/>
          </p:nvPr>
        </p:nvSpPr>
        <p:spPr>
          <a:xfrm>
            <a:off x="828038" y="4279873"/>
            <a:ext cx="6743700" cy="1591359"/>
          </a:xfrm>
          <a:prstGeom prst="rect">
            <a:avLst/>
          </a:prstGeom>
          <a:noFill/>
          <a:ln>
            <a:noFill/>
          </a:ln>
        </p:spPr>
        <p:txBody>
          <a:bodyPr wrap="square" lIns="0" tIns="0" rIns="0" bIns="0" anchor="t" anchorCtr="0">
            <a:noAutofit/>
          </a:bodyPr>
          <a:lstStyle/>
          <a:p>
            <a:pPr marL="0" indent="0" algn="l">
              <a:lnSpc>
                <a:spcPts val="3150"/>
              </a:lnSpc>
              <a:buNone/>
            </a:pPr>
            <a:r>
              <a:rPr lang="zh-CN" sz="2000" dirty="0">
                <a:solidFill>
                  <a:schemeClr val="accent2"/>
                </a:solidFill>
                <a:latin typeface="+mn-lt"/>
                <a:ea typeface="+mn-ea"/>
                <a:cs typeface="+mn-cs"/>
              </a:rPr>
              <a:t>A：2 → 1（−1）、1 → 2（−1），环权 −2，无解。</a:t>
            </a:r>
            <a:br/>
            <a:r>
              <a:rPr lang="zh-CN" sz="2000" dirty="0">
                <a:solidFill>
                  <a:schemeClr val="accent2"/>
                </a:solidFill>
                <a:latin typeface="+mn-lt"/>
                <a:ea typeface="+mn-ea"/>
                <a:cs typeface="+mn-cs"/>
              </a:rPr>
              <a:t>B：2 → 1（2）、1 → 2（3），取 (0, 0) 即可。</a:t>
            </a:r>
            <a:br/>
            <a:r>
              <a:rPr lang="zh-CN" sz="2000" dirty="0">
                <a:solidFill>
                  <a:schemeClr val="accent2"/>
                </a:solidFill>
                <a:latin typeface="+mn-lt"/>
                <a:ea typeface="+mn-ea"/>
                <a:cs typeface="+mn-cs"/>
              </a:rPr>
              <a:t>做题顺序：整理不等式 → 建边 → 全图判环 → 代入验证。</a:t>
            </a:r>
            <a:br/>
            <a:r>
              <a:rPr lang="zh-CN" sz="2000" dirty="0">
                <a:solidFill>
                  <a:schemeClr val="accent2"/>
                </a:solidFill>
                <a:latin typeface="+mn-lt"/>
                <a:ea typeface="+mn-ea"/>
                <a:cs typeface="+mn-cs"/>
              </a:rPr>
              <a:t>下一课：保留第二个不同的距离，解决严格次短路。</a:t>
            </a:r>
          </a:p>
        </p:txBody>
      </p:sp>
      <p:grpSp>
        <p:nvGrpSpPr>
          <p:cNvPr id="18" name="Group 18"/>
          <p:cNvGrpSpPr/>
          <p:nvPr/>
        </p:nvGrpSpPr>
        <p:grpSpPr>
          <a:xfrm>
            <a:off x="8730234" y="2215515"/>
            <a:ext cx="2604516" cy="3857244"/>
            <a:chOff x="8730234" y="2215515"/>
            <a:chExt cx="2604516" cy="3857244"/>
          </a:xfrm>
        </p:grpSpPr>
        <p:sp>
          <p:nvSpPr>
            <p:cNvPr id="10" name="TextBox 10"/>
            <p:cNvSpPr txBox="1"/>
            <p:nvPr/>
          </p:nvSpPr>
          <p:spPr>
            <a:xfrm>
              <a:off x="8734806" y="2215515"/>
              <a:ext cx="2208213" cy="352044"/>
            </a:xfrm>
            <a:prstGeom prst="rect">
              <a:avLst/>
            </a:prstGeom>
            <a:noFill/>
            <a:ln>
              <a:noFill/>
            </a:ln>
          </p:spPr>
          <p:txBody>
            <a:bodyPr wrap="square" lIns="0" tIns="0" rIns="0" bIns="0" anchor="t" anchorCtr="0">
              <a:spAutoFit/>
            </a:bodyPr>
            <a:lstStyle/>
            <a:p>
              <a:pPr algn="l"/>
              <a:r>
                <a:rPr lang="zh-CN" sz="1800" b="1" dirty="0">
                  <a:solidFill>
                    <a:srgbClr val="244D87"/>
                  </a:solidFill>
                  <a:latin typeface="Consolas"/>
                  <a:ea typeface="Microsoft YaHei"/>
                  <a:cs typeface="Consolas"/>
                </a:rPr>
                <a:t>把沿环三条关系相加</a:t>
              </a:r>
            </a:p>
          </p:txBody>
        </p:sp>
        <p:sp>
          <p:nvSpPr>
            <p:cNvPr id="11" name="TextBox 11"/>
            <p:cNvSpPr txBox="1"/>
            <p:nvPr/>
          </p:nvSpPr>
          <p:spPr>
            <a:xfrm>
              <a:off x="8734806" y="2834640"/>
              <a:ext cx="127952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x2−x1 ≤ 3</a:t>
              </a:r>
            </a:p>
          </p:txBody>
        </p:sp>
        <p:sp>
          <p:nvSpPr>
            <p:cNvPr id="12" name="TextBox 12"/>
            <p:cNvSpPr txBox="1"/>
            <p:nvPr/>
          </p:nvSpPr>
          <p:spPr>
            <a:xfrm>
              <a:off x="8734806" y="3358515"/>
              <a:ext cx="1404938"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x3−x2 ≤ −5</a:t>
              </a:r>
            </a:p>
          </p:txBody>
        </p:sp>
        <p:sp>
          <p:nvSpPr>
            <p:cNvPr id="13" name="TextBox 13"/>
            <p:cNvSpPr txBox="1"/>
            <p:nvPr/>
          </p:nvSpPr>
          <p:spPr>
            <a:xfrm>
              <a:off x="8734806" y="3882390"/>
              <a:ext cx="1279525" cy="352044"/>
            </a:xfrm>
            <a:prstGeom prst="rect">
              <a:avLst/>
            </a:prstGeom>
            <a:noFill/>
            <a:ln>
              <a:noFill/>
            </a:ln>
          </p:spPr>
          <p:txBody>
            <a:bodyPr wrap="square" lIns="0" tIns="0" rIns="0" bIns="0" anchor="t" anchorCtr="0">
              <a:spAutoFit/>
            </a:bodyPr>
            <a:lstStyle/>
            <a:p>
              <a:pPr algn="l"/>
              <a:r>
                <a:rPr lang="en-US" sz="1800" dirty="0">
                  <a:solidFill>
                    <a:srgbClr val="244D87"/>
                  </a:solidFill>
                  <a:latin typeface="Consolas"/>
                  <a:ea typeface="Consolas"/>
                  <a:cs typeface="Consolas"/>
                </a:rPr>
                <a:t>x1−x3 ≤ 1</a:t>
              </a:r>
            </a:p>
          </p:txBody>
        </p:sp>
        <p:sp>
          <p:nvSpPr>
            <p:cNvPr id="14" name="Line 14"/>
            <p:cNvSpPr/>
            <p:nvPr/>
          </p:nvSpPr>
          <p:spPr>
            <a:xfrm>
              <a:off x="8743950" y="4391025"/>
              <a:ext cx="2590800" cy="9525"/>
            </a:xfrm>
            <a:custGeom>
              <a:avLst/>
              <a:gdLst/>
              <a:ahLst/>
              <a:cxnLst/>
              <a:rect l="l" t="t" r="r" b="b"/>
              <a:pathLst>
                <a:path w="2590800" h="9525">
                  <a:moveTo>
                    <a:pt x="0" y="0"/>
                  </a:moveTo>
                  <a:lnTo>
                    <a:pt x="2590800" y="0"/>
                  </a:lnTo>
                </a:path>
              </a:pathLst>
            </a:custGeom>
            <a:noFill/>
            <a:ln w="19050">
              <a:solidFill>
                <a:srgbClr val="B8CDE1"/>
              </a:solidFill>
            </a:ln>
          </p:spPr>
        </p:sp>
        <p:sp>
          <p:nvSpPr>
            <p:cNvPr id="15" name="TextBox 15"/>
            <p:cNvSpPr txBox="1"/>
            <p:nvPr/>
          </p:nvSpPr>
          <p:spPr>
            <a:xfrm>
              <a:off x="8734806" y="4711065"/>
              <a:ext cx="1751013" cy="352044"/>
            </a:xfrm>
            <a:prstGeom prst="rect">
              <a:avLst/>
            </a:prstGeom>
            <a:noFill/>
            <a:ln>
              <a:noFill/>
            </a:ln>
          </p:spPr>
          <p:txBody>
            <a:bodyPr wrap="square" lIns="0" tIns="0" rIns="0" bIns="0" anchor="t" anchorCtr="0">
              <a:spAutoFit/>
            </a:bodyPr>
            <a:lstStyle/>
            <a:p>
              <a:pPr algn="l"/>
              <a:r>
                <a:rPr lang="zh-CN" sz="1800" dirty="0">
                  <a:solidFill>
                    <a:srgbClr val="244D87"/>
                  </a:solidFill>
                  <a:latin typeface="Consolas"/>
                  <a:ea typeface="Microsoft YaHei"/>
                  <a:cs typeface="Consolas"/>
                </a:rPr>
                <a:t>左边各变量抵消</a:t>
              </a:r>
            </a:p>
          </p:txBody>
        </p:sp>
        <p:sp>
          <p:nvSpPr>
            <p:cNvPr id="16" name="TextBox 16"/>
            <p:cNvSpPr txBox="1"/>
            <p:nvPr/>
          </p:nvSpPr>
          <p:spPr>
            <a:xfrm>
              <a:off x="8730234" y="5137785"/>
              <a:ext cx="1347788" cy="528066"/>
            </a:xfrm>
            <a:prstGeom prst="rect">
              <a:avLst/>
            </a:prstGeom>
            <a:noFill/>
            <a:ln>
              <a:noFill/>
            </a:ln>
          </p:spPr>
          <p:txBody>
            <a:bodyPr wrap="square" lIns="0" tIns="0" rIns="0" bIns="0" anchor="t" anchorCtr="0">
              <a:spAutoFit/>
            </a:bodyPr>
            <a:lstStyle/>
            <a:p>
              <a:pPr algn="l"/>
              <a:r>
                <a:rPr lang="en-US" sz="2700" dirty="0">
                  <a:solidFill>
                    <a:srgbClr val="C00000"/>
                  </a:solidFill>
                  <a:latin typeface="Consolas"/>
                  <a:ea typeface="Consolas"/>
                  <a:cs typeface="Consolas"/>
                </a:rPr>
                <a:t>0 ≤ −1</a:t>
              </a:r>
            </a:p>
          </p:txBody>
        </p:sp>
        <p:sp>
          <p:nvSpPr>
            <p:cNvPr id="17" name="TextBox 17"/>
            <p:cNvSpPr txBox="1"/>
            <p:nvPr/>
          </p:nvSpPr>
          <p:spPr>
            <a:xfrm>
              <a:off x="8734806" y="5720715"/>
              <a:ext cx="1751013" cy="352044"/>
            </a:xfrm>
            <a:prstGeom prst="rect">
              <a:avLst/>
            </a:prstGeom>
            <a:noFill/>
            <a:ln>
              <a:noFill/>
            </a:ln>
          </p:spPr>
          <p:txBody>
            <a:bodyPr wrap="square" lIns="0" tIns="0" rIns="0" bIns="0" anchor="t" anchorCtr="0">
              <a:spAutoFit/>
            </a:bodyPr>
            <a:lstStyle/>
            <a:p>
              <a:pPr algn="l"/>
              <a:r>
                <a:rPr lang="zh-CN" sz="1800" dirty="0">
                  <a:solidFill>
                    <a:srgbClr val="C00000"/>
                  </a:solidFill>
                  <a:latin typeface="Consolas"/>
                  <a:ea typeface="Microsoft YaHei"/>
                  <a:cs typeface="Consolas"/>
                </a:rPr>
                <a:t>不可能同时满足</a:t>
              </a:r>
            </a:p>
          </p:txBody>
        </p:sp>
      </p:gr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par>
                          <p:cTn id="8" fill="hold">
                            <p:stCondLst>
                              <p:cond delay="0"/>
                            </p:stCondLst>
                            <p:childTnLst>
                              <p:par>
                                <p:cTn id="9" presetID="10"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PPT Master">
      <a:dk1>
        <a:srgbClr val="000000"/>
      </a:dk1>
      <a:lt1>
        <a:srgbClr val="101D44"/>
      </a:lt1>
      <a:dk2>
        <a:srgbClr val="1F497D"/>
      </a:dk2>
      <a:lt2>
        <a:srgbClr val="FFFFFF"/>
      </a:lt2>
      <a:accent1>
        <a:srgbClr val="244D87"/>
      </a:accent1>
      <a:accent2>
        <a:srgbClr val="C00000"/>
      </a:accent2>
      <a:accent3>
        <a:srgbClr val="ED7D31"/>
      </a:accent3>
      <a:accent4>
        <a:srgbClr val="244D87"/>
      </a:accent4>
      <a:accent5>
        <a:srgbClr val="595959"/>
      </a:accent5>
      <a:accent6>
        <a:srgbClr val="C7D0DB"/>
      </a:accent6>
      <a:hlink>
        <a:srgbClr val="C00000"/>
      </a:hlink>
      <a:folHlink>
        <a:srgbClr val="ED7D31"/>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PPT Master">
      <a:dk1>
        <a:srgbClr val="000000"/>
      </a:dk1>
      <a:lt1>
        <a:srgbClr val="101D44"/>
      </a:lt1>
      <a:dk2>
        <a:srgbClr val="1F497D"/>
      </a:dk2>
      <a:lt2>
        <a:srgbClr val="FFFFFF"/>
      </a:lt2>
      <a:accent1>
        <a:srgbClr val="244D87"/>
      </a:accent1>
      <a:accent2>
        <a:srgbClr val="C00000"/>
      </a:accent2>
      <a:accent3>
        <a:srgbClr val="ED7D31"/>
      </a:accent3>
      <a:accent4>
        <a:srgbClr val="244D87"/>
      </a:accent4>
      <a:accent5>
        <a:srgbClr val="595959"/>
      </a:accent5>
      <a:accent6>
        <a:srgbClr val="C7D0DB"/>
      </a:accent6>
      <a:hlink>
        <a:srgbClr val="C00000"/>
      </a:hlink>
      <a:folHlink>
        <a:srgbClr val="ED7D31"/>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14543</Words>
  <Application>Microsoft Office PowerPoint</Application>
  <PresentationFormat>宽屏</PresentationFormat>
  <Paragraphs>622</Paragraphs>
  <Slides>46</Slides>
  <Notes>46</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46</vt:i4>
      </vt:variant>
    </vt:vector>
  </HeadingPairs>
  <TitlesOfParts>
    <vt:vector size="49" baseType="lpstr">
      <vt:lpstr>Arial</vt:lpstr>
      <vt:lpstr>Consolas</vt:lpstr>
      <vt:lpstr>Office Theme</vt:lpstr>
      <vt:lpstr>负环与差分约束</vt:lpstr>
      <vt:lpstr>同一套操作可以反复做，总费用还有最小值吗</vt:lpstr>
      <vt:lpstr>负边和负环不是一回事</vt:lpstr>
      <vt:lpstr>沿着负环走一圈</vt:lpstr>
      <vt:lpstr>不存在有限的最短值</vt:lpstr>
      <vt:lpstr>哪些顶点会受负环影响</vt:lpstr>
      <vt:lpstr>从 1 可达和全图存在不同</vt:lpstr>
      <vt:lpstr>没有负环时，最短路可以不绕圈</vt:lpstr>
      <vt:lpstr>再松弛一轮，观察什么</vt:lpstr>
      <vt:lpstr>Bellman–Ford 的判环版本</vt:lpstr>
      <vt:lpstr>把三轮备份结果代入 changed 与 k==n</vt:lpstr>
      <vt:lpstr>SPFA 记录当前候选走了几条边</vt:lpstr>
      <vt:lpstr>距离与边数必须一起更新</vt:lpstr>
      <vt:lpstr>为什么达到 n 条边就要报警</vt:lpstr>
      <vt:lpstr>把更新次数当边数，会怎样</vt:lpstr>
      <vt:lpstr>输入行数不等于有向边数</vt:lpstr>
      <vt:lpstr>读入两组数据，分别判断从 1 能到达的负环</vt:lpstr>
      <vt:lpstr>按权值决定建边方式</vt:lpstr>
      <vt:lpstr>从顶点 1 初始化判环</vt:lpstr>
      <vt:lpstr>松弛后先判环，再安排队列</vt:lpstr>
      <vt:lpstr>第一组输入：距离变小与 len 增长同步发生</vt:lpstr>
      <vt:lpstr>每组数据都从空图开始</vt:lpstr>
      <vt:lpstr>判环代码的边界自测</vt:lpstr>
      <vt:lpstr>三个数各自都能取值，能否同时满足全部要求</vt:lpstr>
      <vt:lpstr>负环还能告诉我们什么</vt:lpstr>
      <vt:lpstr>两个未知数作差的限制</vt:lpstr>
      <vt:lpstr>P5960：求满足全部差值上界的一组整数</vt:lpstr>
      <vt:lpstr>先试着找一组可行数</vt:lpstr>
      <vt:lpstr>三行约束对应三个不等式，输出不必唯一</vt:lpstr>
      <vt:lpstr>把不等式整理成边的形式</vt:lpstr>
      <vt:lpstr>将三条约束画成图</vt:lpstr>
      <vt:lpstr>为什么不能只从变量 1 出发</vt:lpstr>
      <vt:lpstr>加零权边，会不会改变原问题</vt:lpstr>
      <vt:lpstr>把超级源点展开为初始化</vt:lpstr>
      <vt:lpstr>用队列算出一组解</vt:lpstr>
      <vt:lpstr>把程序的答案代回去</vt:lpstr>
      <vt:lpstr>为什么最短距离就是一组解</vt:lpstr>
      <vt:lpstr>负环怎样变成代数矛盾</vt:lpstr>
      <vt:lpstr>“有解”与“无负环”的两个方向</vt:lpstr>
      <vt:lpstr>大于等于，先变成小于等于</vt:lpstr>
      <vt:lpstr>等号与严格不等号的处理</vt:lpstr>
      <vt:lpstr>P5960 要求任意一组可行解</vt:lpstr>
      <vt:lpstr>按输入方向建立约束图</vt:lpstr>
      <vt:lpstr>检测矛盾，或者得到全部标签</vt:lpstr>
      <vt:lpstr>第三个变量先下降，再影响第一个</vt:lpstr>
      <vt:lpstr>用建边和代入检查自己</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泉 小林</cp:lastModifiedBy>
  <cp:revision>2</cp:revision>
  <dcterms:created xsi:type="dcterms:W3CDTF">2026-09-23T16:55:52Z</dcterms:created>
  <dcterms:modified xsi:type="dcterms:W3CDTF">2026-09-23T16:57:17Z</dcterms:modified>
  <cp:category/>
  <cp:contentStatus/>
  <dc:language>zh-CN</dc:language>
</cp:coreProperties>
</file>