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前面已经会求最短路，现在把目标改为第二个不同的距离。本课沿用教材的 P2865 路障，先分清严格次短的含义，再维护两个标签，用最小堆推进，最后跟踪四点例子。默认大家已经理解邻接表、松弛和堆优化 Dijkstra。请特别记住，本题允许重复经过顶点和边，这个条件会影响模型的正确性。</a:t>
            </a:r>
          </a:p>
          <a:p>
            <a:endParaRPr lang="zh-CN" dirty="0"/>
          </a:p>
          <a:p>
            <a:r>
              <a:rPr lang="zh-CN" dirty="0"/>
              <a:t>本页已经解决“严格次短路”；接下来继续说明“已经知道最短路线，还想找最接近它的更长路线”。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复述Bessie从1到n拜访朋友、希望比最短稍长的任务。让学生先比较5、5、7，明确第二条走法与第二个不同长度的区别。允许重复道路与路口是题目的核心条件，不能擅自改成简单路径，也不要从路障的题名推断必须删除边。</a:t>
            </a:r>
          </a:p>
          <a:p>
            <a:pPr/>
            <a:endParaRPr lang="en-US" dirty="0"/>
          </a:p>
          <a:p>
            <a:pPr/>
            <a:r>
              <a:rPr lang="zh-CN" dirty="0"/>
              <a:t>先把“第二条走法”和“第二个不同长度”区分清楚。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先比较两条没有绕行的路线，再指出重复走边也允许。本题严格次短要求长度大于300，最小的这种长度是450。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观察三条候选路线的长度五、五、七。前两条可以走不同的道路，但长度同为五，不能把第二条走法直接称为严格次短。严格次短要求比最短长度更大，再从这些长度中选最小值，所以这里是七。若有三个长度为五的路线和一个长度为九的路线，严格次短仍是九。可以理解为先按长度去重，再取第二小的值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本页已经解决“第二条路线不一定是严格次短路”；接下来继续说明“P2865 允许绕路和重复经过”。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两条长度都是2的不同路线都属于最短路；严格次短要继续寻找大于2的最小长度。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P2865 的道路是无向边，所有权值都是一到五千的正整数，顶点数至多五千，道路数至多十万。目标是从一到 n 的严格次短长度，题目保证它存在，允许重复经过道路与路口。教材四点图中，一到二为一百，二到三为二百五十，二到四为二百，三到四为一百。先列出一到二到四长三百，以及一到二到三到四长四百五十，暂时把它们当作候选；后面要解释算法如何保证没有漏掉更好的第二个长度。</a:t>
            </a:r>
          </a:p>
          <a:p>
            <a:endParaRPr lang="zh-CN" dirty="0"/>
          </a:p>
          <a:p>
            <a:r>
              <a:rPr lang="zh-CN" dirty="0"/>
              <a:t>本页已经解决“P2865 允许绕路和重复经过”；接下来继续说明“教材四点图的完整输入，要输出 450 而不是 300”。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用教材给出的完整四点样例，要求学生把每行对应到上一页图上的无向道路。首行4 4表示4点4路，答案只输出450。解释1→2→4长300，而1→2→3→4长450。此时只核对任务含义，随后用反例检查删边尝试，再推导真正算法。</a:t>
            </a:r>
          </a:p>
          <a:p>
            <a:endParaRPr lang="zh-CN" dirty="0"/>
          </a:p>
          <a:p>
            <a:r>
              <a:rPr lang="zh-CN" dirty="0"/>
              <a:t>先检验一种常见尝试：删掉最短路上的边，是否真的保留了合法答案。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两个点之间唯一一条权值三的无向边做反例。最短长度为三，但允许重复走边时，一到二再回一再到二是合法路线，长度为九。从一到二必须走奇数次这条边，比一次更多的最少就是三次，因此九确实是严格次短。若直接删掉最短路上的边，图就断开了，会丢掉合法答案。因此本题并不等同于道路故障后绕开某条边的最短路问题。</a:t>
            </a:r>
          </a:p>
          <a:p>
            <a:endParaRPr lang="zh-CN" dirty="0"/>
          </a:p>
          <a:p>
            <a:r>
              <a:rPr lang="zh-CN" dirty="0"/>
              <a:t>本页已经解决“删除最短路的一条边，行不行”；接下来继续说明“只保留最短值，会丢掉之后要比较的路线”。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到u的10、12、15写在黑板上，三者都接同一条长度8的后缀。先问旧dis只留下10会怎样：只能扩展出18。引导学生发现为了比较第二个长度，12不能丢。第三个15已有两个更小前缀压在前面。本页建立状态需求，后续页面给出定义、更新条件与一般性理由。</a:t>
            </a:r>
          </a:p>
          <a:p>
            <a:pPr/>
            <a:endParaRPr lang="en-US" dirty="0"/>
          </a:p>
          <a:p>
            <a:pPr/>
            <a:r>
              <a:rPr lang="zh-CN" dirty="0"/>
              <a:t>把每点两个不同的最小候选正式命名，再推导所有更新情况。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三条前缀接上相同长度的后缀后，大小关系仍然保持。第三个不同长度不可能通过同一个后缀挤进前两个。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每个顶点保留两个不同的已知最小长度。第一个标签保存最小值，第二个保存严格大于第一个标签的最小已知值，未发现时都用无穷大表示。两个标签都有限时，第一个必须严格小于第二个。初始化只有源点最短长度为零，其余为无穷大。源点也可能通过走出去再返回，得到正长度的次短路线，所以源点的第二标签也需要维护。下面统一用原状态十和十五观察四种候选情况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本页已经解决“为每个点保存两个不同距离”；接下来继续说明“新候选小于或等于最短值”。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先把最短值改成7，再用被换下来的10继续检查次短。第二个if不能写成互斥的else if，否则会遗漏旧最短。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的新候选是七，小于旧最短十。将七、十、十五排序，应该保留七和十，所以新候选进入最短，旧最短进入次短；若直接覆盖十并丢弃它，就会错误留下十五。右边的新候选等于十，没有增加新的长度种类。即使它对应不同走法，也不能占据第二标签，状态仍是十和十五。</a:t>
            </a:r>
          </a:p>
          <a:p>
            <a:endParaRPr lang="zh-CN" dirty="0"/>
          </a:p>
          <a:p>
            <a:r>
              <a:rPr lang="zh-CN" dirty="0"/>
              <a:t>本页已经解决“新候选小于或等于最短值”；接下来继续说明“新候选夹在两者之间或更大”。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新候选十二严格夹在十和十五之间，因此只改进第二标签，状态变为十和十二。若候选等于十五，第二标签没有得到严格改进；若候选为十八，前面已经有十和十五两个更小的不同值，也无须保留。这里两个比较都是严格不等号，既排除与最短相等的情况，也避免为相同的次短值重复更新。</a:t>
            </a:r>
          </a:p>
          <a:p>
            <a:endParaRPr lang="zh-CN" dirty="0"/>
          </a:p>
          <a:p>
            <a:r>
              <a:rPr lang="zh-CN" dirty="0"/>
              <a:t>本页已经解决“新候选夹在两者之间或更大”；接下来继续说明“为什么只保留两个长度就够了”。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谓前缀，就是从源点走到当前点的前半段路线；后缀是从当前点继续走向目标的同一段路线。若三个前缀长度为十、十二、十五，再接相同的八，结果为十八、二十、二十三。第三个前缀的结果前面总有两个不同且更小的长度，所以它不可能贡献目标的前两个不同答案。这个比较对任意后缀成立，说明每点只保留两个长度足够。因为题目允许重复顶点和边，换用另一条前缀后仍能合法接上同一后缀；若要求不重复点的简单路径，就不能直接照搬这个论证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本页已经解决“为什么只保留两个长度就够了”；接下来继续说明“初始化双距离与最小堆”。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三条前缀接上相同长度的后缀后，大小关系仍然保持。第三个不同长度不可能通过同一个后缀挤进前两个。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这段代码放在求解函数内部。两个距离数组初始均为无穷大，只把源点的最短值设为零，并把长度零、顶点一的条目入堆。用长整型保存距离和累加结果，pair 的第一项是长度，第二项是顶点，greater 让较小长度先弹出。长度相同时按顶点编号比较，因此后面的手算会先处理编号较小的同距条目。这只影响中间顺序，不影响最终答案。无穷大本身不会被加入队列。</a:t>
            </a:r>
          </a:p>
          <a:p>
            <a:endParaRPr lang="zh-CN" dirty="0"/>
          </a:p>
          <a:p>
            <a:r>
              <a:rPr lang="zh-CN" dirty="0"/>
              <a:t>本页已经解决“初始化双距离与最小堆”；接下来继续说明“两种有效状态都要继续扩展”。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弹出堆条目后，要判断它的长度是否仍等于这个点的最短或次短标签。若两者都不是，说明已被更优候选替代，可以跳过。有效条目向外扩展时，候选必须是弹出的长度加边权，不能总取最短标签，否则次短状态就失去作用。也不能像普通的一次确定顶点写法那样，用一个访问标记永久封闭顶点。堆中可能有重复条目，教材说第二个长度确定时，需要理解为第二个不同的有效长度，不能机械数原始出堆次数。</a:t>
            </a:r>
          </a:p>
          <a:p>
            <a:endParaRPr lang="zh-CN" dirty="0"/>
          </a:p>
          <a:p>
            <a:r>
              <a:rPr lang="zh-CN" dirty="0"/>
              <a:t>本页已经解决“两种有效状态都要继续扩展”；接下来继续说明“用交换保住旧的最短值”。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段接在上一页枚举出边的循环内。若新候选小于最短标签，就用交换把新候选写入最短标签，同时把旧最短保存在临时变量中，随后把新最短入堆。接着独立执行第二个条件，让剩余候选竞争次短标签。若没有发生交换，剩余候选仍是原来的新路线长度；若发生交换，它就是旧最短。两个条件都用严格比较，避免把相等长度算成次短。旧最短为无穷大时，不会小于次短的无穷大，所以也不会把无穷大压入堆。</a:t>
            </a:r>
          </a:p>
          <a:p>
            <a:endParaRPr lang="zh-CN" dirty="0"/>
          </a:p>
          <a:p>
            <a:r>
              <a:rPr lang="zh-CN" dirty="0"/>
              <a:t>本页已经解决“用交换保住旧的最短值”；接下来继续说明“两个 if 为什么不能写成 else if”。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请先在纸上执行交换。原来最短十、次短十五、候选七，交换后最短变成七，候选变量则变成十，次短仍是十五。此时第二个条件满足七小于十小于十五，应把次短改成十。如果改写成互斥的 else if，第一分支执行后就不会进入第二分支，错误保留十五。这说明一次发现新最短，可能同时改进两个标签，代码分支不能简单按原始候选分类写成互斥结构。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本页已经解决“两个 if 为什么不能写成 else if”；接下来继续说明“主例从顶点 1 开始”。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先把最短值改成7，再用被换下来的10继续检查次短。第二个if不能写成互斥的else if，否则会遗漏旧最短。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教材四点图，下面两个列表始终按顶点一、二、三、四排列。初始只有源点最短为零，所有次短未知。弹出零和顶点一，沿唯一的邻边到二，得到一百，更新二的最短标签并入堆。此时最短列表为零、一百、无穷大、无穷大，次短全部未知，堆中只有一百和顶点二。用这一页建立后续连续图的读法。</a:t>
            </a:r>
          </a:p>
          <a:p>
            <a:endParaRPr lang="zh-CN" dirty="0"/>
          </a:p>
          <a:p>
            <a:r>
              <a:rPr lang="zh-CN" dirty="0"/>
              <a:t>本页已经解决“主例从顶点 1 开始”；接下来继续说明“弹出 100 时，会更新三个邻点”。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弹出到二的一百，二有三个邻点。回到一累计二百，比一的最短零大，却小于次短的无穷大，所以二百成为源点的次短标签。到三累计三百五十，成为三的最短；到四累计三百，成为四的最短。堆按优先级是二百到一、三百到四、三百五十到三。这一轮表明，源点并不只有空路线，还可以有走出去又返回的正长度路线。</a:t>
            </a:r>
          </a:p>
          <a:p>
            <a:endParaRPr lang="zh-CN" dirty="0"/>
          </a:p>
          <a:p>
            <a:r>
              <a:rPr lang="zh-CN" dirty="0"/>
              <a:t>本页已经解决“弹出 100 时，会更新三个邻点”；接下来继续说明“返回源点的路线仍要向外扩展”。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下来弹出二百到一。它等于源点的次短标签，仍是需要扩展的有效状态。再沿一到二的一百边，得到三百，对应一到二到一到二，严格大于二的最短一百，因此成为二的次短。此时两个长度三百的条目分别属于二和四，pair 最小堆按编号先弹二。教材图示可能任选其中一个先处理，本课按实际配套代码的顺序讲解，最终标签一致。</a:t>
            </a:r>
          </a:p>
          <a:p>
            <a:endParaRPr lang="zh-CN" dirty="0"/>
          </a:p>
          <a:p>
            <a:r>
              <a:rPr lang="zh-CN" dirty="0"/>
              <a:t>本页已经解决“返回源点的路线仍要向外扩展”；接下来继续说明“两个 300 依次带来哪些候选”。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处理三百到二。到三得到五百五十，到四得到五百，它们分别成为当前的次短候选；回到一得到四百，已经比一的次短二百更大，舍去。再处理三百到四，沿四到三得到四百，比三的最短三百五十大，又比当前次短五百五十小，因此把三的次短改成四百。旧的五百五十条目还留在堆中，稍后弹出时再跳过。此时次短列表为二百、三百、四百、五百，这些标签仍可能改进。</a:t>
            </a:r>
          </a:p>
          <a:p>
            <a:endParaRPr lang="zh-CN" dirty="0"/>
          </a:p>
          <a:p>
            <a:r>
              <a:rPr lang="zh-CN" dirty="0"/>
              <a:t>本页已经解决“两个 300 依次带来哪些候选”；接下来继续说明“从 350 继续，得到更短的第二候选”。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弹出三百五十到三，沿三到四的一百边，得到四百五十。它严格夹在四的最短三百与当前次短五百之间，所以更新次短为四百五十。再从四百到三扩展到四，只得到五百，不会改进四百五十。其他出边也无法改进两个标签，后续四百五十到四的扩展同样没有新变化。旧的五百到四和五百五十到三已不等于各自的两个标签，会被跳过。最终最短列表为零、一百、三百五十、三百，次短列表为二百、三百、四百、四百五十。</a:t>
            </a:r>
          </a:p>
          <a:p>
            <a:endParaRPr lang="zh-CN" dirty="0"/>
          </a:p>
          <a:p>
            <a:r>
              <a:rPr lang="zh-CN" dirty="0"/>
              <a:t>本页已经解决“从 350 继续，得到更短的第二候选”；接下来继续说明“得到 450 后，继续核对剩余状态为什么不能改进”。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用前面四点图与堆顺序。400对应3的次短，450对应4的次短，二者都有效但不能再改进邻点。500对应4和550对应3都已经过期，执行双标签比较后continue。本例八个有效状态各扩展一次；展示剩余堆项是为了核对程序完整执行，不把发现答案与安全结束混淆。最后返回450并对照实际路线。</a:t>
            </a:r>
          </a:p>
          <a:p>
            <a:endParaRPr lang="zh-CN" dirty="0"/>
          </a:p>
          <a:p>
            <a:r>
              <a:rPr lang="zh-CN" dirty="0"/>
              <a:t>完整执行结束，再把两个最终标签还原成实际路线。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标签还原成具体路线。一到二到四长三百，一到二到三到四长四百五十，一到二到一到二到四长五百。五百虽然是一个大于最短的合法候选，但不是最小的这类长度，所以不能一发现五百就停。算法继续按正权最小堆顺序扩展，并保留每点的两个不同前缀，最终把五百改为四百五十。前缀比较保证不遗漏有用候选，非负扩展顺序保证较短状态会先被处理，这两部分共同支撑算法正确性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本页已经解决“回到题目，比较完整路线”；接下来继续说明“复杂度与算法的适用条件”。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先比较两条没有绕行的路线，再指出重复走边也允许。本题严格次短要求长度大于300，最小的这种长度是450。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本题可以重复走边，所以路线可能无限多，不能枚举所有路线。图中每条无向道路存成两条有向边，而每个点只保留两个不同的有效距离层次，过期条目不会继续扩展。堆可能保存旧条目，时间可以写为 n 加 r 乘以 n 加 r 的对数，空间为 n 加 r，适合五千个点、十万条道路的规模。两个标签只使状态增加常数倍。本课讨论正权且允许重复点边的严格次短路线，不能直接宣称解决第二简单路径或负权图。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本页已经解决“复杂度与算法的适用条件”；接下来继续说明“读入无向图，并输出第二标签”。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这是一条权3的无向边组成的自拟小例。重复走边不会被禁止，但每次来回都会增加6，所以最短与严格次短分别是3和9。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边结构定义在求解函数之前，读入部分放在主函数中。每条无向道路向两个方向各存一条边。求解函数依次执行前面的初始化、弹堆检查、出边松弛和双标签更新，循环结束后返回终点的第二标签。配套完整源码补齐了头文件、函数外壳与输入输出，可以直接用 C++11 编译。所有距离和累加用长整型，原题保证严格次短存在，因此只需输出它的长度，不要自行增加无解情况下的题面要求。</a:t>
            </a:r>
          </a:p>
          <a:p>
            <a:endParaRPr lang="zh-CN" dirty="0"/>
          </a:p>
          <a:p>
            <a:r>
              <a:rPr lang="zh-CN" dirty="0"/>
              <a:t>本页已经解决“读入无向图，并输出第二标签”；接下来继续说明“有两条等长最短路时，怎样处理”。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右侧菱形图，各边权值均为一，两条不重复绕行的短路线长度都是二，但长度相同，不能把它们分别填入两个标签。严格次短可以走一到二到一到二到四，长度为四。为什么不是三？把顶点分为一和四一组、二和三另一组，每走一条边就换组，从一到同组的四必须走偶数条边，因此三条边不可能到达。最短为二，下一个可能且确实可实现的长度是四。让学生指出代码中排除等长候选的严格不等号。</a:t>
            </a:r>
          </a:p>
          <a:p>
            <a:endParaRPr lang="zh-CN" dirty="0"/>
          </a:p>
          <a:p>
            <a:r>
              <a:rPr lang="zh-CN" dirty="0"/>
              <a:t>本页已经解决“有两条等长最短路时，怎样处理”；接下来继续说明“独立实现前，检查三个条件”。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用三问检查能否独立实现：等于最短的候选不能写入严格次短；新的最短到来后，旧最短仍要参与第二标签比较；一个点的最短状态处理过，并不意味着其次短状态无须扩展，所以不能按顶点只处理一次。把这三条与对应代码位置逐一联系。本课仍围绕一个固定源点，只是增加第二个距离。如果下一题要频繁查询任意两个点之间的最短路，就需要新的组织方法，下一课学习 Floyd。</a:t>
            </a:r>
          </a:p>
          <a:p>
            <a:pPr/>
            <a:endParaRPr lang="en-US" dirty="0"/>
          </a:p>
          <a:p>
            <a:pPr/>
            <a:r>
              <a:rPr lang="zh-CN" dirty="0"/>
              <a:t>结合完整源码独立完成本章任务，并用自拟输入核对。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先列出两条长度2的路线，它们共享第一种长度。走一次来回后长度4才成为第二种；本例不存在奇数长度的起终点路线。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952500" y="1619250"/>
            <a:ext cx="10287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ctr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9906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800"/>
            </a:lvl1pPr>
          </a:lstStyle>
          <a:p>
            <a:pPr marL="0" indent="0" algn="ctr">
              <a:buNone/>
            </a:pPr>
            <a:r>
              <a:rPr lang="zh-CN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body-slot Placeholder"/>
          <p:cNvSpPr>
            <a:spLocks noGrp="1"/>
          </p:cNvSpPr>
          <p:nvPr>
            <p:ph type="body" idx="2"/>
          </p:nvPr>
        </p:nvSpPr>
        <p:spPr>
          <a:xfrm>
            <a:off x="1524000" y="4476750"/>
            <a:ext cx="9144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1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概念推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body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8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右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left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right-slot Placeholder"/>
          <p:cNvSpPr>
            <a:spLocks noGrp="1"/>
          </p:cNvSpPr>
          <p:nvPr>
            <p:ph type="body" idx="3"/>
          </p:nvPr>
        </p:nvSpPr>
        <p:spPr>
          <a:xfrm>
            <a:off x="63246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6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示跟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diagram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239000" y="2038350"/>
            <a:ext cx="41148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0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段代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de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pPr algn="l">
              <a:lnSpc>
                <a:spcPts val="25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429500" y="2038350"/>
            <a:ext cx="39243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1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练习讲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question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3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answer-slot Placeholder"/>
          <p:cNvSpPr>
            <a:spLocks noGrp="1"/>
          </p:cNvSpPr>
          <p:nvPr>
            <p:ph type="body" idx="3"/>
          </p:nvPr>
        </p:nvSpPr>
        <p:spPr>
          <a:xfrm>
            <a:off x="838200" y="4171950"/>
            <a:ext cx="10515600" cy="192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0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s Maste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slot Placeholder Carrier"/>
          <p:cNvSpPr/>
          <p:nvPr/>
        </p:nvSpPr>
        <p:spPr>
          <a:xfrm>
            <a:off x="1238250" y="1657350"/>
            <a:ext cx="971550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388620" rIns="0" bIns="0" anchor="t" anchorCtr="0">
            <a:noAutofit/>
          </a:bodyPr>
          <a:lstStyle/>
          <a:p>
            <a:pPr algn="ctr"/>
            <a:r>
              <a:rPr lang="zh-CN" sz="5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严格次短路</a:t>
            </a:r>
          </a:p>
        </p:txBody>
      </p:sp>
      <p:sp>
        <p:nvSpPr>
          <p:cNvPr id="5" name="subtitle-slot Placeholder Carrier"/>
          <p:cNvSpPr/>
          <p:nvPr>
            <p:ph type="subTitle" idx="1"/>
          </p:nvPr>
        </p:nvSpPr>
        <p:spPr>
          <a:xfrm>
            <a:off x="952500" y="3209925"/>
            <a:ext cx="10287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78767" rIns="0" bIns="0" anchor="t" anchorCtr="0">
            <a:noAutofit/>
          </a:bodyPr>
          <a:lstStyle/>
          <a:p>
            <a:pPr algn="ctr"/>
            <a:r>
              <a:rPr lang="zh-CN" sz="28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保留第二个不同的距离</a:t>
            </a:r>
          </a:p>
        </p:txBody>
      </p:sp>
      <p:sp>
        <p:nvSpPr>
          <p:cNvPr id="7" name="body-slot Placeholder Carrier"/>
          <p:cNvSpPr/>
          <p:nvPr>
            <p:ph type="body" idx="2"/>
          </p:nvPr>
        </p:nvSpPr>
        <p:spPr>
          <a:xfrm>
            <a:off x="1047750" y="4267200"/>
            <a:ext cx="10096500" cy="1638300"/>
          </a:xfrm>
          <a:prstGeom prst="rect">
            <a:avLst/>
          </a:prstGeom>
          <a:noFill/>
          <a:ln>
            <a:noFill/>
          </a:ln>
        </p:spPr>
        <p:txBody>
          <a:bodyPr wrap="square" lIns="0" tIns="95912" rIns="0" bIns="0" anchor="t" anchorCtr="0">
            <a:noAutofit/>
          </a:bodyPr>
          <a:lstStyle/>
          <a:p>
            <a:pPr algn="ctr">
              <a:lnSpc>
                <a:spcPts val="3300"/>
              </a:lnSpc>
            </a:pPr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先备知识：邻接表、松弛、最小堆、堆优化 Dijkstra。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学习任务：维护两个不同距离，跟踪更新并独立实现。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教材例题：P2865 路障；允许重复经过顶点和边。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05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P2865 · 从问题出发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想多看一会儿风景，但又不想绕得太远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7564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奶牛 Bessie 要从路口 1 去路口 n，拜访朋友。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她知道最短路线，但这次想选一条稍长的路线欣赏风景。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要求：总长度必须比最短值大，并且在这些长度中尽量小。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道路可以重复走，路口也可以重复经过。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如果三条走法分别长 5、5、7，应该选择哪个长度？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第二条走法仍长 5，还是“最短”；符合要求的是 7。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我们要找的是第二个不同的长度：严格次短长度。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题名虽然是“路障”，任务没有要求实际删除某条道路。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先明确“严格”的含义，再把这个任务放进具体路网。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49106" y="2234565"/>
            <a:ext cx="2017395" cy="3866769"/>
            <a:chOff x="8849106" y="2234565"/>
            <a:chExt cx="2017395" cy="3866769"/>
          </a:xfrm>
        </p:grpSpPr>
        <p:sp>
          <p:nvSpPr>
            <p:cNvPr id="7" name="TextBox 7"/>
            <p:cNvSpPr txBox="1"/>
            <p:nvPr/>
          </p:nvSpPr>
          <p:spPr>
            <a:xfrm>
              <a:off x="8849106" y="2234565"/>
              <a:ext cx="18986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到牛棚 4 的候选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49106" y="281559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49106" y="320611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100+200 = 300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49106" y="3834765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1→2→3→4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49106" y="4225290"/>
              <a:ext cx="2032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100+250+100=450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49106" y="485394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1→2→1→2→4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49106" y="524446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100×3+200=500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49106" y="5749290"/>
              <a:ext cx="2032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300 &lt; 450 &lt; 500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认识严格次短路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第二条路线不一定是严格次短路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479800" cy="2810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先按“路线条数”观察。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三条候选路线的长度：</a:t>
            </a:r>
          </a:p>
          <a:p>
            <a:pPr marL="0" indent="0" algn="l">
              <a:lnSpc>
                <a:spcPts val="3150"/>
              </a:lnSpc>
              <a:spcBef>
                <a:spcPts val="4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A：5，B：5，C：7。</a:t>
            </a:r>
          </a:p>
          <a:p>
            <a:pPr marL="0" indent="0" algn="l">
              <a:lnSpc>
                <a:spcPts val="3150"/>
              </a:lnSpc>
              <a:spcBef>
                <a:spcPts val="10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与 B 的走法可以不同，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但它们的长度同为 5。</a:t>
            </a:r>
          </a:p>
          <a:p>
            <a:pPr marL="0" indent="0" algn="l">
              <a:lnSpc>
                <a:spcPts val="3150"/>
              </a:lnSpc>
              <a:spcBef>
                <a:spcPts val="10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排在第二的路线仍可能长 5。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454400" cy="3210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严格次短关注“不同长度”。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长度去重后：5、7。</a:t>
            </a:r>
          </a:p>
          <a:p>
            <a:pPr marL="0" indent="0" algn="l">
              <a:lnSpc>
                <a:spcPts val="3150"/>
              </a:lnSpc>
              <a:spcBef>
                <a:spcPts val="4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最短为 5，严格次短为 7。</a:t>
            </a:r>
          </a:p>
          <a:p>
            <a:pPr marL="0" indent="0" algn="l">
              <a:lnSpc>
                <a:spcPts val="3150"/>
              </a:lnSpc>
              <a:spcBef>
                <a:spcPts val="10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要求比最短长度严格更大，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再在这些长度中取最小。</a:t>
            </a:r>
          </a:p>
          <a:p>
            <a:pPr marL="0" indent="0" algn="l">
              <a:lnSpc>
                <a:spcPts val="3150"/>
              </a:lnSpc>
              <a:spcBef>
                <a:spcPts val="10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若长度是 5、5、5、9，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严格次短就是 9。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75664" y="5594323"/>
            <a:ext cx="9255255" cy="715059"/>
            <a:chOff x="875664" y="5594323"/>
            <a:chExt cx="9255255" cy="715059"/>
          </a:xfrm>
        </p:grpSpPr>
        <p:sp>
          <p:nvSpPr>
            <p:cNvPr id="9" name="TextBox 9"/>
            <p:cNvSpPr txBox="1"/>
            <p:nvPr/>
          </p:nvSpPr>
          <p:spPr>
            <a:xfrm>
              <a:off x="875664" y="5594323"/>
              <a:ext cx="925525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菱形四边都为 1：两条不同路线长度都是 2，不能把其中一条叫“严格次短”。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5664" y="5918173"/>
              <a:ext cx="812444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允许重复走边时，可多走一个来回；这个例子的严格次短长度为 4。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5599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例题 · P2865 路障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05871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P2865 允许绕路和重复经过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36748"/>
            <a:ext cx="5619750" cy="3905934"/>
            <a:chOff x="942338" y="2136748"/>
            <a:chExt cx="5619750" cy="39059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36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教材四点例（无向图）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52600" y="3619500"/>
              <a:ext cx="1162050" cy="9525"/>
            </a:xfrm>
            <a:custGeom>
              <a:avLst/>
              <a:gdLst/>
              <a:ahLst/>
              <a:cxnLst/>
              <a:rect l="l" t="t" r="r" b="b"/>
              <a:pathLst>
                <a:path w="1162050" h="9525">
                  <a:moveTo>
                    <a:pt x="0" y="0"/>
                  </a:moveTo>
                  <a:lnTo>
                    <a:pt x="11620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14725" y="254317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914400"/>
                  </a:moveTo>
                  <a:lnTo>
                    <a:pt x="20193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514725" y="378142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0"/>
                  </a:moveTo>
                  <a:lnTo>
                    <a:pt x="201930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10250" y="2800350"/>
              <a:ext cx="9525" cy="1638300"/>
            </a:xfrm>
            <a:custGeom>
              <a:avLst/>
              <a:gdLst/>
              <a:ahLst/>
              <a:cxnLst/>
              <a:rect l="l" t="t" r="r" b="b"/>
              <a:pathLst>
                <a:path w="9525" h="1638300">
                  <a:moveTo>
                    <a:pt x="0" y="0"/>
                  </a:moveTo>
                  <a:lnTo>
                    <a:pt x="0" y="1638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0490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1465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486400" y="2152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86400" y="4438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8270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9245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4201" y="2346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64201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75813" y="31559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28463" y="26320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28463" y="431797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90588" y="348929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232373"/>
              <a:ext cx="4013200" cy="81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→ 2 → 4：100 + 200 = 300。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→ 2 → 3 → 4：长度 450。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5306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求 1 到 n 的严格次短长度。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5000，r ≤ 100000。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道路权值：1 ≤ w ≤ 5000。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可以重复经过路口与道路。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题目保证严格次短存在。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左边先列出两条候选路线。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怎样保证最终选出的是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第二个不同的最小长度？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21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P2865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四点图对应哪些输入，程序应该输出什么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508375" cy="3552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教材样例输入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1 2 100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2 3 250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2 4 200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3 4 100</a:t>
            </a:r>
          </a:p>
          <a:p>
            <a:pPr algn="l">
              <a:lnSpc>
                <a:spcPts val="25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样例输出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450</a:t>
            </a:r>
          </a:p>
          <a:p>
            <a:pPr algn="l">
              <a:lnSpc>
                <a:spcPts val="2550"/>
              </a:lnSpc>
              <a:spcBef>
                <a:spcPts val="7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 300 不符合“严格更长”。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450 = 100 + 250 + 100。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30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首行 n、r：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路口数、无向道路数。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 r 行 u、v、w：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与 v 之间的路长为 w。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起点固定为 1，终点为 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输出一个整数：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1 到 n 的严格次短长度。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题目保证这个长度存在。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如果删掉最短路线的边，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会不会把合法答案也删掉？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5636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尝试与反例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删除最短路的一条边，行不行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734300" cy="16485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教学自拟：只有 1、2 两个顶点，之间有一条权值为 3 的无向边。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最短路线是 1 → 2，长度为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若删掉这条边，再求最短路，能得到本题要求的答案吗？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允许重复经过道路时，真正的严格次短长度是多少？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785100" cy="15913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路线 1 → 2 → 1 → 2，长度为 3 + 3 + 3 = 9。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到 2 必须走奇数次；比 1 次更多的最少是 3 次，所以答案为 9。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删边后会变成无路可走，却丢掉了合法的重复路线。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因此本题不能简单用“删最短路上的边”解决。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182100" y="2774923"/>
            <a:ext cx="2019300" cy="734109"/>
            <a:chOff x="9182100" y="2774923"/>
            <a:chExt cx="2019300" cy="734109"/>
          </a:xfrm>
        </p:grpSpPr>
        <p:sp>
          <p:nvSpPr>
            <p:cNvPr id="10" name="Line 10"/>
            <p:cNvSpPr/>
            <p:nvPr/>
          </p:nvSpPr>
          <p:spPr>
            <a:xfrm>
              <a:off x="9677400" y="3248025"/>
              <a:ext cx="1028700" cy="9525"/>
            </a:xfrm>
            <a:custGeom>
              <a:avLst/>
              <a:gdLst/>
              <a:ahLst/>
              <a:cxnLst/>
              <a:rect l="l" t="t" r="r" b="b"/>
              <a:pathLst>
                <a:path w="1028700" h="9525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9182100" y="3000375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706100" y="3000375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283701" y="3117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07701" y="3117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45701" y="27749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49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严格次短路 · 尝试改进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只保留最短值，会丢掉之后要比较的路线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8072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教学自拟：到达同一个路口 u，已找到长度 10、12、15。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u 再沿同一段长度为 8 的路线走到终点。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三种总长度分别是 10+8=18、12+8=20、15+8=23。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旧算法只保留 dis[u]=10，向后扩展时只会产生 18。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12 虽然不是最短前缀，却能提供之后要比较的 20。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所以这里不能一看见“比最短大”，就把它全部丢掉。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如果保留两个不同的小值 10、12，就能产生 18、20。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第三个 15 接上相同后缀，总有两个更小的值排在它前面。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由这个需求出发，为每个顶点建立两个距离标签。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752839" y="2193898"/>
            <a:ext cx="2712723" cy="3763059"/>
            <a:chOff x="8752839" y="2193898"/>
            <a:chExt cx="2712723" cy="3763059"/>
          </a:xfrm>
        </p:grpSpPr>
        <p:sp>
          <p:nvSpPr>
            <p:cNvPr id="7" name="TextBox 7"/>
            <p:cNvSpPr txBox="1"/>
            <p:nvPr/>
          </p:nvSpPr>
          <p:spPr>
            <a:xfrm>
              <a:off x="8752839" y="2193898"/>
              <a:ext cx="2222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接上同一段后缀 8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52839" y="2898748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 + 8 = 18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52839" y="3508348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12 + 8 = 20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52839" y="4117948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15 + 8 = 23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763000" y="4695825"/>
              <a:ext cx="2562225" cy="9525"/>
            </a:xfrm>
            <a:custGeom>
              <a:avLst/>
              <a:gdLst/>
              <a:ahLst/>
              <a:cxnLst/>
              <a:rect l="l" t="t" r="r" b="b"/>
              <a:pathLst>
                <a:path w="2562225" h="9525">
                  <a:moveTo>
                    <a:pt x="0" y="0"/>
                  </a:moveTo>
                  <a:lnTo>
                    <a:pt x="25622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752839" y="5003773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第三名仍然排在后面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52839" y="5565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每个点保留两个不同值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5636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双距离状态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为每个点保存两个不同距离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8026400" cy="3363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7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原来只记一个 dis[v]，现在把已知候选的两个不同最小值保留下来。</a:t>
            </a:r>
            <a:br/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d1[v]：从源点 1 到 v，目前已知的最小长度。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d2[v]：严格大于 d1[v] 的已知长度中，最小的一个。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还没有对应候选时，记作 INF；两个值都有限时 d1[v] &lt; d2[v]。</a:t>
            </a:r>
          </a:p>
          <a:p>
            <a:pPr marL="0" indent="0" algn="l">
              <a:lnSpc>
                <a:spcPts val="3750"/>
              </a:lnSpc>
              <a:spcBef>
                <a:spcPts val="9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初始化仅 d1[1] = 0，其他标签都是 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源点也可能存在正长度的返回路线，之后再更新 d2[1]。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接下来假设某点已有 (d1, d2) = (10, 15)，看看新候选怎样处理。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134856" y="2215515"/>
            <a:ext cx="1956816" cy="3866769"/>
            <a:chOff x="9134856" y="2215515"/>
            <a:chExt cx="1956816" cy="3866769"/>
          </a:xfrm>
        </p:grpSpPr>
        <p:sp>
          <p:nvSpPr>
            <p:cNvPr id="7" name="TextBox 7"/>
            <p:cNvSpPr txBox="1"/>
            <p:nvPr/>
          </p:nvSpPr>
          <p:spPr>
            <a:xfrm>
              <a:off x="9134856" y="221551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新候选 nd=7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134856" y="2834640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原来：d1=10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68281" y="3225165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d2=15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39731" y="3720465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交换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134856" y="4234815"/>
              <a:ext cx="15081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d1=7，nd=10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039731" y="4730115"/>
              <a:ext cx="1087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再比较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134856" y="52349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d2=10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34856" y="573024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旧第一成为新第二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4018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双距离的更新规则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新候选小于或等于最短值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084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原来 (d1, d2) = (10, 15)。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 nd = 7，小于 10。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长度重新排序：7、10、15。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留下最小的两个：(7, 10)。</a:t>
            </a:r>
          </a:p>
          <a:p>
            <a:pPr marL="0" indent="0" algn="l">
              <a:lnSpc>
                <a:spcPts val="3150"/>
              </a:lnSpc>
              <a:spcBef>
                <a:spcPts val="13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新候选成为最短，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旧最短则成为严格次短。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不能覆盖掉 10 后就丢弃它。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原来 (d1, d2) = (10, 15)。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 nd = 10，等于最短。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不同长度仍然只有 10、15。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两个标签保持 (10, 15)。</a:t>
            </a:r>
          </a:p>
          <a:p>
            <a:pPr marL="0" indent="0" algn="l">
              <a:lnSpc>
                <a:spcPts val="3150"/>
              </a:lnSpc>
              <a:spcBef>
                <a:spcPts val="13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即使走法不同，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相同长度也不占第二个标签。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严格次短必须比最短更大。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4018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双距离的更新规则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新候选夹在两者之间或更大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338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原来 (d1, d2) = (10, 15)。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 nd = 12。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满足：10 &lt; 12 &lt; 15。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更新为 (10, 12)。</a:t>
            </a:r>
          </a:p>
          <a:p>
            <a:pPr marL="0" indent="0" algn="l">
              <a:lnSpc>
                <a:spcPts val="3150"/>
              </a:lnSpc>
              <a:spcBef>
                <a:spcPts val="13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最短不变，次短得到改进。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对应条件：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d1[v] &lt; nd 且 nd &lt; d2[v]。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原来 (d1, d2) = (10, 15)。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nd = 15，等于已有次短，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没有提供新的更优长度。</a:t>
            </a:r>
          </a:p>
          <a:p>
            <a:pPr marL="0" indent="0" algn="l">
              <a:lnSpc>
                <a:spcPts val="3150"/>
              </a:lnSpc>
              <a:spcBef>
                <a:spcPts val="10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nd = 18，比次短还长，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前面已有 10、15 两个值。</a:t>
            </a:r>
          </a:p>
          <a:p>
            <a:pPr marL="0" indent="0" algn="l">
              <a:lnSpc>
                <a:spcPts val="3150"/>
              </a:lnSpc>
              <a:spcBef>
                <a:spcPts val="10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两种情况都保持 (10, 15)。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两个比较端点都使用严格号。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双距离状态 · 正确性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为什么只保留两个长度就够了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64400" cy="3363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假设到达 u 的三个不同前缀长度为 10、12、15。</a:t>
            </a:r>
          </a:p>
          <a:p>
            <a:pPr marL="0" indent="0" algn="l">
              <a:lnSpc>
                <a:spcPts val="315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u 再接上同一段长度为 8 的路线，到达目标。</a:t>
            </a:r>
          </a:p>
          <a:p>
            <a:pPr marL="0" indent="0" algn="l">
              <a:lnSpc>
                <a:spcPts val="315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总长度分别是：18、20、23，原来的大小关系没有改变。</a:t>
            </a:r>
          </a:p>
          <a:p>
            <a:pPr marL="0" indent="0" algn="l">
              <a:lnSpc>
                <a:spcPts val="315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使用第三个前缀得到的 23，前面已有两个更小的不同长度。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所以它不可能成为目标的最短或严格次短。</a:t>
            </a:r>
          </a:p>
          <a:p>
            <a:pPr marL="0" indent="0" algn="l">
              <a:lnSpc>
                <a:spcPts val="3150"/>
              </a:lnSpc>
              <a:spcBef>
                <a:spcPts val="13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丢弃第三个及更大的前缀，不会丢掉本题的答案。</a:t>
            </a:r>
          </a:p>
          <a:p>
            <a:pPr marL="0" indent="0" algn="l">
              <a:lnSpc>
                <a:spcPts val="315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这里允许重复点和边，才能自由拼接；第二简单路径另作分析。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752839" y="2193898"/>
            <a:ext cx="2712723" cy="3763059"/>
            <a:chOff x="8752839" y="2193898"/>
            <a:chExt cx="2712723" cy="3763059"/>
          </a:xfrm>
        </p:grpSpPr>
        <p:sp>
          <p:nvSpPr>
            <p:cNvPr id="7" name="TextBox 7"/>
            <p:cNvSpPr txBox="1"/>
            <p:nvPr/>
          </p:nvSpPr>
          <p:spPr>
            <a:xfrm>
              <a:off x="8752839" y="2193898"/>
              <a:ext cx="2222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接上同一段后缀 8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52839" y="2898748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 + 8 = 18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52839" y="3508348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12 + 8 = 20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52839" y="4117948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15 + 8 = 23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763000" y="4695825"/>
              <a:ext cx="2562225" cy="9525"/>
            </a:xfrm>
            <a:custGeom>
              <a:avLst/>
              <a:gdLst/>
              <a:ahLst/>
              <a:cxnLst/>
              <a:rect l="l" t="t" r="r" b="b"/>
              <a:pathLst>
                <a:path w="2562225" h="9525">
                  <a:moveTo>
                    <a:pt x="0" y="0"/>
                  </a:moveTo>
                  <a:lnTo>
                    <a:pt x="25622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752839" y="5003773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第三名仍然排在后面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52839" y="5565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每个点保留两个不同值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358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严格次短路 · C++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初始化双距离与最小堆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3095244"/>
            <a:chOff x="829056" y="2148840"/>
            <a:chExt cx="4652963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= long long;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ll INF = (1LL &lt;&lt; 60);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d1(n + 1, INF);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d2(n + 1, INF);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 State = pair&lt;ll, int&gt;;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priority_queue&lt;State, vector&lt;State&gt;,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greater&lt;State&gt;&gt; q;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d1[1]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q.push({0, 1});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第二个标签保持 INF，等待发现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56000" cy="3134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函数内部的初始化片段。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堆条目是 (长度, 顶点)。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greater 使最小长度先出堆。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相同长度时，pair 按顶点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编号比较，影响演示顺序，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不改变最终答案。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只放入有限且更新成功的值。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358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严格次短路 · C++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两种有效状态都要继续扩展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276725" cy="2866644"/>
            <a:chOff x="829056" y="2148840"/>
            <a:chExt cx="4276725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276725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(!q.empty())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State cur = q.top(); q.pop();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ll d = cur.first;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int u = cur.second;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if (d != d1[u] &amp;&amp; d != d2[u])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continue;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for (auto e : g[u])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int v = e.v;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ll nd = d + e.w;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        // 下一页：尝试更新两个标签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54400" cy="3515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旧条目若已不等于两个标签，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就跳过，不再向外扩展。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用弹出的长度 d 加边权，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不能总用 d1[u]。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最短和次短状态都要扩展，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不能用 used[u] 一次封闭。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堆可能有重复条目，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不能按原始弹出次数判答案。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358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严格次短路 · C++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用交换保住旧的最短值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143375" cy="2866644"/>
            <a:chOff x="829056" y="2148840"/>
            <a:chExt cx="4143375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143375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接上一页，位于枚举出边的循环中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&lt; d1[v])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swap(nd, d1[v]);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q.push({d1[v], v});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(d1[v] &lt; nd &amp;&amp; nd &lt; d2[v])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d2[v] = 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q.push({d2[v], v});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结束 for 和 while 后返回 d2[n]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052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swap 交换两个变量的值。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新候选先进入 d1[v]，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旧最短则保存在 nd 中。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继续检查 nd 能否成为次短。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两个条件都使用严格比较，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相等的长度不会重复计入。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若旧最短为 INF，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第二个条件失败，不会入堆。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代码跟踪 · 想一想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06455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 if 为什么不能写成 else if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162800" cy="12675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执行前：d1[v] = 10，d2[v] = 15，nd = 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 swap(nd, d1[v]) 后，这三个变量各是什么值？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第二个 if 还需要执行吗？如果写成 else if，会漏掉什么？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832600" cy="15913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交换后：d1[v] = 7，d2[v] = 15，nd = 10。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第二个 if 满足 7 &lt; 10 &lt; 15，应把 d2[v] 更新为 10。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else if 会跳过第二次判断，错误地保留次短值 15。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同一次新最短的发现，可能同时改变两个标签。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134856" y="2215515"/>
            <a:ext cx="1956816" cy="3866769"/>
            <a:chOff x="9134856" y="2215515"/>
            <a:chExt cx="1956816" cy="3866769"/>
          </a:xfrm>
        </p:grpSpPr>
        <p:sp>
          <p:nvSpPr>
            <p:cNvPr id="10" name="TextBox 10"/>
            <p:cNvSpPr txBox="1"/>
            <p:nvPr/>
          </p:nvSpPr>
          <p:spPr>
            <a:xfrm>
              <a:off x="9134856" y="221551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新候选 nd=7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134856" y="2834640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原来：d1=10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68281" y="3225165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d2=15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039731" y="3720465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交换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134856" y="4234815"/>
              <a:ext cx="15081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d1=7，nd=10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39731" y="4730115"/>
              <a:ext cx="1087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再比较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134856" y="52349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d2=10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34856" y="573024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旧第一成为新第二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5599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例题 · P2865 路障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81909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主例从顶点 1 开始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36748"/>
            <a:ext cx="5619750" cy="3905934"/>
            <a:chOff x="942338" y="2136748"/>
            <a:chExt cx="5619750" cy="39059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36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教材四点例（无向图）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52600" y="3619500"/>
              <a:ext cx="1162050" cy="9525"/>
            </a:xfrm>
            <a:custGeom>
              <a:avLst/>
              <a:gdLst/>
              <a:ahLst/>
              <a:cxnLst/>
              <a:rect l="l" t="t" r="r" b="b"/>
              <a:pathLst>
                <a:path w="1162050" h="9525">
                  <a:moveTo>
                    <a:pt x="0" y="0"/>
                  </a:moveTo>
                  <a:lnTo>
                    <a:pt x="11620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14725" y="254317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914400"/>
                  </a:moveTo>
                  <a:lnTo>
                    <a:pt x="20193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514725" y="378142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0"/>
                  </a:moveTo>
                  <a:lnTo>
                    <a:pt x="201930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10250" y="2800350"/>
              <a:ext cx="9525" cy="1638300"/>
            </a:xfrm>
            <a:custGeom>
              <a:avLst/>
              <a:gdLst/>
              <a:ahLst/>
              <a:cxnLst/>
              <a:rect l="l" t="t" r="r" b="b"/>
              <a:pathLst>
                <a:path w="9525" h="1638300">
                  <a:moveTo>
                    <a:pt x="0" y="0"/>
                  </a:moveTo>
                  <a:lnTo>
                    <a:pt x="0" y="1638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0490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1465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486400" y="2152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86400" y="4438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8270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9245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4201" y="2346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64201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75813" y="31559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28463" y="26320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28463" y="431797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90588" y="348929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232373"/>
              <a:ext cx="3479800" cy="81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d1：[0, 100, INF, INF]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d2：[INF, INF, INF, INF]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1877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初始仅 d1[1] = 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弹出条目 (0, 1)。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 1–2，得到 0 + 100。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于是 d1[2] = 100。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此时堆中只有 (100, 2)。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左下两个列表依次对应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顶点 1、2、3、4。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所有次短标签仍未发现。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5599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例题 · P2865 路障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4668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弹出 100 时，会更新三个邻点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36748"/>
            <a:ext cx="5619750" cy="3905934"/>
            <a:chOff x="942338" y="2136748"/>
            <a:chExt cx="5619750" cy="39059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36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教材四点例（无向图）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52600" y="3619500"/>
              <a:ext cx="1162050" cy="9525"/>
            </a:xfrm>
            <a:custGeom>
              <a:avLst/>
              <a:gdLst/>
              <a:ahLst/>
              <a:cxnLst/>
              <a:rect l="l" t="t" r="r" b="b"/>
              <a:pathLst>
                <a:path w="1162050" h="9525">
                  <a:moveTo>
                    <a:pt x="0" y="0"/>
                  </a:moveTo>
                  <a:lnTo>
                    <a:pt x="11620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14725" y="254317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914400"/>
                  </a:moveTo>
                  <a:lnTo>
                    <a:pt x="20193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514725" y="378142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0"/>
                  </a:moveTo>
                  <a:lnTo>
                    <a:pt x="2019300" y="9144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10250" y="2800350"/>
              <a:ext cx="9525" cy="1638300"/>
            </a:xfrm>
            <a:custGeom>
              <a:avLst/>
              <a:gdLst/>
              <a:ahLst/>
              <a:cxnLst/>
              <a:rect l="l" t="t" r="r" b="b"/>
              <a:pathLst>
                <a:path w="9525" h="1638300">
                  <a:moveTo>
                    <a:pt x="0" y="0"/>
                  </a:moveTo>
                  <a:lnTo>
                    <a:pt x="0" y="1638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0490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1465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486400" y="2152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86400" y="4438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8270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9245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4201" y="2346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64201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75813" y="31559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28463" y="26320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28463" y="431797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90588" y="348929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232373"/>
              <a:ext cx="3479800" cy="81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d1：[0, 100, 350, 300]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d2：[200, INF, INF, INF]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848100" cy="3515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(100, 2)，枚举邻点。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 1：100 + 100 = 200。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比 0 大，成为 d2[1]。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3：100 + 250 = 350。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4：100 + 200 = 300。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堆按弹出优先级排列：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(200,1)、(300,4)、(350,3)。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源点也有了第二个长度。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5599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例题 · P2865 路障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返回源点的路线仍要向外扩展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36748"/>
            <a:ext cx="5619750" cy="3905934"/>
            <a:chOff x="942338" y="2136748"/>
            <a:chExt cx="5619750" cy="39059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36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教材四点例（无向图）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52600" y="3619500"/>
              <a:ext cx="1162050" cy="9525"/>
            </a:xfrm>
            <a:custGeom>
              <a:avLst/>
              <a:gdLst/>
              <a:ahLst/>
              <a:cxnLst/>
              <a:rect l="l" t="t" r="r" b="b"/>
              <a:pathLst>
                <a:path w="1162050" h="9525">
                  <a:moveTo>
                    <a:pt x="0" y="0"/>
                  </a:moveTo>
                  <a:lnTo>
                    <a:pt x="11620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14725" y="254317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914400"/>
                  </a:moveTo>
                  <a:lnTo>
                    <a:pt x="20193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514725" y="378142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0"/>
                  </a:moveTo>
                  <a:lnTo>
                    <a:pt x="201930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10250" y="2800350"/>
              <a:ext cx="9525" cy="1638300"/>
            </a:xfrm>
            <a:custGeom>
              <a:avLst/>
              <a:gdLst/>
              <a:ahLst/>
              <a:cxnLst/>
              <a:rect l="l" t="t" r="r" b="b"/>
              <a:pathLst>
                <a:path w="9525" h="1638300">
                  <a:moveTo>
                    <a:pt x="0" y="0"/>
                  </a:moveTo>
                  <a:lnTo>
                    <a:pt x="0" y="1638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0490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1465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486400" y="2152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86400" y="4438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8270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9245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4201" y="2346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64201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75813" y="31559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28463" y="26320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28463" y="431797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90588" y="348929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232373"/>
              <a:ext cx="3479800" cy="81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d1：[0, 100, 350, 300]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d2：[200, 300, INF, INF]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8481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(200, 1)。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再沿 1–2，得到 300。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100 &lt; 300，更新 d2[2]。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对应路线：1 → 2 → 1 → 2。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当前堆中：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(300,2)、(300,4)、(350,3)。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长度相同，按编号先弹 2。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次短状态也确实参与了松弛。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5599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例题 · P2865 路障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437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 300 依次带来哪些候选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36748"/>
            <a:ext cx="5619750" cy="3905934"/>
            <a:chOff x="942338" y="2136748"/>
            <a:chExt cx="5619750" cy="39059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36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教材四点例（无向图）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52600" y="3619500"/>
              <a:ext cx="1162050" cy="9525"/>
            </a:xfrm>
            <a:custGeom>
              <a:avLst/>
              <a:gdLst/>
              <a:ahLst/>
              <a:cxnLst/>
              <a:rect l="l" t="t" r="r" b="b"/>
              <a:pathLst>
                <a:path w="1162050" h="9525">
                  <a:moveTo>
                    <a:pt x="0" y="0"/>
                  </a:moveTo>
                  <a:lnTo>
                    <a:pt x="11620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14725" y="254317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914400"/>
                  </a:moveTo>
                  <a:lnTo>
                    <a:pt x="20193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514725" y="378142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0"/>
                  </a:moveTo>
                  <a:lnTo>
                    <a:pt x="201930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10250" y="2800350"/>
              <a:ext cx="9525" cy="1638300"/>
            </a:xfrm>
            <a:custGeom>
              <a:avLst/>
              <a:gdLst/>
              <a:ahLst/>
              <a:cxnLst/>
              <a:rect l="l" t="t" r="r" b="b"/>
              <a:pathLst>
                <a:path w="9525" h="1638300">
                  <a:moveTo>
                    <a:pt x="0" y="0"/>
                  </a:moveTo>
                  <a:lnTo>
                    <a:pt x="0" y="16383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0490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1465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486400" y="2152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86400" y="4438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8270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9245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4201" y="2346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64201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75813" y="31559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28463" y="26320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28463" y="431797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90588" y="348929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232373"/>
              <a:ext cx="3479800" cy="81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d1：[0, 100, 350, 300]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d2：[200, 300, 400, 500]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632200" cy="3363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先弹 (300, 2)：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3 得 550，到 4 得 500，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分别成为当前次短候选。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 1 得 400，不如 200。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再弹 (300, 4)：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3 得 400，比 550 更小。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d2[3] 从 550 改成 400。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旧的 550 留在堆中待跳过。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5599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例题 · P2865 路障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1302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 350 继续，得到更短的第二候选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36748"/>
            <a:ext cx="5619750" cy="3905934"/>
            <a:chOff x="942338" y="2136748"/>
            <a:chExt cx="5619750" cy="39059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367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教材四点例（无向图）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52600" y="3619500"/>
              <a:ext cx="1162050" cy="9525"/>
            </a:xfrm>
            <a:custGeom>
              <a:avLst/>
              <a:gdLst/>
              <a:ahLst/>
              <a:cxnLst/>
              <a:rect l="l" t="t" r="r" b="b"/>
              <a:pathLst>
                <a:path w="1162050" h="9525">
                  <a:moveTo>
                    <a:pt x="0" y="0"/>
                  </a:moveTo>
                  <a:lnTo>
                    <a:pt x="11620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14725" y="254317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914400"/>
                  </a:moveTo>
                  <a:lnTo>
                    <a:pt x="20193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514725" y="3781425"/>
              <a:ext cx="2019300" cy="914400"/>
            </a:xfrm>
            <a:custGeom>
              <a:avLst/>
              <a:gdLst/>
              <a:ahLst/>
              <a:cxnLst/>
              <a:rect l="l" t="t" r="r" b="b"/>
              <a:pathLst>
                <a:path w="2019300" h="914400">
                  <a:moveTo>
                    <a:pt x="0" y="0"/>
                  </a:moveTo>
                  <a:lnTo>
                    <a:pt x="201930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10250" y="2800350"/>
              <a:ext cx="9525" cy="1638300"/>
            </a:xfrm>
            <a:custGeom>
              <a:avLst/>
              <a:gdLst/>
              <a:ahLst/>
              <a:cxnLst/>
              <a:rect l="l" t="t" r="r" b="b"/>
              <a:pathLst>
                <a:path w="9525" h="1638300">
                  <a:moveTo>
                    <a:pt x="0" y="0"/>
                  </a:moveTo>
                  <a:lnTo>
                    <a:pt x="0" y="16383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0490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14650" y="3295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486400" y="2152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86400" y="4438650"/>
              <a:ext cx="647700" cy="647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8270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92450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4201" y="2346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64201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75813" y="31559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28463" y="26320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28463" y="431797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90588" y="348929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232373"/>
              <a:ext cx="3479800" cy="8103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d1：[0, 100, 350, 300]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d2：[200, 300, 400, 450]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5433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(350, 3)，沿 3–4。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 350 + 100 = 450。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满足 300 &lt; 450 &lt; 500，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把 d2[4] 改成 450。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(400, 3) 到 4 得 500，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不能再改进 450。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旧条目 (500,4)、(550,3)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已不等于相应标签，会跳过。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49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严格次短路 · 完成跟踪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08228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发现 450 后，剩余堆条目还会改变答案吗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4671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先弹出有效状态 (400,3)。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走向 2：400+250=650，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已大于 d2[2]=300，跳过。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走向 4：400+100=500，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已大于 d2[4]=450，跳过。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再弹出有效状态 (450,4)。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走向 2 得 650，大于 300；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走向 3 得 550，大于 400。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两个标签都不再变化。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2291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旧条目 (500,4) 随后弹出。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500 既不等于 300，也不等于450。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命中过期判断，直接 continue。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旧条目 (550,3) 同样过期：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它不等于该点的 350 或 400。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队列清空，最终返回 d2[4]。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最短 300，严格次短 450。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不能凭“刚发现一个候选”结束。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下一页把标签还原成完整路线。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21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P2865 · 回到完整路线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回到题目，比较完整路线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27900" cy="34011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最短路线：1 → 2 → 4，长度 100 + 200 = 300。</a:t>
            </a:r>
          </a:p>
          <a:p>
            <a:pPr marL="0" indent="0" algn="l">
              <a:lnSpc>
                <a:spcPts val="315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严格次短：1 → 2 → 3 → 4，长度 100 + 250 + 100 = 450。</a:t>
            </a:r>
          </a:p>
          <a:p>
            <a:pPr marL="0" indent="0" algn="l">
              <a:lnSpc>
                <a:spcPts val="315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另一条合法路线：1 → 2 → 1 → 2 → 4，长度为 500。</a:t>
            </a:r>
          </a:p>
          <a:p>
            <a:pPr marL="0" indent="0" algn="l">
              <a:lnSpc>
                <a:spcPts val="315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500 比 300 大，但它不是这些长度中第二小的不同值。</a:t>
            </a:r>
          </a:p>
          <a:p>
            <a:pPr marL="0" indent="0" algn="l">
              <a:lnSpc>
                <a:spcPts val="315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算法必须继续比较，才会把 500 改进成 450。</a:t>
            </a:r>
          </a:p>
          <a:p>
            <a:pPr marL="0" indent="0" algn="l">
              <a:lnSpc>
                <a:spcPts val="315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正权保证最小堆按由短到长扩展；同一后缀的比较又说明：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每点保留两个不同的前缀长度，不会漏掉更优的第二个答案。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49106" y="2234565"/>
            <a:ext cx="2017395" cy="3866769"/>
            <a:chOff x="8849106" y="2234565"/>
            <a:chExt cx="2017395" cy="3866769"/>
          </a:xfrm>
        </p:grpSpPr>
        <p:sp>
          <p:nvSpPr>
            <p:cNvPr id="7" name="TextBox 7"/>
            <p:cNvSpPr txBox="1"/>
            <p:nvPr/>
          </p:nvSpPr>
          <p:spPr>
            <a:xfrm>
              <a:off x="8849106" y="2234565"/>
              <a:ext cx="18986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到牛棚 4 的候选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49106" y="281559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49106" y="320611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100+200 = 300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49106" y="3834765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1→2→3→4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49106" y="4225290"/>
              <a:ext cx="2032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100+250+100=450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49106" y="485394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1→2→1→2→4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49106" y="524446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100×3+200=500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49106" y="5749290"/>
              <a:ext cx="2032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300 &lt; 450 &lt; 500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4018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复杂度与适用范围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复杂度与算法的适用条件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010400" cy="34201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7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5000，r ≤ 100000；无向图存成 E = 2r 条有向边。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允许反复走边，路线可能无限多，不能把所有路线枚举出来。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我们只保留每点的两个有效长度层次，并跳过过期堆条目。</a:t>
            </a:r>
          </a:p>
          <a:p>
            <a:pPr marL="0" indent="0" algn="l">
              <a:lnSpc>
                <a:spcPts val="3750"/>
              </a:lnSpc>
              <a:spcBef>
                <a:spcPts val="450"/>
              </a:spcBef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时间 O((n + r) log(n + r))，空间 O(n + r)。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两个标签只增加常数级状态，主要开销仍是扫描边与堆操作。</a:t>
            </a:r>
          </a:p>
          <a:p>
            <a:pPr marL="0" indent="0" algn="l">
              <a:lnSpc>
                <a:spcPts val="3750"/>
              </a:lnSpc>
              <a:spcBef>
                <a:spcPts val="9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本课用于正权、允许重复点边的严格次短路线。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不能直接搬去求第二简单路径，也不能直接用于负权图。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848089" y="2203423"/>
            <a:ext cx="2443483" cy="3886884"/>
            <a:chOff x="8848089" y="2203423"/>
            <a:chExt cx="2443483" cy="3886884"/>
          </a:xfrm>
        </p:grpSpPr>
        <p:sp>
          <p:nvSpPr>
            <p:cNvPr id="7" name="TextBox 7"/>
            <p:cNvSpPr txBox="1"/>
            <p:nvPr/>
          </p:nvSpPr>
          <p:spPr>
            <a:xfrm>
              <a:off x="8848089" y="2203423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允许重复，不是免费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9001125" y="3000375"/>
              <a:ext cx="476250" cy="47625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620375" y="3000375"/>
              <a:ext cx="476250" cy="47625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9477375" y="323850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086851" y="31178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706101" y="31178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91089" y="28130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48089" y="3651223"/>
              <a:ext cx="1346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最短：1→2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48089" y="4070323"/>
              <a:ext cx="952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长度 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48089" y="4698973"/>
              <a:ext cx="2159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再来回：1→2→1→2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48089" y="5203798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3+3+3 = 9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848089" y="5699098"/>
              <a:ext cx="219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正权边让长度增加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2877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P2865 · 主程序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读入无向图，并输出第二标签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02138" cy="2866644"/>
            <a:chOff x="829056" y="2148840"/>
            <a:chExt cx="4402138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02138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struct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Edge { int v, w; };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n, r; cin &gt;&gt; n &gt;&gt; r;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vector&lt;vector&lt;Edge&gt;&gt; g(n + 1);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r; ++i)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int u, v, 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u &gt;&gt; v &gt;&gt; 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g[u].push_back({v, w});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g[v].push_back({u, w});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secondShortest(g) &lt;&lt; '\n';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814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Edge 定义放在函数之前。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输入部分放在 main 中。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无向道路必须存两个方向。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secondShortest 内依次执行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初始化、弹堆、双标签更新，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最后返回 d2[n]。</a:t>
            </a:r>
          </a:p>
          <a:p>
            <a:pPr marL="0" indent="0" algn="l">
              <a:lnSpc>
                <a:spcPts val="3000"/>
              </a:lnSpc>
              <a:spcBef>
                <a:spcPts val="12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距离和累加均用 long long。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原题保证这个答案存在。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迁移练习 · 等长路线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有两条等长最短路时，怎样处理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143500" cy="16485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教学自拟：右图每条无向边的权值均为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→ 2 → 4 与 1 → 3 → 4 的长度都为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严格次短是 2、3，还是 4？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请给出一条路线，并解释为什么不能更短。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696200" cy="15913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答案为 4，例如 1 → 2 → 1 → 2 → 4。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 与最短相等，不符合“严格更大”。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路线在 {1,4} 与 {2,3} 之间交替，回到前一组必须走偶数条边。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因此到 4 不可能只走 3 条边；最短以上的最小长度就是 4。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924925" y="2066925"/>
            <a:ext cx="2343150" cy="1623082"/>
            <a:chOff x="8924925" y="2066925"/>
            <a:chExt cx="2343150" cy="1623082"/>
          </a:xfrm>
        </p:grpSpPr>
        <p:sp>
          <p:nvSpPr>
            <p:cNvPr id="10" name="Line 10"/>
            <p:cNvSpPr/>
            <p:nvPr/>
          </p:nvSpPr>
          <p:spPr>
            <a:xfrm>
              <a:off x="9324975" y="2400300"/>
              <a:ext cx="581025" cy="342900"/>
            </a:xfrm>
            <a:custGeom>
              <a:avLst/>
              <a:gdLst/>
              <a:ahLst/>
              <a:cxnLst/>
              <a:rect l="l" t="t" r="r" b="b"/>
              <a:pathLst>
                <a:path w="581025" h="342900">
                  <a:moveTo>
                    <a:pt x="0" y="342900"/>
                  </a:moveTo>
                  <a:lnTo>
                    <a:pt x="581025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0287000" y="2400300"/>
              <a:ext cx="571500" cy="342900"/>
            </a:xfrm>
            <a:custGeom>
              <a:avLst/>
              <a:gdLst/>
              <a:ahLst/>
              <a:cxnLst/>
              <a:rect l="l" t="t" r="r" b="b"/>
              <a:pathLst>
                <a:path w="571500" h="342900">
                  <a:moveTo>
                    <a:pt x="0" y="0"/>
                  </a:moveTo>
                  <a:lnTo>
                    <a:pt x="571500" y="3429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324975" y="2971800"/>
              <a:ext cx="581025" cy="342900"/>
            </a:xfrm>
            <a:custGeom>
              <a:avLst/>
              <a:gdLst/>
              <a:ahLst/>
              <a:cxnLst/>
              <a:rect l="l" t="t" r="r" b="b"/>
              <a:pathLst>
                <a:path w="581025" h="342900">
                  <a:moveTo>
                    <a:pt x="0" y="0"/>
                  </a:moveTo>
                  <a:lnTo>
                    <a:pt x="581025" y="3429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0287000" y="2971800"/>
              <a:ext cx="571500" cy="342900"/>
            </a:xfrm>
            <a:custGeom>
              <a:avLst/>
              <a:gdLst/>
              <a:ahLst/>
              <a:cxnLst/>
              <a:rect l="l" t="t" r="r" b="b"/>
              <a:pathLst>
                <a:path w="571500" h="342900">
                  <a:moveTo>
                    <a:pt x="0" y="342900"/>
                  </a:moveTo>
                  <a:lnTo>
                    <a:pt x="571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8924925" y="2638425"/>
              <a:ext cx="438150" cy="4381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9877425" y="2066925"/>
              <a:ext cx="438150" cy="4381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9877425" y="3209925"/>
              <a:ext cx="438150" cy="4381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829925" y="2638425"/>
              <a:ext cx="438150" cy="4381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997951" y="2727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950451" y="2155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50451" y="3298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02951" y="2727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本课回顾与衔接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独立实现前，检查三个条件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05700" cy="1229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一、新候选等于 d1[v]，能否写入 d2[v]？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二、找到新的最短值后，旧的最短值应该去哪里？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三、一个顶点最短状态已处理，能否用 used[u] 禁止它再扩展？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264400" cy="15913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相等值不能作为严格次短；旧最短仍要作为第二候选参与比较。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不能按顶点只处理一次：次短状态也需要向相邻点松弛。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本课解决了“一个源点的第二个不同距离”。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如果需要任意两点的最短距离，下一课学习 Floyd 算法。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020556" y="2234565"/>
            <a:ext cx="2361819" cy="3923919"/>
            <a:chOff x="9020556" y="2234565"/>
            <a:chExt cx="2361819" cy="3923919"/>
          </a:xfrm>
        </p:grpSpPr>
        <p:sp>
          <p:nvSpPr>
            <p:cNvPr id="10" name="TextBox 10"/>
            <p:cNvSpPr txBox="1"/>
            <p:nvPr/>
          </p:nvSpPr>
          <p:spPr>
            <a:xfrm>
              <a:off x="9020556" y="223456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两条最短，不算次短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20556" y="28727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1→2→4：长度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20556" y="34537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1→3→4：长度 2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9029700" y="4029075"/>
              <a:ext cx="2352675" cy="9525"/>
            </a:xfrm>
            <a:custGeom>
              <a:avLst/>
              <a:gdLst/>
              <a:ahLst/>
              <a:cxnLst/>
              <a:rect l="l" t="t" r="r" b="b"/>
              <a:pathLst>
                <a:path w="2352675" h="9525">
                  <a:moveTo>
                    <a:pt x="0" y="0"/>
                  </a:moveTo>
                  <a:lnTo>
                    <a:pt x="23526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020556" y="433959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1→2→1→2→4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20556" y="4825365"/>
              <a:ext cx="1087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长度为 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20556" y="54254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d1[4]=2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20556" y="58064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d2[4]=4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8222</Words>
  <Application>Microsoft Office PowerPoint</Application>
  <PresentationFormat>宽屏</PresentationFormat>
  <Paragraphs>398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9" baseType="lpstr">
      <vt:lpstr>Arial</vt:lpstr>
      <vt:lpstr>Consolas</vt:lpstr>
      <vt:lpstr>Office Theme</vt:lpstr>
      <vt:lpstr>严格次短路</vt:lpstr>
      <vt:lpstr>想多看一会儿风景，但又不想绕得太远</vt:lpstr>
      <vt:lpstr>第二条路线不一定是严格次短路</vt:lpstr>
      <vt:lpstr>P2865 允许绕路和重复经过</vt:lpstr>
      <vt:lpstr>四点图对应哪些输入，程序应该输出什么</vt:lpstr>
      <vt:lpstr>删除最短路的一条边，行不行</vt:lpstr>
      <vt:lpstr>只保留最短值，会丢掉之后要比较的路线</vt:lpstr>
      <vt:lpstr>为每个点保存两个不同距离</vt:lpstr>
      <vt:lpstr>新候选小于或等于最短值</vt:lpstr>
      <vt:lpstr>新候选夹在两者之间或更大</vt:lpstr>
      <vt:lpstr>为什么只保留两个长度就够了</vt:lpstr>
      <vt:lpstr>初始化双距离与最小堆</vt:lpstr>
      <vt:lpstr>两种有效状态都要继续扩展</vt:lpstr>
      <vt:lpstr>用交换保住旧的最短值</vt:lpstr>
      <vt:lpstr>两个 if 为什么不能写成 else if</vt:lpstr>
      <vt:lpstr>主例从顶点 1 开始</vt:lpstr>
      <vt:lpstr>弹出 100 时，会更新三个邻点</vt:lpstr>
      <vt:lpstr>返回源点的路线仍要向外扩展</vt:lpstr>
      <vt:lpstr>两个 300 依次带来哪些候选</vt:lpstr>
      <vt:lpstr>从 350 继续，得到更短的第二候选</vt:lpstr>
      <vt:lpstr>发现 450 后，剩余堆条目还会改变答案吗</vt:lpstr>
      <vt:lpstr>回到题目，比较完整路线</vt:lpstr>
      <vt:lpstr>复杂度与算法的适用条件</vt:lpstr>
      <vt:lpstr>读入无向图，并输出第二标签</vt:lpstr>
      <vt:lpstr>有两条等长最短路时，怎样处理</vt:lpstr>
      <vt:lpstr>独立实现前，检查三个条件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2026-09-23T16:59:50Z</dcterms:created>
  <dcterms:modified xsi:type="dcterms:W3CDTF">2026-09-23T17:00:32Z</dcterms:modified>
  <cp:category/>
  <cp:contentStatus/>
  <dc:language>zh-CN</dc:language>
</cp:coreProperties>
</file>