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前面的算法从一个源点出发，这次把问题扩展到任意一对起点和终点。请先确认学生能读邻接矩阵，能解释松弛，也能区分三重循环的每个变量。我们沿主教材例十杠七和十杠八学习两个版本，分别完成 P2910 的最小危险行程和 B3611 的可达关系。整个课堂反复追问同一个问题：这一轮新允许哪个点作为中转。</a:t>
            </a:r>
          </a:p>
          <a:p>
            <a:endParaRPr lang="zh-CN" dirty="0"/>
          </a:p>
          <a:p>
            <a:r>
              <a:rPr lang="zh-CN" dirty="0"/>
              <a:t>本页已经解决“Floyd 与传递闭包”；接下来继续说明“按 1、2、1、3 的次序访问，怎样让整段行程更安全”。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按1、2、1、3访问的故事说明问题，危险值是题目给出的可加权值。中转时经过3不妨碍之后再次按要求访问3，条件是规定序列按顺序得到满足。第一段由5改成3说明直连边不一定最优。各段无共享限制，因而可以分段优化；后续才引出全点对距离表。</a:t>
            </a:r>
          </a:p>
          <a:p>
            <a:pPr/>
            <a:endParaRPr lang="en-US" dirty="0"/>
          </a:p>
          <a:p>
            <a:pPr/>
            <a:r>
              <a:rPr lang="zh-CN" dirty="0"/>
              <a:t>把访问顺序与路网的输入区别清楚，再寻找每一段的最优走法。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给定顺序1、2、1、3不是说相邻游览点必须直达，中途仍可经过其他岛。前两段都经3更短，合计7。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用自己的话复述访问序列的要求。必须按规定顺序完成访问，但两次规定访问之间可以经过其他岛屿，也可以重复经过，危险指数沿途相加。各段没有共享免费次数或必须避开的已访问点，因此能独立优化。岛屿最多一百个，访问序列最多一万个位置，直接危险指数非负且完整给出。问题不再只有一个固定源点，需要准备多组点对的答案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本页已经解决“一条行程要问多组起点和终点”；接下来继续说明“访问序列不是道路：逐行读 P2910 的样例”。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给定顺序1、2、1、3不是说相邻游览点必须直达，中途仍可经过其他岛。前两段都经3更短，合计7。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读取教材样例，特别区分m个访问位置与道路条数。3×3矩阵的行是起点、列是终点。本例对称，但普通输入不能擅自补对称值。输出7来自三段最小危险值之和，后面的图和逐轮更新会完整推导，不要求此时背答案。</a:t>
            </a:r>
          </a:p>
          <a:p>
            <a:endParaRPr lang="zh-CN" dirty="0"/>
          </a:p>
          <a:p>
            <a:r>
              <a:rPr lang="zh-CN" dirty="0"/>
              <a:t>先用图算直走总危险值，再尝试为每一段寻找中转。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材的三点样例，访问顺序是一、二、一、三。先请学生计算全部直走得到十一，再只看第一段：一到三的危险值是一，三到二是二，合起来三，比直接边五小。橙色两段只是强调候选路线，不表示免费。样例的双向权值恰好相同，所以画成无向边；原题给的是每个方向的完整矩阵，一般不能擅自强制对称。由这个反例引出每段先求最短距离的必要性。</a:t>
            </a:r>
          </a:p>
          <a:p>
            <a:endParaRPr lang="zh-CN" dirty="0"/>
          </a:p>
          <a:p>
            <a:r>
              <a:rPr lang="zh-CN" dirty="0"/>
              <a:t>本页已经解决“直走的危险值为什么不是答案”；接下来继续说明“用一张表回答所有点对”。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指认第一行第二列，并说出它表示从一到二，而不是从二到一。初始表依次为零五一、五零二、一二零，它只包含直接航行和原地不走的选择。对角线零表示不用移动就没有代价。距离表共有点数平方个格子，每格对应一个有方向的点对。后续我们会不断增加允许的中转选择，逐步把表中的直接距离改成真正最短距离。</a:t>
            </a:r>
          </a:p>
          <a:p>
            <a:endParaRPr lang="zh-CN" dirty="0"/>
          </a:p>
          <a:p>
            <a:r>
              <a:rPr lang="zh-CN" dirty="0"/>
              <a:t>本页已经解决“用一张表回答所有点对”；接下来继续说明“经过一个中转点能否更短”。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把样例中的顶点分别对应到起点 i、中转点 k、终点 j，这里是一、三、二。先算到中转点的第一段，再算中转点到终点的第二段，候选总长度是一加二等于三。把三与已有的五比较后保留三，这就是松弛。请学生说明为什么要比较旧值，而不能总是强行经过中转点。两段都必须可达，否则不能把两个标记当真实长度相加。</a:t>
            </a:r>
          </a:p>
          <a:p>
            <a:endParaRPr lang="zh-CN" dirty="0"/>
          </a:p>
          <a:p>
            <a:r>
              <a:rPr lang="zh-CN" dirty="0"/>
              <a:t>本页已经解决“经过一个中转点能否更短”；接下来继续说明“先说明每一轮允许做什么”。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这一页是 Floyd 正确性的核心。三维状态中的第一维 k 表示允许哪些内部顶点，而不是已经访问了几个起点。起点和终点可以是任意编号，只有路线内部的中转点限制在一到 k。第零轮不允许中转，第一个阶段开放顶点一，第二个阶段再开放顶点二，最终开放全部顶点。强调允许不等于必须，上一阶段的路线在下一阶段仍然合法。让学生举出第二轮允许起点为五的例子，检验是否混淆了端点与中转点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本页已经解决“先说明每一轮允许做什么”；接下来继续说明“新开放的点 k 只有两种用法”。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k表示已经允许作为中间点的编号范围，而不是路径恰好走k条边。只有允许点3后，1到2才能由5改成3。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固定一对起终点，新增顶点 k 后，把方案分为不经过 k 和经过 k 两类。不经过时直接沿用上一阶段的最优值；经过时在 k 处分成两段，两段内部都只能使用此前允许的点。没有负环时，去掉非负环不会使路线更差，所以可以选择不重复内部顶点的最短路线，使这种拆分成立。若端点恰好就是 k，零长度的一段也能兼容递推。两类候选取较小值，既不漏掉新方案，也不抛弃旧方案。</a:t>
            </a:r>
          </a:p>
          <a:p>
            <a:endParaRPr lang="zh-CN" dirty="0"/>
          </a:p>
          <a:p>
            <a:r>
              <a:rPr lang="zh-CN" dirty="0"/>
              <a:t>本页已经解决“新开放的点 k 只有两种用法”；接下来继续说明“第 1 轮：固定 k=1，检查全部九个点对”。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k=1后，让学生从第1列取左段，从第1行取右段，计算九个候选。左表不是更新后的距离表，右表才是逐格min的结果。2到3候选6不如原值2，2到2绕回长度10不如原地0。虽然本轮没更新，后面允许的中转点不同，不能模仿Bellman–Ford无更新提前结束。</a:t>
            </a:r>
          </a:p>
          <a:p>
            <a:endParaRPr lang="zh-CN" dirty="0"/>
          </a:p>
          <a:p>
            <a:r>
              <a:rPr lang="zh-CN" dirty="0"/>
              <a:t>第1轮没有改进也不能提前停，后面的中转点提供不同机会。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继续用第2列与第2行相加得到九格候选，再与上一轮比较。1到3候选7大于1，3到3候选4大于0。强调允许一个中转点等于增加选择，不是强迫绕过它。前两轮均不变，第三轮仍会出现更短路线。</a:t>
            </a:r>
          </a:p>
          <a:p>
            <a:endParaRPr lang="zh-CN" dirty="0"/>
          </a:p>
          <a:p>
            <a:r>
              <a:rPr lang="zh-CN" dirty="0"/>
              <a:t>前两轮的所有比较已核对，再汇总矩阵并开放第3个中转点。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不要因为执行了一轮就期待表中一定有变化。第一轮允许一中转，从二经一到三的候选是五加一等于六，大于直接的二。第二轮允许二中转，从一经二到三的候选是五加二等于七，大于直接的一。其他格同样没有改进，因此前两轮后整张表保持不变。让学生任选一格再核对一次，并说出允许的中转集合，而不只是报出计算结果。</a:t>
            </a:r>
          </a:p>
          <a:p>
            <a:endParaRPr lang="zh-CN" dirty="0"/>
          </a:p>
          <a:p>
            <a:r>
              <a:rPr lang="zh-CN" dirty="0"/>
              <a:t>本页已经解决“第 1 轮和第 2 轮为什么没有变化”；接下来继续说明“第 3 轮把两个 5 改为 3”。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先预测第三轮最可能改变的两个格子，再点击展示。新增中转点三后，一到二的候选是一加二，二到一的候选是二加一，两者都把五改成三。其余格子没有更短候选，最终三行是零三一、三零二、一二零。这个样例的对称来自输入本身；在有向图中，两个方向必须各自按公式计算，不能因为更新一格就复制到另一格。</a:t>
            </a:r>
          </a:p>
          <a:p>
            <a:endParaRPr lang="zh-CN" dirty="0"/>
          </a:p>
          <a:p>
            <a:r>
              <a:rPr lang="zh-CN" dirty="0"/>
              <a:t>本页已经解决“第 3 轮把两个 5 改为 3”；接下来继续说明“访问序列现在只需查表相加”。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回到原问题，相邻三段分别查到三、三、一，总危险值为七。实际路线是一、三、二、三、一、三，能够按顺序选出规定的一、二、一、三，所以中途提前到达三并不违法。证明最优时分成两句话：任何合法行程的每段都不短于该段最短距离，所以总和至少为七；把各段最短路线拼起来确实能得到七，所以这个下界能够实现。这也解释了为什么各段没有共享限制十分关键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本页已经解决“访问序列现在只需查表相加”；接下来继续说明“三维状态为什么能压成二维”。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给定顺序1、2、1、3不是说相邻游览点必须直达，中途仍可经过其他岛。前两段都经3更短，合计7。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三维状态便于推导，但保存所有阶段会占用点数立方的空间。观察第 k 轮需要读取的两段，它们分别位于第 k 列和第 k 行。无负环时对角线为零，更新这些格子相当于把自身与自身加零比较，所以结果不变。即使其他格子已经在本轮写回，我们读到的第 k 行、列仍等价于上一阶段。于是只需要一张二维表，阶段由外层循环记录，空间降为点数平方。不要把这种原地更新的依据简单说成所有动态规划都能省一维。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本页已经解决“三维状态为什么能压成二维”；接下来继续说明“三重循环各负责一个问题”。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k表示已经允许作为中间点的编号范围，而不是路径恰好走k条边。只有允许点3后，1到2才能由5改成3。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逐层读代码，让学生把 k 解释为当前新开放的中转点，把 i 解释为起点，把 j 解释为终点。固定 k 后，必须遍历所有起终点组合，再进入下一轮。最内层就是前面推导的旧值与两段之和取最小值。这里专门使用 P2910 的完整非负矩阵，因此任意两点都有直接航线，可以直接相加。普通图可能不可达，我们稍后会补充相应的判断，不要把这个简化版本无条件复制到其他题。</a:t>
            </a:r>
          </a:p>
          <a:p>
            <a:endParaRPr lang="zh-CN" dirty="0"/>
          </a:p>
          <a:p>
            <a:r>
              <a:rPr lang="zh-CN" dirty="0"/>
              <a:t>本页已经解决“三重循环各负责一个问题”；接下来继续说明“把 k=3、i=1 代入三重循环，j 依次变化”。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将手指依次指向三个循环变量。k=3、i=1时j从1到3，候选分别2、3、1；只有j=2发生改进。j超界之后i才加1，j重新赋为1，随后更新反方向2到1。最后按行程序列查表得到7。将具体执行顺序与阶段定义对应起来，再看错误循环顺序的反例。</a:t>
            </a:r>
          </a:p>
          <a:p>
            <a:endParaRPr lang="zh-CN" dirty="0"/>
          </a:p>
          <a:p>
            <a:r>
              <a:rPr lang="zh-CN" dirty="0"/>
              <a:t>外层阶段必须先固定，接着用错误循环顺序观察会漏掉什么。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这是教学自拟的四点有向链，按一、三、四、二的顺序排列，每条边权一。假设错误地把循环写成 i、j、k。当起点为一、终点为二时，经三需要的三到二尚未算出，经四需要的一到四也尚未算出，因此该格仍为不可达。随后处理一到四时，才能经过三算出长度二，但终点二已经处理过，这一遍不会回头更新。真实答案为三，错误程序却漏掉它。这个反例针对只执行一遍的错误顺序，不需要讨论反复松弛到收敛的另一种算法。</a:t>
            </a:r>
          </a:p>
          <a:p>
            <a:endParaRPr lang="zh-CN" dirty="0"/>
          </a:p>
          <a:p>
            <a:r>
              <a:rPr lang="zh-CN" dirty="0"/>
              <a:t>本页已经解决“把 i 放到最外层会漏掉什么”；接下来继续说明“哪些循环交换是安全的”。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让学生先独立判断两种顺序，然后解释理由，再揭示答案。两种顺序都把 k 保持在最外层，因此阶段含义没有改变，内部只是以不同顺序遍历所有点对。由于本轮第 k 行和第 k 列不变，交换 i 与 j 不影响结果。把 k 放到最内层则一般破坏阶段依赖，上一页反例已说明只做一遍不可靠。要求学生用状态含义回答，避免只背字母排列。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本页已经解决“哪些循环交换是安全的”；接下来继续说明“普通边表怎样初始化距离矩阵”。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这条有向链每边权1。计算1到2时，需要先获得1到4或3到2的子问题结果；k在最外层才能按允许中间点的阶段统一保证它。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转到普通边表输入。先把整张表设为不可达，再把对角线设为零，随后逐条读边并取较小值。重边的起终点相同，较大的边没有必要保留；若读到负自环，取最小值会保留负数，不能在读完后重新把对角清零。无向图要同时更新两个方向，有向图只更新给定方向。特别提醒零权边表示可以免费通过，而不是不存在边。本页展示的是初始化片段，完整有向普通图程序另附。</a:t>
            </a:r>
          </a:p>
          <a:p>
            <a:endParaRPr lang="zh-CN" dirty="0"/>
          </a:p>
          <a:p>
            <a:r>
              <a:rPr lang="zh-CN" dirty="0"/>
              <a:t>本页已经解决“普通边表怎样初始化距离矩阵”；接下来继续说明“先确认两段可达再相加”。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检查两段是否都不是不可达标记，再计算候选。即使不可达标记是一个很大的整数，它也不能像真实路长一样参与运算；加上负数可能变得更小，制造假路线，过大整数相加还可能溢出。代码使用长整型和足够大的标记，但长整型并不意味着任意输入都安全，仍要根据题目范围确认有限距离之和不会超过范围。这里的普通模板约定图中没有负环，负环问题另作讨论。</a:t>
            </a:r>
          </a:p>
          <a:p>
            <a:endParaRPr lang="zh-CN" dirty="0"/>
          </a:p>
          <a:p>
            <a:r>
              <a:rPr lang="zh-CN" dirty="0"/>
              <a:t>本页已经解决“先确认两段可达再相加”；接下来继续说明“P2910 先完整读入再预处理”。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 P2910，按输入顺序先读点数和访问位置数，再读访问序列，最后读完整矩阵。访问序列的数组下标从零开始，顶点编号仍从一开始，两者不要混淆。流输入按空白分隔整数，所以教材样例把每个岛屿单独放一行也没有问题。输入矩阵本身就是初始状态，零值和两个方向的原始权值都应保留。这里使用长整型矩阵，与核心函数的参数一致。</a:t>
            </a:r>
          </a:p>
          <a:p>
            <a:endParaRPr lang="zh-CN" dirty="0"/>
          </a:p>
          <a:p>
            <a:r>
              <a:rPr lang="zh-CN" dirty="0"/>
              <a:t>本页已经解决“P2910 先完整读入再预处理”；接下来继续说明“最后累加 m−1 段最短距离”。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完整读入后，调用封装好的 Floyd 函数，再遍历相邻访问位置。m 个位置只有 m 减一段，所以循环从下标一开始，将前一个岛屿到当前岛屿的最短距离加到答案。以样例再核对一次，得到三加三加一等于七。点数一百时三重循环约一百万次，访问数一万时只需九千九百九十九次查表，因此总时间为点数立方加访问数，空间为矩阵和访问序列之和。完整程序保存在配套源码中。</a:t>
            </a:r>
          </a:p>
          <a:p>
            <a:endParaRPr lang="zh-CN" dirty="0"/>
          </a:p>
          <a:p>
            <a:r>
              <a:rPr lang="zh-CN" dirty="0"/>
              <a:t>本页已经解决“最后累加 m−1 段最短距离”；接下来继续说明“n 增大时立方复杂度变化多快”。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具体数量帮助学生建立立方增长的直觉：一百个点约一百万次，五百个点约一点二五亿次，五千个点约一千二百五十亿次。点数增加十倍，立方运算量增加一千倍。不能只因代码短就认为算法快，也不要把这些次数机械换算成固定秒数。小图需要很多点对答案时 Floyd 很方便；大稀疏非负图通常按实际需要的源点运行堆优化 Dijkstra；仅求可达还可以逐源 BFS。先看要回答什么，再估计时间和空间。</a:t>
            </a:r>
          </a:p>
          <a:p>
            <a:endParaRPr lang="zh-CN" dirty="0"/>
          </a:p>
          <a:p>
            <a:r>
              <a:rPr lang="zh-CN" dirty="0"/>
              <a:t>本页已经解决“n 增大时立方复杂度变化多快”；接下来继续说明“有负边时还要问是否存在负环”。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Floyd 不依赖 Dijkstra 的非负边贪心，所以允许负边，但有限最短距离仍需要排除相关负环。如果发现某个点到自己的距离为负，就说明存在负权闭合路线。起点能到该负环、负环又能到终点时，可以反复绕行使总长度继续变小，这个点对没有有限最短值。固定的三重循环不会无限执行，但表中的数值不能被当成正常答案，反复变小也可能带来溢出。无向负边来回走就能形成负权闭合路线。本课普通模板约定没有负环，P2910 的非负输入自然满足这个条件。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本页已经解决“有负边时还要问是否存在负环”；接下来继续说明“一起检查初始化和循环顺序”。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一条从1出发又回到1的路线权和为负，就能改进原来的对角线0。不存在这种情况时，零步路线仍能提供0。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先让学生分别从可达性、最优性和阶段三个角度解释，再点击答案。把无边填为零会凭空增加免费通路，应使用不可达标记。相同方向的两条边权八和三应保留三，因为走八不会改善最短值。把 k 放到最内层后，只做一遍不能保证所需的子问题已经完成，四点链反例会漏解。若学生只给结论，追问对应的错误会在表中造成哪一种假状态。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本页已经解决“一起检查初始化和循环顺序”；接下来继续说明“只问消息能不能传到，不再比较需要走多远”。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一条从1出发又回到1的路线权和为负，就能改进原来的对角线0。不存在这种情况时，零步路线仍能提供0。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借教材四点图构造消息转发情境，先口述1到4到2和3到4到2到1。问学生能否传回3，引导其观察没有进入3的边。任务只关心存在性，使用真假而非距离。至少走一条边的约定必须明确，不能默认每点都能到自己。</a:t>
            </a:r>
          </a:p>
          <a:p>
            <a:pPr/>
            <a:endParaRPr lang="en-US" dirty="0"/>
          </a:p>
          <a:p>
            <a:pPr/>
            <a:r>
              <a:rPr lang="zh-CN" dirty="0"/>
              <a:t>把只关心是否存在路线的任务写成布尔表，再给出完整题目输入输出。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以2经1到4为例，两段都可达才能推出整段可达。原先已经可达的关系还要保留，不能被新中间点覆盖成false。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把每格保存的数字换成真假值。距离问题中，两段用加法拼接，多种方案用最小值选择；可达问题中，两段都存在才能拼接，所以用逻辑且，只要旧方案或新方案任一成立就能到达，所以用逻辑或。中转阶段完全相同，仍是逐步允许一到 k。强调有向图使用可达这个词，能从一到二不代表能从二到一。接下来让学生用已经熟悉的阶段思想推导新代码，而不是背第二个模板。</a:t>
            </a:r>
          </a:p>
          <a:p>
            <a:endParaRPr lang="zh-CN" dirty="0"/>
          </a:p>
          <a:p>
            <a:r>
              <a:rPr lang="zh-CN" dirty="0"/>
              <a:t>本页已经解决“如果只问能不能到达”；接下来继续说明“B3611 的四点图能到达谁”。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这是主教材的 B3611 四点样例，直接边为一到四、二到一、三到四、四到二。让学生对照箭头说出邻接矩阵中的四个一。输入只描述直接边，输出却要包括经过多条边后能到达的关系，例如一经四到二，三经四、二到一。点数最多一百，输入对角线为零。根据本题的非空路线约定，必须走过至少一条边后才算返回自己，因此不能提前把对角线都置为真。</a:t>
            </a:r>
          </a:p>
          <a:p>
            <a:endParaRPr lang="zh-CN" dirty="0"/>
          </a:p>
          <a:p>
            <a:r>
              <a:rPr lang="zh-CN" dirty="0"/>
              <a:t>本页已经解决“B3611 的四点图能到达谁”；接下来继续说明“B3611：输入直接关系，输出全部非空可达关系”。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教材样例第一行n=4，后面四行描述直接有向边。输出仍为4×4矩阵，不过1代表存在至少一条边组成的路线。逐个解释第3列全为0与其他列为1，后面按k逐轮核实。1、2、4能沿环返回自己，3不能。</a:t>
            </a:r>
          </a:p>
          <a:p>
            <a:endParaRPr lang="zh-CN" dirty="0"/>
          </a:p>
          <a:p>
            <a:r>
              <a:rPr lang="zh-CN" dirty="0"/>
              <a:t>从一条两段路线开始，推导 AND 与 OR 的分工。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中只取出教材的第一段一到四和第二段四到二，用来解释拼接。两个条件都为真，才能推出一到二，任何一段不通都无法连成路线，所以括号中使用逻辑且。另一方面，原来已经存在的路线不能因为经过当前中转点不通就被删除，因此还要和旧值做逻辑或。让学生分别举出旧值为真、新方案为假的情况，和旧值为假、新方案为真的情况，检查是否真正理解两个运算的位置。</a:t>
            </a:r>
          </a:p>
          <a:p>
            <a:endParaRPr lang="zh-CN" dirty="0"/>
          </a:p>
          <a:p>
            <a:r>
              <a:rPr lang="zh-CN" dirty="0"/>
              <a:t>本页已经解决“两段都存在才能拼接”；接下来继续说明“可达表第 1 轮增加 2 到 4”。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轮只允许顶点一作为中转。原图二到一、一到四都存在，因此新增二到四，把第二行第四列从零改成一。其余格子保持原值，四行依次为零零零一、一零零一、零零零一、零一零零。虽然完整图中能看出一经四到二，但当前还没有开放四作为中转，所以这项关系必须留到后面的阶段。这里训练的是按阶段计算，而不是一次把肉眼能看到的路线全部填上。</a:t>
            </a:r>
          </a:p>
          <a:p>
            <a:endParaRPr lang="zh-CN" dirty="0"/>
          </a:p>
          <a:p>
            <a:r>
              <a:rPr lang="zh-CN" dirty="0"/>
              <a:t>本页已经解决“可达表第 1 轮增加 2 到 4”；接下来继续说明“第 2 轮出现一条返回自己的路”。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轮开放顶点二。四到二和二到一使四到一成立；上一轮已经获得二到四，所以四经二、一再到四形成一条非空闭合路线，第四行第四列也变成一。此时第四行是一一零一，其他行保持上一轮结果。顺带检查第三轮，没有任何点能到三，无法拼出以三为中转的新路线，所以第三轮没有变化。请学生指出四到四的路线确实走了三条边，和原地不走有本质区别。</a:t>
            </a:r>
          </a:p>
          <a:p>
            <a:endParaRPr lang="zh-CN" dirty="0"/>
          </a:p>
          <a:p>
            <a:r>
              <a:rPr lang="zh-CN" dirty="0"/>
              <a:t>本页已经解决“第 2 轮出现一条返回自己的路”；接下来继续说明“第 4 轮补齐所有可达关系”。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四轮开放顶点四，每个顶点都能到四，而四已经能到一、二、四，因此最终每一行都是一一零一。让学生按列读一次，发现第三列始终全零，因为没有任何边进入三，走再多步也不能到达三。一、二、四在有向环上，能走过边后回到自己；三只能进入这个环，无法返回自身，所以第三个对角格仍为零。这同时检验方向、阶段和非空路线三个概念。</a:t>
            </a:r>
          </a:p>
          <a:p>
            <a:endParaRPr lang="zh-CN" dirty="0"/>
          </a:p>
          <a:p>
            <a:r>
              <a:rPr lang="zh-CN" dirty="0"/>
              <a:t>本页已经解决“第 4 轮补齐所有可达关系”；接下来继续说明“对角线是否初始化为 1 取决于定义”。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同一个图可以采用两种不同的可达约定。B3611 要求至少走一条边，初始对角线保持零，只有发现环时才变一。教学自拟的链一到二到三没有环，因此非空闭包对角全零。如果题目允许走零条边，那么每个点从一开始就能到自身，这叫自反传递闭包，对角应设为一。距离矩阵中的零是长度零，布尔矩阵中的零是假，不能仅看数字相同就照搬初始化。最终以题目定义为准。</a:t>
            </a:r>
          </a:p>
          <a:p>
            <a:endParaRPr lang="zh-CN" dirty="0"/>
          </a:p>
          <a:p>
            <a:r>
              <a:rPr lang="zh-CN" dirty="0"/>
              <a:t>本页已经解决“对角线是否初始化为 1 取决于定义”；接下来继续说明“布尔 Floyd 只换了组合运算”。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代码中的 reach 保存真假，逻辑且连接两段，逻辑或保留旧方案。先请学生解释括号中的条件，再解释外面的旧值。三重循环仍然让 k 位于最外层，每个阶段处理所有起终点。数组初始化为假，随后读入邻接矩阵，不额外把对角设成真。这里使用逻辑运算符，比把零一矩阵当整数做位运算更容易对应刚才的语义。完整函数与下一页输入输出连接起来就是 B3611 程序。</a:t>
            </a:r>
          </a:p>
          <a:p>
            <a:endParaRPr lang="zh-CN" dirty="0"/>
          </a:p>
          <a:p>
            <a:r>
              <a:rPr lang="zh-CN" dirty="0"/>
              <a:t>本页已经解决“布尔 Floyd 只换了组合运算”；接下来继续说明“先算括号内的两段，再保留原来的 true”。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固定k=1，先算2到4：两段均真，因此原来的false被更新为true。再算3到2，两段尚不能拼接，仍false。最后解释已存在1到4，即使经过1的方案失败，外层OR仍保留旧true。避免把赋值误写为只保留括号内表达式。</a:t>
            </a:r>
          </a:p>
          <a:p>
            <a:endParaRPr lang="zh-CN" dirty="0"/>
          </a:p>
          <a:p>
            <a:r>
              <a:rPr lang="zh-CN" dirty="0"/>
              <a:t>更新规则明确后，最后按行输出，不把真假与距离混在一起。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点数，再用两重循环读取整数，将非零值转为真。调用闭包函数后按起点逐行输出，每行的各列对应终点。转换成整数后真输出一、假输出零，在最后一列输出换行，其余列输出空格。核心仍为点数立方时间和点数平方空间，一百个点约一百万次组合。完整源码已按页面所示文件名提供，学生可以先补核心函数，再独立重写输入输出。</a:t>
            </a:r>
          </a:p>
          <a:p>
            <a:endParaRPr lang="zh-CN" dirty="0"/>
          </a:p>
          <a:p>
            <a:r>
              <a:rPr lang="zh-CN" dirty="0"/>
              <a:t>本页已经解决“输出时逐行保留起点含义”；接下来继续说明“布尔原地更新为什么也成立”。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学生可能担心对角线没有事先设为真，二维原地更新是否仍然成立。把 reach 暂写成 r，考察第 k 列的表达式：旧值或上旧值与对角格。旧值为假时，括号中的且也是假；旧值为真时，外层或已经保证结果真。因此无论对角格是什么，第 k 列都不变，第 k 行同理。证明没有要求对角预先为真，所以非空闭包也能直接原地更新。其他点的对角格可以在开放合适的中转点后因环而变真。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本页已经解决“布尔原地更新为什么也成立”；接下来继续说明“三条边的链会新增哪些关系”。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以2经1到4为例，两段都可达才能推出整段可达。原先已经可达的关系还要保留，不能被新中间点覆盖成false。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中是教学自拟的四点有向链，只有一到二、二到三、三到四三条直接边。让学生先写出新增关系，再解释对角是否改变。答案是一到三、一到四、二到四，共三项，其中一到四对应原图中的连续三条边。图中无环，任何点走出后都无法返回，所以非空闭包的对角仍然为零。请特别检查没有补出四到一等反向关系。题目图保持可见，答案在学生作答后点击揭示。</a:t>
            </a:r>
          </a:p>
          <a:p>
            <a:endParaRPr lang="zh-CN" dirty="0"/>
          </a:p>
          <a:p>
            <a:r>
              <a:rPr lang="zh-CN" dirty="0"/>
              <a:t>本页已经解决“三条边的链会新增哪些关系”；接下来继续说明“用另一种算法验证结果”。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写完程序后，可以让不同思路求同一个小图。非负距离逐源运行 Dijkstra，与 Floyd 的每个格子比较；含负边但没有负环时，可逐源用 Bellman–Ford 验证。可达关系则逐源 BFS，但为了遵守非空路线定义，应先把源点的邻点作为已经走过一条边的状态加入，遇到环返回后才把源点标为可达。测试包含零边、重边、孤点和非对称方向。交叉测试帮助发现实现错误，正确性仍然依赖前面的状态和递推证明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本页已经解决“用另一种算法验证结果”；接下来继续说明“同一个中转点思想能解决什么”。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三点例图所有边权为正，因此三种求距离的方法可以互相核对；传递闭包只比较能否到达，不比较数值距离。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个版本放在一起回顾。距离格保存最小长度，无边用不可达标记，拼接用加法，选择用最小值，例如五与一加二比较保留三。可达格保存真假，无边为假，拼接用逻辑且，选择用逻辑或。两者的共同点是每轮新增一个允许的中转点，起点和终点的含义也相同。不要把布尔一当成长度一去相加，它只说明某条路线存在，并没有记录边数或总长度。</a:t>
            </a:r>
          </a:p>
          <a:p>
            <a:endParaRPr lang="zh-CN" dirty="0"/>
          </a:p>
          <a:p>
            <a:r>
              <a:rPr lang="zh-CN" dirty="0"/>
              <a:t>本页已经解决“同一个中转点思想能解决什么”；接下来继续说明“解释一段故意写错的代码”。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错误代码漏掉旧值的逻辑或。给学生设定原来有直接边，但从起点到当前中转点不通，让他们代入真假值执行一次。右边会得到假，并把旧的真覆盖掉，相当于凭空删除合法路线。正确做法必须保留旧值，再与经过中转点的方案做或。距离版本也一样，新候选不一定更好，必须取最小值而不能强行覆盖。每轮只是扩大允许选择，上一阶段合法的方案仍然合法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本页已经解决“解释一段故意写错的代码”；接下来继续说明“从两份完整程序回到算法条件”。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这次中转失败，只能说明新方案不能用，不能抹去原有通路。OR正是保留旧状态与接受新方案的合并。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最后请学生分别口述两道例题的完整过程。P2910 先求全源最短距离，再将相邻访问段相加；B3611 求非空路线可达关系，注意对角线由定义和环决定。实现前先说清每格的含义和初始化，再说清每轮允许哪些中转点，最后确定拼接和保留运算以及规模能否承受立方复杂度。普通图配套源码补充了不可达判断。下一份综合课件将覆盖主教材十二道习题，把最短路与计数、二分、约束和闭包组合起来。</a:t>
            </a:r>
          </a:p>
          <a:p>
            <a:pPr/>
            <a:endParaRPr lang="en-US" dirty="0"/>
          </a:p>
          <a:p>
            <a:pPr/>
            <a:r>
              <a:rPr lang="zh-CN" dirty="0"/>
              <a:t>结合完整源码独立完成本章任务，并用自拟输入核对。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把经中间点这一共同结构找出来，再区分长度相加取小和可达性两段取与、与旧状态取或。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952500" y="1619250"/>
            <a:ext cx="10287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ctr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9906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800"/>
            </a:lvl1pPr>
          </a:lstStyle>
          <a:p>
            <a:pPr marL="0" indent="0" algn="ctr">
              <a:buNone/>
            </a:pPr>
            <a:r>
              <a:rPr lang="zh-CN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body-slot Placeholder"/>
          <p:cNvSpPr>
            <a:spLocks noGrp="1"/>
          </p:cNvSpPr>
          <p:nvPr>
            <p:ph type="body" idx="2"/>
          </p:nvPr>
        </p:nvSpPr>
        <p:spPr>
          <a:xfrm>
            <a:off x="1524000" y="4476750"/>
            <a:ext cx="9144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概念推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body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2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段代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de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429500" y="2038350"/>
            <a:ext cx="39243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7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示跟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diagram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239000" y="2038350"/>
            <a:ext cx="41148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7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右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left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right-slot Placeholder"/>
          <p:cNvSpPr>
            <a:spLocks noGrp="1"/>
          </p:cNvSpPr>
          <p:nvPr>
            <p:ph type="body" idx="3"/>
          </p:nvPr>
        </p:nvSpPr>
        <p:spPr>
          <a:xfrm>
            <a:off x="63246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77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练习讲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question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answer-slot Placeholder"/>
          <p:cNvSpPr>
            <a:spLocks noGrp="1"/>
          </p:cNvSpPr>
          <p:nvPr>
            <p:ph type="body" idx="3"/>
          </p:nvPr>
        </p:nvSpPr>
        <p:spPr>
          <a:xfrm>
            <a:off x="838200" y="4171950"/>
            <a:ext cx="10515600" cy="192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56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s Maste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5.xml" />  <Relationship Id="rId2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4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slot Placeholder Carrier"/>
          <p:cNvSpPr/>
          <p:nvPr/>
        </p:nvSpPr>
        <p:spPr>
          <a:xfrm>
            <a:off x="1238250" y="1657350"/>
            <a:ext cx="971550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388620" rIns="0" bIns="0" anchor="t" anchorCtr="0">
            <a:noAutofit/>
          </a:bodyPr>
          <a:lstStyle/>
          <a:p>
            <a:pPr algn="ctr"/>
            <a:r>
              <a:rPr lang="zh-CN" sz="5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Floyd 与传递闭包</a:t>
            </a:r>
          </a:p>
        </p:txBody>
      </p:sp>
      <p:sp>
        <p:nvSpPr>
          <p:cNvPr id="5" name="subtitle-slot Placeholder Carrier"/>
          <p:cNvSpPr/>
          <p:nvPr>
            <p:ph type="subTitle" idx="1"/>
          </p:nvPr>
        </p:nvSpPr>
        <p:spPr>
          <a:xfrm>
            <a:off x="952500" y="3209925"/>
            <a:ext cx="10287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78767" rIns="0" bIns="0" anchor="t" anchorCtr="0">
            <a:noAutofit/>
          </a:bodyPr>
          <a:lstStyle/>
          <a:p>
            <a:pPr algn="ctr"/>
            <a:r>
              <a:rPr lang="zh-CN" sz="28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每一轮，多允许一个中转点</a:t>
            </a:r>
          </a:p>
        </p:txBody>
      </p:sp>
      <p:sp>
        <p:nvSpPr>
          <p:cNvPr id="7" name="body-slot Placeholder Carrier"/>
          <p:cNvSpPr/>
          <p:nvPr>
            <p:ph type="body" idx="2"/>
          </p:nvPr>
        </p:nvSpPr>
        <p:spPr>
          <a:xfrm>
            <a:off x="1047750" y="4267200"/>
            <a:ext cx="10096500" cy="1638300"/>
          </a:xfrm>
          <a:prstGeom prst="rect">
            <a:avLst/>
          </a:prstGeom>
          <a:noFill/>
          <a:ln>
            <a:noFill/>
          </a:ln>
        </p:spPr>
        <p:txBody>
          <a:bodyPr wrap="square" lIns="0" tIns="95912" rIns="0" bIns="0" anchor="t" anchorCtr="0">
            <a:noAutofit/>
          </a:bodyPr>
          <a:lstStyle/>
          <a:p>
            <a:pPr algn="ctr">
              <a:lnSpc>
                <a:spcPts val="3300"/>
              </a:lnSpc>
            </a:pPr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主教材例 10-7、10-8：P2910 与 B3611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先备知识：邻接矩阵、松弛、三重循环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学习目标：解释阶段含义，手算每轮，独立实现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7238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P2910 · 从海岛行程出发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必须按次序访问，怎样让整段行程更安全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184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小船要依次访问岛屿 1、2、1、3，各航段的危险值相加。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去往下一座指定岛屿时，可以经过其他岛屿，也可以重复经过。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到 2 直接航行的危险值为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如果先到 3，再到 2，危险值为 1+2=3，更安全。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完成第一段后，还要继续考虑 2 到 1，以及 1 到 3。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需要回答的，是多组起点、终点之间的最优路线。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各段没有共享的次数限制，可以分别选最优走法再连接。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从不同起点多次求最短路可行；岛屿较少时，也能统一填一张表。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先读清行程与路网的输入，再研究这张表应该怎样更新。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701659" y="2193898"/>
            <a:ext cx="2626271" cy="3748178"/>
            <a:chOff x="8701659" y="2193898"/>
            <a:chExt cx="2626271" cy="3748178"/>
          </a:xfrm>
        </p:grpSpPr>
        <p:sp>
          <p:nvSpPr>
            <p:cNvPr id="7" name="TextBox 7"/>
            <p:cNvSpPr txBox="1"/>
            <p:nvPr/>
          </p:nvSpPr>
          <p:spPr>
            <a:xfrm>
              <a:off x="8705214" y="2193898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按游览顺序逐段计费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05214" y="2793973"/>
              <a:ext cx="1651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 → 2：经 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05214" y="3213073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+ 2 = 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05214" y="3813148"/>
              <a:ext cx="1651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 → 1：经 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05214" y="4232248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+ 1 =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05214" y="4832323"/>
              <a:ext cx="2159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 → 3：直接走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01659" y="5414010"/>
              <a:ext cx="26701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+ 3 + 1 = 7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336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Floyd：问题引入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一条行程要问多组起点和终点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010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P2910：按照 A[1]、A[2]、…、A[m] 的顺序访问岛屿。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每两个岛屿间给出直接航行的危险指数，沿途相加。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中途可以经过其他岛屿，也可以重复经过岛屿。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我们要求：完成规定访问顺序的最小总危险值。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每一段都可以选择自己的中转路线，各段没有共享次数限制。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规模：1 ≤ n ≤ 100，2 ≤ m ≤ 10000。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直接危险指数在 0…100000 内，输入完整的 n × n 矩阵。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不同段的起点不同，需要回答多组点对的最短距离。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701659" y="2193898"/>
            <a:ext cx="2626271" cy="3748178"/>
            <a:chOff x="8701659" y="2193898"/>
            <a:chExt cx="2626271" cy="3748178"/>
          </a:xfrm>
        </p:grpSpPr>
        <p:sp>
          <p:nvSpPr>
            <p:cNvPr id="7" name="TextBox 7"/>
            <p:cNvSpPr txBox="1"/>
            <p:nvPr/>
          </p:nvSpPr>
          <p:spPr>
            <a:xfrm>
              <a:off x="8705214" y="2193898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按游览顺序逐段计费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05214" y="2793973"/>
              <a:ext cx="1651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 → 2：经 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05214" y="3213073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+ 2 = 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05214" y="3813148"/>
              <a:ext cx="1651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 → 1：经 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05214" y="4232248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+ 1 =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05214" y="4832323"/>
              <a:ext cx="2159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 → 3：直接走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01659" y="5414010"/>
              <a:ext cx="26701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+ 3 + 1 = 7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21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P2910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访问序列不是道路：逐行读懂样例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1509713" cy="3400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教材样例输入</a:t>
            </a:r>
          </a:p>
          <a:p>
            <a:pPr algn="l">
              <a:lnSpc>
                <a:spcPts val="22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0 5 1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5 0 2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1 2 0</a:t>
            </a:r>
          </a:p>
          <a:p>
            <a:pPr algn="l">
              <a:lnSpc>
                <a:spcPts val="22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样例输出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7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306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首行 n=3、m=4：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座岛，4 个访问位置。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 m 行是访问顺序。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 n 行是 n×n 矩阵。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行代表起点，列代表终点。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行第 2 列为 5，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表示 1 到 2 的直接危险值。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输出整段行程的最小总值。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本题 m 不是道路数。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为什么直走得到的 11 不对？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336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Floyd：问题引入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直走的危险值为什么不是答案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942339" y="2146273"/>
            <a:ext cx="5277486" cy="3820209"/>
            <a:chOff x="942339" y="2146273"/>
            <a:chExt cx="5277486" cy="38202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52044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教材样例（此例双向权相同）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66875" y="323850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28575">
              <a:solidFill>
                <a:srgbClr val="595959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66875" y="3238500"/>
              <a:ext cx="2143125" cy="1762125"/>
            </a:xfrm>
            <a:custGeom>
              <a:avLst/>
              <a:gdLst/>
              <a:ahLst/>
              <a:cxnLst/>
              <a:rect l="l" t="t" r="r" b="b"/>
              <a:pathLst>
                <a:path w="2143125" h="1762125">
                  <a:moveTo>
                    <a:pt x="0" y="0"/>
                  </a:moveTo>
                  <a:lnTo>
                    <a:pt x="2143125" y="176212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810000" y="3238500"/>
              <a:ext cx="2143125" cy="1762125"/>
            </a:xfrm>
            <a:custGeom>
              <a:avLst/>
              <a:gdLst/>
              <a:ahLst/>
              <a:cxnLst/>
              <a:rect l="l" t="t" r="r" b="b"/>
              <a:pathLst>
                <a:path w="2143125" h="1762125">
                  <a:moveTo>
                    <a:pt x="0" y="1762125"/>
                  </a:moveTo>
                  <a:lnTo>
                    <a:pt x="214312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400175" y="2971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5686425" y="2971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543300" y="473392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20825" y="3108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807076" y="3108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63951" y="4870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663951" y="28511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561588" y="4060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42838" y="4060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32839" y="5575273"/>
              <a:ext cx="329158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规定访问：1 → 2 → 1 → 3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29464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全部直走：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+ 5 + 1 = 11。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只看第一段 1 到 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经过 3 的危险值为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 + 2 = 3，比 5 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因此，每一段都应先问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“有没有更好的中转？”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一般输入可以不对称，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不能擅自补反向权值。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Floyd：距离与阶段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用一张表回答所有点对</a:t>
            </a:r>
          </a:p>
        </p:txBody>
      </p:sp>
      <p:grpSp>
        <p:nvGrpSpPr>
          <p:cNvPr id="30" name="diagram-slot Proxy Content"/>
          <p:cNvGrpSpPr/>
          <p:nvPr/>
        </p:nvGrpSpPr>
        <p:grpSpPr>
          <a:xfrm>
            <a:off x="942339" y="2146273"/>
            <a:ext cx="5629911" cy="3820209"/>
            <a:chOff x="942339" y="2146273"/>
            <a:chExt cx="5629911" cy="38202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29819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初始距离：只看直接航行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1047750" y="2917798"/>
              <a:ext cx="5524500" cy="2292377"/>
              <a:chOff x="1047750" y="2917798"/>
              <a:chExt cx="5524500" cy="2292377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047750" y="331470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047750" y="394335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047750" y="457200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47750" y="520065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132838" y="2917798"/>
                <a:ext cx="14224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起点＼终点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28295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52120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75945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568450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28295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52120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75945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568450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28295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52120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75945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568450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28295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52120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75945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132839" y="5575273"/>
              <a:ext cx="40589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固定约定：行是起点，列是终点。</a:t>
              </a:r>
            </a:p>
          </p:txBody>
        </p:sp>
      </p:grpSp>
      <p:sp>
        <p:nvSpPr>
          <p:cNvPr id="3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0480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d[i][j]：目前已知的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 到 j 的最短距离。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行、第 2 列是 5，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表示直接从 1 到 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对角线为 0：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原地不走，长度为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共保存 n × n 个点对。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有了全部最短距离，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每一段都能直接查表。</a:t>
            </a:r>
          </a:p>
        </p:txBody>
      </p:sp>
      <p:sp>
        <p:nvSpPr>
          <p:cNvPr id="3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Floyd：距离与阶段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经过一个中转点能否更短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942339" y="2146273"/>
            <a:ext cx="5277486" cy="3820209"/>
            <a:chOff x="942339" y="2146273"/>
            <a:chExt cx="5277486" cy="38202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278003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 = 1，k = 3，j = 2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66875" y="323850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28575">
              <a:solidFill>
                <a:srgbClr val="595959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66875" y="3238500"/>
              <a:ext cx="2143125" cy="1762125"/>
            </a:xfrm>
            <a:custGeom>
              <a:avLst/>
              <a:gdLst/>
              <a:ahLst/>
              <a:cxnLst/>
              <a:rect l="l" t="t" r="r" b="b"/>
              <a:pathLst>
                <a:path w="2143125" h="1762125">
                  <a:moveTo>
                    <a:pt x="0" y="0"/>
                  </a:moveTo>
                  <a:lnTo>
                    <a:pt x="2143125" y="176212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810000" y="3238500"/>
              <a:ext cx="2143125" cy="1762125"/>
            </a:xfrm>
            <a:custGeom>
              <a:avLst/>
              <a:gdLst/>
              <a:ahLst/>
              <a:cxnLst/>
              <a:rect l="l" t="t" r="r" b="b"/>
              <a:pathLst>
                <a:path w="2143125" h="1762125">
                  <a:moveTo>
                    <a:pt x="0" y="1762125"/>
                  </a:moveTo>
                  <a:lnTo>
                    <a:pt x="214312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400175" y="2971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5686425" y="2971800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3543300" y="4733925"/>
              <a:ext cx="533400" cy="5334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20825" y="3108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807076" y="3108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63951" y="4870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663951" y="28511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561588" y="4060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42838" y="4060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32839" y="5575273"/>
              <a:ext cx="401853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d[1][2] = min(5, 1 + 2) = 3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2946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第一段：i 到 k。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第二段：k 到 j。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拼起来的候选长度：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d[i][k] + d[k][j]。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候选更短，就更新旧值。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没有更短，就保留旧值。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两段都可达，才能相加。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这也是一次松弛。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Floyd：距离与阶段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先说明每一轮允许做什么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010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D[k][i][j]：只允许 1…k 作中转时，i 到 j 的最短距离。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中转点是路线内部的点，起点 i 和终点 j 不受编号限制。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0 轮：不允许任何中转，只有直接边和原地不走。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轮：允许顶点 1 作中转。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2 轮：允许顶点 1、2 作中转。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……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n 轮：所有顶点都允许作中转，得到最终答案。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“允许使用”不等于“必须使用”，旧的路线仍然保留。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44356" y="2215515"/>
            <a:ext cx="2446630" cy="3742944"/>
            <a:chOff x="8944356" y="2215515"/>
            <a:chExt cx="2446630" cy="3742944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逐个开放中间点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44356" y="2825115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允许集合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39781" y="2825115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d[1][2]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44356" y="33680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空集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811256" y="3368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44356" y="3901440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{1}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11256" y="39014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4356" y="44348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{1,2}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811256" y="4434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44356" y="49682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{1,2,3}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811256" y="49682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44356" y="5606415"/>
              <a:ext cx="18176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改进来自 1→3→2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Floyd：距离与阶段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1144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新开放的点 k 只有两种用法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1623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不经过 k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内部点仍都在 1…k−1 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最优长度就是上一轮的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D[k−1][i][j]。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因此，旧值始终是候选。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两类候选取 min，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得到 D[k][i][j]。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8608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经过 k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 k 处分为 i 到 k、k 到 j。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两段内部只用 1…k−1，长度为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D[k−1][i][k]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+ D[k−1][k][j]。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无负环时可删去无益的环，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选一条最短简单路线，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使 k 至多作为内部点一次。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2122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 · 第 1 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8149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 k=1，把九个候选与旧值逐一比较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89400" cy="3515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 = d[i][1]+d[1][j]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行 i、列 j 都按 1、2、3 排列。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j=1   j=2   j=3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i=1       0     5     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i=2       5    10     6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i=3       1     6     2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(2,3)：5+1=6。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(2,2)：5+5=10。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这些是候选，不能直接覆盖旧值。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025900" cy="3515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逐格取 min，结果仍为：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j=1   j=2   j=3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i=1       0     5     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i=2       5     0     2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i=3       1     2     0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(2,3)：min(2,6)=2，保留旧值。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(2,2)：min(0,10)=0，不绕圈。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其余格也都没有严格改进。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但不能提前停：还未允许 2、3。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2122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 · 第 2 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55076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 k=2：增加一种选择，不强迫路线经过它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84600" cy="3515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 = d[i][2]+d[2][j]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读取上一轮第 2 列、第 2 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j=1   j=2   j=3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i=1      10     5     7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i=2       5     0     2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i=3       7     2     4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(1,3)：5+2=7。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(3,3)：2+2=4。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每一格都还要与旧值取 min。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71900" cy="3515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本轮结果仍然不变：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j=1   j=2   j=3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i=1       0     5     1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i=2       5     0     2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i=3       1     2     0</a:t>
            </a:r>
          </a:p>
          <a:p>
            <a:pPr marL="0" indent="0" algn="l">
              <a:lnSpc>
                <a:spcPts val="3000"/>
              </a:lnSpc>
              <a:spcBef>
                <a:spcPts val="6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(1,3)：min(1,7)=1，仍直走。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(3,3)：min(0,4)=0，仍不走。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前两轮只是没有更好的方案。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汇总后再开放顶点 3 作中转。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Floyd：距离与阶段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96763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1 轮和第 2 轮为什么没有变化</a:t>
            </a:r>
          </a:p>
        </p:txBody>
      </p:sp>
      <p:grpSp>
        <p:nvGrpSpPr>
          <p:cNvPr id="30" name="diagram-slot Proxy Content"/>
          <p:cNvGrpSpPr/>
          <p:nvPr/>
        </p:nvGrpSpPr>
        <p:grpSpPr>
          <a:xfrm>
            <a:off x="942339" y="2146273"/>
            <a:ext cx="5629911" cy="3820209"/>
            <a:chOff x="942339" y="2146273"/>
            <a:chExt cx="5629911" cy="38202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74929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轮后：允许 1、2 作中转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1047750" y="2917798"/>
              <a:ext cx="5524500" cy="2292377"/>
              <a:chOff x="1047750" y="2917798"/>
              <a:chExt cx="5524500" cy="2292377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047750" y="331470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047750" y="394335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047750" y="457200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47750" y="520065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132838" y="2917798"/>
                <a:ext cx="14224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起点＼终点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28295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52120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75945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568450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28295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52120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75945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568450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28295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52120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75945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568450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28295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52120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75945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132839" y="5575273"/>
              <a:ext cx="40589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固定约定：行是起点，列是终点。</a:t>
              </a:r>
            </a:p>
          </p:txBody>
        </p:sp>
      </p:grpSp>
      <p:sp>
        <p:nvSpPr>
          <p:cNvPr id="3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= 1：例如 2 到 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1 的候选为 5+1=6，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大于原来的 2，不更新。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= 2：例如 1 到 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2 的候选为 5+2=7，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大于原来的 1，不更新。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其他格也没有改进。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允许中转，仍可选择直走。</a:t>
            </a:r>
          </a:p>
        </p:txBody>
      </p:sp>
      <p:sp>
        <p:nvSpPr>
          <p:cNvPr id="3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Floyd：距离与阶段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70758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 轮把两个 5 改为 3</a:t>
            </a:r>
          </a:p>
        </p:txBody>
      </p:sp>
      <p:grpSp>
        <p:nvGrpSpPr>
          <p:cNvPr id="30" name="diagram-slot Proxy Content"/>
          <p:cNvGrpSpPr/>
          <p:nvPr/>
        </p:nvGrpSpPr>
        <p:grpSpPr>
          <a:xfrm>
            <a:off x="942339" y="2146273"/>
            <a:ext cx="5629911" cy="3820209"/>
            <a:chOff x="942339" y="2146273"/>
            <a:chExt cx="5629911" cy="38202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69544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轮后：允许全部点作中转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1047750" y="2917798"/>
              <a:ext cx="5524500" cy="2292377"/>
              <a:chOff x="1047750" y="2917798"/>
              <a:chExt cx="5524500" cy="2292377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047750" y="331470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047750" y="394335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047750" y="457200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47750" y="5200650"/>
                <a:ext cx="5524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0" h="9525">
                    <a:moveTo>
                      <a:pt x="0" y="0"/>
                    </a:moveTo>
                    <a:lnTo>
                      <a:pt x="55245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132838" y="2917798"/>
                <a:ext cx="14224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起点＼终点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28295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52120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759451" y="2917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568450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28295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52120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759451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568450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28295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52120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759451" y="4165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568450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28295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52120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759451" y="4794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132839" y="5575273"/>
              <a:ext cx="405892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固定约定：行是起点，列是终点。</a:t>
              </a:r>
            </a:p>
          </p:txBody>
        </p:sp>
      </p:grpSp>
      <p:sp>
        <p:nvSpPr>
          <p:cNvPr id="3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004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到 2，经过 3：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min(5, 1+2) = 3。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到 1，经过 3：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min(5, 2+1) = 3。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其余格没有更短候选。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所有中转点都已开放，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左表就是最终距离。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有向图需分别计算两方向，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不能直接复制对称值。</a:t>
            </a:r>
          </a:p>
        </p:txBody>
      </p:sp>
      <p:sp>
        <p:nvSpPr>
          <p:cNvPr id="3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336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Floyd：回到题目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访问序列现在只需查表相加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24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访问顺序 1 → 2 → 1 → 3，拆成相邻的三段。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最小总危险值 = d[1][2] + d[2][1] + d[1][3]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　　　　　　 = 3 + 3 + 1 = 7。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实际走法：1 → 3 → 2 → 3 → 1 →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其中能按顺序找出规定的 1、2、1、3，满足题意。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任意合法行程，每一段都不可能短于该段的最短距离。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把各段最短路线接起来，恰好达到这个下界。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因此，相邻段最短距离之和就是最优答案。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701659" y="2193898"/>
            <a:ext cx="2626271" cy="3748178"/>
            <a:chOff x="8701659" y="2193898"/>
            <a:chExt cx="2626271" cy="3748178"/>
          </a:xfrm>
        </p:grpSpPr>
        <p:sp>
          <p:nvSpPr>
            <p:cNvPr id="7" name="TextBox 7"/>
            <p:cNvSpPr txBox="1"/>
            <p:nvPr/>
          </p:nvSpPr>
          <p:spPr>
            <a:xfrm>
              <a:off x="8705214" y="2193898"/>
              <a:ext cx="245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按游览顺序逐段计费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05214" y="2793973"/>
              <a:ext cx="1651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 → 2：经 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705214" y="3213073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+ 2 = 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05214" y="3813148"/>
              <a:ext cx="1651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 → 1：经 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705214" y="4232248"/>
              <a:ext cx="14224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+ 1 =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05214" y="4832323"/>
              <a:ext cx="21590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 → 3：直接走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01659" y="5414010"/>
              <a:ext cx="26701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+ 3 + 1 = 7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91916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Floyd：从递推到代码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三维状态为什么能压成二维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8486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k 轮更新时，只需要读第 k 列 d[i][k] 和第 k 行 d[k][j]。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没有负环时，d[k][k] =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更新第 k 列：min(d[i][k], d[i][k] + 0)，仍是原值。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更新第 k 行：min(d[k][j], 0 + d[k][j])，也仍是原值。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本轮读到的两段距离没有被改变，等价于上一阶段的值。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所以可以直接写回 d[i][j]，不用保留所有 k 对应的表。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空间从 O(n³) 降为 O(n²)，阶段 k 由外层循环来表示。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944356" y="2215515"/>
            <a:ext cx="2446630" cy="3742944"/>
            <a:chOff x="8944356" y="2215515"/>
            <a:chExt cx="2446630" cy="3742944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逐个开放中间点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44356" y="2825115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允许集合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39781" y="2825115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d[1][2]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44356" y="33680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空集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811256" y="33680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44356" y="3901440"/>
              <a:ext cx="527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{1}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11256" y="39014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4356" y="4434840"/>
              <a:ext cx="777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{1,2}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811256" y="44348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44356" y="4968240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{1,2,3}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811256" y="49682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44356" y="5606415"/>
              <a:ext cx="18176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改进来自 1→3→2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919169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Floyd：从递推到代码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三重循环各负责一个问题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5029200" cy="2409444"/>
            <a:chOff x="829056" y="2148840"/>
            <a:chExt cx="5029200" cy="2409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5029200" cy="2409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P2910：完整、非负的距离矩阵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k = 1; k &lt;= n; ++k)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j = 1; j &lt;= n; ++j)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d[i][j] = min(d[i][j],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d[i][k] + d[k][j]);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65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k：新允许的中转点。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i：当前起点。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j：当前终点。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固定 k 后，处理所有点对，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再进入下一轮。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本题两点间都有直接航线，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无需判断不可达。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普通图稍后补 INF 判断。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1720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 · 对照代码执行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7921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k=3、i=1 代入循环，观察 j 依次变化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62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此时第 1 行仍为 [0,5,1]。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固定 k=3、i=1，内层 j=1：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d[1][3]+d[3][1]=1+1=2。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min(0,2)=0，不改 d[1][1]。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++j 后 j=2，k 和 i 不变：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d[1][3]+d[3][2]=1+2=3。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min(5,3)=3，d[1][2] 改为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更新的是起点 1、终点 2 这格。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中转点 3 不是当前终点。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000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 ++j，j=3：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d[1][3]+d[3][3]=1+0=1。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min(1,1)=1，保持不变。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j=4 超过 n，内层循环结束。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++i 使 i=2，j 从 1 重新开始。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此时把 d[2][1] 从 5 改为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最终第一行为 [0,3,1]。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行程总值为 3+3+1=7。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下一步检查外层顺序能否交换。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336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Floyd：循环顺序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1144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i 放到最外层会漏掉什么</a:t>
            </a:r>
          </a:p>
        </p:txBody>
      </p:sp>
      <p:grpSp>
        <p:nvGrpSpPr>
          <p:cNvPr id="23" name="diagram-slot Proxy Content"/>
          <p:cNvGrpSpPr/>
          <p:nvPr/>
        </p:nvGrpSpPr>
        <p:grpSpPr>
          <a:xfrm>
            <a:off x="942339" y="2146273"/>
            <a:ext cx="5553711" cy="3486834"/>
            <a:chOff x="942339" y="2146273"/>
            <a:chExt cx="5553711" cy="34868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81660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教学自拟：有向链，每条边权 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47825" y="3619500"/>
              <a:ext cx="1133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3267075" y="3619500"/>
              <a:ext cx="1133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886325" y="3619500"/>
              <a:ext cx="113347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1123950" y="336232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743200" y="336232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4362450" y="336232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981700" y="336232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35075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854325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73576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092826" y="3489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044700" y="31273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63951" y="31273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283201" y="31273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37588" y="4479898"/>
              <a:ext cx="4292600" cy="1153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错误顺序：i → j → k</a:t>
              </a:r>
              <a:br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处理 i=1、j=2 时：</a:t>
              </a:r>
              <a:br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d[1][4] = INF，d[3][2] = INF。</a:t>
              </a:r>
            </a:p>
          </p:txBody>
        </p:sp>
      </p:grpSp>
      <p:sp>
        <p:nvSpPr>
          <p:cNvPr id="2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020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先处理 1 到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 3、经 4 都拼不起来，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于是仍然保留 INF。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稍后 j=4，才通过 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得到 d[1][4] = 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j=2 已经处理过，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这一遍不会重新计算。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实际 1 到 2 的长度是 3，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错误顺序却输出不可达。</a:t>
            </a:r>
          </a:p>
        </p:txBody>
      </p:sp>
      <p:sp>
        <p:nvSpPr>
          <p:cNvPr id="2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336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Floyd：课堂自测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哪些循环交换是安全的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248400" cy="1343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方案甲：k 最外层，中间 i，最内层 j。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方案乙：k 最外层，中间 j，最内层 i。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它们都正确吗？请从“这一轮允许哪些中转点”解释。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2898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两种都正确。同一轮都处理了所有起点和终点。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k 行和第 k 列在本轮不变，所以内两层可交换。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k 表示递推阶段，放到最内层后，一遍更新一般不能保证正确。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记住状态的含义，比只背循环字母顺序更可靠。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961120" y="2205990"/>
            <a:ext cx="2201418" cy="3723894"/>
            <a:chOff x="8961120" y="2205990"/>
            <a:chExt cx="2201418" cy="3723894"/>
          </a:xfrm>
        </p:grpSpPr>
        <p:sp>
          <p:nvSpPr>
            <p:cNvPr id="10" name="TextBox 10"/>
            <p:cNvSpPr txBox="1"/>
            <p:nvPr/>
          </p:nvSpPr>
          <p:spPr>
            <a:xfrm>
              <a:off x="8963406" y="220599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错序会太早读旧值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61120" y="2814638"/>
              <a:ext cx="22256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→ 3 → 4 →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63406" y="3329940"/>
              <a:ext cx="2001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三条边的权都为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63406" y="3920490"/>
              <a:ext cx="19653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正确：d[1][2]=3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63406" y="45396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若仍读到无穷：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63406" y="4949190"/>
              <a:ext cx="13827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1→4 或 3→2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63406" y="55778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这条路线就会被漏掉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Floyd：普通图模板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普通边表怎样初始化距离矩阵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89450" cy="3095244"/>
            <a:chOff x="829056" y="2148840"/>
            <a:chExt cx="4489450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89450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= long long;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INF = 1LL &lt;&lt; 60;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vector&lt;vector&lt;ll&gt;&gt; d(n + 1,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vector&lt;ll&gt;(n + 1, INF));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d[i][i] = 0;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然后读取每一条 u 到 v、权为 w 的边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d[u][v] = min(d[u][v], w);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无向图还需要执行反向更新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d[v][u] = min(d[v][u], w);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2997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对角 0：原地不走。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无边 INF：暂时不可达。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有重边：保留最小权值。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先设对角，再读边，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才能保留负权自环。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边权 0 是合法的边，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不能把它当作没有边。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有向图只更新给定方向。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Floyd：普通图模板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先确认两段可达再相加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02138" cy="2409444"/>
            <a:chOff x="829056" y="2148840"/>
            <a:chExt cx="4402138" cy="2409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02138" cy="2409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k = 1; k &lt;= n; ++k)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j = 1; j &lt;= n; ++j)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(d[i][k] == INF ||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d[k][j] == INF)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ll nd = d[i][k] + d[k][j];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d[i][j] = min(d[i][j], nd);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51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INF 是“不可达”的标记，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不是一个真实的路长。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INF 加负数可能变小，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造成假的可达状态。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过大的标记参与相加，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还可能使整数溢出。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使用 long long，并确认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有限距离之和也在范围内。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6372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P2910：完整实现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05871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P2910 先完整读入再预处理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900488" cy="2638044"/>
            <a:chOff x="829056" y="2148840"/>
            <a:chExt cx="3900488" cy="26380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900488" cy="2638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n, m;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n &gt;&gt; m;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vector&lt;int&gt; a(m);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t = 0; t &lt; m; ++t)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cin &gt;&gt; a[t];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vector&lt;vector&lt;ll&gt;&gt; d(n + 1,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vector&lt;ll&gt;(n + 1));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j = 1; j &lt;= n; ++j)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d[i][j];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36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保存规定访问序列，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下标为 0…m−1。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 的顶点编号为 1…n。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输入矩阵就是初始状态。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cin 按空白读取整数，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不依赖每行放几个数。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保留输入的 0 和方向，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不自行改成 INF 或对称。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6372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P2910：完整实现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8206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最后累加 m−1 段最短距离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3678238" cy="2866644"/>
            <a:chOff x="829056" y="2148840"/>
            <a:chExt cx="3678238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3678238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将三重循环封装成 floyd 函数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floyd(d, n);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ll ans = 0;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t = 1; t &lt; m; ++t)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ans += d[a[t - 1]][a[t]];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ans &lt;&lt; '\n';</a:t>
              </a:r>
            </a:p>
            <a:p>
              <a:pPr algn="l">
                <a:lnSpc>
                  <a:spcPts val="1800"/>
                </a:lnSpc>
                <a:spcBef>
                  <a:spcPts val="36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完整程序见配套源码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06_floyd_trip.cpp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632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 个访问位置，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相邻之间只有 m−1 段。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n=100 时，Floyd 约做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100 万次候选比较。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m=10000 时，查表 9999 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总时间 O(n³+m)。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 O(n²+m)。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ans 也使用 long long。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Floyd：规模与边界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5683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n 增大时立方复杂度变化多快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0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三重循环的次数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= 100：约 100 万次。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= 500：约 1.25 亿次。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= 5000：约 1250 亿次。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放大 10 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n³ 就放大 1000 倍。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具体耗时还受机器与常数影响，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不能仅凭代码行数判断。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846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根据需要选择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点数小、需要大量点对答案：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Floyd 简洁，矩阵也方便查询。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大稀疏图、边权非负：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按所需源点运行堆 Dijkstra。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只问可达而不问距离：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还可以从各源点做 BFS。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先估时间和空间，再选实现。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2300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Floyd：规模与边界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有负边时还要问是否存在负环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581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Floyd 可以处理负权边。没有负环时，正常计算有限最短距离。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若计算中发现 d[k][k] &lt; 0，说明存在经过 k 的负权闭合路线。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i 能到 k，k 又能到 j，就能在途中反复绕负环。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这样的 i 到 j 没有有限最短距离，不能照读表中的数值。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三重循环仍只有固定次数，不会因负环而无限循环。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但持续变小的数值还会带来溢出风险，不能拿来当正常答案。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无向负边可以来回走，立即形成负权闭合路线。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本课普通图模板约定无负环；P2910 本身全部非负。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963406" y="2215515"/>
            <a:ext cx="2380869" cy="3838194"/>
            <a:chOff x="8963406" y="2215515"/>
            <a:chExt cx="2380869" cy="3838194"/>
          </a:xfrm>
        </p:grpSpPr>
        <p:sp>
          <p:nvSpPr>
            <p:cNvPr id="7" name="TextBox 7"/>
            <p:cNvSpPr txBox="1"/>
            <p:nvPr/>
          </p:nvSpPr>
          <p:spPr>
            <a:xfrm>
              <a:off x="8963406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为什么检查对角线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63406" y="2844165"/>
              <a:ext cx="1920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零步路线：1 →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63406" y="3253740"/>
              <a:ext cx="18621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 d[1][1]=0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8972550" y="3800475"/>
              <a:ext cx="2371725" cy="9525"/>
            </a:xfrm>
            <a:custGeom>
              <a:avLst/>
              <a:gdLst/>
              <a:ahLst/>
              <a:cxnLst/>
              <a:rect l="l" t="t" r="r" b="b"/>
              <a:pathLst>
                <a:path w="2371725" h="9525">
                  <a:moveTo>
                    <a:pt x="0" y="0"/>
                  </a:moveTo>
                  <a:lnTo>
                    <a:pt x="23717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963406" y="41014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绕环：1→2→3→1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63406" y="4549140"/>
              <a:ext cx="14049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2−5+1 = −2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63406" y="5139690"/>
              <a:ext cx="20907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d[1][1] 可小于 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63406" y="570166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回到自己反而更便宜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336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Floyd：课堂自测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一起检查初始化和循环顺序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6675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 u 到 v 的边，把 d[u][v] 初始化为 0，对吗？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有两条 u 到 v 的边，权分别为 8 和 3，应保留哪个？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 k 换到最内层，只跑一遍三重循环，总能得到答案吗？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分别从“可达性”“最优性”“阶段”给出理由。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7818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无边应填 INF。填 0 相当于凭空增加了一条免费边。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保留 3。同样的起终点，较大的直接边不能改善最短距离。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不能保证。k 表示允许中转点的阶段，需要放在最外层。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此前的 1→3→4→2 反例会被错误顺序漏掉。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963406" y="2215515"/>
            <a:ext cx="2380869" cy="3838194"/>
            <a:chOff x="8963406" y="2215515"/>
            <a:chExt cx="2380869" cy="3838194"/>
          </a:xfrm>
        </p:grpSpPr>
        <p:sp>
          <p:nvSpPr>
            <p:cNvPr id="10" name="TextBox 10"/>
            <p:cNvSpPr txBox="1"/>
            <p:nvPr/>
          </p:nvSpPr>
          <p:spPr>
            <a:xfrm>
              <a:off x="8963406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为什么检查对角线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63406" y="2844165"/>
              <a:ext cx="1920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零步路线：1 →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63406" y="3253740"/>
              <a:ext cx="18621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 d[1][1]=0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972550" y="3800475"/>
              <a:ext cx="2371725" cy="9525"/>
            </a:xfrm>
            <a:custGeom>
              <a:avLst/>
              <a:gdLst/>
              <a:ahLst/>
              <a:cxnLst/>
              <a:rect l="l" t="t" r="r" b="b"/>
              <a:pathLst>
                <a:path w="2371725" h="9525">
                  <a:moveTo>
                    <a:pt x="0" y="0"/>
                  </a:moveTo>
                  <a:lnTo>
                    <a:pt x="23717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963406" y="41014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绕环：1→2→3→1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63406" y="4549140"/>
              <a:ext cx="14049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2−5+1 = −2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63406" y="5139690"/>
              <a:ext cx="20907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d[1][1] 可小于 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63406" y="570166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回到自己反而更便宜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472660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 · 消息转发情境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只问消息能不能传到，还需要记录距离吗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66000" cy="35916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用消息转发理解教材四点图：1 能发给 4，4 能发给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另外，2 能发给 1，3 能发给 4；这里只允许沿指定方向转发。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虽然不能直接发给 2，却可以请 4 继续转发。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消息从 3 发出后，也能经 4、2 传到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反过来，其他人的消息能传到 3 吗？没有任何通向 3 的边。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这次只问“是否存在路线”，不比较路长和转发次数。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约定至少转发一次：只有能绕一圈回来，才算能传回自己。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每组起点、终点只需保存“能”或“不能”。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沿用中转点思想，接下来把距离表换成真假表。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941308" y="2215515"/>
            <a:ext cx="2202180" cy="3962019"/>
            <a:chOff x="8941308" y="2215515"/>
            <a:chExt cx="2202180" cy="3962019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接起来要两段都通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41308" y="2769870"/>
              <a:ext cx="1708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→ 1 → 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44356" y="3396615"/>
              <a:ext cx="1257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2→1：true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44356" y="3863340"/>
              <a:ext cx="1257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1→4：true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44356" y="438721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true AND true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44356" y="4834890"/>
              <a:ext cx="16922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得到 2→4 可达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44356" y="5473065"/>
              <a:ext cx="18986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再与原状态做 OR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4356" y="582549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已有通路不会被删除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传递闭包：问题引入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如果只问能不能到达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136900" cy="2867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距离表 d[i][j]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保存最小长度。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两段拼接，用加法。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多种方案，取 min。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问：i 到 j 最少走多远？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每轮允许 1…k 作中转。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846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可达表 reach[i][j]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保存 true 或 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两段都能走，用 AND（且）。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有任一方案，用 OR（或）。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问：是否存在 i 到 j 的路线？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每轮仍允许 1…k 作中转，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只改变表中信息和组合规则。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传递闭包：教材样例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73562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B3611 的四点图能到达谁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942339" y="2146273"/>
            <a:ext cx="5220336" cy="3953559"/>
            <a:chOff x="942339" y="2146273"/>
            <a:chExt cx="5220336" cy="395355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25120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教材样例：箭头表示直接边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885950" y="3143250"/>
              <a:ext cx="32766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H="1">
              <a:off x="2781300" y="3305175"/>
              <a:ext cx="2438400" cy="17716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 flipH="1" flipV="1">
              <a:off x="1743075" y="3390900"/>
              <a:ext cx="714375" cy="16097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H="1" flipV="1">
              <a:off x="5486400" y="3409950"/>
              <a:ext cx="361950" cy="1571625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2" name="Ellipse 12"/>
            <p:cNvSpPr/>
            <p:nvPr/>
          </p:nvSpPr>
          <p:spPr>
            <a:xfrm>
              <a:off x="1362075" y="288607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172075" y="288607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2314575" y="498157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648325" y="4981575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73200" y="3013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83201" y="30130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25700" y="51085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759451" y="51085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339" y="5708623"/>
              <a:ext cx="260502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1→4，2→1，3→4，4→2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528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≤ 100，输入 0/1 矩阵，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初始对角线为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1 只表示直接边。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1 还能经过 4 到达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还能经过 4、2 到达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输出应包含所有可达关系。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本题要求走过至少一条边，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不先把自己设为可达。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217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B3611 · 完整输入输出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48614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输入直接关系，输出全部非空路线的可达关系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1509713" cy="33809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教材样例输入</a:t>
            </a:r>
          </a:p>
          <a:p>
            <a:pPr algn="l">
              <a:lnSpc>
                <a:spcPts val="22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0 0 0 1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1 0 0 0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0 0 0 1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0 1 0 0</a:t>
            </a:r>
          </a:p>
          <a:p>
            <a:pPr algn="l">
              <a:lnSpc>
                <a:spcPts val="22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样例输出</a:t>
            </a:r>
          </a:p>
          <a:p>
            <a:pPr algn="l">
              <a:lnSpc>
                <a:spcPts val="225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1 1 0 1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1 1 0 1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1 1 0 1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1 1 0 1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5052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首行是顶点数 n，n≤100。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接下来为 n×n 的 0/1 表。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输入的 1 只表示直接边。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输出同样是 n×n 的表：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只要至少走一条边能到达，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对应格就输出 1，否则为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初始对角线均为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3 列最终仍全部为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哪些新关系会在哪轮出现？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先从两段路线拼接开始。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传递闭包：转移规则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两段都存在才能拼接</a:t>
            </a:r>
          </a:p>
        </p:txBody>
      </p:sp>
      <p:grpSp>
        <p:nvGrpSpPr>
          <p:cNvPr id="19" name="diagram-slot Proxy Content"/>
          <p:cNvGrpSpPr/>
          <p:nvPr/>
        </p:nvGrpSpPr>
        <p:grpSpPr>
          <a:xfrm>
            <a:off x="942339" y="2146273"/>
            <a:ext cx="5410836" cy="3648759"/>
            <a:chOff x="942339" y="2146273"/>
            <a:chExt cx="5410836" cy="364875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252425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从教材图取出 1→4→2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790700" y="3476625"/>
              <a:ext cx="176212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4076700" y="3476625"/>
              <a:ext cx="1762125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Ellipse 10"/>
            <p:cNvSpPr/>
            <p:nvPr/>
          </p:nvSpPr>
          <p:spPr>
            <a:xfrm>
              <a:off x="1266825" y="3219450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552825" y="3219450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5838825" y="3219450"/>
              <a:ext cx="514350" cy="5143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7950" y="3346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63951" y="3346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49951" y="3346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311401" y="2908273"/>
              <a:ext cx="711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97400" y="2908273"/>
              <a:ext cx="711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37588" y="4451323"/>
              <a:ext cx="4343400" cy="1343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经过 k 的方案：</a:t>
              </a:r>
              <a:br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reach[i][k] AND reach[k][j]</a:t>
              </a:r>
            </a:p>
            <a:p>
              <a:pPr algn="l">
                <a:lnSpc>
                  <a:spcPts val="3000"/>
                </a:lnSpc>
                <a:spcBef>
                  <a:spcPts val="1500"/>
                </a:spcBef>
              </a:pPr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新可达 = 旧可达 OR 经过 k 的方案</a:t>
              </a:r>
            </a:p>
          </p:txBody>
        </p:sp>
      </p:grpSp>
      <p:sp>
        <p:nvSpPr>
          <p:cNvPr id="2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111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能到 4，4 能到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 1 能到 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只通一段不能拼起来，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两段之间要用 AND。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原来已经能到达时，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即使经过 k 的方案不通，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也不能删掉旧关系。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因此还要与旧值做 OR。</a:t>
            </a:r>
          </a:p>
        </p:txBody>
      </p:sp>
      <p:sp>
        <p:nvSpPr>
          <p:cNvPr id="2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传递闭包：逐轮手算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03067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可达表第 1 轮增加 2 到 4</a:t>
            </a:r>
          </a:p>
        </p:txBody>
      </p:sp>
      <p:grpSp>
        <p:nvGrpSpPr>
          <p:cNvPr id="40" name="diagram-slot Proxy Content"/>
          <p:cNvGrpSpPr/>
          <p:nvPr/>
        </p:nvGrpSpPr>
        <p:grpSpPr>
          <a:xfrm>
            <a:off x="942339" y="2146273"/>
            <a:ext cx="5677536" cy="3953559"/>
            <a:chOff x="942339" y="2146273"/>
            <a:chExt cx="5677536" cy="395355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62813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 = 1，只允许顶点 1 作中转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1047750" y="2851123"/>
              <a:ext cx="5572125" cy="2587652"/>
              <a:chOff x="1047750" y="2851123"/>
              <a:chExt cx="5572125" cy="2587652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047750" y="32575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047750" y="38290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047750" y="43624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47750" y="48958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1047750" y="54292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32838" y="2851123"/>
                <a:ext cx="14224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起点＼终点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044825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9973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9498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9023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568450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044825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9973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9498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9023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568450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044825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9973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9498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9023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568450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044825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39973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9498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9023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568450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3044825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9973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9498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9023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1132839" y="5708623"/>
              <a:ext cx="384353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表示可达，0 表示尚不可达。</a:t>
              </a:r>
            </a:p>
          </p:txBody>
        </p:sp>
      </p:grpSp>
      <p:sp>
        <p:nvSpPr>
          <p:cNvPr id="4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3020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原图已有 2→1 和 1→4。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 1 中转后，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就能拼出 2→1→4。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2 行、第 4 列变成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其余格保持原值。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虽然图中存在 1→4→2，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但本轮还没允许 4 中转，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因此暂不增加 1 到 2。</a:t>
            </a:r>
          </a:p>
        </p:txBody>
      </p:sp>
      <p:sp>
        <p:nvSpPr>
          <p:cNvPr id="4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传递闭包：逐轮手算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43453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2 轮出现一条返回自己的路</a:t>
            </a:r>
          </a:p>
        </p:txBody>
      </p:sp>
      <p:grpSp>
        <p:nvGrpSpPr>
          <p:cNvPr id="40" name="diagram-slot Proxy Content"/>
          <p:cNvGrpSpPr/>
          <p:nvPr/>
        </p:nvGrpSpPr>
        <p:grpSpPr>
          <a:xfrm>
            <a:off x="942339" y="2146273"/>
            <a:ext cx="5677536" cy="3953559"/>
            <a:chOff x="942339" y="2146273"/>
            <a:chExt cx="5677536" cy="395355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77622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 = 2，允许顶点 1、2 作中转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1047750" y="2851123"/>
              <a:ext cx="5572125" cy="2587652"/>
              <a:chOff x="1047750" y="2851123"/>
              <a:chExt cx="5572125" cy="2587652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047750" y="32575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047750" y="38290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047750" y="43624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47750" y="48958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1047750" y="54292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32838" y="2851123"/>
                <a:ext cx="14224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起点＼终点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044825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9973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9498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9023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568450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044825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9973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9498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9023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568450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044825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9973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9498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9023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568450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044825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39973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9498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9023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568450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3044825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9973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9498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9023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1132839" y="5708623"/>
              <a:ext cx="384353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表示可达，0 表示尚不可达。</a:t>
              </a:r>
            </a:p>
          </p:txBody>
        </p:sp>
      </p:grpSp>
      <p:sp>
        <p:nvSpPr>
          <p:cNvPr id="4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0480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4→2→1，新增长度两条边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的可达关系 4 到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上一轮已有 2 到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所以还能拼出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4→2→1→4。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4 行、第 4 列变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 k=3 没有新增：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当前没有点能够到达 3。</a:t>
            </a:r>
          </a:p>
        </p:txBody>
      </p:sp>
      <p:sp>
        <p:nvSpPr>
          <p:cNvPr id="4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传递闭包：逐轮手算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78835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4 轮补齐所有可达关系</a:t>
            </a:r>
          </a:p>
        </p:txBody>
      </p:sp>
      <p:grpSp>
        <p:nvGrpSpPr>
          <p:cNvPr id="40" name="diagram-slot Proxy Content"/>
          <p:cNvGrpSpPr/>
          <p:nvPr/>
        </p:nvGrpSpPr>
        <p:grpSpPr>
          <a:xfrm>
            <a:off x="942339" y="2146273"/>
            <a:ext cx="5677536" cy="3953559"/>
            <a:chOff x="942339" y="2146273"/>
            <a:chExt cx="5677536" cy="395355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46273"/>
              <a:ext cx="345313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 = 4，允许全部顶点作中转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1047750" y="2851123"/>
              <a:ext cx="5572125" cy="2587652"/>
              <a:chOff x="1047750" y="2851123"/>
              <a:chExt cx="5572125" cy="2587652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047750" y="32575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047750" y="38290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047750" y="43624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47750" y="48958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1047750" y="5429250"/>
                <a:ext cx="5572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72125" h="9525">
                    <a:moveTo>
                      <a:pt x="0" y="0"/>
                    </a:moveTo>
                    <a:lnTo>
                      <a:pt x="5572125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32838" y="2851123"/>
                <a:ext cx="14224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起点＼终点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044825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9973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9498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902326" y="28511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568450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044825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9973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9498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902326" y="34226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568450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044825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9973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9498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902326" y="39560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568450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044825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39973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9498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902326" y="4489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1568450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3044825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9973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49498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902326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1132839" y="5708623"/>
              <a:ext cx="384353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表示可达，0 表示尚不可达。</a:t>
              </a:r>
            </a:p>
          </p:txBody>
        </p:sp>
      </p:grpSp>
      <p:sp>
        <p:nvSpPr>
          <p:cNvPr id="42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1369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每个点都能到达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又能到达 1、2、4。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所以四行都为 1 1 0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第 3 列为什么仍全为 0？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因为没有边进入顶点 3。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1、2、4 在有向环上，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走过边后能够返回自己。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能出去，却不能返回。</a:t>
            </a:r>
          </a:p>
        </p:txBody>
      </p:sp>
      <p:sp>
        <p:nvSpPr>
          <p:cNvPr id="43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传递闭包：定义辨析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08071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对角线是否初始化为 1 取决于定义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4798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至少走一条边：本题约定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输入对角线 0，先保留。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找到返回自己的有向环时，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相应对角格才会变成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自拟链 1→2→3 没有环，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非空路线闭包的对角仍全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B3611 使用这一约定。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允许不走：自反传递闭包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每个点都能用零条边留在原地。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因此，一开始就令对角为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同一条链 1→2→3，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此约定下对角全为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距离表的 0 表示长度零，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可达表的 0 表示假，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两者含义不能混用。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6372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B3611：完整实现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19014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布尔 Floyd 只换了组合运算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5280025" cy="2180844"/>
            <a:chOff x="829056" y="2148840"/>
            <a:chExt cx="5280025" cy="2180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5280025" cy="2180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reach[105][105]{};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void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closure(int n)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k = 1; k &lt;= n; ++k)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j = 1; j &lt;= n; ++j)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reach[i][j] = reach[i][j] ||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(reach[i][k] &amp;&amp; reach[k][j]);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90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&amp;&amp; 表示逻辑“且”。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|| 表示逻辑“或”。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先有两段都可达，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才能得到经过 k 的方案。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再和旧的可达状态合并，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保留所有已知路线。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k 仍然放最外层。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本题不先将对角设为 true。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 · 代码跟踪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75919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先算两段能否拼接，再保留原来的 true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46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 r 简写 reach，固定 k=1。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执行到 i=2、j=4：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 r[2][4]=false。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左段 r[2][1]=true，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右段 r[1][4]=true。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括号内 true&amp;&amp;true=true。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再算 false||true=true。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赋值后 r[2][4] 变为 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对应路线 2→1→4。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62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同轮 i=3、j=2：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false||(false&amp;&amp;false)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结果为 false，不增加关系。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再看原本已有的 1→4：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true||(false&amp;&amp;true)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结果仍为 true，保留直接边。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只有新方案失败，不能删旧方案。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之后按 k=2、3、4 继续循环。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下一页按行输出最终可达表。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363721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B3611：完整实现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输出时逐行保留起点含义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02138" cy="3095244"/>
            <a:chOff x="829056" y="2148840"/>
            <a:chExt cx="4402138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02138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n, x;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n;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j = 1; j &lt;= n; ++j)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x;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reach[i][j] = (x != 0);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closure(n);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i = 1; i &lt;= n; ++i)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(int j = 1; j &lt;= n; ++j)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int(reach[i][j])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(j == n ? '\n' : ' ');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671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每行对应同一个起点，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每列对应一个终点。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true 输出 1，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false 输出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 O(n³)，空间 O(n²)。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n=100 时约 100 万次组合。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完整源码：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06b_transitive_closure.cpp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传递闭包：原地更新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布尔原地更新为什么也成立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8707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暂把 reach 简写为 r。看看第 k 列会怎样更新：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r[i][k] = r[i][k] OR (r[i][k] AND r[k][k])。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原值为 false 时，括号内也为 false，结果仍为 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原值为 true 时，外面的 OR 保证结果仍为 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所以第 k 列不变，第 k 行也可以同样证明。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这个结论不要求 r[k][k] 事先为 true。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因此，初始对角线全为 0 的非空闭包，也能原地更新。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环会在合适的后续阶段，把其他点的对角格变成 true。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941308" y="2215515"/>
            <a:ext cx="2202180" cy="3962019"/>
            <a:chOff x="8941308" y="2215515"/>
            <a:chExt cx="2202180" cy="3962019"/>
          </a:xfrm>
        </p:grpSpPr>
        <p:sp>
          <p:nvSpPr>
            <p:cNvPr id="7" name="TextBox 7"/>
            <p:cNvSpPr txBox="1"/>
            <p:nvPr/>
          </p:nvSpPr>
          <p:spPr>
            <a:xfrm>
              <a:off x="8944356" y="2215515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接起来要两段都通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41308" y="2769870"/>
              <a:ext cx="1708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→ 1 → 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44356" y="3396615"/>
              <a:ext cx="1257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2→1：true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44356" y="3863340"/>
              <a:ext cx="1257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1→4：true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44356" y="438721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true AND true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44356" y="4834890"/>
              <a:ext cx="16922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得到 2→4 可达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44356" y="5473065"/>
              <a:ext cx="18986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再与原状态做 OR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4356" y="582549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已有通路不会被删除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传递闭包：课堂自测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90144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三条边的链会新增哪些关系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635500" cy="1153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教学自拟：只存在图中的三条有向边。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求非空路线的传递闭包。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会新增哪些关系？对角线会变成 1 吗？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496175" y="2828925"/>
            <a:ext cx="3867150" cy="480082"/>
            <a:chOff x="7496175" y="2828925"/>
            <a:chExt cx="3867150" cy="480082"/>
          </a:xfrm>
        </p:grpSpPr>
        <p:sp>
          <p:nvSpPr>
            <p:cNvPr id="8" name="Line 8"/>
            <p:cNvSpPr/>
            <p:nvPr/>
          </p:nvSpPr>
          <p:spPr>
            <a:xfrm>
              <a:off x="7943850" y="3048000"/>
              <a:ext cx="6858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9086850" y="3048000"/>
              <a:ext cx="6858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10229850" y="3048000"/>
              <a:ext cx="6858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1" name="Ellipse 11"/>
            <p:cNvSpPr/>
            <p:nvPr/>
          </p:nvSpPr>
          <p:spPr>
            <a:xfrm>
              <a:off x="7496175" y="2828925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8639175" y="2828925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9782175" y="2828925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0925175" y="2828925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69201" y="2917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712201" y="2917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55201" y="2917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98201" y="29177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21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5278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新增 1→3、1→4、2→4，共 3 个关系。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例如 1→4 对应原图中的 1→2→3→4。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图中没有环，走过边后不能返回自己，对角线仍全为 0。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箭头有方向，不能因此增加 4→1 等反向关系。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2842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算法验证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用另一种算法验证结果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259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距离结果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小型非负图，从每个点分别运行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Dijkstra，与 Floyd 逐格比较。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含负边但无负环的小图，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也能用 Bellman–Ford 核对。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专门加入零边、重边、孤立点，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以及两个方向权值不同的边。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4544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可达结果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从每个点分别做 BFS，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核对能到达的顶点集合。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非空约定下先加入源点邻点，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走过环后才把源点标为可达。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随机测试帮助找出实现错误，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正确性仍由递推阶段来证明。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75664" y="5689573"/>
            <a:ext cx="9161021" cy="391209"/>
            <a:chOff x="875664" y="5689573"/>
            <a:chExt cx="9161021" cy="391209"/>
          </a:xfrm>
        </p:grpSpPr>
        <p:sp>
          <p:nvSpPr>
            <p:cNvPr id="9" name="TextBox 9"/>
            <p:cNvSpPr txBox="1"/>
            <p:nvPr/>
          </p:nvSpPr>
          <p:spPr>
            <a:xfrm>
              <a:off x="875664" y="5689573"/>
              <a:ext cx="9161021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三点例图从 1 出发，三种算法均应得到 0、3、1；闭包只核对“能否到达”。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2842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知识回顾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同一个中转点思想能解决什么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2794000" cy="3058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最短距离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每格：最小长度。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无边：INF。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拼接：两段相加。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选择：取 min。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5 与 1+2 比较，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保留更短的 3。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365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传递闭包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每格：是否存在路线。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无边：false。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拼接：两段 AND。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选择：旧值 OR 新方案。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两者都让 k 表示中转阶段。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布尔值 1 表示真，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不能把它当长度 1 来相加。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传递闭包：课堂自测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解释一段故意写错的代码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150100" cy="1343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错误写法：reach[i][j] = reach[i][k] &amp;&amp; reach[k][j];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假设原来存在直接边 i→j，但 i 到 k 不可达。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执行这句后会发生什么？应该怎样修正？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4168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右边为 false，把原本的 true 覆盖了，已有路线被错误删除。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应当保留旧值：旧值 OR（左段 AND 右段）。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距离版本同理，不能无条件改成两段之和，要和旧值取 min。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每轮扩大允许的选择，不能丢掉上一轮已经合法的方案。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972931" y="2215515"/>
            <a:ext cx="2199132" cy="3962019"/>
            <a:chOff x="8972931" y="2215515"/>
            <a:chExt cx="2199132" cy="3962019"/>
          </a:xfrm>
        </p:grpSpPr>
        <p:sp>
          <p:nvSpPr>
            <p:cNvPr id="10" name="TextBox 10"/>
            <p:cNvSpPr txBox="1"/>
            <p:nvPr/>
          </p:nvSpPr>
          <p:spPr>
            <a:xfrm>
              <a:off x="8972931" y="2215515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保留原来的可达关系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72931" y="2891790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原来 reach[i][j]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72931" y="3339465"/>
              <a:ext cx="14636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已经是 true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72931" y="3987165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本次经 k：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2931" y="4434840"/>
              <a:ext cx="1910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 AND false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72931" y="4882515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得到 false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72931" y="547306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true OR false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72931" y="5825490"/>
              <a:ext cx="16922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结果仍为 true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2842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本课回顾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从两份完整程序回到算法条件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1755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P2910：先求所有点对最短距离，再累加相邻访问段。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B3611：求经过至少一条边的可达关系，注意对角线约定。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写代码前，先回答：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每一格保存什么？无边、原地不走、重边怎样初始化？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每一轮允许哪些中转点？为什么 k 应在最外层？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两段怎样拼接？新旧方案怎样保留？规模能否承受 O(n³)？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配套还提供普通图 Floyd 程序，包含 INF 可达判断。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下一份：12 道教材习题，组合使用计数、二分、约束与闭包。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00464" y="2193898"/>
            <a:ext cx="2553336" cy="3744009"/>
            <a:chOff x="8800464" y="2193898"/>
            <a:chExt cx="2553336" cy="3744009"/>
          </a:xfrm>
        </p:grpSpPr>
        <p:sp>
          <p:nvSpPr>
            <p:cNvPr id="7" name="TextBox 7"/>
            <p:cNvSpPr txBox="1"/>
            <p:nvPr/>
          </p:nvSpPr>
          <p:spPr>
            <a:xfrm>
              <a:off x="8800464" y="2193898"/>
              <a:ext cx="2324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同样是 i → k → j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00464" y="2860648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求最短：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00464" y="3308323"/>
              <a:ext cx="1689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两段长度相加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00464" y="3765523"/>
              <a:ext cx="1993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与旧距离取 min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810625" y="4352925"/>
              <a:ext cx="2543175" cy="9525"/>
            </a:xfrm>
            <a:custGeom>
              <a:avLst/>
              <a:gdLst/>
              <a:ahLst/>
              <a:cxnLst/>
              <a:rect l="l" t="t" r="r" b="b"/>
              <a:pathLst>
                <a:path w="2543175" h="9525">
                  <a:moveTo>
                    <a:pt x="0" y="0"/>
                  </a:moveTo>
                  <a:lnTo>
                    <a:pt x="254317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00464" y="4594198"/>
              <a:ext cx="1181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求可达：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00464" y="5041873"/>
              <a:ext cx="19939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两段条件做 AND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00464" y="5546698"/>
              <a:ext cx="18542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与旧关系做 OR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13922</Words>
  <Application>Microsoft Office PowerPoint</Application>
  <PresentationFormat>宽屏</PresentationFormat>
  <Paragraphs>694</Paragraphs>
  <Slides>44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7" baseType="lpstr">
      <vt:lpstr>Arial</vt:lpstr>
      <vt:lpstr>Consolas</vt:lpstr>
      <vt:lpstr>Office Theme</vt:lpstr>
      <vt:lpstr>Floyd 与传递闭包</vt:lpstr>
      <vt:lpstr>必须按次序访问，怎样让整段行程更安全</vt:lpstr>
      <vt:lpstr>一条行程要问多组起点和终点</vt:lpstr>
      <vt:lpstr>访问序列不是道路：逐行读懂样例</vt:lpstr>
      <vt:lpstr>直走的危险值为什么不是答案</vt:lpstr>
      <vt:lpstr>用一张表回答所有点对</vt:lpstr>
      <vt:lpstr>经过一个中转点能否更短</vt:lpstr>
      <vt:lpstr>先说明每一轮允许做什么</vt:lpstr>
      <vt:lpstr>新开放的点 k 只有两种用法</vt:lpstr>
      <vt:lpstr>固定 k=1，把九个候选与旧值逐一比较</vt:lpstr>
      <vt:lpstr>固定 k=2：增加一种选择，不强迫路线经过它</vt:lpstr>
      <vt:lpstr>第 1 轮和第 2 轮为什么没有变化</vt:lpstr>
      <vt:lpstr>第 3 轮把两个 5 改为 3</vt:lpstr>
      <vt:lpstr>访问序列现在只需查表相加</vt:lpstr>
      <vt:lpstr>三维状态为什么能压成二维</vt:lpstr>
      <vt:lpstr>三重循环各负责一个问题</vt:lpstr>
      <vt:lpstr>把 k=3、i=1 代入循环，观察 j 依次变化</vt:lpstr>
      <vt:lpstr>把 i 放到最外层会漏掉什么</vt:lpstr>
      <vt:lpstr>哪些循环交换是安全的</vt:lpstr>
      <vt:lpstr>普通边表怎样初始化距离矩阵</vt:lpstr>
      <vt:lpstr>先确认两段可达再相加</vt:lpstr>
      <vt:lpstr>P2910 先完整读入再预处理</vt:lpstr>
      <vt:lpstr>最后累加 m−1 段最短距离</vt:lpstr>
      <vt:lpstr>n 增大时立方复杂度变化多快</vt:lpstr>
      <vt:lpstr>有负边时还要问是否存在负环</vt:lpstr>
      <vt:lpstr>一起检查初始化和循环顺序</vt:lpstr>
      <vt:lpstr>只问消息能不能传到，还需要记录距离吗</vt:lpstr>
      <vt:lpstr>如果只问能不能到达</vt:lpstr>
      <vt:lpstr>B3611 的四点图能到达谁</vt:lpstr>
      <vt:lpstr>输入直接关系，输出全部非空路线的可达关系</vt:lpstr>
      <vt:lpstr>两段都存在才能拼接</vt:lpstr>
      <vt:lpstr>可达表第 1 轮增加 2 到 4</vt:lpstr>
      <vt:lpstr>第 2 轮出现一条返回自己的路</vt:lpstr>
      <vt:lpstr>第 4 轮补齐所有可达关系</vt:lpstr>
      <vt:lpstr>对角线是否初始化为 1 取决于定义</vt:lpstr>
      <vt:lpstr>布尔 Floyd 只换了组合运算</vt:lpstr>
      <vt:lpstr>先算两段能否拼接，再保留原来的 true</vt:lpstr>
      <vt:lpstr>输出时逐行保留起点含义</vt:lpstr>
      <vt:lpstr>布尔原地更新为什么也成立</vt:lpstr>
      <vt:lpstr>三条边的链会新增哪些关系</vt:lpstr>
      <vt:lpstr>用另一种算法验证结果</vt:lpstr>
      <vt:lpstr>同一个中转点思想能解决什么</vt:lpstr>
      <vt:lpstr>解释一段故意写错的代码</vt:lpstr>
      <vt:lpstr>从两份完整程序回到算法条件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2026-09-23T17:07:19Z</dcterms:created>
  <dcterms:modified xsi:type="dcterms:W3CDTF">2026-09-23T17:07:50Z</dcterms:modified>
  <cp:category/>
  <cp:contentStatus/>
  <dc:language>zh-CN</dc:language>
</cp:coreProperties>
</file>