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theme" Target="theme/theme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tableStyles" Target="tableStyle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presProps" Target="presProp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lang="zh-CN" sz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1.xml"/>
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7.xml"/>
</Relationships>
</file>

<file path=ppt/notesSlides/_rels/notesSlide3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8.xml"/>
</Relationships>
</file>

<file path=ppt/notesSlides/_rels/notesSlide3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9.xml"/>
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6.xml"/>
</Relationships>
</file>

<file path=ppt/notesSlides/_rels/notesSlide4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7.xml"/>
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9.xml"/>
</Relationships>
</file>

<file path=ppt/notesSlides/_rels/notesSlide5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0.xml"/>
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4.xml"/>
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0.xml"/>
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3.xml"/>
</Relationships>
</file>

<file path=ppt/notesSlides/_rels/notesSlide6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4.xml"/>
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7.xml"/>
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0.xml"/>
</Relationships>
</file>

<file path=ppt/notesSlides/_rels/notesSlide7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1.xml"/>
</Relationships>
</file>

<file path=ppt/notesSlides/_rels/notesSlide7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2.xml"/>
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4.xml"/>
</Relationships>
</file>

<file path=ppt/notesSlides/_rels/notesSlide7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5.xml"/>
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2.xml"/>
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9.xml"/>
</Relationships>
</file>

<file path=ppt/notesSlides/_rels/notesSlide9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0.xml"/>
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3.xml"/>
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7.xml"/>
</Relationships>
</file>

<file path=ppt/notesSlides/_rels/notesSlide9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8.xml"/>
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5.xml"/>
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7.xml"/>
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一份课件按主教材顺序讲解十二道习题。学习重点是判断题目比基本最短路多了什么条件，以及状态应该保留哪些信息。建议先完成前六份内容，再按题分课学习，尤其是糖果、跳楼机和社交网络，可以留出单独的推导时间。配套提供十二份完整程序，先独立思考与手算，再对照代码。</a:t>
            </a:r>
          </a:p>
          <a:p>
            <a:endParaRPr lang="zh-CN" dirty="0"/>
          </a:p>
          <a:p>
            <a:r>
              <a:rPr lang="zh-CN" dirty="0"/>
              <a:t>本页已经解决“最短路综合习题”；接下来继续说明“十二题分别增加了什么信息”。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前六题依次加入最短路计数、双原料合成、城市费用上限、买卖顺序、约束可行性和最小下界。后六题研究增加零边、余数压缩、按时间开放中转点、数字变换、排名推断和中转贡献。请学生每学一题都回答，新增信息是什么，为什么普通的距离数组还不够。糖果题需要强连通分量，我们会先补充它的含义与基本实现。</a:t>
            </a:r>
          </a:p>
          <a:p>
            <a:endParaRPr lang="zh-CN" dirty="0"/>
          </a:p>
          <a:p>
            <a:r>
              <a:rPr lang="zh-CN" dirty="0"/>
              <a:t>本页已经解决“十二题分别增加了什么信息”；接下来继续说明“同样少走几条路，一共有多少种走法”。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问学生：只知道最短路长为2，能否知道有几种走法？引出长度和数量是不同的信息项。完整说明P1144的输入、逐点输出、模数、不可达和重边约定。让学生带着计数目标读下一页完整自拟输入，不在题意阶段直接宣布算法。</a:t>
            </a:r>
          </a:p>
          <a:p>
            <a:pPr/>
            <a:endParaRPr lang="en-US" dirty="0"/>
          </a:p>
          <a:p>
            <a:pPr/>
            <a:r>
              <a:rPr lang="zh-CN" dirty="0"/>
              <a:t>先读完整小例，再在图上枚举等长路线。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图上的数字是顶点编号，红色标记是到达该点的最短路线条数。到4有两种前缀，每条4到5的重边又各提供两种延伸。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这是教学自拟数据，与后续五点图完全一致。逐行读六条道路，最后两条4到5是不同的边，不能去重。输出按顶点编号分五行。先请学生数1到4的两条最短路，再沿每条平行边延伸，得到4。</a:t>
            </a:r>
          </a:p>
          <a:p>
            <a:endParaRPr lang="zh-CN" dirty="0"/>
          </a:p>
          <a:p>
            <a:r>
              <a:rPr lang="zh-CN" dirty="0"/>
              <a:t>把输入画成同一张图，检查为什么最后一个答案是4。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题目求从一号点到每个点的最短路线条数，答案对十万零三取余。图中每条边长度都是一。从一到四可以经过二或三，都是两步，因此有两条最短路。四到五之间有两条不同的边，每一条前缀都可以选择其中任意一条，所以到五有四条。重边代表不同的边选择，不能去重。不可达点计零，源点计一条长度为零的空路线，自环不会产生更短的路线。</a:t>
            </a:r>
          </a:p>
          <a:p>
            <a:endParaRPr lang="zh-CN" dirty="0"/>
          </a:p>
          <a:p>
            <a:r>
              <a:rPr lang="zh-CN" dirty="0"/>
              <a:t>本页已经解决“最短路计数要保留等长方案”；接下来继续说明“BFS 层次决定计数传递方向”。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距离数组保存最少边数，计数数组保存达到该距离的路线条数。图中四层依次是一，二与三，四，五，最终距离为零、一、一、二、三，计数为一、一、一、二、四。首次发现一个点时确定层数并入队，每条从前一层通向后一层的边都可以贡献计数。广度优先搜索会先处理完前一层，才弹出后一层的点，因此弹出时其最短路计数已经完整。</a:t>
            </a:r>
          </a:p>
          <a:p>
            <a:endParaRPr lang="zh-CN" dirty="0"/>
          </a:p>
          <a:p>
            <a:r>
              <a:rPr lang="zh-CN" dirty="0"/>
              <a:t>本页已经解决“BFS 层次决定计数传递方向”；接下来继续说明“首次发现与等长累加分开写”。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开始把距离设为负一、计数设为零，源点距离为零、计数为一。第一个判断只负责首次确定距离和入队。第二个判断独立执行，只要目标距离恰好比当前点多一，就累加当前点的计数并取模。两个判断不能写成互斥分支，否则首次发现时反而漏掉贡献。每个点入队一次，但其计数可以由多条合格边累加。自环不满足层差一，所以不会贡献。</a:t>
            </a:r>
          </a:p>
          <a:p>
            <a:endParaRPr lang="zh-CN" dirty="0"/>
          </a:p>
          <a:p>
            <a:r>
              <a:rPr lang="zh-CN" dirty="0"/>
              <a:t>本页已经解决“首次发现与等长累加分开写”；接下来继续说明“弹出同一层的两个点，方案数怎样逐次累加”。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严格按配套前向星的头插邻接顺序，从1先发现3再发现2。两个if不是互斥的，首次发现4后第二个if仍要加ways[3]。2出队时4不再入队，但仍需累计等长方案。4的两条出边使ways[5]依次变成2和4；反向边不进入下一层所以不贡献。</a:t>
            </a:r>
          </a:p>
          <a:p>
            <a:endParaRPr lang="zh-CN" dirty="0"/>
          </a:p>
          <a:p>
            <a:r>
              <a:rPr lang="zh-CN" dirty="0"/>
              <a:t>规则和代码已对应，再讨论百万点图如何存储。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原题最多一百万个点、两百万条无向边，邻接矩阵无法使用。前向星中每条无向边拆成两条弧，目标和下一条弧下标各用一个整型，弧数组约三十二兆字节。头指针、距离、计数和队列最多约占十六兆字节，这只是数组载荷估算，未计容器额外开销。插入新弧时先接到旧表头，再更新表头。广度优先搜索每点入队一次，每条弧扫描一次，总时间和空间都与点边数量之和同阶。</a:t>
            </a:r>
          </a:p>
          <a:p>
            <a:endParaRPr lang="zh-CN" dirty="0"/>
          </a:p>
          <a:p>
            <a:r>
              <a:rPr lang="zh-CN" dirty="0"/>
              <a:t>本页已经解决“百万点规模怎样存图”；接下来继续说明“多一条同层边会增加最短路吗”。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让学生观察新增加的二到三这条边，两端都在第一层。经过它会多走一步，因此到四仍然只有两条最短路，到五仍然有四条。新增的孤立点不可达，输出零。源点上的自环长度为一，不能替代长度为零的空路线，所以源点计数仍是一。判断一条边是否贡献计数，应看距离层差，不能只看是否连接了两个已经访问的点。</a:t>
            </a:r>
          </a:p>
          <a:p>
            <a:endParaRPr lang="zh-CN" dirty="0"/>
          </a:p>
          <a:p>
            <a:r>
              <a:rPr lang="zh-CN" dirty="0"/>
              <a:t>本页已经解决“多一条同层边会增加最短路吗”；接下来继续说明“要得到一份目标药水，可以直接买，也可以合成”。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说明初始没有药水，购买与合成都可能成为最优制法。配方需要两份原料而不是二选一，合成无额外收费，产物可继续使用。输入中没有配方条数，文件结束后停止读取。制法按原料的独立构造统计，交换购买操作先后不重复计数。</a:t>
            </a:r>
          </a:p>
          <a:p>
            <a:pPr/>
            <a:endParaRPr lang="en-US" dirty="0"/>
          </a:p>
          <a:p>
            <a:pPr/>
            <a:r>
              <a:rPr lang="zh-CN" dirty="0"/>
              <a:t>用三种药水的完整输入对照购买与合成。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n为3的教学小例中，物品0可直接花10购买，也可用1和2合成。配方必须等两种材料的最优成本都确定后才能计算。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把10、4、6对应到编号0、1、2，避免把价格下标从1开始。1 2 0表示用1和2合成0。直接买0与买两种原料合成各花10，因此输出10 2。本例没有其他配方，可以完整枚举两种选择。</a:t>
            </a:r>
          </a:p>
          <a:p>
            <a:endParaRPr lang="zh-CN" dirty="0"/>
          </a:p>
          <a:p>
            <a:r>
              <a:rPr lang="zh-CN" dirty="0"/>
              <a:t>把两份原料画出来，观察它和一条普通边的区别。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药水编号从零开始，求得到零号药水的最低成本及对应方案数。图中零号直接购买需要十，原料一和二分别需要四与六，用配方合成也需要十，因此共有直接购买和合成两种最优方案。配方有两个前提，单独知道一种原料的成本还不能更新产物。所有购买价格为正，这是后面按成本从小到大确定状态的重要条件。本题为主教材习题二，对应洛谷魔法药水题。</a:t>
            </a:r>
          </a:p>
          <a:p>
            <a:endParaRPr lang="zh-CN" dirty="0"/>
          </a:p>
          <a:p>
            <a:r>
              <a:rPr lang="zh-CN" dirty="0"/>
              <a:t>本页已经解决“药水配方需要两个原料同时备齐”；接下来继续说明“只拿到一种原料，为什么还不能更新产物”。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提出两种错误尝试：只在原料成本中取最小值会漏买一份；把另一个原料的购买价固定成边权会忽略它未来可更便宜合成。由这两个困难推出双原料候选d[a]+d[b]，并用独立组合解释ways乘法。下一页再证明正价保证的处理顺序。</a:t>
            </a:r>
          </a:p>
          <a:p>
            <a:pPr/>
            <a:endParaRPr lang="en-US" dirty="0"/>
          </a:p>
          <a:p>
            <a:pPr/>
            <a:r>
              <a:rPr lang="zh-CN" dirty="0"/>
              <a:t>明确两份原料共同依赖后，解释为什么按成本从小到大确定。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n为3的教学小例中，物品0可直接花10购买，也可用1和2合成。配方必须等两种材料的最优成本都确定后才能计算。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种药水都可以购买，所以初始成本就是购买价，初始方案数为一。每轮选择尚未确定且成本最小的药水。若某个最优方案由两种原料合成，因为所有成本为正，每种原料都严格便宜于产物，它们一定先被确定。因此产物被选中时，所有能贡献最优方案的配方都已获得确定的原料信息。这个论证同时保证成本与方案数可以定值，不能在只有一种原料确定时提前执行配方。</a:t>
            </a:r>
          </a:p>
          <a:p>
            <a:pPr/>
            <a:endParaRPr lang="en-US" dirty="0"/>
          </a:p>
          <a:p>
            <a:pPr/>
            <a:r>
              <a:rPr lang="zh-CN" dirty="0"/>
              <a:t>本页已经解决“正价格让原料先于产物确定”；接下来继续说明“更便宜替换方案，同样便宜累加”。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n为3的教学小例中，物品0可直接花10购买，也可用1和2合成。配方必须等两种材料的最优成本都确定后才能计算。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一条配方的成本等于两份原料成本之和，方案数按两个原料位置独立选择，使用乘法。比如第一份有两种最优制法、第二份有三种，就有六种组合。不同配方或直接购买提供不同的最优来源，使用加法。如果新成本更低，旧计数全部失效，必须替换；如果成本相等，才累加。这里不额外计算操作执行先后的排列。同一配方交换原料书写顺序不再增加一种配方。</a:t>
            </a:r>
          </a:p>
          <a:p>
            <a:endParaRPr lang="zh-CN" dirty="0"/>
          </a:p>
          <a:p>
            <a:r>
              <a:rPr lang="zh-CN" dirty="0"/>
              <a:t>本页已经解决“更便宜替换方案，同样便宜累加”；接下来继续说明“每条配方只在原料齐全时触发一次”。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关联表记录每一种药水作为原料出现在哪些配方中。每条配方需要两个原料位置，剩余数量初始化为二。某种药水定值后，遍历它关联的配方并减少未准备的位置数，只有降到零的那一次才执行转移。若两个位置恰好使用同一种药水，也要登记两次，这样一次定值可以补齐两个位置。每条配方只触发一次，避免从两个原料分别触发造成重复计数。</a:t>
            </a:r>
          </a:p>
          <a:p>
            <a:endParaRPr lang="zh-CN" dirty="0"/>
          </a:p>
          <a:p>
            <a:r>
              <a:rPr lang="zh-CN" dirty="0"/>
              <a:t>本页已经解决“每条配方只在原料齐全时触发一次”；接下来继续说明“need 从2降到0时，配方才真正参与比较”。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同时记录d、ways、done与配方need。第一次选择成本4的药水1，need降为1所以continue。第二次选择药水2，need降为0，候选10与购买价相等，ways[0]从1加到2。第三轮才确定产物0。再口头改变购买价为12，检验更短分支应替换计数而非相加。</a:t>
            </a:r>
          </a:p>
          <a:p>
            <a:endParaRPr lang="zh-CN" dirty="0"/>
          </a:p>
          <a:p>
            <a:r>
              <a:rPr lang="zh-CN" dirty="0"/>
              <a:t>主例跟踪完成，再核对配方读取和大整数计数边界。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代码把上一页的成本比较落实为更低时替换、相同时累加。中间药水的计数未必都受目标答案范围限制，因此加法和乘法都先判断是否超过长整型最大值，超过时暂时保留上限。若之后发现更低成本，计数会随之重新替换。题目保证目标最优计数在范围内，能贡献目标最优方案的原料计数也不会超过目标计数，因此这种保护不会改变目标答案。最多一千种药水，用逐轮扫描选最小值，总时间为点数平方加配方数，空间为点数加配方数。输入读到文件结束，当前题面提示同一对原料可能出现不同产物，完整代码保存全部不同配方。</a:t>
            </a:r>
          </a:p>
          <a:p>
            <a:endParaRPr lang="zh-CN" dirty="0"/>
          </a:p>
          <a:p>
            <a:r>
              <a:rPr lang="zh-CN" dirty="0"/>
              <a:t>本页已经解决“购买方案初始化为1，计数运算防溢出”；接下来继续说明“新成本变小以后，旧方案还留着吗”。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隐藏答案，让学生写出两次更新。第一条配方把成本从十降到八，所以原来的两种方案必须全部丢弃，新计数是三。第二条配方成本仍为八，才把四种方案累加进去，得到七种。最终结果是最低成本八、最优方案七种。这是最短路计数中最常见的错误之一，不要把更贵的旧方案保留到新最优值中。</a:t>
            </a:r>
          </a:p>
          <a:p>
            <a:pPr/>
            <a:endParaRPr lang="en-US" dirty="0"/>
          </a:p>
          <a:p>
            <a:pPr/>
            <a:r>
              <a:rPr lang="zh-CN" dirty="0"/>
              <a:t>本页已经解决“新成本变小以后，旧方案还留着吗”；接下来继续说明“血量有限，要压低旅途中最贵的一次城市收费”。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沿着表格从上往下读。第一步是丢弃不再最优的方案，第二步才是合并同样最优的不同配方。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先区分目标和约束：耗血是总和且不能超过b，目标却是沿途最大的单次城市费。起点终点收费也参与最大值。强调当前题意允许血量为0，所以使用≤。所有道路双向，输入城市费与道路耗血的位置不同。</a:t>
            </a:r>
          </a:p>
          <a:p>
            <a:pPr/>
            <a:endParaRPr lang="en-US" dirty="0"/>
          </a:p>
          <a:p>
            <a:pPr/>
            <a:r>
              <a:rPr lang="zh-CN" dirty="0"/>
              <a:t>读小例，分别比较费用目标与耗血约束。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收费上限决定哪些城市允许进入，边权仍然是耗血量。血量7时，两条路线都能走，但收费4的下路更符合最小化目标。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逐行对应四个城市费和四条边。手算两条路线：经过2耗血4但最大城市费8；经过3耗血7但最大费4。两条都可行，后者更符合目标。输出4不是耗血7，也不是城市费总和9。</a:t>
            </a:r>
          </a:p>
          <a:p>
            <a:endParaRPr lang="zh-CN" dirty="0"/>
          </a:p>
          <a:p>
            <a:r>
              <a:rPr lang="zh-CN" dirty="0"/>
              <a:t>在图上同时标注两类数，避免把优化目标弄反。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点旁标记城市费用，边旁标记道路耗血，两种量意义不同。例图初始血量为七，经过城市二的上路耗血四，但最大城市费用为八；经过城市三的下路耗血七，最大城市费用为四。两条路线都合法，因此目标选择最大城市费更小的下路，答案为四。先让学生明确本题不是单纯最小耗血，也不是把城市费用加起来，而是在耗血限制下最小化经过城市的最高费用。</a:t>
            </a:r>
          </a:p>
          <a:p>
            <a:endParaRPr lang="zh-CN" dirty="0"/>
          </a:p>
          <a:p>
            <a:r>
              <a:rPr lang="zh-CN" dirty="0"/>
              <a:t>本页已经解决“最小化最大城市费，同时限制总耗血”；接下来继续说明“先给城市费设一个上限，再问能不能走到终点”。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指出按道路耗血直接求一次最短路会得到错误优化目标。把问题改成收费上限X下能否在血量限制内到终点，依次试3、4、8。限制城市后求最少耗血是充分的判定，因为其他允许路线耗血只会更大。由成功不能随上限增加而消失，引出二分。</a:t>
            </a:r>
          </a:p>
          <a:p>
            <a:pPr/>
            <a:endParaRPr lang="en-US" dirty="0"/>
          </a:p>
          <a:p>
            <a:pPr/>
            <a:r>
              <a:rPr lang="zh-CN" dirty="0"/>
              <a:t>把试探规律推广：上限变大，只会增加可用城市。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收费上限决定哪些城市允许进入，边权仍然是耗血量。血量7时，两条路线都能走，但收费4的下路更符合最小化目标。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设费用上限为某个候选值，只保留费用不超过它的城市，再检查这些城市能否形成一条耗血不超过初始血量的路线。如果一个上限可行，更大的上限只会增加允许经过的城市，原来那条路线仍在，所以也可行。这个单调性允许二分第一个可行上限。每一次判定中，最短路仍然按道路耗血计算。二分控制最大城市费，最短路负责判断总耗血是否合格。</a:t>
            </a:r>
          </a:p>
          <a:p>
            <a:pPr/>
            <a:endParaRPr lang="en-US" dirty="0"/>
          </a:p>
          <a:p>
            <a:pPr/>
            <a:r>
              <a:rPr lang="zh-CN" dirty="0"/>
              <a:t>本页已经解决“费用上限越宽松，可走路线只会更多”；接下来继续说明“Dijkstra 只允许进入费用合格的城市”。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收费上限决定哪些城市允许进入，边权仍然是耗血量。血量7时，两条路线都能走，但收费4的下路更符合最小化目标。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判定开始先检查起点和终点费用，任何一个超出上限都立即失败。每次重新初始化距离和优先队列，随后只向费用合格的邻点松弛，使用非负边权的堆优化最短路。完整程序保留弹出旧状态时跳过的判断。距离使用长整型。原题只有血量变成负数才失败，所以耗血恰好等于初始血量仍合法，最终比较要写小于等于。</a:t>
            </a:r>
          </a:p>
          <a:p>
            <a:endParaRPr lang="zh-CN" dirty="0"/>
          </a:p>
          <a:p>
            <a:r>
              <a:rPr lang="zh-CN" dirty="0"/>
              <a:t>本页已经解决“Dijkstra 只允许进入费用合格的城市”；接下来继续说明“check(4) 怎样得到耗血7，并返回true”。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对照check函数，先检查端点费用，再初始化堆。X=4时城市2被fee[v]&gt;X拦住，1到3得到3，3到4得到7，反向更长候选跳过。堆空后7≤7，返回true。换X=3，城市3也禁用，dist[n]保持INF，返回false。</a:t>
            </a:r>
          </a:p>
          <a:p>
            <a:endParaRPr lang="zh-CN" dirty="0"/>
          </a:p>
          <a:p>
            <a:r>
              <a:rPr lang="zh-CN" dirty="0"/>
              <a:t>一次判定会做了，再跟踪二分怎样找到最小可行上限。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某条路线的最大费用一定等于其中某个城市的费用，因此把所有费用排序去重后进行二分即可。先检查最大的费用值，若开放所有城市仍然无法在血量限制内到达，就输出大写的失败标记。否则维护闭区间，判定可行时保留左半边，不可行时排除中点和左侧。总共进行对数次堆最短路，时间可写为点边数量之和乘堆操作对数再乘点数对数，加上排序时间；存图和堆的空间为点边数量之和。</a:t>
            </a:r>
          </a:p>
          <a:p>
            <a:endParaRPr lang="zh-CN" dirty="0"/>
          </a:p>
          <a:p>
            <a:r>
              <a:rPr lang="zh-CN" dirty="0"/>
              <a:t>本页已经解决“在不同城市费用中二分最小可行值”；接下来继续说明“二分的是收费列表下标，不是血量”。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明确l、r、mid是去重收费列表的下标。先检查最大上限8可行，再按0..3二分。mid=1取到费用3失败，l=2；mid=2取到费用4成功，r=2。循环结束输出values[2]=4。每次check独立初始化距离，不沿用上一阈值的标签。</a:t>
            </a:r>
          </a:p>
          <a:p>
            <a:endParaRPr lang="zh-CN" dirty="0"/>
          </a:p>
          <a:p>
            <a:r>
              <a:rPr lang="zh-CN" dirty="0"/>
              <a:t>回到题意检查血量恰好用完、起終费过高等边界。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沿用同一例图，血量为七时下路可用，答案四；血量为六时下路不可用，只能选择最大费用为八的上路；血量为三时两条都不能用，输出失败标记。如果起点费用改成九，上限四当然不合法，因为起点也是经过的城市。城市费用允许为零，排序去重不能把零排除。这一页检查血量边界、端点费用和候选值范围三个容易漏掉的条件。</a:t>
            </a:r>
          </a:p>
          <a:p>
            <a:pPr/>
            <a:endParaRPr lang="en-US" dirty="0"/>
          </a:p>
          <a:p>
            <a:pPr/>
            <a:r>
              <a:rPr lang="zh-CN" dirty="0"/>
              <a:t>本页已经解决“恰好用完血量还能到达吗”；接下来继续说明“从1到n旅行，沿途至多买卖一次能赚多少”。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这里判断的是耗血量不超过初始血量，等号必须保留。即使城市费用很低，血量3时也没有到终点的合法路线。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让学生先复述从1到n、先买后卖、至多一次交易的顺序约束。题目允许重复城市但不允许重复多次买卖。若不交易收益0。用死路上的最低价说明全局价格差不足以给答案，必须处在能完成旅行的路线中。</a:t>
            </a:r>
          </a:p>
          <a:p>
            <a:pPr/>
            <a:endParaRPr lang="en-US" dirty="0"/>
          </a:p>
          <a:p>
            <a:pPr/>
            <a:r>
              <a:rPr lang="zh-CN" dirty="0"/>
              <a:t>先读有死路城市的小例，排除不能完成旅行的交易。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原图城市4虽然便宜，但没有到终点的后缀。合法路线中，在2买、3卖赚7；若把1与4改为双向，才可以买完返回。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完整输入的道路类型均为1，不能补反向边。唯一能完成旅行的主链为1到2到3到5，城市4进入后无法离开。合法买价2卖价9得到7，全图最低价1不合法。下一页通过固定图的位置分析前后两侧。</a:t>
            </a:r>
          </a:p>
          <a:p>
            <a:endParaRPr lang="zh-CN" dirty="0"/>
          </a:p>
          <a:p>
            <a:r>
              <a:rPr lang="zh-CN" dirty="0"/>
              <a:t>把输入画成有向图，先确认买卖的前后顺序。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从城市一出发，最终必须到城市五，最多完成一次买入和一次卖出，也可以不交易。主路线是一、二、三、五，各城市价格依次为五、二、九、四；城市四虽然价格只有一，却处于无法继续到终点的死路。不能用全图最高价九减最低价一。本例应在城市二以二买入，在城市三以九卖出，再到五，利润为七。必须把路线方向和买卖先后同时考虑进去。</a:t>
            </a:r>
          </a:p>
          <a:p>
            <a:endParaRPr lang="zh-CN" dirty="0"/>
          </a:p>
          <a:p>
            <a:r>
              <a:rPr lang="zh-CN" dirty="0"/>
              <a:t>本页已经解决“必须先买后卖，并最终到达 n”；接下来继续说明“在一个交会点前后分别保存什么”。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在某个交会点把行程分成前缀与后缀。前缀状态记录从起点走到这里能遇到的最低买入价，后缀状态记录从这里走到终点能遇到的最高卖出价。前者在正图从起点传播，后者在反图从终点传播。例图城市三的最低前缀价格为二，最高后缀价格为九。两侧都可达时可以拼接对应路线，题目允许重复经过城市，所以独立选择的前后路线即使有重叠也合法，利润候选就是后者减前者。</a:t>
            </a:r>
          </a:p>
          <a:p>
            <a:endParaRPr lang="zh-CN" dirty="0"/>
          </a:p>
          <a:p>
            <a:r>
              <a:rPr lang="zh-CN" dirty="0"/>
              <a:t>本页已经解决“在一个交会点前后分别保存什么”；接下来继续说明“正图传最低价，反图传最高价”。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最低价初始为一百零一，只有起点设为自身价格。沿正向边走到新城市，候选是已有最低价和该城市价格的较小者，严格降低才更新。最高价初始为负一，终点设为自身价格，在反图中取较大者并严格提高。队列标记只避免同一时刻重复入队，弹出后必须清除。最后只有最低价在合法范围内、最高价至少为一的点才能参与答案，两个哨兵也承担两侧可达性判断。</a:t>
            </a:r>
          </a:p>
          <a:p>
            <a:endParaRPr lang="zh-CN" dirty="0"/>
          </a:p>
          <a:p>
            <a:r>
              <a:rPr lang="zh-CN" dirty="0"/>
              <a:t>本页已经解决“正图传最低价，反图传最高价”；接下来继续说明“正向传最低买价，反向传能遇到的最高卖价”。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正向按队列1、2、4、3、5传播最低价，最终low为5,2,2,1,2。反图从5往回按5、3、2、1传播最高价，high为9,9,9,−1,4。城市4虽然low很小，但high无效，在答案循环中必须跳过。交会点2或3都得到7。</a:t>
            </a:r>
          </a:p>
          <a:p>
            <a:endParaRPr lang="zh-CN" dirty="0"/>
          </a:p>
          <a:p>
            <a:r>
              <a:rPr lang="zh-CN" dirty="0"/>
              <a:t>两个状态如何运行已清楚，再用价格范围解释复杂度。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个队列传播有明确的次数上界，因为价格是一到一百的整数，最低价只下降、最高价只上升，每个标签最多严格改善一百次。于是边也只会被重复扫描有界次数，总时间为一百乘点边数量之和，空间为点边数量之和。这是本题特殊价格范围带来的保证，不能据此说一般队列最短路是线性的。输入的单向道路只加一个方向，双向道路加两个方向，反图也同步建立。答案从零开始，保证所有交易不赚钱时可以选择不交易。</a:t>
            </a:r>
          </a:p>
          <a:p>
            <a:pPr/>
            <a:endParaRPr lang="en-US" dirty="0"/>
          </a:p>
          <a:p>
            <a:pPr/>
            <a:r>
              <a:rPr lang="zh-CN" dirty="0"/>
              <a:t>本页已经解决“价格范围为 100，使传播次数有界”；接下来继续说明“最低价城市在死路里能用吗”。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原图城市4虽然便宜，但没有到终点的后缀。合法路线中，在2买、3卖赚7；若把1与4改为双向，才可以买完返回。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城市四的前缀最低价虽然是一，后缀最高价却仍为不可达标记，所以必须跳过，原例答案为七。若所有合法路线价格都只下降，可以不交易，答案为零。若把一到四改成双向路，就可以从一到四买入，再返回一，经过二到三卖出，最后到五，此时利润变成八。这个变化说明允许回访城市与只进行一次买卖并不冲突。</a:t>
            </a:r>
          </a:p>
          <a:p>
            <a:pPr/>
            <a:endParaRPr lang="en-US" dirty="0"/>
          </a:p>
          <a:p>
            <a:pPr/>
            <a:r>
              <a:rPr lang="zh-CN" dirty="0"/>
              <a:t>本页已经解决“最低价城市在死路里能用吗”；接下来继续说明“几条农场产量报告，能不能同时为真”。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原图城市4虽然便宜，但没有到终点的后缀。合法路线中，在2买、3卖赚7；若把1与4改为双向，才可以买完返回。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逐条解释至少多、至多多和相等，特别提醒第三类只有三个输入数。目标是判断是否存在产量，不是求每个农场的具体值或最小总量。输出大小写为Yes、No，与前面NO或YES不能混用。若可行标签为负，可整体平移为非负产量，差值不变。</a:t>
            </a:r>
          </a:p>
          <a:p>
            <a:pPr/>
            <a:endParaRPr lang="en-US" dirty="0"/>
          </a:p>
          <a:p>
            <a:pPr/>
            <a:r>
              <a:rPr lang="zh-CN" dirty="0"/>
              <a:t>读一组完整报告，先用加法找矛盾，再转图。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前两条合起来要求1至少比3多5；最后一条若至多多4就矛盾，改成至多多5则可以刚好取等号。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先不建图，直接把前两条报告相加得到x1至少比x3多5，与第三条至多多4矛盾。因此输出No。用同一组数字继续翻译上界边，使代数矛盾与负环有明确对应关系。</a:t>
            </a:r>
          </a:p>
          <a:p>
            <a:endParaRPr lang="zh-CN" dirty="0"/>
          </a:p>
          <a:p>
            <a:r>
              <a:rPr lang="zh-CN" dirty="0"/>
              <a:t>将每条报告统一为上界关系，明确边的方向。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设每个变量表示对应农场的作物数量。统一把条件写成目标变量不超过起点变量加边权，再决定方向。第一类说甲至少比乙多若干，移项后乙不超过甲减去该数，所以甲到乙连负权边。第二类直接是甲不超过乙加该数，从乙连到甲。第三类相等，必须用两个相反方向的零边同时限制。课堂上先遮住边列，让学生通过移项得到方向，避免凭“多”“少”两个字猜图。</a:t>
            </a:r>
          </a:p>
          <a:p>
            <a:endParaRPr lang="zh-CN" dirty="0"/>
          </a:p>
          <a:p>
            <a:r>
              <a:rPr lang="zh-CN" dirty="0"/>
              <a:t>本页已经解决“农场信息先统一成差值上界”；接下来继续说明“三条农场信息怎样产生矛盾”。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前两条信息要求一号至少比二号多二，二号至少比三号多三，所以一号至少比三号多五。第三条却限制一号至多比三号多四，明显矛盾。图上的对应环权依次为负二、负三、四，总和负一，正好表达这种不可能同时满足的上界。如果把最后的四改成五，环权为零，取一号五、二号三、三号零就是可行解。用具体赋值把有解与无解都检查一遍。</a:t>
            </a:r>
          </a:p>
          <a:p>
            <a:endParaRPr lang="zh-CN" dirty="0"/>
          </a:p>
          <a:p>
            <a:r>
              <a:rPr lang="zh-CN" dirty="0"/>
              <a:t>本页已经解决“三条农场信息怎样产生矛盾”；接下来继续说明“读入三种信息时怎样建边”。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读取类型和两个农场编号，再按类型决定是否读取差值。第一类从甲到乙加负差值，第二类从乙到甲加正差值，第三类没有差值输入，分别加两条零边。第三类若误读一个数，会使后续全部输入错位。差值约束只限制相对关系，给所有变量加同一个常数不会改变差值，因此若求得负数解，可以整体平移到非负，不影响存在性。</a:t>
            </a:r>
          </a:p>
          <a:p>
            <a:endParaRPr lang="zh-CN" dirty="0"/>
          </a:p>
          <a:p>
            <a:r>
              <a:rPr lang="zh-CN" dirty="0"/>
              <a:t>本页已经解决“读入三种信息时怎样建边”；接下来继续说明“从所有农场同时开始判环”。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所有点距离设为零并同时入队，相当于从虚拟源点以零边连接每个农场，能覆盖所有连通部分。发生严格松弛时，把目标路线的边数设为当前路线边数加一，达到点数时判定负环。这个边数表示形成候选距离的路线长度，不是简单累计入队次数，判环也必须放在是否已入队的判断之前。点和约束最多五千，最坏时间为点数乘约束数，空间为点边数量之和。有解输出首字母大写的肯定词，无解输出对应否定词。</a:t>
            </a:r>
          </a:p>
          <a:p>
            <a:endParaRPr lang="zh-CN" dirty="0"/>
          </a:p>
          <a:p>
            <a:r>
              <a:rPr lang="zh-CN" dirty="0"/>
              <a:t>本页已经解决“从所有农场同时开始判环”；接下来继续说明“三条边依次把标签降低，第三条触发负环判定”。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全体距离0、边数0、全部入队。三次成功松弛按1到2、2到3、3到1进行，标签分别变为−2、−5、−1，边数1、2、3。达到n触发No。提醒学生负数标签本身不代表矛盾，判据是持续严格下降对应的负环。</a:t>
            </a:r>
          </a:p>
          <a:p>
            <a:endParaRPr lang="zh-CN" dirty="0"/>
          </a:p>
          <a:p>
            <a:r>
              <a:rPr lang="zh-CN" dirty="0"/>
              <a:t>最后区分是否可行与目标最优：下一题还要求糖果总数最少。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示例最后一个边权改成五后，环权和为零，输出有解，只需验证五、三、零满足全部条件即可。只从一号农场出发可能漏掉另一块区域中的矛盾，因此必须覆盖全图。给一个可行解整体加一百依然可行，说明解往往不唯一。农场题只判断是否存在，不要求最小总量；接下来的糖果题增加了每人至少一和总和最小的目标，需要使用下界的思路。</a:t>
            </a:r>
          </a:p>
          <a:p>
            <a:pPr/>
            <a:endParaRPr lang="en-US" dirty="0"/>
          </a:p>
          <a:p>
            <a:pPr/>
            <a:r>
              <a:rPr lang="zh-CN" dirty="0"/>
              <a:t>本页已经解决“没有负环就要找最小总量吗”；接下来继续说明“既要满足孩子们的比较要求，又要尽量少发糖”。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前两条合起来要求1至少比3多5；最后一条若至多多4就矛盾，改成至多多5则可以刚好取等号。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与农场题衔接：这次不仅要有解，还要总数最少，每人至少一颗且必须整数。逐类解释五种比较，不提前告诉学生使用最长路。请先手工为四个孩子分糖，体会必须增加的数量如何从一人传给另一人。</a:t>
            </a:r>
          </a:p>
          <a:p>
            <a:pPr/>
            <a:endParaRPr lang="en-US" dirty="0"/>
          </a:p>
          <a:p>
            <a:pPr/>
            <a:r>
              <a:rPr lang="zh-CN" dirty="0"/>
              <a:t>用四个孩子的输入尝试实际分配。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不仅要给出一组数，还要逐项说明任何合法分配都不能更低。把这些下界相加得到6，与构造的方案相等，才证明最优。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把四条输入翻译成相等、严格少于、两条不多于关系。题目输出一个最小总数，不输出分配表。先全部分1，发现第2条失败，再问学生提高第3人后会影响谁。下一页给出完整调整与最优性下界证明。</a:t>
            </a:r>
          </a:p>
          <a:p>
            <a:endParaRPr lang="zh-CN" dirty="0"/>
          </a:p>
          <a:p>
            <a:r>
              <a:rPr lang="zh-CN" dirty="0"/>
              <a:t>从必须至少给多少出发，推导下界传播。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从全1逐步抬高第3、第4人的数量，得到1,1,2,2。证明前两人至少1，后两人至少2，所以总数至少6，当前方案达到下界。比较2,2,3,3说明任意可行解不足以满足目标。由必要增量引出下界边。</a:t>
            </a:r>
          </a:p>
          <a:p>
            <a:pPr/>
            <a:endParaRPr lang="en-US" dirty="0"/>
          </a:p>
          <a:p>
            <a:pPr/>
            <a:r>
              <a:rPr lang="zh-CN" dirty="0"/>
              <a:t>将这个增量需求命名为下界边，再逐类转换五种条件。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不仅要给出一组数，还要逐项说明任何合法分配都不能更低。把这些下界相加得到6，与构造的方案相等，才证明最优。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糖果数量是整数，每个人至少得到一颗，还要满足给定的相等或大小关系。目标是最小化总数，矛盾时输出负一。这次把关系统一为目标不少于起点加边权，严格多至少一颗对应权一，不少于对应权零。每个人从一开始，只提高约束强制要求提高的部分。所有合法分配都不能低于这些必要下界，如果它们本身又合法，就达到最优。点和关系可达十万，我们采用强连通分量缩点与拓扑动态规划，给出线性复杂度的实现。</a:t>
            </a:r>
          </a:p>
          <a:p>
            <a:pPr/>
            <a:endParaRPr lang="en-US" dirty="0"/>
          </a:p>
          <a:p>
            <a:pPr/>
            <a:r>
              <a:rPr lang="zh-CN" dirty="0"/>
              <a:t>本页已经解决“糖果题需要每个人的最小可行下界”；接下来继续说明“五种要求只会产生 0 边和 1 边”。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不仅要给出一组数，还要逐项说明任何合法分配都不能更低。把这些下界相加得到6，与构造的方案相等，才证明最优。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相等对应双向零边。甲严格少于乙，乙至少为甲加一，从甲到乙连权一。甲不少于乙，从乙到甲连零边。甲严格多于乙，从乙到甲连权一。甲不多于乙，从甲到乙连零边。每条箭头都指向必须达到“前者加增量”的人。严格关系使用一，依赖糖果为整数这个条件。如果同一个人被要求严格少于或严格多于自己，会形成权一自环，立即无解。</a:t>
            </a:r>
          </a:p>
          <a:p>
            <a:endParaRPr lang="zh-CN" dirty="0"/>
          </a:p>
          <a:p>
            <a:r>
              <a:rPr lang="zh-CN" dirty="0"/>
              <a:t>本页已经解决“五种要求只会产生 0 边和 1 边”；接下来继续说明“什么是强连通分量”。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强连通分量是有向图中互相可达的最大点组，最大表示不能再把其他点并入仍保持两两互达。例图一和二之间都有零边，彼此能到，因此同组。二能到三，但三回不到二，不能因为单向连通就把它们合并。三能到四，四不能返回，所以三、四分别是单点组。最终分量是一与二、单独三、单独四。单点也属于强连通分量。</a:t>
            </a:r>
          </a:p>
          <a:p>
            <a:endParaRPr lang="zh-CN" dirty="0"/>
          </a:p>
          <a:p>
            <a:r>
              <a:rPr lang="zh-CN" dirty="0"/>
              <a:t>本页已经解决“什么是强连通分量”；接下来继续说明“分量内部有 1 边为什么一定无解”。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若同一分量内有一条权一边，从终点必能沿某条路线返回起点。其他边权都非负，因此绕一圈产生正增量，要求某人的数量至少为自己再加一，矛盾。反过来，若分量内全部为零边，互相可达就说明双方都不少于对方，数量只能相等。所以找到分量后只需扫描内部边，出现一边就无解，否则整个分量可以用一个共同数量表示，无须枚举所有环。</a:t>
            </a:r>
          </a:p>
          <a:p>
            <a:endParaRPr lang="zh-CN" dirty="0"/>
          </a:p>
          <a:p>
            <a:r>
              <a:rPr lang="zh-CN" dirty="0"/>
              <a:t>本页已经解决“分量内部有 1 边为什么一定无解”；接下来继续说明“两次深搜怎样得到强连通分量”。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在原图深搜全部顶点，只有一个点的所有出边处理完才记录它的结束顺序。然后反转全部边，按结束顺序的逆序扫描顶点，每次从尚未分组的点出发，搜到的尚未分组顶点构成一个分量。理由是缩点图中若有甲到乙的边，甲的最大结束次序晚于乙；倒序在反图处理时，指向更早处理分量的边已经被分组标记挡住，不会误并其他组。例图可得到结束序四、三、二、一，逆序搜索依次得到一二同组、三单独、四单独。不同邻接顺序可能改变具体结束序，但不改变最终分组。</a:t>
            </a:r>
          </a:p>
          <a:p>
            <a:pPr/>
            <a:endParaRPr lang="en-US" dirty="0"/>
          </a:p>
          <a:p>
            <a:pPr/>
            <a:r>
              <a:rPr lang="zh-CN" dirty="0"/>
              <a:t>本页已经解决“两次深搜怎样得到强连通分量”；接下来继续说明“深链图用显式栈模拟完成顺序”。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第一次加入order是在出边全部处理完以后；第二次按结束顺序的逆序在反图中搜，只给尚未分组的点编组。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为了避免十万点长链造成递归栈过深，完整代码使用显式栈。每个栈帧保存当前顶点，以及下一条待处理出边的下标。还有边时先增加下标，再进入尚未访问的邻点；只有所有出边都扫描结束，才记录当前点并弹出栈帧。这恰好模拟递归函数退出的时刻，不能在刚访问时就写入结束序。第二次在反图分组只需要找可达点，不再需要结束次序，因此普通栈遍历即可。</a:t>
            </a:r>
          </a:p>
          <a:p>
            <a:endParaRPr lang="zh-CN" dirty="0"/>
          </a:p>
          <a:p>
            <a:r>
              <a:rPr lang="zh-CN" dirty="0"/>
              <a:t>本页已经解决“深链图用显式栈模拟完成顺序”；接下来继续说明“第一次深搜：走完一个点的出边才记结束顺序”。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本页用课堂的1起始编号，源码内部减1。按输入顺序从1沿2、3到4，只有退出时才向order添加顶点。2到1因为vis已真跳过，返回1时还要检查通往4的第二条边。栈中的边下标保存递归返回后的进度，最终结束序4,3,2,1。</a:t>
            </a:r>
          </a:p>
          <a:p>
            <a:endParaRPr lang="zh-CN" dirty="0"/>
          </a:p>
          <a:p>
            <a:r>
              <a:rPr lang="zh-CN" dirty="0"/>
              <a:t>逆转结束顺序，再在反图中真正给分量编号。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逆转结束序，明确comp=-1表示尚未分组。反图从1可达2，得到A；从3指向的2已分组，不能混进去；从4指向的1和3同理。组大小2,1,1。一般性依据：原图不同分量有A到B时，A的最大结束时间晚于B；反图倒序搜索时跨组边只通向已经分好的组。</a:t>
            </a:r>
          </a:p>
          <a:p>
            <a:endParaRPr lang="zh-CN" dirty="0"/>
          </a:p>
          <a:p>
            <a:r>
              <a:rPr lang="zh-CN" dirty="0"/>
              <a:t>每组成为一个新点，保留组间约束形成无环图。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例图把一与二缩成甲组，三成为乙组，四成为丙组，组大小分别是二、一、一。内部零边可以丢弃，跨组边保留，得到甲到乙权一、甲到丙权零、乙到丙权零。如果分量之间还存在有向环，环上的组本来就互相可达，应该合成一个分量，因此缩点后必然无环。每组数量初始化为一，随后可以按照拓扑顺序传播必要下界。保留跨组重边不会影响正确性，只需入度计数与后续删除一致。</a:t>
            </a:r>
          </a:p>
          <a:p>
            <a:endParaRPr lang="zh-CN" dirty="0"/>
          </a:p>
          <a:p>
            <a:r>
              <a:rPr lang="zh-CN" dirty="0"/>
              <a:t>本页已经解决“缩点以后只剩有向无环图”；接下来继续说明“在 DAG 上传递最长下界”。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甲组没有更高的要求，取一。甲到乙的权一边要求乙至少为二。丙同时受到甲和乙的零边限制，必须不少于两者，因此取二。甲组有两个人，所以总数是二乘一，再加一乘二与一乘二，得到六。任意可行分配都要满足每条路径传递的下界，不能比最长路径给出的值小；这些最长下界又满足每条边，因此它们同时达到最小。这里的更新取最大值，不能照搬上界最短路的最小值。</a:t>
            </a:r>
          </a:p>
          <a:p>
            <a:endParaRPr lang="zh-CN" dirty="0"/>
          </a:p>
          <a:p>
            <a:r>
              <a:rPr lang="zh-CN" dirty="0"/>
              <a:t>本页已经解决“在 DAG 上传递最长下界”；接下来继续说明“等所有前面的组处理完，再确定当前组”。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用C同时依赖A、B解释为什么要等待，不直接抛入度术语。入度初值是进入点的边数，执行中表示尚未处理的前驱边数。无环图若没有入度0点，沿入边追溯必重复，和无环矛盾。逐次删除已处理点及其出边即可得到拓扑顺序。</a:t>
            </a:r>
          </a:p>
          <a:p>
            <a:pPr/>
            <a:endParaRPr lang="en-US" dirty="0"/>
          </a:p>
          <a:p>
            <a:pPr/>
            <a:r>
              <a:rPr lang="zh-CN" dirty="0"/>
              <a:t>理解入度和等待的含义，再看队列里的两条更新语句。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列中依次是A、B、C。处理A后，C虽然收到一次候选，下界仍可能被B提高，所以必须等剩余入度变为0。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所有组的下界初始化为一，把入度为零的组加入队列。弹出一个组后，将自身下界加边权传给后继，后继保留所有前驱要求中的最大值，再减少入度。当入度归零时，全部前驱都已完成，所以后继的下界已经确定。最后每组下界乘组内人数再求和。严格递增长链的总量可以达到一加二一直到点数，超过普通整型，必须用长整型。两次深搜、扫描边和拓扑处理总时间及空间都是点数加关系数。</a:t>
            </a:r>
          </a:p>
          <a:p>
            <a:endParaRPr lang="zh-CN" dirty="0"/>
          </a:p>
          <a:p>
            <a:r>
              <a:rPr lang="zh-CN" dirty="0"/>
              <a:t>本页已经解决“拓扑队列同时完成下界传播”；接下来继续说明“下界与入度分别更新，最后按组人数求和”。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本页严格按配套源码缩点后的邻接顺序：A先更新C，再更新B。d[C]虽然没有增加，indeg[C]仍要减到1；B下界改为2且入度归零。B出队再把C抬到2并入队，最终2×1+1×2+1×2=6。d存每人颗数，size存组人数，不能漏乘size。</a:t>
            </a:r>
          </a:p>
          <a:p>
            <a:endParaRPr lang="zh-CN" dirty="0"/>
          </a:p>
          <a:p>
            <a:r>
              <a:rPr lang="zh-CN" dirty="0"/>
              <a:t>回到四个孩子验证全部条件，再检查自环严格条件。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要求第二个人比第二个人少，是严格自比较，对应权一自环，无解。三个人相等虽然形成环，但所有边都是零，可以每人一颗，总数三。两人分别要求一号不少于二号、二号至少比一号多一，相加后要求一号不少于自己加一，仍然无解。请学生区分“存在有向环”和“存在正增量矛盾环”，只有后者让下界无限提高。</a:t>
            </a:r>
          </a:p>
          <a:p>
            <a:pPr/>
            <a:endParaRPr lang="en-US" dirty="0"/>
          </a:p>
          <a:p>
            <a:pPr/>
            <a:r>
              <a:rPr lang="zh-CN" dirty="0"/>
              <a:t>本页已经解决“严格自比较和零环分别怎样处理”；接下来继续说明“只能新建一对传送门，放哪里能让大家路程总和最小”。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下界约束沿环累加时，0不会要求自己严格变大；若总增量为1，就得到无法满足的自我比较。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强调全图只能新建同一对双向零距离门，不能每个点对另选一对门。每组城市独立求最短路，再把无序点对相加。完整任务是最小化总和，不是只缩短原图最远点对。n≤100，先用三点例穷举所有选择，再推广公式。</a:t>
            </a:r>
          </a:p>
          <a:p>
            <a:pPr/>
            <a:endParaRPr lang="en-US" dirty="0"/>
          </a:p>
          <a:p>
            <a:pPr/>
            <a:r>
              <a:rPr lang="zh-CN" dirty="0"/>
              <a:t>读完整三点图，先比较三种放法。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每次固定一对门，三个无序城市对各计一次。两种放法同样达到最优8，不要求最优安装位置唯一。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教学自拟链1到2长4、2到3长6。三种门分别得到距离总和12、8、8；完整枚举保证8最优。表述中的三项按点对1与2、1与3、2与3排列。后续用门1与3的同一例解释三个候选。</a:t>
            </a:r>
          </a:p>
          <a:p>
            <a:endParaRPr lang="zh-CN" dirty="0"/>
          </a:p>
          <a:p>
            <a:r>
              <a:rPr lang="zh-CN" dirty="0"/>
              <a:t>先画门1与3时的路线，再推导任意点对的三个候选。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原图连通、无向、边权为正，点数至多一百。安装一对传送门等于在两座城市间增加一条零边，目标是所有无序点对最短距离之和最小。例图原链边长为四和六，三个点对的距离为四、六、十，总和二十。如果在一与三安装传送门，一到三变成零，二到三可以经一绕行变成四，三个距离为四、四、零，总和八。一对安装位置会同时影响许多点对，评价时不能只看这两个端点。</a:t>
            </a:r>
          </a:p>
          <a:p>
            <a:endParaRPr lang="zh-CN" dirty="0"/>
          </a:p>
          <a:p>
            <a:r>
              <a:rPr lang="zh-CN" dirty="0"/>
              <a:t>本页已经解决“一对传送门会改变许多点对”；接下来继续说明“新最短路只需比较三种走法”。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求出原图所有点对最短距离。固定传送门端点后，从任意起点到终点只需比较三种走法：完全不用传送门，先到第一个端点再从另一端离开，或反方向使用。传送代价为零，因此只需相加前后两段原图距离。新图边权非负，重复经过的环可以删除而不增加距离，总存在一条最短路线至多使用这条零边一次，所以三种候选已经充分。对每个无序点对取最小值再求和，就得到当前安装方案的评价。</a:t>
            </a:r>
          </a:p>
          <a:p>
            <a:pPr/>
            <a:endParaRPr lang="en-US" dirty="0"/>
          </a:p>
          <a:p>
            <a:pPr/>
            <a:r>
              <a:rPr lang="zh-CN" dirty="0"/>
              <a:t>本页已经解决“新最短路只需比较三种走法”；接下来继续说明“固定一对传送门，再遍历所有无序点对”。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每次固定一对门，三个无序城市对各计一次。两种放法同样达到最优8，不要求最优安装位置唯一。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外层枚举两个不同端点，内层枚举所有起点编号小于终点编号的无序点对。每个点对只比较三个候选长度，累加到当前总和，再用它更新最优总和。代码内部把输入的一开始编号转成零开始，阅读时注意区别。最多有四千九百五十对端点，也有同样多的评价点对，相乘约二千四百五十万次，能够承受。预处理为三次方，枚举为四次方，空间为平方。距离和总和均用长整型。</a:t>
            </a:r>
          </a:p>
          <a:p>
            <a:endParaRPr lang="zh-CN" dirty="0"/>
          </a:p>
          <a:p>
            <a:r>
              <a:rPr lang="zh-CN" dirty="0"/>
              <a:t>本页已经解决“固定一对传送门，再遍历所有无序点对”；接下来继续说明“固定门1与3后，每个点对的三项分别是多少”。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固定门1与3，原图距离保持不变。逐对计算不用门、从u到v用门、从v到u用门的三种候选，分别取4、0、4，总和8。i&lt;j保证无序点对只加一次。课堂按城市编号写，源码下标为编号减1。</a:t>
            </a:r>
          </a:p>
          <a:p>
            <a:endParaRPr lang="zh-CN" dirty="0"/>
          </a:p>
          <a:p>
            <a:r>
              <a:rPr lang="zh-CN" dirty="0"/>
              <a:t>不同放门方案必须各用原图距离，避免无意中修了多对门。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一个安装方案必须从同一张原图出发。如果试完一对传送门后把更新结果写回距离矩阵，下一对就会继承上一对的效果，相当于偷偷安装了多对传送门。正确做法是保持原图距离矩阵不变，只用临时总和评价当前方案。枚举下一对时总和清零，最优答案只保存数值，不改变图或距离矩阵。这里是在比较互斥方案，不是在逐步累积修改。</a:t>
            </a:r>
          </a:p>
          <a:p>
            <a:pPr/>
            <a:endParaRPr lang="en-US" dirty="0"/>
          </a:p>
          <a:p>
            <a:pPr/>
            <a:r>
              <a:rPr lang="zh-CN" dirty="0"/>
              <a:t>本页已经解决“枚举安装位置时，原图距离始终不改”；接下来继续说明“把传送门放到 2、3，还能得到总和 8 吗”。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若先把1与2变为零距离，再在修改后的矩阵中测试2与3为零，就相当于同时用了两对门，会错误得到全图距离和0。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在二与三之间安装传送门时，二三距离为零，一二和一三都为四，总和仍是八。在一与二之间安装时，一二距离为零，一三与二三都为六，总和十二。因此最优安装位置不一定唯一，一三和二三都能达到八。题目计算无序点对，只枚举起点编号小于终点编号；若遍历所有不相同端点，便会重复计算反方向，结果变成两倍。</a:t>
            </a:r>
          </a:p>
          <a:p>
            <a:pPr/>
            <a:endParaRPr lang="en-US" dirty="0"/>
          </a:p>
          <a:p>
            <a:pPr/>
            <a:r>
              <a:rPr lang="zh-CN" dirty="0"/>
              <a:t>本页已经解决“把传送门放到 2、3，还能得到总和 8 吗”；接下来继续说明“从第一层出发，反复按三个上升按钮能到哪些楼层”。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每次固定一对门，三个无序城市对各计一次。两种放法同样达到最优8，不要求最优安装位置唯一。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先说明起点是第1层，楼层不能超过h，三个上升按钮可以反复使用，重置到1不会增加上升组合。数不同楼层而非操作方案。h极大使逐层BFS的空间不可承受，具体困难必须先于余数图。</a:t>
            </a:r>
          </a:p>
          <a:p>
            <a:pPr/>
            <a:endParaRPr lang="en-US" dirty="0"/>
          </a:p>
          <a:p>
            <a:pPr/>
            <a:r>
              <a:rPr lang="zh-CN" dirty="0"/>
              <a:t>先在15层的小楼完整列出结果。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分组对象是楼层减1后的偏移。右列是还原成楼层后的结果，各组互不重叠，数量相加为9。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从1依次尝试4、7、9以及能继续上升的组合，列全不超过15的九层。1本身也算，12通过不同按钮顺序到达仍只算一层。下一页按反复加4分组，所有数字沿用这个例子。</a:t>
            </a:r>
          </a:p>
          <a:p>
            <a:endParaRPr lang="zh-CN" dirty="0"/>
          </a:p>
          <a:p>
            <a:r>
              <a:rPr lang="zh-CN" dirty="0"/>
              <a:t>观察相差4的楼层为什么会成串出现。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把实际楼层减1变成偏移，避免起点1和余数0混淆。按模4余数分组，同组最小可达偏移确定后，所有更大同余偏移都能通过不断加4获得。更小的同余值若可达会违背最小定义，因此一个最小值就足以决定整组。</a:t>
            </a:r>
          </a:p>
          <a:p>
            <a:pPr/>
            <a:endParaRPr lang="en-US" dirty="0"/>
          </a:p>
          <a:p>
            <a:pPr/>
            <a:r>
              <a:rPr lang="zh-CN" dirty="0"/>
              <a:t>把楼层变成偏移，正式定义余数状态和最小标签。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分组对象是楼层减1后的偏移。右列是还原成楼层后的结果，各组互不重叠，数量相加为9。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从第一层出发，每次上升三种给定步长之一，还可以回到第一层。先把楼层减一，起点变成偏移零，上界变成总楼层减一。能到达的偏移正好是三种步长的非负整数次相加，回到起点重新开始不会创造其他类型的和。楼层上限可能接近六十四位整数最大值，无法逐层搜索，但每个步长至多十万。取最小步长为模数，一个偏移可达之后，反复增加这个最小步长也都可达，提示我们按余数分组。</a:t>
            </a:r>
          </a:p>
          <a:p>
            <a:pPr/>
            <a:endParaRPr lang="en-US" dirty="0"/>
          </a:p>
          <a:p>
            <a:pPr/>
            <a:r>
              <a:rPr lang="zh-CN" dirty="0"/>
              <a:t>本页已经解决“楼层太多，先把起点平移到 0”；接下来继续说明“每个余数只保留最小可达偏移”。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分组对象是楼层减1后的偏移。右列是还原成楼层后的结果，各组互不重叠，数量相加为9。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步长四、七、九的例子选模数四。所有非负偏移按余数分成四类，同一行相邻数字差四。但同余不表示全部可达，例如一和五无法由这些步长组成，九却能到达。设某类最小可达偏移为该类距离，小于它的同余偏移不可达；大于等于它的同余偏移都可以通过反复加四得到。因此每类只需保存一个最小可达值，四个值就概括了无限多的偏移。若某类根本无法到达，它不会贡献答案。</a:t>
            </a:r>
          </a:p>
          <a:p>
            <a:endParaRPr lang="zh-CN" dirty="0"/>
          </a:p>
          <a:p>
            <a:r>
              <a:rPr lang="zh-CN" dirty="0"/>
              <a:t>本页已经解决“每个余数只保留最小可达偏移”；接下来继续说明“点表示余数，边权仍然是实际增加量”。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图中的四个点表示余数，不表示具体楼层。当前余数加七后对四取余，转移边权仍为实际增加的七；加九同理，边权为九。图上顺时针的加九与反方向的加七分别连接相邻余数。增加四只回到同一余数且让距离变大，不会改善最小偏移，所以求最小值时可以省略。所有边权为正，从余数零、距离零运行最短路，就得到各类的最小可达偏移。</a:t>
            </a:r>
          </a:p>
          <a:p>
            <a:endParaRPr lang="zh-CN" dirty="0"/>
          </a:p>
          <a:p>
            <a:r>
              <a:rPr lang="zh-CN" dirty="0"/>
              <a:t>本页已经解决“点表示余数，边权仍然是实际增加量”；接下来继续说明“到余数 2 的最小偏移为什么是 14”。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从余数零跳七，得到余数三、距离七；跳九得到余数一、距离九。先确定距离七的余数三，再跳七，余数二的候选距离为十四。随后处理余数一，跳九也到余数二，但候选十八更大，保持十四。最终按余数零、一、二、三排列，最小偏移为零、九、十四、七，定值顺序则是零、三、一、二。距离记录实际高度增量，绝不能用跳跃次数代替。</a:t>
            </a:r>
          </a:p>
          <a:p>
            <a:endParaRPr lang="zh-CN" dirty="0"/>
          </a:p>
          <a:p>
            <a:r>
              <a:rPr lang="zh-CN" dirty="0"/>
              <a:t>本页已经解决“到余数 2 的最小偏移为什么是 14”；接下来继续说明“四个余数状态的每次松弛都对应真实上升”。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逐条计算四次弹出的两条隐式出边。堆条目第一项是最小偏移，第二项是余数。由0发现余数3的7和余数1的9；由3发现余数2的14；后面两次弹出均无更小候选。最终d按余数0,1,2,3排列为0,9,14,7，之后才代入等差数列计数式。</a:t>
            </a:r>
          </a:p>
          <a:p>
            <a:endParaRPr lang="zh-CN" dirty="0"/>
          </a:p>
          <a:p>
            <a:r>
              <a:rPr lang="zh-CN" dirty="0"/>
              <a:t>每类最小值已知，把不超过h−1的等差数列项数加起来。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确认某类可达且其最小偏移不超过上界。剩余高度除以模数并向下取整，得到还能再增加多少次最小步长，最后加一计入最小偏移本身。楼层上限十五时，偏移上限十四。余数零对应楼层一、五、九、十三，共四层；余数一对应十、十四，共两层；余数二只有十五，共一层；余数三对应八、十二，共两层，总共九层。这里按偏移取余，换成实际楼层还要加一，不同余数类互不相交，不会重复计数。</a:t>
            </a:r>
          </a:p>
          <a:p>
            <a:endParaRPr lang="zh-CN" dirty="0"/>
          </a:p>
          <a:p>
            <a:r>
              <a:rPr lang="zh-CN" dirty="0"/>
              <a:t>本页已经解决“每个余数对应一段等差数列”；接下来继续说明“先排除不可达，再做大整数范围内的减法”。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距离数组用一个足够大的长整型常量表示不可达。余数图只有至多十万个点，正权最短路可取简单路，所以有限最短偏移小于一百亿，这个哨兵足够大。但是原题楼层上限可能比哨兵还大，所以不能只判断距离是否不超过上界，必须先排除不可达标记。之后用上界减距离，做非负整数除法，再加一。总计数不会超过楼层数，长整型可保存。模数为一时公式自然得到全部楼层可达，时间为模数乘其对数，空间为模数。</a:t>
            </a:r>
          </a:p>
          <a:p>
            <a:endParaRPr lang="zh-CN" dirty="0"/>
          </a:p>
          <a:p>
            <a:r>
              <a:rPr lang="zh-CN" dirty="0"/>
              <a:t>本页已经解决“先排除不可达，再做大整数范围内的减法”；接下来继续说明“道路仍在，没修好的城市却还不能进入”。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城市编号从0开始，与多数前题不同。修复当天即可用；端点和中转城市都必须已修复。输入中修复时间与询问时间的有序性是增量处理的前提。先指出每问重算会重复开放同一批城市，再用小例观察新的可用点。</a:t>
            </a:r>
          </a:p>
          <a:p>
            <a:pPr/>
            <a:endParaRPr lang="en-US" dirty="0"/>
          </a:p>
          <a:p>
            <a:pPr/>
            <a:r>
              <a:rPr lang="zh-CN" dirty="0"/>
              <a:t>用三个城市、四个查询完整说明输入格式。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到第2天时内部距离矩阵可以已经算出0到2为5，但第4天城市2仍未开放，所以查询必须先检查端点条件。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逐行区分修复时间、道路权值、询问时刻。四个查询依次为时刻1、2、4、5，输出−1、2、−1、5。第一和第三问失败是端点未修复，不是原道路不存在。第二问在修复当天成立。</a:t>
            </a:r>
          </a:p>
          <a:p>
            <a:endParaRPr lang="zh-CN" dirty="0"/>
          </a:p>
          <a:p>
            <a:r>
              <a:rPr lang="zh-CN" dirty="0"/>
              <a:t>先分清端点能否使用，再考虑中转点的开放顺序。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道题村庄从零开始编号，每个询问给出起点、终点和日期，只能经过当天已经修好的村庄。例图零号在第零天修好，一号在第二天修好，二号在第五天修好，道路长度分别为二、三和十。起点和终点也必须修好，不能到达时输出负一。村庄在当天修好就可以使用。把“新增一个可用村庄”理解为“允许一个新的中转点”，就能和逐阶段最短路联系起来。</a:t>
            </a:r>
          </a:p>
          <a:p>
            <a:endParaRPr lang="zh-CN" dirty="0"/>
          </a:p>
          <a:p>
            <a:r>
              <a:rPr lang="zh-CN" dirty="0"/>
              <a:t>本页已经解决“修好一个村庄，就多允许一个中转点”；接下来继续说明“第 2 天已有 d[0][2]=5，为什么仍不能回答 5”。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第二天一号修好，允许作为中转点，矩阵中零到二的距离可以由十更新成二加三等于五。但矩阵的阶段含义只限制内部中转点，不要求两个端点已修好，所以可以提前保存这个值供后续阶段继续使用。第二天实际询问零到二时，二号要到第五天才修好，因此仍必须输出负一。算法状态允许存储的信息与题目此刻允许回答的路线要分清，输出前还要单独检查端点。</a:t>
            </a:r>
          </a:p>
          <a:p>
            <a:endParaRPr lang="zh-CN" dirty="0"/>
          </a:p>
          <a:p>
            <a:r>
              <a:rPr lang="zh-CN" dirty="0"/>
              <a:t>本页已经解决“第 2 天已有 d[0][2]=5，为什么仍不能回答 5”；接下来继续说明“一个指针记录下一个尚未开放的中转点”。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原题保证重建时间按村庄编号不下降，询问日期也不下降，因此用一个只前进的指针记录下一个尚未处理的中转点。每次询问之前，用循环把所有重建时间不晚于当前日期的点逐一加入，每个点执行一次完整的两层端点更新。不能只写单次条件判断，因为两次询问之间可能修好多个村庄，同一天也可能修好多个。内部枚举的起终点可以尚未修好，这符合只限制中转点的状态定义。</a:t>
            </a:r>
          </a:p>
          <a:p>
            <a:endParaRPr lang="zh-CN" dirty="0"/>
          </a:p>
          <a:p>
            <a:r>
              <a:rPr lang="zh-CN" dirty="0"/>
              <a:t>本页已经解决“一个指针记录下一个尚未开放的中转点”；接下来继续说明“输出前再检查两个端点与可达性”。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初始化矩阵时，对角线为零，无边为无穷大，无向道路两个方向都填入长度。完成当前日期的全部中转阶段后，检查询问两端是否修好，以及距离是否可达，任何条件不满足就输出负一，否则输出矩阵值。每个中转点只处理一次，因此全部询问共享一次三次方预处理进程，再加逐个询问的常数时间，整体为点数三次方加询问数，空间为平方。原题允许没有道路，也允许零长度道路，初始化不能把零误认为无边。</a:t>
            </a:r>
          </a:p>
          <a:p>
            <a:endParaRPr lang="zh-CN" dirty="0"/>
          </a:p>
          <a:p>
            <a:r>
              <a:rPr lang="zh-CN" dirty="0"/>
              <a:t>本页已经解决“输出前再检查两个端点与可达性”；接下来继续说明“k只向前推进，端点合法性仍要单独检查”。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k表示下一座尚未作为中转处理的城市，并非当前询问端点。时刻1开放0后端点1仍未好；时刻2开放1，距离表已可算出0到2为5，但这不表示终点2可以使用。时刻4仍输出−1；时刻5开放2后输出5。每个k只执行一次Floyd阶段。</a:t>
            </a:r>
          </a:p>
          <a:p>
            <a:endParaRPr lang="zh-CN" dirty="0"/>
          </a:p>
          <a:p>
            <a:r>
              <a:rPr lang="zh-CN" dirty="0"/>
              <a:t>独立重算四次查询，解释每个−1是哪项条件失败。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天问零到一，一号尚未修好，输出负一。第二天问零到一，当天修好就能使用，距离为二。第四天问零到二，二号尚未修好，仍输出负一。第五天问零到二，三个村庄都已可用，最短路线经过一号，长度二加三等于五。请学生说明每个负一究竟来自端点未开放还是图上不可达，避免把所有失败情况混成一种。</a:t>
            </a:r>
          </a:p>
          <a:p>
            <a:pPr/>
            <a:endParaRPr lang="en-US" dirty="0"/>
          </a:p>
          <a:p>
            <a:pPr/>
            <a:r>
              <a:rPr lang="zh-CN" dirty="0"/>
              <a:t>本页已经解决“按时间回答四个询问”；接下来继续说明“每位数字可以按规则替换，最终能得到多少个不同整数”。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到第2天时内部距离矩阵可以已经算出0到2为5，但第4天城市2仍未开放，所以查询必须先检查端点条件。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先说明每次选择某一位替换，规则可以串联，也可以不操作，所以每个数字能保留自身。问题按最终整数去重，不按操作历史计数；位数不变，规则右部不为0。输入整数可能超过64位，使用字符串保存原数。</a:t>
            </a:r>
          </a:p>
          <a:p>
            <a:pPr/>
            <a:endParaRPr lang="en-US" dirty="0"/>
          </a:p>
          <a:p>
            <a:pPr/>
            <a:r>
              <a:rPr lang="zh-CN" dirty="0"/>
              <a:t>用234和三条替换规则列出全部结果。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每列列出最终数字，不列操作顺序。新增2到7的直接规则只增加一条操作路线，不增加数字7这个最终选择。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完整列出234、264、534、564、734、764六个数，让学生确认没有漏掉2到5再到7的间接替换，也没有遗漏零次变换。百位3种、十位2种、个位1种，位置独立且最终数唯一对应各位选择，故乘法无重复。</a:t>
            </a:r>
          </a:p>
          <a:p>
            <a:endParaRPr lang="zh-CN" dirty="0"/>
          </a:p>
          <a:p>
            <a:r>
              <a:rPr lang="zh-CN" dirty="0"/>
              <a:t>先把数字之间的间接替换画成图，再讨论各位置如何组合。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每条规则让某一位数字从一个值变成另一个值，同一位可以连续变换，也可以不变。例图中二能变五，五能变七，所以从二出发的最终选择为二、五、七；三与六互相转换，最终有三或六；四保持不变。题目问不同最终数的数量，不问执行了多少种操作序列。原数最多三十位，必须用字符串读入，不能先读进普通整数。</a:t>
            </a:r>
          </a:p>
          <a:p>
            <a:endParaRPr lang="zh-CN" dirty="0"/>
          </a:p>
          <a:p>
            <a:r>
              <a:rPr lang="zh-CN" dirty="0"/>
              <a:t>本页已经解决“数字变换只关心最后得到哪个数字”；接下来继续说明“每一位独立选择，最终数的数量相乘”。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原数二三四的百位有三种选择，十位有两种，个位一种，因此共有六个不同的最终数，页面列出二三四、五三四、七三四、二六四、五六四、七六四。各位规则独立，任意一位最终数字不同，整个结果就不同，所以使用乘法原理。即使再补充二直接到七的规则，直接变和经过五再变都得到同一个七，不应增加选择数。题目规定变换后的数字非零，因此不会产生前导零导致的不同字符串同值问题。</a:t>
            </a:r>
          </a:p>
          <a:p>
            <a:pPr/>
            <a:endParaRPr lang="en-US" dirty="0"/>
          </a:p>
          <a:p>
            <a:pPr/>
            <a:r>
              <a:rPr lang="zh-CN" dirty="0"/>
              <a:t>本页已经解决“每一位独立选择，最终数的数量相乘”；接下来继续说明“把“保持原数字”也计入可达集合”。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每列列出最终数字，不列操作顺序。新增2到7的直接规则只增加一条操作路线，不增加数字7这个最终选择。</a:t>
            </a: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只需建立零到九这十个顶点，规则对应有向边，然后求传递闭包。这里允许零次变换，所以每个数字到自己的可达性初值必须为真，这和前面要求非空路径的闭包练习不同。闭包完成后统计每一行有多少个真值，就是该数字的最终选择数。再依次乘原数各位的选择数。闭包只有十的三次方次基本更新，真正需要注意的是乘积可能超过长整型，要用高精度保存。</a:t>
            </a:r>
          </a:p>
          <a:p>
            <a:endParaRPr lang="zh-CN" dirty="0"/>
          </a:p>
          <a:p>
            <a:r>
              <a:rPr lang="zh-CN" dirty="0"/>
              <a:t>本页已经解决“把“保持原数字”也计入可达集合”；接下来继续说明“用十进制字符串乘一个不超过 10 的整数”。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每次乘数最多为十，可以用十进制字符串模拟竖式。从末位到首位，将当前数字乘小整数再加进位，余数十留下成为本位，整除十形成新进位，最后把剩余进位补到最前面。九百九十九乘三时，逐位中间值为二十七、二十九、二十九，结果为二千九百九十七。累计答案从字符串一开始，每处理一位原数乘一次选择数。原数位数为某个长度时，整体乘法工作量为长度平方，存储为长度级别，无需使用外部大整数库。</a:t>
            </a:r>
          </a:p>
          <a:p>
            <a:endParaRPr lang="zh-CN" dirty="0"/>
          </a:p>
          <a:p>
            <a:r>
              <a:rPr lang="zh-CN" dirty="0"/>
              <a:t>本页已经解决“用十进制字符串乘一个不超过 10 的整数”；接下来继续说明“闭包增加间接替换，乘法把每位选择组合起来”。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先在mid=5时把reach[2][7]置真，统计每行得到choices。主例ans字符串依次由1变3、6、6。右侧是单独的高精度函数跟踪99乘9，用carry解释81写1进8、89写9进8，最后前插8得891，不把额外示例误当原数结果。</a:t>
            </a:r>
          </a:p>
          <a:p>
            <a:endParaRPr lang="zh-CN" dirty="0"/>
          </a:p>
          <a:p>
            <a:r>
              <a:rPr lang="zh-CN" dirty="0"/>
              <a:t>再用带环规则检查为什么不会无限计数。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让学生先列出原数三三在三与六互转时的所有结果。每一位只有三或六两个最终选择，所以结果是三三、三六、六三、六六，共四个。操作可以在环上反复进行，操作序列无穷多，但最终数字集合只有有限种，闭包布尔值恰好去掉重复。如果完全没有规则，也允许一次不变，原数本身应计入，答案至少为一，因此对角线初值要为真。</a:t>
            </a:r>
          </a:p>
          <a:p>
            <a:pPr/>
            <a:endParaRPr lang="en-US" dirty="0"/>
          </a:p>
          <a:p>
            <a:pPr/>
            <a:r>
              <a:rPr lang="zh-CN" dirty="0"/>
              <a:t>本页已经解决“有变换环，答案会变成无穷多吗”；接下来继续说明“只知道部分胜负，哪些牛的名次已经能确定”。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行表示十位、列表示个位。每个格子是一个最终数，反复变换只会回到这些格子中的某一个，不会产生新的最终数字。</a:t>
            </a: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先说明实力固定互异且强者必胜，比赛记录一致。目标是有多少牛的名次在所有合法完整排名中都不变，不是任意给出一个排名。由胜负的传递性衔接闭包，先让学生试着排列小例。</a:t>
            </a:r>
          </a:p>
          <a:p>
            <a:pPr/>
            <a:endParaRPr lang="en-US" dirty="0"/>
          </a:p>
          <a:p>
            <a:pPr/>
            <a:r>
              <a:rPr lang="zh-CN" dirty="0"/>
              <a:t>读小例，试着写出两种都符合记录的总排名。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两种排列都符合已有胜负。前两名可以互换，3和4的位置却不变，因此可确定名次的是两头牛。</a:t>
            </a: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列出强到弱的两种顺序：1,2,3,4和2,1,3,4。它们穷尽本例可能性，说明1、2不固定，3、4固定。输出2表示牛的数量，不是某头牛的排名。之后画胜者到败者的方向图。</a:t>
            </a:r>
          </a:p>
          <a:p>
            <a:endParaRPr lang="zh-CN" dirty="0"/>
          </a:p>
          <a:p>
            <a:r>
              <a:rPr lang="zh-CN" dirty="0"/>
              <a:t>把胜者指向败者，再说明间接胜负怎样补齐比较。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箭头从强者指向弱者，已知一胜三、二胜三、三胜四，因此还能推断一胜四、二胜四。三前面一定有一和二，后面一定有四，名次确定为第三。四比其他三头都弱，确定为第四。一和二之间关系未知，它们谁第一、谁第二还不能确定，因此可确定名次的牛数为二。题目保证能力不同，给出的比赛结果也没有矛盾，允许把胜负当作严格的顺序关系。</a:t>
            </a:r>
          </a:p>
          <a:p>
            <a:endParaRPr lang="zh-CN" dirty="0"/>
          </a:p>
          <a:p>
            <a:r>
              <a:rPr lang="zh-CN" dirty="0"/>
              <a:t>本页已经解决“能推断胜负关系，才能确定准确名次”；接下来继续说明“与其余所有奶牛可比较，才能确定名次”。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传递闭包之后，指向当前牛的可达关系表示比它强，它指向的关系表示比它弱。如果更强数量加更弱数量等于其他牛的总数，它前后各有多少就完全确定，名次为更强数量加一。若还存在与它互不可达的牛，两者不同先后都能与已知关系相容，就存在使它名次变化的总排序。例图三号前面有两头，所以第三名；一号和二号之间未知，两者可以交换先后，所以名次未定。</a:t>
            </a:r>
          </a:p>
          <a:p>
            <a:endParaRPr lang="zh-CN" dirty="0"/>
          </a:p>
          <a:p>
            <a:r>
              <a:rPr lang="zh-CN" dirty="0"/>
              <a:t>本页已经解决“与其余所有奶牛可比较，才能确定名次”；接下来继续说明“先求闭包，再统计每个点的可比较数”。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求出全部间接胜负，再枚举每头牛。统计时跳过自身，只要两个方向中任意一个可达，就说明和这头其他牛的关系已知，计一次。已知关系数等于点数减一时，答案加一。不能只统计原图入度或出度，因为它们遗漏间接关系，也不能只看更强或只看更弱的一边。最多一百个点，闭包为三次方时间，统计只需平方，空间也是平方。</a:t>
            </a:r>
          </a:p>
          <a:p>
            <a:endParaRPr lang="zh-CN" dirty="0"/>
          </a:p>
          <a:p>
            <a:r>
              <a:rPr lang="zh-CN" dirty="0"/>
              <a:t>本页已经解决“先求闭包，再统计每个点的可比较数”；接下来继续说明“闭包补边之后，逐只牛数清已知的比较关系”。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以牛3为中转补出1到4、2到4。逐只统计与其他点可比较的数量，分别2,2,3,3。比较时只需两方向有一个可达，但必须排除自身。known等于n−1的只有牛3和4，答案2。课堂编号和源码0基下标要分清。</a:t>
            </a:r>
          </a:p>
          <a:p>
            <a:endParaRPr lang="zh-CN" dirty="0"/>
          </a:p>
          <a:p>
            <a:r>
              <a:rPr lang="zh-CN" dirty="0"/>
              <a:t>加入1胜2后重新判断，观察缺失的比较怎样影响结果。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补充一胜二之后，关系变成一强于二、二强于三、三强于四，闭包会补齐所有前后关系，四头牛都能确定名次，因此输出四。题目要求确定名次的牛的数量，不是要求逐个输出名次。若只有一头牛，它不需要和任何其他牛比较，名次自然第一，输出一。代码中已知数量为零，恰好等于点数减一，所以无需特殊错误分支。</a:t>
            </a:r>
          </a:p>
          <a:p>
            <a:endParaRPr lang="zh-CN" dirty="0"/>
          </a:p>
          <a:p>
            <a:r>
              <a:rPr lang="zh-CN" dirty="0"/>
              <a:t>本页已经解决“再知道 1 胜 2 以后，谁的名次确定”；接下来继续说明“两个人沿最短路线联系，谁经常处在中间”。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用2到4的两条最短路只有一条经过1说明贡献为一半，再给完整任务。起终点有序，来回分别计；被评价者不能是端点。图正权、连通、简单；每个顶点输出三位小数。这里的重要程度是题目定义的图指标，不是对现实人际价值的评价。</a:t>
            </a:r>
          </a:p>
          <a:p>
            <a:pPr/>
            <a:endParaRPr lang="en-US" dirty="0"/>
          </a:p>
          <a:p>
            <a:pPr/>
            <a:r>
              <a:rPr lang="zh-CN" dirty="0"/>
              <a:t>读四点环的完整输入，明确输出含义。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四条边的权都为1。高亮经过1的上半条路线，下面经3的路线同样短，所以2到4对1的贡献只能是一半。反方向再计一半。</a:t>
            </a: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教学自拟四点环，四条无向边均为1。输出四行1.000，数字不是度数也不是路径条数，而是比例的累加。先对人1核对2到4与4到2两项，其余人可以由环的对称性理解；随后仍会用代码验证四个输出。</a:t>
            </a:r>
          </a:p>
          <a:p>
            <a:endParaRPr lang="zh-CN" dirty="0"/>
          </a:p>
          <a:p>
            <a:r>
              <a:rPr lang="zh-CN" dirty="0"/>
              <a:t>先逐项算出比例，再用符号写成统一公式。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完整列出六个允许的有序点对。2到4有两条长2的路线，其中一条经过1，贡献1/2；反向同样1/2。其余四项有长1直接边，经1更长所以贡献0。涉及1作为端点的组合不计。这些具体量都解释过之后才引出符号公式。</a:t>
            </a:r>
          </a:p>
          <a:p>
            <a:pPr/>
            <a:endParaRPr lang="en-US" dirty="0"/>
          </a:p>
          <a:p>
            <a:pPr/>
            <a:r>
              <a:rPr lang="zh-CN" dirty="0"/>
              <a:t>将具体比例命名，再同时维护最短距离和最短路条数。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四条边的权都为1。高亮经过1的上半条路线，下面经3的路线同样短，所以2到4对1的贡献只能是一半。反方向再计一半。</a:t>
            </a: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解释公式中的两个计数。分母是某个起终点对的全部最短路条数，分子是其中把当前点当作内部中转点的条数，二者的比值就是这个点对的贡献。对所有合法有序点对累加得到重要程度，起点、终点不能相同，而且都不能等于被评价的点。虽然图是无向的，题目仍然分别计入正反两个方向。原图连通、正权、无重边，点数至多一百，最后每个点按三位小数输出。</a:t>
            </a:r>
          </a:p>
          <a:p>
            <a:endParaRPr lang="zh-CN" dirty="0"/>
          </a:p>
          <a:p>
            <a:r>
              <a:rPr lang="zh-CN" dirty="0"/>
              <a:t>本页已经解决“用最短路比例衡量一个点的中转作用”；接下来继续说明“四点环中，每个点的重要程度为何为 1”。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在所有边权为一的四点环上，考察一号点。二到四有两条长度为二的最短路，一条经过一，另一条经过三，所以二到四对一号贡献二分之一。四到二反方向也贡献二分之一。其余合法点对要么相邻而直接到达，要么涉及一号作为端点需要排除，因此不再贡献。两项相加得到一，四个点结构对称，都输出一点零零零。这个例子同时检验等长计数与有序点对定义。</a:t>
            </a:r>
          </a:p>
          <a:p>
            <a:endParaRPr lang="zh-CN" dirty="0"/>
          </a:p>
          <a:p>
            <a:r>
              <a:rPr lang="zh-CN" dirty="0"/>
              <a:t>本页已经解决“四点环中，每个点的重要程度为何为 1”；接下来继续说明“距离和最短路条数要同时更新”。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在逐个开放中转点时，经过新中转点的候选距离等于两段距离之和，候选条数等于两段条数之积。候选更短就同时替换距离与计数，候选相等就只累加计数。旧路线内部不含当前中转点，新路线以它作为目前最大的内部编号，两类按这个条件区分，不重复加入同一条路线。直接边计一，不可达计零，对角计数也设零，并跳过中转点等于端点以及两端相同的情况，避免空路线被反复拼接。</a:t>
            </a:r>
          </a:p>
          <a:p>
            <a:endParaRPr lang="zh-CN" dirty="0"/>
          </a:p>
          <a:p>
            <a:r>
              <a:rPr lang="zh-CN" dirty="0"/>
              <a:t>本页已经解决“距离和最短路条数要同时更新”；接下来继续说明“经过 v 的条数何时能用乘积”。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已经得到全图距离和计数后，还要先检查经过被评价点的两段距离之和是否等于两端最短距离。不相等时，经该点的路线都更长，贡献为零。相等时，前后最短段可以独立选择，例如前段两种、后段三种，共六种。正权保证满足等式的两段不能在其他位置重叠形成正环，否则删除正环会得到更短路线，违背等式。因此乘积确实对应最短路线条数。最后除以总条数时要使用浮点除法。</a:t>
            </a:r>
          </a:p>
          <a:p>
            <a:endParaRPr lang="zh-CN" dirty="0"/>
          </a:p>
          <a:p>
            <a:r>
              <a:rPr lang="zh-CN" dirty="0"/>
              <a:t>本页已经解决“经过 v 的条数何时能用乘积”；接下来继续说明“计数 Floyd 要排除空路线重复”。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代码按中转点、起点、终点三层顺序执行，先排除端点重合与不可达段，再计算新距离和条数。距离使用长整型，计数从存储和乘法开始就使用长双精度浮点。题目保证最终最短路条数至多一百亿，但某个限制中转点的中间阶段可能暂时存在更多较长的最短路线，因此不能凭最终范围就用长整型任意相乘。任何最终被保留并贡献答案的最短计数仍在可精确表示范围内，较大而无关的旧计数会在更短路线到来时被替换。不要先做可能溢出的整数乘法，再转成浮点。</a:t>
            </a:r>
          </a:p>
          <a:p>
            <a:endParaRPr lang="zh-CN" dirty="0"/>
          </a:p>
          <a:p>
            <a:r>
              <a:rPr lang="zh-CN" dirty="0"/>
              <a:t>本页已经解决“计数 Floyd 要排除空路线重复”；接下来继续说明“固定点对2到4，先找到一条最短路，再补上另一条”。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固定2到4跟踪Floyd。初始不可达计数0；k=1发现更短路线，把距离和计数替换成2和1；k=2是端点跳过；k=3发现等长路线，计数加到2；k=4端点跳过。强调更短替换、等长累加、较长不计，三个分支含义不同。</a:t>
            </a:r>
          </a:p>
          <a:p>
            <a:endParaRPr lang="zh-CN" dirty="0"/>
          </a:p>
          <a:p>
            <a:r>
              <a:rPr lang="zh-CN" dirty="0"/>
              <a:t>有了距离和条数，代入每个经过v的比例。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外层枚举被评价点，里面分别完整枚举起点和终点。三者有任意两个相同时跳过，满足最短距离等式才累加两段计数乘积除以总计数。图连通保证不同点之间总计数非零，浮点数组也保证二分之一不会按整数除法截断为零。起终点分别完整枚举，所以正反两个方向都会计入。预处理和求和各是三层循环，总时间仍为三次方，空间平方，固定保留三位小数输出。</a:t>
            </a:r>
          </a:p>
          <a:p>
            <a:endParaRPr lang="zh-CN" dirty="0"/>
          </a:p>
          <a:p>
            <a:r>
              <a:rPr lang="zh-CN" dirty="0"/>
              <a:t>本页已经解决“对每个内部点累加有序点对贡献”；接下来继续说明“通过最短性判断后，才把路线数的比例加进答案”。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固定v=1先排除自己和相同端点，枚举剩余六对。只有2到4和4到2通过最短性等式，各贡献1×1/2。计数类型是long double，所以不会发生整数除法截断。ans=1后以fixed和setprecision(3)输出1.000。下一页用三点链回收有序点对的定义。</a:t>
            </a:r>
          </a:p>
          <a:p>
            <a:endParaRPr lang="zh-CN" dirty="0"/>
          </a:p>
          <a:p>
            <a:r>
              <a:rPr lang="zh-CN" dirty="0"/>
              <a:t>换成三点链检验：唯一中间人的贡献为什么是2。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三点链的两条边权都为一，只有一到三和三到一的最短路线把二号作为内部点，每个方向贡献一，所以二号重要程度为二。一号、三号不会成为其他两个点最短路的内部点，因此为零，依次输出零点零零零、二点零零零、零点零零零。如果算出二号为一，通常只枚举了编号递增的无序点对，漏掉反方向。如果端点也出现贡献，则要检查是否排除了被评价点作为起终点的情况。</a:t>
            </a:r>
          </a:p>
          <a:p>
            <a:endParaRPr lang="zh-CN" dirty="0"/>
          </a:p>
          <a:p>
            <a:r>
              <a:rPr lang="zh-CN" dirty="0"/>
              <a:t>本页已经解决“三点链可以检查端点与有序点对是否处理正确”；接下来继续说明“先确定图和状态，再检查算法适用条件”。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张表回顾基本算法的适用条件。等权图可用广度优先搜索，非负边权可用迪杰斯特拉，含负边或一般上界约束可用贝尔曼福特或队列优化并检查负环；点数较小而需要多对距离时考虑弗洛伊德，只问可达时使用传递闭包，有向无环依赖可做拓扑动态规划。选择之前先定义点和边，判断还要不要保存次数、余数、时间或计数。建模可能扩大图的规模，复杂度必须按实际状态图重新计算。遇到负权、环、严格关系和重复路线，要重新核对算法条件。</a:t>
            </a:r>
          </a:p>
          <a:p>
            <a:endParaRPr lang="zh-CN" dirty="0"/>
          </a:p>
          <a:p>
            <a:r>
              <a:rPr lang="zh-CN" dirty="0"/>
              <a:t>本页已经解决“先确定图和状态，再检查算法适用条件”；接下来继续说明“能解释状态、手算过程，再完成独立实现”。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独立完成一道题，应能先写出状态含义、合法转移、答案位置，再给出正确性理由和复杂度。先手算小例，再检查不可达、相等、端点、自环与数值边界，最后用完整代码和测试结果核对。本份按主教材最短路章节十二道习题的顺序组织，页面列出对应的十二个洛谷题号。题意细节已结合对应原题核查，教学小例明确标为自拟，避免和原题样例混淆。配套说明中可以找到原题链接、完整程序、逐页备注及本地验证记录。</a:t>
            </a:r>
          </a:p>
          <a:p>
            <a:endParaRPr lang="zh-CN" dirty="0"/>
          </a:p>
          <a:p>
            <a:r>
              <a:rPr lang="zh-CN" dirty="0"/>
              <a:t>结合完整源码独立完成本章任务，并用自拟输入核对。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课程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-slot Placeholder"/>
          <p:cNvSpPr>
            <a:spLocks noGrp="1"/>
          </p:cNvSpPr>
          <p:nvPr>
            <p:ph type="title"/>
          </p:nvPr>
        </p:nvSpPr>
        <p:spPr>
          <a:xfrm>
            <a:off x="952500" y="1619250"/>
            <a:ext cx="10287000" cy="1714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800"/>
            </a:lvl1pPr>
          </a:lstStyle>
          <a:p>
            <a:pPr algn="ctr"/>
            <a:r>
              <a:rPr lang="zh-CN" sz="48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  <p:sp>
        <p:nvSpPr>
          <p:cNvPr id="3" name="subtitle-slot Placeholder"/>
          <p:cNvSpPr>
            <a:spLocks noGrp="1"/>
          </p:cNvSpPr>
          <p:nvPr>
            <p:ph type="subTitle" idx="1"/>
          </p:nvPr>
        </p:nvSpPr>
        <p:spPr>
          <a:xfrm>
            <a:off x="1143000" y="3429000"/>
            <a:ext cx="9906000" cy="6667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800"/>
            </a:lvl1pPr>
          </a:lstStyle>
          <a:p>
            <a:pPr marL="0" indent="0" algn="ctr">
              <a:buNone/>
            </a:pPr>
            <a:r>
              <a:rPr lang="zh-CN" sz="28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en-US"/>
          </a:p>
        </p:txBody>
      </p:sp>
      <p:sp>
        <p:nvSpPr>
          <p:cNvPr id="4" name="body-slot Placeholder"/>
          <p:cNvSpPr>
            <a:spLocks noGrp="1"/>
          </p:cNvSpPr>
          <p:nvPr>
            <p:ph type="body" idx="2"/>
          </p:nvPr>
        </p:nvSpPr>
        <p:spPr>
          <a:xfrm>
            <a:off x="1524000" y="4476750"/>
            <a:ext cx="9144000" cy="14287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000"/>
            </a:lvl1pPr>
          </a:lstStyle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585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左右对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-frame Layout"/>
          <p:cNvSpPr/>
          <p:nvPr/>
        </p:nvSpPr>
        <p:spPr>
          <a:xfrm>
            <a:off x="800100" y="704850"/>
            <a:ext cx="4381500" cy="514350"/>
          </a:xfrm>
          <a:prstGeom prst="roundRect">
            <a:avLst>
              <a:gd name="adj" fmla="val 25926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3" name="section-slot Placeholder"/>
          <p:cNvSpPr>
            <a:spLocks noGrp="1"/>
          </p:cNvSpPr>
          <p:nvPr>
            <p:ph idx="1"/>
          </p:nvPr>
        </p:nvSpPr>
        <p:spPr>
          <a:xfrm>
            <a:off x="952500" y="762000"/>
            <a:ext cx="4095750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200"/>
            </a:lvl1pPr>
          </a:lstStyle>
          <a:p>
            <a:pPr algn="l"/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Click to add content</a:t>
            </a:r>
            <a:endParaRPr lang="en-US"/>
          </a:p>
        </p:txBody>
      </p:sp>
      <p:sp>
        <p:nvSpPr>
          <p:cNvPr id="4" name="title-slot Placeholder"/>
          <p:cNvSpPr>
            <a:spLocks noGrp="1"/>
          </p:cNvSpPr>
          <p:nvPr>
            <p:ph type="title"/>
          </p:nvPr>
        </p:nvSpPr>
        <p:spPr>
          <a:xfrm>
            <a:off x="838200" y="1381125"/>
            <a:ext cx="10515600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400"/>
            </a:lvl1pPr>
          </a:lstStyle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  <p:sp>
        <p:nvSpPr>
          <p:cNvPr id="5" name="left-slot Placeholder"/>
          <p:cNvSpPr>
            <a:spLocks noGrp="1"/>
          </p:cNvSpPr>
          <p:nvPr>
            <p:ph type="body" idx="2"/>
          </p:nvPr>
        </p:nvSpPr>
        <p:spPr>
          <a:xfrm>
            <a:off x="838200" y="2038350"/>
            <a:ext cx="50292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000"/>
            </a:lvl1pPr>
          </a:lstStyle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  <p:sp>
        <p:nvSpPr>
          <p:cNvPr id="6" name="right-slot Placeholder"/>
          <p:cNvSpPr>
            <a:spLocks noGrp="1"/>
          </p:cNvSpPr>
          <p:nvPr>
            <p:ph type="body" idx="3"/>
          </p:nvPr>
        </p:nvSpPr>
        <p:spPr>
          <a:xfrm>
            <a:off x="6324600" y="2038350"/>
            <a:ext cx="50292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000"/>
            </a:lvl1pPr>
          </a:lstStyle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0575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概念推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-frame Layout"/>
          <p:cNvSpPr/>
          <p:nvPr/>
        </p:nvSpPr>
        <p:spPr>
          <a:xfrm>
            <a:off x="800100" y="704850"/>
            <a:ext cx="4381500" cy="514350"/>
          </a:xfrm>
          <a:prstGeom prst="roundRect">
            <a:avLst>
              <a:gd name="adj" fmla="val 25926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3" name="section-slot Placeholder"/>
          <p:cNvSpPr>
            <a:spLocks noGrp="1"/>
          </p:cNvSpPr>
          <p:nvPr>
            <p:ph idx="1"/>
          </p:nvPr>
        </p:nvSpPr>
        <p:spPr>
          <a:xfrm>
            <a:off x="952500" y="762000"/>
            <a:ext cx="4095750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200"/>
            </a:lvl1pPr>
          </a:lstStyle>
          <a:p>
            <a:pPr algn="l"/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Click to add content</a:t>
            </a:r>
            <a:endParaRPr lang="en-US"/>
          </a:p>
        </p:txBody>
      </p:sp>
      <p:sp>
        <p:nvSpPr>
          <p:cNvPr id="4" name="title-slot Placeholder"/>
          <p:cNvSpPr>
            <a:spLocks noGrp="1"/>
          </p:cNvSpPr>
          <p:nvPr>
            <p:ph type="title"/>
          </p:nvPr>
        </p:nvSpPr>
        <p:spPr>
          <a:xfrm>
            <a:off x="838200" y="1381125"/>
            <a:ext cx="10515600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400"/>
            </a:lvl1pPr>
          </a:lstStyle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  <p:sp>
        <p:nvSpPr>
          <p:cNvPr id="5" name="body-slot Placeholder"/>
          <p:cNvSpPr>
            <a:spLocks noGrp="1"/>
          </p:cNvSpPr>
          <p:nvPr>
            <p:ph type="body" idx="2"/>
          </p:nvPr>
        </p:nvSpPr>
        <p:spPr>
          <a:xfrm>
            <a:off x="838200" y="2038350"/>
            <a:ext cx="105156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000"/>
            </a:lvl1pPr>
          </a:lstStyle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028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分段代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-frame Layout"/>
          <p:cNvSpPr/>
          <p:nvPr/>
        </p:nvSpPr>
        <p:spPr>
          <a:xfrm>
            <a:off x="800100" y="704850"/>
            <a:ext cx="4381500" cy="514350"/>
          </a:xfrm>
          <a:prstGeom prst="roundRect">
            <a:avLst>
              <a:gd name="adj" fmla="val 25926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3" name="section-slot Placeholder"/>
          <p:cNvSpPr>
            <a:spLocks noGrp="1"/>
          </p:cNvSpPr>
          <p:nvPr>
            <p:ph idx="1"/>
          </p:nvPr>
        </p:nvSpPr>
        <p:spPr>
          <a:xfrm>
            <a:off x="952500" y="762000"/>
            <a:ext cx="4095750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200"/>
            </a:lvl1pPr>
          </a:lstStyle>
          <a:p>
            <a:pPr algn="l"/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Click to add content</a:t>
            </a:r>
            <a:endParaRPr lang="en-US"/>
          </a:p>
        </p:txBody>
      </p:sp>
      <p:sp>
        <p:nvSpPr>
          <p:cNvPr id="4" name="title-slot Placeholder"/>
          <p:cNvSpPr>
            <a:spLocks noGrp="1"/>
          </p:cNvSpPr>
          <p:nvPr>
            <p:ph type="title"/>
          </p:nvPr>
        </p:nvSpPr>
        <p:spPr>
          <a:xfrm>
            <a:off x="838200" y="1381125"/>
            <a:ext cx="10515600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400"/>
            </a:lvl1pPr>
          </a:lstStyle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  <p:sp>
        <p:nvSpPr>
          <p:cNvPr id="5" name="code-slot Placeholder"/>
          <p:cNvSpPr>
            <a:spLocks noGrp="1"/>
          </p:cNvSpPr>
          <p:nvPr>
            <p:ph idx="2"/>
          </p:nvPr>
        </p:nvSpPr>
        <p:spPr>
          <a:xfrm>
            <a:off x="838200" y="2038350"/>
            <a:ext cx="62865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1800"/>
            </a:lvl1pPr>
          </a:lstStyle>
          <a:p>
            <a:pPr algn="l">
              <a:lnSpc>
                <a:spcPts val="2550"/>
              </a:lnSpc>
            </a:pPr>
            <a:r>
              <a:rPr lang="zh-CN" sz="18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Click to add content</a:t>
            </a:r>
            <a:endParaRPr lang="en-US"/>
          </a:p>
        </p:txBody>
      </p:sp>
      <p:sp>
        <p:nvSpPr>
          <p:cNvPr id="6" name="body-slot Placeholder"/>
          <p:cNvSpPr>
            <a:spLocks noGrp="1"/>
          </p:cNvSpPr>
          <p:nvPr>
            <p:ph type="body" idx="3"/>
          </p:nvPr>
        </p:nvSpPr>
        <p:spPr>
          <a:xfrm>
            <a:off x="7429500" y="2038350"/>
            <a:ext cx="39243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000"/>
            </a:lvl1pPr>
          </a:lstStyle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663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图示跟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-frame Layout"/>
          <p:cNvSpPr/>
          <p:nvPr/>
        </p:nvSpPr>
        <p:spPr>
          <a:xfrm>
            <a:off x="800100" y="704850"/>
            <a:ext cx="4381500" cy="514350"/>
          </a:xfrm>
          <a:prstGeom prst="roundRect">
            <a:avLst>
              <a:gd name="adj" fmla="val 25926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3" name="section-slot Placeholder"/>
          <p:cNvSpPr>
            <a:spLocks noGrp="1"/>
          </p:cNvSpPr>
          <p:nvPr>
            <p:ph idx="1"/>
          </p:nvPr>
        </p:nvSpPr>
        <p:spPr>
          <a:xfrm>
            <a:off x="952500" y="762000"/>
            <a:ext cx="4095750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200"/>
            </a:lvl1pPr>
          </a:lstStyle>
          <a:p>
            <a:pPr algn="l"/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Click to add content</a:t>
            </a:r>
            <a:endParaRPr lang="en-US"/>
          </a:p>
        </p:txBody>
      </p:sp>
      <p:sp>
        <p:nvSpPr>
          <p:cNvPr id="4" name="title-slot Placeholder"/>
          <p:cNvSpPr>
            <a:spLocks noGrp="1"/>
          </p:cNvSpPr>
          <p:nvPr>
            <p:ph type="title"/>
          </p:nvPr>
        </p:nvSpPr>
        <p:spPr>
          <a:xfrm>
            <a:off x="838200" y="1381125"/>
            <a:ext cx="10515600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400"/>
            </a:lvl1pPr>
          </a:lstStyle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  <p:sp>
        <p:nvSpPr>
          <p:cNvPr id="5" name="diagram-slot Placeholder"/>
          <p:cNvSpPr>
            <a:spLocks noGrp="1"/>
          </p:cNvSpPr>
          <p:nvPr>
            <p:ph idx="2"/>
          </p:nvPr>
        </p:nvSpPr>
        <p:spPr>
          <a:xfrm>
            <a:off x="838200" y="2038350"/>
            <a:ext cx="60960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t>Click to add content</a:t>
            </a:r>
            <a:endParaRPr lang="en-US"/>
          </a:p>
        </p:txBody>
      </p:sp>
      <p:sp>
        <p:nvSpPr>
          <p:cNvPr id="6" name="body-slot Placeholder"/>
          <p:cNvSpPr>
            <a:spLocks noGrp="1"/>
          </p:cNvSpPr>
          <p:nvPr>
            <p:ph type="body" idx="3"/>
          </p:nvPr>
        </p:nvSpPr>
        <p:spPr>
          <a:xfrm>
            <a:off x="7239000" y="2038350"/>
            <a:ext cx="41148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000"/>
            </a:lvl1pPr>
          </a:lstStyle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681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练习讲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-frame Layout"/>
          <p:cNvSpPr/>
          <p:nvPr/>
        </p:nvSpPr>
        <p:spPr>
          <a:xfrm>
            <a:off x="800100" y="704850"/>
            <a:ext cx="4381500" cy="514350"/>
          </a:xfrm>
          <a:prstGeom prst="roundRect">
            <a:avLst>
              <a:gd name="adj" fmla="val 25926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3" name="section-slot Placeholder"/>
          <p:cNvSpPr>
            <a:spLocks noGrp="1"/>
          </p:cNvSpPr>
          <p:nvPr>
            <p:ph idx="1"/>
          </p:nvPr>
        </p:nvSpPr>
        <p:spPr>
          <a:xfrm>
            <a:off x="952500" y="762000"/>
            <a:ext cx="4095750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200"/>
            </a:lvl1pPr>
          </a:lstStyle>
          <a:p>
            <a:pPr algn="l"/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Click to add content</a:t>
            </a:r>
            <a:endParaRPr lang="en-US"/>
          </a:p>
        </p:txBody>
      </p:sp>
      <p:sp>
        <p:nvSpPr>
          <p:cNvPr id="4" name="title-slot Placeholder"/>
          <p:cNvSpPr>
            <a:spLocks noGrp="1"/>
          </p:cNvSpPr>
          <p:nvPr>
            <p:ph type="title"/>
          </p:nvPr>
        </p:nvSpPr>
        <p:spPr>
          <a:xfrm>
            <a:off x="838200" y="1381125"/>
            <a:ext cx="10515600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400"/>
            </a:lvl1pPr>
          </a:lstStyle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  <p:sp>
        <p:nvSpPr>
          <p:cNvPr id="5" name="question-slot Placeholder"/>
          <p:cNvSpPr>
            <a:spLocks noGrp="1"/>
          </p:cNvSpPr>
          <p:nvPr>
            <p:ph type="body" idx="2"/>
          </p:nvPr>
        </p:nvSpPr>
        <p:spPr>
          <a:xfrm>
            <a:off x="838200" y="2038350"/>
            <a:ext cx="10515600" cy="18097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000"/>
            </a:lvl1pPr>
          </a:lstStyle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  <p:sp>
        <p:nvSpPr>
          <p:cNvPr id="6" name="answer-slot Placeholder"/>
          <p:cNvSpPr>
            <a:spLocks noGrp="1"/>
          </p:cNvSpPr>
          <p:nvPr>
            <p:ph type="body" idx="3"/>
          </p:nvPr>
        </p:nvSpPr>
        <p:spPr>
          <a:xfrm>
            <a:off x="838200" y="4171950"/>
            <a:ext cx="10515600" cy="1924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000"/>
            </a:lvl1pPr>
          </a:lstStyle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313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编程课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tars Master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paper Master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846"/>
            </a:avLst>
          </a:prstGeom>
          <a:solidFill>
            <a:schemeClr val="lt2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75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25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75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25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3.xml" />  <Relationship Id="rId2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3.xml" />  <Relationship Id="rId2" Type="http://schemas.openxmlformats.org/officeDocument/2006/relationships/notesSlide" Target="../notesSlides/notesSlide11.xml"/>
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3.xml" />  <Relationship Id="rId2" Type="http://schemas.openxmlformats.org/officeDocument/2006/relationships/notesSlide" Target="../notesSlides/notesSlide14.xml"/>
</Relationships>
</file>

<file path=ppt/slides/_rels/slide1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3.xml" />  <Relationship Id="rId2" Type="http://schemas.openxmlformats.org/officeDocument/2006/relationships/notesSlide" Target="../notesSlides/notesSlide15.xml"/>
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6.xml" />  <Relationship Id="rId2" Type="http://schemas.openxmlformats.org/officeDocument/2006/relationships/notesSlide" Target="../notesSlides/notesSlide20.xml"/>
</Relationships>
</file>

<file path=ppt/slides/_rels/slide2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3.xml" />  <Relationship Id="rId2" Type="http://schemas.openxmlformats.org/officeDocument/2006/relationships/notesSlide" Target="../notesSlides/notesSlide21.xml"/>
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3.xml" />  <Relationship Id="rId2" Type="http://schemas.openxmlformats.org/officeDocument/2006/relationships/notesSlide" Target="../notesSlides/notesSlide24.xml"/>
</Relationships>
</file>

<file path=ppt/slides/_rels/slide2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3.xml" />  <Relationship Id="rId2" Type="http://schemas.openxmlformats.org/officeDocument/2006/relationships/notesSlide" Target="../notesSlides/notesSlide25.xml"/>
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6.xml" />  <Relationship Id="rId2" Type="http://schemas.openxmlformats.org/officeDocument/2006/relationships/notesSlide" Target="../notesSlides/notesSlide30.xml"/>
</Relationships>
</file>

<file path=ppt/slides/_rels/slide3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3.xml" />  <Relationship Id="rId2" Type="http://schemas.openxmlformats.org/officeDocument/2006/relationships/notesSlide" Target="../notesSlides/notesSlide31.xml"/>
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3.xml" />  <Relationship Id="rId2" Type="http://schemas.openxmlformats.org/officeDocument/2006/relationships/notesSlide" Target="../notesSlides/notesSlide37.xml"/>
</Relationships>
</file>

<file path=ppt/slides/_rels/slide3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6.xml" />  <Relationship Id="rId2" Type="http://schemas.openxmlformats.org/officeDocument/2006/relationships/notesSlide" Target="../notesSlides/notesSlide38.xml"/>
</Relationships>
</file>

<file path=ppt/slides/_rels/slide3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3.xml" />  <Relationship Id="rId2" Type="http://schemas.openxmlformats.org/officeDocument/2006/relationships/notesSlide" Target="../notesSlides/notesSlide39.xml"/>
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6.xml" />  <Relationship Id="rId2" Type="http://schemas.openxmlformats.org/officeDocument/2006/relationships/notesSlide" Target="../notesSlides/notesSlide46.xml"/>
</Relationships>
</file>

<file path=ppt/slides/_rels/slide4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3.xml" />  <Relationship Id="rId2" Type="http://schemas.openxmlformats.org/officeDocument/2006/relationships/notesSlide" Target="../notesSlides/notesSlide47.xml"/>
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4.xml"/></Relationships>
</file>

<file path=ppt/slides/_rels/slide4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3.xml" />  <Relationship Id="rId2" Type="http://schemas.openxmlformats.org/officeDocument/2006/relationships/notesSlide" Target="../notesSlides/notesSlide49.xml"/>
</Relationships>
</file>

<file path=ppt/slides/_rels/slide5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3.xml" />  <Relationship Id="rId2" Type="http://schemas.openxmlformats.org/officeDocument/2006/relationships/notesSlide" Target="../notesSlides/notesSlide50.xml"/>
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5.xml"/></Relationships>
</file>

<file path=ppt/slides/_rels/slide5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3.xml" />  <Relationship Id="rId2" Type="http://schemas.openxmlformats.org/officeDocument/2006/relationships/notesSlide" Target="../notesSlides/notesSlide54.xml"/>
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5.xml"/></Relationships>
</file>

<file path=ppt/slides/_rels/slide6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3.xml" />  <Relationship Id="rId2" Type="http://schemas.openxmlformats.org/officeDocument/2006/relationships/notesSlide" Target="../notesSlides/notesSlide60.xml"/>
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6.xml" />  <Relationship Id="rId2" Type="http://schemas.openxmlformats.org/officeDocument/2006/relationships/notesSlide" Target="../notesSlides/notesSlide63.xml"/>
</Relationships>
</file>

<file path=ppt/slides/_rels/slide6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3.xml" />  <Relationship Id="rId2" Type="http://schemas.openxmlformats.org/officeDocument/2006/relationships/notesSlide" Target="../notesSlides/notesSlide64.xml"/>
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5.xml"/></Relationships>
</file>

<file path=ppt/slides/_rels/slide6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3.xml" />  <Relationship Id="rId2" Type="http://schemas.openxmlformats.org/officeDocument/2006/relationships/notesSlide" Target="../notesSlides/notesSlide67.xml"/>
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70.xml"/>
</Relationships>
</file>

<file path=ppt/slides/_rels/slide7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6.xml" />  <Relationship Id="rId2" Type="http://schemas.openxmlformats.org/officeDocument/2006/relationships/notesSlide" Target="../notesSlides/notesSlide71.xml"/>
</Relationships>
</file>

<file path=ppt/slides/_rels/slide7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3.xml" />  <Relationship Id="rId2" Type="http://schemas.openxmlformats.org/officeDocument/2006/relationships/notesSlide" Target="../notesSlides/notesSlide72.xml"/>
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4.xml"/></Relationships>
</file>

<file path=ppt/slides/_rels/slide7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3.xml" />  <Relationship Id="rId2" Type="http://schemas.openxmlformats.org/officeDocument/2006/relationships/notesSlide" Target="../notesSlides/notesSlide74.xml"/>
</Relationships>
</file>

<file path=ppt/slides/_rels/slide7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3.xml" />  <Relationship Id="rId2" Type="http://schemas.openxmlformats.org/officeDocument/2006/relationships/notesSlide" Target="../notesSlides/notesSlide75.xml"/>
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5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5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5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5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4.xml"/></Relationships>
</file>

<file path=ppt/slides/_rels/slide8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3.xml" />  <Relationship Id="rId2" Type="http://schemas.openxmlformats.org/officeDocument/2006/relationships/notesSlide" Target="../notesSlides/notesSlide82.xml"/>
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4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5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5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4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4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.xml"/></Relationships>
</file>

<file path=ppt/slides/_rels/slide8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6.xml" />  <Relationship Id="rId2" Type="http://schemas.openxmlformats.org/officeDocument/2006/relationships/notesSlide" Target="../notesSlides/notesSlide89.xml"/>
</Relationships>
</file>

<file path=ppt/slides/_rels/slide9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3.xml" />  <Relationship Id="rId2" Type="http://schemas.openxmlformats.org/officeDocument/2006/relationships/notesSlide" Target="../notesSlides/notesSlide90.xml"/>
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4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5.xml"/></Relationships>
</file>

<file path=ppt/slides/_rels/slide9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3.xml" />  <Relationship Id="rId2" Type="http://schemas.openxmlformats.org/officeDocument/2006/relationships/notesSlide" Target="../notesSlides/notesSlide93.xml"/>
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4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4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2.xml"/></Relationships>
</file>

<file path=ppt/slides/_rels/slide9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6.xml" />  <Relationship Id="rId2" Type="http://schemas.openxmlformats.org/officeDocument/2006/relationships/notesSlide" Target="../notesSlides/notesSlide97.xml"/>
</Relationships>
</file>

<file path=ppt/slides/_rels/slide9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3.xml" />  <Relationship Id="rId2" Type="http://schemas.openxmlformats.org/officeDocument/2006/relationships/notesSlide" Target="../notesSlides/notesSlide98.xml"/>
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4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5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4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6.xml"/></Relationships>
</file>

<file path=ppt/slides/_rels/slide10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3.xml" />  <Relationship Id="rId2" Type="http://schemas.openxmlformats.org/officeDocument/2006/relationships/notesSlide" Target="../notesSlides/notesSlide105.xml"/>
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4.xml"/></Relationships>
</file>

<file path=ppt/slides/_rels/slide10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3.xml" />  <Relationship Id="rId2" Type="http://schemas.openxmlformats.org/officeDocument/2006/relationships/notesSlide" Target="../notesSlides/notesSlide107.xml"/>
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5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5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4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4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6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5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-slot Placeholder Carrier"/>
          <p:cNvSpPr/>
          <p:nvPr/>
        </p:nvSpPr>
        <p:spPr>
          <a:xfrm>
            <a:off x="1238250" y="1657350"/>
            <a:ext cx="9715500" cy="1238250"/>
          </a:xfrm>
          <a:prstGeom prst="rect">
            <a:avLst/>
          </a:prstGeom>
          <a:noFill/>
          <a:ln>
            <a:noFill/>
          </a:ln>
        </p:spPr>
        <p:txBody>
          <a:bodyPr wrap="square" lIns="0" tIns="388620" rIns="0" bIns="0" anchor="t" anchorCtr="0">
            <a:noAutofit/>
          </a:bodyPr>
          <a:lstStyle/>
          <a:p>
            <a:pPr algn="ctr"/>
            <a:r>
              <a:rPr lang="zh-CN" sz="5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最短路综合习题</a:t>
            </a:r>
          </a:p>
        </p:txBody>
      </p:sp>
      <p:sp>
        <p:nvSpPr>
          <p:cNvPr id="5" name="subtitle-slot Placeholder Carrier"/>
          <p:cNvSpPr/>
          <p:nvPr>
            <p:ph type="subTitle" idx="1"/>
          </p:nvPr>
        </p:nvSpPr>
        <p:spPr>
          <a:xfrm>
            <a:off x="952500" y="3209925"/>
            <a:ext cx="10287000" cy="609600"/>
          </a:xfrm>
          <a:prstGeom prst="rect">
            <a:avLst/>
          </a:prstGeom>
          <a:noFill/>
          <a:ln>
            <a:noFill/>
          </a:ln>
        </p:spPr>
        <p:txBody>
          <a:bodyPr wrap="square" lIns="0" tIns="78767" rIns="0" bIns="0" anchor="t" anchorCtr="0">
            <a:noAutofit/>
          </a:bodyPr>
          <a:lstStyle/>
          <a:p>
            <a:pPr algn="ctr"/>
            <a:r>
              <a:rPr lang="zh-CN" sz="2800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先想清楚状态，再选择算法</a:t>
            </a:r>
          </a:p>
        </p:txBody>
      </p:sp>
      <p:sp>
        <p:nvSpPr>
          <p:cNvPr id="7" name="body-slot Placeholder Carrier"/>
          <p:cNvSpPr/>
          <p:nvPr>
            <p:ph type="body" idx="2"/>
          </p:nvPr>
        </p:nvSpPr>
        <p:spPr>
          <a:xfrm>
            <a:off x="1047750" y="4267200"/>
            <a:ext cx="10096500" cy="1638300"/>
          </a:xfrm>
          <a:prstGeom prst="rect">
            <a:avLst/>
          </a:prstGeom>
          <a:noFill/>
          <a:ln>
            <a:noFill/>
          </a:ln>
        </p:spPr>
        <p:txBody>
          <a:bodyPr wrap="square" lIns="0" tIns="95912" rIns="0" bIns="0" anchor="t" anchorCtr="0">
            <a:noAutofit/>
          </a:bodyPr>
          <a:lstStyle/>
          <a:p>
            <a:pPr algn="ctr">
              <a:lnSpc>
                <a:spcPts val="3300"/>
              </a:lnSpc>
            </a:pPr>
            <a:r>
              <a:rPr lang="zh-CN" sz="2200" dirty="0">
                <a:solidFill>
                  <a:srgbClr val="000000"/>
                </a:solidFill>
                <a:latin typeface="Consolas"/>
                <a:ea typeface="Microsoft YaHei"/>
                <a:cs typeface="Consolas"/>
              </a:rPr>
              <a:t>主教材习题 1–12：从小例推导模型，再落实完整程序</a:t>
            </a:r>
            <a:br/>
            <a:r>
              <a:rPr lang="zh-CN" sz="2200" dirty="0">
                <a:solidFill>
                  <a:srgbClr val="000000"/>
                </a:solidFill>
                <a:latin typeface="Consolas"/>
                <a:ea typeface="Microsoft YaHei"/>
                <a:cs typeface="Consolas"/>
              </a:rPr>
              <a:t>先备知识：前六份最短路、差分约束与传递闭包课程</a:t>
            </a:r>
            <a:br/>
            <a:r>
              <a:rPr lang="zh-CN" sz="2200" dirty="0">
                <a:solidFill>
                  <a:srgbClr val="000000"/>
                </a:solidFill>
                <a:latin typeface="Consolas"/>
                <a:ea typeface="Microsoft YaHei"/>
                <a:cs typeface="Consolas"/>
              </a:rPr>
              <a:t>配套：12 份 C++ 源码与逐页备注，复杂题可分课学习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4" y="838862"/>
            <a:ext cx="1284288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学习路径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390144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十二题分别增加了什么信息</a:t>
            </a:r>
          </a:p>
        </p:txBody>
      </p:sp>
      <p:sp>
        <p:nvSpPr>
          <p:cNvPr id="8" name="left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3733800" cy="3439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单源、条件与约束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习题 1：等长最短路的条数。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习题 2：两个原料共同合成。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习题 3：限制最高城市收费。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习题 4：先买后卖的路径信息。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习题 5：农场信息是否矛盾。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习题 6：满足下界的最少糖果。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糖果题会先补充缩点的含义。</a:t>
            </a:r>
          </a:p>
        </p:txBody>
      </p:sp>
      <p:sp>
        <p:nvSpPr>
          <p:cNvPr id="10" name="right-slot Placeholder Carrier"/>
          <p:cNvSpPr txBox="1">
            <a:spLocks noGrp="1"/>
          </p:cNvSpPr>
          <p:nvPr>
            <p:ph type="body" idx="3"/>
          </p:nvPr>
        </p:nvSpPr>
        <p:spPr>
          <a:xfrm>
            <a:off x="6314438" y="2146273"/>
            <a:ext cx="3873500" cy="3439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建图、点对与闭包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习题 7：新增一条零权边。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习题 8：用余数压缩楼层。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习题 9：随时间开放中转点。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习题 10：数字变换的可达性。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习题 11：胜负能否确定名次。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习题 12：最短路中的中转贡献。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每题都要说明新增信息的用途。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988712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1 · P1144 最短路计数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193792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同样少走几条路，一共有多少种走法</a:t>
            </a:r>
          </a:p>
        </p:txBody>
      </p:sp>
      <p:sp>
        <p:nvSpPr>
          <p:cNvPr id="8" name="body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7302500" cy="3820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有 n 个路口、m 条无向道路；每走一条道路，长度都增加 1。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从路口 1 出发，对每个路口分别求：最短路线一共有多少条？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道路可能重复，也可能连接同一个点；不同的边算不同走法。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条数对 100003 取余；不可达输出 0，源点的空路线计 1 条。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输入：首行 n、m，接下来 m 行 u、v 表示一条无向道路。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输出 n 行，第 i 行为从 1 到 i 的最短路条数。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规模：n≤10⁶，m≤2×10⁶，需要同时考虑存储与效率。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原来的 dis 只保存长度。两种走法同长时，它看不出有几条。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这次除了最短长度，还要留下等长方案的数量。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先读完整小例，再在图上数一数。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8906256" y="2177415"/>
            <a:ext cx="2476119" cy="3761994"/>
            <a:chOff x="8906256" y="2177415"/>
            <a:chExt cx="2476119" cy="3761994"/>
          </a:xfrm>
        </p:grpSpPr>
        <p:sp>
          <p:nvSpPr>
            <p:cNvPr id="7" name="TextBox 7"/>
            <p:cNvSpPr txBox="1"/>
            <p:nvPr/>
          </p:nvSpPr>
          <p:spPr>
            <a:xfrm>
              <a:off x="8906256" y="2177415"/>
              <a:ext cx="22082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层数相同，方案相加</a:t>
              </a:r>
            </a:p>
          </p:txBody>
        </p:sp>
        <p:sp>
          <p:nvSpPr>
            <p:cNvPr id="9" name="Line 9"/>
            <p:cNvSpPr/>
            <p:nvPr/>
          </p:nvSpPr>
          <p:spPr>
            <a:xfrm>
              <a:off x="9334500" y="3048000"/>
              <a:ext cx="695325" cy="561975"/>
            </a:xfrm>
            <a:custGeom>
              <a:avLst/>
              <a:gdLst/>
              <a:ahLst/>
              <a:cxnLst/>
              <a:rect l="l" t="t" r="r" b="b"/>
              <a:pathLst>
                <a:path w="695325" h="561975">
                  <a:moveTo>
                    <a:pt x="695325" y="0"/>
                  </a:moveTo>
                  <a:lnTo>
                    <a:pt x="0" y="56197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10315575" y="3048000"/>
              <a:ext cx="676275" cy="561975"/>
            </a:xfrm>
            <a:custGeom>
              <a:avLst/>
              <a:gdLst/>
              <a:ahLst/>
              <a:cxnLst/>
              <a:rect l="l" t="t" r="r" b="b"/>
              <a:pathLst>
                <a:path w="676275" h="561975">
                  <a:moveTo>
                    <a:pt x="0" y="0"/>
                  </a:moveTo>
                  <a:lnTo>
                    <a:pt x="676275" y="56197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  <p:sp>
          <p:nvSpPr>
            <p:cNvPr id="11" name="Line 11"/>
            <p:cNvSpPr/>
            <p:nvPr/>
          </p:nvSpPr>
          <p:spPr>
            <a:xfrm>
              <a:off x="9334500" y="3943350"/>
              <a:ext cx="695325" cy="561975"/>
            </a:xfrm>
            <a:custGeom>
              <a:avLst/>
              <a:gdLst/>
              <a:ahLst/>
              <a:cxnLst/>
              <a:rect l="l" t="t" r="r" b="b"/>
              <a:pathLst>
                <a:path w="695325" h="561975">
                  <a:moveTo>
                    <a:pt x="0" y="0"/>
                  </a:moveTo>
                  <a:lnTo>
                    <a:pt x="695325" y="56197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  <p:sp>
          <p:nvSpPr>
            <p:cNvPr id="12" name="Line 12"/>
            <p:cNvSpPr/>
            <p:nvPr/>
          </p:nvSpPr>
          <p:spPr>
            <a:xfrm>
              <a:off x="10315575" y="3943350"/>
              <a:ext cx="676275" cy="561975"/>
            </a:xfrm>
            <a:custGeom>
              <a:avLst/>
              <a:gdLst/>
              <a:ahLst/>
              <a:cxnLst/>
              <a:rect l="l" t="t" r="r" b="b"/>
              <a:pathLst>
                <a:path w="676275" h="561975">
                  <a:moveTo>
                    <a:pt x="676275" y="0"/>
                  </a:moveTo>
                  <a:lnTo>
                    <a:pt x="0" y="56197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  <p:sp>
          <p:nvSpPr>
            <p:cNvPr id="13" name="Line 13"/>
            <p:cNvSpPr/>
            <p:nvPr/>
          </p:nvSpPr>
          <p:spPr>
            <a:xfrm>
              <a:off x="10106025" y="4895850"/>
              <a:ext cx="9525" cy="571500"/>
            </a:xfrm>
            <a:custGeom>
              <a:avLst/>
              <a:gdLst/>
              <a:ahLst/>
              <a:cxnLst/>
              <a:rect l="l" t="t" r="r" b="b"/>
              <a:pathLst>
                <a:path w="9525" h="571500">
                  <a:moveTo>
                    <a:pt x="0" y="0"/>
                  </a:moveTo>
                  <a:lnTo>
                    <a:pt x="0" y="571500"/>
                  </a:lnTo>
                </a:path>
              </a:pathLst>
            </a:custGeom>
            <a:noFill/>
            <a:ln w="19050">
              <a:solidFill>
                <a:srgbClr val="C00000"/>
              </a:solidFill>
            </a:ln>
          </p:spPr>
        </p:sp>
        <p:sp>
          <p:nvSpPr>
            <p:cNvPr id="14" name="Line 14"/>
            <p:cNvSpPr/>
            <p:nvPr/>
          </p:nvSpPr>
          <p:spPr>
            <a:xfrm>
              <a:off x="10248900" y="4895850"/>
              <a:ext cx="9525" cy="571500"/>
            </a:xfrm>
            <a:custGeom>
              <a:avLst/>
              <a:gdLst/>
              <a:ahLst/>
              <a:cxnLst/>
              <a:rect l="l" t="t" r="r" b="b"/>
              <a:pathLst>
                <a:path w="9525" h="571500">
                  <a:moveTo>
                    <a:pt x="0" y="0"/>
                  </a:moveTo>
                  <a:lnTo>
                    <a:pt x="0" y="571500"/>
                  </a:lnTo>
                </a:path>
              </a:pathLst>
            </a:custGeom>
            <a:noFill/>
            <a:ln w="19050">
              <a:solidFill>
                <a:srgbClr val="C00000"/>
              </a:solidFill>
            </a:ln>
          </p:spPr>
        </p:sp>
        <p:sp>
          <p:nvSpPr>
            <p:cNvPr id="15" name="Ellipse 15"/>
            <p:cNvSpPr/>
            <p:nvPr/>
          </p:nvSpPr>
          <p:spPr>
            <a:xfrm>
              <a:off x="9944100" y="2667000"/>
              <a:ext cx="457200" cy="457200"/>
            </a:xfrm>
            <a:prstGeom prst="ellipse">
              <a:avLst/>
            </a:prstGeom>
            <a:solidFill>
              <a:srgbClr val="EAF2F8"/>
            </a:solidFill>
            <a:ln w="19050">
              <a:solidFill>
                <a:srgbClr val="244D87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0034588" y="278701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ctr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7" name="Ellipse 17"/>
            <p:cNvSpPr/>
            <p:nvPr/>
          </p:nvSpPr>
          <p:spPr>
            <a:xfrm>
              <a:off x="8934450" y="3552825"/>
              <a:ext cx="457200" cy="457200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244D87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024938" y="3672840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ctr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9" name="Ellipse 19"/>
            <p:cNvSpPr/>
            <p:nvPr/>
          </p:nvSpPr>
          <p:spPr>
            <a:xfrm>
              <a:off x="10925175" y="3552825"/>
              <a:ext cx="457200" cy="457200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244D87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11015663" y="3672840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ctr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21" name="Ellipse 21"/>
            <p:cNvSpPr/>
            <p:nvPr/>
          </p:nvSpPr>
          <p:spPr>
            <a:xfrm>
              <a:off x="9944100" y="4476750"/>
              <a:ext cx="457200" cy="457200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244D87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10034588" y="459676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ctr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23" name="Ellipse 23"/>
            <p:cNvSpPr/>
            <p:nvPr/>
          </p:nvSpPr>
          <p:spPr>
            <a:xfrm>
              <a:off x="9944100" y="5457825"/>
              <a:ext cx="457200" cy="457200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244D87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10034588" y="5577840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ctr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0563606" y="4606290"/>
              <a:ext cx="6302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2 条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0563606" y="5587365"/>
              <a:ext cx="6302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4 条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206112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1 · 完整输入输出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51688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五个路口、六条道路，输出五个方案数</a:t>
            </a:r>
          </a:p>
        </p:txBody>
      </p:sp>
      <p:sp>
        <p:nvSpPr>
          <p:cNvPr id="7" name="code-slot Proxy Content"/>
          <p:cNvSpPr txBox="1"/>
          <p:nvPr/>
        </p:nvSpPr>
        <p:spPr>
          <a:xfrm>
            <a:off x="829056" y="2148840"/>
            <a:ext cx="3338513" cy="34381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550"/>
              </a:lnSpc>
            </a:pPr>
            <a:r>
              <a:rPr lang="zh-CN" sz="18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教学自拟输入</a:t>
            </a:r>
          </a:p>
          <a:p>
            <a:pPr algn="l">
              <a:lnSpc>
                <a:spcPts val="2550"/>
              </a:lnSpc>
              <a:spcBef>
                <a:spcPts val="150"/>
              </a:spcBef>
            </a:pPr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5 6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1 2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1 3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2 4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3 4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4 5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4 5</a:t>
            </a:r>
          </a:p>
          <a:p>
            <a:pPr algn="l">
              <a:lnSpc>
                <a:spcPts val="2550"/>
              </a:lnSpc>
              <a:spcBef>
                <a:spcPts val="1050"/>
              </a:spcBef>
            </a:pPr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最后两行是两条不同的道路。</a:t>
            </a:r>
          </a:p>
          <a:p>
            <a:pPr algn="l">
              <a:lnSpc>
                <a:spcPts val="2550"/>
              </a:lnSpc>
              <a:spcBef>
                <a:spcPts val="150"/>
              </a:spcBef>
            </a:pPr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不能因为端点相同而删掉一行。</a:t>
            </a:r>
          </a:p>
        </p:txBody>
      </p:sp>
      <p:sp>
        <p:nvSpPr>
          <p:cNvPr id="9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419338" y="2146273"/>
            <a:ext cx="3784600" cy="3820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对应输出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2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4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依次对应顶点 1、2、3、4、5。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到 4 有两条等长最短路线。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每条再选两条边中的一条。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下一页在图上验证 2×2=4。</a:t>
            </a:r>
          </a:p>
        </p:txBody>
      </p:sp>
      <p:sp>
        <p:nvSpPr>
          <p:cNvPr id="10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2865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1800"/>
            </a:lvl1pPr>
          </a:lstStyle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750104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1：P1144 最短路计数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390144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最短路计数要保留等长方案</a:t>
            </a:r>
          </a:p>
        </p:txBody>
      </p:sp>
      <p:grpSp>
        <p:nvGrpSpPr>
          <p:cNvPr id="25" name="diagram-slot Proxy Content"/>
          <p:cNvGrpSpPr/>
          <p:nvPr/>
        </p:nvGrpSpPr>
        <p:grpSpPr>
          <a:xfrm>
            <a:off x="942339" y="2146273"/>
            <a:ext cx="5782311" cy="3886884"/>
            <a:chOff x="942339" y="2146273"/>
            <a:chExt cx="5782311" cy="3886884"/>
          </a:xfrm>
        </p:grpSpPr>
        <p:sp>
          <p:nvSpPr>
            <p:cNvPr id="7" name="TextBox 7"/>
            <p:cNvSpPr txBox="1"/>
            <p:nvPr/>
          </p:nvSpPr>
          <p:spPr>
            <a:xfrm>
              <a:off x="942339" y="2146273"/>
              <a:ext cx="3547367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教学自拟：每条边长度都是 1</a:t>
              </a:r>
            </a:p>
          </p:txBody>
        </p:sp>
        <p:sp>
          <p:nvSpPr>
            <p:cNvPr id="8" name="Line 8"/>
            <p:cNvSpPr/>
            <p:nvPr/>
          </p:nvSpPr>
          <p:spPr>
            <a:xfrm>
              <a:off x="1333500" y="2952750"/>
              <a:ext cx="1714500" cy="1047750"/>
            </a:xfrm>
            <a:custGeom>
              <a:avLst/>
              <a:gdLst/>
              <a:ahLst/>
              <a:cxnLst/>
              <a:rect l="l" t="t" r="r" b="b"/>
              <a:pathLst>
                <a:path w="1714500" h="1047750">
                  <a:moveTo>
                    <a:pt x="0" y="1047750"/>
                  </a:moveTo>
                  <a:lnTo>
                    <a:pt x="1714500" y="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9" name="Line 9"/>
            <p:cNvSpPr/>
            <p:nvPr/>
          </p:nvSpPr>
          <p:spPr>
            <a:xfrm>
              <a:off x="1333500" y="4000500"/>
              <a:ext cx="1714500" cy="1047750"/>
            </a:xfrm>
            <a:custGeom>
              <a:avLst/>
              <a:gdLst/>
              <a:ahLst/>
              <a:cxnLst/>
              <a:rect l="l" t="t" r="r" b="b"/>
              <a:pathLst>
                <a:path w="1714500" h="1047750">
                  <a:moveTo>
                    <a:pt x="0" y="0"/>
                  </a:moveTo>
                  <a:lnTo>
                    <a:pt x="1714500" y="104775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3048000" y="2952750"/>
              <a:ext cx="1714500" cy="1047750"/>
            </a:xfrm>
            <a:custGeom>
              <a:avLst/>
              <a:gdLst/>
              <a:ahLst/>
              <a:cxnLst/>
              <a:rect l="l" t="t" r="r" b="b"/>
              <a:pathLst>
                <a:path w="1714500" h="1047750">
                  <a:moveTo>
                    <a:pt x="0" y="0"/>
                  </a:moveTo>
                  <a:lnTo>
                    <a:pt x="1714500" y="104775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11" name="Line 11"/>
            <p:cNvSpPr/>
            <p:nvPr/>
          </p:nvSpPr>
          <p:spPr>
            <a:xfrm>
              <a:off x="3048000" y="4000500"/>
              <a:ext cx="1714500" cy="1047750"/>
            </a:xfrm>
            <a:custGeom>
              <a:avLst/>
              <a:gdLst/>
              <a:ahLst/>
              <a:cxnLst/>
              <a:rect l="l" t="t" r="r" b="b"/>
              <a:pathLst>
                <a:path w="1714500" h="1047750">
                  <a:moveTo>
                    <a:pt x="0" y="1047750"/>
                  </a:moveTo>
                  <a:lnTo>
                    <a:pt x="1714500" y="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12" name="Line 12"/>
            <p:cNvSpPr/>
            <p:nvPr/>
          </p:nvSpPr>
          <p:spPr>
            <a:xfrm>
              <a:off x="4762500" y="3905250"/>
              <a:ext cx="1714500" cy="9525"/>
            </a:xfrm>
            <a:custGeom>
              <a:avLst/>
              <a:gdLst/>
              <a:ahLst/>
              <a:cxnLst/>
              <a:rect l="l" t="t" r="r" b="b"/>
              <a:pathLst>
                <a:path w="1714500" h="9525">
                  <a:moveTo>
                    <a:pt x="0" y="0"/>
                  </a:moveTo>
                  <a:lnTo>
                    <a:pt x="1714500" y="0"/>
                  </a:lnTo>
                </a:path>
              </a:pathLst>
            </a:custGeom>
            <a:noFill/>
            <a:ln w="28575">
              <a:solidFill>
                <a:schemeClr val="accent3"/>
              </a:solidFill>
            </a:ln>
          </p:spPr>
        </p:sp>
        <p:sp>
          <p:nvSpPr>
            <p:cNvPr id="13" name="Line 13"/>
            <p:cNvSpPr/>
            <p:nvPr/>
          </p:nvSpPr>
          <p:spPr>
            <a:xfrm>
              <a:off x="4762500" y="4095750"/>
              <a:ext cx="1714500" cy="9525"/>
            </a:xfrm>
            <a:custGeom>
              <a:avLst/>
              <a:gdLst/>
              <a:ahLst/>
              <a:cxnLst/>
              <a:rect l="l" t="t" r="r" b="b"/>
              <a:pathLst>
                <a:path w="1714500" h="9525">
                  <a:moveTo>
                    <a:pt x="0" y="0"/>
                  </a:moveTo>
                  <a:lnTo>
                    <a:pt x="1714500" y="0"/>
                  </a:lnTo>
                </a:path>
              </a:pathLst>
            </a:custGeom>
            <a:noFill/>
            <a:ln w="28575">
              <a:solidFill>
                <a:schemeClr val="accent3"/>
              </a:solidFill>
            </a:ln>
          </p:spPr>
        </p:sp>
        <p:sp>
          <p:nvSpPr>
            <p:cNvPr id="14" name="Ellipse 14"/>
            <p:cNvSpPr/>
            <p:nvPr/>
          </p:nvSpPr>
          <p:spPr>
            <a:xfrm>
              <a:off x="1085850" y="3752850"/>
              <a:ext cx="495300" cy="4953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5" name="Ellipse 15"/>
            <p:cNvSpPr/>
            <p:nvPr/>
          </p:nvSpPr>
          <p:spPr>
            <a:xfrm>
              <a:off x="2800350" y="2705100"/>
              <a:ext cx="495300" cy="4953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6" name="Ellipse 16"/>
            <p:cNvSpPr/>
            <p:nvPr/>
          </p:nvSpPr>
          <p:spPr>
            <a:xfrm>
              <a:off x="2800350" y="4800600"/>
              <a:ext cx="495300" cy="4953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4514850" y="3752850"/>
              <a:ext cx="495300" cy="4953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8" name="Ellipse 18"/>
            <p:cNvSpPr/>
            <p:nvPr/>
          </p:nvSpPr>
          <p:spPr>
            <a:xfrm>
              <a:off x="6229350" y="3752850"/>
              <a:ext cx="495300" cy="4953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1187450" y="387029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2901950" y="282254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2901950" y="491804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4616451" y="387029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6330951" y="387029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942339" y="5641948"/>
              <a:ext cx="4328163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两条重边分别代表不同的路线选择。</a:t>
              </a:r>
            </a:p>
          </p:txBody>
        </p:sp>
      </p:grpSp>
      <p:sp>
        <p:nvSpPr>
          <p:cNvPr id="27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228838" y="2146273"/>
            <a:ext cx="3302000" cy="3820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 到 4：长度为 2，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可经 2 或经 3，共 2 条。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4 到 5 有两条不同的边，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所以 1 到 5 长度为 3，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方案数为 2×2 = 4。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答案对 100003 取余。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不可达点输出 0。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源点有 1 条空路线。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原题允许重边与自环。</a:t>
            </a:r>
          </a:p>
        </p:txBody>
      </p:sp>
      <p:sp>
        <p:nvSpPr>
          <p:cNvPr id="28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0960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750104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1：P1144 最短路计数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006291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BFS 层次决定计数传递方向</a:t>
            </a:r>
          </a:p>
        </p:txBody>
      </p:sp>
      <p:grpSp>
        <p:nvGrpSpPr>
          <p:cNvPr id="25" name="diagram-slot Proxy Content"/>
          <p:cNvGrpSpPr/>
          <p:nvPr/>
        </p:nvGrpSpPr>
        <p:grpSpPr>
          <a:xfrm>
            <a:off x="942338" y="2146273"/>
            <a:ext cx="5782312" cy="4001184"/>
            <a:chOff x="942338" y="2146273"/>
            <a:chExt cx="5782312" cy="4001184"/>
          </a:xfrm>
        </p:grpSpPr>
        <p:sp>
          <p:nvSpPr>
            <p:cNvPr id="7" name="TextBox 7"/>
            <p:cNvSpPr txBox="1"/>
            <p:nvPr/>
          </p:nvSpPr>
          <p:spPr>
            <a:xfrm>
              <a:off x="942339" y="2146273"/>
              <a:ext cx="3601215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由左至右：第 0、1、2、3 层</a:t>
              </a:r>
            </a:p>
          </p:txBody>
        </p:sp>
        <p:sp>
          <p:nvSpPr>
            <p:cNvPr id="8" name="Line 8"/>
            <p:cNvSpPr/>
            <p:nvPr/>
          </p:nvSpPr>
          <p:spPr>
            <a:xfrm>
              <a:off x="1333500" y="2952750"/>
              <a:ext cx="1714500" cy="1047750"/>
            </a:xfrm>
            <a:custGeom>
              <a:avLst/>
              <a:gdLst/>
              <a:ahLst/>
              <a:cxnLst/>
              <a:rect l="l" t="t" r="r" b="b"/>
              <a:pathLst>
                <a:path w="1714500" h="1047750">
                  <a:moveTo>
                    <a:pt x="0" y="1047750"/>
                  </a:moveTo>
                  <a:lnTo>
                    <a:pt x="1714500" y="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9" name="Line 9"/>
            <p:cNvSpPr/>
            <p:nvPr/>
          </p:nvSpPr>
          <p:spPr>
            <a:xfrm>
              <a:off x="1333500" y="4000500"/>
              <a:ext cx="1714500" cy="1047750"/>
            </a:xfrm>
            <a:custGeom>
              <a:avLst/>
              <a:gdLst/>
              <a:ahLst/>
              <a:cxnLst/>
              <a:rect l="l" t="t" r="r" b="b"/>
              <a:pathLst>
                <a:path w="1714500" h="1047750">
                  <a:moveTo>
                    <a:pt x="0" y="0"/>
                  </a:moveTo>
                  <a:lnTo>
                    <a:pt x="1714500" y="104775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3048000" y="2952750"/>
              <a:ext cx="1714500" cy="1047750"/>
            </a:xfrm>
            <a:custGeom>
              <a:avLst/>
              <a:gdLst/>
              <a:ahLst/>
              <a:cxnLst/>
              <a:rect l="l" t="t" r="r" b="b"/>
              <a:pathLst>
                <a:path w="1714500" h="1047750">
                  <a:moveTo>
                    <a:pt x="0" y="0"/>
                  </a:moveTo>
                  <a:lnTo>
                    <a:pt x="1714500" y="104775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11" name="Line 11"/>
            <p:cNvSpPr/>
            <p:nvPr/>
          </p:nvSpPr>
          <p:spPr>
            <a:xfrm>
              <a:off x="3048000" y="4000500"/>
              <a:ext cx="1714500" cy="1047750"/>
            </a:xfrm>
            <a:custGeom>
              <a:avLst/>
              <a:gdLst/>
              <a:ahLst/>
              <a:cxnLst/>
              <a:rect l="l" t="t" r="r" b="b"/>
              <a:pathLst>
                <a:path w="1714500" h="1047750">
                  <a:moveTo>
                    <a:pt x="0" y="1047750"/>
                  </a:moveTo>
                  <a:lnTo>
                    <a:pt x="1714500" y="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12" name="Line 12"/>
            <p:cNvSpPr/>
            <p:nvPr/>
          </p:nvSpPr>
          <p:spPr>
            <a:xfrm>
              <a:off x="4762500" y="3905250"/>
              <a:ext cx="1714500" cy="9525"/>
            </a:xfrm>
            <a:custGeom>
              <a:avLst/>
              <a:gdLst/>
              <a:ahLst/>
              <a:cxnLst/>
              <a:rect l="l" t="t" r="r" b="b"/>
              <a:pathLst>
                <a:path w="1714500" h="9525">
                  <a:moveTo>
                    <a:pt x="0" y="0"/>
                  </a:moveTo>
                  <a:lnTo>
                    <a:pt x="1714500" y="0"/>
                  </a:lnTo>
                </a:path>
              </a:pathLst>
            </a:custGeom>
            <a:noFill/>
            <a:ln w="28575">
              <a:solidFill>
                <a:schemeClr val="accent3"/>
              </a:solidFill>
            </a:ln>
          </p:spPr>
        </p:sp>
        <p:sp>
          <p:nvSpPr>
            <p:cNvPr id="13" name="Line 13"/>
            <p:cNvSpPr/>
            <p:nvPr/>
          </p:nvSpPr>
          <p:spPr>
            <a:xfrm>
              <a:off x="4762500" y="4095750"/>
              <a:ext cx="1714500" cy="9525"/>
            </a:xfrm>
            <a:custGeom>
              <a:avLst/>
              <a:gdLst/>
              <a:ahLst/>
              <a:cxnLst/>
              <a:rect l="l" t="t" r="r" b="b"/>
              <a:pathLst>
                <a:path w="1714500" h="9525">
                  <a:moveTo>
                    <a:pt x="0" y="0"/>
                  </a:moveTo>
                  <a:lnTo>
                    <a:pt x="1714500" y="0"/>
                  </a:lnTo>
                </a:path>
              </a:pathLst>
            </a:custGeom>
            <a:noFill/>
            <a:ln w="28575">
              <a:solidFill>
                <a:schemeClr val="accent3"/>
              </a:solidFill>
            </a:ln>
          </p:spPr>
        </p:sp>
        <p:sp>
          <p:nvSpPr>
            <p:cNvPr id="14" name="Ellipse 14"/>
            <p:cNvSpPr/>
            <p:nvPr/>
          </p:nvSpPr>
          <p:spPr>
            <a:xfrm>
              <a:off x="1085850" y="3752850"/>
              <a:ext cx="495300" cy="4953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5" name="Ellipse 15"/>
            <p:cNvSpPr/>
            <p:nvPr/>
          </p:nvSpPr>
          <p:spPr>
            <a:xfrm>
              <a:off x="2800350" y="2705100"/>
              <a:ext cx="495300" cy="4953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6" name="Ellipse 16"/>
            <p:cNvSpPr/>
            <p:nvPr/>
          </p:nvSpPr>
          <p:spPr>
            <a:xfrm>
              <a:off x="2800350" y="4800600"/>
              <a:ext cx="495300" cy="4953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4514850" y="3752850"/>
              <a:ext cx="495300" cy="4953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8" name="Ellipse 18"/>
            <p:cNvSpPr/>
            <p:nvPr/>
          </p:nvSpPr>
          <p:spPr>
            <a:xfrm>
              <a:off x="6229350" y="3752850"/>
              <a:ext cx="495300" cy="4953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1187450" y="387029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2901950" y="282254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2901950" y="491804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4616451" y="387029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6330951" y="387029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942338" y="5375248"/>
              <a:ext cx="4191000" cy="772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按顶点编号：dist = [0,1,1,2,3]</a:t>
              </a:r>
              <a:br/>
              <a:r>
                <a:rPr lang="zh-CN" sz="2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　　　　　　ways = [1,1,1,2,4]</a:t>
              </a:r>
            </a:p>
          </p:txBody>
        </p:sp>
      </p:grpSp>
      <p:sp>
        <p:nvSpPr>
          <p:cNvPr id="27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228838" y="2146273"/>
            <a:ext cx="3479800" cy="3820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dist[v]：最短距离。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ways[v]：最短路条数。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首次发现 v，设距离并入队。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每遇到一条满足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dist[v] = dist[u]+1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的边，就把 ways[u]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加到 ways[v]。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BFS 先处理完前一层，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再弹出后一层的点。</a:t>
            </a:r>
          </a:p>
        </p:txBody>
      </p:sp>
      <p:sp>
        <p:nvSpPr>
          <p:cNvPr id="28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0960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750104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1：P1144 最短路计数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390144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首次发现与等长累加分开写</a:t>
            </a:r>
          </a:p>
        </p:txBody>
      </p:sp>
      <p:grpSp>
        <p:nvGrpSpPr>
          <p:cNvPr id="8" name="code-slot Proxy Content"/>
          <p:cNvGrpSpPr/>
          <p:nvPr/>
        </p:nvGrpSpPr>
        <p:grpSpPr>
          <a:xfrm>
            <a:off x="829056" y="2148840"/>
            <a:ext cx="4025900" cy="2866644"/>
            <a:chOff x="829056" y="2148840"/>
            <a:chExt cx="4025900" cy="2866644"/>
          </a:xfrm>
        </p:grpSpPr>
        <p:sp>
          <p:nvSpPr>
            <p:cNvPr id="7" name="TextBox 7"/>
            <p:cNvSpPr txBox="1"/>
            <p:nvPr/>
          </p:nvSpPr>
          <p:spPr>
            <a:xfrm>
              <a:off x="829056" y="2148840"/>
              <a:ext cx="4025900" cy="28666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1800"/>
                </a:lnSpc>
              </a:pPr>
              <a:r>
                <a:rPr lang="zh-CN" sz="18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// dist 初值 -1，ways 初值 0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dist[1] = 0; ways[1] = 1;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q.push(1);</a:t>
              </a:r>
            </a:p>
            <a:p>
              <a:pPr algn="l">
                <a:lnSpc>
                  <a:spcPts val="1800"/>
                </a:lnSpc>
                <a:spcBef>
                  <a:spcPts val="1800"/>
                </a:spcBef>
              </a:pPr>
              <a:r>
                <a:rPr lang="zh-CN" sz="18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// 弹出 u 后，对每个邻点 v 执行</a:t>
              </a:r>
              <a:br/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(dist[v] == -1) {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dist[v] = dist[u] + 1;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q.push(v);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/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(dist[v] == dist[u] + 1)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ways[v] = (ways[v] + ways[u])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    % 100003;</a:t>
              </a:r>
            </a:p>
          </p:txBody>
        </p:sp>
      </p:grpSp>
      <p:sp>
        <p:nvSpPr>
          <p:cNvPr id="10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419338" y="2146273"/>
            <a:ext cx="3225800" cy="3629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第一个 if 只负责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确定距离和首次入队。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第二个 if 对每条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合格边都要执行。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因此，每点只入队一次，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但方案可以累加多次。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自环的两端距离相同，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不满足层差 1，不会贡献。</a:t>
            </a:r>
          </a:p>
        </p:txBody>
      </p:sp>
      <p:sp>
        <p:nvSpPr>
          <p:cNvPr id="11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2865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1800"/>
            </a:lvl1pPr>
          </a:lstStyle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206112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1 · 对照代码演算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6163056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弹出同一层的两个点，方案数怎样逐次累加</a:t>
            </a:r>
          </a:p>
        </p:txBody>
      </p:sp>
      <p:sp>
        <p:nvSpPr>
          <p:cNvPr id="7" name="left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4254500" cy="3439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初始 dist[1]=0，ways[1]=1。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按配套前向星的邻接顺序：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弹出 1，先发现 3，再发现 2。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两点 dist=1，ways 各为 1。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弹出 3：首次发现 4，dist[4]=2。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随后第二个 if 也成立：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ways[4]=0+ways[3]=1。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弹出 2：4 已访问，不再入队。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但仍满足下一层，ways[4]=2。</a:t>
            </a:r>
          </a:p>
        </p:txBody>
      </p:sp>
      <p:sp>
        <p:nvSpPr>
          <p:cNvPr id="9" name="right-slot Placeholder Carrier"/>
          <p:cNvSpPr txBox="1">
            <a:spLocks noGrp="1"/>
          </p:cNvSpPr>
          <p:nvPr>
            <p:ph type="body" idx="3"/>
          </p:nvPr>
        </p:nvSpPr>
        <p:spPr>
          <a:xfrm>
            <a:off x="6314438" y="2146273"/>
            <a:ext cx="4038600" cy="3439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弹出 4，枚举两条通向 5 的边。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第一条：发现 5，dist[5]=3，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ways[5]=0+ways[4]=2。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第二条：不再入队，但仍等长，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ways[5]=2+2=4。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弹出 5，反向边走回第 2 层。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2≠3+1，不满足计数条件。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队列清空，得到 1、1、1、2、4。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接下来处理百万点图的存储。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750104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1：P1144 最短路计数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2932176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百万点规模怎样存图</a:t>
            </a:r>
          </a:p>
        </p:txBody>
      </p:sp>
      <p:grpSp>
        <p:nvGrpSpPr>
          <p:cNvPr id="8" name="code-slot Proxy Content"/>
          <p:cNvGrpSpPr/>
          <p:nvPr/>
        </p:nvGrpSpPr>
        <p:grpSpPr>
          <a:xfrm>
            <a:off x="829056" y="2148840"/>
            <a:ext cx="4652963" cy="3552444"/>
            <a:chOff x="829056" y="2148840"/>
            <a:chExt cx="4652963" cy="3552444"/>
          </a:xfrm>
        </p:grpSpPr>
        <p:sp>
          <p:nvSpPr>
            <p:cNvPr id="7" name="TextBox 7"/>
            <p:cNvSpPr txBox="1"/>
            <p:nvPr/>
          </p:nvSpPr>
          <p:spPr>
            <a:xfrm>
              <a:off x="829056" y="2148840"/>
              <a:ext cx="4652963" cy="3552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18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vector&lt;int&gt; head(n + 1, -1);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vector&lt;int&gt; to(2 * m), nxt(2 * m);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tot = 0;</a:t>
              </a:r>
            </a:p>
            <a:p>
              <a:pPr algn="l">
                <a:lnSpc>
                  <a:spcPts val="1800"/>
                </a:lnSpc>
                <a:spcBef>
                  <a:spcPts val="1800"/>
                </a:spcBef>
              </a:pP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auto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add = [&amp;](int u, int v) {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to[tot] = v;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nxt[tot] = head[u];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head[u] = tot++;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};</a:t>
              </a:r>
            </a:p>
            <a:p>
              <a:pPr algn="l">
                <a:lnSpc>
                  <a:spcPts val="1800"/>
                </a:lnSpc>
                <a:spcBef>
                  <a:spcPts val="1800"/>
                </a:spcBef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add(u, v); add(v, u);</a:t>
              </a:r>
            </a:p>
            <a:p>
              <a:pPr algn="l">
                <a:lnSpc>
                  <a:spcPts val="1800"/>
                </a:lnSpc>
                <a:spcBef>
                  <a:spcPts val="1800"/>
                </a:spcBef>
              </a:pPr>
              <a:r>
                <a:rPr lang="zh-CN" sz="18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// 遍历 u 的所有出弧</a:t>
              </a:r>
              <a:br/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(int e = head[u]; e != -1;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e = nxt[e]) { /* v = to[e] */ }</a:t>
              </a:r>
            </a:p>
          </p:txBody>
        </p:sp>
      </p:grpSp>
      <p:sp>
        <p:nvSpPr>
          <p:cNvPr id="10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419338" y="2146273"/>
            <a:ext cx="3276600" cy="386783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n ≤ 10⁶，m ≤ 2×10⁶。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无向边要存 2m 条弧。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弧数组约 32 MB，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顶点数组与队列约 16 MB。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未计容器额外开销。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BFS 用 queue&lt;int&gt;，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每点入队至多一次。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时间 O(n+m)，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空间 O(n+m)。</a:t>
            </a:r>
          </a:p>
        </p:txBody>
      </p:sp>
      <p:sp>
        <p:nvSpPr>
          <p:cNvPr id="11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2865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1800"/>
            </a:lvl1pPr>
          </a:lstStyle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430463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1：课堂检验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224528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多一条同层边会增加最短路吗</a:t>
            </a:r>
          </a:p>
        </p:txBody>
      </p:sp>
      <p:sp>
        <p:nvSpPr>
          <p:cNvPr id="7" name="question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5613400" cy="1534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在前面的菱形图中，补上无向边 2—3。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① 从 1 到 4 的最短路线仍有几条？到 5 呢？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② 新增一个孤立点，它的输出是多少？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③ 给源点 1 加自环，ways[1] 会改变吗？</a:t>
            </a:r>
          </a:p>
        </p:txBody>
      </p:sp>
      <p:sp>
        <p:nvSpPr>
          <p:cNvPr id="9" name="answer-slot Placeholder Carrier"/>
          <p:cNvSpPr txBox="1">
            <a:spLocks noGrp="1"/>
          </p:cNvSpPr>
          <p:nvPr>
            <p:ph type="body" idx="3"/>
          </p:nvPr>
        </p:nvSpPr>
        <p:spPr>
          <a:xfrm>
            <a:off x="828038" y="4279873"/>
            <a:ext cx="5448300" cy="1534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① 到 4 仍为 2 条，到 5 仍为 4 条。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2、3 同处第 1 层，经过同层边会多走一步。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② 孤立点不可达，输出 0。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③ 不变，源点的长度 0 空路线仍恰有 1 条。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7858125" y="2524125"/>
            <a:ext cx="3476625" cy="1308757"/>
            <a:chOff x="7858125" y="2524125"/>
            <a:chExt cx="3476625" cy="1308757"/>
          </a:xfrm>
        </p:grpSpPr>
        <p:sp>
          <p:nvSpPr>
            <p:cNvPr id="10" name="Line 10"/>
            <p:cNvSpPr/>
            <p:nvPr/>
          </p:nvSpPr>
          <p:spPr>
            <a:xfrm>
              <a:off x="8048625" y="2714625"/>
              <a:ext cx="1095375" cy="428625"/>
            </a:xfrm>
            <a:custGeom>
              <a:avLst/>
              <a:gdLst/>
              <a:ahLst/>
              <a:cxnLst/>
              <a:rect l="l" t="t" r="r" b="b"/>
              <a:pathLst>
                <a:path w="1095375" h="428625">
                  <a:moveTo>
                    <a:pt x="0" y="428625"/>
                  </a:moveTo>
                  <a:lnTo>
                    <a:pt x="1095375" y="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1" name="Line 11"/>
            <p:cNvSpPr/>
            <p:nvPr/>
          </p:nvSpPr>
          <p:spPr>
            <a:xfrm>
              <a:off x="8048625" y="3143250"/>
              <a:ext cx="1095375" cy="428625"/>
            </a:xfrm>
            <a:custGeom>
              <a:avLst/>
              <a:gdLst/>
              <a:ahLst/>
              <a:cxnLst/>
              <a:rect l="l" t="t" r="r" b="b"/>
              <a:pathLst>
                <a:path w="1095375" h="428625">
                  <a:moveTo>
                    <a:pt x="0" y="0"/>
                  </a:moveTo>
                  <a:lnTo>
                    <a:pt x="1095375" y="42862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2" name="Line 12"/>
            <p:cNvSpPr/>
            <p:nvPr/>
          </p:nvSpPr>
          <p:spPr>
            <a:xfrm>
              <a:off x="9144000" y="2714625"/>
              <a:ext cx="1190625" cy="428625"/>
            </a:xfrm>
            <a:custGeom>
              <a:avLst/>
              <a:gdLst/>
              <a:ahLst/>
              <a:cxnLst/>
              <a:rect l="l" t="t" r="r" b="b"/>
              <a:pathLst>
                <a:path w="1190625" h="428625">
                  <a:moveTo>
                    <a:pt x="0" y="0"/>
                  </a:moveTo>
                  <a:lnTo>
                    <a:pt x="1190625" y="42862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3" name="Line 13"/>
            <p:cNvSpPr/>
            <p:nvPr/>
          </p:nvSpPr>
          <p:spPr>
            <a:xfrm>
              <a:off x="9144000" y="3143250"/>
              <a:ext cx="1190625" cy="428625"/>
            </a:xfrm>
            <a:custGeom>
              <a:avLst/>
              <a:gdLst/>
              <a:ahLst/>
              <a:cxnLst/>
              <a:rect l="l" t="t" r="r" b="b"/>
              <a:pathLst>
                <a:path w="1190625" h="428625">
                  <a:moveTo>
                    <a:pt x="0" y="428625"/>
                  </a:moveTo>
                  <a:lnTo>
                    <a:pt x="1190625" y="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4" name="Line 14"/>
            <p:cNvSpPr/>
            <p:nvPr/>
          </p:nvSpPr>
          <p:spPr>
            <a:xfrm>
              <a:off x="9144000" y="2714625"/>
              <a:ext cx="9525" cy="857250"/>
            </a:xfrm>
            <a:custGeom>
              <a:avLst/>
              <a:gdLst/>
              <a:ahLst/>
              <a:cxnLst/>
              <a:rect l="l" t="t" r="r" b="b"/>
              <a:pathLst>
                <a:path w="9525" h="857250">
                  <a:moveTo>
                    <a:pt x="0" y="0"/>
                  </a:moveTo>
                  <a:lnTo>
                    <a:pt x="0" y="857250"/>
                  </a:lnTo>
                </a:path>
              </a:pathLst>
            </a:custGeom>
            <a:noFill/>
            <a:ln w="28575">
              <a:solidFill>
                <a:schemeClr val="accent3"/>
              </a:solidFill>
            </a:ln>
          </p:spPr>
        </p:sp>
        <p:sp>
          <p:nvSpPr>
            <p:cNvPr id="15" name="Line 15"/>
            <p:cNvSpPr/>
            <p:nvPr/>
          </p:nvSpPr>
          <p:spPr>
            <a:xfrm>
              <a:off x="10334625" y="3076575"/>
              <a:ext cx="809625" cy="9525"/>
            </a:xfrm>
            <a:custGeom>
              <a:avLst/>
              <a:gdLst/>
              <a:ahLst/>
              <a:cxnLst/>
              <a:rect l="l" t="t" r="r" b="b"/>
              <a:pathLst>
                <a:path w="809625" h="9525">
                  <a:moveTo>
                    <a:pt x="0" y="0"/>
                  </a:moveTo>
                  <a:lnTo>
                    <a:pt x="809625" y="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6" name="Line 16"/>
            <p:cNvSpPr/>
            <p:nvPr/>
          </p:nvSpPr>
          <p:spPr>
            <a:xfrm>
              <a:off x="10334625" y="3209925"/>
              <a:ext cx="809625" cy="9525"/>
            </a:xfrm>
            <a:custGeom>
              <a:avLst/>
              <a:gdLst/>
              <a:ahLst/>
              <a:cxnLst/>
              <a:rect l="l" t="t" r="r" b="b"/>
              <a:pathLst>
                <a:path w="809625" h="9525">
                  <a:moveTo>
                    <a:pt x="0" y="0"/>
                  </a:moveTo>
                  <a:lnTo>
                    <a:pt x="809625" y="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7858125" y="2952750"/>
              <a:ext cx="381000" cy="381000"/>
            </a:xfrm>
            <a:prstGeom prst="ellipse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8" name="Ellipse 18"/>
            <p:cNvSpPr/>
            <p:nvPr/>
          </p:nvSpPr>
          <p:spPr>
            <a:xfrm>
              <a:off x="8953500" y="2524125"/>
              <a:ext cx="381000" cy="381000"/>
            </a:xfrm>
            <a:prstGeom prst="ellipse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9" name="Ellipse 19"/>
            <p:cNvSpPr/>
            <p:nvPr/>
          </p:nvSpPr>
          <p:spPr>
            <a:xfrm>
              <a:off x="8953500" y="3381375"/>
              <a:ext cx="381000" cy="381000"/>
            </a:xfrm>
            <a:prstGeom prst="ellipse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0" name="Ellipse 20"/>
            <p:cNvSpPr/>
            <p:nvPr/>
          </p:nvSpPr>
          <p:spPr>
            <a:xfrm>
              <a:off x="10144125" y="2952750"/>
              <a:ext cx="381000" cy="381000"/>
            </a:xfrm>
            <a:prstGeom prst="ellipse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1" name="Ellipse 21"/>
            <p:cNvSpPr/>
            <p:nvPr/>
          </p:nvSpPr>
          <p:spPr>
            <a:xfrm>
              <a:off x="10953750" y="2952750"/>
              <a:ext cx="381000" cy="381000"/>
            </a:xfrm>
            <a:prstGeom prst="ellipse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7902576" y="301304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997951" y="258442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8997951" y="344167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0188576" y="301304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0998201" y="301304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692548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2 · P1875 魔法药水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6809232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要得到一份目标药水，可以直接买，也可以合成</a:t>
            </a:r>
          </a:p>
        </p:txBody>
      </p:sp>
      <p:sp>
        <p:nvSpPr>
          <p:cNvPr id="8" name="body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7569200" cy="3820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商店出售 n 种药水，编号 0…n−1；每种药水都有正整数购买价。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起初没有任何药水，可以购买，也可以按配方合成。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配方 a、b、c：消耗 a、b 各一份，生成 c 一份，无额外费用。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合成出的药水还可以继续作原料；相同原料也必须准备两份。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求得到一份药水 0 的最低成本，以及达到此成本的制法数。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直接购买也是一种制法；不能仅因先买哪份不同就重复计数。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输入：n；接着 n 个购买价；之后每行一个配方，直到输入结束。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没有“配方条数”这一行。输出最低成本和最优制法数。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n≤1000，购买价 1…28000；目标方案数不超过 2⁶³−1。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先比较一个三种药水的小例，再分析合成如何更新。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8963406" y="2196465"/>
            <a:ext cx="2199132" cy="3895344"/>
            <a:chOff x="8963406" y="2196465"/>
            <a:chExt cx="2199132" cy="3895344"/>
          </a:xfrm>
        </p:grpSpPr>
        <p:sp>
          <p:nvSpPr>
            <p:cNvPr id="7" name="TextBox 7"/>
            <p:cNvSpPr txBox="1"/>
            <p:nvPr/>
          </p:nvSpPr>
          <p:spPr>
            <a:xfrm>
              <a:off x="8963406" y="2196465"/>
              <a:ext cx="22082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同一物品，两种来源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963406" y="2806065"/>
              <a:ext cx="15668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直接买 0：10</a:t>
              </a:r>
            </a:p>
          </p:txBody>
        </p:sp>
        <p:sp>
          <p:nvSpPr>
            <p:cNvPr id="10" name="Ellipse 10"/>
            <p:cNvSpPr/>
            <p:nvPr/>
          </p:nvSpPr>
          <p:spPr>
            <a:xfrm>
              <a:off x="9153525" y="3733800"/>
              <a:ext cx="495300" cy="495300"/>
            </a:xfrm>
            <a:prstGeom prst="ellipse">
              <a:avLst/>
            </a:prstGeom>
            <a:solidFill>
              <a:srgbClr val="EAF2F8"/>
            </a:solidFill>
            <a:ln w="19050">
              <a:solidFill>
                <a:srgbClr val="244D87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263063" y="387286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ctr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2" name="Ellipse 12"/>
            <p:cNvSpPr/>
            <p:nvPr/>
          </p:nvSpPr>
          <p:spPr>
            <a:xfrm>
              <a:off x="10467975" y="3733800"/>
              <a:ext cx="495300" cy="495300"/>
            </a:xfrm>
            <a:prstGeom prst="ellipse">
              <a:avLst/>
            </a:prstGeom>
            <a:solidFill>
              <a:srgbClr val="EAF2F8"/>
            </a:solidFill>
            <a:ln w="19050">
              <a:solidFill>
                <a:srgbClr val="244D87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577513" y="387286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ctr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944481" y="387286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+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258681" y="429196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582656" y="429196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6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8963406" y="4892040"/>
              <a:ext cx="18399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合成 0：4+6=10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8963406" y="5349240"/>
              <a:ext cx="17510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等价时累加方案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8963406" y="5739765"/>
              <a:ext cx="19796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缺一种材料就先等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206112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2 · 完整输入输出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839968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价格按编号给出，配方最后一个数是产物</a:t>
            </a:r>
          </a:p>
        </p:txBody>
      </p:sp>
      <p:sp>
        <p:nvSpPr>
          <p:cNvPr id="7" name="code-slot Proxy Content"/>
          <p:cNvSpPr txBox="1"/>
          <p:nvPr/>
        </p:nvSpPr>
        <p:spPr>
          <a:xfrm>
            <a:off x="829056" y="2148840"/>
            <a:ext cx="3795713" cy="34000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700"/>
              </a:lnSpc>
            </a:pPr>
            <a:r>
              <a:rPr lang="zh-CN" sz="18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教学自拟输入</a:t>
            </a:r>
          </a:p>
          <a:p>
            <a:pPr algn="l">
              <a:lnSpc>
                <a:spcPts val="2700"/>
              </a:lnSpc>
              <a:spcBef>
                <a:spcPts val="150"/>
              </a:spcBef>
            </a:pPr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3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10 4 6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1 2 0</a:t>
            </a:r>
          </a:p>
          <a:p>
            <a:pPr algn="l">
              <a:lnSpc>
                <a:spcPts val="2700"/>
              </a:lnSpc>
              <a:spcBef>
                <a:spcPts val="300"/>
              </a:spcBef>
            </a:pPr>
            <a:r>
              <a:rPr lang="zh-CN" sz="18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输入在这条配方之后结束。</a:t>
            </a:r>
          </a:p>
          <a:p>
            <a:pPr algn="l">
              <a:lnSpc>
                <a:spcPts val="2700"/>
              </a:lnSpc>
              <a:spcBef>
                <a:spcPts val="1200"/>
              </a:spcBef>
            </a:pPr>
            <a:r>
              <a:rPr lang="zh-CN" sz="18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对应输出</a:t>
            </a:r>
          </a:p>
          <a:p>
            <a:pPr algn="l">
              <a:lnSpc>
                <a:spcPts val="2700"/>
              </a:lnSpc>
              <a:spcBef>
                <a:spcPts val="150"/>
              </a:spcBef>
            </a:pPr>
            <a:r>
              <a:rPr lang="zh-CN" sz="18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10 2</a:t>
            </a:r>
          </a:p>
          <a:p>
            <a:pPr algn="l">
              <a:lnSpc>
                <a:spcPts val="2700"/>
              </a:lnSpc>
              <a:spcBef>
                <a:spcPts val="600"/>
              </a:spcBef>
            </a:pPr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第一个数是钱，第二个数是制法数。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两个输出量的含义不同。</a:t>
            </a:r>
          </a:p>
        </p:txBody>
      </p:sp>
      <p:sp>
        <p:nvSpPr>
          <p:cNvPr id="9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419338" y="2146273"/>
            <a:ext cx="3530600" cy="3820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0、1、2 的购买价：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分别为 10、4、6。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配方表示 1+2→0。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方法一：直接买 0，花 10。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方法二：买 1 和 2 后合成，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花费 4+6=10。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两者都最优，因此计 2 种。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先买 1 或先买 2，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不再算两种合成方案。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下一页画出双原料关系。</a:t>
            </a:r>
          </a:p>
        </p:txBody>
      </p:sp>
      <p:sp>
        <p:nvSpPr>
          <p:cNvPr id="10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2865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1800"/>
            </a:lvl1pPr>
          </a:lstStyle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453940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2：P1875 魔法药水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547616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药水配方需要两个原料同时备齐</a:t>
            </a:r>
          </a:p>
        </p:txBody>
      </p:sp>
      <p:grpSp>
        <p:nvGrpSpPr>
          <p:cNvPr id="22" name="diagram-slot Proxy Content"/>
          <p:cNvGrpSpPr/>
          <p:nvPr/>
        </p:nvGrpSpPr>
        <p:grpSpPr>
          <a:xfrm>
            <a:off x="828039" y="2146273"/>
            <a:ext cx="5476874" cy="3934509"/>
            <a:chOff x="828039" y="2146273"/>
            <a:chExt cx="5476874" cy="3934509"/>
          </a:xfrm>
        </p:grpSpPr>
        <p:sp>
          <p:nvSpPr>
            <p:cNvPr id="7" name="TextBox 7"/>
            <p:cNvSpPr txBox="1"/>
            <p:nvPr/>
          </p:nvSpPr>
          <p:spPr>
            <a:xfrm>
              <a:off x="828039" y="2146273"/>
              <a:ext cx="3385823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教学自拟：配方 1 + 2 → 0</a:t>
              </a:r>
            </a:p>
          </p:txBody>
        </p:sp>
        <p:sp>
          <p:nvSpPr>
            <p:cNvPr id="8" name="Line 8"/>
            <p:cNvSpPr/>
            <p:nvPr/>
          </p:nvSpPr>
          <p:spPr>
            <a:xfrm>
              <a:off x="1762125" y="3238500"/>
              <a:ext cx="1647825" cy="762000"/>
            </a:xfrm>
            <a:custGeom>
              <a:avLst/>
              <a:gdLst/>
              <a:ahLst/>
              <a:cxnLst/>
              <a:rect l="l" t="t" r="r" b="b"/>
              <a:pathLst>
                <a:path w="1647825" h="762000">
                  <a:moveTo>
                    <a:pt x="0" y="0"/>
                  </a:moveTo>
                  <a:lnTo>
                    <a:pt x="1647825" y="76200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9" name="Line 9"/>
            <p:cNvSpPr/>
            <p:nvPr/>
          </p:nvSpPr>
          <p:spPr>
            <a:xfrm>
              <a:off x="1762125" y="4000500"/>
              <a:ext cx="1647825" cy="762000"/>
            </a:xfrm>
            <a:custGeom>
              <a:avLst/>
              <a:gdLst/>
              <a:ahLst/>
              <a:cxnLst/>
              <a:rect l="l" t="t" r="r" b="b"/>
              <a:pathLst>
                <a:path w="1647825" h="762000">
                  <a:moveTo>
                    <a:pt x="0" y="762000"/>
                  </a:moveTo>
                  <a:lnTo>
                    <a:pt x="1647825" y="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3762375" y="4000500"/>
              <a:ext cx="1476375" cy="1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tailEnd type="triangle" w="lg" len="lg"/>
            </a:ln>
          </p:spPr>
        </p:sp>
        <p:sp>
          <p:nvSpPr>
            <p:cNvPr id="11" name="Ellipse 11"/>
            <p:cNvSpPr/>
            <p:nvPr/>
          </p:nvSpPr>
          <p:spPr>
            <a:xfrm>
              <a:off x="1285875" y="2952750"/>
              <a:ext cx="571500" cy="5715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1285875" y="4476750"/>
              <a:ext cx="571500" cy="5715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3" name="Ellipse 13"/>
            <p:cNvSpPr/>
            <p:nvPr/>
          </p:nvSpPr>
          <p:spPr>
            <a:xfrm>
              <a:off x="5381625" y="3714750"/>
              <a:ext cx="571500" cy="5715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425575" y="311782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425575" y="464182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521326" y="387982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3387725" y="3827145"/>
              <a:ext cx="3492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+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037588" y="2641573"/>
              <a:ext cx="11938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购买价 4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037588" y="5175223"/>
              <a:ext cx="11938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购买价 6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4971413" y="3165448"/>
              <a:ext cx="13335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购买价 10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2609214" y="5689573"/>
              <a:ext cx="2847343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合成成本：4 + 6 = 10</a:t>
              </a:r>
            </a:p>
          </p:txBody>
        </p:sp>
      </p:grpSp>
      <p:sp>
        <p:nvSpPr>
          <p:cNvPr id="24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228838" y="2146273"/>
            <a:ext cx="3200400" cy="348683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药水编号为 0…n−1，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所有购买价格为正数。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目标：得到药水 0 的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最低成本与最优方案数。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本例直接买、用配方合成，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成本都为 10，共 2 种。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必须同时准备两份原料。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转移依赖两个原料状态。</a:t>
            </a:r>
          </a:p>
        </p:txBody>
      </p:sp>
      <p:sp>
        <p:nvSpPr>
          <p:cNvPr id="25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0960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206112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2 · 从尝试到状态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839968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只拿到一种原料，为什么还不能更新产物</a:t>
            </a:r>
          </a:p>
        </p:txBody>
      </p:sp>
      <p:sp>
        <p:nvSpPr>
          <p:cNvPr id="8" name="body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7810500" cy="35916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15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配方 1+2→0 要求两份原料都存在，不能在 4 和 6 中只取较小值。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若画普通边 1→0，并把另一份原料的购买价 6 固定为边权，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又会漏掉“原料 2 还能用其他配方更便宜地合成”的情况。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记 d[a] 为得到一份药水 a 的最低候选成本。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配方提供的候选成本应为 d[1]+d[2]，而不是单条固定边。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先分别获得两份原料，再把它们合成，成本需要相加。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记 ways[a] 为最优制法数，两份原料的选择可以独立组合。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因此该配方的制法数为 ways[1]×ways[2]。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但这要求先确定两种原料；下一步解释怎样保证这个顺序。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8963406" y="2196465"/>
            <a:ext cx="2199132" cy="3895344"/>
            <a:chOff x="8963406" y="2196465"/>
            <a:chExt cx="2199132" cy="3895344"/>
          </a:xfrm>
        </p:grpSpPr>
        <p:sp>
          <p:nvSpPr>
            <p:cNvPr id="7" name="TextBox 7"/>
            <p:cNvSpPr txBox="1"/>
            <p:nvPr/>
          </p:nvSpPr>
          <p:spPr>
            <a:xfrm>
              <a:off x="8963406" y="2196465"/>
              <a:ext cx="22082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同一物品，两种来源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963406" y="2806065"/>
              <a:ext cx="15668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直接买 0：10</a:t>
              </a:r>
            </a:p>
          </p:txBody>
        </p:sp>
        <p:sp>
          <p:nvSpPr>
            <p:cNvPr id="10" name="Ellipse 10"/>
            <p:cNvSpPr/>
            <p:nvPr/>
          </p:nvSpPr>
          <p:spPr>
            <a:xfrm>
              <a:off x="9153525" y="3733800"/>
              <a:ext cx="495300" cy="495300"/>
            </a:xfrm>
            <a:prstGeom prst="ellipse">
              <a:avLst/>
            </a:prstGeom>
            <a:solidFill>
              <a:srgbClr val="EAF2F8"/>
            </a:solidFill>
            <a:ln w="19050">
              <a:solidFill>
                <a:srgbClr val="244D87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263063" y="387286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ctr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2" name="Ellipse 12"/>
            <p:cNvSpPr/>
            <p:nvPr/>
          </p:nvSpPr>
          <p:spPr>
            <a:xfrm>
              <a:off x="10467975" y="3733800"/>
              <a:ext cx="495300" cy="495300"/>
            </a:xfrm>
            <a:prstGeom prst="ellipse">
              <a:avLst/>
            </a:prstGeom>
            <a:solidFill>
              <a:srgbClr val="EAF2F8"/>
            </a:solidFill>
            <a:ln w="19050">
              <a:solidFill>
                <a:srgbClr val="244D87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577513" y="387286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ctr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944481" y="387286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+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258681" y="429196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582656" y="429196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6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8963406" y="4892040"/>
              <a:ext cx="18399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合成 0：4+6=10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8963406" y="5349240"/>
              <a:ext cx="17510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等价时累加方案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8963406" y="5739765"/>
              <a:ext cx="19796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缺一种材料就先等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430463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2：定值顺序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390144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正价格让原料先于产物确定</a:t>
            </a:r>
          </a:p>
        </p:txBody>
      </p:sp>
      <p:sp>
        <p:nvSpPr>
          <p:cNvPr id="8" name="body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7200900" cy="3629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d[i] 表示当前最低成本，ways[i] 表示对应方案数。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开始时直接购买：d[i] = price[i]，ways[i] = 1。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每轮选尚未定值且 d 最小的药水 u，确定它的成本与方案数。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为什么此时可以定值？设某种最优合成使用 a + b → c。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由于成本都为正，d[a] &lt; d[c] 且 d[b] &lt; d[c]。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所有能贡献最优方案的原料都早于产物定值。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等到 c 被选中时，相关最优配方已经处理完，计数也已齐全。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实现关键：只有两个原料都定值后，才用该配方更新产物。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8963406" y="2196465"/>
            <a:ext cx="2199132" cy="3895344"/>
            <a:chOff x="8963406" y="2196465"/>
            <a:chExt cx="2199132" cy="3895344"/>
          </a:xfrm>
        </p:grpSpPr>
        <p:sp>
          <p:nvSpPr>
            <p:cNvPr id="7" name="TextBox 7"/>
            <p:cNvSpPr txBox="1"/>
            <p:nvPr/>
          </p:nvSpPr>
          <p:spPr>
            <a:xfrm>
              <a:off x="8963406" y="2196465"/>
              <a:ext cx="22082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同一物品，两种来源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963406" y="2806065"/>
              <a:ext cx="15668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直接买 0：10</a:t>
              </a:r>
            </a:p>
          </p:txBody>
        </p:sp>
        <p:sp>
          <p:nvSpPr>
            <p:cNvPr id="10" name="Ellipse 10"/>
            <p:cNvSpPr/>
            <p:nvPr/>
          </p:nvSpPr>
          <p:spPr>
            <a:xfrm>
              <a:off x="9153525" y="3733800"/>
              <a:ext cx="495300" cy="495300"/>
            </a:xfrm>
            <a:prstGeom prst="ellipse">
              <a:avLst/>
            </a:prstGeom>
            <a:solidFill>
              <a:srgbClr val="EAF2F8"/>
            </a:solidFill>
            <a:ln w="19050">
              <a:solidFill>
                <a:srgbClr val="244D87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263063" y="387286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ctr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2" name="Ellipse 12"/>
            <p:cNvSpPr/>
            <p:nvPr/>
          </p:nvSpPr>
          <p:spPr>
            <a:xfrm>
              <a:off x="10467975" y="3733800"/>
              <a:ext cx="495300" cy="495300"/>
            </a:xfrm>
            <a:prstGeom prst="ellipse">
              <a:avLst/>
            </a:prstGeom>
            <a:solidFill>
              <a:srgbClr val="EAF2F8"/>
            </a:solidFill>
            <a:ln w="19050">
              <a:solidFill>
                <a:srgbClr val="244D87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577513" y="387286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ctr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944481" y="387286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+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258681" y="429196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582656" y="429196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6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8963406" y="4892040"/>
              <a:ext cx="18399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合成 0：4+6=10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8963406" y="5349240"/>
              <a:ext cx="17510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等价时累加方案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8963406" y="5739765"/>
              <a:ext cx="19796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缺一种材料就先等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717442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2：成本与计数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547616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更便宜替换方案，同样便宜累加</a:t>
            </a:r>
          </a:p>
        </p:txBody>
      </p:sp>
      <p:sp>
        <p:nvSpPr>
          <p:cNvPr id="8" name="left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3454400" cy="35820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先算本配方的贡献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nd = d[a] + d[b]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cnt = ways[a] × ways[b]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a 有 2 种最优制法，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b 有 3 种最优制法，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两个原料位置独立选择，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共组合出 2 × 3 = 6 种。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不额外排列操作的执行先后。</a:t>
            </a:r>
          </a:p>
        </p:txBody>
      </p:sp>
      <p:sp>
        <p:nvSpPr>
          <p:cNvPr id="10" name="right-slot Placeholder Carrier"/>
          <p:cNvSpPr txBox="1">
            <a:spLocks noGrp="1"/>
          </p:cNvSpPr>
          <p:nvPr>
            <p:ph type="body" idx="3"/>
          </p:nvPr>
        </p:nvSpPr>
        <p:spPr>
          <a:xfrm>
            <a:off x="6314438" y="2146273"/>
            <a:ext cx="3733800" cy="35820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再和原成本比较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若 nd &lt; d[c]：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d[c] = nd，ways[c] = cnt。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旧方案较贵，应全部丢弃。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若 nd == d[c]：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ways[c] += cnt。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若直接购买也达到最低价，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还保留它的 1 种方案。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717442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2：配方关联表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870704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每条配方只在原料齐全时触发一次</a:t>
            </a:r>
          </a:p>
        </p:txBody>
      </p:sp>
      <p:grpSp>
        <p:nvGrpSpPr>
          <p:cNvPr id="8" name="code-slot Proxy Content"/>
          <p:cNvGrpSpPr/>
          <p:nvPr/>
        </p:nvGrpSpPr>
        <p:grpSpPr>
          <a:xfrm>
            <a:off x="829056" y="2148840"/>
            <a:ext cx="3900488" cy="3323844"/>
            <a:chOff x="829056" y="2148840"/>
            <a:chExt cx="3900488" cy="3323844"/>
          </a:xfrm>
        </p:grpSpPr>
        <p:sp>
          <p:nvSpPr>
            <p:cNvPr id="7" name="TextBox 7"/>
            <p:cNvSpPr txBox="1"/>
            <p:nvPr/>
          </p:nvSpPr>
          <p:spPr>
            <a:xfrm>
              <a:off x="829056" y="2148840"/>
              <a:ext cx="3900488" cy="33238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1800"/>
                </a:lnSpc>
              </a:pPr>
              <a:r>
                <a:rPr lang="zh-CN" sz="18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// 配方 id：a + b → c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need[id] = 2;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incident[a].push_back(id);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incident[b].push_back(id);</a:t>
              </a:r>
            </a:p>
            <a:p>
              <a:pPr algn="l">
                <a:lnSpc>
                  <a:spcPts val="1800"/>
                </a:lnSpc>
                <a:spcBef>
                  <a:spcPts val="1800"/>
                </a:spcBef>
              </a:pPr>
              <a:r>
                <a:rPr lang="zh-CN" sz="18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// u 定值以后</a:t>
              </a:r>
              <a:br/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(int id : incident[u]) {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--need[id];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</a:t>
              </a: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(need[id] != 0) continue;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int a = rec[id].a;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int b = rec[id].b;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int c = rec[id].c;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relax(a, b, c);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sp>
        <p:nvSpPr>
          <p:cNvPr id="10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419338" y="2146273"/>
            <a:ext cx="3416300" cy="348683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incident[u] 保存所有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把 u 当原料的配方编号。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need 表示尚未定值的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原料位置数。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即使 a == b，也登记两次，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一次定值补齐两个位置。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只有 need 变成 0 时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才更新，避免重复计数。</a:t>
            </a:r>
          </a:p>
        </p:txBody>
      </p:sp>
      <p:sp>
        <p:nvSpPr>
          <p:cNvPr id="11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2865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1800"/>
            </a:lvl1pPr>
          </a:lstStyle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206112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2 · 对照代码演算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6502298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need 从 2 降到 0 时，配方才真正参与比较</a:t>
            </a:r>
          </a:p>
        </p:txBody>
      </p:sp>
      <p:sp>
        <p:nvSpPr>
          <p:cNvPr id="7" name="left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3949700" cy="3439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按编号 0、1、2 记录：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d=[10,4,6]，ways=[1,1,1]。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配方 1+2→0，初始 need=2。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第一轮选未确定的最小值：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药水 1 的成本 4，标记 done。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执行 --need，得到 1≠0。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continue，配方还不能使用。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第二轮选药水 2，成本为 6。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--need 得 0，两份原料已确定。</a:t>
            </a:r>
          </a:p>
        </p:txBody>
      </p:sp>
      <p:sp>
        <p:nvSpPr>
          <p:cNvPr id="9" name="right-slot Placeholder Carrier"/>
          <p:cNvSpPr txBox="1">
            <a:spLocks noGrp="1"/>
          </p:cNvSpPr>
          <p:nvPr>
            <p:ph type="body" idx="3"/>
          </p:nvPr>
        </p:nvSpPr>
        <p:spPr>
          <a:xfrm>
            <a:off x="6314438" y="2146273"/>
            <a:ext cx="3911600" cy="3439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nd=d[1]+d[2]=4+6=10。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cnt=ways[1]×ways[2]=1。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nd 等于 d[0]，执行等长分支：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ways[0]=1+1=2，成本仍为 10。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第三轮确定药水 0，结束循环。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输出 d[0]、ways[0]：10 2。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若原价是 12，则命中更短分支：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成本改为 10，方案数替换成 1。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接着检查读入与计数边界。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717442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2：实现与边界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37149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购买方案初始化为1，计数运算防溢出</a:t>
            </a:r>
          </a:p>
        </p:txBody>
      </p:sp>
      <p:grpSp>
        <p:nvGrpSpPr>
          <p:cNvPr id="8" name="code-slot Proxy Content"/>
          <p:cNvGrpSpPr/>
          <p:nvPr/>
        </p:nvGrpSpPr>
        <p:grpSpPr>
          <a:xfrm>
            <a:off x="829056" y="2148840"/>
            <a:ext cx="4276725" cy="3323844"/>
            <a:chOff x="829056" y="2148840"/>
            <a:chExt cx="4276725" cy="3323844"/>
          </a:xfrm>
        </p:grpSpPr>
        <p:sp>
          <p:nvSpPr>
            <p:cNvPr id="7" name="TextBox 7"/>
            <p:cNvSpPr txBox="1"/>
            <p:nvPr/>
          </p:nvSpPr>
          <p:spPr>
            <a:xfrm>
              <a:off x="829056" y="2148840"/>
              <a:ext cx="4276725" cy="33238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1800"/>
                </a:lnSpc>
              </a:pPr>
              <a:r>
                <a:rPr lang="zh-CN" sz="18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// relax(a,b,c) 的核心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long long nd = d[a] + d[b];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long long cnt = mulSat(ways[a],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               ways[b]);</a:t>
              </a:r>
              <a:br/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(nd &lt; d[c]) {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d[c] = nd;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ways[c] = cnt;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 </a:t>
              </a: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else if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(nd == d[c]) {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ways[c] = addSat(ways[c], cnt);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  <a:p>
              <a:pPr algn="l">
                <a:lnSpc>
                  <a:spcPts val="1800"/>
                </a:lnSpc>
                <a:spcBef>
                  <a:spcPts val="1800"/>
                </a:spcBef>
              </a:pPr>
              <a:r>
                <a:rPr lang="zh-CN" sz="18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// 饱和运算先判断，再加或乘</a:t>
              </a:r>
              <a:br/>
              <a:r>
                <a:rPr lang="zh-CN" sz="18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// 超出 LLONG_MAX 时保留该上限</a:t>
              </a:r>
              <a:br/>
              <a:r>
                <a:rPr lang="zh-CN" sz="18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// 更低成本到来仍会重新替换计数</a:t>
              </a:r>
            </a:p>
          </p:txBody>
        </p:sp>
      </p:grpSp>
      <p:sp>
        <p:nvSpPr>
          <p:cNvPr id="10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419338" y="2146273"/>
            <a:ext cx="3467100" cy="372495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n ≤ 1000，设有 R 条配方。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逐轮扫描选最小值即可。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时间 O(n²+R)，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空间 O(n+R)。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配方读到文件结束。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同一对原料的不同产物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都必须保存。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题目只保证目标计数不溢出，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其他中间计数仍需保护。</a:t>
            </a:r>
          </a:p>
        </p:txBody>
      </p:sp>
      <p:sp>
        <p:nvSpPr>
          <p:cNvPr id="11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2865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1800"/>
            </a:lvl1pPr>
          </a:lstStyle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430463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2：课堂检验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870704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新成本变小以后，旧方案还留着吗</a:t>
            </a:r>
          </a:p>
        </p:txBody>
      </p:sp>
      <p:sp>
        <p:nvSpPr>
          <p:cNvPr id="7" name="question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5676900" cy="1534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教学自拟：当前 d[c] = 10，ways[c] = 2。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第一条新配方得到成本 8，对应 3 种方案。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第二条不同配方也得到成本 8，对应 4 种方案。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处理完以后，最低成本与方案数分别是多少？</a:t>
            </a:r>
          </a:p>
        </p:txBody>
      </p:sp>
      <p:sp>
        <p:nvSpPr>
          <p:cNvPr id="9" name="answer-slot Placeholder Carrier"/>
          <p:cNvSpPr txBox="1">
            <a:spLocks noGrp="1"/>
          </p:cNvSpPr>
          <p:nvPr>
            <p:ph type="body" idx="3"/>
          </p:nvPr>
        </p:nvSpPr>
        <p:spPr>
          <a:xfrm>
            <a:off x="828038" y="4279873"/>
            <a:ext cx="5562600" cy="1534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第一条更便宜：d[c] = 8，ways[c] = 3。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第二条同样便宜：ways[c] = 3 + 4 = 7。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最终答案为成本 8、方案 7 种。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原来的 2 种成本为 10，已经不属于最优方案。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7705089" y="2193898"/>
            <a:ext cx="3685543" cy="3620184"/>
            <a:chOff x="7705089" y="2193898"/>
            <a:chExt cx="3685543" cy="3620184"/>
          </a:xfrm>
        </p:grpSpPr>
        <p:sp>
          <p:nvSpPr>
            <p:cNvPr id="10" name="TextBox 10"/>
            <p:cNvSpPr txBox="1"/>
            <p:nvPr/>
          </p:nvSpPr>
          <p:spPr>
            <a:xfrm>
              <a:off x="7705089" y="2193898"/>
              <a:ext cx="2981963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每一步只数当前最优方案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705089" y="2784448"/>
              <a:ext cx="1181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处理阶段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819639" y="2784448"/>
              <a:ext cx="673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成本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562589" y="2784448"/>
              <a:ext cx="927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方案数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7715250" y="3209925"/>
              <a:ext cx="3524250" cy="9525"/>
            </a:xfrm>
            <a:custGeom>
              <a:avLst/>
              <a:gdLst/>
              <a:ahLst/>
              <a:cxnLst/>
              <a:rect l="l" t="t" r="r" b="b"/>
              <a:pathLst>
                <a:path w="3524250" h="9525">
                  <a:moveTo>
                    <a:pt x="0" y="0"/>
                  </a:moveTo>
                  <a:lnTo>
                    <a:pt x="3524250" y="0"/>
                  </a:lnTo>
                </a:path>
              </a:pathLst>
            </a:custGeom>
            <a:noFill/>
            <a:ln w="19050">
              <a:solidFill>
                <a:srgbClr val="B8CDE1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7705089" y="3498823"/>
              <a:ext cx="927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原记录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895839" y="3498823"/>
              <a:ext cx="4445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10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0810239" y="3498823"/>
              <a:ext cx="3048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705089" y="4136998"/>
              <a:ext cx="1689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更便宜的配方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9981564" y="4136998"/>
              <a:ext cx="3048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8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0810239" y="4136998"/>
              <a:ext cx="3048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705089" y="4775173"/>
              <a:ext cx="1689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又一等价配方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9981564" y="4775173"/>
              <a:ext cx="3048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8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0810239" y="4775173"/>
              <a:ext cx="3048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7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7705089" y="5422873"/>
              <a:ext cx="2941577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10→8：替换；8→8：累加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692548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3 · P1462 道路问题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6486144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血量有限，要压低旅途中最贵的一次城市收费</a:t>
            </a:r>
          </a:p>
        </p:txBody>
      </p:sp>
      <p:sp>
        <p:nvSpPr>
          <p:cNvPr id="8" name="body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7340600" cy="3820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在“通往奥格瑞玛的道路”中，勇士要从城市 1 走到城市 n。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每条无向道路消耗一定血量，每座城市有自己的收费。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初始血量为 b，途中总耗血不能超过 b，恰好用完也合法。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目标：让沿途最大的单次城市收费尽量小，起终点也计入。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输入：n、m、b；之后 n 行城市费；再给 m 行 u、v、w。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w 是道路耗血量；输出最小的最大收费，无合法路线输出 AFK。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n≤10⁴，m≤5×10⁴，b≤10⁹，城市费为 0…10⁹。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道路耗血为正数且≤10⁹；同一对城市可以有多条道路。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只找耗血最少的路线，会不会错过收费更低的方案？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下一页用两条路线，分别计算这两个量。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953881" y="2215515"/>
            <a:ext cx="2371344" cy="3638169"/>
            <a:chOff x="8953881" y="2215515"/>
            <a:chExt cx="2371344" cy="3638169"/>
          </a:xfrm>
        </p:grpSpPr>
        <p:sp>
          <p:nvSpPr>
            <p:cNvPr id="7" name="TextBox 7"/>
            <p:cNvSpPr txBox="1"/>
            <p:nvPr/>
          </p:nvSpPr>
          <p:spPr>
            <a:xfrm>
              <a:off x="8953881" y="2215515"/>
              <a:ext cx="19796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费用与耗血分开看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953881" y="2815590"/>
              <a:ext cx="14636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上路：1→2→4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953881" y="3215640"/>
              <a:ext cx="20240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最大费 8，耗血 4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953881" y="3815715"/>
              <a:ext cx="14636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下路：1→3→4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953881" y="4215765"/>
              <a:ext cx="20240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最大费 4，耗血 7</a:t>
              </a:r>
            </a:p>
          </p:txBody>
        </p:sp>
        <p:sp>
          <p:nvSpPr>
            <p:cNvPr id="13" name="Line 13"/>
            <p:cNvSpPr/>
            <p:nvPr/>
          </p:nvSpPr>
          <p:spPr>
            <a:xfrm>
              <a:off x="8963025" y="4752975"/>
              <a:ext cx="2362200" cy="9525"/>
            </a:xfrm>
            <a:custGeom>
              <a:avLst/>
              <a:gdLst/>
              <a:ahLst/>
              <a:cxnLst/>
              <a:rect l="l" t="t" r="r" b="b"/>
              <a:pathLst>
                <a:path w="2362200" h="9525">
                  <a:moveTo>
                    <a:pt x="0" y="0"/>
                  </a:moveTo>
                  <a:lnTo>
                    <a:pt x="2362200" y="0"/>
                  </a:lnTo>
                </a:path>
              </a:pathLst>
            </a:custGeom>
            <a:noFill/>
            <a:ln w="19050">
              <a:solidFill>
                <a:srgbClr val="B8CDE1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8953881" y="5015865"/>
              <a:ext cx="6080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上限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096881" y="501586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554081" y="501586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1011281" y="501586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8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8953881" y="5501640"/>
              <a:ext cx="8588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血量 7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0096881" y="5501640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×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0554081" y="5501640"/>
              <a:ext cx="3222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✓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1011281" y="5501640"/>
              <a:ext cx="3222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✓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206112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3 · 完整输入输出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547616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费用在顶点上，耗血量在道路上</a:t>
            </a:r>
          </a:p>
        </p:txBody>
      </p:sp>
      <p:sp>
        <p:nvSpPr>
          <p:cNvPr id="7" name="code-slot Proxy Content"/>
          <p:cNvSpPr txBox="1"/>
          <p:nvPr/>
        </p:nvSpPr>
        <p:spPr>
          <a:xfrm>
            <a:off x="829056" y="2148840"/>
            <a:ext cx="1509713" cy="334289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250"/>
              </a:lnSpc>
            </a:pPr>
            <a:r>
              <a:rPr lang="zh-CN" sz="18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教学自拟输入</a:t>
            </a:r>
          </a:p>
          <a:p>
            <a:pPr algn="l">
              <a:lnSpc>
                <a:spcPts val="2250"/>
              </a:lnSpc>
              <a:spcBef>
                <a:spcPts val="150"/>
              </a:spcBef>
            </a:pPr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4 4 7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2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8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4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3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1 2 2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2 4 2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1 3 3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3 4 4</a:t>
            </a:r>
          </a:p>
          <a:p>
            <a:pPr algn="l">
              <a:lnSpc>
                <a:spcPts val="2250"/>
              </a:lnSpc>
              <a:spcBef>
                <a:spcPts val="900"/>
              </a:spcBef>
            </a:pPr>
            <a:r>
              <a:rPr lang="zh-CN" sz="18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对应输出：4</a:t>
            </a:r>
          </a:p>
        </p:txBody>
      </p:sp>
      <p:sp>
        <p:nvSpPr>
          <p:cNvPr id="9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419338" y="2146273"/>
            <a:ext cx="3670300" cy="3820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4 城、4 路，血量为 7。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城市费依次为 2、8、4、3。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路线 1→2→4：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耗血 2+2=4，最大费 8。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路线 1→3→4：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耗血 3+4=7，最大费 4。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两条路线都满足血量约束。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第二条收费更符合目标。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输出 4，既不是 7 也不是 9。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下一页把两种权值标在图上。</a:t>
            </a:r>
          </a:p>
        </p:txBody>
      </p:sp>
      <p:sp>
        <p:nvSpPr>
          <p:cNvPr id="10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2865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1800"/>
            </a:lvl1pPr>
          </a:lstStyle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4046268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3：P1462 通往奥格瑞玛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193792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最小化最大城市费，同时限制总耗血</a:t>
            </a:r>
          </a:p>
        </p:txBody>
      </p:sp>
      <p:grpSp>
        <p:nvGrpSpPr>
          <p:cNvPr id="29" name="diagram-slot Proxy Content"/>
          <p:cNvGrpSpPr/>
          <p:nvPr/>
        </p:nvGrpSpPr>
        <p:grpSpPr>
          <a:xfrm>
            <a:off x="828039" y="2146273"/>
            <a:ext cx="5229224" cy="4001184"/>
            <a:chOff x="828039" y="2146273"/>
            <a:chExt cx="5229224" cy="4001184"/>
          </a:xfrm>
        </p:grpSpPr>
        <p:sp>
          <p:nvSpPr>
            <p:cNvPr id="7" name="TextBox 7"/>
            <p:cNvSpPr txBox="1"/>
            <p:nvPr/>
          </p:nvSpPr>
          <p:spPr>
            <a:xfrm>
              <a:off x="828039" y="2146273"/>
              <a:ext cx="3331975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教学自拟：初始血量 b = 7</a:t>
              </a:r>
            </a:p>
          </p:txBody>
        </p:sp>
        <p:sp>
          <p:nvSpPr>
            <p:cNvPr id="8" name="Line 8"/>
            <p:cNvSpPr/>
            <p:nvPr/>
          </p:nvSpPr>
          <p:spPr>
            <a:xfrm>
              <a:off x="1381125" y="3095625"/>
              <a:ext cx="2143125" cy="952500"/>
            </a:xfrm>
            <a:custGeom>
              <a:avLst/>
              <a:gdLst/>
              <a:ahLst/>
              <a:cxnLst/>
              <a:rect l="l" t="t" r="r" b="b"/>
              <a:pathLst>
                <a:path w="2143125" h="952500">
                  <a:moveTo>
                    <a:pt x="0" y="952500"/>
                  </a:moveTo>
                  <a:lnTo>
                    <a:pt x="2143125" y="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9" name="Line 9"/>
            <p:cNvSpPr/>
            <p:nvPr/>
          </p:nvSpPr>
          <p:spPr>
            <a:xfrm>
              <a:off x="3524250" y="3095625"/>
              <a:ext cx="2143125" cy="952500"/>
            </a:xfrm>
            <a:custGeom>
              <a:avLst/>
              <a:gdLst/>
              <a:ahLst/>
              <a:cxnLst/>
              <a:rect l="l" t="t" r="r" b="b"/>
              <a:pathLst>
                <a:path w="2143125" h="952500">
                  <a:moveTo>
                    <a:pt x="0" y="0"/>
                  </a:moveTo>
                  <a:lnTo>
                    <a:pt x="2143125" y="95250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1381125" y="4048125"/>
              <a:ext cx="2143125" cy="952500"/>
            </a:xfrm>
            <a:custGeom>
              <a:avLst/>
              <a:gdLst/>
              <a:ahLst/>
              <a:cxnLst/>
              <a:rect l="l" t="t" r="r" b="b"/>
              <a:pathLst>
                <a:path w="2143125" h="952500">
                  <a:moveTo>
                    <a:pt x="0" y="0"/>
                  </a:moveTo>
                  <a:lnTo>
                    <a:pt x="2143125" y="952500"/>
                  </a:lnTo>
                </a:path>
              </a:pathLst>
            </a:custGeom>
            <a:noFill/>
            <a:ln w="28575">
              <a:solidFill>
                <a:schemeClr val="accent3"/>
              </a:solidFill>
            </a:ln>
          </p:spPr>
        </p:sp>
        <p:sp>
          <p:nvSpPr>
            <p:cNvPr id="11" name="Line 11"/>
            <p:cNvSpPr/>
            <p:nvPr/>
          </p:nvSpPr>
          <p:spPr>
            <a:xfrm>
              <a:off x="3524250" y="4048125"/>
              <a:ext cx="2143125" cy="952500"/>
            </a:xfrm>
            <a:custGeom>
              <a:avLst/>
              <a:gdLst/>
              <a:ahLst/>
              <a:cxnLst/>
              <a:rect l="l" t="t" r="r" b="b"/>
              <a:pathLst>
                <a:path w="2143125" h="952500">
                  <a:moveTo>
                    <a:pt x="0" y="952500"/>
                  </a:moveTo>
                  <a:lnTo>
                    <a:pt x="2143125" y="0"/>
                  </a:lnTo>
                </a:path>
              </a:pathLst>
            </a:custGeom>
            <a:noFill/>
            <a:ln w="28575">
              <a:solidFill>
                <a:schemeClr val="accent3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1114425" y="3781425"/>
              <a:ext cx="533400" cy="5334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3" name="Ellipse 13"/>
            <p:cNvSpPr/>
            <p:nvPr/>
          </p:nvSpPr>
          <p:spPr>
            <a:xfrm>
              <a:off x="3257550" y="2828925"/>
              <a:ext cx="533400" cy="5334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4" name="Ellipse 14"/>
            <p:cNvSpPr/>
            <p:nvPr/>
          </p:nvSpPr>
          <p:spPr>
            <a:xfrm>
              <a:off x="3257550" y="4733925"/>
              <a:ext cx="533400" cy="5334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5" name="Ellipse 15"/>
            <p:cNvSpPr/>
            <p:nvPr/>
          </p:nvSpPr>
          <p:spPr>
            <a:xfrm>
              <a:off x="5400675" y="3781425"/>
              <a:ext cx="533400" cy="5334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235075" y="392744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3378201" y="297494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3378201" y="487994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5521326" y="392744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2304413" y="315592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4676138" y="315592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2304413" y="477517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4676138" y="477517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989963" y="3498823"/>
              <a:ext cx="6858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费 2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3133088" y="2470123"/>
              <a:ext cx="6858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费 8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3133088" y="5384773"/>
              <a:ext cx="6858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费 4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5371463" y="3498823"/>
              <a:ext cx="6858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费 3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828039" y="5756248"/>
              <a:ext cx="4597403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点标费用，边标耗血，二者不能混用。</a:t>
              </a:r>
            </a:p>
          </p:txBody>
        </p:sp>
      </p:grpSp>
      <p:sp>
        <p:nvSpPr>
          <p:cNvPr id="31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228838" y="2146273"/>
            <a:ext cx="2946400" cy="3439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路线 1—2—4：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耗血 2+2 = 4，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最大城市费用 8。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路线 1—3—4：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耗血 3+4 = 7，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最大城市费用 4。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两条都能到达，选后者。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最小的最大费用为 4。</a:t>
            </a:r>
          </a:p>
        </p:txBody>
      </p:sp>
      <p:sp>
        <p:nvSpPr>
          <p:cNvPr id="32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0960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206112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3 · 先试几个上限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6486144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先给城市费设一个上限，再问能不能走到终点</a:t>
            </a:r>
          </a:p>
        </p:txBody>
      </p:sp>
      <p:sp>
        <p:nvSpPr>
          <p:cNvPr id="8" name="body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7289800" cy="35916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15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若只按耗血跑最短路，会选 1→2→4，但它的最大收费是 8。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我们换一个问法：把单次收费上限设为 X，是否存在合法路线？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试 X=3：只允许城市 1、4，二者之间没有路，失败。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试 X=4：增加城市 3，可以走 1→3→4，耗血 7，成功。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试 X=8：全部城市允许，刚才那条路线仍然可用，成功。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每次先限制能进入的城市，再求允许范围中的最少耗血。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若最少耗血还大于 b，其他路线更不可能满足约束。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现在只剩下一个问题：怎样少试几次，找到最小成功上限？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接下来证明：X 变大只会增加选择，不会让成功变失败。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953881" y="2215515"/>
            <a:ext cx="2371344" cy="3638169"/>
            <a:chOff x="8953881" y="2215515"/>
            <a:chExt cx="2371344" cy="3638169"/>
          </a:xfrm>
        </p:grpSpPr>
        <p:sp>
          <p:nvSpPr>
            <p:cNvPr id="7" name="TextBox 7"/>
            <p:cNvSpPr txBox="1"/>
            <p:nvPr/>
          </p:nvSpPr>
          <p:spPr>
            <a:xfrm>
              <a:off x="8953881" y="2215515"/>
              <a:ext cx="19796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费用与耗血分开看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953881" y="2815590"/>
              <a:ext cx="14636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上路：1→2→4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953881" y="3215640"/>
              <a:ext cx="20240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最大费 8，耗血 4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953881" y="3815715"/>
              <a:ext cx="14636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下路：1→3→4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953881" y="4215765"/>
              <a:ext cx="20240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最大费 4，耗血 7</a:t>
              </a:r>
            </a:p>
          </p:txBody>
        </p:sp>
        <p:sp>
          <p:nvSpPr>
            <p:cNvPr id="13" name="Line 13"/>
            <p:cNvSpPr/>
            <p:nvPr/>
          </p:nvSpPr>
          <p:spPr>
            <a:xfrm>
              <a:off x="8963025" y="4752975"/>
              <a:ext cx="2362200" cy="9525"/>
            </a:xfrm>
            <a:custGeom>
              <a:avLst/>
              <a:gdLst/>
              <a:ahLst/>
              <a:cxnLst/>
              <a:rect l="l" t="t" r="r" b="b"/>
              <a:pathLst>
                <a:path w="2362200" h="9525">
                  <a:moveTo>
                    <a:pt x="0" y="0"/>
                  </a:moveTo>
                  <a:lnTo>
                    <a:pt x="2362200" y="0"/>
                  </a:lnTo>
                </a:path>
              </a:pathLst>
            </a:custGeom>
            <a:noFill/>
            <a:ln w="19050">
              <a:solidFill>
                <a:srgbClr val="B8CDE1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8953881" y="5015865"/>
              <a:ext cx="6080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上限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096881" y="501586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554081" y="501586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1011281" y="501586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8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8953881" y="5501640"/>
              <a:ext cx="8588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血量 7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0096881" y="5501640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×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0554081" y="5501640"/>
              <a:ext cx="3222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✓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1011281" y="5501640"/>
              <a:ext cx="3222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✓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309770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3：二分答案的依据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193792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费用上限越宽松，可走路线只会更多</a:t>
            </a:r>
          </a:p>
        </p:txBody>
      </p:sp>
      <p:sp>
        <p:nvSpPr>
          <p:cNvPr id="8" name="body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8064500" cy="3629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先猜一个费用上限 X，只允许经过 fee[v] ≤ X 的城市。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check(X)：在这些城市构成的子图中，能否用不超过 b 的血量到 n？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如果 X 可行，那么更大的 X 也可行。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因为原来能走的城市与道路仍在，原可行路线不会消失。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判定结果从“不可行”变成“可行”后，就不会再变回来。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所以可用二分寻找第一个可行的费用上限。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在每次 check 中，Dijkstra 求的是最少耗血量。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最大城市费交给二分控制，边权仍然使用道路耗血量。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953881" y="2215515"/>
            <a:ext cx="2371344" cy="3638169"/>
            <a:chOff x="8953881" y="2215515"/>
            <a:chExt cx="2371344" cy="3638169"/>
          </a:xfrm>
        </p:grpSpPr>
        <p:sp>
          <p:nvSpPr>
            <p:cNvPr id="7" name="TextBox 7"/>
            <p:cNvSpPr txBox="1"/>
            <p:nvPr/>
          </p:nvSpPr>
          <p:spPr>
            <a:xfrm>
              <a:off x="8953881" y="2215515"/>
              <a:ext cx="19796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费用与耗血分开看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953881" y="2815590"/>
              <a:ext cx="14636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上路：1→2→4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953881" y="3215640"/>
              <a:ext cx="20240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最大费 8，耗血 4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953881" y="3815715"/>
              <a:ext cx="14636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下路：1→3→4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953881" y="4215765"/>
              <a:ext cx="20240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最大费 4，耗血 7</a:t>
              </a:r>
            </a:p>
          </p:txBody>
        </p:sp>
        <p:sp>
          <p:nvSpPr>
            <p:cNvPr id="13" name="Line 13"/>
            <p:cNvSpPr/>
            <p:nvPr/>
          </p:nvSpPr>
          <p:spPr>
            <a:xfrm>
              <a:off x="8963025" y="4752975"/>
              <a:ext cx="2362200" cy="9525"/>
            </a:xfrm>
            <a:custGeom>
              <a:avLst/>
              <a:gdLst/>
              <a:ahLst/>
              <a:cxnLst/>
              <a:rect l="l" t="t" r="r" b="b"/>
              <a:pathLst>
                <a:path w="2362200" h="9525">
                  <a:moveTo>
                    <a:pt x="0" y="0"/>
                  </a:moveTo>
                  <a:lnTo>
                    <a:pt x="2362200" y="0"/>
                  </a:lnTo>
                </a:path>
              </a:pathLst>
            </a:custGeom>
            <a:noFill/>
            <a:ln w="19050">
              <a:solidFill>
                <a:srgbClr val="B8CDE1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8953881" y="5015865"/>
              <a:ext cx="6080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上限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096881" y="501586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554081" y="501586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1011281" y="501586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8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8953881" y="5501640"/>
              <a:ext cx="8588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血量 7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0096881" y="5501640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×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0554081" y="5501640"/>
              <a:ext cx="3222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✓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1011281" y="5501640"/>
              <a:ext cx="3222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✓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717442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3：可行性判定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512041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Dijkstra 只允许进入费用合格的城市</a:t>
            </a:r>
          </a:p>
        </p:txBody>
      </p:sp>
      <p:grpSp>
        <p:nvGrpSpPr>
          <p:cNvPr id="8" name="code-slot Proxy Content"/>
          <p:cNvGrpSpPr/>
          <p:nvPr/>
        </p:nvGrpSpPr>
        <p:grpSpPr>
          <a:xfrm>
            <a:off x="829056" y="2148840"/>
            <a:ext cx="3775075" cy="3552444"/>
            <a:chOff x="829056" y="2148840"/>
            <a:chExt cx="3775075" cy="3552444"/>
          </a:xfrm>
        </p:grpSpPr>
        <p:sp>
          <p:nvSpPr>
            <p:cNvPr id="7" name="TextBox 7"/>
            <p:cNvSpPr txBox="1"/>
            <p:nvPr/>
          </p:nvSpPr>
          <p:spPr>
            <a:xfrm>
              <a:off x="829056" y="2148840"/>
              <a:ext cx="3775075" cy="3552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1800"/>
                </a:lnSpc>
              </a:pPr>
              <a:r>
                <a:rPr lang="zh-CN" sz="18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// check(X) 的关键部分</a:t>
              </a:r>
              <a:br/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(fee[1] &gt; X || fee[n] &gt; X)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return false;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dist[1] = 0; pq.push({0, 1});</a:t>
              </a:r>
            </a:p>
            <a:p>
              <a:pPr algn="l">
                <a:lnSpc>
                  <a:spcPts val="1800"/>
                </a:lnSpc>
                <a:spcBef>
                  <a:spcPts val="1800"/>
                </a:spcBef>
              </a:pPr>
              <a:r>
                <a:rPr lang="zh-CN" sz="18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// 弹出有效状态 (du,u) 后</a:t>
              </a:r>
              <a:br/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(auto [v, w] : g[u]) {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if (fee[v] &gt; X) continue;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if (du + w &lt; dist[v]) {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dist[v] = du + w;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pq.push({dist[v], v});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}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  <a:p>
              <a:pPr algn="l">
                <a:lnSpc>
                  <a:spcPts val="1800"/>
                </a:lnSpc>
                <a:spcBef>
                  <a:spcPts val="1800"/>
                </a:spcBef>
              </a:pP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return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dist[n] &lt;= b;</a:t>
              </a:r>
            </a:p>
          </p:txBody>
        </p:sp>
      </p:grpSp>
      <p:sp>
        <p:nvSpPr>
          <p:cNvPr id="10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419338" y="2146273"/>
            <a:ext cx="3162300" cy="348683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每次 check 都重置距离，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使用新的空优先队列。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起点、终点的城市费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也必须不超过 X。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道路耗血非负，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距离使用 long long。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剩余血量为 0 仍合法，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判定用 ≤，不能写成 &lt;。</a:t>
            </a:r>
          </a:p>
        </p:txBody>
      </p:sp>
      <p:sp>
        <p:nvSpPr>
          <p:cNvPr id="11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2865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1800"/>
            </a:lvl1pPr>
          </a:lstStyle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206112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3 · 跟踪一次判定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6098438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check(4) 怎样得到耗血 7，并返回 true</a:t>
            </a:r>
          </a:p>
        </p:txBody>
      </p:sp>
      <p:sp>
        <p:nvSpPr>
          <p:cNvPr id="7" name="left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3975100" cy="3439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上限 X=4，起终点费为 2、3。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二者都≤4，通过入口检查。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初始化 dist[1]=0，其余 INF。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弹出 (0,1)，枚举邻点 2：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fee[2]=8&gt;4，continue。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邻点 3 可用，0+3=3，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更新 dist[3]=3 并入堆。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弹出 (3,3)，回 1 的候选为 6，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不如 dist[1]=0，不更新。</a:t>
            </a:r>
          </a:p>
        </p:txBody>
      </p:sp>
      <p:sp>
        <p:nvSpPr>
          <p:cNvPr id="9" name="right-slot Placeholder Carrier"/>
          <p:cNvSpPr txBox="1">
            <a:spLocks noGrp="1"/>
          </p:cNvSpPr>
          <p:nvPr>
            <p:ph type="body" idx="3"/>
          </p:nvPr>
        </p:nvSpPr>
        <p:spPr>
          <a:xfrm>
            <a:off x="6314438" y="2146273"/>
            <a:ext cx="3657600" cy="3439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从 3 走向 4，候选 3+4=7。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dist[4]=7，将 (7,4) 入堆。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弹出 4：城市 2 仍被禁用，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回 3 的 11 也不能改进 3。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堆空，执行 dist[n]≤b：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7≤7 成立，返回 true。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若 X=3，城市 3 也被禁用，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终点保持 INF，返回 false。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接下来用这些真假结果二分。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430463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3：二分实现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870704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在不同城市费用中二分最小可行值</a:t>
            </a:r>
          </a:p>
        </p:txBody>
      </p:sp>
      <p:grpSp>
        <p:nvGrpSpPr>
          <p:cNvPr id="8" name="code-slot Proxy Content"/>
          <p:cNvGrpSpPr/>
          <p:nvPr/>
        </p:nvGrpSpPr>
        <p:grpSpPr>
          <a:xfrm>
            <a:off x="829056" y="2148840"/>
            <a:ext cx="4402138" cy="3095244"/>
            <a:chOff x="829056" y="2148840"/>
            <a:chExt cx="4402138" cy="3095244"/>
          </a:xfrm>
        </p:grpSpPr>
        <p:sp>
          <p:nvSpPr>
            <p:cNvPr id="7" name="TextBox 7"/>
            <p:cNvSpPr txBox="1"/>
            <p:nvPr/>
          </p:nvSpPr>
          <p:spPr>
            <a:xfrm>
              <a:off x="829056" y="2148840"/>
              <a:ext cx="4402138" cy="3095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1800"/>
                </a:lnSpc>
              </a:pPr>
              <a:r>
                <a:rPr lang="zh-CN" sz="18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// values 为排序去重后的城市费用</a:t>
              </a:r>
              <a:br/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(!check(values.back())) {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cout &lt;&lt; "AFK\n";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return 0;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  <a:p>
              <a:pPr algn="l">
                <a:lnSpc>
                  <a:spcPts val="1800"/>
                </a:lnSpc>
                <a:spcBef>
                  <a:spcPts val="1800"/>
                </a:spcBef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l = 0, r = values.size() - 1;</a:t>
              </a:r>
              <a:br/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while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(l &lt; r) {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int mid = l + (r - l) / 2;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if (check(values[mid])) r = mid;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else l = mid + 1;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values[l] &lt;&lt; '\n';</a:t>
              </a:r>
            </a:p>
          </p:txBody>
        </p:sp>
      </p:grpSp>
      <p:sp>
        <p:nvSpPr>
          <p:cNvPr id="10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419338" y="2146273"/>
            <a:ext cx="3441700" cy="386783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某条路线的最大点费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一定来自某个城市。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若开放所有城市还不可达，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直接输出 AFK。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否则答案一直留在 [l,r]，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每轮缩小搜索范围。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判定 O(log n) 次，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每次运行一次堆 Dijkstra。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空间 O(n+m)。</a:t>
            </a:r>
          </a:p>
        </p:txBody>
      </p:sp>
      <p:sp>
        <p:nvSpPr>
          <p:cNvPr id="11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2865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1800"/>
            </a:lvl1pPr>
          </a:lstStyle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206112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3 · 跟踪二分循环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870704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二分的是收费列表下标，不是血量</a:t>
            </a:r>
          </a:p>
        </p:txBody>
      </p:sp>
      <p:sp>
        <p:nvSpPr>
          <p:cNvPr id="7" name="left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4140200" cy="3439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排序去重后 values=[2,3,4,8]。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四个下标分别为 0、1、2、3。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先 check(8)=true，确定有解。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初始化 l=0，r=3。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第一轮 mid=0+(3−0)/2=1。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实际试的是 values[1]=3。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check(3)=false，说明上限太低。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执行 l=mid+1，得到 l=2。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仍保留候选下标 2、3。</a:t>
            </a:r>
          </a:p>
        </p:txBody>
      </p:sp>
      <p:sp>
        <p:nvSpPr>
          <p:cNvPr id="9" name="right-slot Placeholder Carrier"/>
          <p:cNvSpPr txBox="1">
            <a:spLocks noGrp="1"/>
          </p:cNvSpPr>
          <p:nvPr>
            <p:ph type="body" idx="3"/>
          </p:nvPr>
        </p:nvSpPr>
        <p:spPr>
          <a:xfrm>
            <a:off x="6314438" y="2146273"/>
            <a:ext cx="4025900" cy="3439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第二轮 l=2、r=3，mid=2。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实际试的是 values[2]=4。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check(4)=true，4 仍可能最小。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执行 r=mid，得到 r=2。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l=r，while(l&lt;r) 结束。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输出 values[l]=values[2]=4。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2 是数组下标，4 才是费用。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可行路线耗血 7，等于初始血量。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下一页再专门检查这个等号。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430463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3：课堂检验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3578352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恰好用完血量还能到达吗</a:t>
            </a:r>
          </a:p>
        </p:txBody>
      </p:sp>
      <p:sp>
        <p:nvSpPr>
          <p:cNvPr id="7" name="question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5562600" cy="1534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沿用菱形例图：上路耗血 4、最大费用 8。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下路耗血 7、最大费用 4。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① b 分别为 7、6、3 时，应输出什么？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② 若起点费用改成 9，费用上限 4 还可行吗？</a:t>
            </a:r>
          </a:p>
        </p:txBody>
      </p:sp>
      <p:sp>
        <p:nvSpPr>
          <p:cNvPr id="9" name="answer-slot Placeholder Carrier"/>
          <p:cNvSpPr txBox="1">
            <a:spLocks noGrp="1"/>
          </p:cNvSpPr>
          <p:nvPr>
            <p:ph type="body" idx="3"/>
          </p:nvPr>
        </p:nvSpPr>
        <p:spPr>
          <a:xfrm>
            <a:off x="828038" y="4279873"/>
            <a:ext cx="6223000" cy="1534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① 依次输出 4、8、AFK。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b = 7 时下路恰好用完血量，仍满足 dist[n] ≤ b。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② 不可行，起点费用也必须计入最大费用。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费用可能为 0，排序去重后仍需保留这个候选值。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7943214" y="2184373"/>
            <a:ext cx="3324861" cy="3801159"/>
            <a:chOff x="7943214" y="2184373"/>
            <a:chExt cx="3324861" cy="3801159"/>
          </a:xfrm>
        </p:grpSpPr>
        <p:sp>
          <p:nvSpPr>
            <p:cNvPr id="10" name="TextBox 10"/>
            <p:cNvSpPr txBox="1"/>
            <p:nvPr/>
          </p:nvSpPr>
          <p:spPr>
            <a:xfrm>
              <a:off x="7943214" y="2184373"/>
              <a:ext cx="2981963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先过血量关，再比城市费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943214" y="2774923"/>
              <a:ext cx="673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血量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876664" y="2774923"/>
              <a:ext cx="1181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可走路线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629264" y="2774923"/>
              <a:ext cx="673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7953375" y="3200400"/>
              <a:ext cx="3314700" cy="9525"/>
            </a:xfrm>
            <a:custGeom>
              <a:avLst/>
              <a:gdLst/>
              <a:ahLst/>
              <a:cxnLst/>
              <a:rect l="l" t="t" r="r" b="b"/>
              <a:pathLst>
                <a:path w="3314700" h="9525">
                  <a:moveTo>
                    <a:pt x="0" y="0"/>
                  </a:moveTo>
                  <a:lnTo>
                    <a:pt x="3314700" y="0"/>
                  </a:lnTo>
                </a:path>
              </a:pathLst>
            </a:custGeom>
            <a:noFill/>
            <a:ln w="19050">
              <a:solidFill>
                <a:srgbClr val="B8CDE1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8114664" y="3555973"/>
              <a:ext cx="3048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7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876664" y="3555973"/>
              <a:ext cx="1435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上路、下路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0800714" y="3555973"/>
              <a:ext cx="3048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8114664" y="4222723"/>
              <a:ext cx="3048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6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8876664" y="4222723"/>
              <a:ext cx="1181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只有上路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0800714" y="4222723"/>
              <a:ext cx="3048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8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8114664" y="4889473"/>
              <a:ext cx="3048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8876664" y="4889473"/>
              <a:ext cx="1181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都不能走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0629264" y="4889473"/>
              <a:ext cx="5842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AFK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7943214" y="5594323"/>
              <a:ext cx="3210817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耗血 7 ≤ 血量 7，合法。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692548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4 · P1073 最优贸易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658307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从 1 到 n 旅行，沿途至多买卖一次能赚多少</a:t>
            </a:r>
          </a:p>
        </p:txBody>
      </p:sp>
      <p:sp>
        <p:nvSpPr>
          <p:cNvPr id="8" name="body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7454900" cy="3820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每座城市有一个水晶球价格；商人要从城市 1 旅行到城市 n。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可以沿途买入一个水晶球，再在之后到达的城市卖出。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至多交易一次，也可以不交易，收益为 0。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道路可能单向或双向，允许重复经过城市，题目保证 1 能到 n。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输入：n、m；n 个价格；接下来 m 行 x、y、z。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z=1 表示 x→y，z=2 表示 x 与 y 双向通行。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输出最大收益；n≤10⁵，m≤5×10⁵，价格为 1…100。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若直接用全图最高价减最低价，两个城市可能无法按顺序经过。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买和卖必须出现在同一条能完成旅行的路线中。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下一页用一座无法继续前进的便宜城市检验这个条件。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8972931" y="2186940"/>
            <a:ext cx="2371344" cy="3962019"/>
            <a:chOff x="8972931" y="2186940"/>
            <a:chExt cx="2371344" cy="3962019"/>
          </a:xfrm>
        </p:grpSpPr>
        <p:sp>
          <p:nvSpPr>
            <p:cNvPr id="7" name="TextBox 7"/>
            <p:cNvSpPr txBox="1"/>
            <p:nvPr/>
          </p:nvSpPr>
          <p:spPr>
            <a:xfrm>
              <a:off x="8972931" y="2186940"/>
              <a:ext cx="22082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低买高卖还要走得通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972931" y="2806065"/>
              <a:ext cx="17145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合法：1→2→3→5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972931" y="3244215"/>
              <a:ext cx="17954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城市 2 买入：2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972931" y="3682365"/>
              <a:ext cx="17954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城市 3 卖出：9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972931" y="4158615"/>
              <a:ext cx="136048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收益 9−2=7</a:t>
              </a:r>
            </a:p>
          </p:txBody>
        </p:sp>
        <p:sp>
          <p:nvSpPr>
            <p:cNvPr id="13" name="Line 13"/>
            <p:cNvSpPr/>
            <p:nvPr/>
          </p:nvSpPr>
          <p:spPr>
            <a:xfrm>
              <a:off x="8982075" y="4695825"/>
              <a:ext cx="2362200" cy="9525"/>
            </a:xfrm>
            <a:custGeom>
              <a:avLst/>
              <a:gdLst/>
              <a:ahLst/>
              <a:cxnLst/>
              <a:rect l="l" t="t" r="r" b="b"/>
              <a:pathLst>
                <a:path w="2362200" h="9525">
                  <a:moveTo>
                    <a:pt x="0" y="0"/>
                  </a:moveTo>
                  <a:lnTo>
                    <a:pt x="2362200" y="0"/>
                  </a:lnTo>
                </a:path>
              </a:pathLst>
            </a:custGeom>
            <a:noFill/>
            <a:ln w="19050">
              <a:solidFill>
                <a:srgbClr val="B8CDE1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8972931" y="4987290"/>
              <a:ext cx="121285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死路：1→4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972931" y="5406390"/>
              <a:ext cx="20240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价 1，但到不了 5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972931" y="5796915"/>
              <a:ext cx="22082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不能只取全图最低价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206112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4 · 完整输入输出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193792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最便宜的城市不一定能接着走到终点</a:t>
            </a:r>
          </a:p>
        </p:txBody>
      </p:sp>
      <p:sp>
        <p:nvSpPr>
          <p:cNvPr id="7" name="code-slot Proxy Content"/>
          <p:cNvSpPr txBox="1"/>
          <p:nvPr/>
        </p:nvSpPr>
        <p:spPr>
          <a:xfrm>
            <a:off x="829056" y="2148840"/>
            <a:ext cx="3257550" cy="349529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550"/>
              </a:lnSpc>
            </a:pPr>
            <a:r>
              <a:rPr lang="zh-CN" sz="18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教学自拟输入</a:t>
            </a:r>
          </a:p>
          <a:p>
            <a:pPr algn="l">
              <a:lnSpc>
                <a:spcPts val="2550"/>
              </a:lnSpc>
              <a:spcBef>
                <a:spcPts val="150"/>
              </a:spcBef>
            </a:pPr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5 4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5 2 9 1 4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1 2 1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2 3 1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3 5 1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1 4 1</a:t>
            </a:r>
          </a:p>
          <a:p>
            <a:pPr algn="l">
              <a:lnSpc>
                <a:spcPts val="2550"/>
              </a:lnSpc>
              <a:spcBef>
                <a:spcPts val="1050"/>
              </a:spcBef>
            </a:pPr>
            <a:r>
              <a:rPr lang="zh-CN" sz="18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对应输出</a:t>
            </a:r>
          </a:p>
          <a:p>
            <a:pPr algn="l">
              <a:lnSpc>
                <a:spcPts val="2550"/>
              </a:lnSpc>
              <a:spcBef>
                <a:spcPts val="150"/>
              </a:spcBef>
            </a:pPr>
            <a:r>
              <a:rPr lang="zh-CN" sz="18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7</a:t>
            </a:r>
          </a:p>
          <a:p>
            <a:pPr algn="l">
              <a:lnSpc>
                <a:spcPts val="2550"/>
              </a:lnSpc>
              <a:spcBef>
                <a:spcPts val="450"/>
              </a:spcBef>
            </a:pPr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每条道路最后的 1 表示单向。</a:t>
            </a:r>
          </a:p>
        </p:txBody>
      </p:sp>
      <p:sp>
        <p:nvSpPr>
          <p:cNvPr id="9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419338" y="2146273"/>
            <a:ext cx="3416300" cy="3820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价格按城市 1…5 排列。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合法旅行是 1→2→3→5。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在 2 买入，价格 2；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在 3 卖出，价格 9。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收益为 9−2=7。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城市 4 虽然只卖 1，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但到了 4 就到不了终点 5。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所以 9−1=8 不是合法答案。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下一页沿箭头检查顺序，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再决定需要保存哪些信息。</a:t>
            </a:r>
          </a:p>
        </p:txBody>
      </p:sp>
      <p:sp>
        <p:nvSpPr>
          <p:cNvPr id="10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2865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1800"/>
            </a:lvl1pPr>
          </a:lstStyle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453940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4：P1073 最优贸易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256837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必须先买后卖，并最终到达 n</a:t>
            </a:r>
          </a:p>
        </p:txBody>
      </p:sp>
      <p:grpSp>
        <p:nvGrpSpPr>
          <p:cNvPr id="28" name="diagram-slot Proxy Content"/>
          <p:cNvGrpSpPr/>
          <p:nvPr/>
        </p:nvGrpSpPr>
        <p:grpSpPr>
          <a:xfrm>
            <a:off x="828039" y="2146273"/>
            <a:ext cx="5524499" cy="3458259"/>
            <a:chOff x="828039" y="2146273"/>
            <a:chExt cx="5524499" cy="3458259"/>
          </a:xfrm>
        </p:grpSpPr>
        <p:sp>
          <p:nvSpPr>
            <p:cNvPr id="7" name="TextBox 7"/>
            <p:cNvSpPr txBox="1"/>
            <p:nvPr/>
          </p:nvSpPr>
          <p:spPr>
            <a:xfrm>
              <a:off x="828039" y="2146273"/>
              <a:ext cx="4260853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教学自拟：n = 5，箭头为行进方向</a:t>
              </a:r>
            </a:p>
          </p:txBody>
        </p:sp>
        <p:sp>
          <p:nvSpPr>
            <p:cNvPr id="8" name="Line 8"/>
            <p:cNvSpPr/>
            <p:nvPr/>
          </p:nvSpPr>
          <p:spPr>
            <a:xfrm>
              <a:off x="1647825" y="3619500"/>
              <a:ext cx="1028700" cy="1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tailEnd type="triangle" w="lg" len="lg"/>
            </a:ln>
          </p:spPr>
        </p:sp>
        <p:sp>
          <p:nvSpPr>
            <p:cNvPr id="9" name="Line 9"/>
            <p:cNvSpPr/>
            <p:nvPr/>
          </p:nvSpPr>
          <p:spPr>
            <a:xfrm>
              <a:off x="3209925" y="3619500"/>
              <a:ext cx="1028700" cy="1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tailEnd type="triangle" w="lg" len="lg"/>
            </a:ln>
          </p:spPr>
        </p:sp>
        <p:sp>
          <p:nvSpPr>
            <p:cNvPr id="10" name="Line 10"/>
            <p:cNvSpPr/>
            <p:nvPr/>
          </p:nvSpPr>
          <p:spPr>
            <a:xfrm>
              <a:off x="4772025" y="3619500"/>
              <a:ext cx="1028700" cy="1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tailEnd type="triangle" w="lg" len="lg"/>
            </a:ln>
          </p:spPr>
        </p:sp>
        <p:sp>
          <p:nvSpPr>
            <p:cNvPr id="11" name="Line 11"/>
            <p:cNvSpPr/>
            <p:nvPr/>
          </p:nvSpPr>
          <p:spPr>
            <a:xfrm>
              <a:off x="1381125" y="3886200"/>
              <a:ext cx="1" cy="1133475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tailEnd type="triangle" w="lg" len="lg"/>
            </a:ln>
          </p:spPr>
        </p:sp>
        <p:sp>
          <p:nvSpPr>
            <p:cNvPr id="12" name="Ellipse 12"/>
            <p:cNvSpPr/>
            <p:nvPr/>
          </p:nvSpPr>
          <p:spPr>
            <a:xfrm>
              <a:off x="1114425" y="3352800"/>
              <a:ext cx="533400" cy="5334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3" name="Ellipse 13"/>
            <p:cNvSpPr/>
            <p:nvPr/>
          </p:nvSpPr>
          <p:spPr>
            <a:xfrm>
              <a:off x="2676525" y="3352800"/>
              <a:ext cx="533400" cy="5334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4" name="Ellipse 14"/>
            <p:cNvSpPr/>
            <p:nvPr/>
          </p:nvSpPr>
          <p:spPr>
            <a:xfrm>
              <a:off x="4238625" y="3352800"/>
              <a:ext cx="533400" cy="5334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5" name="Ellipse 15"/>
            <p:cNvSpPr/>
            <p:nvPr/>
          </p:nvSpPr>
          <p:spPr>
            <a:xfrm>
              <a:off x="5800725" y="3352800"/>
              <a:ext cx="533400" cy="5334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6" name="Ellipse 16"/>
            <p:cNvSpPr/>
            <p:nvPr/>
          </p:nvSpPr>
          <p:spPr>
            <a:xfrm>
              <a:off x="1114425" y="5067300"/>
              <a:ext cx="533400" cy="5334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rgbClr val="595959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1235075" y="349882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2797175" y="349882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359276" y="349882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5921376" y="349882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235075" y="521332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942338" y="2832073"/>
              <a:ext cx="6858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价 5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533013" y="2832073"/>
              <a:ext cx="6858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价 2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4085588" y="2832073"/>
              <a:ext cx="6858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价 9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5666738" y="2832073"/>
              <a:ext cx="6858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价 4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913889" y="5213323"/>
              <a:ext cx="3035811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价 1，但无法前往终点 5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2656839" y="4260823"/>
              <a:ext cx="3560829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 买入，3 卖出：9 − 2 = 7</a:t>
              </a:r>
            </a:p>
          </p:txBody>
        </p:sp>
      </p:grpSp>
      <p:sp>
        <p:nvSpPr>
          <p:cNvPr id="30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228838" y="2146273"/>
            <a:ext cx="3276600" cy="3439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从城市 1 出发到城市 n。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最多买入、卖出各一次，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也可以不交易。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最低价城市是 4，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最高价城市是 3。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但 4 后面不能接到 3、5。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不能直接用全图价差 8。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本例最大利润为 7。</a:t>
            </a:r>
          </a:p>
        </p:txBody>
      </p:sp>
      <p:sp>
        <p:nvSpPr>
          <p:cNvPr id="31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0960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013606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4：定义两个状态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547616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在一个交会点前后分别保存什么</a:t>
            </a:r>
          </a:p>
        </p:txBody>
      </p:sp>
      <p:sp>
        <p:nvSpPr>
          <p:cNvPr id="8" name="left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3708400" cy="35820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从 1 走到 v 的前缀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low[v]：这些路线中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能够遇到的最低买入价。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在正图中从 1 传播，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走过一个城市就比较它的价格。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本例 low[3] = 2。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因为可以先经过城市 2，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买入后再到城市 3。</a:t>
            </a:r>
          </a:p>
        </p:txBody>
      </p:sp>
      <p:sp>
        <p:nvSpPr>
          <p:cNvPr id="10" name="right-slot Placeholder Carrier"/>
          <p:cNvSpPr txBox="1">
            <a:spLocks noGrp="1"/>
          </p:cNvSpPr>
          <p:nvPr>
            <p:ph type="body" idx="3"/>
          </p:nvPr>
        </p:nvSpPr>
        <p:spPr>
          <a:xfrm>
            <a:off x="6314438" y="2146273"/>
            <a:ext cx="3708400" cy="35820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从 v 走到 n 的后缀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high[v]：这些路线中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能够遇到的最高卖出价。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在反图中从 n 传播。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本例 high[3] = 9。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两侧可达时，候选利润为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high[v] − low[v]。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允许重复城市，前后可以拼接。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430463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4：单调传播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224528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正图传最低价，反图传最高价</a:t>
            </a:r>
          </a:p>
        </p:txBody>
      </p:sp>
      <p:grpSp>
        <p:nvGrpSpPr>
          <p:cNvPr id="8" name="code-slot Proxy Content"/>
          <p:cNvGrpSpPr/>
          <p:nvPr/>
        </p:nvGrpSpPr>
        <p:grpSpPr>
          <a:xfrm>
            <a:off x="829056" y="2148840"/>
            <a:ext cx="4402138" cy="3552444"/>
            <a:chOff x="829056" y="2148840"/>
            <a:chExt cx="4402138" cy="3552444"/>
          </a:xfrm>
        </p:grpSpPr>
        <p:sp>
          <p:nvSpPr>
            <p:cNvPr id="7" name="TextBox 7"/>
            <p:cNvSpPr txBox="1"/>
            <p:nvPr/>
          </p:nvSpPr>
          <p:spPr>
            <a:xfrm>
              <a:off x="829056" y="2148840"/>
              <a:ext cx="4402138" cy="3552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1800"/>
                </a:lnSpc>
              </a:pPr>
              <a:r>
                <a:rPr lang="zh-CN" sz="18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// 正图从 1 出发，遍历 u → v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cand = min(low[u], price[v]);</a:t>
              </a:r>
              <a:br/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(cand &lt; low[v]) {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low[v] = cand;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if (!inq[v]) {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q.push(v); inq[v] = true;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}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  <a:p>
              <a:pPr algn="l">
                <a:lnSpc>
                  <a:spcPts val="1800"/>
                </a:lnSpc>
                <a:spcBef>
                  <a:spcPts val="1800"/>
                </a:spcBef>
              </a:pPr>
              <a:r>
                <a:rPr lang="zh-CN" sz="18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// 反图从 n 出发，更新规则改为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cand = max(high[u], price[v]);</a:t>
              </a:r>
              <a:br/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(cand &gt; high[v]) {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high[v] = cand;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/* 若不在队列中，则入队 */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sp>
        <p:nvSpPr>
          <p:cNvPr id="10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419338" y="2146273"/>
            <a:ext cx="3352800" cy="348683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low 初值 101，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low[1] = price[1]。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high 初值 −1，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high[n] = price[n]。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只有标签严格改善才入队，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弹出后将 inq[u] 清零。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low[v] ≤ 100 且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high[v] ≥ 1 才参与答案。</a:t>
            </a:r>
          </a:p>
        </p:txBody>
      </p:sp>
      <p:sp>
        <p:nvSpPr>
          <p:cNvPr id="11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2865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1800"/>
            </a:lvl1pPr>
          </a:lstStyle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502276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4 · 正反图执行跟踪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6809232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正向传最低买价，反向传后续能遇到的最高卖价</a:t>
            </a:r>
          </a:p>
        </p:txBody>
      </p:sp>
      <p:sp>
        <p:nvSpPr>
          <p:cNvPr id="7" name="left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3822700" cy="3439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初始 low[1]=5，其余为 101。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弹出 1：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low[2]=min(5,2)=2；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low[4]=min(5,1)=1。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弹出 2：low[3]=min(2,9)=2。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弹出 4：没有出边。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弹出 3：low[5]=min(2,4)=2。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弹出 5：结束正向传播。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最终 low=[5,2,2,1,2]。</a:t>
            </a:r>
          </a:p>
        </p:txBody>
      </p:sp>
      <p:sp>
        <p:nvSpPr>
          <p:cNvPr id="9" name="right-slot Placeholder Carrier"/>
          <p:cNvSpPr txBox="1">
            <a:spLocks noGrp="1"/>
          </p:cNvSpPr>
          <p:nvPr>
            <p:ph type="body" idx="3"/>
          </p:nvPr>
        </p:nvSpPr>
        <p:spPr>
          <a:xfrm>
            <a:off x="6314438" y="2146273"/>
            <a:ext cx="3835400" cy="3439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初始 high[5]=4，其余为 −1。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反图依次弹出 5、3、2、1：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high[3]=max(4,9)=9；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high[2]=max(9,2)=9；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high[1]=max(9,5)=9。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最终 high=[9,9,9,−1,4]。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v=2 或 3：收益 9−2=7。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v=4 的 high 无效，必须跳过。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接着用价格范围分析更新次数。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717442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4：复杂度依据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935322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价格范围为 100，使传播次数有界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817847" y="2146268"/>
            <a:ext cx="8315961" cy="3629692"/>
            <a:chOff x="817847" y="2146268"/>
            <a:chExt cx="8315961" cy="3629692"/>
          </a:xfrm>
        </p:grpSpPr>
        <p:sp>
          <p:nvSpPr>
            <p:cNvPr id="4" name="Freeform 4"/>
            <p:cNvSpPr/>
            <p:nvPr/>
          </p:nvSpPr>
          <p:spPr>
            <a:xfrm>
              <a:off x="828008" y="2146268"/>
              <a:ext cx="8305800" cy="3629692"/>
            </a:xfrm>
            <a:custGeom>
              <a:avLst/>
              <a:gdLst/>
              <a:ahLst/>
              <a:cxnLst/>
              <a:rect l="l" t="t" r="r" b="b"/>
              <a:pathLst>
                <a:path w="8305800" h="3629692">
                  <a:moveTo>
                    <a:pt x="0" y="0"/>
                  </a:moveTo>
                  <a:lnTo>
                    <a:pt x="8305800" y="0"/>
                  </a:lnTo>
                  <a:lnTo>
                    <a:pt x="8305800" y="3629692"/>
                  </a:lnTo>
                  <a:lnTo>
                    <a:pt x="0" y="3629692"/>
                  </a:lnTo>
                  <a:close/>
                </a:path>
              </a:pathLst>
            </a:cu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817847" y="2146273"/>
              <a:ext cx="7505195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原题价格是 1…100 的整数，low 只会降低，high 只会升高。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17847" y="2451073"/>
              <a:ext cx="7760973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每个点的标签至多严格改善 100 次，因此扫描出边的次数有界。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17847" y="2946373"/>
              <a:ext cx="6387087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两次传播的时间为 O(100(n+m))，空间为 O(n+m)。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17847" y="3251173"/>
              <a:ext cx="8228587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这个上界来自本题价格范围，不能据此认为一般 SPFA 都是线性的。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17847" y="3746473"/>
              <a:ext cx="5768597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本题 n ≤ 10⁵，m ≤ 5×10⁵，适合邻接表存图。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17847" y="4051273"/>
              <a:ext cx="7599429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道路类型 z = 1 为单向，z = 2 为双向，同时建立对应反图。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17847" y="4546573"/>
              <a:ext cx="7559043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答案先设 0；枚举合法点 v，取 high[v]−low[v] 的最大值。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17847" y="4851373"/>
              <a:ext cx="5432047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所有交易都不赚钱时，选择不交易，输出 0。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972931" y="2186940"/>
            <a:ext cx="2371344" cy="3962019"/>
            <a:chOff x="8972931" y="2186940"/>
            <a:chExt cx="2371344" cy="3962019"/>
          </a:xfrm>
        </p:grpSpPr>
        <p:sp>
          <p:nvSpPr>
            <p:cNvPr id="17" name="TextBox 17"/>
            <p:cNvSpPr txBox="1"/>
            <p:nvPr/>
          </p:nvSpPr>
          <p:spPr>
            <a:xfrm>
              <a:off x="8972931" y="2186940"/>
              <a:ext cx="22082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低买高卖还要走得通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8972931" y="2806065"/>
              <a:ext cx="17145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合法：1→2→3→5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8972931" y="3244215"/>
              <a:ext cx="17954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城市 2 买入：2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972931" y="3682365"/>
              <a:ext cx="17954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城市 3 卖出：9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8972931" y="4158615"/>
              <a:ext cx="136048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收益 9−2=7</a:t>
              </a:r>
            </a:p>
          </p:txBody>
        </p:sp>
        <p:sp>
          <p:nvSpPr>
            <p:cNvPr id="22" name="Line 22"/>
            <p:cNvSpPr/>
            <p:nvPr/>
          </p:nvSpPr>
          <p:spPr>
            <a:xfrm>
              <a:off x="8982075" y="4695825"/>
              <a:ext cx="2362200" cy="9525"/>
            </a:xfrm>
            <a:custGeom>
              <a:avLst/>
              <a:gdLst/>
              <a:ahLst/>
              <a:cxnLst/>
              <a:rect l="l" t="t" r="r" b="b"/>
              <a:pathLst>
                <a:path w="2362200" h="9525">
                  <a:moveTo>
                    <a:pt x="0" y="0"/>
                  </a:moveTo>
                  <a:lnTo>
                    <a:pt x="2362200" y="0"/>
                  </a:lnTo>
                </a:path>
              </a:pathLst>
            </a:custGeom>
            <a:noFill/>
            <a:ln w="19050">
              <a:solidFill>
                <a:srgbClr val="B8CDE1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8972931" y="4987290"/>
              <a:ext cx="121285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死路：1→4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8972931" y="5406390"/>
              <a:ext cx="20240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价 1，但到不了 5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8972931" y="5796915"/>
              <a:ext cx="22082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不能只取全图最低价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430463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4：课堂检验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390144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最低价城市在死路里能用吗</a:t>
            </a:r>
          </a:p>
        </p:txBody>
      </p:sp>
      <p:sp>
        <p:nvSpPr>
          <p:cNvPr id="7" name="question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6997700" cy="1153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① 原例中 low[4] = 1，但 high[4] = −1，应怎样处理？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② 若所有合法路线上的价格都只降不升，最大利润是多少？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③ 若把城市 1—4 改为双向路，是否可以去 4 买入后返回？</a:t>
            </a:r>
          </a:p>
        </p:txBody>
      </p:sp>
      <p:sp>
        <p:nvSpPr>
          <p:cNvPr id="9" name="answer-slot Placeholder Carrier"/>
          <p:cNvSpPr txBox="1">
            <a:spLocks noGrp="1"/>
          </p:cNvSpPr>
          <p:nvPr>
            <p:ph type="body" idx="3"/>
          </p:nvPr>
        </p:nvSpPr>
        <p:spPr>
          <a:xfrm>
            <a:off x="828038" y="4279873"/>
            <a:ext cx="6781800" cy="1534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① 跳过城市 4，它无法接上通往终点的后缀。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② 输出 0，允许不交易。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③ 可以。路线 1→4→1→2→3→5 合法，利润变为 9−1 = 8。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允许重复经过城市，但买入、卖出仍各至多一次。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8972931" y="2186940"/>
            <a:ext cx="2371344" cy="3962019"/>
            <a:chOff x="8972931" y="2186940"/>
            <a:chExt cx="2371344" cy="3962019"/>
          </a:xfrm>
        </p:grpSpPr>
        <p:sp>
          <p:nvSpPr>
            <p:cNvPr id="10" name="TextBox 10"/>
            <p:cNvSpPr txBox="1"/>
            <p:nvPr/>
          </p:nvSpPr>
          <p:spPr>
            <a:xfrm>
              <a:off x="8972931" y="2186940"/>
              <a:ext cx="22082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低买高卖还要走得通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972931" y="2806065"/>
              <a:ext cx="17145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合法：1→2→3→5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972931" y="3244215"/>
              <a:ext cx="17954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城市 2 买入：2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972931" y="3682365"/>
              <a:ext cx="17954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城市 3 卖出：9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972931" y="4158615"/>
              <a:ext cx="136048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收益 9−2=7</a:t>
              </a:r>
            </a:p>
          </p:txBody>
        </p:sp>
        <p:sp>
          <p:nvSpPr>
            <p:cNvPr id="15" name="Line 15"/>
            <p:cNvSpPr/>
            <p:nvPr/>
          </p:nvSpPr>
          <p:spPr>
            <a:xfrm>
              <a:off x="8982075" y="4695825"/>
              <a:ext cx="2362200" cy="9525"/>
            </a:xfrm>
            <a:custGeom>
              <a:avLst/>
              <a:gdLst/>
              <a:ahLst/>
              <a:cxnLst/>
              <a:rect l="l" t="t" r="r" b="b"/>
              <a:pathLst>
                <a:path w="2362200" h="9525">
                  <a:moveTo>
                    <a:pt x="0" y="0"/>
                  </a:moveTo>
                  <a:lnTo>
                    <a:pt x="2362200" y="0"/>
                  </a:lnTo>
                </a:path>
              </a:pathLst>
            </a:custGeom>
            <a:noFill/>
            <a:ln w="19050">
              <a:solidFill>
                <a:srgbClr val="B8CDE1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8972931" y="4987290"/>
              <a:ext cx="121285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死路：1→4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8972931" y="5406390"/>
              <a:ext cx="20240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价 1，但到不了 5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8972931" y="5796915"/>
              <a:ext cx="22082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不能只取全图最低价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864658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5 · P1993 小K的农场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193792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几条农场产量报告，能不能同时为真</a:t>
            </a:r>
          </a:p>
        </p:txBody>
      </p:sp>
      <p:sp>
        <p:nvSpPr>
          <p:cNvPr id="8" name="body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6578600" cy="3820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有 n 个农场，具体产量未知，只收集到 m 条比较报告。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报告分三类，输入首行是 n、m，之后每行一条报告：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 a b c：农场 a 的产量至少比 b 多 c。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2 a b c：农场 a 的产量至多比 b 多 c。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3 a b：两农场产量相等。这一类没有第四个数 c。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判断是否存在一组产量，让所有报告同时成立。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有这样的产量输出 Yes，否则输出 No，注意大小写。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n、m≤5000；本题只判断可行，不要求产量总和最小。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单看每条报告都可能成立，合在一起却可能互相矛盾。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先用三条报告尝试推算，再考虑怎样交给程序判断。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8791956" y="2205990"/>
            <a:ext cx="2562606" cy="3876294"/>
            <a:chOff x="8791956" y="2205990"/>
            <a:chExt cx="2562606" cy="3876294"/>
          </a:xfrm>
        </p:grpSpPr>
        <p:sp>
          <p:nvSpPr>
            <p:cNvPr id="7" name="TextBox 7"/>
            <p:cNvSpPr txBox="1"/>
            <p:nvPr/>
          </p:nvSpPr>
          <p:spPr>
            <a:xfrm>
              <a:off x="8791956" y="2205990"/>
              <a:ext cx="19796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把报告接起来推算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791956" y="2815590"/>
              <a:ext cx="12795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x1 ≥ x2+2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791956" y="3310890"/>
              <a:ext cx="12795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x2 ≥ x3+3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773031" y="3749040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↓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791956" y="4196715"/>
              <a:ext cx="12795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x1 ≥ x3+5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791956" y="4730115"/>
              <a:ext cx="20907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又要求 x1 ≤ x3+4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791956" y="5206365"/>
              <a:ext cx="14636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5 ≤ 4：矛盾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791956" y="5730240"/>
              <a:ext cx="256260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改成 5：(5,3,0) 可行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206112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5 · 完整输入输出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904586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前两条说至少多 5，第三条却说至多多 4</a:t>
            </a:r>
          </a:p>
        </p:txBody>
      </p:sp>
      <p:sp>
        <p:nvSpPr>
          <p:cNvPr id="7" name="code-slot Proxy Content"/>
          <p:cNvSpPr txBox="1"/>
          <p:nvPr/>
        </p:nvSpPr>
        <p:spPr>
          <a:xfrm>
            <a:off x="829056" y="2148840"/>
            <a:ext cx="3109913" cy="33619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700"/>
              </a:lnSpc>
            </a:pPr>
            <a:r>
              <a:rPr lang="zh-CN" sz="18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教学自拟输入</a:t>
            </a:r>
          </a:p>
          <a:p>
            <a:pPr algn="l">
              <a:lnSpc>
                <a:spcPts val="2700"/>
              </a:lnSpc>
              <a:spcBef>
                <a:spcPts val="150"/>
              </a:spcBef>
            </a:pPr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3 3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1 1 2 2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1 2 3 3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2 1 3 4</a:t>
            </a:r>
          </a:p>
          <a:p>
            <a:pPr algn="l">
              <a:lnSpc>
                <a:spcPts val="2700"/>
              </a:lnSpc>
              <a:spcBef>
                <a:spcPts val="1200"/>
              </a:spcBef>
            </a:pPr>
            <a:r>
              <a:rPr lang="zh-CN" sz="18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对应输出</a:t>
            </a:r>
          </a:p>
          <a:p>
            <a:pPr algn="l">
              <a:lnSpc>
                <a:spcPts val="2700"/>
              </a:lnSpc>
              <a:spcBef>
                <a:spcPts val="150"/>
              </a:spcBef>
            </a:pPr>
            <a:r>
              <a:rPr lang="zh-CN" sz="18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No</a:t>
            </a:r>
          </a:p>
          <a:p>
            <a:pPr algn="l">
              <a:lnSpc>
                <a:spcPts val="2700"/>
              </a:lnSpc>
              <a:spcBef>
                <a:spcPts val="600"/>
              </a:spcBef>
            </a:pPr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每行的第一个数是报告类型。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它不是某个农场的产量。</a:t>
            </a:r>
          </a:p>
        </p:txBody>
      </p:sp>
      <p:sp>
        <p:nvSpPr>
          <p:cNvPr id="9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419338" y="2146273"/>
            <a:ext cx="3302000" cy="3820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用 x1、x2、x3 表示产量。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第一条：x1≥x2+2。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第二条：x2≥x3+3。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把第二条代入第一条：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x1≥x3+3+2=x3+5。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第三条却要求 x1≤x3+4。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不可能同时至少多 5，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又至多多 4，因此无解。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下一步统一不等式的形式，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再把矛盾表示成图中的环。</a:t>
            </a:r>
          </a:p>
        </p:txBody>
      </p:sp>
      <p:sp>
        <p:nvSpPr>
          <p:cNvPr id="10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2865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1800"/>
            </a:lvl1pPr>
          </a:lstStyle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626051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5：P1993 小K的农场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390144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农场信息先统一成差值上界</a:t>
            </a:r>
          </a:p>
        </p:txBody>
      </p:sp>
      <p:grpSp>
        <p:nvGrpSpPr>
          <p:cNvPr id="25" name="diagram-slot Proxy Content"/>
          <p:cNvGrpSpPr/>
          <p:nvPr/>
        </p:nvGrpSpPr>
        <p:grpSpPr>
          <a:xfrm>
            <a:off x="838200" y="2143125"/>
            <a:ext cx="6019800" cy="3505200"/>
            <a:chOff x="838200" y="2143125"/>
            <a:chExt cx="6019800" cy="3505200"/>
          </a:xfrm>
        </p:grpSpPr>
        <p:sp>
          <p:nvSpPr>
            <p:cNvPr id="7" name="Line 7"/>
            <p:cNvSpPr/>
            <p:nvPr/>
          </p:nvSpPr>
          <p:spPr>
            <a:xfrm>
              <a:off x="838200" y="2686050"/>
              <a:ext cx="6019800" cy="9525"/>
            </a:xfrm>
            <a:custGeom>
              <a:avLst/>
              <a:gdLst/>
              <a:ahLst/>
              <a:cxnLst/>
              <a:rect l="l" t="t" r="r" b="b"/>
              <a:pathLst>
                <a:path w="6019800" h="9525">
                  <a:moveTo>
                    <a:pt x="0" y="0"/>
                  </a:moveTo>
                  <a:lnTo>
                    <a:pt x="6019800" y="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8" name="Line 8"/>
            <p:cNvSpPr/>
            <p:nvPr/>
          </p:nvSpPr>
          <p:spPr>
            <a:xfrm>
              <a:off x="838200" y="3619500"/>
              <a:ext cx="6019800" cy="9525"/>
            </a:xfrm>
            <a:custGeom>
              <a:avLst/>
              <a:gdLst/>
              <a:ahLst/>
              <a:cxnLst/>
              <a:rect l="l" t="t" r="r" b="b"/>
              <a:pathLst>
                <a:path w="6019800" h="9525">
                  <a:moveTo>
                    <a:pt x="0" y="0"/>
                  </a:moveTo>
                  <a:lnTo>
                    <a:pt x="60198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9" name="Line 9"/>
            <p:cNvSpPr/>
            <p:nvPr/>
          </p:nvSpPr>
          <p:spPr>
            <a:xfrm>
              <a:off x="838200" y="4552950"/>
              <a:ext cx="6019800" cy="9525"/>
            </a:xfrm>
            <a:custGeom>
              <a:avLst/>
              <a:gdLst/>
              <a:ahLst/>
              <a:cxnLst/>
              <a:rect l="l" t="t" r="r" b="b"/>
              <a:pathLst>
                <a:path w="6019800" h="9525">
                  <a:moveTo>
                    <a:pt x="0" y="0"/>
                  </a:moveTo>
                  <a:lnTo>
                    <a:pt x="60198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838200" y="5638800"/>
              <a:ext cx="6019800" cy="9525"/>
            </a:xfrm>
            <a:custGeom>
              <a:avLst/>
              <a:gdLst/>
              <a:ahLst/>
              <a:cxnLst/>
              <a:rect l="l" t="t" r="r" b="b"/>
              <a:pathLst>
                <a:path w="6019800" h="9525">
                  <a:moveTo>
                    <a:pt x="0" y="0"/>
                  </a:moveTo>
                  <a:lnTo>
                    <a:pt x="6019800" y="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1" name="Line 11"/>
            <p:cNvSpPr/>
            <p:nvPr/>
          </p:nvSpPr>
          <p:spPr>
            <a:xfrm>
              <a:off x="1638300" y="2143125"/>
              <a:ext cx="9525" cy="3495675"/>
            </a:xfrm>
            <a:custGeom>
              <a:avLst/>
              <a:gdLst/>
              <a:ahLst/>
              <a:cxnLst/>
              <a:rect l="l" t="t" r="r" b="b"/>
              <a:pathLst>
                <a:path w="9525" h="3495675">
                  <a:moveTo>
                    <a:pt x="0" y="0"/>
                  </a:moveTo>
                  <a:lnTo>
                    <a:pt x="0" y="3495675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2" name="Line 12"/>
            <p:cNvSpPr/>
            <p:nvPr/>
          </p:nvSpPr>
          <p:spPr>
            <a:xfrm>
              <a:off x="4391025" y="2143125"/>
              <a:ext cx="9525" cy="3495675"/>
            </a:xfrm>
            <a:custGeom>
              <a:avLst/>
              <a:gdLst/>
              <a:ahLst/>
              <a:cxnLst/>
              <a:rect l="l" t="t" r="r" b="b"/>
              <a:pathLst>
                <a:path w="9525" h="3495675">
                  <a:moveTo>
                    <a:pt x="0" y="0"/>
                  </a:moveTo>
                  <a:lnTo>
                    <a:pt x="0" y="3495675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85188" y="2241523"/>
              <a:ext cx="6604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类型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875788" y="2241523"/>
              <a:ext cx="18415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原条件 / 改写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4676138" y="2241523"/>
              <a:ext cx="9144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上界边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66163" y="300352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875788" y="2851123"/>
              <a:ext cx="1689100" cy="772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xa ≥ xb + c</a:t>
              </a:r>
              <a:br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xb ≤ xa − c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676138" y="3003523"/>
              <a:ext cx="13843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→ b，−c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066163" y="395602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875788" y="3956023"/>
              <a:ext cx="1689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xa ≤ xb + c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4676138" y="3956023"/>
              <a:ext cx="12446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 → a，c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066163" y="490852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875788" y="4908523"/>
              <a:ext cx="11303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xa = xb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4676138" y="4775173"/>
              <a:ext cx="1244600" cy="772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→ b，0</a:t>
              </a:r>
              <a:br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 → a，0</a:t>
              </a:r>
            </a:p>
          </p:txBody>
        </p:sp>
      </p:grpSp>
      <p:sp>
        <p:nvSpPr>
          <p:cNvPr id="27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228838" y="2146273"/>
            <a:ext cx="3200400" cy="3439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x[i] 表示第 i 个农场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的作物数量。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统一使用形式：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x[v] ≤ x[u] + w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对应边 u → v，权 w。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先移项，再辨认 u、v。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不要只看到“多”或“少”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就猜边的方向。</a:t>
            </a:r>
          </a:p>
        </p:txBody>
      </p:sp>
      <p:sp>
        <p:nvSpPr>
          <p:cNvPr id="28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0960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717442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5：矛盾与负环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390144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三条农场信息怎样产生矛盾</a:t>
            </a:r>
          </a:p>
        </p:txBody>
      </p:sp>
      <p:grpSp>
        <p:nvGrpSpPr>
          <p:cNvPr id="21" name="diagram-slot Proxy Content"/>
          <p:cNvGrpSpPr/>
          <p:nvPr/>
        </p:nvGrpSpPr>
        <p:grpSpPr>
          <a:xfrm>
            <a:off x="828039" y="2146273"/>
            <a:ext cx="4867911" cy="3934509"/>
            <a:chOff x="828039" y="2146273"/>
            <a:chExt cx="4867911" cy="3934509"/>
          </a:xfrm>
        </p:grpSpPr>
        <p:sp>
          <p:nvSpPr>
            <p:cNvPr id="7" name="TextBox 7"/>
            <p:cNvSpPr txBox="1"/>
            <p:nvPr/>
          </p:nvSpPr>
          <p:spPr>
            <a:xfrm>
              <a:off x="828039" y="2146273"/>
              <a:ext cx="2712723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教学自拟：三点约束图</a:t>
              </a:r>
            </a:p>
          </p:txBody>
        </p:sp>
        <p:sp>
          <p:nvSpPr>
            <p:cNvPr id="8" name="Line 8"/>
            <p:cNvSpPr/>
            <p:nvPr/>
          </p:nvSpPr>
          <p:spPr>
            <a:xfrm flipH="1">
              <a:off x="1724025" y="3143250"/>
              <a:ext cx="1657350" cy="171450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tailEnd type="triangle" w="lg" len="lg"/>
            </a:ln>
          </p:spPr>
        </p:sp>
        <p:sp>
          <p:nvSpPr>
            <p:cNvPr id="9" name="Line 9"/>
            <p:cNvSpPr/>
            <p:nvPr/>
          </p:nvSpPr>
          <p:spPr>
            <a:xfrm>
              <a:off x="1952625" y="5095875"/>
              <a:ext cx="3190875" cy="1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tailEnd type="triangle" w="lg" len="lg"/>
            </a:ln>
          </p:spPr>
        </p:sp>
        <p:sp>
          <p:nvSpPr>
            <p:cNvPr id="10" name="Line 10"/>
            <p:cNvSpPr/>
            <p:nvPr/>
          </p:nvSpPr>
          <p:spPr>
            <a:xfrm flipH="1" flipV="1">
              <a:off x="3705225" y="3143250"/>
              <a:ext cx="1562100" cy="171450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tailEnd type="triangle" w="lg" len="lg"/>
            </a:ln>
          </p:spPr>
        </p:sp>
        <p:sp>
          <p:nvSpPr>
            <p:cNvPr id="11" name="Ellipse 11"/>
            <p:cNvSpPr/>
            <p:nvPr/>
          </p:nvSpPr>
          <p:spPr>
            <a:xfrm>
              <a:off x="3276600" y="2686050"/>
              <a:ext cx="533400" cy="5334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1400175" y="4829175"/>
              <a:ext cx="533400" cy="5334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3" name="Ellipse 13"/>
            <p:cNvSpPr/>
            <p:nvPr/>
          </p:nvSpPr>
          <p:spPr>
            <a:xfrm>
              <a:off x="5162550" y="4829175"/>
              <a:ext cx="533400" cy="5334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3397251" y="283207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520825" y="497519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283201" y="497519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2123438" y="3689323"/>
              <a:ext cx="4318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−2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3333113" y="4641823"/>
              <a:ext cx="4318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−3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752338" y="368932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456689" y="5689573"/>
              <a:ext cx="3318513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环权和：−2 − 3 + 4 = −1</a:t>
              </a:r>
            </a:p>
          </p:txBody>
        </p:sp>
      </p:grpSp>
      <p:sp>
        <p:nvSpPr>
          <p:cNvPr id="23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228838" y="2146273"/>
            <a:ext cx="3136900" cy="3820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x1 ≥ x2 + 2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x2 ≥ x3 + 3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x1 ≤ x3 + 4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前两条合并：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x1 ≥ x3 + 5。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与第三条矛盾，无解。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若把第三条的 4 改成 5，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(x1,x2,x3) = (5,3,0)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就是一组可行解。</a:t>
            </a:r>
          </a:p>
        </p:txBody>
      </p:sp>
      <p:sp>
        <p:nvSpPr>
          <p:cNvPr id="24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0960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717442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5：输入与建图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3578352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读入三种信息时怎样建边</a:t>
            </a:r>
          </a:p>
        </p:txBody>
      </p:sp>
      <p:grpSp>
        <p:nvGrpSpPr>
          <p:cNvPr id="8" name="code-slot Proxy Content"/>
          <p:cNvGrpSpPr/>
          <p:nvPr/>
        </p:nvGrpSpPr>
        <p:grpSpPr>
          <a:xfrm>
            <a:off x="829056" y="2148840"/>
            <a:ext cx="3892550" cy="3323844"/>
            <a:chOff x="829056" y="2148840"/>
            <a:chExt cx="3892550" cy="3323844"/>
          </a:xfrm>
        </p:grpSpPr>
        <p:sp>
          <p:nvSpPr>
            <p:cNvPr id="7" name="TextBox 7"/>
            <p:cNvSpPr txBox="1"/>
            <p:nvPr/>
          </p:nvSpPr>
          <p:spPr>
            <a:xfrm>
              <a:off x="829056" y="2148840"/>
              <a:ext cx="3892550" cy="33238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18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 &gt;&gt; type &gt;&gt; a &gt;&gt; b;</a:t>
              </a:r>
              <a:br/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(type == 1) {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cin &gt;&gt; c;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add(a, b, -c);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 </a:t>
              </a: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else if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(type == 2) {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cin &gt;&gt; c;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add(b, a, c);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 </a:t>
              </a: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else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{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add(a, b, 0);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add(b, a, 0);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  <a:p>
              <a:pPr algn="l">
                <a:lnSpc>
                  <a:spcPts val="1800"/>
                </a:lnSpc>
                <a:spcBef>
                  <a:spcPts val="1800"/>
                </a:spcBef>
              </a:pPr>
              <a:r>
                <a:rPr lang="zh-CN" sz="18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// add(u,v,w)：保存上界边 u → v</a:t>
              </a:r>
              <a:br/>
              <a:r>
                <a:rPr lang="zh-CN" sz="18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// 原变量约束为 x[v] ≤ x[u] + w</a:t>
              </a:r>
            </a:p>
          </p:txBody>
        </p:sp>
      </p:grpSp>
      <p:sp>
        <p:nvSpPr>
          <p:cNvPr id="10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419338" y="2146273"/>
            <a:ext cx="3111500" cy="35820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第三类输入没有 c，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多读一个数会错位。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相等需要两条边，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分别限制两个方向。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差值约束只关心相对差，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所有 x 同时加一个常数，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不会改变任何差值。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因此可整体平移到非负。</a:t>
            </a:r>
          </a:p>
        </p:txBody>
      </p:sp>
      <p:sp>
        <p:nvSpPr>
          <p:cNvPr id="11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2865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1800"/>
            </a:lvl1pPr>
          </a:lstStyle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717442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5：全图可行性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3578352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从所有农场同时开始判环</a:t>
            </a:r>
          </a:p>
        </p:txBody>
      </p:sp>
      <p:grpSp>
        <p:nvGrpSpPr>
          <p:cNvPr id="8" name="code-slot Proxy Content"/>
          <p:cNvGrpSpPr/>
          <p:nvPr/>
        </p:nvGrpSpPr>
        <p:grpSpPr>
          <a:xfrm>
            <a:off x="829056" y="2148840"/>
            <a:ext cx="4179888" cy="3552444"/>
            <a:chOff x="829056" y="2148840"/>
            <a:chExt cx="4179888" cy="3552444"/>
          </a:xfrm>
        </p:grpSpPr>
        <p:sp>
          <p:nvSpPr>
            <p:cNvPr id="7" name="TextBox 7"/>
            <p:cNvSpPr txBox="1"/>
            <p:nvPr/>
          </p:nvSpPr>
          <p:spPr>
            <a:xfrm>
              <a:off x="829056" y="2148840"/>
              <a:ext cx="4179888" cy="3552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1800"/>
                </a:lnSpc>
              </a:pPr>
              <a:r>
                <a:rPr lang="zh-CN" sz="18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// 初始 dist、len 全 0，所有点入队</a:t>
              </a:r>
              <a:br/>
              <a:r>
                <a:rPr lang="zh-CN" sz="18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// u 弹出后，扫描边 (u,v,w)</a:t>
              </a:r>
            </a:p>
            <a:p>
              <a:pPr algn="l">
                <a:lnSpc>
                  <a:spcPts val="1800"/>
                </a:lnSpc>
                <a:spcBef>
                  <a:spcPts val="1800"/>
                </a:spcBef>
              </a:pP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(dist[v] &gt; dist[u] + w) {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dist[v] = dist[u] + w;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len[v] = len[u] + 1;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if (len[v] &gt;= n)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return false;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if (!inq[v]) {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q.push(v);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inq[v] = true;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}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  <a:p>
              <a:pPr algn="l">
                <a:lnSpc>
                  <a:spcPts val="1800"/>
                </a:lnSpc>
                <a:spcBef>
                  <a:spcPts val="1800"/>
                </a:spcBef>
              </a:pPr>
              <a:r>
                <a:rPr lang="zh-CN" sz="18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// 队列正常清空，则 return true</a:t>
              </a:r>
            </a:p>
          </p:txBody>
        </p:sp>
      </p:grpSp>
      <p:sp>
        <p:nvSpPr>
          <p:cNvPr id="10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419338" y="2146273"/>
            <a:ext cx="3162300" cy="348683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沿用负环课件的判据：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len 是候选路线的边数，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不是简单的入队次数。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判环放在 inq 判断之前。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n、m ≤ 5000，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最坏时间 O(nm)，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空间 O(n+m)。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有解输出 Yes，无解 No。</a:t>
            </a:r>
          </a:p>
        </p:txBody>
      </p:sp>
      <p:sp>
        <p:nvSpPr>
          <p:cNvPr id="11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2865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1800"/>
            </a:lvl1pPr>
          </a:lstStyle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206112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5 · 跟踪全图判环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839968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三条边依次降低标签，最后触发负环判定</a:t>
            </a:r>
          </a:p>
        </p:txBody>
      </p:sp>
      <p:sp>
        <p:nvSpPr>
          <p:cNvPr id="7" name="left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3810000" cy="3439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三条有向边：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1→2（−2）、2→3（−3）、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3→1（4），总和为 −1。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初始 dist、len 全为 0，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队列 [1,2,3]，全图都要检查。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弹出 1：0−2&lt;dist[2]=0。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dist[2]=−2，len[2]=1。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2 已在队列，不重复入队。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但新距离和边数已更新。</a:t>
            </a:r>
          </a:p>
        </p:txBody>
      </p:sp>
      <p:sp>
        <p:nvSpPr>
          <p:cNvPr id="9" name="right-slot Placeholder Carrier"/>
          <p:cNvSpPr txBox="1">
            <a:spLocks noGrp="1"/>
          </p:cNvSpPr>
          <p:nvPr>
            <p:ph type="body" idx="3"/>
          </p:nvPr>
        </p:nvSpPr>
        <p:spPr>
          <a:xfrm>
            <a:off x="6314438" y="2146273"/>
            <a:ext cx="3962400" cy="3439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弹出 2：候选 −2−3=−5。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dist[3]=−5，len[3]=2。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3 已在队列，也不重复入队。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弹出 3：候选 −5+4=−1。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dist[1]=−1，len[1]=3。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len[1]≥n，输出 No 并结束。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不是“出现负数就无解”；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是沿负环反复下降造成矛盾。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下一题还要在可行基础上求最少。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430463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5：课堂检验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390144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没有负环就要找最小总量吗</a:t>
            </a:r>
          </a:p>
        </p:txBody>
      </p:sp>
      <p:sp>
        <p:nvSpPr>
          <p:cNvPr id="7" name="question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5816600" cy="1534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① 例图最后一条边权由 4 改成 5，应输出什么？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② 只把农场 1 入队，能保证检查所有约束吗？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③ 把一组可行数量全部加 100，还是可行解吗？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本题是否要求输出作物数量的最小总和？</a:t>
            </a:r>
          </a:p>
        </p:txBody>
      </p:sp>
      <p:sp>
        <p:nvSpPr>
          <p:cNvPr id="9" name="answer-slot Placeholder Carrier"/>
          <p:cNvSpPr txBox="1">
            <a:spLocks noGrp="1"/>
          </p:cNvSpPr>
          <p:nvPr>
            <p:ph type="body" idx="3"/>
          </p:nvPr>
        </p:nvSpPr>
        <p:spPr>
          <a:xfrm>
            <a:off x="828038" y="4279873"/>
            <a:ext cx="6070600" cy="1534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① Yes，环权和变为 0，(5,3,0) 可行。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② 不能，另一块不可达区域也可能有矛盾。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③ 仍可行，所有差值保持不变。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P1993 只判断是否存在解。下一题才要求最小总和。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8791956" y="2205990"/>
            <a:ext cx="2562606" cy="3876294"/>
            <a:chOff x="8791956" y="2205990"/>
            <a:chExt cx="2562606" cy="3876294"/>
          </a:xfrm>
        </p:grpSpPr>
        <p:sp>
          <p:nvSpPr>
            <p:cNvPr id="10" name="TextBox 10"/>
            <p:cNvSpPr txBox="1"/>
            <p:nvPr/>
          </p:nvSpPr>
          <p:spPr>
            <a:xfrm>
              <a:off x="8791956" y="2205990"/>
              <a:ext cx="19796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把报告接起来推算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791956" y="2815590"/>
              <a:ext cx="12795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x1 ≥ x2+2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791956" y="3310890"/>
              <a:ext cx="12795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x2 ≥ x3+3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773031" y="3749040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↓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791956" y="4196715"/>
              <a:ext cx="12795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x1 ≥ x3+5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791956" y="4730115"/>
              <a:ext cx="20907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又要求 x1 ≤ x3+4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791956" y="5206365"/>
              <a:ext cx="14636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5 ≤ 4：矛盾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8791956" y="5730240"/>
              <a:ext cx="256260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改成 5：(5,3,0) 可行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100220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6 · P3275 糖果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6809232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满足孩子们的比较要求，还要让糖果总数尽量少</a:t>
            </a:r>
          </a:p>
        </p:txBody>
      </p:sp>
      <p:sp>
        <p:nvSpPr>
          <p:cNvPr id="8" name="body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7264400" cy="3820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给 n 个孩子分糖，每人至少 1 颗，颗数必须是整数。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有 k 条比较要求。首行输入 n、k，之后每行 X、A、B：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X=1：孩子 A 和 B 的糖果一样多。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X=2：A 比 B 少；X=3：A 不少于 B。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X=4：A 比 B 多；X=5：A 不多于 B。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输出满足所有要求的最小糖果总数；无法满足则输出 −1。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n、k≤10⁵；只找到一种可行分配，还没有完成最小化任务。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上一题只判断报告能否同时成立，这次还要比较可行解的总数。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我们先给每人 1 颗，再观察究竟是谁必须增加。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下一页用四个孩子和四条要求试着分糖。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8979408" y="2196465"/>
            <a:ext cx="2374392" cy="3866769"/>
            <a:chOff x="8979408" y="2196465"/>
            <a:chExt cx="2374392" cy="3866769"/>
          </a:xfrm>
        </p:grpSpPr>
        <p:sp>
          <p:nvSpPr>
            <p:cNvPr id="7" name="TextBox 7"/>
            <p:cNvSpPr txBox="1"/>
            <p:nvPr/>
          </p:nvSpPr>
          <p:spPr>
            <a:xfrm>
              <a:off x="8982456" y="2196465"/>
              <a:ext cx="19796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每人至少需要多少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982456" y="2777490"/>
              <a:ext cx="6080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孩子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858756" y="2777490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277856" y="2777490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696956" y="2777490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116056" y="2777490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982456" y="3282315"/>
              <a:ext cx="6080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下界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858756" y="328231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277856" y="328231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0696956" y="328231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1116056" y="328231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8979408" y="3722370"/>
              <a:ext cx="205422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总数至少为 6</a:t>
              </a:r>
            </a:p>
          </p:txBody>
        </p:sp>
        <p:sp>
          <p:nvSpPr>
            <p:cNvPr id="20" name="Line 20"/>
            <p:cNvSpPr/>
            <p:nvPr/>
          </p:nvSpPr>
          <p:spPr>
            <a:xfrm>
              <a:off x="8991600" y="4362450"/>
              <a:ext cx="2362200" cy="9525"/>
            </a:xfrm>
            <a:custGeom>
              <a:avLst/>
              <a:gdLst/>
              <a:ahLst/>
              <a:cxnLst/>
              <a:rect l="l" t="t" r="r" b="b"/>
              <a:pathLst>
                <a:path w="2362200" h="9525">
                  <a:moveTo>
                    <a:pt x="0" y="0"/>
                  </a:moveTo>
                  <a:lnTo>
                    <a:pt x="2362200" y="0"/>
                  </a:lnTo>
                </a:path>
              </a:pathLst>
            </a:custGeom>
            <a:noFill/>
            <a:ln w="19050">
              <a:solidFill>
                <a:srgbClr val="B8CDE1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8982456" y="4663440"/>
              <a:ext cx="21129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[1,1,2,2] 达到 6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8982456" y="5139690"/>
              <a:ext cx="22383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[2,2,3,3] 总数 10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982456" y="5711190"/>
              <a:ext cx="17510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可行不一定最少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206112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6 · 完整输入输出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547616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把四条比较翻译成实际分糖条件</a:t>
            </a:r>
          </a:p>
        </p:txBody>
      </p:sp>
      <p:sp>
        <p:nvSpPr>
          <p:cNvPr id="7" name="code-slot Proxy Content"/>
          <p:cNvSpPr txBox="1"/>
          <p:nvPr/>
        </p:nvSpPr>
        <p:spPr>
          <a:xfrm>
            <a:off x="829056" y="2148840"/>
            <a:ext cx="3567113" cy="35524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550"/>
              </a:lnSpc>
            </a:pPr>
            <a:r>
              <a:rPr lang="zh-CN" sz="18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教学自拟输入</a:t>
            </a:r>
          </a:p>
          <a:p>
            <a:pPr algn="l">
              <a:lnSpc>
                <a:spcPts val="2550"/>
              </a:lnSpc>
              <a:spcBef>
                <a:spcPts val="150"/>
              </a:spcBef>
            </a:pPr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4 4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1 1 2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2 2 3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5 3 4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5 1 4</a:t>
            </a:r>
          </a:p>
          <a:p>
            <a:pPr algn="l">
              <a:lnSpc>
                <a:spcPts val="2550"/>
              </a:lnSpc>
              <a:spcBef>
                <a:spcPts val="1050"/>
              </a:spcBef>
            </a:pPr>
            <a:r>
              <a:rPr lang="zh-CN" sz="18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对应输出</a:t>
            </a:r>
          </a:p>
          <a:p>
            <a:pPr algn="l">
              <a:lnSpc>
                <a:spcPts val="2550"/>
              </a:lnSpc>
              <a:spcBef>
                <a:spcPts val="150"/>
              </a:spcBef>
            </a:pPr>
            <a:r>
              <a:rPr lang="zh-CN" sz="18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6</a:t>
            </a:r>
          </a:p>
          <a:p>
            <a:pPr algn="l">
              <a:lnSpc>
                <a:spcPts val="2550"/>
              </a:lnSpc>
              <a:spcBef>
                <a:spcPts val="750"/>
              </a:spcBef>
            </a:pPr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输出总数，不输出每个人的分配。</a:t>
            </a:r>
          </a:p>
          <a:p>
            <a:pPr algn="l">
              <a:lnSpc>
                <a:spcPts val="2550"/>
              </a:lnSpc>
              <a:spcBef>
                <a:spcPts val="150"/>
              </a:spcBef>
            </a:pPr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后面仍要解释 6 为什么最少。</a:t>
            </a:r>
          </a:p>
        </p:txBody>
      </p:sp>
      <p:sp>
        <p:nvSpPr>
          <p:cNvPr id="9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419338" y="2146273"/>
            <a:ext cx="3695700" cy="3820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令 x[i] 表示第 i 人的颗数。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 1 2：x[1]=x[2]。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2 2 3：x[2]&lt;x[3]。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5 3 4：x[3]≤x[4]。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5 1 4：x[1]≤x[4]。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再加上每个人至少 1 颗。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先试 [1,1,1,1]：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第二条要求没有满足。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把第 3 人改成 2 后，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 4 人是否也要增加？</a:t>
            </a:r>
          </a:p>
        </p:txBody>
      </p:sp>
      <p:sp>
        <p:nvSpPr>
          <p:cNvPr id="10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2865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1800"/>
            </a:lvl1pPr>
          </a:lstStyle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206112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6 · 从分配中推导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193792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为什么不能拿任意一组可行值就结束</a:t>
            </a:r>
          </a:p>
        </p:txBody>
      </p:sp>
      <p:sp>
        <p:nvSpPr>
          <p:cNvPr id="8" name="body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7683500" cy="35916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15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从 [1,1,1,1] 开始，因为 x[2]&lt;x[3]，第 3 人至少要 2 颗。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又因为 x[3]≤x[4]，第 4 人也至少要 2 颗。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于是得到 [1,1,2,2]，检查四条要求都成立，总数为 6。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任何合法方案中，前两人各≥1，后两人各≥2，所以总数≥6。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我们恰好达到 6，因此这组分配确实最少。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[2,2,3,3] 也满足条件，但总数为 10，不能作为最优答案。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程序需要从 1 开始，只把每个人抬高到条件要求的最低数量。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若 u 至少有某个值，且 v 比 u 至少多 w，就有 x[v]≥x[u]+w。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接下来用“下界边”记录这种必须增加的关系。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8979408" y="2196465"/>
            <a:ext cx="2374392" cy="3866769"/>
            <a:chOff x="8979408" y="2196465"/>
            <a:chExt cx="2374392" cy="3866769"/>
          </a:xfrm>
        </p:grpSpPr>
        <p:sp>
          <p:nvSpPr>
            <p:cNvPr id="7" name="TextBox 7"/>
            <p:cNvSpPr txBox="1"/>
            <p:nvPr/>
          </p:nvSpPr>
          <p:spPr>
            <a:xfrm>
              <a:off x="8982456" y="2196465"/>
              <a:ext cx="19796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每人至少需要多少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982456" y="2777490"/>
              <a:ext cx="6080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孩子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858756" y="2777490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277856" y="2777490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696956" y="2777490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116056" y="2777490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982456" y="3282315"/>
              <a:ext cx="6080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下界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858756" y="328231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277856" y="328231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0696956" y="328231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1116056" y="328231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8979408" y="3722370"/>
              <a:ext cx="205422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总数至少为 6</a:t>
              </a:r>
            </a:p>
          </p:txBody>
        </p:sp>
        <p:sp>
          <p:nvSpPr>
            <p:cNvPr id="20" name="Line 20"/>
            <p:cNvSpPr/>
            <p:nvPr/>
          </p:nvSpPr>
          <p:spPr>
            <a:xfrm>
              <a:off x="8991600" y="4362450"/>
              <a:ext cx="2362200" cy="9525"/>
            </a:xfrm>
            <a:custGeom>
              <a:avLst/>
              <a:gdLst/>
              <a:ahLst/>
              <a:cxnLst/>
              <a:rect l="l" t="t" r="r" b="b"/>
              <a:pathLst>
                <a:path w="2362200" h="9525">
                  <a:moveTo>
                    <a:pt x="0" y="0"/>
                  </a:moveTo>
                  <a:lnTo>
                    <a:pt x="2362200" y="0"/>
                  </a:lnTo>
                </a:path>
              </a:pathLst>
            </a:custGeom>
            <a:noFill/>
            <a:ln w="19050">
              <a:solidFill>
                <a:srgbClr val="B8CDE1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8982456" y="4663440"/>
              <a:ext cx="21129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[1,1,2,2] 达到 6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8982456" y="5139690"/>
              <a:ext cx="22383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[2,2,3,3] 总数 10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982456" y="5711190"/>
              <a:ext cx="17510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可行不一定最少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861612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6：P3275 糖果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870704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糖果题需要每个人的最小可行下界</a:t>
            </a:r>
          </a:p>
        </p:txBody>
      </p:sp>
      <p:sp>
        <p:nvSpPr>
          <p:cNvPr id="8" name="body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8102600" cy="3629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每个人至少得到 1 颗糖，数量为整数，还要满足给定的大小关系。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目标是使所有人的糖果总数最小，无解输出 −1。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这次统一写成 x[v] ≥ x[u] + w，连下界边 u → v。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“严格更多”至少多 1，边权为 1；“不少于”允许一样，边权为 0。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先给每人 1，再依据约束提高不得不提高的下界。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所有合法分配都不能低于这些下界，因此最终可行下界就是最优值。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n、k 可达 10⁵，需要有保证的高效方法。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下面先补充强连通分量与缩点，再在有向无环图上求最长下界。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8979408" y="2196465"/>
            <a:ext cx="2374392" cy="3866769"/>
            <a:chOff x="8979408" y="2196465"/>
            <a:chExt cx="2374392" cy="3866769"/>
          </a:xfrm>
        </p:grpSpPr>
        <p:sp>
          <p:nvSpPr>
            <p:cNvPr id="7" name="TextBox 7"/>
            <p:cNvSpPr txBox="1"/>
            <p:nvPr/>
          </p:nvSpPr>
          <p:spPr>
            <a:xfrm>
              <a:off x="8982456" y="2196465"/>
              <a:ext cx="19796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每人至少需要多少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982456" y="2777490"/>
              <a:ext cx="6080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孩子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858756" y="2777490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277856" y="2777490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696956" y="2777490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116056" y="2777490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982456" y="3282315"/>
              <a:ext cx="6080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下界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858756" y="328231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277856" y="328231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0696956" y="328231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1116056" y="328231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8979408" y="3722370"/>
              <a:ext cx="205422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总数至少为 6</a:t>
              </a:r>
            </a:p>
          </p:txBody>
        </p:sp>
        <p:sp>
          <p:nvSpPr>
            <p:cNvPr id="20" name="Line 20"/>
            <p:cNvSpPr/>
            <p:nvPr/>
          </p:nvSpPr>
          <p:spPr>
            <a:xfrm>
              <a:off x="8991600" y="4362450"/>
              <a:ext cx="2362200" cy="9525"/>
            </a:xfrm>
            <a:custGeom>
              <a:avLst/>
              <a:gdLst/>
              <a:ahLst/>
              <a:cxnLst/>
              <a:rect l="l" t="t" r="r" b="b"/>
              <a:pathLst>
                <a:path w="2362200" h="9525">
                  <a:moveTo>
                    <a:pt x="0" y="0"/>
                  </a:moveTo>
                  <a:lnTo>
                    <a:pt x="2362200" y="0"/>
                  </a:lnTo>
                </a:path>
              </a:pathLst>
            </a:custGeom>
            <a:noFill/>
            <a:ln w="19050">
              <a:solidFill>
                <a:srgbClr val="B8CDE1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8982456" y="4663440"/>
              <a:ext cx="21129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[1,1,2,2] 达到 6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8982456" y="5139690"/>
              <a:ext cx="22383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[2,2,3,3] 总数 10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982456" y="5711190"/>
              <a:ext cx="17510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可行不一定最少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430463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6：五类条件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644542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五种要求只会产生 0 边和 1 边</a:t>
            </a:r>
          </a:p>
        </p:txBody>
      </p:sp>
      <p:grpSp>
        <p:nvGrpSpPr>
          <p:cNvPr id="33" name="diagram-slot Proxy Content"/>
          <p:cNvGrpSpPr/>
          <p:nvPr/>
        </p:nvGrpSpPr>
        <p:grpSpPr>
          <a:xfrm>
            <a:off x="838200" y="2143125"/>
            <a:ext cx="6019800" cy="3867150"/>
            <a:chOff x="838200" y="2143125"/>
            <a:chExt cx="6019800" cy="3867150"/>
          </a:xfrm>
        </p:grpSpPr>
        <p:sp>
          <p:nvSpPr>
            <p:cNvPr id="7" name="Line 7"/>
            <p:cNvSpPr/>
            <p:nvPr/>
          </p:nvSpPr>
          <p:spPr>
            <a:xfrm>
              <a:off x="838200" y="2667000"/>
              <a:ext cx="6019800" cy="9525"/>
            </a:xfrm>
            <a:custGeom>
              <a:avLst/>
              <a:gdLst/>
              <a:ahLst/>
              <a:cxnLst/>
              <a:rect l="l" t="t" r="r" b="b"/>
              <a:pathLst>
                <a:path w="6019800" h="9525">
                  <a:moveTo>
                    <a:pt x="0" y="0"/>
                  </a:moveTo>
                  <a:lnTo>
                    <a:pt x="6019800" y="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8" name="Line 8"/>
            <p:cNvSpPr/>
            <p:nvPr/>
          </p:nvSpPr>
          <p:spPr>
            <a:xfrm>
              <a:off x="838200" y="3333750"/>
              <a:ext cx="6019800" cy="9525"/>
            </a:xfrm>
            <a:custGeom>
              <a:avLst/>
              <a:gdLst/>
              <a:ahLst/>
              <a:cxnLst/>
              <a:rect l="l" t="t" r="r" b="b"/>
              <a:pathLst>
                <a:path w="6019800" h="9525">
                  <a:moveTo>
                    <a:pt x="0" y="0"/>
                  </a:moveTo>
                  <a:lnTo>
                    <a:pt x="60198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9" name="Line 9"/>
            <p:cNvSpPr/>
            <p:nvPr/>
          </p:nvSpPr>
          <p:spPr>
            <a:xfrm>
              <a:off x="838200" y="4000500"/>
              <a:ext cx="6019800" cy="9525"/>
            </a:xfrm>
            <a:custGeom>
              <a:avLst/>
              <a:gdLst/>
              <a:ahLst/>
              <a:cxnLst/>
              <a:rect l="l" t="t" r="r" b="b"/>
              <a:pathLst>
                <a:path w="6019800" h="9525">
                  <a:moveTo>
                    <a:pt x="0" y="0"/>
                  </a:moveTo>
                  <a:lnTo>
                    <a:pt x="60198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838200" y="4667250"/>
              <a:ext cx="6019800" cy="9525"/>
            </a:xfrm>
            <a:custGeom>
              <a:avLst/>
              <a:gdLst/>
              <a:ahLst/>
              <a:cxnLst/>
              <a:rect l="l" t="t" r="r" b="b"/>
              <a:pathLst>
                <a:path w="6019800" h="9525">
                  <a:moveTo>
                    <a:pt x="0" y="0"/>
                  </a:moveTo>
                  <a:lnTo>
                    <a:pt x="60198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1" name="Line 11"/>
            <p:cNvSpPr/>
            <p:nvPr/>
          </p:nvSpPr>
          <p:spPr>
            <a:xfrm>
              <a:off x="838200" y="5334000"/>
              <a:ext cx="6019800" cy="9525"/>
            </a:xfrm>
            <a:custGeom>
              <a:avLst/>
              <a:gdLst/>
              <a:ahLst/>
              <a:cxnLst/>
              <a:rect l="l" t="t" r="r" b="b"/>
              <a:pathLst>
                <a:path w="6019800" h="9525">
                  <a:moveTo>
                    <a:pt x="0" y="0"/>
                  </a:moveTo>
                  <a:lnTo>
                    <a:pt x="60198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2" name="Line 12"/>
            <p:cNvSpPr/>
            <p:nvPr/>
          </p:nvSpPr>
          <p:spPr>
            <a:xfrm>
              <a:off x="838200" y="6000750"/>
              <a:ext cx="6019800" cy="9525"/>
            </a:xfrm>
            <a:custGeom>
              <a:avLst/>
              <a:gdLst/>
              <a:ahLst/>
              <a:cxnLst/>
              <a:rect l="l" t="t" r="r" b="b"/>
              <a:pathLst>
                <a:path w="6019800" h="9525">
                  <a:moveTo>
                    <a:pt x="0" y="0"/>
                  </a:moveTo>
                  <a:lnTo>
                    <a:pt x="6019800" y="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3" name="Line 13"/>
            <p:cNvSpPr/>
            <p:nvPr/>
          </p:nvSpPr>
          <p:spPr>
            <a:xfrm>
              <a:off x="1790700" y="2143125"/>
              <a:ext cx="9525" cy="3857625"/>
            </a:xfrm>
            <a:custGeom>
              <a:avLst/>
              <a:gdLst/>
              <a:ahLst/>
              <a:cxnLst/>
              <a:rect l="l" t="t" r="r" b="b"/>
              <a:pathLst>
                <a:path w="9525" h="3857625">
                  <a:moveTo>
                    <a:pt x="0" y="0"/>
                  </a:moveTo>
                  <a:lnTo>
                    <a:pt x="0" y="3857625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4" name="Line 14"/>
            <p:cNvSpPr/>
            <p:nvPr/>
          </p:nvSpPr>
          <p:spPr>
            <a:xfrm>
              <a:off x="3714750" y="2143125"/>
              <a:ext cx="9525" cy="3857625"/>
            </a:xfrm>
            <a:custGeom>
              <a:avLst/>
              <a:gdLst/>
              <a:ahLst/>
              <a:cxnLst/>
              <a:rect l="l" t="t" r="r" b="b"/>
              <a:pathLst>
                <a:path w="9525" h="3857625">
                  <a:moveTo>
                    <a:pt x="0" y="0"/>
                  </a:moveTo>
                  <a:lnTo>
                    <a:pt x="0" y="3857625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70913" y="2241523"/>
              <a:ext cx="6604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类型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180588" y="2241523"/>
              <a:ext cx="11684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糖果关系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4161788" y="2241523"/>
              <a:ext cx="9144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下界边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151888" y="290827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2266313" y="2908273"/>
              <a:ext cx="8509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= B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4066538" y="2908273"/>
              <a:ext cx="22606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↔ B，两边权 0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151888" y="357502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2266313" y="3575023"/>
              <a:ext cx="8509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&lt; B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4066538" y="3575023"/>
              <a:ext cx="12446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→ B，1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151888" y="424177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2266313" y="4241773"/>
              <a:ext cx="8509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≥ B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4066538" y="4241773"/>
              <a:ext cx="12446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 → A，0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151888" y="490852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2266313" y="4908523"/>
              <a:ext cx="8509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&gt; B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4066538" y="4908523"/>
              <a:ext cx="12446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 → A，1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151888" y="557527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2266313" y="5575273"/>
              <a:ext cx="8509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≤ B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4066538" y="5575273"/>
              <a:ext cx="12446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→ B，0</a:t>
              </a:r>
            </a:p>
          </p:txBody>
        </p:sp>
      </p:grpSp>
      <p:sp>
        <p:nvSpPr>
          <p:cNvPr id="35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228838" y="2146273"/>
            <a:ext cx="3365500" cy="3629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箭头指向必须达到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“前者数量 + 边权”的人。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例如 A &lt; B，数量为整数，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因此 x[B] ≥ x[A] + 1。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严格关系用 1，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非严格关系用 0。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若出现 A &lt; A 或 A &gt; A，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立即矛盾，无需继续求值。</a:t>
            </a:r>
          </a:p>
        </p:txBody>
      </p:sp>
      <p:sp>
        <p:nvSpPr>
          <p:cNvPr id="36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0960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013606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6：补充缩点基础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2619375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什么是强连通分量</a:t>
            </a:r>
          </a:p>
        </p:txBody>
      </p:sp>
      <p:grpSp>
        <p:nvGrpSpPr>
          <p:cNvPr id="28" name="diagram-slot Proxy Content"/>
          <p:cNvGrpSpPr/>
          <p:nvPr/>
        </p:nvGrpSpPr>
        <p:grpSpPr>
          <a:xfrm>
            <a:off x="828039" y="2146273"/>
            <a:ext cx="5153661" cy="4039284"/>
            <a:chOff x="828039" y="2146273"/>
            <a:chExt cx="5153661" cy="4039284"/>
          </a:xfrm>
        </p:grpSpPr>
        <p:sp>
          <p:nvSpPr>
            <p:cNvPr id="7" name="TextBox 7"/>
            <p:cNvSpPr txBox="1"/>
            <p:nvPr/>
          </p:nvSpPr>
          <p:spPr>
            <a:xfrm>
              <a:off x="828039" y="2146273"/>
              <a:ext cx="3789683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教学自拟：边权是糖果下界增量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1066800" y="2743200"/>
              <a:ext cx="2857500" cy="1066800"/>
            </a:xfrm>
            <a:prstGeom prst="roundRect">
              <a:avLst>
                <a:gd name="adj" fmla="val 14286"/>
              </a:avLst>
            </a:prstGeom>
            <a:noFill/>
            <a:ln w="28575">
              <a:solidFill>
                <a:schemeClr val="accent3"/>
              </a:solidFill>
            </a:ln>
          </p:spPr>
        </p:sp>
        <p:sp>
          <p:nvSpPr>
            <p:cNvPr id="9" name="Line 9"/>
            <p:cNvSpPr/>
            <p:nvPr/>
          </p:nvSpPr>
          <p:spPr>
            <a:xfrm>
              <a:off x="1790700" y="3228975"/>
              <a:ext cx="1343025" cy="1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tailEnd type="triangle" w="lg" len="lg"/>
            </a:ln>
          </p:spPr>
        </p:sp>
        <p:sp>
          <p:nvSpPr>
            <p:cNvPr id="10" name="Line 10"/>
            <p:cNvSpPr/>
            <p:nvPr/>
          </p:nvSpPr>
          <p:spPr>
            <a:xfrm flipH="1">
              <a:off x="1809750" y="3438525"/>
              <a:ext cx="1333500" cy="1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tailEnd type="triangle" w="lg" len="lg"/>
            </a:ln>
          </p:spPr>
        </p:sp>
        <p:sp>
          <p:nvSpPr>
            <p:cNvPr id="11" name="Line 11"/>
            <p:cNvSpPr/>
            <p:nvPr/>
          </p:nvSpPr>
          <p:spPr>
            <a:xfrm>
              <a:off x="3705225" y="3333750"/>
              <a:ext cx="1685925" cy="1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tailEnd type="triangle" w="lg" len="lg"/>
            </a:ln>
          </p:spPr>
        </p:sp>
        <p:sp>
          <p:nvSpPr>
            <p:cNvPr id="12" name="Line 12"/>
            <p:cNvSpPr/>
            <p:nvPr/>
          </p:nvSpPr>
          <p:spPr>
            <a:xfrm>
              <a:off x="1695450" y="3533775"/>
              <a:ext cx="1504950" cy="1514475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tailEnd type="triangle" w="lg" len="lg"/>
            </a:ln>
          </p:spPr>
        </p:sp>
        <p:sp>
          <p:nvSpPr>
            <p:cNvPr id="13" name="Line 13"/>
            <p:cNvSpPr/>
            <p:nvPr/>
          </p:nvSpPr>
          <p:spPr>
            <a:xfrm flipH="1">
              <a:off x="3657600" y="3533775"/>
              <a:ext cx="1847850" cy="154305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tailEnd type="triangle" w="lg" len="lg"/>
            </a:ln>
          </p:spPr>
        </p:sp>
        <p:sp>
          <p:nvSpPr>
            <p:cNvPr id="14" name="Ellipse 14"/>
            <p:cNvSpPr/>
            <p:nvPr/>
          </p:nvSpPr>
          <p:spPr>
            <a:xfrm>
              <a:off x="1257300" y="3067050"/>
              <a:ext cx="533400" cy="5334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5" name="Ellipse 15"/>
            <p:cNvSpPr/>
            <p:nvPr/>
          </p:nvSpPr>
          <p:spPr>
            <a:xfrm>
              <a:off x="3162300" y="3067050"/>
              <a:ext cx="533400" cy="5334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6" name="Ellipse 16"/>
            <p:cNvSpPr/>
            <p:nvPr/>
          </p:nvSpPr>
          <p:spPr>
            <a:xfrm>
              <a:off x="5448300" y="3067050"/>
              <a:ext cx="533400" cy="5334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3162300" y="5019675"/>
              <a:ext cx="533400" cy="5334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377950" y="321307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3282951" y="321307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5568951" y="321307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3282951" y="516569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2409188" y="289874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409188" y="351787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4457063" y="295589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990088" y="419414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4819013" y="419414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285239" y="5794348"/>
              <a:ext cx="2995425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分量：{1,2}、{3}、{4}</a:t>
              </a:r>
            </a:p>
          </p:txBody>
        </p:sp>
      </p:grpSp>
      <p:sp>
        <p:nvSpPr>
          <p:cNvPr id="30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228838" y="2146273"/>
            <a:ext cx="3302000" cy="35820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强连通分量，简称 SCC：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组内任意两点互相可达，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而且不能再并入其他点。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 能到 2，2 也能到 1，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所以属于同一分量。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2 能到 3，3 却回不到 2，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所以不能分到同一组。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单独一个点也可以是 SCC。</a:t>
            </a:r>
          </a:p>
        </p:txBody>
      </p:sp>
      <p:sp>
        <p:nvSpPr>
          <p:cNvPr id="31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0960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430463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6：判断无解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757623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分量内部有 1 边为什么一定无解</a:t>
            </a:r>
          </a:p>
        </p:txBody>
      </p:sp>
      <p:grpSp>
        <p:nvGrpSpPr>
          <p:cNvPr id="17" name="diagram-slot Proxy Content"/>
          <p:cNvGrpSpPr/>
          <p:nvPr/>
        </p:nvGrpSpPr>
        <p:grpSpPr>
          <a:xfrm>
            <a:off x="828039" y="2146273"/>
            <a:ext cx="5048886" cy="3858309"/>
            <a:chOff x="828039" y="2146273"/>
            <a:chExt cx="5048886" cy="3858309"/>
          </a:xfrm>
        </p:grpSpPr>
        <p:sp>
          <p:nvSpPr>
            <p:cNvPr id="7" name="TextBox 7"/>
            <p:cNvSpPr txBox="1"/>
            <p:nvPr/>
          </p:nvSpPr>
          <p:spPr>
            <a:xfrm>
              <a:off x="828039" y="2146273"/>
              <a:ext cx="3843531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设 u、v 在同一个强连通分量内</a:t>
              </a:r>
            </a:p>
          </p:txBody>
        </p:sp>
        <p:sp>
          <p:nvSpPr>
            <p:cNvPr id="8" name="Line 8"/>
            <p:cNvSpPr/>
            <p:nvPr/>
          </p:nvSpPr>
          <p:spPr>
            <a:xfrm>
              <a:off x="1971675" y="3657600"/>
              <a:ext cx="3295650" cy="1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tailEnd type="triangle" w="lg" len="lg"/>
            </a:ln>
          </p:spPr>
        </p:sp>
        <p:sp>
          <p:nvSpPr>
            <p:cNvPr id="9" name="Line 9"/>
            <p:cNvSpPr/>
            <p:nvPr/>
          </p:nvSpPr>
          <p:spPr>
            <a:xfrm flipH="1">
              <a:off x="1971675" y="3962400"/>
              <a:ext cx="3295650" cy="1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tailEnd type="triangle" w="lg" len="lg"/>
            </a:ln>
          </p:spPr>
        </p:sp>
        <p:sp>
          <p:nvSpPr>
            <p:cNvPr id="10" name="Ellipse 10"/>
            <p:cNvSpPr/>
            <p:nvPr/>
          </p:nvSpPr>
          <p:spPr>
            <a:xfrm>
              <a:off x="1362075" y="3505200"/>
              <a:ext cx="609600" cy="6096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5267325" y="3505200"/>
              <a:ext cx="609600" cy="6096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520825" y="368932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u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426076" y="368932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v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2790188" y="2984473"/>
              <a:ext cx="17018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去程有边权 1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2456813" y="4375123"/>
              <a:ext cx="22352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返回路线总权 ≥ 0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113788" y="5232373"/>
              <a:ext cx="3911600" cy="772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绕一圈要求 x[u] ≥ x[u] + 1，</a:t>
              </a:r>
              <a:br/>
              <a:r>
                <a:rPr lang="zh-CN" sz="2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这不可能成立。</a:t>
              </a:r>
            </a:p>
          </p:txBody>
        </p:sp>
      </p:grpSp>
      <p:sp>
        <p:nvSpPr>
          <p:cNvPr id="19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228838" y="2146273"/>
            <a:ext cx="3365500" cy="33915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所有边权都是 0 或 1。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内部的 1 边加上返回路线，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必然构成正权环。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若内部边全为 0，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互相可达推出双方都不少于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对方，因此组内数量相等。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检查所有内部边即可，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无需逐一枚举环。</a:t>
            </a:r>
          </a:p>
        </p:txBody>
      </p:sp>
      <p:sp>
        <p:nvSpPr>
          <p:cNvPr id="20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0960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305334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6：Kosaraju 算法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224528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两次深搜怎样得到强连通分量</a:t>
            </a:r>
          </a:p>
        </p:txBody>
      </p:sp>
      <p:sp>
        <p:nvSpPr>
          <p:cNvPr id="8" name="body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7772400" cy="3629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第一次：在原图中深搜所有尚未访问的点。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一个点的所有出边处理结束时，才将它加入 order。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第二次：把全部边反向，按照 order 的逆序依次取点。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遇到未分组的点，就在反图中搜索所有未分组的可达点，编为一组。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原图分量间若有 A→B，A 的最大结束次序比 B 晚。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倒序处理时，反边不会把当前搜索带入其他尚未处理的分量。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例图可得到结束序 [4,3,2,1]，第二次按 [1,2,3,4] 考察。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依次分出 {1,2}、{3}、{4}，已分组的点直接跳过。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9011031" y="2215515"/>
            <a:ext cx="2197075" cy="3847719"/>
            <a:chOff x="9011031" y="2215515"/>
            <a:chExt cx="2197075" cy="3847719"/>
          </a:xfrm>
        </p:grpSpPr>
        <p:sp>
          <p:nvSpPr>
            <p:cNvPr id="7" name="TextBox 7"/>
            <p:cNvSpPr txBox="1"/>
            <p:nvPr/>
          </p:nvSpPr>
          <p:spPr>
            <a:xfrm>
              <a:off x="9011031" y="2215515"/>
              <a:ext cx="17510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两次搜索的次序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011031" y="2796540"/>
              <a:ext cx="20907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结束：4, 3, 2, 1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954006" y="3234690"/>
              <a:ext cx="8588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↓ 倒序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011031" y="3710940"/>
              <a:ext cx="20907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考察：1, 2, 3, 4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954006" y="4149090"/>
              <a:ext cx="13160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↓ 反图搜索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011031" y="4644390"/>
              <a:ext cx="10287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A={1,2}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011031" y="5111115"/>
              <a:ext cx="166878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B={3}，C={4}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011031" y="5711190"/>
              <a:ext cx="212725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点 2 已分组，跳过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717442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6：非递归深搜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224528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深链图用显式栈模拟完成顺序</a:t>
            </a:r>
          </a:p>
        </p:txBody>
      </p:sp>
      <p:grpSp>
        <p:nvGrpSpPr>
          <p:cNvPr id="8" name="code-slot Proxy Content"/>
          <p:cNvGrpSpPr/>
          <p:nvPr/>
        </p:nvGrpSpPr>
        <p:grpSpPr>
          <a:xfrm>
            <a:off x="829056" y="2148840"/>
            <a:ext cx="4652963" cy="3781044"/>
            <a:chOff x="829056" y="2148840"/>
            <a:chExt cx="4652963" cy="3781044"/>
          </a:xfrm>
        </p:grpSpPr>
        <p:sp>
          <p:nvSpPr>
            <p:cNvPr id="7" name="TextBox 7"/>
            <p:cNvSpPr txBox="1"/>
            <p:nvPr/>
          </p:nvSpPr>
          <p:spPr>
            <a:xfrm>
              <a:off x="829056" y="2148840"/>
              <a:ext cx="4652963" cy="3781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18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vis[s] = true; st.push_back({s, 0});</a:t>
              </a:r>
              <a:br/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while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(!st.empty()) {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auto &amp;[u, i] = st.back();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if (i == (int)g[u].size()) {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order.push_back(u);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st.pop_back();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} else {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int v = g[u][i++].first;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if (!vis[v]) {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vis[v] = true;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st.push_back({v, 0});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}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}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  <a:p>
              <a:pPr algn="l">
                <a:lnSpc>
                  <a:spcPts val="1800"/>
                </a:lnSpc>
                <a:spcBef>
                  <a:spcPts val="1800"/>
                </a:spcBef>
              </a:pPr>
              <a:r>
                <a:rPr lang="zh-CN" sz="18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// 外层对每个未访问的 s 启动一次</a:t>
              </a:r>
            </a:p>
          </p:txBody>
        </p:sp>
      </p:grpSp>
      <p:sp>
        <p:nvSpPr>
          <p:cNvPr id="10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419338" y="2146273"/>
            <a:ext cx="3251200" cy="334395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栈帧 (u,i) 保存：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当前点 u，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下一条待处理边的下标 i。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只有所有出边处理完，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才能记录 u 的结束次序。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10⁵ 点深链避免递归过深。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反图分组无需结束次序，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普通栈遍历即可。</a:t>
            </a:r>
          </a:p>
        </p:txBody>
      </p:sp>
      <p:sp>
        <p:nvSpPr>
          <p:cNvPr id="11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2865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1800"/>
            </a:lvl1pPr>
          </a:lstStyle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502276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6 · 第一次深搜跟踪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839968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走完一个点的出边，才记录它的结束顺序</a:t>
            </a:r>
          </a:p>
        </p:txBody>
      </p:sp>
      <p:sp>
        <p:nvSpPr>
          <p:cNvPr id="7" name="left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4013200" cy="3439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沿用 1↔2、2→3、3→4、1→4。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栈中每项 (u,i)：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当前顶点 u，下一条出边下标 i。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先压入 (1,0)，vis[1]=true。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考察 1→2，保存 1 的进度，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再压入 (2,0)，标记已访问 2。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2→1 的终点已访问，跳过。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继续沿 2→3→4 向下访问。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此时 order 仍为空。</a:t>
            </a:r>
          </a:p>
        </p:txBody>
      </p:sp>
      <p:sp>
        <p:nvSpPr>
          <p:cNvPr id="9" name="right-slot Placeholder Carrier"/>
          <p:cNvSpPr txBox="1">
            <a:spLocks noGrp="1"/>
          </p:cNvSpPr>
          <p:nvPr>
            <p:ph type="body" idx="3"/>
          </p:nvPr>
        </p:nvSpPr>
        <p:spPr>
          <a:xfrm>
            <a:off x="6314438" y="2146273"/>
            <a:ext cx="4102100" cy="3439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4 没有出边，执行退出分支：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order 加入 4，st.pop_back()。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回到 3：出边已处理完，记录 3。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回到 2：同样记录 2。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回到 1：还要检查另一条 1→4。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4 已访问，不再次压栈。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最后记录 1：order=[4,3,2,1]。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它与进入时的 [1,2,3,4] 不同。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接下来逆序取点，在反图分组。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502276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6 · 第二次深搜跟踪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6163056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反图中同一次遍历到的未分组点，归为一组</a:t>
            </a:r>
          </a:p>
        </p:txBody>
      </p:sp>
      <p:sp>
        <p:nvSpPr>
          <p:cNvPr id="7" name="left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4305300" cy="3439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逆转 order，按 [1,2,3,4] 考察。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comp 全为 −1，表示尚未分组。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从 1 出发，在反图中能走到 2。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反图 2→1 指向已标记的 1，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不再访问；第一组 A={1,2}。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comp[1]=comp[2]=A，人数为 2。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轮到 2，它已有组号，跳过。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从 3 出发，反图有 3→2。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2 已分组，不跨进 A。</a:t>
            </a:r>
          </a:p>
        </p:txBody>
      </p:sp>
      <p:sp>
        <p:nvSpPr>
          <p:cNvPr id="9" name="right-slot Placeholder Carrier"/>
          <p:cNvSpPr txBox="1">
            <a:spLocks noGrp="1"/>
          </p:cNvSpPr>
          <p:nvPr>
            <p:ph type="body" idx="3"/>
          </p:nvPr>
        </p:nvSpPr>
        <p:spPr>
          <a:xfrm>
            <a:off x="6314438" y="2146273"/>
            <a:ext cx="4038600" cy="3439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于是第二组 B={3}，人数为 1。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最后从 4 出发，反图通向 1、3。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它们已分组，均不继续进入。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得到第三组 C={4}，人数为 1。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最终 size=[2,1,1]。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原图的组间方向为 A→B→C，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另有 A→C；反图只能回到前组。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按这个顺序搜索不会混入后组。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接下来每组用一个新点表示。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717442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6：压缩同值组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3578352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缩点以后只剩有向无环图</a:t>
            </a:r>
          </a:p>
        </p:txBody>
      </p:sp>
      <p:grpSp>
        <p:nvGrpSpPr>
          <p:cNvPr id="21" name="diagram-slot Proxy Content"/>
          <p:cNvGrpSpPr/>
          <p:nvPr/>
        </p:nvGrpSpPr>
        <p:grpSpPr>
          <a:xfrm>
            <a:off x="828038" y="2146273"/>
            <a:ext cx="5267962" cy="4001184"/>
            <a:chOff x="828038" y="2146273"/>
            <a:chExt cx="5267962" cy="4001184"/>
          </a:xfrm>
        </p:grpSpPr>
        <p:sp>
          <p:nvSpPr>
            <p:cNvPr id="7" name="TextBox 7"/>
            <p:cNvSpPr txBox="1"/>
            <p:nvPr/>
          </p:nvSpPr>
          <p:spPr>
            <a:xfrm>
              <a:off x="828039" y="2146273"/>
              <a:ext cx="4058923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沿用前面四点例图，压成三个分量</a:t>
              </a:r>
            </a:p>
          </p:txBody>
        </p:sp>
        <p:sp>
          <p:nvSpPr>
            <p:cNvPr id="8" name="Line 8"/>
            <p:cNvSpPr/>
            <p:nvPr/>
          </p:nvSpPr>
          <p:spPr>
            <a:xfrm flipV="1">
              <a:off x="2076450" y="3171825"/>
              <a:ext cx="1724025" cy="523875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tailEnd type="triangle" w="lg" len="lg"/>
            </a:ln>
          </p:spPr>
        </p:sp>
        <p:sp>
          <p:nvSpPr>
            <p:cNvPr id="9" name="Line 9"/>
            <p:cNvSpPr/>
            <p:nvPr/>
          </p:nvSpPr>
          <p:spPr>
            <a:xfrm>
              <a:off x="2076450" y="3924300"/>
              <a:ext cx="3219450" cy="904875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tailEnd type="triangle" w="lg" len="lg"/>
            </a:ln>
          </p:spPr>
        </p:sp>
        <p:sp>
          <p:nvSpPr>
            <p:cNvPr id="10" name="Line 10"/>
            <p:cNvSpPr/>
            <p:nvPr/>
          </p:nvSpPr>
          <p:spPr>
            <a:xfrm>
              <a:off x="4429125" y="3352800"/>
              <a:ext cx="1028700" cy="1285875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tailEnd type="triangle" w="lg" len="lg"/>
            </a:ln>
          </p:spPr>
        </p:sp>
        <p:sp>
          <p:nvSpPr>
            <p:cNvPr id="11" name="Ellipse 11"/>
            <p:cNvSpPr/>
            <p:nvPr/>
          </p:nvSpPr>
          <p:spPr>
            <a:xfrm>
              <a:off x="1333500" y="3429000"/>
              <a:ext cx="762000" cy="7620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3810000" y="2667000"/>
              <a:ext cx="762000" cy="7620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3" name="Ellipse 13"/>
            <p:cNvSpPr/>
            <p:nvPr/>
          </p:nvSpPr>
          <p:spPr>
            <a:xfrm>
              <a:off x="5334000" y="4572000"/>
              <a:ext cx="762000" cy="7620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568450" y="368932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4044950" y="292732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568950" y="483232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2847338" y="299399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3485513" y="446084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5085713" y="374647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28038" y="5375248"/>
              <a:ext cx="3035300" cy="772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A={1,2}，B={3}，C={4}</a:t>
              </a:r>
              <a:br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组大小 size：2、1、1</a:t>
              </a:r>
            </a:p>
          </p:txBody>
        </p:sp>
      </p:grpSp>
      <p:sp>
        <p:nvSpPr>
          <p:cNvPr id="23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228838" y="2146273"/>
            <a:ext cx="2997200" cy="35820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丢弃组内的 0 边，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保留跨组边及其权值。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如果组之间还有有向环，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这些组就互相可达，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原本应属于同一个 SCC。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所以缩点图必然无环，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可以按拓扑顺序处理。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每组初始下界都是 1。</a:t>
            </a:r>
          </a:p>
        </p:txBody>
      </p:sp>
      <p:sp>
        <p:nvSpPr>
          <p:cNvPr id="24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0960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717442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6：压缩同值组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3547872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在 DAG 上传递最长下界</a:t>
            </a:r>
          </a:p>
        </p:txBody>
      </p:sp>
      <p:grpSp>
        <p:nvGrpSpPr>
          <p:cNvPr id="21" name="diagram-slot Proxy Content"/>
          <p:cNvGrpSpPr/>
          <p:nvPr/>
        </p:nvGrpSpPr>
        <p:grpSpPr>
          <a:xfrm>
            <a:off x="828038" y="2146273"/>
            <a:ext cx="5267962" cy="4001184"/>
            <a:chOff x="828038" y="2146273"/>
            <a:chExt cx="5267962" cy="4001184"/>
          </a:xfrm>
        </p:grpSpPr>
        <p:sp>
          <p:nvSpPr>
            <p:cNvPr id="7" name="TextBox 7"/>
            <p:cNvSpPr txBox="1"/>
            <p:nvPr/>
          </p:nvSpPr>
          <p:spPr>
            <a:xfrm>
              <a:off x="828039" y="2146273"/>
              <a:ext cx="4058923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沿用前面四点例图，压成三个分量</a:t>
              </a:r>
            </a:p>
          </p:txBody>
        </p:sp>
        <p:sp>
          <p:nvSpPr>
            <p:cNvPr id="8" name="Line 8"/>
            <p:cNvSpPr/>
            <p:nvPr/>
          </p:nvSpPr>
          <p:spPr>
            <a:xfrm flipV="1">
              <a:off x="2076450" y="3171825"/>
              <a:ext cx="1724025" cy="523875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tailEnd type="triangle" w="lg" len="lg"/>
            </a:ln>
          </p:spPr>
        </p:sp>
        <p:sp>
          <p:nvSpPr>
            <p:cNvPr id="9" name="Line 9"/>
            <p:cNvSpPr/>
            <p:nvPr/>
          </p:nvSpPr>
          <p:spPr>
            <a:xfrm>
              <a:off x="2076450" y="3924300"/>
              <a:ext cx="3219450" cy="904875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tailEnd type="triangle" w="lg" len="lg"/>
            </a:ln>
          </p:spPr>
        </p:sp>
        <p:sp>
          <p:nvSpPr>
            <p:cNvPr id="10" name="Line 10"/>
            <p:cNvSpPr/>
            <p:nvPr/>
          </p:nvSpPr>
          <p:spPr>
            <a:xfrm>
              <a:off x="4429125" y="3352800"/>
              <a:ext cx="1028700" cy="1285875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tailEnd type="triangle" w="lg" len="lg"/>
            </a:ln>
          </p:spPr>
        </p:sp>
        <p:sp>
          <p:nvSpPr>
            <p:cNvPr id="11" name="Ellipse 11"/>
            <p:cNvSpPr/>
            <p:nvPr/>
          </p:nvSpPr>
          <p:spPr>
            <a:xfrm>
              <a:off x="1333500" y="3429000"/>
              <a:ext cx="762000" cy="7620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3810000" y="2667000"/>
              <a:ext cx="762000" cy="7620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3" name="Ellipse 13"/>
            <p:cNvSpPr/>
            <p:nvPr/>
          </p:nvSpPr>
          <p:spPr>
            <a:xfrm>
              <a:off x="5334000" y="4572000"/>
              <a:ext cx="762000" cy="7620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568450" y="368932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4044950" y="292732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568950" y="483232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2847338" y="299399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3485513" y="446084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5085713" y="374647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28038" y="5375248"/>
              <a:ext cx="3035300" cy="772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A={1,2}，B={3}，C={4}</a:t>
              </a:r>
              <a:br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组大小 size：2、1、1</a:t>
              </a:r>
            </a:p>
          </p:txBody>
        </p:sp>
      </p:grpSp>
      <p:sp>
        <p:nvSpPr>
          <p:cNvPr id="23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228838" y="2146273"/>
            <a:ext cx="3378200" cy="386783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A 至少为 1，取 1。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B ≥ A+1，至少为 2。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 ≥ max(A,B)，至少为 2。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总数 = 2×1 + 1×2 + 1×2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= 6。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任意合法解都不能小于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每条路径传来的下界。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最长下界又满足所有边，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所以它恰好是最小可行值。</a:t>
            </a:r>
          </a:p>
        </p:txBody>
      </p:sp>
      <p:sp>
        <p:nvSpPr>
          <p:cNvPr id="24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0960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502276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6 · 先理解拓扑顺序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51688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等所有前面的组处理完，再确定当前组</a:t>
            </a:r>
          </a:p>
        </p:txBody>
      </p:sp>
      <p:sp>
        <p:nvSpPr>
          <p:cNvPr id="8" name="body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7835900" cy="3820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缩点后有三条边：A→B（1）、A→C（0）、B→C（0）。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 的下界既受 A 影响，也受 B 影响；不能只收到 A 的值就结束。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入度是进入一个点的边数。初始 A、B、C 的入度为 0、1、2。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执行时，indeg 记录还有几条来自未处理点的入边。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先处理 indeg=0 的 A，向 B、C 更新下界，并各减去一条等待边。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B 的 indeg 变成 0，可以处理；C 还剩 1，继续等 B。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B 完成后，C 的所有前面约束都已到齐，才进入队列。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这种让每条边的起点先于终点的处理次序，叫拓扑顺序。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有限无环图总能找到入度 0 的点，否则沿入边追溯就会重复成环。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下一页用队列实现“传下界”和“减少等待数”这两件事。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8982456" y="2215515"/>
            <a:ext cx="2483206" cy="3828669"/>
            <a:chOff x="8982456" y="2215515"/>
            <a:chExt cx="2483206" cy="3828669"/>
          </a:xfrm>
        </p:grpSpPr>
        <p:sp>
          <p:nvSpPr>
            <p:cNvPr id="7" name="TextBox 7"/>
            <p:cNvSpPr txBox="1"/>
            <p:nvPr/>
          </p:nvSpPr>
          <p:spPr>
            <a:xfrm>
              <a:off x="8982456" y="2215515"/>
              <a:ext cx="17732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 要等两条入边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982456" y="2796540"/>
              <a:ext cx="10652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剩余入度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468356" y="2796540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A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887456" y="2796540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B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306556" y="2796540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982456" y="3291840"/>
              <a:ext cx="6080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初始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468356" y="3291840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887456" y="3291840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1306556" y="3291840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8982456" y="3787140"/>
              <a:ext cx="121285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处理 A 后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0468356" y="3787140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0887456" y="3787140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1306556" y="3787140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8982456" y="4282440"/>
              <a:ext cx="121285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处理 B 后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0468356" y="4282440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0887456" y="4282440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1306556" y="4282440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25" name="Line 25"/>
            <p:cNvSpPr/>
            <p:nvPr/>
          </p:nvSpPr>
          <p:spPr>
            <a:xfrm>
              <a:off x="8991600" y="4810125"/>
              <a:ext cx="2362200" cy="9525"/>
            </a:xfrm>
            <a:custGeom>
              <a:avLst/>
              <a:gdLst/>
              <a:ahLst/>
              <a:cxnLst/>
              <a:rect l="l" t="t" r="r" b="b"/>
              <a:pathLst>
                <a:path w="2362200" h="9525">
                  <a:moveTo>
                    <a:pt x="0" y="0"/>
                  </a:moveTo>
                  <a:lnTo>
                    <a:pt x="2362200" y="0"/>
                  </a:lnTo>
                </a:path>
              </a:pathLst>
            </a:custGeom>
            <a:noFill/>
            <a:ln w="19050">
              <a:solidFill>
                <a:srgbClr val="B8CDE1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8982456" y="5130165"/>
              <a:ext cx="19431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 的下界：1 → 2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8982456" y="5692140"/>
              <a:ext cx="19796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候选到齐，再出队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013606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6：拓扑动态规划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390144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拓扑队列同时完成下界传播</a:t>
            </a:r>
          </a:p>
        </p:txBody>
      </p:sp>
      <p:grpSp>
        <p:nvGrpSpPr>
          <p:cNvPr id="8" name="code-slot Proxy Content"/>
          <p:cNvGrpSpPr/>
          <p:nvPr/>
        </p:nvGrpSpPr>
        <p:grpSpPr>
          <a:xfrm>
            <a:off x="829056" y="2148840"/>
            <a:ext cx="4260850" cy="3323844"/>
            <a:chOff x="829056" y="2148840"/>
            <a:chExt cx="4260850" cy="3323844"/>
          </a:xfrm>
        </p:grpSpPr>
        <p:sp>
          <p:nvSpPr>
            <p:cNvPr id="7" name="TextBox 7"/>
            <p:cNvSpPr txBox="1"/>
            <p:nvPr/>
          </p:nvSpPr>
          <p:spPr>
            <a:xfrm>
              <a:off x="829056" y="2148840"/>
              <a:ext cx="4260850" cy="33238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1800"/>
                </a:lnSpc>
              </a:pPr>
              <a:r>
                <a:rPr lang="zh-CN" sz="18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// 每组 d 初值 1，入度为 0 的组入队</a:t>
              </a:r>
              <a:br/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while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(!q.empty()) {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int u = q.front(); q.pop();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for (auto [v,w] : dag[u]) {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d[v] = max(d[v], d[u] + w);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if (--indeg[v] == 0)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q.push(v);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}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  <a:p>
              <a:pPr algn="l">
                <a:lnSpc>
                  <a:spcPts val="1800"/>
                </a:lnSpc>
                <a:spcBef>
                  <a:spcPts val="1800"/>
                </a:spcBef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long long ans = 0;</a:t>
              </a:r>
              <a:br/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(int c = 0; c &lt; count; ++c)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ans += 1LL * size[c] * d[c];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ans &lt;&lt; '\n';</a:t>
              </a:r>
            </a:p>
          </p:txBody>
        </p:sp>
      </p:grpSp>
      <p:sp>
        <p:nvSpPr>
          <p:cNvPr id="10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419338" y="2146273"/>
            <a:ext cx="3162300" cy="348683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入度变成 0 时，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所有前驱都已传来下界。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保留重边也可以，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入度统计与删除需一致。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总和必须用 long long。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严格递增长链的总和为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n(n+1)/2，可能超 int。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整体时间、空间 O(n+k)。</a:t>
            </a:r>
          </a:p>
        </p:txBody>
      </p:sp>
      <p:sp>
        <p:nvSpPr>
          <p:cNvPr id="11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2865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1800"/>
            </a:lvl1pPr>
          </a:lstStyle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206112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6 · 拓扑代码跟踪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839968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下界与入度分别更新，最后按组人数求和</a:t>
            </a:r>
          </a:p>
        </p:txBody>
      </p:sp>
      <p:sp>
        <p:nvSpPr>
          <p:cNvPr id="7" name="left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4381500" cy="3439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初始 d=[1,1,1]，indeg=[0,1,2]。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按源码建边顺序，A 先处理 C：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d[C]=max(1,1+0)=1；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--indeg[C]=1，暂时不入队。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d[C] 没变，入度仍要减。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接着处理 A→B：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d[B]=max(1,1+1)=2；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--indeg[B]=0，把 B 入队。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A 的出边处理完，队列为 [B]。</a:t>
            </a:r>
          </a:p>
        </p:txBody>
      </p:sp>
      <p:sp>
        <p:nvSpPr>
          <p:cNvPr id="9" name="right-slot Placeholder Carrier"/>
          <p:cNvSpPr txBox="1">
            <a:spLocks noGrp="1"/>
          </p:cNvSpPr>
          <p:nvPr>
            <p:ph type="body" idx="3"/>
          </p:nvPr>
        </p:nvSpPr>
        <p:spPr>
          <a:xfrm>
            <a:off x="6314438" y="2146273"/>
            <a:ext cx="3517900" cy="3439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弹出 B，考察 B→C：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d[C]=max(1,2+0)=2；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--indeg[C]=0，把 C 入队。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弹出 C，无出边，队列清空。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三组人数 size=[2,1,1]。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总数=2×1+1×2+1×2=6。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对应四个人的 [1,1,2,2]，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符合最初四条比较要求。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下一页检查严格条件的边界。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430463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6：课堂检验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547616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严格自比较和零环分别怎样处理</a:t>
            </a:r>
          </a:p>
        </p:txBody>
      </p:sp>
      <p:sp>
        <p:nvSpPr>
          <p:cNvPr id="7" name="question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7315200" cy="1153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① 输入要求“第 2 人比第 2 人少”，有解吗？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② 三个人互相要求糖果相等，构成一个 0 权环，最少共多少？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③ 两个人满足 x1 ≥ x2、x2 ≥ x1+1，有解吗？</a:t>
            </a:r>
          </a:p>
        </p:txBody>
      </p:sp>
      <p:sp>
        <p:nvSpPr>
          <p:cNvPr id="9" name="answer-slot Placeholder Carrier"/>
          <p:cNvSpPr txBox="1">
            <a:spLocks noGrp="1"/>
          </p:cNvSpPr>
          <p:nvPr>
            <p:ph type="body" idx="3"/>
          </p:nvPr>
        </p:nvSpPr>
        <p:spPr>
          <a:xfrm>
            <a:off x="828038" y="4279873"/>
            <a:ext cx="6159500" cy="1534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① 无解，严格自比较对应权 1 的自环，输出 −1。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② 有解，每人 1 颗，总数为 3。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③ 无解，相加得到 x1 ≥ x1+1。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环本身不代表矛盾，同一分量内出现 1 边才会无解。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9001506" y="2215515"/>
            <a:ext cx="2342769" cy="3866769"/>
            <a:chOff x="9001506" y="2215515"/>
            <a:chExt cx="2342769" cy="3866769"/>
          </a:xfrm>
        </p:grpSpPr>
        <p:sp>
          <p:nvSpPr>
            <p:cNvPr id="10" name="TextBox 10"/>
            <p:cNvSpPr txBox="1"/>
            <p:nvPr/>
          </p:nvSpPr>
          <p:spPr>
            <a:xfrm>
              <a:off x="9001506" y="2215515"/>
              <a:ext cx="17510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环上增加了多少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001506" y="2853690"/>
              <a:ext cx="17732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三条边权全是 0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001506" y="3329940"/>
              <a:ext cx="10287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x ≥ x+0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001506" y="3806190"/>
              <a:ext cx="20018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可以相等，各给 1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9010650" y="4371975"/>
              <a:ext cx="2333625" cy="9525"/>
            </a:xfrm>
            <a:custGeom>
              <a:avLst/>
              <a:gdLst/>
              <a:ahLst/>
              <a:cxnLst/>
              <a:rect l="l" t="t" r="r" b="b"/>
              <a:pathLst>
                <a:path w="2333625" h="9525">
                  <a:moveTo>
                    <a:pt x="0" y="0"/>
                  </a:moveTo>
                  <a:lnTo>
                    <a:pt x="2333625" y="0"/>
                  </a:lnTo>
                </a:path>
              </a:pathLst>
            </a:custGeom>
            <a:noFill/>
            <a:ln w="19050">
              <a:solidFill>
                <a:srgbClr val="B8CDE1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001506" y="4682490"/>
              <a:ext cx="20018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有一条边要求多 1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001506" y="5196840"/>
              <a:ext cx="10287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x ≥ x+1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001506" y="5730240"/>
              <a:ext cx="19796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无论给多少都矛盾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396384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7 · P6464 传送门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6163056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只能建一对传送门，放哪里能让大家少走路</a:t>
            </a:r>
          </a:p>
        </p:txBody>
      </p:sp>
      <p:sp>
        <p:nvSpPr>
          <p:cNvPr id="8" name="body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7848600" cy="35916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15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有 n 座城市和 m 条无向道路，图连通，无自环、重边，路长为正。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可以选择两个不同城市 u、v，建一对双向传送门。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传送门两端之间的通行距离为 0，原来的道路仍可使用。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目标：所有不同城市对的最短距离总和尽量小。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无序点对只算一次，例如 1 到 2 与 2 到 1 不重复计入。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一对门供全图共用；每组城市各自选择加入传送门后的最短路。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输入 n、m，之后 m 行 u、v、w；输出最小的距离总和。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n≤100。只有三个城市时，可以先把三种放法全部试出来。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下一页通过完整小例，明确比较的究竟是哪一个总和。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9011031" y="2205990"/>
            <a:ext cx="2441448" cy="3847719"/>
            <a:chOff x="9011031" y="2205990"/>
            <a:chExt cx="2441448" cy="3847719"/>
          </a:xfrm>
        </p:grpSpPr>
        <p:sp>
          <p:nvSpPr>
            <p:cNvPr id="7" name="TextBox 7"/>
            <p:cNvSpPr txBox="1"/>
            <p:nvPr/>
          </p:nvSpPr>
          <p:spPr>
            <a:xfrm>
              <a:off x="9011031" y="2205990"/>
              <a:ext cx="15224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同一条三点链</a:t>
              </a:r>
            </a:p>
          </p:txBody>
        </p:sp>
        <p:sp>
          <p:nvSpPr>
            <p:cNvPr id="9" name="Ellipse 9"/>
            <p:cNvSpPr/>
            <p:nvPr/>
          </p:nvSpPr>
          <p:spPr>
            <a:xfrm>
              <a:off x="9067800" y="2857500"/>
              <a:ext cx="381000" cy="381000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244D87"/>
              </a:solidFill>
            </a:ln>
          </p:spPr>
        </p:sp>
        <p:sp>
          <p:nvSpPr>
            <p:cNvPr id="10" name="Ellipse 10"/>
            <p:cNvSpPr/>
            <p:nvPr/>
          </p:nvSpPr>
          <p:spPr>
            <a:xfrm>
              <a:off x="10067925" y="2857500"/>
              <a:ext cx="381000" cy="381000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244D87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11068050" y="2857500"/>
              <a:ext cx="381000" cy="381000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244D87"/>
              </a:solidFill>
            </a:ln>
          </p:spPr>
        </p:sp>
        <p:sp>
          <p:nvSpPr>
            <p:cNvPr id="12" name="Line 12"/>
            <p:cNvSpPr/>
            <p:nvPr/>
          </p:nvSpPr>
          <p:spPr>
            <a:xfrm>
              <a:off x="9448800" y="3048000"/>
              <a:ext cx="619125" cy="9525"/>
            </a:xfrm>
            <a:custGeom>
              <a:avLst/>
              <a:gdLst/>
              <a:ahLst/>
              <a:cxnLst/>
              <a:rect l="l" t="t" r="r" b="b"/>
              <a:pathLst>
                <a:path w="619125" h="9525">
                  <a:moveTo>
                    <a:pt x="0" y="0"/>
                  </a:moveTo>
                  <a:lnTo>
                    <a:pt x="619125" y="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  <p:sp>
          <p:nvSpPr>
            <p:cNvPr id="13" name="Line 13"/>
            <p:cNvSpPr/>
            <p:nvPr/>
          </p:nvSpPr>
          <p:spPr>
            <a:xfrm>
              <a:off x="10448925" y="3048000"/>
              <a:ext cx="619125" cy="9525"/>
            </a:xfrm>
            <a:custGeom>
              <a:avLst/>
              <a:gdLst/>
              <a:ahLst/>
              <a:cxnLst/>
              <a:rect l="l" t="t" r="r" b="b"/>
              <a:pathLst>
                <a:path w="619125" h="9525">
                  <a:moveTo>
                    <a:pt x="0" y="0"/>
                  </a:moveTo>
                  <a:lnTo>
                    <a:pt x="619125" y="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120188" y="293941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ctr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120313" y="293941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ctr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1120438" y="293941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ctr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668256" y="2606040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0668381" y="2606040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6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9011031" y="3501390"/>
              <a:ext cx="8366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门端点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0192131" y="3501390"/>
              <a:ext cx="12938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三对距离和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9011031" y="4015740"/>
              <a:ext cx="7778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(1,2)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0192131" y="4015740"/>
              <a:ext cx="11541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0+6+6=12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9011031" y="4549140"/>
              <a:ext cx="7778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(1,3)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0192131" y="4549140"/>
              <a:ext cx="10287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4+0+4=8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9011031" y="5082540"/>
              <a:ext cx="7778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(2,3)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0192131" y="5082540"/>
              <a:ext cx="10287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4+4+0=8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9011031" y="5701665"/>
              <a:ext cx="24414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比较总和，不只看一对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206112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7 · 完整输入输出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51688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三座城市只有三种放法，可以全部比较</a:t>
            </a:r>
          </a:p>
        </p:txBody>
      </p:sp>
      <p:sp>
        <p:nvSpPr>
          <p:cNvPr id="7" name="code-slot Proxy Content"/>
          <p:cNvSpPr txBox="1"/>
          <p:nvPr/>
        </p:nvSpPr>
        <p:spPr>
          <a:xfrm>
            <a:off x="829056" y="2148840"/>
            <a:ext cx="3176588" cy="34000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700"/>
              </a:lnSpc>
            </a:pPr>
            <a:r>
              <a:rPr lang="zh-CN" sz="18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教学自拟输入</a:t>
            </a:r>
          </a:p>
          <a:p>
            <a:pPr algn="l">
              <a:lnSpc>
                <a:spcPts val="2700"/>
              </a:lnSpc>
              <a:spcBef>
                <a:spcPts val="150"/>
              </a:spcBef>
            </a:pPr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3 2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1 2 4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2 3 6</a:t>
            </a:r>
          </a:p>
          <a:p>
            <a:pPr algn="l">
              <a:lnSpc>
                <a:spcPts val="2700"/>
              </a:lnSpc>
              <a:spcBef>
                <a:spcPts val="1200"/>
              </a:spcBef>
            </a:pPr>
            <a:r>
              <a:rPr lang="zh-CN" sz="18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对应输出</a:t>
            </a:r>
          </a:p>
          <a:p>
            <a:pPr algn="l">
              <a:lnSpc>
                <a:spcPts val="2700"/>
              </a:lnSpc>
              <a:spcBef>
                <a:spcPts val="150"/>
              </a:spcBef>
            </a:pPr>
            <a:r>
              <a:rPr lang="zh-CN" sz="18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8</a:t>
            </a:r>
          </a:p>
          <a:p>
            <a:pPr algn="l">
              <a:lnSpc>
                <a:spcPts val="2700"/>
              </a:lnSpc>
              <a:spcBef>
                <a:spcPts val="900"/>
              </a:spcBef>
            </a:pPr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门放在 1、3，或放在 2、3，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都能达到这个最小总和。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题目只要求输出总和。</a:t>
            </a:r>
          </a:p>
        </p:txBody>
      </p:sp>
      <p:sp>
        <p:nvSpPr>
          <p:cNvPr id="9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419338" y="2146273"/>
            <a:ext cx="3784600" cy="3820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点对顺序：1与2、1与3、2与3。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门在 1、2：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三段为 0、6、6，总和 12。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门在 1、3：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三段为 4、0、4，总和 8。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门在 2、3：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三段为 4、4、0，总和 8。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全部三种放法已比较，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所以最优总和确实是 8。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再画图看每段路线怎样变化。</a:t>
            </a:r>
          </a:p>
        </p:txBody>
      </p:sp>
      <p:sp>
        <p:nvSpPr>
          <p:cNvPr id="10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2865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1800"/>
            </a:lvl1pPr>
          </a:lstStyle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157776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7：P6464 传送门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390144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一对传送门会改变许多点对</a:t>
            </a:r>
          </a:p>
        </p:txBody>
      </p:sp>
      <p:grpSp>
        <p:nvGrpSpPr>
          <p:cNvPr id="21" name="diagram-slot Proxy Content"/>
          <p:cNvGrpSpPr/>
          <p:nvPr/>
        </p:nvGrpSpPr>
        <p:grpSpPr>
          <a:xfrm>
            <a:off x="828038" y="2146273"/>
            <a:ext cx="5201287" cy="4010709"/>
            <a:chOff x="828038" y="2146273"/>
            <a:chExt cx="5201287" cy="4010709"/>
          </a:xfrm>
        </p:grpSpPr>
        <p:sp>
          <p:nvSpPr>
            <p:cNvPr id="7" name="TextBox 7"/>
            <p:cNvSpPr txBox="1"/>
            <p:nvPr/>
          </p:nvSpPr>
          <p:spPr>
            <a:xfrm>
              <a:off x="828039" y="2146273"/>
              <a:ext cx="3520443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教学自拟：原图为三点无向链</a:t>
              </a:r>
            </a:p>
          </p:txBody>
        </p:sp>
        <p:sp>
          <p:nvSpPr>
            <p:cNvPr id="8" name="Line 8"/>
            <p:cNvSpPr/>
            <p:nvPr/>
          </p:nvSpPr>
          <p:spPr>
            <a:xfrm>
              <a:off x="1476375" y="3238500"/>
              <a:ext cx="2095500" cy="1238250"/>
            </a:xfrm>
            <a:custGeom>
              <a:avLst/>
              <a:gdLst/>
              <a:ahLst/>
              <a:cxnLst/>
              <a:rect l="l" t="t" r="r" b="b"/>
              <a:pathLst>
                <a:path w="2095500" h="1238250">
                  <a:moveTo>
                    <a:pt x="0" y="1238250"/>
                  </a:moveTo>
                  <a:lnTo>
                    <a:pt x="2095500" y="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9" name="Line 9"/>
            <p:cNvSpPr/>
            <p:nvPr/>
          </p:nvSpPr>
          <p:spPr>
            <a:xfrm>
              <a:off x="3571875" y="3238500"/>
              <a:ext cx="2190750" cy="1238250"/>
            </a:xfrm>
            <a:custGeom>
              <a:avLst/>
              <a:gdLst/>
              <a:ahLst/>
              <a:cxnLst/>
              <a:rect l="l" t="t" r="r" b="b"/>
              <a:pathLst>
                <a:path w="2190750" h="1238250">
                  <a:moveTo>
                    <a:pt x="0" y="0"/>
                  </a:moveTo>
                  <a:lnTo>
                    <a:pt x="2190750" y="123825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1476375" y="4476750"/>
              <a:ext cx="4286250" cy="9525"/>
            </a:xfrm>
            <a:custGeom>
              <a:avLst/>
              <a:gdLst/>
              <a:ahLst/>
              <a:cxnLst/>
              <a:rect l="l" t="t" r="r" b="b"/>
              <a:pathLst>
                <a:path w="4286250" h="9525">
                  <a:moveTo>
                    <a:pt x="0" y="0"/>
                  </a:moveTo>
                  <a:lnTo>
                    <a:pt x="4286250" y="0"/>
                  </a:lnTo>
                </a:path>
              </a:pathLst>
            </a:custGeom>
            <a:noFill/>
            <a:ln w="38100">
              <a:solidFill>
                <a:schemeClr val="accent3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1209675" y="4210050"/>
              <a:ext cx="533400" cy="5334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3305175" y="2971800"/>
              <a:ext cx="533400" cy="5334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3" name="Ellipse 13"/>
            <p:cNvSpPr/>
            <p:nvPr/>
          </p:nvSpPr>
          <p:spPr>
            <a:xfrm>
              <a:off x="5495925" y="4210050"/>
              <a:ext cx="533400" cy="5334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330325" y="435607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3425826" y="311782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16576" y="435607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2275838" y="346072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733288" y="346072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2780663" y="4641823"/>
              <a:ext cx="17018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新增传送边 0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28038" y="5384773"/>
              <a:ext cx="4343400" cy="772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原点对距离：4、6、10，总和 20。</a:t>
              </a:r>
              <a:br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加 1—3 零边后：4、4、0，总和 8。</a:t>
              </a:r>
            </a:p>
          </p:txBody>
        </p:sp>
      </p:grpSp>
      <p:sp>
        <p:nvSpPr>
          <p:cNvPr id="23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228838" y="2146273"/>
            <a:ext cx="2971800" cy="348683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原图连通、无向、正权，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n ≤ 100。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任选一对城市建传送门，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两城间通行代价变为 0。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目标：使所有无序点对的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最短距离之和最小。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每个点对只算一次，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安装位置只有一对。</a:t>
            </a:r>
          </a:p>
        </p:txBody>
      </p:sp>
      <p:sp>
        <p:nvSpPr>
          <p:cNvPr id="24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0960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013606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7：固定安装位置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390144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新最短路只需比较三种走法</a:t>
            </a:r>
          </a:p>
        </p:txBody>
      </p:sp>
      <p:sp>
        <p:nvSpPr>
          <p:cNvPr id="8" name="body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7975600" cy="372495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先用 Floyd 求原图任意两点距离 d，固定传送门端点 u、v。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从 i 到 j：① 不使用传送门，代价 d[i][j]。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② 从 u 传到 v，代价 d[i][u] + d[v][j]。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③ 从 v 传到 u，代价 d[i][v] + d[u][j]。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newDist = min(d[i][j], d[i][u]+d[v][j], d[i][v]+d[u][j])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为什么不必考虑反复使用？新图边权非负，可以删除绕行的环。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总能选到一条最短路线，至多使用这条零边一次。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把所有 i &lt; j 的 newDist 相加，就是这一对安装位置的评价。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9011031" y="2205990"/>
            <a:ext cx="2441448" cy="3847719"/>
            <a:chOff x="9011031" y="2205990"/>
            <a:chExt cx="2441448" cy="3847719"/>
          </a:xfrm>
        </p:grpSpPr>
        <p:sp>
          <p:nvSpPr>
            <p:cNvPr id="7" name="TextBox 7"/>
            <p:cNvSpPr txBox="1"/>
            <p:nvPr/>
          </p:nvSpPr>
          <p:spPr>
            <a:xfrm>
              <a:off x="9011031" y="2205990"/>
              <a:ext cx="15224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同一条三点链</a:t>
              </a:r>
            </a:p>
          </p:txBody>
        </p:sp>
        <p:sp>
          <p:nvSpPr>
            <p:cNvPr id="9" name="Ellipse 9"/>
            <p:cNvSpPr/>
            <p:nvPr/>
          </p:nvSpPr>
          <p:spPr>
            <a:xfrm>
              <a:off x="9067800" y="2857500"/>
              <a:ext cx="381000" cy="381000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244D87"/>
              </a:solidFill>
            </a:ln>
          </p:spPr>
        </p:sp>
        <p:sp>
          <p:nvSpPr>
            <p:cNvPr id="10" name="Ellipse 10"/>
            <p:cNvSpPr/>
            <p:nvPr/>
          </p:nvSpPr>
          <p:spPr>
            <a:xfrm>
              <a:off x="10067925" y="2857500"/>
              <a:ext cx="381000" cy="381000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244D87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11068050" y="2857500"/>
              <a:ext cx="381000" cy="381000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244D87"/>
              </a:solidFill>
            </a:ln>
          </p:spPr>
        </p:sp>
        <p:sp>
          <p:nvSpPr>
            <p:cNvPr id="12" name="Line 12"/>
            <p:cNvSpPr/>
            <p:nvPr/>
          </p:nvSpPr>
          <p:spPr>
            <a:xfrm>
              <a:off x="9448800" y="3048000"/>
              <a:ext cx="619125" cy="9525"/>
            </a:xfrm>
            <a:custGeom>
              <a:avLst/>
              <a:gdLst/>
              <a:ahLst/>
              <a:cxnLst/>
              <a:rect l="l" t="t" r="r" b="b"/>
              <a:pathLst>
                <a:path w="619125" h="9525">
                  <a:moveTo>
                    <a:pt x="0" y="0"/>
                  </a:moveTo>
                  <a:lnTo>
                    <a:pt x="619125" y="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  <p:sp>
          <p:nvSpPr>
            <p:cNvPr id="13" name="Line 13"/>
            <p:cNvSpPr/>
            <p:nvPr/>
          </p:nvSpPr>
          <p:spPr>
            <a:xfrm>
              <a:off x="10448925" y="3048000"/>
              <a:ext cx="619125" cy="9525"/>
            </a:xfrm>
            <a:custGeom>
              <a:avLst/>
              <a:gdLst/>
              <a:ahLst/>
              <a:cxnLst/>
              <a:rect l="l" t="t" r="r" b="b"/>
              <a:pathLst>
                <a:path w="619125" h="9525">
                  <a:moveTo>
                    <a:pt x="0" y="0"/>
                  </a:moveTo>
                  <a:lnTo>
                    <a:pt x="619125" y="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120188" y="293941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ctr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120313" y="293941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ctr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1120438" y="293941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ctr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668256" y="2606040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0668381" y="2606040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6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9011031" y="3501390"/>
              <a:ext cx="8366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门端点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0192131" y="3501390"/>
              <a:ext cx="12938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三对距离和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9011031" y="4015740"/>
              <a:ext cx="7778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(1,2)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0192131" y="4015740"/>
              <a:ext cx="11541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0+6+6=12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9011031" y="4549140"/>
              <a:ext cx="7778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(1,3)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0192131" y="4549140"/>
              <a:ext cx="10287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4+0+4=8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9011031" y="5082540"/>
              <a:ext cx="7778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(2,3)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0192131" y="5082540"/>
              <a:ext cx="10287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4+4+0=8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9011031" y="5701665"/>
              <a:ext cx="24414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比较总和，不只看一对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717442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7：枚举与评价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51688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固定一对传送门，再遍历所有无序点对</a:t>
            </a:r>
          </a:p>
        </p:txBody>
      </p:sp>
      <p:grpSp>
        <p:nvGrpSpPr>
          <p:cNvPr id="8" name="code-slot Proxy Content"/>
          <p:cNvGrpSpPr/>
          <p:nvPr/>
        </p:nvGrpSpPr>
        <p:grpSpPr>
          <a:xfrm>
            <a:off x="829056" y="2148840"/>
            <a:ext cx="4527550" cy="3323844"/>
            <a:chOff x="829056" y="2148840"/>
            <a:chExt cx="4527550" cy="3323844"/>
          </a:xfrm>
        </p:grpSpPr>
        <p:sp>
          <p:nvSpPr>
            <p:cNvPr id="7" name="TextBox 7"/>
            <p:cNvSpPr txBox="1"/>
            <p:nvPr/>
          </p:nvSpPr>
          <p:spPr>
            <a:xfrm>
              <a:off x="829056" y="2148840"/>
              <a:ext cx="4527550" cy="33238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1800"/>
                </a:lnSpc>
              </a:pPr>
              <a:r>
                <a:rPr lang="zh-CN" sz="18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// d 已由原图 Floyd 算好</a:t>
              </a:r>
              <a:br/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(int u = 0; u &lt; n; ++u)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for (int v = u+1; v &lt; n; ++v) {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long long sum = 0;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for (int i = 0; i &lt; n; ++i)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for (int j = i+1; j &lt; n; ++j)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sum += min({d[i][j],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  d[i][u] + d[v][j],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  d[i][v] + d[u][j]});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ans = min(ans, sum);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}</a:t>
              </a:r>
            </a:p>
            <a:p>
              <a:pPr algn="l">
                <a:lnSpc>
                  <a:spcPts val="1800"/>
                </a:lnSpc>
                <a:spcBef>
                  <a:spcPts val="1800"/>
                </a:spcBef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ans &lt;&lt; '\n';</a:t>
              </a:r>
              <a:br/>
              <a:r>
                <a:rPr lang="zh-CN" sz="18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// 输入点号在完整代码中转为 0 开始</a:t>
              </a:r>
            </a:p>
          </p:txBody>
        </p:sp>
      </p:grpSp>
      <p:sp>
        <p:nvSpPr>
          <p:cNvPr id="10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419338" y="2146273"/>
            <a:ext cx="3327400" cy="348683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候选传送门 O(n²) 对，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每次评价 O(n²) 个点对。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加上 Floyd，总时间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O(n³+n⁴)，空间 O(n²)。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n = 100 时，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4950² ≈ 2450 万次评价。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距离与总和用 long long，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无需每对位置重跑 Floyd。</a:t>
            </a:r>
          </a:p>
        </p:txBody>
      </p:sp>
      <p:sp>
        <p:nvSpPr>
          <p:cNvPr id="11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2865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1800"/>
            </a:lvl1pPr>
          </a:lstStyle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206112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7 · 三项候选代入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6906158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固定门 1 与 3 后，每个点对的三项分别是多少</a:t>
            </a:r>
          </a:p>
        </p:txBody>
      </p:sp>
      <p:sp>
        <p:nvSpPr>
          <p:cNvPr id="7" name="left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4140200" cy="3439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原图 d12=4，d23=6，d13=10。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固定 u=1、v=3，sum 从 0 开始。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点对 (1,2) 的三个候选：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原路 4；经 1→3 为 0+6=6；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经 3→1 为 10+4=14。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最小为 4，sum=4。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点对 (1,3)：min(10,0+0,10+10)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=0，sum 仍为 4。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门的通行费用是 0。</a:t>
            </a:r>
          </a:p>
        </p:txBody>
      </p:sp>
      <p:sp>
        <p:nvSpPr>
          <p:cNvPr id="9" name="right-slot Placeholder Carrier"/>
          <p:cNvSpPr txBox="1">
            <a:spLocks noGrp="1"/>
          </p:cNvSpPr>
          <p:nvPr>
            <p:ph type="body" idx="3"/>
          </p:nvPr>
        </p:nvSpPr>
        <p:spPr>
          <a:xfrm>
            <a:off x="6314438" y="2146273"/>
            <a:ext cx="3759200" cy="3439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点对 (2,3) 的三个候选：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原路 6；经 1→3 为 4+0=4；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经 3→1 为 6+10=16。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最小为 4，sum=4+4=8。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执行 ans=min(ans,8)。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内层只枚举 i&lt;j，点对不重复。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配套程序下标从 0 开始：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课堂城市编号与下标相差 1。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换下一对门时，仍用原图距离。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605934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7：避免方案相互污染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193792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枚举安装位置时，原图距离始终不改</a:t>
            </a:r>
          </a:p>
        </p:txBody>
      </p:sp>
      <p:sp>
        <p:nvSpPr>
          <p:cNvPr id="8" name="left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3225800" cy="32010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容易写错的过程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试完传送门 (u,v)，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把新距离写回 d。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再试下一对传送门时，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d 已经包含上一对的效果。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结果相当于同时安装多对，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求到题目不允许的方案。</a:t>
            </a:r>
          </a:p>
        </p:txBody>
      </p:sp>
      <p:sp>
        <p:nvSpPr>
          <p:cNvPr id="10" name="right-slot Placeholder Carrier"/>
          <p:cNvSpPr txBox="1">
            <a:spLocks noGrp="1"/>
          </p:cNvSpPr>
          <p:nvPr>
            <p:ph type="body" idx="3"/>
          </p:nvPr>
        </p:nvSpPr>
        <p:spPr>
          <a:xfrm>
            <a:off x="6314438" y="2146273"/>
            <a:ext cx="3644900" cy="32010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每次评价独立进行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d 只保存原图最短距离。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三种候选都从同一份 d 读取。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临时变量 sum 保存当前总和，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枚举下一对时重新置 0。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ans 只保留最小总和，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不改动图或距离矩阵。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875664" y="5613373"/>
            <a:ext cx="9389875" cy="743634"/>
            <a:chOff x="875664" y="5613373"/>
            <a:chExt cx="9389875" cy="743634"/>
          </a:xfrm>
        </p:grpSpPr>
        <p:sp>
          <p:nvSpPr>
            <p:cNvPr id="9" name="TextBox 9"/>
            <p:cNvSpPr txBox="1"/>
            <p:nvPr/>
          </p:nvSpPr>
          <p:spPr>
            <a:xfrm>
              <a:off x="875664" y="5613373"/>
              <a:ext cx="9389875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错误后果：先把 1—2 变成 0，再把 2—3 变成 0，会错误得到三对距离和 0。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75664" y="5965798"/>
              <a:ext cx="5970527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题目只允许一对门；三点链的正确最优总和是 8。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430463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7：课堂检验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936894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把传送门放到 2、3，还能得到总和 8 吗</a:t>
            </a:r>
          </a:p>
        </p:txBody>
      </p:sp>
      <p:sp>
        <p:nvSpPr>
          <p:cNvPr id="7" name="question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6299200" cy="1534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仍是三点链：1—2 权 4，2—3 权 6。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① 若把传送门放在 2、3，三个点对距离分别是多少？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② 若放在 1、2，总和是多少？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③ 为什么循环应枚举 i &lt; j，而不是所有 i ≠ j？</a:t>
            </a:r>
          </a:p>
        </p:txBody>
      </p:sp>
      <p:sp>
        <p:nvSpPr>
          <p:cNvPr id="9" name="answer-slot Placeholder Carrier"/>
          <p:cNvSpPr txBox="1">
            <a:spLocks noGrp="1"/>
          </p:cNvSpPr>
          <p:nvPr>
            <p:ph type="body" idx="3"/>
          </p:nvPr>
        </p:nvSpPr>
        <p:spPr>
          <a:xfrm>
            <a:off x="828038" y="4279873"/>
            <a:ext cx="6858000" cy="1534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① d12 = 4，d13 = 4，d23 = 0，总和 8。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② d12 = 0，d13 = 6，d23 = 6，总和 12。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所以最优值 8 可以由不止一组安装位置达到。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③ 本题按无序点对计费，所有 i ≠ j 会把答案算成两倍。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9011031" y="2205990"/>
            <a:ext cx="2441448" cy="3847719"/>
            <a:chOff x="9011031" y="2205990"/>
            <a:chExt cx="2441448" cy="3847719"/>
          </a:xfrm>
        </p:grpSpPr>
        <p:sp>
          <p:nvSpPr>
            <p:cNvPr id="10" name="TextBox 10"/>
            <p:cNvSpPr txBox="1"/>
            <p:nvPr/>
          </p:nvSpPr>
          <p:spPr>
            <a:xfrm>
              <a:off x="9011031" y="2205990"/>
              <a:ext cx="15224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同一条三点链</a:t>
              </a:r>
            </a:p>
          </p:txBody>
        </p:sp>
        <p:sp>
          <p:nvSpPr>
            <p:cNvPr id="11" name="Ellipse 11"/>
            <p:cNvSpPr/>
            <p:nvPr/>
          </p:nvSpPr>
          <p:spPr>
            <a:xfrm>
              <a:off x="9067800" y="2857500"/>
              <a:ext cx="381000" cy="381000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244D87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10067925" y="2857500"/>
              <a:ext cx="381000" cy="381000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244D87"/>
              </a:solidFill>
            </a:ln>
          </p:spPr>
        </p:sp>
        <p:sp>
          <p:nvSpPr>
            <p:cNvPr id="13" name="Ellipse 13"/>
            <p:cNvSpPr/>
            <p:nvPr/>
          </p:nvSpPr>
          <p:spPr>
            <a:xfrm>
              <a:off x="11068050" y="2857500"/>
              <a:ext cx="381000" cy="381000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244D87"/>
              </a:solidFill>
            </a:ln>
          </p:spPr>
        </p:sp>
        <p:sp>
          <p:nvSpPr>
            <p:cNvPr id="14" name="Line 14"/>
            <p:cNvSpPr/>
            <p:nvPr/>
          </p:nvSpPr>
          <p:spPr>
            <a:xfrm>
              <a:off x="9448800" y="3048000"/>
              <a:ext cx="619125" cy="9525"/>
            </a:xfrm>
            <a:custGeom>
              <a:avLst/>
              <a:gdLst/>
              <a:ahLst/>
              <a:cxnLst/>
              <a:rect l="l" t="t" r="r" b="b"/>
              <a:pathLst>
                <a:path w="619125" h="9525">
                  <a:moveTo>
                    <a:pt x="0" y="0"/>
                  </a:moveTo>
                  <a:lnTo>
                    <a:pt x="619125" y="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  <p:sp>
          <p:nvSpPr>
            <p:cNvPr id="15" name="Line 15"/>
            <p:cNvSpPr/>
            <p:nvPr/>
          </p:nvSpPr>
          <p:spPr>
            <a:xfrm>
              <a:off x="10448925" y="3048000"/>
              <a:ext cx="619125" cy="9525"/>
            </a:xfrm>
            <a:custGeom>
              <a:avLst/>
              <a:gdLst/>
              <a:ahLst/>
              <a:cxnLst/>
              <a:rect l="l" t="t" r="r" b="b"/>
              <a:pathLst>
                <a:path w="619125" h="9525">
                  <a:moveTo>
                    <a:pt x="0" y="0"/>
                  </a:moveTo>
                  <a:lnTo>
                    <a:pt x="619125" y="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120188" y="293941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ctr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0120313" y="293941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ctr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1120438" y="293941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ctr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9668256" y="2606040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0668381" y="2606040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6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9011031" y="3501390"/>
              <a:ext cx="8366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门端点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0192131" y="3501390"/>
              <a:ext cx="12938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三对距离和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9011031" y="4015740"/>
              <a:ext cx="7778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(1,2)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0192131" y="4015740"/>
              <a:ext cx="11541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0+6+6=12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9011031" y="4549140"/>
              <a:ext cx="7778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(1,3)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0192131" y="4549140"/>
              <a:ext cx="10287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4+0+4=8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9011031" y="5082540"/>
              <a:ext cx="7778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(2,3)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0192131" y="5082540"/>
              <a:ext cx="10287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4+4+0=8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9011031" y="5701665"/>
              <a:ext cx="24414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比较总和，不只看一对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396384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8 · P3403 跳楼机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713232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从第一层出发，三个上升按钮能带我们到哪些楼层</a:t>
            </a:r>
          </a:p>
        </p:txBody>
      </p:sp>
      <p:sp>
        <p:nvSpPr>
          <p:cNvPr id="8" name="body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7708900" cy="35916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15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一座楼共有 h 层，跳楼机开始停在第 1 层。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三个按钮可以分别上升 x、y、z 层，能够反复按，不能超过顶层。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还可以返回第一层重新开始；返回不会创造新的上升组合。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要求：一共能到达多少个不同楼层？起始的第 1 层也要算。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同一层可以通过不同按法到达，但只统计一次。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输入第一行 h，第二行 x、y、z，输出可达楼层的数量。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1≤h≤2⁶³−1，三个步长均为 1…10⁵ 的整数。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小楼可以按楼层做搜索；当 h 极大时，逐层开数组就不可行。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先观察 15 层的小例，再寻找可以合并记录的规律。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8982456" y="2215515"/>
            <a:ext cx="2114321" cy="3819144"/>
            <a:chOff x="8982456" y="2215515"/>
            <a:chExt cx="2114321" cy="3819144"/>
          </a:xfrm>
        </p:grpSpPr>
        <p:sp>
          <p:nvSpPr>
            <p:cNvPr id="7" name="TextBox 7"/>
            <p:cNvSpPr txBox="1"/>
            <p:nvPr/>
          </p:nvSpPr>
          <p:spPr>
            <a:xfrm>
              <a:off x="8982456" y="2215515"/>
              <a:ext cx="212725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偏移按除以 4 分组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982456" y="2806065"/>
              <a:ext cx="6080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余数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992106" y="2806065"/>
              <a:ext cx="10652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可达楼层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153906" y="335851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992106" y="3358515"/>
              <a:ext cx="11541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1,5,9,13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153906" y="391096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992106" y="3910965"/>
              <a:ext cx="7778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10,14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153906" y="446341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992106" y="4463415"/>
              <a:ext cx="4016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15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153906" y="501586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9992106" y="5015865"/>
              <a:ext cx="6524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8,12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8982456" y="5682615"/>
              <a:ext cx="18843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4+2+1+2 = 9 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206112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8 · 完整输入输出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6486144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小楼能直接枚举，巨大楼层数却不能逐个保存</a:t>
            </a:r>
          </a:p>
        </p:txBody>
      </p:sp>
      <p:sp>
        <p:nvSpPr>
          <p:cNvPr id="7" name="code-slot Proxy Content"/>
          <p:cNvSpPr txBox="1"/>
          <p:nvPr/>
        </p:nvSpPr>
        <p:spPr>
          <a:xfrm>
            <a:off x="829056" y="2148840"/>
            <a:ext cx="3951288" cy="34381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700"/>
              </a:lnSpc>
            </a:pPr>
            <a:r>
              <a:rPr lang="zh-CN" sz="18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教学自拟输入</a:t>
            </a:r>
          </a:p>
          <a:p>
            <a:pPr algn="l">
              <a:lnSpc>
                <a:spcPts val="2700"/>
              </a:lnSpc>
              <a:spcBef>
                <a:spcPts val="150"/>
              </a:spcBef>
            </a:pPr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15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4 7 9</a:t>
            </a:r>
          </a:p>
          <a:p>
            <a:pPr algn="l">
              <a:lnSpc>
                <a:spcPts val="2700"/>
              </a:lnSpc>
              <a:spcBef>
                <a:spcPts val="1200"/>
              </a:spcBef>
            </a:pPr>
            <a:r>
              <a:rPr lang="zh-CN" sz="18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对应输出</a:t>
            </a:r>
          </a:p>
          <a:p>
            <a:pPr algn="l">
              <a:lnSpc>
                <a:spcPts val="2700"/>
              </a:lnSpc>
              <a:spcBef>
                <a:spcPts val="150"/>
              </a:spcBef>
            </a:pPr>
            <a:r>
              <a:rPr lang="zh-CN" sz="18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9</a:t>
            </a:r>
          </a:p>
          <a:p>
            <a:pPr algn="l">
              <a:lnSpc>
                <a:spcPts val="2700"/>
              </a:lnSpc>
              <a:spcBef>
                <a:spcPts val="900"/>
              </a:spcBef>
            </a:pPr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可达楼层：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1、5、8、9、10、12、13、14、15。</a:t>
            </a:r>
          </a:p>
          <a:p>
            <a:pPr algn="l">
              <a:lnSpc>
                <a:spcPts val="2700"/>
              </a:lnSpc>
              <a:spcBef>
                <a:spcPts val="300"/>
              </a:spcBef>
            </a:pPr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共 9 层，每一层只计一次。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没有按按钮时，第 1 层已经可达。</a:t>
            </a:r>
          </a:p>
        </p:txBody>
      </p:sp>
      <p:sp>
        <p:nvSpPr>
          <p:cNvPr id="9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419338" y="2146273"/>
            <a:ext cx="3733800" cy="3820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几个具体按法：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1+4=5，1+7=8。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1+4+4=9，1+9=10。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1+7+4=12。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1+4+4+4=13。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1+9+4=14，1+7+7=15。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先按 7 再按 4，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与先按 4 再按 7 都到 12。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不能把 12 计成两个楼层。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接着观察“反复加 4”的规律。</a:t>
            </a:r>
          </a:p>
        </p:txBody>
      </p:sp>
      <p:sp>
        <p:nvSpPr>
          <p:cNvPr id="10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2865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1800"/>
            </a:lvl1pPr>
          </a:lstStyle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206112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8 · 从枚举找规律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6049975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已经能到某层，再按 4 就能不断向上延伸</a:t>
            </a:r>
          </a:p>
        </p:txBody>
      </p:sp>
      <p:sp>
        <p:nvSpPr>
          <p:cNvPr id="8" name="body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7239000" cy="35916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15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从第 1 层反复加 4：1、5、9、13；从第 8 层加 4：8、12。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另外，从 10 可到 14，从 15 再加 4 就超过顶层。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把每个楼层减去 1，得到从起点累计上升的“偏移量”。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这几组偏移分别是：0、4、8、12；7、11；9、13；14。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同一组除以 4 的余数相同，加 4 不会改变余数。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只要知道某个余数最早能达到的偏移，就能继续不断加 4。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更小的同余偏移尚不可达；更大的同余偏移相差若干个 4。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因此不必保存整栋楼，只需为四种余数各保存一个最小值。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接下来正式定义这个状态，再把另外两个按钮画成边。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8982456" y="2215515"/>
            <a:ext cx="2114321" cy="3819144"/>
            <a:chOff x="8982456" y="2215515"/>
            <a:chExt cx="2114321" cy="3819144"/>
          </a:xfrm>
        </p:grpSpPr>
        <p:sp>
          <p:nvSpPr>
            <p:cNvPr id="7" name="TextBox 7"/>
            <p:cNvSpPr txBox="1"/>
            <p:nvPr/>
          </p:nvSpPr>
          <p:spPr>
            <a:xfrm>
              <a:off x="8982456" y="2215515"/>
              <a:ext cx="212725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偏移按除以 4 分组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982456" y="2806065"/>
              <a:ext cx="6080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余数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992106" y="2806065"/>
              <a:ext cx="10652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可达楼层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153906" y="335851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992106" y="3358515"/>
              <a:ext cx="11541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1,5,9,13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153906" y="391096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992106" y="3910965"/>
              <a:ext cx="7778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10,14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153906" y="446341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992106" y="4463415"/>
              <a:ext cx="4016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15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153906" y="501586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9992106" y="5015865"/>
              <a:ext cx="6524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8,12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8982456" y="5682615"/>
              <a:ext cx="18843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4+2+1+2 = 9 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157776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8：P3403 跳楼机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256837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楼层太多，先把起点平移到 0</a:t>
            </a:r>
          </a:p>
        </p:txBody>
      </p:sp>
      <p:sp>
        <p:nvSpPr>
          <p:cNvPr id="8" name="body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7556500" cy="3629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从第 1 层出发，每次向上 x、y 或 z 层，也可以回到第 1 层。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求 1…h 层中有多少层能够到达，每层只算一次。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把“楼层 f”改为“偏移 f−1”，起点变成 0，上界 L = h−1。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可达偏移就是若干个 x、y、z 的非负整数次相加。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h 可接近 64 位整数上限，不能为每一层建立一个点。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但每个跳跃步长至多 10⁵，可以令 m = min(x,y,z)。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一旦偏移 a 可达，a+m、a+2m、a+3m… 也都可达。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所以按除以 m 的余数分组，只需寻找每组最早能到的位置。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8982456" y="2215515"/>
            <a:ext cx="2114321" cy="3819144"/>
            <a:chOff x="8982456" y="2215515"/>
            <a:chExt cx="2114321" cy="3819144"/>
          </a:xfrm>
        </p:grpSpPr>
        <p:sp>
          <p:nvSpPr>
            <p:cNvPr id="7" name="TextBox 7"/>
            <p:cNvSpPr txBox="1"/>
            <p:nvPr/>
          </p:nvSpPr>
          <p:spPr>
            <a:xfrm>
              <a:off x="8982456" y="2215515"/>
              <a:ext cx="212725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偏移按除以 4 分组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982456" y="2806065"/>
              <a:ext cx="6080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余数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992106" y="2806065"/>
              <a:ext cx="10652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可达楼层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153906" y="335851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992106" y="3358515"/>
              <a:ext cx="11541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1,5,9,13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153906" y="391096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992106" y="3910965"/>
              <a:ext cx="7778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10,14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153906" y="446341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992106" y="4463415"/>
              <a:ext cx="4016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15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153906" y="501586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9992106" y="5015865"/>
              <a:ext cx="6524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8,12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8982456" y="5682615"/>
              <a:ext cx="18843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4+2+1+2 = 9 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013606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8：同余类最小值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224528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每个余数只保留最小可达偏移</a:t>
            </a:r>
          </a:p>
        </p:txBody>
      </p:sp>
      <p:grpSp>
        <p:nvGrpSpPr>
          <p:cNvPr id="24" name="diagram-slot Proxy Content"/>
          <p:cNvGrpSpPr/>
          <p:nvPr/>
        </p:nvGrpSpPr>
        <p:grpSpPr>
          <a:xfrm>
            <a:off x="828039" y="2146273"/>
            <a:ext cx="6029961" cy="3635402"/>
            <a:chOff x="828039" y="2146273"/>
            <a:chExt cx="6029961" cy="3635402"/>
          </a:xfrm>
        </p:grpSpPr>
        <p:sp>
          <p:nvSpPr>
            <p:cNvPr id="7" name="TextBox 7"/>
            <p:cNvSpPr txBox="1"/>
            <p:nvPr/>
          </p:nvSpPr>
          <p:spPr>
            <a:xfrm>
              <a:off x="828039" y="2146273"/>
              <a:ext cx="4462783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教学自拟：步长 4、7、9，取 m = 4</a:t>
              </a:r>
            </a:p>
          </p:txBody>
        </p:sp>
        <p:sp>
          <p:nvSpPr>
            <p:cNvPr id="8" name="Line 8"/>
            <p:cNvSpPr/>
            <p:nvPr/>
          </p:nvSpPr>
          <p:spPr>
            <a:xfrm>
              <a:off x="838200" y="2914650"/>
              <a:ext cx="6019800" cy="9525"/>
            </a:xfrm>
            <a:custGeom>
              <a:avLst/>
              <a:gdLst/>
              <a:ahLst/>
              <a:cxnLst/>
              <a:rect l="l" t="t" r="r" b="b"/>
              <a:pathLst>
                <a:path w="6019800" h="9525">
                  <a:moveTo>
                    <a:pt x="0" y="0"/>
                  </a:moveTo>
                  <a:lnTo>
                    <a:pt x="6019800" y="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9" name="Line 9"/>
            <p:cNvSpPr/>
            <p:nvPr/>
          </p:nvSpPr>
          <p:spPr>
            <a:xfrm>
              <a:off x="838200" y="3629025"/>
              <a:ext cx="6019800" cy="9525"/>
            </a:xfrm>
            <a:custGeom>
              <a:avLst/>
              <a:gdLst/>
              <a:ahLst/>
              <a:cxnLst/>
              <a:rect l="l" t="t" r="r" b="b"/>
              <a:pathLst>
                <a:path w="6019800" h="9525">
                  <a:moveTo>
                    <a:pt x="0" y="0"/>
                  </a:moveTo>
                  <a:lnTo>
                    <a:pt x="60198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838200" y="4343400"/>
              <a:ext cx="6019800" cy="9525"/>
            </a:xfrm>
            <a:custGeom>
              <a:avLst/>
              <a:gdLst/>
              <a:ahLst/>
              <a:cxnLst/>
              <a:rect l="l" t="t" r="r" b="b"/>
              <a:pathLst>
                <a:path w="6019800" h="9525">
                  <a:moveTo>
                    <a:pt x="0" y="0"/>
                  </a:moveTo>
                  <a:lnTo>
                    <a:pt x="60198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1" name="Line 11"/>
            <p:cNvSpPr/>
            <p:nvPr/>
          </p:nvSpPr>
          <p:spPr>
            <a:xfrm>
              <a:off x="838200" y="5057775"/>
              <a:ext cx="6019800" cy="9525"/>
            </a:xfrm>
            <a:custGeom>
              <a:avLst/>
              <a:gdLst/>
              <a:ahLst/>
              <a:cxnLst/>
              <a:rect l="l" t="t" r="r" b="b"/>
              <a:pathLst>
                <a:path w="6019800" h="9525">
                  <a:moveTo>
                    <a:pt x="0" y="0"/>
                  </a:moveTo>
                  <a:lnTo>
                    <a:pt x="60198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2" name="Line 12"/>
            <p:cNvSpPr/>
            <p:nvPr/>
          </p:nvSpPr>
          <p:spPr>
            <a:xfrm>
              <a:off x="838200" y="5772150"/>
              <a:ext cx="6019800" cy="9525"/>
            </a:xfrm>
            <a:custGeom>
              <a:avLst/>
              <a:gdLst/>
              <a:ahLst/>
              <a:cxnLst/>
              <a:rect l="l" t="t" r="r" b="b"/>
              <a:pathLst>
                <a:path w="6019800" h="9525">
                  <a:moveTo>
                    <a:pt x="0" y="0"/>
                  </a:moveTo>
                  <a:lnTo>
                    <a:pt x="6019800" y="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3" name="Line 13"/>
            <p:cNvSpPr/>
            <p:nvPr/>
          </p:nvSpPr>
          <p:spPr>
            <a:xfrm>
              <a:off x="1933575" y="2552700"/>
              <a:ext cx="9525" cy="3219450"/>
            </a:xfrm>
            <a:custGeom>
              <a:avLst/>
              <a:gdLst/>
              <a:ahLst/>
              <a:cxnLst/>
              <a:rect l="l" t="t" r="r" b="b"/>
              <a:pathLst>
                <a:path w="9525" h="3219450">
                  <a:moveTo>
                    <a:pt x="0" y="0"/>
                  </a:moveTo>
                  <a:lnTo>
                    <a:pt x="0" y="321945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70913" y="2584423"/>
              <a:ext cx="6604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余数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2171064" y="2584423"/>
              <a:ext cx="2443483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这一类中的非负偏移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275713" y="316544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2171064" y="3165448"/>
              <a:ext cx="2281939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0、4、8、12、16…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275713" y="387982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2171064" y="3879823"/>
              <a:ext cx="2281939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1、5、9、13、17…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275713" y="459419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2171064" y="4594198"/>
              <a:ext cx="2430021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2、6、10、14、18…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275713" y="530857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171064" y="5308573"/>
              <a:ext cx="2430021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3、7、11、15、19…</a:t>
              </a:r>
            </a:p>
          </p:txBody>
        </p:sp>
      </p:grpSp>
      <p:sp>
        <p:nvSpPr>
          <p:cNvPr id="26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228838" y="2146273"/>
            <a:ext cx="3251200" cy="353445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表中同余不等于都可达。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例如偏移 1、5 无法组成，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偏移 9 可以一步到达。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设 d[r] 为余数 r 这一类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最小的可达偏移。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该类恰好从 d[r] 开始，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之后每增加 m 都可达。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因此只需求 m 个最小值。</a:t>
            </a:r>
          </a:p>
        </p:txBody>
      </p:sp>
      <p:sp>
        <p:nvSpPr>
          <p:cNvPr id="27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0960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430463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8：余数建图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193792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点表示余数，边权仍然是实际增加量</a:t>
            </a:r>
          </a:p>
        </p:txBody>
      </p:sp>
      <p:grpSp>
        <p:nvGrpSpPr>
          <p:cNvPr id="32" name="diagram-slot Proxy Content"/>
          <p:cNvGrpSpPr/>
          <p:nvPr/>
        </p:nvGrpSpPr>
        <p:grpSpPr>
          <a:xfrm>
            <a:off x="828039" y="2146273"/>
            <a:ext cx="5226049" cy="3772584"/>
            <a:chOff x="828039" y="2146273"/>
            <a:chExt cx="5226049" cy="3772584"/>
          </a:xfrm>
        </p:grpSpPr>
        <p:sp>
          <p:nvSpPr>
            <p:cNvPr id="7" name="TextBox 7"/>
            <p:cNvSpPr txBox="1"/>
            <p:nvPr/>
          </p:nvSpPr>
          <p:spPr>
            <a:xfrm>
              <a:off x="828039" y="2146273"/>
              <a:ext cx="4045461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m = 4，源点是余数 0，初距为 0</a:t>
              </a:r>
            </a:p>
          </p:txBody>
        </p:sp>
        <p:sp>
          <p:nvSpPr>
            <p:cNvPr id="8" name="Line 8"/>
            <p:cNvSpPr/>
            <p:nvPr/>
          </p:nvSpPr>
          <p:spPr>
            <a:xfrm>
              <a:off x="2381250" y="3009900"/>
              <a:ext cx="2657475" cy="1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tailEnd type="triangle" w="lg" len="lg"/>
            </a:ln>
          </p:spPr>
        </p:sp>
        <p:sp>
          <p:nvSpPr>
            <p:cNvPr id="9" name="Line 9"/>
            <p:cNvSpPr/>
            <p:nvPr/>
          </p:nvSpPr>
          <p:spPr>
            <a:xfrm flipH="1">
              <a:off x="2381250" y="3276600"/>
              <a:ext cx="2657475" cy="1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tailEnd type="triangle" w="lg" len="lg"/>
            </a:ln>
          </p:spPr>
        </p:sp>
        <p:sp>
          <p:nvSpPr>
            <p:cNvPr id="10" name="Line 10"/>
            <p:cNvSpPr/>
            <p:nvPr/>
          </p:nvSpPr>
          <p:spPr>
            <a:xfrm>
              <a:off x="5467350" y="3429000"/>
              <a:ext cx="1" cy="1419225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tailEnd type="triangle" w="lg" len="lg"/>
            </a:ln>
          </p:spPr>
        </p:sp>
        <p:sp>
          <p:nvSpPr>
            <p:cNvPr id="11" name="Line 11"/>
            <p:cNvSpPr/>
            <p:nvPr/>
          </p:nvSpPr>
          <p:spPr>
            <a:xfrm flipV="1">
              <a:off x="5200650" y="3429000"/>
              <a:ext cx="1" cy="1419225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tailEnd type="triangle" w="lg" len="lg"/>
            </a:ln>
          </p:spPr>
        </p:sp>
        <p:sp>
          <p:nvSpPr>
            <p:cNvPr id="12" name="Line 12"/>
            <p:cNvSpPr/>
            <p:nvPr/>
          </p:nvSpPr>
          <p:spPr>
            <a:xfrm flipH="1">
              <a:off x="2381250" y="5276850"/>
              <a:ext cx="2657475" cy="1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tailEnd type="triangle" w="lg" len="lg"/>
            </a:ln>
          </p:spPr>
        </p:sp>
        <p:sp>
          <p:nvSpPr>
            <p:cNvPr id="13" name="Line 13"/>
            <p:cNvSpPr/>
            <p:nvPr/>
          </p:nvSpPr>
          <p:spPr>
            <a:xfrm>
              <a:off x="2381250" y="5010150"/>
              <a:ext cx="2657475" cy="1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tailEnd type="triangle" w="lg" len="lg"/>
            </a:ln>
          </p:spPr>
        </p:sp>
        <p:sp>
          <p:nvSpPr>
            <p:cNvPr id="14" name="Line 14"/>
            <p:cNvSpPr/>
            <p:nvPr/>
          </p:nvSpPr>
          <p:spPr>
            <a:xfrm flipV="1">
              <a:off x="1962150" y="3429000"/>
              <a:ext cx="1" cy="1419225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tailEnd type="triangle" w="lg" len="lg"/>
            </a:ln>
          </p:spPr>
        </p:sp>
        <p:sp>
          <p:nvSpPr>
            <p:cNvPr id="15" name="Line 15"/>
            <p:cNvSpPr/>
            <p:nvPr/>
          </p:nvSpPr>
          <p:spPr>
            <a:xfrm>
              <a:off x="2228850" y="3429000"/>
              <a:ext cx="1" cy="1419225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tailEnd type="triangle" w="lg" len="lg"/>
            </a:ln>
          </p:spPr>
        </p:sp>
        <p:sp>
          <p:nvSpPr>
            <p:cNvPr id="16" name="Ellipse 16"/>
            <p:cNvSpPr/>
            <p:nvPr/>
          </p:nvSpPr>
          <p:spPr>
            <a:xfrm>
              <a:off x="1828800" y="2876550"/>
              <a:ext cx="533400" cy="5334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5067300" y="2876550"/>
              <a:ext cx="533400" cy="5334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8" name="Ellipse 18"/>
            <p:cNvSpPr/>
            <p:nvPr/>
          </p:nvSpPr>
          <p:spPr>
            <a:xfrm>
              <a:off x="5067300" y="4876800"/>
              <a:ext cx="533400" cy="5334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9" name="Ellipse 19"/>
            <p:cNvSpPr/>
            <p:nvPr/>
          </p:nvSpPr>
          <p:spPr>
            <a:xfrm>
              <a:off x="1828800" y="4876800"/>
              <a:ext cx="533400" cy="5334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1949450" y="302257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5187951" y="302257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5187951" y="502282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949450" y="502282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3609338" y="261299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9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3609338" y="346072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7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5761988" y="402269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9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4771388" y="402269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7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3609338" y="552764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9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3609338" y="459419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7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485263" y="402269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9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2447288" y="402269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7</a:t>
              </a:r>
            </a:p>
          </p:txBody>
        </p:sp>
      </p:grpSp>
      <p:sp>
        <p:nvSpPr>
          <p:cNvPr id="34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228838" y="2146273"/>
            <a:ext cx="3454400" cy="348683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当前余数为 r：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跳 7 后到 (r+7)%4，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边权为 7。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跳 9 后到 (r+9)%4，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边权为 9。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跳 4 只回到原余数，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不会降低最小偏移，可略去。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正权图，用 Dijkstra。</a:t>
            </a:r>
          </a:p>
        </p:txBody>
      </p:sp>
      <p:sp>
        <p:nvSpPr>
          <p:cNvPr id="35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0960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013606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8：最短偏移跟踪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96763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到余数 2 的最小偏移为什么是 14</a:t>
            </a:r>
          </a:p>
        </p:txBody>
      </p:sp>
      <p:grpSp>
        <p:nvGrpSpPr>
          <p:cNvPr id="31" name="diagram-slot Proxy Content"/>
          <p:cNvGrpSpPr/>
          <p:nvPr/>
        </p:nvGrpSpPr>
        <p:grpSpPr>
          <a:xfrm>
            <a:off x="828038" y="2146273"/>
            <a:ext cx="6029962" cy="4029759"/>
            <a:chOff x="828038" y="2146273"/>
            <a:chExt cx="6029962" cy="4029759"/>
          </a:xfrm>
        </p:grpSpPr>
        <p:sp>
          <p:nvSpPr>
            <p:cNvPr id="7" name="TextBox 7"/>
            <p:cNvSpPr txBox="1"/>
            <p:nvPr/>
          </p:nvSpPr>
          <p:spPr>
            <a:xfrm>
              <a:off x="828038" y="2146273"/>
              <a:ext cx="22352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沿用步长 4、7、9</a:t>
              </a:r>
            </a:p>
          </p:txBody>
        </p:sp>
        <p:sp>
          <p:nvSpPr>
            <p:cNvPr id="8" name="Line 8"/>
            <p:cNvSpPr/>
            <p:nvPr/>
          </p:nvSpPr>
          <p:spPr>
            <a:xfrm>
              <a:off x="838200" y="2971800"/>
              <a:ext cx="6019800" cy="9525"/>
            </a:xfrm>
            <a:custGeom>
              <a:avLst/>
              <a:gdLst/>
              <a:ahLst/>
              <a:cxnLst/>
              <a:rect l="l" t="t" r="r" b="b"/>
              <a:pathLst>
                <a:path w="6019800" h="9525">
                  <a:moveTo>
                    <a:pt x="0" y="0"/>
                  </a:moveTo>
                  <a:lnTo>
                    <a:pt x="6019800" y="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9" name="Line 9"/>
            <p:cNvSpPr/>
            <p:nvPr/>
          </p:nvSpPr>
          <p:spPr>
            <a:xfrm>
              <a:off x="838200" y="3486150"/>
              <a:ext cx="6019800" cy="9525"/>
            </a:xfrm>
            <a:custGeom>
              <a:avLst/>
              <a:gdLst/>
              <a:ahLst/>
              <a:cxnLst/>
              <a:rect l="l" t="t" r="r" b="b"/>
              <a:pathLst>
                <a:path w="6019800" h="9525">
                  <a:moveTo>
                    <a:pt x="0" y="0"/>
                  </a:moveTo>
                  <a:lnTo>
                    <a:pt x="60198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838200" y="4000500"/>
              <a:ext cx="6019800" cy="9525"/>
            </a:xfrm>
            <a:custGeom>
              <a:avLst/>
              <a:gdLst/>
              <a:ahLst/>
              <a:cxnLst/>
              <a:rect l="l" t="t" r="r" b="b"/>
              <a:pathLst>
                <a:path w="6019800" h="9525">
                  <a:moveTo>
                    <a:pt x="0" y="0"/>
                  </a:moveTo>
                  <a:lnTo>
                    <a:pt x="60198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1" name="Line 11"/>
            <p:cNvSpPr/>
            <p:nvPr/>
          </p:nvSpPr>
          <p:spPr>
            <a:xfrm>
              <a:off x="838200" y="4514850"/>
              <a:ext cx="6019800" cy="9525"/>
            </a:xfrm>
            <a:custGeom>
              <a:avLst/>
              <a:gdLst/>
              <a:ahLst/>
              <a:cxnLst/>
              <a:rect l="l" t="t" r="r" b="b"/>
              <a:pathLst>
                <a:path w="6019800" h="9525">
                  <a:moveTo>
                    <a:pt x="0" y="0"/>
                  </a:moveTo>
                  <a:lnTo>
                    <a:pt x="60198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2" name="Line 12"/>
            <p:cNvSpPr/>
            <p:nvPr/>
          </p:nvSpPr>
          <p:spPr>
            <a:xfrm>
              <a:off x="838200" y="5029200"/>
              <a:ext cx="6019800" cy="9525"/>
            </a:xfrm>
            <a:custGeom>
              <a:avLst/>
              <a:gdLst/>
              <a:ahLst/>
              <a:cxnLst/>
              <a:rect l="l" t="t" r="r" b="b"/>
              <a:pathLst>
                <a:path w="6019800" h="9525">
                  <a:moveTo>
                    <a:pt x="0" y="0"/>
                  </a:moveTo>
                  <a:lnTo>
                    <a:pt x="6019800" y="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3" name="Line 13"/>
            <p:cNvSpPr/>
            <p:nvPr/>
          </p:nvSpPr>
          <p:spPr>
            <a:xfrm>
              <a:off x="2038350" y="2571750"/>
              <a:ext cx="9525" cy="2457450"/>
            </a:xfrm>
            <a:custGeom>
              <a:avLst/>
              <a:gdLst/>
              <a:ahLst/>
              <a:cxnLst/>
              <a:rect l="l" t="t" r="r" b="b"/>
              <a:pathLst>
                <a:path w="9525" h="2457450">
                  <a:moveTo>
                    <a:pt x="0" y="0"/>
                  </a:moveTo>
                  <a:lnTo>
                    <a:pt x="0" y="245745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4" name="Line 14"/>
            <p:cNvSpPr/>
            <p:nvPr/>
          </p:nvSpPr>
          <p:spPr>
            <a:xfrm>
              <a:off x="4114800" y="2571750"/>
              <a:ext cx="9525" cy="2457450"/>
            </a:xfrm>
            <a:custGeom>
              <a:avLst/>
              <a:gdLst/>
              <a:ahLst/>
              <a:cxnLst/>
              <a:rect l="l" t="t" r="r" b="b"/>
              <a:pathLst>
                <a:path w="9525" h="2457450">
                  <a:moveTo>
                    <a:pt x="0" y="0"/>
                  </a:moveTo>
                  <a:lnTo>
                    <a:pt x="0" y="245745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047113" y="2641573"/>
              <a:ext cx="9398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余数 r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323463" y="2641573"/>
              <a:ext cx="18669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最小偏移 d[r]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4476113" y="2641573"/>
              <a:ext cx="16764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一种达到方式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390013" y="311782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2999738" y="311782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4485638" y="3117823"/>
              <a:ext cx="6604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不跳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390013" y="363217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2999738" y="363217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9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4485638" y="363217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9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390013" y="414652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2904488" y="4146523"/>
              <a:ext cx="4318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14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4485638" y="4146523"/>
              <a:ext cx="8509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7 + 7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390013" y="466087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2999738" y="466087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7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4485638" y="466087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7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828038" y="5403823"/>
              <a:ext cx="4572000" cy="772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定值顺序：余 0、余 3、余 1、余 2。</a:t>
              </a:r>
              <a:br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最终 d = [0,9,14,7]。</a:t>
              </a:r>
            </a:p>
          </p:txBody>
        </p:sp>
      </p:grpSp>
      <p:sp>
        <p:nvSpPr>
          <p:cNvPr id="33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228838" y="2146273"/>
            <a:ext cx="3048000" cy="386783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从余 0 出发：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跳 7 得余 3、距离 7，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跳 9 得余 1、距离 9。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先确定余 3，再跳 7，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余 2 的候选为 14。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余 1 再跳 9 也到余 2，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但 18 较大，不更新。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距离记录实际偏移，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不能把它写成跳跃次数。</a:t>
            </a:r>
          </a:p>
        </p:txBody>
      </p:sp>
      <p:sp>
        <p:nvSpPr>
          <p:cNvPr id="34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0960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206112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8 · 四次有效弹堆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224528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每次松弛都对应一次真实上升</a:t>
            </a:r>
          </a:p>
        </p:txBody>
      </p:sp>
      <p:sp>
        <p:nvSpPr>
          <p:cNvPr id="7" name="left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4102100" cy="3439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模数 m=4，d=[0,INF,INF,INF]。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堆条目为 (偏移量,余数)。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弹出 (0,0)：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加 7 到余数 (0+7)%4=3，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d[3]=7；加 9 得 d[1]=9。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弹出 (7,3)：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加 7 到余数 2，候选 14，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d[2]=14，并将 (14,2) 入堆。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加 9 回余数 0，16&gt;0，不改。</a:t>
            </a:r>
          </a:p>
        </p:txBody>
      </p:sp>
      <p:sp>
        <p:nvSpPr>
          <p:cNvPr id="9" name="right-slot Placeholder Carrier"/>
          <p:cNvSpPr txBox="1">
            <a:spLocks noGrp="1"/>
          </p:cNvSpPr>
          <p:nvPr>
            <p:ph type="body" idx="3"/>
          </p:nvPr>
        </p:nvSpPr>
        <p:spPr>
          <a:xfrm>
            <a:off x="6314438" y="2146273"/>
            <a:ext cx="3962400" cy="3439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弹出 (9,1)：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加 7 到余数 0，候选 16&gt;0；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加 9 到余数 2，候选 18&gt;14。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两次都不更新。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弹出 (14,2)：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加 7 到余数 1，候选 21&gt;9；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加 9 到余数 3，候选 23&gt;7。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堆空，最终 d=[0,9,14,7]。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下一步数出每类有多少合法楼层。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430463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8：计数公式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390144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每个余数对应一段等差数列</a:t>
            </a:r>
          </a:p>
        </p:txBody>
      </p:sp>
      <p:grpSp>
        <p:nvGrpSpPr>
          <p:cNvPr id="9" name="diagram-slot Proxy Content"/>
          <p:cNvGrpSpPr/>
          <p:nvPr/>
        </p:nvGrpSpPr>
        <p:grpSpPr>
          <a:xfrm>
            <a:off x="828038" y="2146273"/>
            <a:ext cx="5499358" cy="3724959"/>
            <a:chOff x="828038" y="2146273"/>
            <a:chExt cx="5499358" cy="3724959"/>
          </a:xfrm>
        </p:grpSpPr>
        <p:sp>
          <p:nvSpPr>
            <p:cNvPr id="7" name="TextBox 7"/>
            <p:cNvSpPr txBox="1"/>
            <p:nvPr/>
          </p:nvSpPr>
          <p:spPr>
            <a:xfrm>
              <a:off x="828039" y="2146273"/>
              <a:ext cx="5499357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若 d[r] 可达且 d[r] ≤ h−1，该类数量为：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828038" y="3956023"/>
              <a:ext cx="3835400" cy="1915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h = 15 时，各类实际楼层为：</a:t>
              </a:r>
              <a:br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余 0：1、5、9、13　　　 4 层</a:t>
              </a:r>
              <a:br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余 1：10、14　　　　　 2 层</a:t>
              </a:r>
              <a:br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余 2：15　　　　　　　 1 层</a:t>
              </a:r>
              <a:br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余 3：8、12　　　　　　2 层</a:t>
              </a:r>
            </a:p>
          </p:txBody>
        </p:sp>
      </p:grpSp>
      <mc:AlternateContent>
        <mc:Choice Requires="a14">
          <p:sp>
            <p:nvSpPr>
              <p:cNvPr id="10" name="residue-count-formula"/>
              <p:cNvSpPr txBox="1">
                <a:spLocks noGrp="1"/>
              </p:cNvSpPr>
              <p:nvPr/>
            </p:nvSpPr>
            <p:spPr>
              <a:xfrm>
                <a:off x="1047750" y="2695575"/>
                <a:ext cx="5619750" cy="1047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ctr">
                <a:noAutofit/>
              </a:bodyPr>
              <a:lstStyle/>
              <a:p>
                <a:pPr algn="ctr"/>
                <a14:m>
                  <m:oMathPara>
                    <m:oMathParaPr>
                      <m:jc m:val="center"/>
                    </m:oMathParaPr>
                    <m:oMath>
                      <m:d>
                        <m:dPr>
                          <m:begChr m:val="⌊"/>
                          <m:endChr m:val="⌋"/>
                          <m:ctrlPr>
                            <a:rPr lang="zh-CN" sz="2400" i="1" dirty="0">
                              <a:solidFill>
                                <a:srgbClr val="244D87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zh-CN" sz="2400" i="1" dirty="0">
                                  <a:solidFill>
                                    <a:srgbClr val="244D87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cs typeface="Cambria Math"/>
                                </a:rPr>
                              </m:ctrlPr>
                            </m:fPr>
                            <m:num>
                              <m:d>
                                <m:dPr>
                                  <m:ctrlPr>
                                    <a:rPr lang="zh-CN" sz="2400" i="1" dirty="0">
                                      <a:solidFill>
                                        <a:srgbClr val="244D87"/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400" dirty="0">
                                      <a:solidFill>
                                        <a:srgbClr val="244D87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h</m:t>
                                  </m:r>
                                  <m:r>
                                    <a:rPr lang="zh-CN" sz="2400" dirty="0">
                                      <a:solidFill>
                                        <a:srgbClr val="244D87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−1</m:t>
                                  </m:r>
                                </m:e>
                              </m:d>
                              <m:r>
                                <a:rPr lang="zh-CN" sz="2400" dirty="0">
                                  <a:solidFill>
                                    <a:srgbClr val="244D87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−</m:t>
                              </m:r>
                              <m:r>
                                <a:rPr lang="zh-CN" sz="2400" dirty="0">
                                  <a:solidFill>
                                    <a:srgbClr val="244D87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𝑑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zh-CN" sz="2400" i="1" dirty="0">
                                      <a:solidFill>
                                        <a:srgbClr val="244D87"/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400" dirty="0">
                                      <a:solidFill>
                                        <a:srgbClr val="244D87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𝑟</m:t>
                                  </m:r>
                                </m:e>
                              </m:d>
                            </m:num>
                            <m:den>
                              <m:r>
                                <a:rPr lang="zh-CN" sz="2400" dirty="0">
                                  <a:solidFill>
                                    <a:srgbClr val="244D87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𝑚</m:t>
                              </m:r>
                            </m:den>
                          </m:f>
                        </m:e>
                      </m:d>
                      <m:r>
                        <a:rPr lang="zh-CN" sz="240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+1</m:t>
                      </m:r>
                    </m:oMath>
                  </m:oMathPara>
                </a14:m>
                <a:endParaRPr/>
              </a:p>
            </p:txBody>
          </p:sp>
        </mc:Choice>
        <mc:Fallback>
          <p:sp>
            <p:nvSpPr>
              <p:cNvPr id="10" name="residue-count-formula"/>
              <p:cNvSpPr txBox="1"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7750" y="2695575"/>
                <a:ext cx="5619750" cy="104775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228838" y="2146273"/>
            <a:ext cx="3454400" cy="348683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可达偏移从 d[r] 开始，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每次再加 m。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除法求还能增加多少次，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再加 1，计入第一个位置。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注意：偏移换回楼层时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还要加 1。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本例总数 4+2+1+2 = 9。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不同余数不相交，不会重算。</a:t>
            </a:r>
          </a:p>
        </p:txBody>
      </p:sp>
      <p:sp>
        <p:nvSpPr>
          <p:cNvPr id="13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0960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430463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8：实现边界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839968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先排除不可达，再做大整数范围内的减法</a:t>
            </a:r>
          </a:p>
        </p:txBody>
      </p:sp>
      <p:grpSp>
        <p:nvGrpSpPr>
          <p:cNvPr id="8" name="code-slot Proxy Content"/>
          <p:cNvGrpSpPr/>
          <p:nvPr/>
        </p:nvGrpSpPr>
        <p:grpSpPr>
          <a:xfrm>
            <a:off x="829056" y="2148840"/>
            <a:ext cx="4305300" cy="3323844"/>
            <a:chOff x="829056" y="2148840"/>
            <a:chExt cx="4305300" cy="3323844"/>
          </a:xfrm>
        </p:grpSpPr>
        <p:sp>
          <p:nvSpPr>
            <p:cNvPr id="7" name="TextBox 7"/>
            <p:cNvSpPr txBox="1"/>
            <p:nvPr/>
          </p:nvSpPr>
          <p:spPr>
            <a:xfrm>
              <a:off x="829056" y="2148840"/>
              <a:ext cx="4305300" cy="33238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18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long long INF = 1LL &lt;&lt; 60;</a:t>
              </a:r>
              <a:br/>
              <a:r>
                <a:rPr lang="zh-CN" sz="18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// 余数图 Dijkstra 得到 d</a:t>
              </a:r>
            </a:p>
            <a:p>
              <a:pPr algn="l">
                <a:lnSpc>
                  <a:spcPts val="1800"/>
                </a:lnSpc>
                <a:spcBef>
                  <a:spcPts val="1800"/>
                </a:spcBef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long long L = h - 1;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long long ans = 0;</a:t>
              </a:r>
              <a:br/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(int r = 0; r &lt; m; ++r) {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if (d[r] == INF) continue;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if (d[r] &gt; L) continue;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ans += (L - d[r]) / m + 1;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ans &lt;&lt; '\n';</a:t>
              </a:r>
            </a:p>
            <a:p>
              <a:pPr algn="l">
                <a:lnSpc>
                  <a:spcPts val="1800"/>
                </a:lnSpc>
                <a:spcBef>
                  <a:spcPts val="1800"/>
                </a:spcBef>
              </a:pPr>
              <a:r>
                <a:rPr lang="zh-CN" sz="18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// 有限最短偏移 &lt; 10^10，INF 足够大</a:t>
              </a:r>
              <a:br/>
              <a:r>
                <a:rPr lang="zh-CN" sz="18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// 但 h 可能比 INF 更大！</a:t>
              </a:r>
            </a:p>
          </p:txBody>
        </p:sp>
      </p:grpSp>
      <p:sp>
        <p:nvSpPr>
          <p:cNvPr id="10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419338" y="2146273"/>
            <a:ext cx="3136900" cy="386783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m 个点，每点两种转移。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时间 O(m log m)，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空间 O(m)。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不能只判断 d[r] ≤ L，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否则可能把 INF 当可达。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m = 1 时所有楼层可达，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公式自然得到答案 h。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回到第 1 层再跳，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不会增加新的可达组合。</a:t>
            </a:r>
          </a:p>
        </p:txBody>
      </p:sp>
      <p:sp>
        <p:nvSpPr>
          <p:cNvPr id="11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2865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1800"/>
            </a:lvl1pPr>
          </a:lstStyle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692548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9 · P1119 灾后重建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51688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道路仍在，没修好的城市却还不能进入</a:t>
            </a:r>
          </a:p>
        </p:txBody>
      </p:sp>
      <p:sp>
        <p:nvSpPr>
          <p:cNvPr id="8" name="body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7696200" cy="3820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n 座城市编号为 0…n−1，城市 i 在 repair[i] 时刻修复。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原有 m 条无向道路；只有已经修复的城市及其间道路能够使用。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每次询问 x、y、t：在时刻 t，从 x 到 y 最少走多远？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若任一端点未修好，或没有合法路线，输出 −1；否则输出最短值。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输入依次为：n m、修复时间表、m 行道路 u v w、Q、Q 个询问。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修复时间按编号不下降；询问时间也不下降，修好的当天就可用。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n≤200，Q≤50000，无重边自环，m 可为 0，边权为 0…10000。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每个询问都重新算全图最短路，会重复处理之前已修复的城市。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先在小例中看清：时间前进时，究竟增加了哪些可用点？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下一页保留同一张路网，连续提出四个时间有序的询问。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8734806" y="2215515"/>
            <a:ext cx="2623185" cy="3752469"/>
            <a:chOff x="8734806" y="2215515"/>
            <a:chExt cx="2623185" cy="3752469"/>
          </a:xfrm>
        </p:grpSpPr>
        <p:sp>
          <p:nvSpPr>
            <p:cNvPr id="7" name="TextBox 7"/>
            <p:cNvSpPr txBox="1"/>
            <p:nvPr/>
          </p:nvSpPr>
          <p:spPr>
            <a:xfrm>
              <a:off x="8734806" y="2215515"/>
              <a:ext cx="19796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端点修好才能回答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734806" y="2806065"/>
              <a:ext cx="6080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日期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725406" y="2806065"/>
              <a:ext cx="6080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询问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801731" y="2806065"/>
              <a:ext cx="6080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结果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906256" y="333946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725406" y="3339465"/>
              <a:ext cx="52705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0→1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868406" y="3339465"/>
              <a:ext cx="4016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−1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906256" y="387286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725406" y="3872865"/>
              <a:ext cx="52705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0→1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0963656" y="387286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8906256" y="440626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9725406" y="4406265"/>
              <a:ext cx="52705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0→2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0868406" y="4406265"/>
              <a:ext cx="4016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−1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8906256" y="493966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9725406" y="4939665"/>
              <a:ext cx="52705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0→2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0963656" y="493966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8734806" y="5615940"/>
              <a:ext cx="262318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第 4 天不能进入城市 2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206112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9 · 完整输入输出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193792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同一张图，不同时间的答案可能不同</a:t>
            </a:r>
          </a:p>
        </p:txBody>
      </p:sp>
      <p:sp>
        <p:nvSpPr>
          <p:cNvPr id="7" name="code-slot Proxy Content"/>
          <p:cNvSpPr txBox="1"/>
          <p:nvPr/>
        </p:nvSpPr>
        <p:spPr>
          <a:xfrm>
            <a:off x="829056" y="2148840"/>
            <a:ext cx="3338513" cy="360959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250"/>
              </a:lnSpc>
            </a:pPr>
            <a:r>
              <a:rPr lang="zh-CN" sz="18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教学自拟输入</a:t>
            </a:r>
          </a:p>
          <a:p>
            <a:pPr algn="l">
              <a:lnSpc>
                <a:spcPts val="2250"/>
              </a:lnSpc>
              <a:spcBef>
                <a:spcPts val="150"/>
              </a:spcBef>
            </a:pPr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3 3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0 2 5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0 1 2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1 2 3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0 2 10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4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0 1 1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0 1 2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0 2 4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0 2 5</a:t>
            </a:r>
          </a:p>
          <a:p>
            <a:pPr algn="l">
              <a:lnSpc>
                <a:spcPts val="2250"/>
              </a:lnSpc>
              <a:spcBef>
                <a:spcPts val="750"/>
              </a:spcBef>
            </a:pPr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每个询问的第三个数才是时刻。</a:t>
            </a:r>
          </a:p>
        </p:txBody>
      </p:sp>
      <p:sp>
        <p:nvSpPr>
          <p:cNvPr id="9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419338" y="2146273"/>
            <a:ext cx="3454400" cy="3820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对应输出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-1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2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-1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5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三个城市的修复时间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分别为 0、2、5。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第二问的时刻恰好为 2，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城市 1 当天已可进入。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接着把道路和时间画在图上。</a:t>
            </a:r>
          </a:p>
        </p:txBody>
      </p:sp>
      <p:sp>
        <p:nvSpPr>
          <p:cNvPr id="10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2865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1800"/>
            </a:lvl1pPr>
          </a:lstStyle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453940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9：P1119 灾后重建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193792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修好一个村庄，就多允许一个中转点</a:t>
            </a:r>
          </a:p>
        </p:txBody>
      </p:sp>
      <p:grpSp>
        <p:nvGrpSpPr>
          <p:cNvPr id="24" name="diagram-slot Proxy Content"/>
          <p:cNvGrpSpPr/>
          <p:nvPr/>
        </p:nvGrpSpPr>
        <p:grpSpPr>
          <a:xfrm>
            <a:off x="828039" y="2146273"/>
            <a:ext cx="5759449" cy="3763059"/>
            <a:chOff x="828039" y="2146273"/>
            <a:chExt cx="5759449" cy="3763059"/>
          </a:xfrm>
        </p:grpSpPr>
        <p:sp>
          <p:nvSpPr>
            <p:cNvPr id="7" name="TextBox 7"/>
            <p:cNvSpPr txBox="1"/>
            <p:nvPr/>
          </p:nvSpPr>
          <p:spPr>
            <a:xfrm>
              <a:off x="828039" y="2146273"/>
              <a:ext cx="3695449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教学自拟：村庄编号从 0 开始</a:t>
              </a:r>
            </a:p>
          </p:txBody>
        </p:sp>
        <p:sp>
          <p:nvSpPr>
            <p:cNvPr id="8" name="Line 8"/>
            <p:cNvSpPr/>
            <p:nvPr/>
          </p:nvSpPr>
          <p:spPr>
            <a:xfrm>
              <a:off x="1428750" y="3048000"/>
              <a:ext cx="2095500" cy="1238250"/>
            </a:xfrm>
            <a:custGeom>
              <a:avLst/>
              <a:gdLst/>
              <a:ahLst/>
              <a:cxnLst/>
              <a:rect l="l" t="t" r="r" b="b"/>
              <a:pathLst>
                <a:path w="2095500" h="1238250">
                  <a:moveTo>
                    <a:pt x="0" y="1238250"/>
                  </a:moveTo>
                  <a:lnTo>
                    <a:pt x="2095500" y="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9" name="Line 9"/>
            <p:cNvSpPr/>
            <p:nvPr/>
          </p:nvSpPr>
          <p:spPr>
            <a:xfrm>
              <a:off x="3524250" y="3048000"/>
              <a:ext cx="2190750" cy="1238250"/>
            </a:xfrm>
            <a:custGeom>
              <a:avLst/>
              <a:gdLst/>
              <a:ahLst/>
              <a:cxnLst/>
              <a:rect l="l" t="t" r="r" b="b"/>
              <a:pathLst>
                <a:path w="2190750" h="1238250">
                  <a:moveTo>
                    <a:pt x="0" y="0"/>
                  </a:moveTo>
                  <a:lnTo>
                    <a:pt x="2190750" y="123825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1428750" y="4286250"/>
              <a:ext cx="4286250" cy="9525"/>
            </a:xfrm>
            <a:custGeom>
              <a:avLst/>
              <a:gdLst/>
              <a:ahLst/>
              <a:cxnLst/>
              <a:rect l="l" t="t" r="r" b="b"/>
              <a:pathLst>
                <a:path w="4286250" h="9525">
                  <a:moveTo>
                    <a:pt x="0" y="0"/>
                  </a:moveTo>
                  <a:lnTo>
                    <a:pt x="4286250" y="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1162050" y="4019550"/>
              <a:ext cx="533400" cy="5334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3257550" y="2781300"/>
              <a:ext cx="533400" cy="5334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3" name="Ellipse 13"/>
            <p:cNvSpPr/>
            <p:nvPr/>
          </p:nvSpPr>
          <p:spPr>
            <a:xfrm>
              <a:off x="5448300" y="4019550"/>
              <a:ext cx="533400" cy="5334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282700" y="416557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3378201" y="292732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568951" y="416557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2237738" y="331784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685663" y="331784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3361688" y="3927448"/>
              <a:ext cx="4318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904238" y="4718023"/>
              <a:ext cx="15875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 0 天修好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2847338" y="2470123"/>
              <a:ext cx="15875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 2 天修好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4999988" y="4718023"/>
              <a:ext cx="15875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 5 天修好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28039" y="5518123"/>
              <a:ext cx="4866643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边上数字表示距离，点旁表示重建时间。</a:t>
              </a:r>
            </a:p>
          </p:txBody>
        </p:sp>
      </p:grpSp>
      <p:sp>
        <p:nvSpPr>
          <p:cNvPr id="26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228838" y="2146273"/>
            <a:ext cx="3200400" cy="3058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每次询问 (x,y,t)：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 t 天从 x 到 y 的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最短距离是多少？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只能经过已经修好的村庄，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起点、终点也必须修好。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若不能到达，输出 −1。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当天刚修好，也允许使用。</a:t>
            </a:r>
          </a:p>
        </p:txBody>
      </p:sp>
      <p:sp>
        <p:nvSpPr>
          <p:cNvPr id="27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0960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453940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9：P1119 灾后重建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6890004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 2 天已有 d[0][2]=5，为什么仍不能回答 5</a:t>
            </a:r>
          </a:p>
        </p:txBody>
      </p:sp>
      <p:grpSp>
        <p:nvGrpSpPr>
          <p:cNvPr id="24" name="diagram-slot Proxy Content"/>
          <p:cNvGrpSpPr/>
          <p:nvPr/>
        </p:nvGrpSpPr>
        <p:grpSpPr>
          <a:xfrm>
            <a:off x="828039" y="2146273"/>
            <a:ext cx="5759449" cy="3763059"/>
            <a:chOff x="828039" y="2146273"/>
            <a:chExt cx="5759449" cy="3763059"/>
          </a:xfrm>
        </p:grpSpPr>
        <p:sp>
          <p:nvSpPr>
            <p:cNvPr id="7" name="TextBox 7"/>
            <p:cNvSpPr txBox="1"/>
            <p:nvPr/>
          </p:nvSpPr>
          <p:spPr>
            <a:xfrm>
              <a:off x="828039" y="2146273"/>
              <a:ext cx="3695449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教学自拟：村庄编号从 0 开始</a:t>
              </a:r>
            </a:p>
          </p:txBody>
        </p:sp>
        <p:sp>
          <p:nvSpPr>
            <p:cNvPr id="8" name="Line 8"/>
            <p:cNvSpPr/>
            <p:nvPr/>
          </p:nvSpPr>
          <p:spPr>
            <a:xfrm>
              <a:off x="1428750" y="3048000"/>
              <a:ext cx="2095500" cy="1238250"/>
            </a:xfrm>
            <a:custGeom>
              <a:avLst/>
              <a:gdLst/>
              <a:ahLst/>
              <a:cxnLst/>
              <a:rect l="l" t="t" r="r" b="b"/>
              <a:pathLst>
                <a:path w="2095500" h="1238250">
                  <a:moveTo>
                    <a:pt x="0" y="1238250"/>
                  </a:moveTo>
                  <a:lnTo>
                    <a:pt x="2095500" y="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9" name="Line 9"/>
            <p:cNvSpPr/>
            <p:nvPr/>
          </p:nvSpPr>
          <p:spPr>
            <a:xfrm>
              <a:off x="3524250" y="3048000"/>
              <a:ext cx="2190750" cy="1238250"/>
            </a:xfrm>
            <a:custGeom>
              <a:avLst/>
              <a:gdLst/>
              <a:ahLst/>
              <a:cxnLst/>
              <a:rect l="l" t="t" r="r" b="b"/>
              <a:pathLst>
                <a:path w="2190750" h="1238250">
                  <a:moveTo>
                    <a:pt x="0" y="0"/>
                  </a:moveTo>
                  <a:lnTo>
                    <a:pt x="2190750" y="123825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1428750" y="4286250"/>
              <a:ext cx="4286250" cy="9525"/>
            </a:xfrm>
            <a:custGeom>
              <a:avLst/>
              <a:gdLst/>
              <a:ahLst/>
              <a:cxnLst/>
              <a:rect l="l" t="t" r="r" b="b"/>
              <a:pathLst>
                <a:path w="4286250" h="9525">
                  <a:moveTo>
                    <a:pt x="0" y="0"/>
                  </a:moveTo>
                  <a:lnTo>
                    <a:pt x="4286250" y="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1162050" y="4019550"/>
              <a:ext cx="533400" cy="5334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3257550" y="2781300"/>
              <a:ext cx="533400" cy="5334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3" name="Ellipse 13"/>
            <p:cNvSpPr/>
            <p:nvPr/>
          </p:nvSpPr>
          <p:spPr>
            <a:xfrm>
              <a:off x="5448300" y="4019550"/>
              <a:ext cx="533400" cy="5334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282700" y="416557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3378201" y="292732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568951" y="416557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2237738" y="331784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685663" y="331784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3361688" y="3927448"/>
              <a:ext cx="4318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904238" y="4718023"/>
              <a:ext cx="15875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 0 天修好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2847338" y="2470123"/>
              <a:ext cx="15875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 2 天修好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4999988" y="4718023"/>
              <a:ext cx="15875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 5 天修好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28039" y="5518123"/>
              <a:ext cx="4866643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边上数字表示距离，点旁表示重建时间。</a:t>
              </a:r>
            </a:p>
          </p:txBody>
        </p:sp>
      </p:grpSp>
      <p:sp>
        <p:nvSpPr>
          <p:cNvPr id="26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228838" y="2146273"/>
            <a:ext cx="3619500" cy="372495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 2 天村庄 1 修好，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允许它作为中转点。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d[0][2] = min(10,2+3)=5。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矩阵含义只限制中间点，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允许暂存尚未修好端点的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距离，供之后继续更新。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但终点 2 到第 5 天才修好，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 2 天问 0 到 2，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实际答案仍为 −1。</a:t>
            </a:r>
          </a:p>
        </p:txBody>
      </p:sp>
      <p:sp>
        <p:nvSpPr>
          <p:cNvPr id="27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0960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817355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9：增量 Floyd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51688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一个指针记录下一个尚未开放的中转点</a:t>
            </a:r>
          </a:p>
        </p:txBody>
      </p:sp>
      <p:grpSp>
        <p:nvGrpSpPr>
          <p:cNvPr id="8" name="code-slot Proxy Content"/>
          <p:cNvGrpSpPr/>
          <p:nvPr/>
        </p:nvGrpSpPr>
        <p:grpSpPr>
          <a:xfrm>
            <a:off x="829056" y="2148840"/>
            <a:ext cx="4778375" cy="3323844"/>
            <a:chOff x="829056" y="2148840"/>
            <a:chExt cx="4778375" cy="3323844"/>
          </a:xfrm>
        </p:grpSpPr>
        <p:sp>
          <p:nvSpPr>
            <p:cNvPr id="7" name="TextBox 7"/>
            <p:cNvSpPr txBox="1"/>
            <p:nvPr/>
          </p:nvSpPr>
          <p:spPr>
            <a:xfrm>
              <a:off x="829056" y="2148840"/>
              <a:ext cx="4778375" cy="33238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1800"/>
                </a:lnSpc>
              </a:pPr>
              <a:r>
                <a:rPr lang="zh-CN" sz="18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// 每次询问时间 t，k 保留上次的位置</a:t>
              </a:r>
              <a:br/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while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(k &lt; n &amp;&amp; repair[k] &lt;= t) {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for (int i = 0; i &lt; n; ++i)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for (int j = 0; j &lt; n; ++j) {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if (d[i][k] == INF ||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  d[k][j] == INF) continue;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d[i][j] = min(d[i][j],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            d[i][k]+d[k][j]);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}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++k;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  <a:p>
              <a:pPr algn="l">
                <a:lnSpc>
                  <a:spcPts val="1800"/>
                </a:lnSpc>
                <a:spcBef>
                  <a:spcPts val="1800"/>
                </a:spcBef>
              </a:pPr>
              <a:r>
                <a:rPr lang="zh-CN" sz="18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// 到此，所有 repair ≤ t 的点</a:t>
              </a:r>
              <a:br/>
              <a:r>
                <a:rPr lang="zh-CN" sz="18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// 都已经作为中转点处理过一次</a:t>
              </a:r>
            </a:p>
          </p:txBody>
        </p:sp>
      </p:grpSp>
      <p:sp>
        <p:nvSpPr>
          <p:cNvPr id="10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419338" y="2146273"/>
            <a:ext cx="3187700" cy="348683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原题保证重建时间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按村庄编号不下降，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询问时间也不下降。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所以 k 只前进，不回退。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用 while，不能只用 if：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一个询问前可能有多个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村庄同时达到开放条件。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i、j 不需要限制已修好。</a:t>
            </a:r>
          </a:p>
        </p:txBody>
      </p:sp>
      <p:sp>
        <p:nvSpPr>
          <p:cNvPr id="11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2865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1800"/>
            </a:lvl1pPr>
          </a:lstStyle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430463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9：回答询问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547616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输出前再检查两个端点与可达性</a:t>
            </a:r>
          </a:p>
        </p:txBody>
      </p:sp>
      <p:grpSp>
        <p:nvGrpSpPr>
          <p:cNvPr id="8" name="code-slot Proxy Content"/>
          <p:cNvGrpSpPr/>
          <p:nvPr/>
        </p:nvGrpSpPr>
        <p:grpSpPr>
          <a:xfrm>
            <a:off x="829056" y="2148840"/>
            <a:ext cx="3906838" cy="3095244"/>
            <a:chOff x="829056" y="2148840"/>
            <a:chExt cx="3906838" cy="3095244"/>
          </a:xfrm>
        </p:grpSpPr>
        <p:sp>
          <p:nvSpPr>
            <p:cNvPr id="7" name="TextBox 7"/>
            <p:cNvSpPr txBox="1"/>
            <p:nvPr/>
          </p:nvSpPr>
          <p:spPr>
            <a:xfrm>
              <a:off x="829056" y="2148840"/>
              <a:ext cx="3906838" cy="3095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1800"/>
                </a:lnSpc>
              </a:pPr>
              <a:r>
                <a:rPr lang="zh-CN" sz="18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// 初始化：对角线 0，无边 INF，</a:t>
              </a:r>
              <a:br/>
              <a:r>
                <a:rPr lang="zh-CN" sz="18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// 无向道路两方向均保存距离</a:t>
              </a:r>
            </a:p>
            <a:p>
              <a:pPr algn="l">
                <a:lnSpc>
                  <a:spcPts val="1800"/>
                </a:lnSpc>
                <a:spcBef>
                  <a:spcPts val="1800"/>
                </a:spcBef>
              </a:pPr>
              <a:r>
                <a:rPr lang="zh-CN" sz="18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// 完成当前时刻全部 Floyd 阶段后</a:t>
              </a:r>
              <a:br/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(repair[x] &gt; t ||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repair[y] &gt; t ||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d[x][y] == INF) {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cout &lt;&lt; -1 &lt;&lt; '\n';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 </a:t>
              </a: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else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{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cout &lt;&lt; d[x][y] &lt;&lt; '\n';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  <a:p>
              <a:pPr algn="l">
                <a:lnSpc>
                  <a:spcPts val="1800"/>
                </a:lnSpc>
                <a:spcBef>
                  <a:spcPts val="1800"/>
                </a:spcBef>
              </a:pPr>
              <a:r>
                <a:rPr lang="zh-CN" sz="18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// k 在所有询问之间共享，初值 0</a:t>
              </a:r>
            </a:p>
          </p:txBody>
        </p:sp>
      </p:grpSp>
      <p:sp>
        <p:nvSpPr>
          <p:cNvPr id="10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419338" y="2146273"/>
            <a:ext cx="2946400" cy="386783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n ≤ 200，Q ≤ 50000。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每个中转点只处理一次，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共 n 次，每次 O(n²)。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总时间 O(n³+Q)，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空间 O(n²)。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道路数可以为 0，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道路长度也允许为 0。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同一天的所有开放点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都处理后再回答。</a:t>
            </a:r>
          </a:p>
        </p:txBody>
      </p:sp>
      <p:sp>
        <p:nvSpPr>
          <p:cNvPr id="11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2865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1800"/>
            </a:lvl1pPr>
          </a:lstStyle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206112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9 · 连续查询跟踪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872277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k 只向前推进，端点合法性仍要单独检查</a:t>
            </a:r>
          </a:p>
        </p:txBody>
      </p:sp>
      <p:sp>
        <p:nvSpPr>
          <p:cNvPr id="7" name="left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4089400" cy="3439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k 是下一个尚未开放的中转点。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初始 k=0，第一问 (0,1,1)：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repair[0]=0≤1，开放 0，k=1。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但 repair[1]=2&gt;1，输出 −1。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第二问 (0,1,2)：开放中转点 1。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d[0][2]=min(10,2+3)=5。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k 变成 2；当前问的是 0 到 1。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两端已修好，输出 d[0][1]=2。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注意：城市 2 此时还没修好。</a:t>
            </a:r>
          </a:p>
        </p:txBody>
      </p:sp>
      <p:sp>
        <p:nvSpPr>
          <p:cNvPr id="9" name="right-slot Placeholder Carrier"/>
          <p:cNvSpPr txBox="1">
            <a:spLocks noGrp="1"/>
          </p:cNvSpPr>
          <p:nvPr>
            <p:ph type="body" idx="3"/>
          </p:nvPr>
        </p:nvSpPr>
        <p:spPr>
          <a:xfrm>
            <a:off x="6314438" y="2146273"/>
            <a:ext cx="3898900" cy="3439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第三问 (0,2,4)：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repair[2]=5&gt;4，无新中转点。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虽然表里已经有 d[0][2]=5，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终点还不可用，仍要输出 −1。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第四问 (0,2,5)：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开放城市 2，k=3，全部已处理。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两端均可用，输出最短值 5。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每个中转点只执行一轮更新。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下一页独立复核这四次询问。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430463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9：课堂检验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2932176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按时间回答四个询问</a:t>
            </a:r>
          </a:p>
        </p:txBody>
      </p:sp>
      <p:sp>
        <p:nvSpPr>
          <p:cNvPr id="7" name="question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6502400" cy="1534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沿用三点例图，repair = [0,2,5]。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道路 0—1 长 2，1—2 长 3，0—2 长 10。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依次询问 (0,1,1)、(0,1,2)、(0,2,4)、(0,2,5)。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每次输出什么？说明是端点未开放，还是距离发生变化。</a:t>
            </a:r>
          </a:p>
        </p:txBody>
      </p:sp>
      <p:sp>
        <p:nvSpPr>
          <p:cNvPr id="9" name="answer-slot Placeholder Carrier"/>
          <p:cNvSpPr txBox="1">
            <a:spLocks noGrp="1"/>
          </p:cNvSpPr>
          <p:nvPr>
            <p:ph type="body" idx="3"/>
          </p:nvPr>
        </p:nvSpPr>
        <p:spPr>
          <a:xfrm>
            <a:off x="828038" y="4279873"/>
            <a:ext cx="5854700" cy="1534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第 1 天问 0 到 1：−1，村庄 1 尚未修好。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第 2 天问 0 到 1：2，当天修好就能使用。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第 4 天问 0 到 2：−1，村庄 2 尚未修好。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第 5 天问 0 到 2：5，路线 0→1→2，长度 2+3。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8734806" y="2215515"/>
            <a:ext cx="2623185" cy="3752469"/>
            <a:chOff x="8734806" y="2215515"/>
            <a:chExt cx="2623185" cy="3752469"/>
          </a:xfrm>
        </p:grpSpPr>
        <p:sp>
          <p:nvSpPr>
            <p:cNvPr id="10" name="TextBox 10"/>
            <p:cNvSpPr txBox="1"/>
            <p:nvPr/>
          </p:nvSpPr>
          <p:spPr>
            <a:xfrm>
              <a:off x="8734806" y="2215515"/>
              <a:ext cx="19796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端点修好才能回答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734806" y="2806065"/>
              <a:ext cx="6080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日期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725406" y="2806065"/>
              <a:ext cx="6080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询问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801731" y="2806065"/>
              <a:ext cx="6080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结果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906256" y="333946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725406" y="3339465"/>
              <a:ext cx="52705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0→1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868406" y="3339465"/>
              <a:ext cx="4016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−1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8906256" y="387286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9725406" y="3872865"/>
              <a:ext cx="52705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0→1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0963656" y="387286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906256" y="440626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9725406" y="4406265"/>
              <a:ext cx="52705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0→2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0868406" y="4406265"/>
              <a:ext cx="4016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−1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906256" y="493966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9725406" y="4939665"/>
              <a:ext cx="52705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0→2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0963656" y="493966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8734806" y="5615940"/>
              <a:ext cx="262318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第 4 天不能进入城市 2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568494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10 · P1037 产生数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6809232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每位数字可以按规则替换，最终能得到多少个数</a:t>
            </a:r>
          </a:p>
        </p:txBody>
      </p:sp>
      <p:sp>
        <p:nvSpPr>
          <p:cNvPr id="8" name="body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7315200" cy="35916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15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给一个整数 n，以及 k 条数字替换规则 a→b。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每次可以选择任意一位：若这一位是 a，就按规则把它变成 b。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可以变换零次，也可以继续变换；各位置独立，数字位数不变。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求最终能得到多少个不同整数，原数本身也算一个。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不同操作顺序若产生同一个整数，只算一次。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输入第一行 n、k，之后 k 行 a、b；输出结果数量。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n&lt;10³⁰，k≤15，规则右边的 b 不为 0；n 应按字符串读入。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若把所有中间整数逐个搜索，很多数字位置的选择会重复展开。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先列一个三位数的小例，再研究能否把各位分开计算。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8968359" y="2215515"/>
            <a:ext cx="2626271" cy="3781044"/>
            <a:chOff x="8968359" y="2215515"/>
            <a:chExt cx="2626271" cy="3781044"/>
          </a:xfrm>
        </p:grpSpPr>
        <p:sp>
          <p:nvSpPr>
            <p:cNvPr id="7" name="TextBox 7"/>
            <p:cNvSpPr txBox="1"/>
            <p:nvPr/>
          </p:nvSpPr>
          <p:spPr>
            <a:xfrm>
              <a:off x="8972931" y="2215515"/>
              <a:ext cx="22526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原数 234，逐位选择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972931" y="2844165"/>
              <a:ext cx="21129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百位 2 → {2,5,7}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972931" y="3453765"/>
              <a:ext cx="18621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十位 3 → {3,6}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972931" y="4063365"/>
              <a:ext cx="16113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个位 4 → {4}</a:t>
              </a:r>
            </a:p>
          </p:txBody>
        </p:sp>
        <p:sp>
          <p:nvSpPr>
            <p:cNvPr id="12" name="Line 12"/>
            <p:cNvSpPr/>
            <p:nvPr/>
          </p:nvSpPr>
          <p:spPr>
            <a:xfrm>
              <a:off x="8982075" y="4657725"/>
              <a:ext cx="2352675" cy="9525"/>
            </a:xfrm>
            <a:custGeom>
              <a:avLst/>
              <a:gdLst/>
              <a:ahLst/>
              <a:cxnLst/>
              <a:rect l="l" t="t" r="r" b="b"/>
              <a:pathLst>
                <a:path w="2352675" h="9525">
                  <a:moveTo>
                    <a:pt x="0" y="0"/>
                  </a:moveTo>
                  <a:lnTo>
                    <a:pt x="2352675" y="0"/>
                  </a:lnTo>
                </a:path>
              </a:pathLst>
            </a:custGeom>
            <a:noFill/>
            <a:ln w="19050">
              <a:solidFill>
                <a:srgbClr val="B8CDE1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968359" y="4947285"/>
              <a:ext cx="2670175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7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3 × 2 × 1 = 6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972931" y="5644515"/>
              <a:ext cx="24414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同一最终数字只算一次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369003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10 · 完整输入输出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6760769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2 可以继续变成 7，原来的 2 也仍是一种选择</a:t>
            </a:r>
          </a:p>
        </p:txBody>
      </p:sp>
      <p:sp>
        <p:nvSpPr>
          <p:cNvPr id="7" name="code-slot Proxy Content"/>
          <p:cNvSpPr txBox="1"/>
          <p:nvPr/>
        </p:nvSpPr>
        <p:spPr>
          <a:xfrm>
            <a:off x="829056" y="2148840"/>
            <a:ext cx="3767138" cy="330479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700"/>
              </a:lnSpc>
            </a:pPr>
            <a:r>
              <a:rPr lang="zh-CN" sz="18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教学自拟输入</a:t>
            </a:r>
          </a:p>
          <a:p>
            <a:pPr algn="l">
              <a:lnSpc>
                <a:spcPts val="2700"/>
              </a:lnSpc>
              <a:spcBef>
                <a:spcPts val="150"/>
              </a:spcBef>
            </a:pPr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234 3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2 5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5 7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3 6</a:t>
            </a:r>
          </a:p>
          <a:p>
            <a:pPr algn="l">
              <a:lnSpc>
                <a:spcPts val="2700"/>
              </a:lnSpc>
              <a:spcBef>
                <a:spcPts val="900"/>
              </a:spcBef>
            </a:pPr>
            <a:r>
              <a:rPr lang="zh-CN" sz="18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对应输出</a:t>
            </a:r>
            <a:br/>
            <a:r>
              <a:rPr lang="zh-CN" sz="18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6</a:t>
            </a:r>
          </a:p>
          <a:p>
            <a:pPr algn="l">
              <a:lnSpc>
                <a:spcPts val="2700"/>
              </a:lnSpc>
              <a:spcBef>
                <a:spcPts val="600"/>
              </a:spcBef>
            </a:pPr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全部结果：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234、264、534、564、734、764。</a:t>
            </a:r>
          </a:p>
        </p:txBody>
      </p:sp>
      <p:sp>
        <p:nvSpPr>
          <p:cNvPr id="9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419338" y="2146273"/>
            <a:ext cx="3708400" cy="3820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百位原为 2：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可不变，也可 2→5→7，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最终选择是 {2,5,7}。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十位原为 3：选择 {3,6}。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个位原为 4：只能保留 4。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先变百位或先变十位，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不能重复统计同一个结果。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三位选择共有 3×2×1=6 种。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下一页用数字图整理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“一步替换”和“间接替换”。</a:t>
            </a:r>
          </a:p>
        </p:txBody>
      </p:sp>
      <p:sp>
        <p:nvSpPr>
          <p:cNvPr id="10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2865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1800"/>
            </a:lvl1pPr>
          </a:lstStyle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320666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10：P1037 产生数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870704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数字变换只关心最后得到哪个数字</a:t>
            </a:r>
          </a:p>
        </p:txBody>
      </p:sp>
      <p:grpSp>
        <p:nvGrpSpPr>
          <p:cNvPr id="25" name="diagram-slot Proxy Content"/>
          <p:cNvGrpSpPr/>
          <p:nvPr/>
        </p:nvGrpSpPr>
        <p:grpSpPr>
          <a:xfrm>
            <a:off x="828039" y="2146273"/>
            <a:ext cx="5153661" cy="3782109"/>
            <a:chOff x="828039" y="2146273"/>
            <a:chExt cx="5153661" cy="3782109"/>
          </a:xfrm>
        </p:grpSpPr>
        <p:sp>
          <p:nvSpPr>
            <p:cNvPr id="7" name="TextBox 7"/>
            <p:cNvSpPr txBox="1"/>
            <p:nvPr/>
          </p:nvSpPr>
          <p:spPr>
            <a:xfrm>
              <a:off x="828039" y="2146273"/>
              <a:ext cx="2497331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教学自拟：原数 234</a:t>
              </a:r>
            </a:p>
          </p:txBody>
        </p:sp>
        <p:sp>
          <p:nvSpPr>
            <p:cNvPr id="8" name="Line 8"/>
            <p:cNvSpPr/>
            <p:nvPr/>
          </p:nvSpPr>
          <p:spPr>
            <a:xfrm>
              <a:off x="1695450" y="3143250"/>
              <a:ext cx="1438275" cy="1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tailEnd type="triangle" w="lg" len="lg"/>
            </a:ln>
          </p:spPr>
        </p:sp>
        <p:sp>
          <p:nvSpPr>
            <p:cNvPr id="9" name="Line 9"/>
            <p:cNvSpPr/>
            <p:nvPr/>
          </p:nvSpPr>
          <p:spPr>
            <a:xfrm>
              <a:off x="3695700" y="3143250"/>
              <a:ext cx="1438275" cy="1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tailEnd type="triangle" w="lg" len="lg"/>
            </a:ln>
          </p:spPr>
        </p:sp>
        <p:sp>
          <p:nvSpPr>
            <p:cNvPr id="10" name="Line 10"/>
            <p:cNvSpPr/>
            <p:nvPr/>
          </p:nvSpPr>
          <p:spPr>
            <a:xfrm>
              <a:off x="1695450" y="4629150"/>
              <a:ext cx="1438275" cy="1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tailEnd type="triangle" w="lg" len="lg"/>
            </a:ln>
          </p:spPr>
        </p:sp>
        <p:sp>
          <p:nvSpPr>
            <p:cNvPr id="11" name="Line 11"/>
            <p:cNvSpPr/>
            <p:nvPr/>
          </p:nvSpPr>
          <p:spPr>
            <a:xfrm flipH="1">
              <a:off x="1695450" y="4895850"/>
              <a:ext cx="1438275" cy="1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tailEnd type="triangle" w="lg" len="lg"/>
            </a:ln>
          </p:spPr>
        </p:sp>
        <p:sp>
          <p:nvSpPr>
            <p:cNvPr id="12" name="Ellipse 12"/>
            <p:cNvSpPr/>
            <p:nvPr/>
          </p:nvSpPr>
          <p:spPr>
            <a:xfrm>
              <a:off x="1162050" y="2876550"/>
              <a:ext cx="533400" cy="5334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3" name="Ellipse 13"/>
            <p:cNvSpPr/>
            <p:nvPr/>
          </p:nvSpPr>
          <p:spPr>
            <a:xfrm>
              <a:off x="3162300" y="2876550"/>
              <a:ext cx="533400" cy="5334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4" name="Ellipse 14"/>
            <p:cNvSpPr/>
            <p:nvPr/>
          </p:nvSpPr>
          <p:spPr>
            <a:xfrm>
              <a:off x="5162550" y="2876550"/>
              <a:ext cx="533400" cy="5334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5" name="Ellipse 15"/>
            <p:cNvSpPr/>
            <p:nvPr/>
          </p:nvSpPr>
          <p:spPr>
            <a:xfrm>
              <a:off x="1162050" y="4495800"/>
              <a:ext cx="533400" cy="5334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6" name="Ellipse 16"/>
            <p:cNvSpPr/>
            <p:nvPr/>
          </p:nvSpPr>
          <p:spPr>
            <a:xfrm>
              <a:off x="3162300" y="4495800"/>
              <a:ext cx="533400" cy="5334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5448300" y="4495800"/>
              <a:ext cx="533400" cy="5334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282700" y="302257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3282951" y="302257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5283201" y="302257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7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282700" y="464182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3282951" y="464182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5568951" y="464182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828039" y="5537173"/>
              <a:ext cx="4301239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 可到 {2,5,7}，3 可到 {3,6}。</a:t>
              </a:r>
            </a:p>
          </p:txBody>
        </p:sp>
      </p:grpSp>
      <p:sp>
        <p:nvSpPr>
          <p:cNvPr id="27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228838" y="2146273"/>
            <a:ext cx="3200400" cy="348683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规则 a→b 表示一位数字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可以由 a 变成 b。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同一位可以变换多次，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也可以一次都不变。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原数最多 30 位，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用字符串读入。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计数对象是不同的最终数，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不是执行变换的操作序列。</a:t>
            </a:r>
          </a:p>
        </p:txBody>
      </p:sp>
      <p:sp>
        <p:nvSpPr>
          <p:cNvPr id="28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0960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584168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10：乘法原理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193792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每一位独立选择，最终数的数量相乘</a:t>
            </a:r>
          </a:p>
        </p:txBody>
      </p:sp>
      <p:sp>
        <p:nvSpPr>
          <p:cNvPr id="8" name="body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7442200" cy="3629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原数 234：百位 2 有 {2,5,7} 三种选择。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十位 3 有 {3,6} 两种选择，个位 4 只有 {4} 一种选择。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最终数共有 3 × 2 × 1 = 6 个：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234、534、734、264、564、764。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每一位的变换不会影响其他位，所以可以独立组合。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只要某一位最后的数字不同，得到的整个数就不同。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多条变换路线到达同一个数字，只算一种最终选择。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若补充直接规则 2→7，它与 2→5→7 得到的数字 7 仍只算一次。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8968359" y="2215515"/>
            <a:ext cx="2626271" cy="3781044"/>
            <a:chOff x="8968359" y="2215515"/>
            <a:chExt cx="2626271" cy="3781044"/>
          </a:xfrm>
        </p:grpSpPr>
        <p:sp>
          <p:nvSpPr>
            <p:cNvPr id="7" name="TextBox 7"/>
            <p:cNvSpPr txBox="1"/>
            <p:nvPr/>
          </p:nvSpPr>
          <p:spPr>
            <a:xfrm>
              <a:off x="8972931" y="2215515"/>
              <a:ext cx="22526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原数 234，逐位选择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972931" y="2844165"/>
              <a:ext cx="21129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百位 2 → {2,5,7}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972931" y="3453765"/>
              <a:ext cx="18621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十位 3 → {3,6}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972931" y="4063365"/>
              <a:ext cx="16113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个位 4 → {4}</a:t>
              </a:r>
            </a:p>
          </p:txBody>
        </p:sp>
        <p:sp>
          <p:nvSpPr>
            <p:cNvPr id="12" name="Line 12"/>
            <p:cNvSpPr/>
            <p:nvPr/>
          </p:nvSpPr>
          <p:spPr>
            <a:xfrm>
              <a:off x="8982075" y="4657725"/>
              <a:ext cx="2352675" cy="9525"/>
            </a:xfrm>
            <a:custGeom>
              <a:avLst/>
              <a:gdLst/>
              <a:ahLst/>
              <a:cxnLst/>
              <a:rect l="l" t="t" r="r" b="b"/>
              <a:pathLst>
                <a:path w="2352675" h="9525">
                  <a:moveTo>
                    <a:pt x="0" y="0"/>
                  </a:moveTo>
                  <a:lnTo>
                    <a:pt x="2352675" y="0"/>
                  </a:lnTo>
                </a:path>
              </a:pathLst>
            </a:custGeom>
            <a:noFill/>
            <a:ln w="19050">
              <a:solidFill>
                <a:srgbClr val="B8CDE1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968359" y="4947285"/>
              <a:ext cx="2670175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7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3 × 2 × 1 = 6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972931" y="5644515"/>
              <a:ext cx="24414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同一最终数字只算一次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584168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10：闭包实现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752975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把“保持原数字”也计入可达集合</a:t>
            </a:r>
          </a:p>
        </p:txBody>
      </p:sp>
      <p:grpSp>
        <p:nvGrpSpPr>
          <p:cNvPr id="8" name="code-slot Proxy Content"/>
          <p:cNvGrpSpPr/>
          <p:nvPr/>
        </p:nvGrpSpPr>
        <p:grpSpPr>
          <a:xfrm>
            <a:off x="829056" y="2148840"/>
            <a:ext cx="4527550" cy="3552444"/>
            <a:chOff x="829056" y="2148840"/>
            <a:chExt cx="4527550" cy="3552444"/>
          </a:xfrm>
        </p:grpSpPr>
        <p:sp>
          <p:nvSpPr>
            <p:cNvPr id="7" name="TextBox 7"/>
            <p:cNvSpPr txBox="1"/>
            <p:nvPr/>
          </p:nvSpPr>
          <p:spPr>
            <a:xfrm>
              <a:off x="829056" y="2148840"/>
              <a:ext cx="4527550" cy="3552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18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bool reach[10][10] = {};</a:t>
              </a:r>
              <a:br/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(int i = 0; i &lt; 10; ++i)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reach[i][i] = true;</a:t>
              </a:r>
              <a:br/>
              <a:r>
                <a:rPr lang="zh-CN" sz="18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// 每条规则 a→b：reach[a][b]=true</a:t>
              </a:r>
            </a:p>
            <a:p>
              <a:pPr algn="l">
                <a:lnSpc>
                  <a:spcPts val="1800"/>
                </a:lnSpc>
                <a:spcBef>
                  <a:spcPts val="1800"/>
                </a:spcBef>
              </a:pP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(int k = 0; k &lt; 10; ++k)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for (int i = 0; i &lt; 10; ++i)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for (int j = 0; j &lt; 10; ++j)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reach[i][j] |=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reach[i][k] &amp;&amp; reach[k][j];</a:t>
              </a:r>
            </a:p>
            <a:p>
              <a:pPr algn="l">
                <a:lnSpc>
                  <a:spcPts val="1800"/>
                </a:lnSpc>
                <a:spcBef>
                  <a:spcPts val="1800"/>
                </a:spcBef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choices[10] = {};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 (int a = 0; a &lt; 10; ++a)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for (int b = 0; b &lt; 10; ++b)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choices[a] += reach[a][b];</a:t>
              </a:r>
            </a:p>
          </p:txBody>
        </p:sp>
      </p:grpSp>
      <p:sp>
        <p:nvSpPr>
          <p:cNvPr id="10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419338" y="2146273"/>
            <a:ext cx="3327400" cy="348683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reach[a][b] 表示数字 a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经过零次或多次变换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能否得到 b。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因此本题对角线初值为真。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每一位乘 choices[数字]，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乘积可能超过 long long，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需要高精度保存答案。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闭包本身只需 O(10³)。</a:t>
            </a:r>
          </a:p>
        </p:txBody>
      </p:sp>
      <p:sp>
        <p:nvSpPr>
          <p:cNvPr id="11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2865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1800"/>
            </a:lvl1pPr>
          </a:lstStyle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880332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10：高精度乘法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904586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用十进制字符串乘一个不超过 10 的整数</a:t>
            </a:r>
          </a:p>
        </p:txBody>
      </p:sp>
      <p:grpSp>
        <p:nvGrpSpPr>
          <p:cNvPr id="8" name="code-slot Proxy Content"/>
          <p:cNvGrpSpPr/>
          <p:nvPr/>
        </p:nvGrpSpPr>
        <p:grpSpPr>
          <a:xfrm>
            <a:off x="829056" y="2148840"/>
            <a:ext cx="4527550" cy="3552444"/>
            <a:chOff x="829056" y="2148840"/>
            <a:chExt cx="4527550" cy="3552444"/>
          </a:xfrm>
        </p:grpSpPr>
        <p:sp>
          <p:nvSpPr>
            <p:cNvPr id="7" name="TextBox 7"/>
            <p:cNvSpPr txBox="1"/>
            <p:nvPr/>
          </p:nvSpPr>
          <p:spPr>
            <a:xfrm>
              <a:off x="829056" y="2148840"/>
              <a:ext cx="4527550" cy="3552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18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string mulSmall(string s, int k) {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int carry = 0;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for (int i = (int)s.size()-1;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i &gt;= 0; --i) {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int t = (s[i]-'0')*k + carry;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s[i] = char('0' + t%10);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carry = t/10;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}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while (carry) {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s.insert(s.begin(),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     char('0' + carry%10));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carry /= 10;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}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return s;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sp>
        <p:nvSpPr>
          <p:cNvPr id="10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419338" y="2146273"/>
            <a:ext cx="3200400" cy="372495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从个位向高位做竖式乘法。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t%10 留在本位，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t/10 进到高一位。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例如 999×3：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依次得 27、29、29，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最后答案为 2997。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答案初始字符串 "1"。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原数 D 位，总时间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O(10³+D²)，空间 O(D)。</a:t>
            </a:r>
          </a:p>
        </p:txBody>
      </p:sp>
      <p:sp>
        <p:nvSpPr>
          <p:cNvPr id="11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2865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1800"/>
            </a:lvl1pPr>
          </a:lstStyle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369003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10 · 代码执行跟踪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6163056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闭包补间接替换，乘法组合每个位置的选择</a:t>
            </a:r>
          </a:p>
        </p:txBody>
      </p:sp>
      <p:sp>
        <p:nvSpPr>
          <p:cNvPr id="7" name="left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4381500" cy="3439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mid=5，考察 i=2、j=7：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reach[2][5]、reach[5][7] 均真。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所以 reach[2][7] 变为 true。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数闭包每行的 true：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choices[2]=3，choices[3]=2，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choices[4]=1。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ans 初始字符串 "1"，读入 234：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乘 3 得 "3"，乘 2 得 "6"，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再乘 1 仍为 "6"，输出 6。</a:t>
            </a:r>
          </a:p>
        </p:txBody>
      </p:sp>
      <p:sp>
        <p:nvSpPr>
          <p:cNvPr id="9" name="right-slot Placeholder Carrier"/>
          <p:cNvSpPr txBox="1">
            <a:spLocks noGrp="1"/>
          </p:cNvSpPr>
          <p:nvPr>
            <p:ph type="body" idx="3"/>
          </p:nvPr>
        </p:nvSpPr>
        <p:spPr>
          <a:xfrm>
            <a:off x="6314438" y="2146273"/>
            <a:ext cx="4038600" cy="3439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补充追踪 mulSmall("99",9)：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从个位开始，carry=0。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t=9×9+0=81，写入 81%10=1；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carry=81/10=8。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再处理十位：t=9×9+8=89，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写入 9，carry 仍为 8。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两位走完，在最前面补上 8。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返回 "891"，没有依赖整数容量。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下一页检验数字替换存在环时。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584168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10：课堂检验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547616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有变换环，答案会变成无穷多吗</a:t>
            </a:r>
          </a:p>
        </p:txBody>
      </p:sp>
      <p:sp>
        <p:nvSpPr>
          <p:cNvPr id="7" name="question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6134100" cy="1534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教学自拟：原数为 33，仅有两条规则 3→6、6→3。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① 每一位可以反复来回变换，为什么答案仍然有限？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② 请列出所有不同的最终数。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③ 如果完全没有规则，原数本身应不应该计入？</a:t>
            </a:r>
          </a:p>
        </p:txBody>
      </p:sp>
      <p:sp>
        <p:nvSpPr>
          <p:cNvPr id="9" name="answer-slot Placeholder Carrier"/>
          <p:cNvSpPr txBox="1">
            <a:spLocks noGrp="1"/>
          </p:cNvSpPr>
          <p:nvPr>
            <p:ph type="body" idx="3"/>
          </p:nvPr>
        </p:nvSpPr>
        <p:spPr>
          <a:xfrm>
            <a:off x="828038" y="4279873"/>
            <a:ext cx="7200900" cy="1534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① 操作序列可以无限多，但每一位最终只有 3、6 两种选择。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② 33、36、63、66，共 2×2 = 4 个。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③ 应该，允许零次变换，所以答案至少为 1。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这也是 reach[d][d] 必须初始化为 true 的原因。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8815959" y="2193898"/>
            <a:ext cx="2716278" cy="3877359"/>
            <a:chOff x="8815959" y="2193898"/>
            <a:chExt cx="2716278" cy="3877359"/>
          </a:xfrm>
        </p:grpSpPr>
        <p:sp>
          <p:nvSpPr>
            <p:cNvPr id="10" name="TextBox 10"/>
            <p:cNvSpPr txBox="1"/>
            <p:nvPr/>
          </p:nvSpPr>
          <p:spPr>
            <a:xfrm>
              <a:off x="8819514" y="2193898"/>
              <a:ext cx="21336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两位各选 3 或 6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772014" y="2936848"/>
              <a:ext cx="3048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791189" y="2936848"/>
              <a:ext cx="3048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6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895714" y="3670273"/>
              <a:ext cx="3048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695814" y="3670273"/>
              <a:ext cx="4445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33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714989" y="3670273"/>
              <a:ext cx="4445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36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895714" y="4403698"/>
              <a:ext cx="3048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6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695814" y="4403698"/>
              <a:ext cx="4445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63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0714989" y="4403698"/>
              <a:ext cx="4445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66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9363075" y="2867025"/>
              <a:ext cx="9525" cy="2000250"/>
            </a:xfrm>
            <a:custGeom>
              <a:avLst/>
              <a:gdLst/>
              <a:ahLst/>
              <a:cxnLst/>
              <a:rect l="l" t="t" r="r" b="b"/>
              <a:pathLst>
                <a:path w="9525" h="2000250">
                  <a:moveTo>
                    <a:pt x="0" y="0"/>
                  </a:moveTo>
                  <a:lnTo>
                    <a:pt x="0" y="2000250"/>
                  </a:lnTo>
                </a:path>
              </a:pathLst>
            </a:custGeom>
            <a:noFill/>
            <a:ln w="19050">
              <a:solidFill>
                <a:srgbClr val="B8CDE1"/>
              </a:solidFill>
            </a:ln>
          </p:spPr>
        </p:sp>
        <p:sp>
          <p:nvSpPr>
            <p:cNvPr id="20" name="Line 20"/>
            <p:cNvSpPr/>
            <p:nvPr/>
          </p:nvSpPr>
          <p:spPr>
            <a:xfrm>
              <a:off x="8829675" y="3390900"/>
              <a:ext cx="2552700" cy="9525"/>
            </a:xfrm>
            <a:custGeom>
              <a:avLst/>
              <a:gdLst/>
              <a:ahLst/>
              <a:cxnLst/>
              <a:rect l="l" t="t" r="r" b="b"/>
              <a:pathLst>
                <a:path w="2552700" h="9525">
                  <a:moveTo>
                    <a:pt x="0" y="0"/>
                  </a:moveTo>
                  <a:lnTo>
                    <a:pt x="2552700" y="0"/>
                  </a:lnTo>
                </a:path>
              </a:pathLst>
            </a:custGeom>
            <a:noFill/>
            <a:ln w="19050">
              <a:solidFill>
                <a:srgbClr val="B8CDE1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8815959" y="5109210"/>
              <a:ext cx="1914525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7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2 × 2 = 4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8819514" y="5680048"/>
              <a:ext cx="2712723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数最终结果，不数操作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568494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11 · P2419 牛大赛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6163056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只知道部分胜负，哪些牛的名次已经能确定</a:t>
            </a:r>
          </a:p>
        </p:txBody>
      </p:sp>
      <p:sp>
        <p:nvSpPr>
          <p:cNvPr id="8" name="body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7289800" cy="35916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15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n 头牛的真实实力互不相同；两牛比赛时，实力强的必然获胜。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现在只知道其中 m 场比赛结果，保证这些记录没有矛盾。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如果 A 胜 B，B 又胜 C，就能推断 A 的实力也强于 C。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问：仅凭现有记录，能确定多少头牛的准确名次？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输入 n、m，接下来 m 行 A、B，表示 A 战胜 B。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输出能确定名次的牛的数量；n≤100，m≤4500。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不要求给所有牛硬排一个顺序，也不输出每头牛的名次表。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例如 1、2 都胜过 3，3 胜过 4，但 1 与 2 没有比较过。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下一页尝试写两种符合记录的排名，看哪些位置不会改变。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8906256" y="2215515"/>
            <a:ext cx="2428494" cy="3781044"/>
            <a:chOff x="8906256" y="2215515"/>
            <a:chExt cx="2428494" cy="3781044"/>
          </a:xfrm>
        </p:grpSpPr>
        <p:sp>
          <p:nvSpPr>
            <p:cNvPr id="7" name="TextBox 7"/>
            <p:cNvSpPr txBox="1"/>
            <p:nvPr/>
          </p:nvSpPr>
          <p:spPr>
            <a:xfrm>
              <a:off x="8906256" y="2215515"/>
              <a:ext cx="17510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都符合已知比赛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906256" y="2872740"/>
              <a:ext cx="19431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排名甲：1 2 3 4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906256" y="3501390"/>
              <a:ext cx="19431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排名乙：2 1 3 4</a:t>
              </a:r>
            </a:p>
          </p:txBody>
        </p:sp>
        <p:sp>
          <p:nvSpPr>
            <p:cNvPr id="11" name="Line 11"/>
            <p:cNvSpPr/>
            <p:nvPr/>
          </p:nvSpPr>
          <p:spPr>
            <a:xfrm>
              <a:off x="8915400" y="4105275"/>
              <a:ext cx="2419350" cy="9525"/>
            </a:xfrm>
            <a:custGeom>
              <a:avLst/>
              <a:gdLst/>
              <a:ahLst/>
              <a:cxnLst/>
              <a:rect l="l" t="t" r="r" b="b"/>
              <a:pathLst>
                <a:path w="2419350" h="9525">
                  <a:moveTo>
                    <a:pt x="0" y="0"/>
                  </a:moveTo>
                  <a:lnTo>
                    <a:pt x="2419350" y="0"/>
                  </a:lnTo>
                </a:path>
              </a:pathLst>
            </a:custGeom>
            <a:noFill/>
            <a:ln w="19050">
              <a:solidFill>
                <a:srgbClr val="B8CDE1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8906256" y="4482465"/>
              <a:ext cx="17732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1、2：仍可互换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906256" y="4996815"/>
              <a:ext cx="17732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3、4：位置不变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906256" y="5644515"/>
              <a:ext cx="235663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能确定 2 头牛的名次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369003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11 · 完整输入输出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6163056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前两名还可互换，第三名和第四名已经固定</a:t>
            </a:r>
          </a:p>
        </p:txBody>
      </p:sp>
      <p:sp>
        <p:nvSpPr>
          <p:cNvPr id="7" name="code-slot Proxy Content"/>
          <p:cNvSpPr txBox="1"/>
          <p:nvPr/>
        </p:nvSpPr>
        <p:spPr>
          <a:xfrm>
            <a:off x="829056" y="2148840"/>
            <a:ext cx="3154363" cy="330479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700"/>
              </a:lnSpc>
            </a:pPr>
            <a:r>
              <a:rPr lang="zh-CN" sz="18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教学自拟输入</a:t>
            </a:r>
          </a:p>
          <a:p>
            <a:pPr algn="l">
              <a:lnSpc>
                <a:spcPts val="2700"/>
              </a:lnSpc>
              <a:spcBef>
                <a:spcPts val="150"/>
              </a:spcBef>
            </a:pPr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4 3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1 3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2 3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3 4</a:t>
            </a:r>
          </a:p>
          <a:p>
            <a:pPr algn="l">
              <a:lnSpc>
                <a:spcPts val="2700"/>
              </a:lnSpc>
              <a:spcBef>
                <a:spcPts val="900"/>
              </a:spcBef>
            </a:pPr>
            <a:r>
              <a:rPr lang="zh-CN" sz="18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对应输出</a:t>
            </a:r>
            <a:br/>
            <a:r>
              <a:rPr lang="zh-CN" sz="18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2</a:t>
            </a:r>
          </a:p>
          <a:p>
            <a:pPr algn="l">
              <a:lnSpc>
                <a:spcPts val="2700"/>
              </a:lnSpc>
              <a:spcBef>
                <a:spcPts val="600"/>
              </a:spcBef>
            </a:pPr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强到弱可能为：1、2、3、4；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也可能为：2、1、3、4。</a:t>
            </a:r>
          </a:p>
        </p:txBody>
      </p:sp>
      <p:sp>
        <p:nvSpPr>
          <p:cNvPr id="9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419338" y="2146273"/>
            <a:ext cx="3733800" cy="3820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 与 2 谁强尚不确定，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它们的第一、第二名可互换。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3 前面必须是 1、2，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后面必须是 4，因此排名第三。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4 比另外三头都弱，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排名第四，也已经确定。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只有 3、4 两头牛名次固定。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下一页把胜者指向败者，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用间接关系补齐比较，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再形成统一的判断条件。</a:t>
            </a:r>
          </a:p>
        </p:txBody>
      </p:sp>
      <p:sp>
        <p:nvSpPr>
          <p:cNvPr id="10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2865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1800"/>
            </a:lvl1pPr>
          </a:lstStyle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320666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11：P2419 牛大赛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193792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能推断胜负关系，才能确定准确名次</a:t>
            </a:r>
          </a:p>
        </p:txBody>
      </p:sp>
      <p:grpSp>
        <p:nvGrpSpPr>
          <p:cNvPr id="21" name="diagram-slot Proxy Content"/>
          <p:cNvGrpSpPr/>
          <p:nvPr/>
        </p:nvGrpSpPr>
        <p:grpSpPr>
          <a:xfrm>
            <a:off x="828039" y="2146273"/>
            <a:ext cx="5629911" cy="3944034"/>
            <a:chOff x="828039" y="2146273"/>
            <a:chExt cx="5629911" cy="3944034"/>
          </a:xfrm>
        </p:grpSpPr>
        <p:sp>
          <p:nvSpPr>
            <p:cNvPr id="7" name="TextBox 7"/>
            <p:cNvSpPr txBox="1"/>
            <p:nvPr/>
          </p:nvSpPr>
          <p:spPr>
            <a:xfrm>
              <a:off x="828039" y="2146273"/>
              <a:ext cx="2981963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教学自拟：强者指向弱者</a:t>
              </a:r>
            </a:p>
          </p:txBody>
        </p:sp>
        <p:sp>
          <p:nvSpPr>
            <p:cNvPr id="8" name="Line 8"/>
            <p:cNvSpPr/>
            <p:nvPr/>
          </p:nvSpPr>
          <p:spPr>
            <a:xfrm>
              <a:off x="1676400" y="3238500"/>
              <a:ext cx="1838325" cy="74295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tailEnd type="triangle" w="lg" len="lg"/>
            </a:ln>
          </p:spPr>
        </p:sp>
        <p:sp>
          <p:nvSpPr>
            <p:cNvPr id="9" name="Line 9"/>
            <p:cNvSpPr/>
            <p:nvPr/>
          </p:nvSpPr>
          <p:spPr>
            <a:xfrm flipV="1">
              <a:off x="1676400" y="4210050"/>
              <a:ext cx="1838325" cy="74295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tailEnd type="triangle" w="lg" len="lg"/>
            </a:ln>
          </p:spPr>
        </p:sp>
        <p:sp>
          <p:nvSpPr>
            <p:cNvPr id="10" name="Line 10"/>
            <p:cNvSpPr/>
            <p:nvPr/>
          </p:nvSpPr>
          <p:spPr>
            <a:xfrm>
              <a:off x="4076700" y="4095750"/>
              <a:ext cx="1809750" cy="1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tailEnd type="triangle" w="lg" len="lg"/>
            </a:ln>
          </p:spPr>
        </p:sp>
        <p:sp>
          <p:nvSpPr>
            <p:cNvPr id="11" name="Ellipse 11"/>
            <p:cNvSpPr/>
            <p:nvPr/>
          </p:nvSpPr>
          <p:spPr>
            <a:xfrm>
              <a:off x="1162050" y="2876550"/>
              <a:ext cx="533400" cy="5334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1162050" y="4781550"/>
              <a:ext cx="533400" cy="5334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3" name="Ellipse 13"/>
            <p:cNvSpPr/>
            <p:nvPr/>
          </p:nvSpPr>
          <p:spPr>
            <a:xfrm>
              <a:off x="3543300" y="3829050"/>
              <a:ext cx="533400" cy="5334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4" name="Ellipse 14"/>
            <p:cNvSpPr/>
            <p:nvPr/>
          </p:nvSpPr>
          <p:spPr>
            <a:xfrm>
              <a:off x="5924550" y="3829050"/>
              <a:ext cx="533400" cy="5334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282700" y="302257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282700" y="492757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3663951" y="397507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6045201" y="397507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875663" y="3975073"/>
              <a:ext cx="11684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关系未知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28039" y="5699098"/>
              <a:ext cx="4220467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已知：1 胜 3，2 胜 3，3 胜 4。</a:t>
              </a:r>
            </a:p>
          </p:txBody>
        </p:sp>
      </p:grpSp>
      <p:sp>
        <p:nvSpPr>
          <p:cNvPr id="23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228838" y="2146273"/>
            <a:ext cx="3644900" cy="348683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实力不同，比赛结果一致。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若 1 胜 3、3 胜 4，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可以推断 1 胜 4。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3 前面一定有 1、2，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后面一定有 4，排名第 3。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4 比另外三头都弱，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排名第 4。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1、2 先后未知，本例输出 2。</a:t>
            </a:r>
          </a:p>
        </p:txBody>
      </p:sp>
      <p:sp>
        <p:nvSpPr>
          <p:cNvPr id="24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0960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472660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11：名次唯一的条件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51688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与其余所有奶牛可比较，才能确定名次</a:t>
            </a:r>
          </a:p>
        </p:txBody>
      </p:sp>
      <p:sp>
        <p:nvSpPr>
          <p:cNvPr id="8" name="left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3441700" cy="353445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全部可比较时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reach[j][v]：j 强于 v。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reach[v][j]：v 强于 j。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更强数 + 更弱数 = n−1，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每头其他牛的位置都在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v 的前面或后面。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v 的名次 = 更强数 + 1。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本例牛 3 的名次为 2+1=3。</a:t>
            </a:r>
          </a:p>
        </p:txBody>
      </p:sp>
      <p:sp>
        <p:nvSpPr>
          <p:cNvPr id="10" name="right-slot Placeholder Carrier"/>
          <p:cNvSpPr txBox="1">
            <a:spLocks noGrp="1"/>
          </p:cNvSpPr>
          <p:nvPr>
            <p:ph type="body" idx="3"/>
          </p:nvPr>
        </p:nvSpPr>
        <p:spPr>
          <a:xfrm>
            <a:off x="6314438" y="2146273"/>
            <a:ext cx="3619500" cy="372495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还有未知关系时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若 v 与某头牛 j 互不可达，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已知关系无法决定谁在前。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两种先后都有相容的总次序，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因此 v 的准确名次不能确定。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本例牛 1、2 可以交换前后，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所以两者名次都不确定。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题目保证实力不同且无矛盾。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584168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11：统计实现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193792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先求闭包，再统计每个点的可比较数</a:t>
            </a:r>
          </a:p>
        </p:txBody>
      </p:sp>
      <p:grpSp>
        <p:nvGrpSpPr>
          <p:cNvPr id="8" name="code-slot Proxy Content"/>
          <p:cNvGrpSpPr/>
          <p:nvPr/>
        </p:nvGrpSpPr>
        <p:grpSpPr>
          <a:xfrm>
            <a:off x="829056" y="2148840"/>
            <a:ext cx="4527550" cy="2866644"/>
            <a:chOff x="829056" y="2148840"/>
            <a:chExt cx="4527550" cy="2866644"/>
          </a:xfrm>
        </p:grpSpPr>
        <p:sp>
          <p:nvSpPr>
            <p:cNvPr id="7" name="TextBox 7"/>
            <p:cNvSpPr txBox="1"/>
            <p:nvPr/>
          </p:nvSpPr>
          <p:spPr>
            <a:xfrm>
              <a:off x="829056" y="2148840"/>
              <a:ext cx="4527550" cy="28666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1800"/>
                </a:lnSpc>
              </a:pPr>
              <a:r>
                <a:rPr lang="zh-CN" sz="18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// 先按 k、i、j 顺序求传递闭包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ans = 0;</a:t>
              </a:r>
              <a:br/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(int v = 0; v &lt; n; ++v) {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int known = 0;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for (int j = 0; j &lt; n; ++j) {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if (j == v) continue;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if (reach[v][j] || reach[j][v])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++known;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}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if (known == n - 1) ++ans;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ans &lt;&lt; '\n';</a:t>
              </a:r>
            </a:p>
          </p:txBody>
        </p:sp>
      </p:grpSp>
      <p:sp>
        <p:nvSpPr>
          <p:cNvPr id="10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419338" y="2146273"/>
            <a:ext cx="3200400" cy="348683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known 统计能和 v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比较的其他奶牛数。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排除自己，每个 j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最多贡献一次。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只看入度或出度都不够，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还要计入间接推断的关系。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n ≤ 100，时间 O(n³)，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空间 O(n²)。</a:t>
            </a:r>
          </a:p>
        </p:txBody>
      </p:sp>
      <p:sp>
        <p:nvSpPr>
          <p:cNvPr id="11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2865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1800"/>
            </a:lvl1pPr>
          </a:lstStyle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665167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11 · 闭包与计数跟踪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839968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闭包补边后，逐只牛数清已知的比较关系</a:t>
            </a:r>
          </a:p>
        </p:txBody>
      </p:sp>
      <p:sp>
        <p:nvSpPr>
          <p:cNvPr id="7" name="left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3721100" cy="3439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原边为 1→3、2→3、3→4。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允许牛 3 作为中转时：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由 1→3→4 补出 1→4；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由 2→3→4 补出 2→4。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检查牛 1：能与 3、4 比较，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known=2，但与 2 无法比较。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2≠n−1=3，不增加答案。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牛 2 同样 known=2，不确定。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当前 ans=0。</a:t>
            </a:r>
          </a:p>
        </p:txBody>
      </p:sp>
      <p:sp>
        <p:nvSpPr>
          <p:cNvPr id="9" name="right-slot Placeholder Carrier"/>
          <p:cNvSpPr txBox="1">
            <a:spLocks noGrp="1"/>
          </p:cNvSpPr>
          <p:nvPr>
            <p:ph type="body" idx="3"/>
          </p:nvPr>
        </p:nvSpPr>
        <p:spPr>
          <a:xfrm>
            <a:off x="6314438" y="2146273"/>
            <a:ext cx="4508500" cy="3439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检查牛 3：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1、2 比它强，4 比它弱。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known=3，等于 n−1，ans=1。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检查牛 4：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1、2、3 都比它强，known=3。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ans=2，最终输出 2。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j=v 时先 continue，不把自己计入。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源码用 0 起始下标，编号须减 1。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下一页增加一场胜负再判断。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584168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11：课堂检验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290718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再知道 1 胜 2 以后，谁的名次确定</a:t>
            </a:r>
          </a:p>
        </p:txBody>
      </p:sp>
      <p:sp>
        <p:nvSpPr>
          <p:cNvPr id="7" name="question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6477000" cy="1153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原例已知 1 胜 3、2 胜 3、3 胜 4，再补充 1 胜 2。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① 现在能够确定多少头奶牛的名次？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② 如果只有一头奶牛、没有比赛，应输出多少？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7858125" y="3333750"/>
            <a:ext cx="3238500" cy="451507"/>
            <a:chOff x="7858125" y="3333750"/>
            <a:chExt cx="3238500" cy="451507"/>
          </a:xfrm>
        </p:grpSpPr>
        <p:sp>
          <p:nvSpPr>
            <p:cNvPr id="8" name="Line 8"/>
            <p:cNvSpPr/>
            <p:nvPr/>
          </p:nvSpPr>
          <p:spPr>
            <a:xfrm>
              <a:off x="8239125" y="3524250"/>
              <a:ext cx="533400" cy="1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tailEnd type="triangle" w="lg" len="lg"/>
            </a:ln>
          </p:spPr>
        </p:sp>
        <p:sp>
          <p:nvSpPr>
            <p:cNvPr id="9" name="Line 9"/>
            <p:cNvSpPr/>
            <p:nvPr/>
          </p:nvSpPr>
          <p:spPr>
            <a:xfrm>
              <a:off x="9191625" y="3524250"/>
              <a:ext cx="533400" cy="1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tailEnd type="triangle" w="lg" len="lg"/>
            </a:ln>
          </p:spPr>
        </p:sp>
        <p:sp>
          <p:nvSpPr>
            <p:cNvPr id="10" name="Line 10"/>
            <p:cNvSpPr/>
            <p:nvPr/>
          </p:nvSpPr>
          <p:spPr>
            <a:xfrm>
              <a:off x="10144125" y="3524250"/>
              <a:ext cx="533400" cy="1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tailEnd type="triangle" w="lg" len="lg"/>
            </a:ln>
          </p:spPr>
        </p:sp>
        <p:sp>
          <p:nvSpPr>
            <p:cNvPr id="11" name="Ellipse 11"/>
            <p:cNvSpPr/>
            <p:nvPr/>
          </p:nvSpPr>
          <p:spPr>
            <a:xfrm>
              <a:off x="7858125" y="3333750"/>
              <a:ext cx="381000" cy="381000"/>
            </a:xfrm>
            <a:prstGeom prst="ellipse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8810625" y="3333750"/>
              <a:ext cx="381000" cy="381000"/>
            </a:xfrm>
            <a:prstGeom prst="ellipse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3" name="Ellipse 13"/>
            <p:cNvSpPr/>
            <p:nvPr/>
          </p:nvSpPr>
          <p:spPr>
            <a:xfrm>
              <a:off x="9763125" y="3333750"/>
              <a:ext cx="381000" cy="381000"/>
            </a:xfrm>
            <a:prstGeom prst="ellipse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4" name="Ellipse 14"/>
            <p:cNvSpPr/>
            <p:nvPr/>
          </p:nvSpPr>
          <p:spPr>
            <a:xfrm>
              <a:off x="10715625" y="3333750"/>
              <a:ext cx="381000" cy="381000"/>
            </a:xfrm>
            <a:prstGeom prst="ellipse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7902576" y="339404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855076" y="339404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807576" y="339404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0760076" y="339404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</p:grpSp>
      <p:sp>
        <p:nvSpPr>
          <p:cNvPr id="21" name="answer-slot Placeholder Carrier"/>
          <p:cNvSpPr txBox="1">
            <a:spLocks noGrp="1"/>
          </p:cNvSpPr>
          <p:nvPr>
            <p:ph type="body" idx="3"/>
          </p:nvPr>
        </p:nvSpPr>
        <p:spPr>
          <a:xfrm>
            <a:off x="828038" y="4279873"/>
            <a:ext cx="6845300" cy="1534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① 可推出 1 &gt; 2 &gt; 3 &gt; 4，四头的名次都确定，输出 4。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注意输出的是“可以确定名次的奶牛数量”。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② 输出 1。它没有其他牛需要比较，名次自然为第 1。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代码中的 known = 0 恰好等于 n−1 = 0。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864658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12 · P2047 社交网络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839968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两个人沿最短路线联系，谁经常处在中间</a:t>
            </a:r>
          </a:p>
        </p:txBody>
      </p:sp>
      <p:sp>
        <p:nvSpPr>
          <p:cNvPr id="8" name="body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7543800" cy="3820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把人看作顶点、联系看作无向边，边权表示联系代价。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例如 2 与 4 有两条最短路线，只有其中一条经过 1。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那么对“2 联系 4”这一项，1 得到的贡献就是 1/2。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题目要求：对每个人 v，累加所有其他人的有序起终点对的贡献。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一项贡献 = 经过 v 的最短路条数 ÷ 该点对全部最短路条数。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起点与终点不同，且都不是 v；s→t 和 t→s 分别计入。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输入 n、m，之后 m 行 u、v、w；图连通，无自环、重边。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n≤100，m≤4500，边权 1…1000，最终点对最短路数≤10¹⁰。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输出 n 行：按编号给出每个人的重要程度，保留三位小数。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下一页先看四点环，再逐项算明白“比例”为什么是一半。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8944356" y="2215515"/>
            <a:ext cx="2504694" cy="4019169"/>
            <a:chOff x="8944356" y="2215515"/>
            <a:chExt cx="2504694" cy="4019169"/>
          </a:xfrm>
        </p:grpSpPr>
        <p:sp>
          <p:nvSpPr>
            <p:cNvPr id="7" name="TextBox 7"/>
            <p:cNvSpPr txBox="1"/>
            <p:nvPr/>
          </p:nvSpPr>
          <p:spPr>
            <a:xfrm>
              <a:off x="8944356" y="2215515"/>
              <a:ext cx="21494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2 到 4 的两种走法</a:t>
              </a:r>
            </a:p>
          </p:txBody>
        </p:sp>
        <p:sp>
          <p:nvSpPr>
            <p:cNvPr id="9" name="Line 9"/>
            <p:cNvSpPr/>
            <p:nvPr/>
          </p:nvSpPr>
          <p:spPr>
            <a:xfrm>
              <a:off x="9324975" y="3162300"/>
              <a:ext cx="733425" cy="733425"/>
            </a:xfrm>
            <a:custGeom>
              <a:avLst/>
              <a:gdLst/>
              <a:ahLst/>
              <a:cxnLst/>
              <a:rect l="l" t="t" r="r" b="b"/>
              <a:pathLst>
                <a:path w="733425" h="733425">
                  <a:moveTo>
                    <a:pt x="0" y="733425"/>
                  </a:moveTo>
                  <a:lnTo>
                    <a:pt x="733425" y="0"/>
                  </a:lnTo>
                </a:path>
              </a:pathLst>
            </a:custGeom>
            <a:noFill/>
            <a:ln w="28575">
              <a:solidFill>
                <a:srgbClr val="C00000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10344150" y="3162300"/>
              <a:ext cx="733425" cy="733425"/>
            </a:xfrm>
            <a:custGeom>
              <a:avLst/>
              <a:gdLst/>
              <a:ahLst/>
              <a:cxnLst/>
              <a:rect l="l" t="t" r="r" b="b"/>
              <a:pathLst>
                <a:path w="733425" h="733425">
                  <a:moveTo>
                    <a:pt x="0" y="0"/>
                  </a:moveTo>
                  <a:lnTo>
                    <a:pt x="733425" y="733425"/>
                  </a:lnTo>
                </a:path>
              </a:pathLst>
            </a:custGeom>
            <a:noFill/>
            <a:ln w="28575">
              <a:solidFill>
                <a:srgbClr val="C00000"/>
              </a:solidFill>
            </a:ln>
          </p:spPr>
        </p:sp>
        <p:sp>
          <p:nvSpPr>
            <p:cNvPr id="11" name="Line 11"/>
            <p:cNvSpPr/>
            <p:nvPr/>
          </p:nvSpPr>
          <p:spPr>
            <a:xfrm>
              <a:off x="9324975" y="4200525"/>
              <a:ext cx="733425" cy="733425"/>
            </a:xfrm>
            <a:custGeom>
              <a:avLst/>
              <a:gdLst/>
              <a:ahLst/>
              <a:cxnLst/>
              <a:rect l="l" t="t" r="r" b="b"/>
              <a:pathLst>
                <a:path w="733425" h="733425">
                  <a:moveTo>
                    <a:pt x="0" y="0"/>
                  </a:moveTo>
                  <a:lnTo>
                    <a:pt x="733425" y="73342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  <p:sp>
          <p:nvSpPr>
            <p:cNvPr id="12" name="Line 12"/>
            <p:cNvSpPr/>
            <p:nvPr/>
          </p:nvSpPr>
          <p:spPr>
            <a:xfrm>
              <a:off x="10344150" y="4200525"/>
              <a:ext cx="733425" cy="733425"/>
            </a:xfrm>
            <a:custGeom>
              <a:avLst/>
              <a:gdLst/>
              <a:ahLst/>
              <a:cxnLst/>
              <a:rect l="l" t="t" r="r" b="b"/>
              <a:pathLst>
                <a:path w="733425" h="733425">
                  <a:moveTo>
                    <a:pt x="0" y="733425"/>
                  </a:moveTo>
                  <a:lnTo>
                    <a:pt x="733425" y="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  <p:sp>
          <p:nvSpPr>
            <p:cNvPr id="13" name="Ellipse 13"/>
            <p:cNvSpPr/>
            <p:nvPr/>
          </p:nvSpPr>
          <p:spPr>
            <a:xfrm>
              <a:off x="9972675" y="2781300"/>
              <a:ext cx="457200" cy="457200"/>
            </a:xfrm>
            <a:prstGeom prst="ellipse">
              <a:avLst/>
            </a:prstGeom>
            <a:solidFill>
              <a:srgbClr val="FFF0E3"/>
            </a:solidFill>
            <a:ln w="19050">
              <a:solidFill>
                <a:srgbClr val="C00000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0063163" y="290131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ctr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5" name="Ellipse 15"/>
            <p:cNvSpPr/>
            <p:nvPr/>
          </p:nvSpPr>
          <p:spPr>
            <a:xfrm>
              <a:off x="8953500" y="3819525"/>
              <a:ext cx="457200" cy="457200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244D87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043988" y="3939540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ctr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7" name="Ellipse 17"/>
            <p:cNvSpPr/>
            <p:nvPr/>
          </p:nvSpPr>
          <p:spPr>
            <a:xfrm>
              <a:off x="10991850" y="3819525"/>
              <a:ext cx="457200" cy="457200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244D87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1082338" y="3939540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ctr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19" name="Ellipse 19"/>
            <p:cNvSpPr/>
            <p:nvPr/>
          </p:nvSpPr>
          <p:spPr>
            <a:xfrm>
              <a:off x="9972675" y="4867275"/>
              <a:ext cx="457200" cy="457200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244D87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10063163" y="4987290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ctr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9706356" y="3872865"/>
              <a:ext cx="10874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每边权 1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8944356" y="5549265"/>
              <a:ext cx="19431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经过 1 的占 1/2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944356" y="5882640"/>
              <a:ext cx="15446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来回共贡献 1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369003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12 · 完整输入输出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6841541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四条代价相同的联系，每个人的重要程度都是 1</a:t>
            </a:r>
          </a:p>
        </p:txBody>
      </p:sp>
      <p:sp>
        <p:nvSpPr>
          <p:cNvPr id="7" name="code-slot Proxy Content"/>
          <p:cNvSpPr txBox="1"/>
          <p:nvPr/>
        </p:nvSpPr>
        <p:spPr>
          <a:xfrm>
            <a:off x="829056" y="2148840"/>
            <a:ext cx="3987800" cy="322859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700"/>
              </a:lnSpc>
            </a:pPr>
            <a:r>
              <a:rPr lang="zh-CN" sz="18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教学自拟输入</a:t>
            </a:r>
          </a:p>
          <a:p>
            <a:pPr algn="l">
              <a:lnSpc>
                <a:spcPts val="2700"/>
              </a:lnSpc>
              <a:spcBef>
                <a:spcPts val="150"/>
              </a:spcBef>
            </a:pPr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4 4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1 2 1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2 3 1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3 4 1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4 1 1</a:t>
            </a:r>
          </a:p>
          <a:p>
            <a:pPr algn="l">
              <a:lnSpc>
                <a:spcPts val="2700"/>
              </a:lnSpc>
              <a:spcBef>
                <a:spcPts val="900"/>
              </a:spcBef>
            </a:pPr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四个顶点围成一个环。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每条无向边的长度均为 1。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数字 1.000 是贡献之和，不是度数。</a:t>
            </a:r>
          </a:p>
        </p:txBody>
      </p:sp>
      <p:sp>
        <p:nvSpPr>
          <p:cNvPr id="9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419338" y="2146273"/>
            <a:ext cx="3708400" cy="3820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对应输出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1.000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1.000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1.000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1.000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对人 1：2→4 贡献 1/2，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4→2 再贡献 1/2，总和 1。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环上四人位置对称，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所以其余三人也得到 1。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下一页先逐项核对这两个比例。</a:t>
            </a:r>
          </a:p>
        </p:txBody>
      </p:sp>
      <p:sp>
        <p:nvSpPr>
          <p:cNvPr id="10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2865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1800"/>
            </a:lvl1pPr>
          </a:lstStyle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369003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12 · 先算具体贡献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6906158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两条最短路线中只有一条经过 1，贡献就是 1/2</a:t>
            </a:r>
          </a:p>
        </p:txBody>
      </p:sp>
      <p:sp>
        <p:nvSpPr>
          <p:cNvPr id="8" name="body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7239000" cy="35916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15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固定观察人 v=1，让起点 s=2、终点 t=4。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2→1→4 与 2→3→4 的长度都是 2，而且没有长度为 1 的路线。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全部最短路线共 2 条，其中经过人 1 的只有 2→1→4。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所以这一项贡献为 1÷2=1/2。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反过来从 4 到 2，是另一个有序点对，同样贡献 1/2。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其余可考虑的点对是 2→3、3→2、3→4、4→3。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它们都有长度 1 的直接边；经过 1 要走更远，贡献均为 0。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以 1 为起点或终点的路线不计，因为此时 1 不是中间人。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总贡献 1/2+1/2=1；接下来用符号把这个计算统一表示。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8944356" y="2215515"/>
            <a:ext cx="2504694" cy="4019169"/>
            <a:chOff x="8944356" y="2215515"/>
            <a:chExt cx="2504694" cy="4019169"/>
          </a:xfrm>
        </p:grpSpPr>
        <p:sp>
          <p:nvSpPr>
            <p:cNvPr id="7" name="TextBox 7"/>
            <p:cNvSpPr txBox="1"/>
            <p:nvPr/>
          </p:nvSpPr>
          <p:spPr>
            <a:xfrm>
              <a:off x="8944356" y="2215515"/>
              <a:ext cx="21494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2 到 4 的两种走法</a:t>
              </a:r>
            </a:p>
          </p:txBody>
        </p:sp>
        <p:sp>
          <p:nvSpPr>
            <p:cNvPr id="9" name="Line 9"/>
            <p:cNvSpPr/>
            <p:nvPr/>
          </p:nvSpPr>
          <p:spPr>
            <a:xfrm>
              <a:off x="9324975" y="3162300"/>
              <a:ext cx="733425" cy="733425"/>
            </a:xfrm>
            <a:custGeom>
              <a:avLst/>
              <a:gdLst/>
              <a:ahLst/>
              <a:cxnLst/>
              <a:rect l="l" t="t" r="r" b="b"/>
              <a:pathLst>
                <a:path w="733425" h="733425">
                  <a:moveTo>
                    <a:pt x="0" y="733425"/>
                  </a:moveTo>
                  <a:lnTo>
                    <a:pt x="733425" y="0"/>
                  </a:lnTo>
                </a:path>
              </a:pathLst>
            </a:custGeom>
            <a:noFill/>
            <a:ln w="28575">
              <a:solidFill>
                <a:srgbClr val="C00000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10344150" y="3162300"/>
              <a:ext cx="733425" cy="733425"/>
            </a:xfrm>
            <a:custGeom>
              <a:avLst/>
              <a:gdLst/>
              <a:ahLst/>
              <a:cxnLst/>
              <a:rect l="l" t="t" r="r" b="b"/>
              <a:pathLst>
                <a:path w="733425" h="733425">
                  <a:moveTo>
                    <a:pt x="0" y="0"/>
                  </a:moveTo>
                  <a:lnTo>
                    <a:pt x="733425" y="733425"/>
                  </a:lnTo>
                </a:path>
              </a:pathLst>
            </a:custGeom>
            <a:noFill/>
            <a:ln w="28575">
              <a:solidFill>
                <a:srgbClr val="C00000"/>
              </a:solidFill>
            </a:ln>
          </p:spPr>
        </p:sp>
        <p:sp>
          <p:nvSpPr>
            <p:cNvPr id="11" name="Line 11"/>
            <p:cNvSpPr/>
            <p:nvPr/>
          </p:nvSpPr>
          <p:spPr>
            <a:xfrm>
              <a:off x="9324975" y="4200525"/>
              <a:ext cx="733425" cy="733425"/>
            </a:xfrm>
            <a:custGeom>
              <a:avLst/>
              <a:gdLst/>
              <a:ahLst/>
              <a:cxnLst/>
              <a:rect l="l" t="t" r="r" b="b"/>
              <a:pathLst>
                <a:path w="733425" h="733425">
                  <a:moveTo>
                    <a:pt x="0" y="0"/>
                  </a:moveTo>
                  <a:lnTo>
                    <a:pt x="733425" y="73342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  <p:sp>
          <p:nvSpPr>
            <p:cNvPr id="12" name="Line 12"/>
            <p:cNvSpPr/>
            <p:nvPr/>
          </p:nvSpPr>
          <p:spPr>
            <a:xfrm>
              <a:off x="10344150" y="4200525"/>
              <a:ext cx="733425" cy="733425"/>
            </a:xfrm>
            <a:custGeom>
              <a:avLst/>
              <a:gdLst/>
              <a:ahLst/>
              <a:cxnLst/>
              <a:rect l="l" t="t" r="r" b="b"/>
              <a:pathLst>
                <a:path w="733425" h="733425">
                  <a:moveTo>
                    <a:pt x="0" y="733425"/>
                  </a:moveTo>
                  <a:lnTo>
                    <a:pt x="733425" y="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  <p:sp>
          <p:nvSpPr>
            <p:cNvPr id="13" name="Ellipse 13"/>
            <p:cNvSpPr/>
            <p:nvPr/>
          </p:nvSpPr>
          <p:spPr>
            <a:xfrm>
              <a:off x="9972675" y="2781300"/>
              <a:ext cx="457200" cy="457200"/>
            </a:xfrm>
            <a:prstGeom prst="ellipse">
              <a:avLst/>
            </a:prstGeom>
            <a:solidFill>
              <a:srgbClr val="FFF0E3"/>
            </a:solidFill>
            <a:ln w="19050">
              <a:solidFill>
                <a:srgbClr val="C00000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0063163" y="290131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ctr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5" name="Ellipse 15"/>
            <p:cNvSpPr/>
            <p:nvPr/>
          </p:nvSpPr>
          <p:spPr>
            <a:xfrm>
              <a:off x="8953500" y="3819525"/>
              <a:ext cx="457200" cy="457200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244D87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043988" y="3939540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ctr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7" name="Ellipse 17"/>
            <p:cNvSpPr/>
            <p:nvPr/>
          </p:nvSpPr>
          <p:spPr>
            <a:xfrm>
              <a:off x="10991850" y="3819525"/>
              <a:ext cx="457200" cy="457200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244D87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1082338" y="3939540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ctr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19" name="Ellipse 19"/>
            <p:cNvSpPr/>
            <p:nvPr/>
          </p:nvSpPr>
          <p:spPr>
            <a:xfrm>
              <a:off x="9972675" y="4867275"/>
              <a:ext cx="457200" cy="457200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244D87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10063163" y="4987290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ctr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9706356" y="3872865"/>
              <a:ext cx="10874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每边权 1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8944356" y="5549265"/>
              <a:ext cx="19431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经过 1 的占 1/2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944356" y="5882640"/>
              <a:ext cx="15446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来回共贡献 1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8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616830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12：P2047 社交网络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193792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用最短路比例衡量一个点的中转作用</a:t>
            </a:r>
          </a:p>
        </p:txBody>
      </p:sp>
      <p:sp>
        <p:nvSpPr>
          <p:cNvPr id="8" name="left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4203700" cy="772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Cst：从 s 到 t 的最短路条数。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Cst(v)：其中内部经过 v 的条数。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828038" y="5032348"/>
            <a:ext cx="3454400" cy="772209"/>
            <a:chOff x="828038" y="5032348"/>
            <a:chExt cx="3454400" cy="772209"/>
          </a:xfrm>
        </p:grpSpPr>
        <p:sp>
          <p:nvSpPr>
            <p:cNvPr id="9" name="TextBox 9"/>
            <p:cNvSpPr txBox="1"/>
            <p:nvPr/>
          </p:nvSpPr>
          <p:spPr>
            <a:xfrm>
              <a:off x="828038" y="5032348"/>
              <a:ext cx="3454400" cy="772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对所有合法的有序点对求和，</a:t>
              </a:r>
              <a:br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得到 v 的重要程度 I(v)。</a:t>
              </a:r>
            </a:p>
          </p:txBody>
        </p:sp>
      </p:grpSp>
      <mc:AlternateContent>
        <mc:Choice Requires="a14">
          <p:sp>
            <p:nvSpPr>
              <p:cNvPr id="11" name="importance-formula"/>
              <p:cNvSpPr txBox="1">
                <a:spLocks noGrp="1"/>
              </p:cNvSpPr>
              <p:nvPr/>
            </p:nvSpPr>
            <p:spPr>
              <a:xfrm>
                <a:off x="933450" y="3114675"/>
                <a:ext cx="4838700" cy="1590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ctr">
                <a:noAutofit/>
              </a:bodyPr>
              <a:lstStyle/>
              <a:p>
                <a:pPr algn="ctr"/>
                <a14:m>
                  <m:oMathPara>
                    <m:oMathParaPr>
                      <m:jc m:val="center"/>
                    </m:oMathParaPr>
                    <m:oMath>
                      <m:r>
                        <a:rPr lang="zh-CN" sz="240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𝐼</m:t>
                      </m:r>
                      <m:d>
                        <m:dPr>
                          <m:ctrlPr>
                            <a:rPr lang="zh-CN" sz="2400" i="1" dirty="0">
                              <a:solidFill>
                                <a:srgbClr val="244D87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𝑣</m:t>
                          </m:r>
                        </m:e>
                      </m:d>
                      <m:r>
                        <a:rPr lang="zh-CN" sz="240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zh-CN" sz="2400" i="1" dirty="0">
                              <a:solidFill>
                                <a:srgbClr val="244D87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Cambria Math"/>
                            </a:rPr>
                          </m:ctrlPr>
                        </m:naryPr>
                        <m:sub>
                          <m:r>
                            <a:rPr lang="zh-CN" sz="240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𝑠</m:t>
                          </m:r>
                          <m:r>
                            <a:rPr lang="zh-CN" sz="240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≠</m:t>
                          </m:r>
                          <m:r>
                            <a:rPr lang="zh-CN" sz="240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𝑡</m:t>
                          </m:r>
                          <m:r>
                            <a:rPr lang="zh-CN" sz="240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; </m:t>
                          </m:r>
                          <m:r>
                            <a:rPr lang="zh-CN" sz="240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𝑠</m:t>
                          </m:r>
                          <m:r>
                            <a:rPr lang="zh-CN" sz="240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,</m:t>
                          </m:r>
                          <m:r>
                            <a:rPr lang="zh-CN" sz="240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𝑡</m:t>
                          </m:r>
                          <m:r>
                            <a:rPr lang="zh-CN" sz="240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≠</m:t>
                          </m:r>
                          <m:r>
                            <a:rPr lang="zh-CN" sz="240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𝑣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zh-CN" sz="2400" i="1" dirty="0">
                                  <a:solidFill>
                                    <a:srgbClr val="244D87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cs typeface="Cambria Math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zh-CN" sz="2400" i="1" dirty="0">
                                      <a:solidFill>
                                        <a:srgbClr val="244D87"/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  <a:cs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zh-CN" sz="2400" dirty="0">
                                      <a:solidFill>
                                        <a:srgbClr val="244D87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244D87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𝑠</m:t>
                                  </m:r>
                                  <m:r>
                                    <a:rPr lang="zh-CN" sz="2400" dirty="0">
                                      <a:solidFill>
                                        <a:srgbClr val="244D87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,</m:t>
                                  </m:r>
                                  <m:r>
                                    <a:rPr lang="zh-CN" sz="2400" dirty="0">
                                      <a:solidFill>
                                        <a:srgbClr val="244D87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𝑡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zh-CN" sz="2400" i="1" dirty="0">
                                      <a:solidFill>
                                        <a:srgbClr val="244D87"/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400" dirty="0">
                                      <a:solidFill>
                                        <a:srgbClr val="244D87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𝑣</m:t>
                                  </m:r>
                                </m:e>
                              </m:d>
                            </m:num>
                            <m:den>
                              <m:sSub>
                                <m:sSubPr>
                                  <m:ctrlPr>
                                    <a:rPr lang="zh-CN" sz="2400" i="1" dirty="0">
                                      <a:solidFill>
                                        <a:srgbClr val="244D87"/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  <a:cs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zh-CN" sz="2400" dirty="0">
                                      <a:solidFill>
                                        <a:srgbClr val="244D87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244D87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𝑠</m:t>
                                  </m:r>
                                  <m:r>
                                    <a:rPr lang="zh-CN" sz="2400" dirty="0">
                                      <a:solidFill>
                                        <a:srgbClr val="244D87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,</m:t>
                                  </m:r>
                                  <m:r>
                                    <a:rPr lang="zh-CN" sz="2400" dirty="0">
                                      <a:solidFill>
                                        <a:srgbClr val="244D87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𝑡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</m:oMath>
                  </m:oMathPara>
                </a14:m>
                <a:endParaRPr/>
              </a:p>
            </p:txBody>
          </p:sp>
        </mc:Choice>
        <mc:Fallback>
          <p:sp>
            <p:nvSpPr>
              <p:cNvPr id="11" name="importance-formula"/>
              <p:cNvSpPr txBox="1"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450" y="3114675"/>
                <a:ext cx="4838700" cy="15906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ight-slot Placeholder Carrier"/>
          <p:cNvSpPr txBox="1">
            <a:spLocks noGrp="1"/>
          </p:cNvSpPr>
          <p:nvPr>
            <p:ph type="body" idx="3"/>
          </p:nvPr>
        </p:nvSpPr>
        <p:spPr>
          <a:xfrm>
            <a:off x="6314438" y="2146273"/>
            <a:ext cx="3924300" cy="3629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一个点对对 v 的贡献，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就是它的最短路经过 v 的比例。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v 必须是内部点，不能是端点。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还要排除 s = t。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虽是无向图，题目仍分别计入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(s,t) 与 (t,s) 两个方向。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正权、连通、无重边，n ≤ 100。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每个点输出 3 位小数。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584168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12：手算比例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549189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四点环中，每个点的重要程度为何为 1</a:t>
            </a:r>
          </a:p>
        </p:txBody>
      </p:sp>
      <p:grpSp>
        <p:nvGrpSpPr>
          <p:cNvPr id="25" name="diagram-slot Proxy Content"/>
          <p:cNvGrpSpPr/>
          <p:nvPr/>
        </p:nvGrpSpPr>
        <p:grpSpPr>
          <a:xfrm>
            <a:off x="828039" y="2146273"/>
            <a:ext cx="5178424" cy="3734484"/>
            <a:chOff x="828039" y="2146273"/>
            <a:chExt cx="5178424" cy="3734484"/>
          </a:xfrm>
        </p:grpSpPr>
        <p:sp>
          <p:nvSpPr>
            <p:cNvPr id="7" name="TextBox 7"/>
            <p:cNvSpPr txBox="1"/>
            <p:nvPr/>
          </p:nvSpPr>
          <p:spPr>
            <a:xfrm>
              <a:off x="828039" y="2146273"/>
              <a:ext cx="4085847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教学自拟：四条无向边的权都为 1</a:t>
              </a:r>
            </a:p>
          </p:txBody>
        </p:sp>
        <p:sp>
          <p:nvSpPr>
            <p:cNvPr id="8" name="Line 8"/>
            <p:cNvSpPr/>
            <p:nvPr/>
          </p:nvSpPr>
          <p:spPr>
            <a:xfrm>
              <a:off x="1714500" y="3143250"/>
              <a:ext cx="3619500" cy="9525"/>
            </a:xfrm>
            <a:custGeom>
              <a:avLst/>
              <a:gdLst/>
              <a:ahLst/>
              <a:cxnLst/>
              <a:rect l="l" t="t" r="r" b="b"/>
              <a:pathLst>
                <a:path w="3619500" h="9525">
                  <a:moveTo>
                    <a:pt x="0" y="0"/>
                  </a:moveTo>
                  <a:lnTo>
                    <a:pt x="3619500" y="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9" name="Line 9"/>
            <p:cNvSpPr/>
            <p:nvPr/>
          </p:nvSpPr>
          <p:spPr>
            <a:xfrm>
              <a:off x="5334000" y="3143250"/>
              <a:ext cx="9525" cy="2095500"/>
            </a:xfrm>
            <a:custGeom>
              <a:avLst/>
              <a:gdLst/>
              <a:ahLst/>
              <a:cxnLst/>
              <a:rect l="l" t="t" r="r" b="b"/>
              <a:pathLst>
                <a:path w="9525" h="2095500">
                  <a:moveTo>
                    <a:pt x="0" y="0"/>
                  </a:moveTo>
                  <a:lnTo>
                    <a:pt x="0" y="209550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1714500" y="5238750"/>
              <a:ext cx="3619500" cy="9525"/>
            </a:xfrm>
            <a:custGeom>
              <a:avLst/>
              <a:gdLst/>
              <a:ahLst/>
              <a:cxnLst/>
              <a:rect l="l" t="t" r="r" b="b"/>
              <a:pathLst>
                <a:path w="3619500" h="9525">
                  <a:moveTo>
                    <a:pt x="3619500" y="0"/>
                  </a:moveTo>
                  <a:lnTo>
                    <a:pt x="0" y="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11" name="Line 11"/>
            <p:cNvSpPr/>
            <p:nvPr/>
          </p:nvSpPr>
          <p:spPr>
            <a:xfrm>
              <a:off x="1714500" y="3143250"/>
              <a:ext cx="9525" cy="2095500"/>
            </a:xfrm>
            <a:custGeom>
              <a:avLst/>
              <a:gdLst/>
              <a:ahLst/>
              <a:cxnLst/>
              <a:rect l="l" t="t" r="r" b="b"/>
              <a:pathLst>
                <a:path w="9525" h="2095500">
                  <a:moveTo>
                    <a:pt x="0" y="2095500"/>
                  </a:moveTo>
                  <a:lnTo>
                    <a:pt x="0" y="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1447800" y="2876550"/>
              <a:ext cx="533400" cy="5334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2"/>
              </a:solidFill>
            </a:ln>
          </p:spPr>
        </p:sp>
        <p:sp>
          <p:nvSpPr>
            <p:cNvPr id="13" name="Ellipse 13"/>
            <p:cNvSpPr/>
            <p:nvPr/>
          </p:nvSpPr>
          <p:spPr>
            <a:xfrm>
              <a:off x="5067300" y="2876550"/>
              <a:ext cx="533400" cy="5334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4" name="Ellipse 14"/>
            <p:cNvSpPr/>
            <p:nvPr/>
          </p:nvSpPr>
          <p:spPr>
            <a:xfrm>
              <a:off x="5067300" y="4972050"/>
              <a:ext cx="533400" cy="5334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5" name="Ellipse 15"/>
            <p:cNvSpPr/>
            <p:nvPr/>
          </p:nvSpPr>
          <p:spPr>
            <a:xfrm>
              <a:off x="1447800" y="4972050"/>
              <a:ext cx="533400" cy="5334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568450" y="302257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5187951" y="302257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5187951" y="511807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568450" y="511807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3428363" y="270824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5714363" y="407032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3428363" y="548954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256663" y="407032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2790188" y="4022698"/>
              <a:ext cx="17526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考察点 v = 1</a:t>
              </a:r>
            </a:p>
          </p:txBody>
        </p:sp>
      </p:grpSp>
      <p:sp>
        <p:nvSpPr>
          <p:cNvPr id="27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228838" y="2146273"/>
            <a:ext cx="3327400" cy="372495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从 2 到 4 有两条最短路：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2→1→4，2→3→4。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其中一条内部经过 1，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贡献 1/2。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反向 4 到 2 也贡献 1/2，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其他合法点对贡献为 0。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I(1) = 1/2 + 1/2 = 1。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由对称性，四点都输出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1.000。</a:t>
            </a:r>
          </a:p>
        </p:txBody>
      </p:sp>
      <p:sp>
        <p:nvSpPr>
          <p:cNvPr id="28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0960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276410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12：Floyd 加计数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224528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距离和最短路条数要同时更新</a:t>
            </a:r>
          </a:p>
        </p:txBody>
      </p:sp>
      <p:sp>
        <p:nvSpPr>
          <p:cNvPr id="8" name="left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9" y="2146273"/>
            <a:ext cx="4113213" cy="367733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允许经过新的中转点 k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nd = d[i][k] + d[k][j]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ways = cnt[i][k] × cnt[k][j]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若 nd 更短：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替换距离，计数改为 ways。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若 nd 同样短：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只把 ways 加入原计数。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更短替换，等长累加。</a:t>
            </a:r>
          </a:p>
        </p:txBody>
      </p:sp>
      <p:sp>
        <p:nvSpPr>
          <p:cNvPr id="10" name="right-slot Placeholder Carrier"/>
          <p:cNvSpPr txBox="1">
            <a:spLocks noGrp="1"/>
          </p:cNvSpPr>
          <p:nvPr>
            <p:ph type="body" idx="3"/>
          </p:nvPr>
        </p:nvSpPr>
        <p:spPr>
          <a:xfrm>
            <a:off x="6314438" y="2146273"/>
            <a:ext cx="3733800" cy="348683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为什么不会重复加入同一路线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旧路线的内部点编号都小于 k。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新路线内部经过 k，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以最大中转编号区分两类。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直接边的计数初值为 1，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不可达为 0，对角计数为 0。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跳过 i=k、j=k、i=j，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避免空路线造成重复计数。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176496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12：两段路线拼接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111447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经过 v 的条数何时能用乘积</a:t>
            </a:r>
          </a:p>
        </p:txBody>
      </p:sp>
      <p:grpSp>
        <p:nvGrpSpPr>
          <p:cNvPr id="19" name="diagram-slot Proxy Content"/>
          <p:cNvGrpSpPr/>
          <p:nvPr/>
        </p:nvGrpSpPr>
        <p:grpSpPr>
          <a:xfrm>
            <a:off x="828038" y="2146273"/>
            <a:ext cx="5839462" cy="3753534"/>
            <a:chOff x="828038" y="2146273"/>
            <a:chExt cx="5839462" cy="3753534"/>
          </a:xfrm>
        </p:grpSpPr>
        <p:sp>
          <p:nvSpPr>
            <p:cNvPr id="7" name="TextBox 7"/>
            <p:cNvSpPr txBox="1"/>
            <p:nvPr/>
          </p:nvSpPr>
          <p:spPr>
            <a:xfrm>
              <a:off x="828039" y="2146273"/>
              <a:ext cx="2981963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两段最短路线的拼接示意</a:t>
              </a:r>
            </a:p>
          </p:txBody>
        </p:sp>
        <p:sp>
          <p:nvSpPr>
            <p:cNvPr id="8" name="Line 8"/>
            <p:cNvSpPr/>
            <p:nvPr/>
          </p:nvSpPr>
          <p:spPr>
            <a:xfrm>
              <a:off x="1524000" y="4000500"/>
              <a:ext cx="1933575" cy="1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tailEnd type="triangle" w="lg" len="lg"/>
            </a:ln>
          </p:spPr>
        </p:sp>
        <p:sp>
          <p:nvSpPr>
            <p:cNvPr id="9" name="Line 9"/>
            <p:cNvSpPr/>
            <p:nvPr/>
          </p:nvSpPr>
          <p:spPr>
            <a:xfrm>
              <a:off x="4067175" y="4000500"/>
              <a:ext cx="1990725" cy="1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tailEnd type="triangle" w="lg" len="lg"/>
            </a:ln>
          </p:spPr>
        </p:sp>
        <p:sp>
          <p:nvSpPr>
            <p:cNvPr id="10" name="Ellipse 10"/>
            <p:cNvSpPr/>
            <p:nvPr/>
          </p:nvSpPr>
          <p:spPr>
            <a:xfrm>
              <a:off x="952500" y="3714750"/>
              <a:ext cx="571500" cy="5715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3495675" y="3714750"/>
              <a:ext cx="571500" cy="5715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2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6096000" y="3714750"/>
              <a:ext cx="571500" cy="5715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92200" y="387982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3635376" y="387982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v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235701" y="387982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t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704338" y="3260698"/>
              <a:ext cx="13335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前段 2 种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4295138" y="3260698"/>
              <a:ext cx="13335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后段 3 种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828038" y="4746598"/>
              <a:ext cx="4546600" cy="1153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只有 d[s][v]+d[v][t] = d[s][t]，</a:t>
              </a:r>
              <a:br/>
              <a:r>
                <a:rPr lang="zh-CN" sz="2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拼接后的路线才是 s 到 t 的最短路。</a:t>
              </a:r>
              <a:br/>
              <a:r>
                <a:rPr lang="zh-CN" sz="2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本示意下，经过 v 的条数为 2×3=6。</a:t>
              </a:r>
            </a:p>
          </p:txBody>
        </p:sp>
      </p:grpSp>
      <p:sp>
        <p:nvSpPr>
          <p:cNvPr id="21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228838" y="2146273"/>
            <a:ext cx="3390900" cy="348683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若距离等式不成立，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经过 v 的最短路数就是 0。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若成立，前后两段独立选，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条数相乘。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正权保证两段不会再交叉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形成正环，否则删去环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就能得到更短的路线。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求比例时用浮点除法。</a:t>
            </a:r>
          </a:p>
        </p:txBody>
      </p:sp>
      <p:sp>
        <p:nvSpPr>
          <p:cNvPr id="22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0960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472660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12：距离与条数代码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513235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计数 Floyd 要排除空路线重复</a:t>
            </a:r>
          </a:p>
        </p:txBody>
      </p:sp>
      <p:grpSp>
        <p:nvGrpSpPr>
          <p:cNvPr id="8" name="code-slot Proxy Content"/>
          <p:cNvGrpSpPr/>
          <p:nvPr/>
        </p:nvGrpSpPr>
        <p:grpSpPr>
          <a:xfrm>
            <a:off x="829056" y="2148840"/>
            <a:ext cx="4903788" cy="3552444"/>
            <a:chOff x="829056" y="2148840"/>
            <a:chExt cx="4903788" cy="3552444"/>
          </a:xfrm>
        </p:grpSpPr>
        <p:sp>
          <p:nvSpPr>
            <p:cNvPr id="7" name="TextBox 7"/>
            <p:cNvSpPr txBox="1"/>
            <p:nvPr/>
          </p:nvSpPr>
          <p:spPr>
            <a:xfrm>
              <a:off x="829056" y="2148840"/>
              <a:ext cx="4903788" cy="3552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1800"/>
                </a:lnSpc>
              </a:pP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(int k = 0; k &lt; n; ++k)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for (int i = 0; i &lt; n; ++i)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for (int j = 0; j &lt; n; ++j) {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if (i==k || j==k || i==j) continue;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if (d[i][k]==INF || d[k][j]==INF)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continue;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long long nd = d[i][k]+d[k][j];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long double ways =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cnt[i][k] * cnt[k][j];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if (nd &lt; d[i][j]) {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d[i][j] = nd;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cnt[i][j] = ways;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} else if (nd == d[i][j])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cnt[i][j] += ways;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}</a:t>
              </a:r>
            </a:p>
          </p:txBody>
        </p:sp>
      </p:grpSp>
      <p:sp>
        <p:nvSpPr>
          <p:cNvPr id="10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419338" y="2146273"/>
            <a:ext cx="3467100" cy="348683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d 用 long long，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cnt 用 long double。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最终最短路条数 ≤ 10¹⁰，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但限制中转点时的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中间计数可能更大。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从计数相乘开始就用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long double，防整数溢出。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不能先用整数乘完再转换。</a:t>
            </a:r>
          </a:p>
        </p:txBody>
      </p:sp>
      <p:sp>
        <p:nvSpPr>
          <p:cNvPr id="11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2865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1800"/>
            </a:lvl1pPr>
          </a:lstStyle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665167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12 · 距离与计数跟踪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7697724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固定点对 2 到 4，先找到一条最短路，再补上另一条</a:t>
            </a:r>
          </a:p>
        </p:txBody>
      </p:sp>
      <p:sp>
        <p:nvSpPr>
          <p:cNvPr id="7" name="left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4381500" cy="3439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2 与 4 没有直接边：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初始 d[2][4]=INF，cnt[2][4]=0。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允许顶点 k=1 中转时：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nd=d[2][1]+d[1][4]=1+1=2。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ways=cnt[2][1]×cnt[1][4]=1。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候选更短，执行替换分支：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d[2][4]=2，cnt[2][4]=1。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k=2 时 i=k，直接 continue，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避免利用空段重复统计旧路线。</a:t>
            </a:r>
          </a:p>
        </p:txBody>
      </p:sp>
      <p:sp>
        <p:nvSpPr>
          <p:cNvPr id="9" name="right-slot Placeholder Carrier"/>
          <p:cNvSpPr txBox="1">
            <a:spLocks noGrp="1"/>
          </p:cNvSpPr>
          <p:nvPr>
            <p:ph type="body" idx="3"/>
          </p:nvPr>
        </p:nvSpPr>
        <p:spPr>
          <a:xfrm>
            <a:off x="6314438" y="2146273"/>
            <a:ext cx="4127500" cy="3439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允许顶点 k=3 中转时：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nd=d[2][3]+d[3][4]=1+1=2。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长度相等，执行累加分支：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cnt[2][4]=1+1×1=2。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k=4 时 j=k，同样跳过。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最终距离 2、最短路数 2。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等长时若覆盖，会丢掉第一条；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候选更长时累加，又会多算。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接下来用条数计算经过 v 的比例。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176496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12：统计重要程度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547616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对每个内部点累加有序点对贡献</a:t>
            </a:r>
          </a:p>
        </p:txBody>
      </p:sp>
      <p:grpSp>
        <p:nvGrpSpPr>
          <p:cNvPr id="8" name="code-slot Proxy Content"/>
          <p:cNvGrpSpPr/>
          <p:nvPr/>
        </p:nvGrpSpPr>
        <p:grpSpPr>
          <a:xfrm>
            <a:off x="829056" y="2148840"/>
            <a:ext cx="4527550" cy="3095244"/>
            <a:chOff x="829056" y="2148840"/>
            <a:chExt cx="4527550" cy="3095244"/>
          </a:xfrm>
        </p:grpSpPr>
        <p:sp>
          <p:nvSpPr>
            <p:cNvPr id="7" name="TextBox 7"/>
            <p:cNvSpPr txBox="1"/>
            <p:nvPr/>
          </p:nvSpPr>
          <p:spPr>
            <a:xfrm>
              <a:off x="829056" y="2148840"/>
              <a:ext cx="4527550" cy="3095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18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fixed &lt;&lt; setprecision(3);</a:t>
              </a:r>
              <a:br/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(int v = 0; v &lt; n; ++v) {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long double ans = 0;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for (int s = 0; s &lt; n; ++s)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for (int t = 0; t &lt; n; ++t) {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if (s==t || s==v || t==v)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continue;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if (d[s][v]+d[v][t]==d[s][t])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ans += cnt[s][v]*cnt[v][t]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       / cnt[s][t];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}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cout &lt;&lt; ans &lt;&lt; '\n';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sp>
        <p:nvSpPr>
          <p:cNvPr id="10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419338" y="2146273"/>
            <a:ext cx="3606800" cy="3629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s、t、v 必须两两不同。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原题图连通，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不同点间的 cnt 都大于 0。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cnt 从一开始就是浮点型，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1/2 不会截断为 0。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s、t 分别完整枚举，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两个方向各计一次。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总时间 O(n³)，空间 O(n²)。</a:t>
            </a:r>
          </a:p>
        </p:txBody>
      </p:sp>
      <p:sp>
        <p:nvSpPr>
          <p:cNvPr id="11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2865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1800"/>
            </a:lvl1pPr>
          </a:lstStyle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369003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12 · 贡献累加跟踪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6809232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通过最短性判断后，才把路线数的比例加入答案</a:t>
            </a:r>
          </a:p>
        </p:txBody>
      </p:sp>
      <p:sp>
        <p:nvSpPr>
          <p:cNvPr id="7" name="left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3962400" cy="3439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固定 v=1，ans=0。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先跳过 s=t、s=v、t=v。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剩下六个有序点对：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(2,3)、(2,4)、(3,2)、(3,4)、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(4,2)、(4,3)。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对 (2,3)：经过 1 长 1+2=3，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原最短为 1，不等，不加贡献。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对 (2,4)：1+1=2，等于最短。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这时才进入比例计算语句。</a:t>
            </a:r>
          </a:p>
        </p:txBody>
      </p:sp>
      <p:sp>
        <p:nvSpPr>
          <p:cNvPr id="9" name="right-slot Placeholder Carrier"/>
          <p:cNvSpPr txBox="1">
            <a:spLocks noGrp="1"/>
          </p:cNvSpPr>
          <p:nvPr>
            <p:ph type="body" idx="3"/>
          </p:nvPr>
        </p:nvSpPr>
        <p:spPr>
          <a:xfrm>
            <a:off x="6314438" y="2146273"/>
            <a:ext cx="4305300" cy="3439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(2,4) 的贡献：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cnt[2][1]×cnt[1][4]/cnt[2][4]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=1×1/2=0.5，ans=0.5。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(4,2) 同样贡献 0.5，ans=1。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其余四项都不是经过 1 的最短路。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保留三位小数，输出 1.000。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对 v=2，(1,3) 与 (3,1) 各一半；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其余顶点由对称性也得到 1。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最后用三点链检验有序点对计数。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584168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习题 12：课堂检验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6486144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三点链可以检查端点与有序点对是否处理正确</a:t>
            </a:r>
          </a:p>
        </p:txBody>
      </p:sp>
      <p:sp>
        <p:nvSpPr>
          <p:cNvPr id="7" name="question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5727700" cy="1153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教学自拟：仅有无向边 1—2、2—3，边权均为 1。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① 三个点的重要程度分别是多少？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② 如果点 2 的结果算成 1，通常漏掉了什么？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7905750" y="3333750"/>
            <a:ext cx="3238500" cy="451507"/>
            <a:chOff x="7905750" y="3333750"/>
            <a:chExt cx="3238500" cy="451507"/>
          </a:xfrm>
        </p:grpSpPr>
        <p:sp>
          <p:nvSpPr>
            <p:cNvPr id="8" name="Line 8"/>
            <p:cNvSpPr/>
            <p:nvPr/>
          </p:nvSpPr>
          <p:spPr>
            <a:xfrm>
              <a:off x="8096250" y="3524250"/>
              <a:ext cx="2857500" cy="9525"/>
            </a:xfrm>
            <a:custGeom>
              <a:avLst/>
              <a:gdLst/>
              <a:ahLst/>
              <a:cxnLst/>
              <a:rect l="l" t="t" r="r" b="b"/>
              <a:pathLst>
                <a:path w="2857500" h="9525">
                  <a:moveTo>
                    <a:pt x="0" y="0"/>
                  </a:moveTo>
                  <a:lnTo>
                    <a:pt x="2857500" y="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9" name="Ellipse 9"/>
            <p:cNvSpPr/>
            <p:nvPr/>
          </p:nvSpPr>
          <p:spPr>
            <a:xfrm>
              <a:off x="7905750" y="3333750"/>
              <a:ext cx="381000" cy="381000"/>
            </a:xfrm>
            <a:prstGeom prst="ellipse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0" name="Ellipse 10"/>
            <p:cNvSpPr/>
            <p:nvPr/>
          </p:nvSpPr>
          <p:spPr>
            <a:xfrm>
              <a:off x="9334500" y="3333750"/>
              <a:ext cx="381000" cy="381000"/>
            </a:xfrm>
            <a:prstGeom prst="ellipse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10763250" y="3333750"/>
              <a:ext cx="381000" cy="381000"/>
            </a:xfrm>
            <a:prstGeom prst="ellipse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7950201" y="339404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378951" y="339404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807701" y="339404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</p:grpSp>
      <p:sp>
        <p:nvSpPr>
          <p:cNvPr id="17" name="answer-slot Placeholder Carrier"/>
          <p:cNvSpPr txBox="1">
            <a:spLocks noGrp="1"/>
          </p:cNvSpPr>
          <p:nvPr>
            <p:ph type="body" idx="3"/>
          </p:nvPr>
        </p:nvSpPr>
        <p:spPr>
          <a:xfrm>
            <a:off x="828038" y="4279873"/>
            <a:ext cx="7213600" cy="1534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① 按点号输出 0.000、2.000、0.000。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只有点对 (1,3)、(3,1) 的最短路内部经过点 2，各贡献 1。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点 1、3 只会作为端点出现，不能为自己累加贡献。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② 很可能只枚举了 s &lt; t，漏算反方向。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983989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综合回顾：条件与选择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51688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先确定图和状态，再检查算法适用条件</a:t>
            </a:r>
          </a:p>
        </p:txBody>
      </p:sp>
      <p:grpSp>
        <p:nvGrpSpPr>
          <p:cNvPr id="29" name="diagram-slot Proxy Content"/>
          <p:cNvGrpSpPr/>
          <p:nvPr/>
        </p:nvGrpSpPr>
        <p:grpSpPr>
          <a:xfrm>
            <a:off x="838200" y="2076450"/>
            <a:ext cx="6019800" cy="3632857"/>
            <a:chOff x="838200" y="2076450"/>
            <a:chExt cx="6019800" cy="3632857"/>
          </a:xfrm>
        </p:grpSpPr>
        <p:sp>
          <p:nvSpPr>
            <p:cNvPr id="7" name="Line 7"/>
            <p:cNvSpPr/>
            <p:nvPr/>
          </p:nvSpPr>
          <p:spPr>
            <a:xfrm>
              <a:off x="838200" y="2609850"/>
              <a:ext cx="6019800" cy="9525"/>
            </a:xfrm>
            <a:custGeom>
              <a:avLst/>
              <a:gdLst/>
              <a:ahLst/>
              <a:cxnLst/>
              <a:rect l="l" t="t" r="r" b="b"/>
              <a:pathLst>
                <a:path w="6019800" h="9525">
                  <a:moveTo>
                    <a:pt x="0" y="0"/>
                  </a:moveTo>
                  <a:lnTo>
                    <a:pt x="6019800" y="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8" name="Line 8"/>
            <p:cNvSpPr/>
            <p:nvPr/>
          </p:nvSpPr>
          <p:spPr>
            <a:xfrm>
              <a:off x="838200" y="3124200"/>
              <a:ext cx="6019800" cy="9525"/>
            </a:xfrm>
            <a:custGeom>
              <a:avLst/>
              <a:gdLst/>
              <a:ahLst/>
              <a:cxnLst/>
              <a:rect l="l" t="t" r="r" b="b"/>
              <a:pathLst>
                <a:path w="6019800" h="9525">
                  <a:moveTo>
                    <a:pt x="0" y="0"/>
                  </a:moveTo>
                  <a:lnTo>
                    <a:pt x="60198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9" name="Line 9"/>
            <p:cNvSpPr/>
            <p:nvPr/>
          </p:nvSpPr>
          <p:spPr>
            <a:xfrm>
              <a:off x="838200" y="3638550"/>
              <a:ext cx="6019800" cy="9525"/>
            </a:xfrm>
            <a:custGeom>
              <a:avLst/>
              <a:gdLst/>
              <a:ahLst/>
              <a:cxnLst/>
              <a:rect l="l" t="t" r="r" b="b"/>
              <a:pathLst>
                <a:path w="6019800" h="9525">
                  <a:moveTo>
                    <a:pt x="0" y="0"/>
                  </a:moveTo>
                  <a:lnTo>
                    <a:pt x="60198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838200" y="4152900"/>
              <a:ext cx="6019800" cy="9525"/>
            </a:xfrm>
            <a:custGeom>
              <a:avLst/>
              <a:gdLst/>
              <a:ahLst/>
              <a:cxnLst/>
              <a:rect l="l" t="t" r="r" b="b"/>
              <a:pathLst>
                <a:path w="6019800" h="9525">
                  <a:moveTo>
                    <a:pt x="0" y="0"/>
                  </a:moveTo>
                  <a:lnTo>
                    <a:pt x="60198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1" name="Line 11"/>
            <p:cNvSpPr/>
            <p:nvPr/>
          </p:nvSpPr>
          <p:spPr>
            <a:xfrm>
              <a:off x="838200" y="4667250"/>
              <a:ext cx="6019800" cy="9525"/>
            </a:xfrm>
            <a:custGeom>
              <a:avLst/>
              <a:gdLst/>
              <a:ahLst/>
              <a:cxnLst/>
              <a:rect l="l" t="t" r="r" b="b"/>
              <a:pathLst>
                <a:path w="6019800" h="9525">
                  <a:moveTo>
                    <a:pt x="0" y="0"/>
                  </a:moveTo>
                  <a:lnTo>
                    <a:pt x="60198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2" name="Line 12"/>
            <p:cNvSpPr/>
            <p:nvPr/>
          </p:nvSpPr>
          <p:spPr>
            <a:xfrm>
              <a:off x="838200" y="5181600"/>
              <a:ext cx="6019800" cy="9525"/>
            </a:xfrm>
            <a:custGeom>
              <a:avLst/>
              <a:gdLst/>
              <a:ahLst/>
              <a:cxnLst/>
              <a:rect l="l" t="t" r="r" b="b"/>
              <a:pathLst>
                <a:path w="6019800" h="9525">
                  <a:moveTo>
                    <a:pt x="0" y="0"/>
                  </a:moveTo>
                  <a:lnTo>
                    <a:pt x="60198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3" name="Line 13"/>
            <p:cNvSpPr/>
            <p:nvPr/>
          </p:nvSpPr>
          <p:spPr>
            <a:xfrm>
              <a:off x="838200" y="5695950"/>
              <a:ext cx="6019800" cy="9525"/>
            </a:xfrm>
            <a:custGeom>
              <a:avLst/>
              <a:gdLst/>
              <a:ahLst/>
              <a:cxnLst/>
              <a:rect l="l" t="t" r="r" b="b"/>
              <a:pathLst>
                <a:path w="6019800" h="9525">
                  <a:moveTo>
                    <a:pt x="0" y="0"/>
                  </a:moveTo>
                  <a:lnTo>
                    <a:pt x="6019800" y="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4" name="Line 14"/>
            <p:cNvSpPr/>
            <p:nvPr/>
          </p:nvSpPr>
          <p:spPr>
            <a:xfrm>
              <a:off x="3676650" y="2076450"/>
              <a:ext cx="9525" cy="3619500"/>
            </a:xfrm>
            <a:custGeom>
              <a:avLst/>
              <a:gdLst/>
              <a:ahLst/>
              <a:cxnLst/>
              <a:rect l="l" t="t" r="r" b="b"/>
              <a:pathLst>
                <a:path w="9525" h="3619500">
                  <a:moveTo>
                    <a:pt x="0" y="0"/>
                  </a:moveTo>
                  <a:lnTo>
                    <a:pt x="0" y="361950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018538" y="2165323"/>
              <a:ext cx="11684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主要条件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3933188" y="2165323"/>
              <a:ext cx="11684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基本算法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018538" y="2746348"/>
              <a:ext cx="16764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所有边权相同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3933188" y="2746348"/>
              <a:ext cx="5715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BFS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018538" y="3260698"/>
              <a:ext cx="11684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非负边权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3933188" y="3260698"/>
              <a:ext cx="12700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Dijkstra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018539" y="3775048"/>
              <a:ext cx="2349249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负边 / 约束可行性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3933189" y="3775048"/>
              <a:ext cx="2897584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Bellman-Ford / SPFA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018538" y="4289398"/>
              <a:ext cx="21844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点数小、多对距离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3933188" y="4289398"/>
              <a:ext cx="8509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Floyd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018538" y="4803748"/>
              <a:ext cx="16764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只问是否可达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3933188" y="4803748"/>
              <a:ext cx="11684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传递闭包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018538" y="5318098"/>
              <a:ext cx="16764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有向无环依赖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3933188" y="5318098"/>
              <a:ext cx="16764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拓扑动态规划</a:t>
              </a:r>
            </a:p>
          </p:txBody>
        </p:sp>
      </p:grpSp>
      <p:sp>
        <p:nvSpPr>
          <p:cNvPr id="31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228838" y="2146273"/>
            <a:ext cx="3200400" cy="386783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算法之前，先问：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一个点到底代表什么？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一条边表示什么操作？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是否还要保存次数、余数、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时间或最优方案数？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模型定好后，再计算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实际点数、边数与复杂度。</a:t>
            </a:r>
          </a:p>
          <a:p>
            <a:pPr marL="0" indent="0" algn="l">
              <a:lnSpc>
                <a:spcPts val="3000"/>
              </a:lnSpc>
              <a:spcBef>
                <a:spcPts val="1125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有环、负权、严格性等条件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都要在使用前检查。</a:t>
            </a:r>
          </a:p>
        </p:txBody>
      </p:sp>
      <p:sp>
        <p:nvSpPr>
          <p:cNvPr id="32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0960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576317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综合回顾：独立完成一道题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839968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能解释状态、手算过程，再完成独立实现</a:t>
            </a:r>
          </a:p>
        </p:txBody>
      </p:sp>
      <p:sp>
        <p:nvSpPr>
          <p:cNvPr id="8" name="body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8026400" cy="3820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每题先写清状态含义、转移条件与答案位置，再选择合适的数据结构。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先手算一个小例，随后检查不可达、相等、端点、自环和数值上界。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用完整 C++ 源码核对实现，能够说明复杂度与正确性才算完成。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主教材《深入浅出程序设计竞赛（进阶篇）》最短路习题 1–12：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P1144、P1875、P1462、P1073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P1993、P3275、P6464、P3403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P1119、P1037、P2419、P2047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题意按洛谷对应原题核查，小例均明确标为教学自拟。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配套说明提供题目链接、逐页备注、完整源码与本地测试记录。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01D44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ED7D31"/>
      </a:accent3>
      <a:accent4>
        <a:srgbClr val="244D87"/>
      </a:accent4>
      <a:accent5>
        <a:srgbClr val="595959"/>
      </a:accent5>
      <a:accent6>
        <a:srgbClr val="C7D0DB"/>
      </a:accent6>
      <a:hlink>
        <a:srgbClr val="C00000"/>
      </a:hlink>
      <a:folHlink>
        <a:srgbClr val="ED7D31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01D44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ED7D31"/>
      </a:accent3>
      <a:accent4>
        <a:srgbClr val="244D87"/>
      </a:accent4>
      <a:accent5>
        <a:srgbClr val="595959"/>
      </a:accent5>
      <a:accent6>
        <a:srgbClr val="C7D0DB"/>
      </a:accent6>
      <a:hlink>
        <a:srgbClr val="C00000"/>
      </a:hlink>
      <a:folHlink>
        <a:srgbClr val="ED7D31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38930</Words>
  <Application>Microsoft Office PowerPoint</Application>
  <PresentationFormat>宽屏</PresentationFormat>
  <Paragraphs>1571</Paragraphs>
  <Slides>118</Slides>
  <Notes>118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118</vt:i4>
      </vt:variant>
    </vt:vector>
  </HeadingPairs>
  <TitlesOfParts>
    <vt:vector size="122" baseType="lpstr">
      <vt:lpstr>Arial</vt:lpstr>
      <vt:lpstr>Cambria Math</vt:lpstr>
      <vt:lpstr>Consolas</vt:lpstr>
      <vt:lpstr>Office Theme</vt:lpstr>
      <vt:lpstr>最短路综合习题</vt:lpstr>
      <vt:lpstr>十二题分别增加了什么信息</vt:lpstr>
      <vt:lpstr>同样少走几条路，一共有多少种走法</vt:lpstr>
      <vt:lpstr>五个路口、六条道路，输出五个方案数</vt:lpstr>
      <vt:lpstr>最短路计数要保留等长方案</vt:lpstr>
      <vt:lpstr>BFS 层次决定计数传递方向</vt:lpstr>
      <vt:lpstr>首次发现与等长累加分开写</vt:lpstr>
      <vt:lpstr>弹出同一层的两个点，方案数怎样逐次累加</vt:lpstr>
      <vt:lpstr>百万点规模怎样存图</vt:lpstr>
      <vt:lpstr>多一条同层边会增加最短路吗</vt:lpstr>
      <vt:lpstr>要得到一份目标药水，可以直接买，也可以合成</vt:lpstr>
      <vt:lpstr>价格按编号给出，配方最后一个数是产物</vt:lpstr>
      <vt:lpstr>药水配方需要两个原料同时备齐</vt:lpstr>
      <vt:lpstr>只拿到一种原料，为什么还不能更新产物</vt:lpstr>
      <vt:lpstr>正价格让原料先于产物确定</vt:lpstr>
      <vt:lpstr>更便宜替换方案，同样便宜累加</vt:lpstr>
      <vt:lpstr>每条配方只在原料齐全时触发一次</vt:lpstr>
      <vt:lpstr>need 从 2 降到 0 时，配方才真正参与比较</vt:lpstr>
      <vt:lpstr>购买方案初始化为1，计数运算防溢出</vt:lpstr>
      <vt:lpstr>新成本变小以后，旧方案还留着吗</vt:lpstr>
      <vt:lpstr>血量有限，要压低旅途中最贵的一次城市收费</vt:lpstr>
      <vt:lpstr>费用在顶点上，耗血量在道路上</vt:lpstr>
      <vt:lpstr>最小化最大城市费，同时限制总耗血</vt:lpstr>
      <vt:lpstr>先给城市费设一个上限，再问能不能走到终点</vt:lpstr>
      <vt:lpstr>费用上限越宽松，可走路线只会更多</vt:lpstr>
      <vt:lpstr>Dijkstra 只允许进入费用合格的城市</vt:lpstr>
      <vt:lpstr>check(4) 怎样得到耗血 7，并返回 true</vt:lpstr>
      <vt:lpstr>在不同城市费用中二分最小可行值</vt:lpstr>
      <vt:lpstr>二分的是收费列表下标，不是血量</vt:lpstr>
      <vt:lpstr>恰好用完血量还能到达吗</vt:lpstr>
      <vt:lpstr>从 1 到 n 旅行，沿途至多买卖一次能赚多少</vt:lpstr>
      <vt:lpstr>最便宜的城市不一定能接着走到终点</vt:lpstr>
      <vt:lpstr>必须先买后卖，并最终到达 n</vt:lpstr>
      <vt:lpstr>在一个交会点前后分别保存什么</vt:lpstr>
      <vt:lpstr>正图传最低价，反图传最高价</vt:lpstr>
      <vt:lpstr>正向传最低买价，反向传后续能遇到的最高卖价</vt:lpstr>
      <vt:lpstr>价格范围为 100，使传播次数有界</vt:lpstr>
      <vt:lpstr>最低价城市在死路里能用吗</vt:lpstr>
      <vt:lpstr>几条农场产量报告，能不能同时为真</vt:lpstr>
      <vt:lpstr>前两条说至少多 5，第三条却说至多多 4</vt:lpstr>
      <vt:lpstr>农场信息先统一成差值上界</vt:lpstr>
      <vt:lpstr>三条农场信息怎样产生矛盾</vt:lpstr>
      <vt:lpstr>读入三种信息时怎样建边</vt:lpstr>
      <vt:lpstr>从所有农场同时开始判环</vt:lpstr>
      <vt:lpstr>三条边依次降低标签，最后触发负环判定</vt:lpstr>
      <vt:lpstr>没有负环就要找最小总量吗</vt:lpstr>
      <vt:lpstr>满足孩子们的比较要求，还要让糖果总数尽量少</vt:lpstr>
      <vt:lpstr>把四条比较翻译成实际分糖条件</vt:lpstr>
      <vt:lpstr>为什么不能拿任意一组可行值就结束</vt:lpstr>
      <vt:lpstr>糖果题需要每个人的最小可行下界</vt:lpstr>
      <vt:lpstr>五种要求只会产生 0 边和 1 边</vt:lpstr>
      <vt:lpstr>什么是强连通分量</vt:lpstr>
      <vt:lpstr>分量内部有 1 边为什么一定无解</vt:lpstr>
      <vt:lpstr>两次深搜怎样得到强连通分量</vt:lpstr>
      <vt:lpstr>深链图用显式栈模拟完成顺序</vt:lpstr>
      <vt:lpstr>走完一个点的出边，才记录它的结束顺序</vt:lpstr>
      <vt:lpstr>反图中同一次遍历到的未分组点，归为一组</vt:lpstr>
      <vt:lpstr>缩点以后只剩有向无环图</vt:lpstr>
      <vt:lpstr>在 DAG 上传递最长下界</vt:lpstr>
      <vt:lpstr>等所有前面的组处理完，再确定当前组</vt:lpstr>
      <vt:lpstr>拓扑队列同时完成下界传播</vt:lpstr>
      <vt:lpstr>下界与入度分别更新，最后按组人数求和</vt:lpstr>
      <vt:lpstr>严格自比较和零环分别怎样处理</vt:lpstr>
      <vt:lpstr>只能建一对传送门，放哪里能让大家少走路</vt:lpstr>
      <vt:lpstr>三座城市只有三种放法，可以全部比较</vt:lpstr>
      <vt:lpstr>一对传送门会改变许多点对</vt:lpstr>
      <vt:lpstr>新最短路只需比较三种走法</vt:lpstr>
      <vt:lpstr>固定一对传送门，再遍历所有无序点对</vt:lpstr>
      <vt:lpstr>固定门 1 与 3 后，每个点对的三项分别是多少</vt:lpstr>
      <vt:lpstr>枚举安装位置时，原图距离始终不改</vt:lpstr>
      <vt:lpstr>把传送门放到 2、3，还能得到总和 8 吗</vt:lpstr>
      <vt:lpstr>从第一层出发，三个上升按钮能带我们到哪些楼层</vt:lpstr>
      <vt:lpstr>小楼能直接枚举，巨大楼层数却不能逐个保存</vt:lpstr>
      <vt:lpstr>已经能到某层，再按 4 就能不断向上延伸</vt:lpstr>
      <vt:lpstr>楼层太多，先把起点平移到 0</vt:lpstr>
      <vt:lpstr>每个余数只保留最小可达偏移</vt:lpstr>
      <vt:lpstr>点表示余数，边权仍然是实际增加量</vt:lpstr>
      <vt:lpstr>到余数 2 的最小偏移为什么是 14</vt:lpstr>
      <vt:lpstr>每次松弛都对应一次真实上升</vt:lpstr>
      <vt:lpstr>每个余数对应一段等差数列</vt:lpstr>
      <vt:lpstr>先排除不可达，再做大整数范围内的减法</vt:lpstr>
      <vt:lpstr>道路仍在，没修好的城市却还不能进入</vt:lpstr>
      <vt:lpstr>同一张图，不同时间的答案可能不同</vt:lpstr>
      <vt:lpstr>修好一个村庄，就多允许一个中转点</vt:lpstr>
      <vt:lpstr>第 2 天已有 d[0][2]=5，为什么仍不能回答 5</vt:lpstr>
      <vt:lpstr>一个指针记录下一个尚未开放的中转点</vt:lpstr>
      <vt:lpstr>输出前再检查两个端点与可达性</vt:lpstr>
      <vt:lpstr>k 只向前推进，端点合法性仍要单独检查</vt:lpstr>
      <vt:lpstr>按时间回答四个询问</vt:lpstr>
      <vt:lpstr>每位数字可以按规则替换，最终能得到多少个数</vt:lpstr>
      <vt:lpstr>2 可以继续变成 7，原来的 2 也仍是一种选择</vt:lpstr>
      <vt:lpstr>数字变换只关心最后得到哪个数字</vt:lpstr>
      <vt:lpstr>每一位独立选择，最终数的数量相乘</vt:lpstr>
      <vt:lpstr>把“保持原数字”也计入可达集合</vt:lpstr>
      <vt:lpstr>用十进制字符串乘一个不超过 10 的整数</vt:lpstr>
      <vt:lpstr>闭包补间接替换，乘法组合每个位置的选择</vt:lpstr>
      <vt:lpstr>有变换环，答案会变成无穷多吗</vt:lpstr>
      <vt:lpstr>只知道部分胜负，哪些牛的名次已经能确定</vt:lpstr>
      <vt:lpstr>前两名还可互换，第三名和第四名已经固定</vt:lpstr>
      <vt:lpstr>能推断胜负关系，才能确定准确名次</vt:lpstr>
      <vt:lpstr>与其余所有奶牛可比较，才能确定名次</vt:lpstr>
      <vt:lpstr>先求闭包，再统计每个点的可比较数</vt:lpstr>
      <vt:lpstr>闭包补边后，逐只牛数清已知的比较关系</vt:lpstr>
      <vt:lpstr>再知道 1 胜 2 以后，谁的名次确定</vt:lpstr>
      <vt:lpstr>两个人沿最短路线联系，谁经常处在中间</vt:lpstr>
      <vt:lpstr>四条代价相同的联系，每个人的重要程度都是 1</vt:lpstr>
      <vt:lpstr>两条最短路线中只有一条经过 1，贡献就是 1/2</vt:lpstr>
      <vt:lpstr>用最短路比例衡量一个点的中转作用</vt:lpstr>
      <vt:lpstr>四点环中，每个点的重要程度为何为 1</vt:lpstr>
      <vt:lpstr>距离和最短路条数要同时更新</vt:lpstr>
      <vt:lpstr>经过 v 的条数何时能用乘积</vt:lpstr>
      <vt:lpstr>计数 Floyd 要排除空路线重复</vt:lpstr>
      <vt:lpstr>固定点对 2 到 4，先找到一条最短路，再补上另一条</vt:lpstr>
      <vt:lpstr>对每个内部点累加有序点对贡献</vt:lpstr>
      <vt:lpstr>通过最短性判断后，才把路线数的比例加入答案</vt:lpstr>
      <vt:lpstr>三点链可以检查端点与有序点对是否处理正确</vt:lpstr>
      <vt:lpstr>先确定图和状态，再检查算法适用条件</vt:lpstr>
      <vt:lpstr>能解释状态、手算过程，再完成独立实现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泉 小林</cp:lastModifiedBy>
  <cp:revision>2</cp:revision>
  <dcterms:created xsi:type="dcterms:W3CDTF">2026-09-23T17:44:49Z</dcterms:created>
  <dcterms:modified xsi:type="dcterms:W3CDTF">2026-09-23T17:45:28Z</dcterms:modified>
  <cp:category/>
  <cp:contentStatus/>
  <dc:language>zh-CN</dc:language>
</cp:coreProperties>
</file>