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7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397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7" r:id="rId18"/>
    <p:sldId id="278" r:id="rId19"/>
    <p:sldId id="280" r:id="rId20"/>
    <p:sldId id="281" r:id="rId21"/>
    <p:sldId id="282" r:id="rId22"/>
    <p:sldId id="284" r:id="rId23"/>
    <p:sldId id="285" r:id="rId24"/>
    <p:sldId id="286" r:id="rId25"/>
    <p:sldId id="287" r:id="rId26"/>
    <p:sldId id="288" r:id="rId27"/>
    <p:sldId id="398" r:id="rId28"/>
    <p:sldId id="290" r:id="rId29"/>
    <p:sldId id="291" r:id="rId30"/>
    <p:sldId id="399" r:id="rId31"/>
    <p:sldId id="400" r:id="rId32"/>
    <p:sldId id="401" r:id="rId33"/>
    <p:sldId id="297" r:id="rId34"/>
    <p:sldId id="298" r:id="rId35"/>
    <p:sldId id="289" r:id="rId36"/>
    <p:sldId id="299" r:id="rId37"/>
    <p:sldId id="403" r:id="rId38"/>
    <p:sldId id="405" r:id="rId39"/>
    <p:sldId id="404" r:id="rId40"/>
    <p:sldId id="300" r:id="rId41"/>
    <p:sldId id="292" r:id="rId42"/>
    <p:sldId id="293" r:id="rId43"/>
    <p:sldId id="294" r:id="rId44"/>
    <p:sldId id="295" r:id="rId45"/>
    <p:sldId id="296" r:id="rId46"/>
    <p:sldId id="406" r:id="rId47"/>
    <p:sldId id="309" r:id="rId48"/>
    <p:sldId id="407" r:id="rId49"/>
    <p:sldId id="311" r:id="rId50"/>
    <p:sldId id="301" r:id="rId51"/>
    <p:sldId id="302" r:id="rId52"/>
    <p:sldId id="303" r:id="rId53"/>
    <p:sldId id="304" r:id="rId54"/>
    <p:sldId id="305" r:id="rId55"/>
    <p:sldId id="315" r:id="rId56"/>
    <p:sldId id="306" r:id="rId57"/>
    <p:sldId id="307" r:id="rId58"/>
    <p:sldId id="308" r:id="rId59"/>
    <p:sldId id="310" r:id="rId60"/>
    <p:sldId id="408" r:id="rId61"/>
    <p:sldId id="312" r:id="rId62"/>
    <p:sldId id="313" r:id="rId63"/>
    <p:sldId id="314" r:id="rId64"/>
    <p:sldId id="409" r:id="rId65"/>
    <p:sldId id="316" r:id="rId66"/>
    <p:sldId id="317" r:id="rId67"/>
    <p:sldId id="318" r:id="rId68"/>
    <p:sldId id="319" r:id="rId69"/>
    <p:sldId id="33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41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411" r:id="rId88"/>
    <p:sldId id="338" r:id="rId89"/>
    <p:sldId id="355" r:id="rId90"/>
    <p:sldId id="340" r:id="rId91"/>
    <p:sldId id="341" r:id="rId92"/>
    <p:sldId id="342" r:id="rId93"/>
    <p:sldId id="343" r:id="rId94"/>
    <p:sldId id="344" r:id="rId95"/>
    <p:sldId id="345" r:id="rId96"/>
    <p:sldId id="412" r:id="rId97"/>
    <p:sldId id="413" r:id="rId98"/>
    <p:sldId id="414" r:id="rId99"/>
    <p:sldId id="415" r:id="rId100"/>
    <p:sldId id="416" r:id="rId101"/>
    <p:sldId id="417" r:id="rId102"/>
    <p:sldId id="418" r:id="rId103"/>
    <p:sldId id="419" r:id="rId104"/>
    <p:sldId id="420" r:id="rId105"/>
    <p:sldId id="356" r:id="rId106"/>
    <p:sldId id="357" r:id="rId107"/>
    <p:sldId id="358" r:id="rId108"/>
    <p:sldId id="371" r:id="rId109"/>
    <p:sldId id="372" r:id="rId110"/>
    <p:sldId id="423" r:id="rId111"/>
    <p:sldId id="374" r:id="rId112"/>
    <p:sldId id="375" r:id="rId113"/>
    <p:sldId id="376" r:id="rId114"/>
    <p:sldId id="377" r:id="rId115"/>
    <p:sldId id="378" r:id="rId116"/>
    <p:sldId id="379" r:id="rId117"/>
    <p:sldId id="380" r:id="rId118"/>
    <p:sldId id="381" r:id="rId119"/>
    <p:sldId id="382" r:id="rId120"/>
    <p:sldId id="383" r:id="rId121"/>
    <p:sldId id="384" r:id="rId122"/>
    <p:sldId id="385" r:id="rId123"/>
    <p:sldId id="386" r:id="rId124"/>
    <p:sldId id="387" r:id="rId125"/>
    <p:sldId id="388" r:id="rId1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715" autoAdjust="0"/>
  </p:normalViewPr>
  <p:slideViewPr>
    <p:cSldViewPr snapToGrid="0" snapToObjects="1">
      <p:cViewPr varScale="1">
        <p:scale>
          <a:sx n="108" d="100"/>
          <a:sy n="108" d="100"/>
        </p:scale>
        <p:origin x="663" y="5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这次讲类和对象，以及构造函数、析构函数。内容参考李际军的同名课件。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本讲包括这四部分内容。我们从已经学过的结构体开始，再看类怎样组织数据和操作。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一个日期需要年、月、日三个数据，把它们放进同一个结构，便于一起保存和使用。Date是结构类型，year、month、day是它的成员。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接着前一页的代码继续看。在main中定义date1，再通过点运算符分别给三个成员赋值。输出时读取的是同一个date1的年、月、日。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这里比较的是C语言的结构和C++的类，不要误认为C++的struct只能保存数据。封装以后，类通过对外接口提供操作，限制外部直接修改内部数据。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封装把数据与操作放在一起，外部按照接口使用。权限控制不等于自动检查数据是否合法，必要的检查仍应写在操作中。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三种访问权限下面都可以有数据成员和成员函数。先看清外层花括号和末尾分号，再看每一部分的访问权限。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把刚才的任务和名称一一对应起来。不要把类理解成某个固定日期，类说明日期该有哪些内容，而对象保存一个实际日期。</a:t>
            </a:r>
          </a:p>
        </p:txBody>
      </p:sp>
    </p:spTree>
    <p:extLst>
      <p:ext uri="{BB962C8B-B14F-4D97-AF65-F5344CB8AC3E}">
        <p14:creationId xmlns:p14="http://schemas.microsoft.com/office/powerpoint/2010/main" val="37922862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公有部分是对外接口，私有和保护部分用于内部数据与实现。派生类是继承中要用到的概念，这里先记住protected也不能从main中直接访问。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权限标签的次序不影响它们各自的含义，它约束后面的成员，直到另一个标签出现。class开头的private可以省略，是因为默认访问权限已经是private。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成员声明说明每个对象要保存什么数据，默认初值说明没有其他指定时采用什么值。构造函数对同一成员给出初值时，会采用构造函数指定的初始化。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与前面的日期结构比较，现在除了年、月、日，还列出了设置和显示日期的操作。这一页只给出成员函数的声明，函数体还要继续定义。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声明告诉使用者怎样调用，定义说明调用后做什么。类外定义要保留类名和作用域解析运算符，不能把它写成另一个普通函数。</a:t>
            </a:r>
            <a:endParaRPr lang="en-US" altLang="zh-CN" dirty="0"/>
          </a:p>
          <a:p>
            <a:r>
              <a:rPr lang="zh-CN" altLang="en-US" dirty="0"/>
              <a:t>那么类内、外定义有什么区别呢？有一个内联属性的轻微差别。</a:t>
            </a:r>
            <a:endParaRPr lang="zh-CN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函数体虽然写在类外，仍然可以访问Coord的私有成员x和y。通过Coord::可以看出这三个函数的归属。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成员函数可以写在类内，也可以在类外定义。函数写在类内或加上inline，都不能保证每次调用一定被展开。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和前面Coord比较，数据与操作没有改变，只改变了函数体的位置。短函数这样写，能直接看见它完成的操作。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int说明一种类型，i是这种类型的具体变量；Coord说明坐标类型，op1是一个具体坐标对象。创建两个对象，就可以各自保存一份坐标数据。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op1和op2写在类的右花括号之后、分号之前。它们都是Coord对象，是否为全局对象还要看整段声明放在哪里。这里省略了Coord的具体成员，实际使用时需要写出完整的类定义。op1和op2放在main里面，因此是main中的局部对象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点号左边说明要使用哪个对象，右边说明要使用哪个成员。访问规则仍然有效，点号并不能绕过private。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先设置两个对象，再分别读取它们的坐标。i和j只是接收返回值的普通变量，坐标数据仍保存在对应对象中。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接着前一页的代码继续看。先设置两个对象，再分别读取它们的坐标。i和j只是接收返回值的普通变量，坐标数据仍保存在对应对象中。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先看Date的权限划分。year、month、day在private区域，后面main中的访问必须服从这个约定。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用Date::说明函数属于Date。函数体中的year、month、day是当前对象的成员，不必再写对象名。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问题不在日期有没有设置，而在main直接访问了私有成员。改成调用公有的showDate，读取数据的工作就交给Date自己的成员函数。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Date* date3只声明指针，并不会创建它所指的日期。这里先创建date，再把地址交给date3，之后才能使用箭头访问成员。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从类外看，能直接使用的是公有接口。protected与private在main中都不能直接访问，二者在继承中有不同作用。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前面已经分别见过成员函数里的写法和main里的写法，这一页把两种情况放在一起比较。</a:t>
            </a:r>
          </a:p>
          <a:p>
            <a:r>
              <a:rPr lang="zh-CN" dirty="0"/>
              <a:t>在成员函数内部，直接写year、month就行，它们指的是调用这个函数的那个对象的成员。类外没有“当前对象”，必须先写出对象名，再用点号选择成员，而且只能用public成员。</a:t>
            </a:r>
          </a:p>
          <a:p>
            <a:r>
              <a:rPr lang="zh-CN" dirty="0"/>
              <a:t>所以私有数据仍然属于每个对象，只是类外不能直接碰它，要经过公有的成员函数。</a:t>
            </a:r>
          </a:p>
          <a:p>
            <a:r>
              <a:rPr lang="zh-CN" dirty="0"/>
              <a:t>protected成员在main里同样不能直接访问，它和private的区别要到继承那一章才体现出来。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geti、getj、getk都是Sample成员函数，因此能够读取相应成员。外部能否直接写a.i或a.j，要看这些数据成员自己的权限。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三个表达式都在类外。a.k的访问权限合法，并不代表未设置初值的k可以随意读取，权限与数据状态要分别判断。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两个int变量可以互相赋值，那么两个同类的对象能不能直接用等号赋值？这个例子就来回答这个问题。</a:t>
            </a:r>
          </a:p>
          <a:p>
            <a:r>
              <a:rPr lang="zh-CN" dirty="0"/>
              <a:t>先看abc类。它有两个私有整数a、b，init负责设置，show负责输出。类里没有写任何和赋值有关的函数。</a:t>
            </a:r>
          </a:p>
          <a:p>
            <a:r>
              <a:rPr lang="zh-CN" dirty="0"/>
              <a:t>下一页的main会先设置o1，再执行o2 = o1。请大家先预测一下：两次show分别输出什么。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答案是可以。没有自己写赋值函数时，编译器会提供默认的复制赋值，它把o1的每个数据成员依次复制给o2。</a:t>
            </a:r>
          </a:p>
          <a:p>
            <a:r>
              <a:rPr lang="zh-CN" dirty="0"/>
              <a:t>看右边的状态图。init之后，只有o1有值，o2的成员还没有确定的值。执行o2 = o1以后，o2的a、b变成12和34。所以两次show都输出12 34。</a:t>
            </a:r>
          </a:p>
          <a:p>
            <a:r>
              <a:rPr lang="zh-CN" dirty="0"/>
              <a:t>要强调的是，o1和o2仍然是两个独立的对象，各占一份存储空间。赋值只是在这一刻把值抄了一份，之后改o1不会影响o2。</a:t>
            </a:r>
          </a:p>
          <a:p>
            <a:r>
              <a:rPr lang="zh-CN" dirty="0"/>
              <a:t>如果成员里有指针，默认赋值只会复制指针里的地址，两个对象就可能指向同一块数据。这个问题后面讲浅拷贝时专门讨论。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前面反复遇到一个现象：成员函数里直接写year就行，main里却必须写date1.year，而且还要看权限。这一页给这个现象一个名字，叫类的作用域。</a:t>
            </a:r>
          </a:p>
          <a:p>
            <a:r>
              <a:rPr lang="zh-CN" dirty="0"/>
              <a:t>类定义的那对花括号围成一个范围，成员的名字就属于这个范围。成员函数也在这个范围里，所以可以直接用成员名，指的就是当前对象的成员。</a:t>
            </a:r>
          </a:p>
          <a:p>
            <a:r>
              <a:rPr lang="zh-CN" dirty="0"/>
              <a:t>类外的函数不在这个范围里，名字不会自动可见，要先写出对象，再用点号或箭头指明是哪个对象的成员。能不能访问，还要再看权限。</a:t>
            </a:r>
          </a:p>
          <a:p>
            <a:r>
              <a:rPr lang="zh-CN" dirty="0"/>
              <a:t>类外定义成员函数时写的Date::，作用就是告诉编译器：这个函数属于Date的作用域。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先找每个i所属的位置。main中可以通过ob.i访问公有成员，但直接写i并不能选中ob里的那个成员。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接着前一页的代码继续看。先找每个i所属的位置。main中可以通过ob.i访问公有成员，但直接写i并不能选中ob里的那个成员。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这一页的四道题对应本节的四个要点：默认权限、对象赋值、指针要先指向对象、点号和箭头的区别。</a:t>
            </a:r>
          </a:p>
          <a:p>
            <a:r>
              <a:rPr lang="zh-CN" dirty="0"/>
              <a:t>先给大家两三分钟独立做，再一题一题点出答案。</a:t>
            </a:r>
          </a:p>
          <a:p>
            <a:r>
              <a:rPr lang="zh-CN" dirty="0"/>
              <a:t>第二题最容易出错。很多同学会以为o2会跟着o1一起变成5 6，其实赋值只发生在o2 = o1那一刻，之后两个对象互不影响。</a:t>
            </a:r>
          </a:p>
          <a:p>
            <a:r>
              <a:rPr lang="zh-CN" dirty="0"/>
              <a:t>第三题是实际编程中很常见的错误。定义指针不等于有了对象，pd里是一个不确定的地址，用箭头访问的结果无法预料。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原来的方法是定义对象后，再调用InitDate。创建与设置分成两件事，就可能忘记后面这一步。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我们用一段完整的Date程序，回顾这一部分学过的内容。</a:t>
            </a:r>
          </a:p>
          <a:p>
            <a:r>
              <a:rPr lang="zh-CN" dirty="0"/>
              <a:t>左边的类定义说明日期由哪些数据组成、可以做哪些操作，数据放在private里，操作放在public里。类外定义成员函数要写Date::。</a:t>
            </a:r>
          </a:p>
          <a:p>
            <a:r>
              <a:rPr lang="zh-CN" dirty="0"/>
              <a:t>main里建立的date1才真正保存一个日期。用对象名时写点号，用指针时写箭头。同类对象还可以直接赋值，默认是逐个成员复制。</a:t>
            </a:r>
          </a:p>
          <a:p>
            <a:r>
              <a:rPr lang="zh-CN" dirty="0"/>
              <a:t>最后留一个问题：现在每建立一个日期对象，都要再单独调用一次setDate。能不能在建立对象的同时就把日期设好？这就是下一部分构造函数要解决的问题。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本讲包括这四部分内容。我们从已经学过的结构体开始，再看类怎样组织数据和操作。</a:t>
            </a:r>
          </a:p>
        </p:txBody>
      </p:sp>
    </p:spTree>
    <p:extLst>
      <p:ext uri="{BB962C8B-B14F-4D97-AF65-F5344CB8AC3E}">
        <p14:creationId xmlns:p14="http://schemas.microsoft.com/office/powerpoint/2010/main" val="418858612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上一部分结束时留了一个问题。现在的Date类要分两步使用：先定义对象，再调用setDate设置日期。</a:t>
            </a:r>
          </a:p>
          <a:p>
            <a:r>
              <a:rPr lang="zh-CN" dirty="0"/>
              <a:t>看左边的main。today定义好以后直接调用了showDate，中间漏了setDate。程序能编译，也能运行，但year、month、day从来没有被设置过，输出的是不确定的值。</a:t>
            </a:r>
          </a:p>
          <a:p>
            <a:r>
              <a:rPr lang="zh-CN" dirty="0"/>
              <a:t>问题在于“建立对象”和“设置初值”是分开的两件事，第二件事全靠程序员记得去做。</a:t>
            </a:r>
          </a:p>
          <a:p>
            <a:r>
              <a:rPr lang="zh-CN" dirty="0"/>
              <a:t>我们希望对象一建立，初值就已经设好，不给忘记的机会。C++为此提供了构造函数。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构造函数把初始化与对象的建立联系起来。定义对象时提供的实参，要与所选构造函数的参数表匹配。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构造函数是类里一种特殊的成员函数，专门负责给新对象设置初值。它最大的特点是不用我们去调用，建立对象时系统自动调用它。</a:t>
            </a:r>
          </a:p>
          <a:p>
            <a:r>
              <a:rPr lang="zh-CN" dirty="0"/>
              <a:t>认它的方法很简单：名字和类名完全相同，前面不写返回类型，连void也不能写。写成void Date(...)就成了一个普通函数，不再是构造函数。</a:t>
            </a:r>
          </a:p>
          <a:p>
            <a:r>
              <a:rPr lang="zh-CN" dirty="0"/>
              <a:t>构造函数可以带参数，实参在定义对象时给出，比如Date date2(1998, 4, 28)。一个类还可以有多个构造函数，参数表不同，这叫重载，后面专门讲。</a:t>
            </a:r>
          </a:p>
          <a:p>
            <a:r>
              <a:rPr lang="zh-CN" dirty="0"/>
              <a:t>本讲的构造函数都放在public区域，因为要在类外定义对象时调用它。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把两种写法放在一起比较。左边是原来的做法，date1先建立，这时它的成员还没有确定的值，下一行再调用setDate赋值。</a:t>
            </a:r>
          </a:p>
          <a:p>
            <a:r>
              <a:rPr lang="zh-CN" dirty="0"/>
              <a:t>右边用构造函数，Date date2(1998, 4, 28)这一行就完成了建立和初始化，date2从出现的那一刻起就保存着这个日期。</a:t>
            </a:r>
          </a:p>
          <a:p>
            <a:r>
              <a:rPr lang="zh-CN" dirty="0"/>
              <a:t>两种写法最后得到的日期一样，区别在于初值在什么时候设好。构造函数把初始化放进了建立对象的过程，所以不会被遗漏。</a:t>
            </a:r>
          </a:p>
          <a:p>
            <a:r>
              <a:rPr lang="zh-CN" dirty="0"/>
              <a:t>前面讲过，C++11起还可以在类内给成员写默认初值。默认初值对所有对象都一样，构造函数则可以让每个对象取得不同的初值，两者可以配合使用。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构造函数和普通成员函数一样，可以在类内声明、在类外实现。左边是一般形式，右边是Date的具体写法，请对照着看。</a:t>
            </a:r>
          </a:p>
          <a:p>
            <a:r>
              <a:rPr lang="zh-CN" dirty="0"/>
              <a:t>类内写原型：类名加形参表，前面什么都不写。类外实现时写Date::Date，前一个Date说明这个函数属于Date类，后一个Date是函数名，也就是构造函数的名字。</a:t>
            </a:r>
          </a:p>
          <a:p>
            <a:r>
              <a:rPr lang="zh-CN" dirty="0"/>
              <a:t>两处都不写返回类型，形参表要一致。函数体里做的事就是把形参的值交给数据成员。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有了构造函数，定义对象的写法就变了：类名、对象名，后面圆括号里写实参。</a:t>
            </a:r>
          </a:p>
          <a:p>
            <a:r>
              <a:rPr lang="zh-CN" dirty="0"/>
              <a:t>以Date date1(1998, 4, 28)为例。建立date1时，系统调用Date的构造函数，把1998、4、28分别交给形参y、m、d，函数体再把它们存入year、month、day。</a:t>
            </a:r>
          </a:p>
          <a:p>
            <a:r>
              <a:rPr lang="zh-CN" dirty="0"/>
              <a:t>请看下面的流程图和对应表，三个实参是按位置一一对应的。所以实参的个数和类型要和构造函数的形参表匹配，否则编译器找不到合适的构造函数。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现在给Date类加上构造函数。任务是：建立日期对象时就设好日期，以后需要时还能修改，并且能显示出来。</a:t>
            </a:r>
          </a:p>
          <a:p>
            <a:r>
              <a:rPr lang="zh-CN" dirty="0"/>
              <a:t>看类的声明，public区域现在有三个函数。Date(int y, int m, int d)是构造函数，负责建立时的初始化；setDate负责对象建立以后修改日期；showDate负责显示。</a:t>
            </a:r>
          </a:p>
          <a:p>
            <a:r>
              <a:rPr lang="zh-CN" dirty="0"/>
              <a:t>有同学会问，有了构造函数，setDate是不是多余了？不多余。构造函数只在建立对象时执行一次，对象建立以后要改日期，还得靠setDate。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现在到main里使用例2.7的Date。第一行Date date1(1998, 4, 28)建立对象，构造函数同时把日期设为1998年4月28日，所以第一次showDate输出1998.4.28。</a:t>
            </a:r>
          </a:p>
          <a:p>
            <a:r>
              <a:rPr lang="zh-CN" dirty="0"/>
              <a:t>接着调用setDate，把同一个date1的三个成员改成2002、11、14，第二次showDate输出2002.11.14。</a:t>
            </a:r>
          </a:p>
          <a:p>
            <a:r>
              <a:rPr lang="zh-CN" dirty="0"/>
              <a:t>注意整个过程只有一个date1对象，构造函数只执行了一次，setDate只是修改了它的成员。这个构造函数本身不输出任何文字，所以运行结果里只有这四行。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date1在这一页是指针变量，所指的Date对象由new创建。圆括号中的三个实参仍然交给Date构造函数。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把例2.8改成用new建立对象。对照两段程序，日期的设置和显示完全一样，输出结果也一样。</a:t>
            </a:r>
          </a:p>
          <a:p>
            <a:r>
              <a:rPr lang="zh-CN" dirty="0"/>
              <a:t>变化有三处：date1现在是指针；访问成员从点号改成箭头；最后多了一句delete date1。</a:t>
            </a:r>
          </a:p>
          <a:p>
            <a:r>
              <a:rPr lang="zh-CN" dirty="0"/>
              <a:t>为什么一定要delete？main结束时，指针变量date1自己会消失，但它指向的那个Date对象不会跟着消失。不执行delete，这块空间就一直占着，称为内存泄漏。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构造函数的识别要同时看函数名和返回类型。写成void加类名并不是合法的构造函数写法。这里没有提供实参，所以使用无参数构造函数。A a;是对象定义，不要在a后面再加一对空圆括号。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构造函数也可以没有参数。A类的A()就是这样一个构造函数，它输出initialized，并把x设为50。main里写A a;建立对象时，就自动调用A()，所以运行结果是一行initialized。</a:t>
            </a:r>
          </a:p>
          <a:p>
            <a:r>
              <a:rPr lang="zh-CN" dirty="0"/>
              <a:t>不提供实参就能调用的构造函数，叫默认构造函数。无参构造函数是一种，后面会看到，所有参数都有缺省值的构造函数也算。</a:t>
            </a:r>
          </a:p>
          <a:p>
            <a:r>
              <a:rPr lang="zh-CN" dirty="0"/>
              <a:t>如果类里一个构造函数都没写，编译器会提供一个隐式的默认构造函数，但它不会把int成员设成0。反过来，只要自己写了一个带参数的构造函数，编译器就不再提供，这时写Date d;就会编译出错。</a:t>
            </a:r>
          </a:p>
          <a:p>
            <a:r>
              <a:rPr lang="zh-CN" dirty="0"/>
              <a:t>最后一个陷阱：A a();看起来像是用空括号建立对象，实际上编译器把它当成一个函数声明。不带实参建立对象时，不要写括号。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用一个完整的小题目把构造函数用起来。有两个长方柱，按高、宽、长的顺序，尺寸分别是12、25、30和15、30、21，要求写一个基于对象的程序算出它们的体积。</a:t>
            </a:r>
          </a:p>
          <a:p>
            <a:r>
              <a:rPr lang="zh-CN" dirty="0"/>
              <a:t>先想清楚要设计什么。每个长方柱要保存三个尺寸，所以Box类有height、width、length三个数据成员；建立长方柱时就要给出尺寸，所以用带三个参数的构造函数；体积要算出来交给调用者，所以volume函数返回一个整数。</a:t>
            </a:r>
          </a:p>
          <a:p>
            <a:r>
              <a:rPr lang="zh-CN" dirty="0"/>
              <a:t>提前算一下答案：12乘25乘30等于9000，15乘30乘21等于9450。待会儿看程序输出是否一致。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先看类的声明。构造函数的原型Box(int, int, int)只写了参数类型，没写参数名，这在声明里是允许的。volume声明为返回int。</a:t>
            </a:r>
          </a:p>
          <a:p>
            <a:r>
              <a:rPr lang="zh-CN" dirty="0"/>
              <a:t>类外实现构造函数时，形参起名为h、w、len，依次存入height、width、length。所以建立Box对象时，三个实参的顺序就是高、宽、长。</a:t>
            </a:r>
          </a:p>
          <a:p>
            <a:r>
              <a:rPr lang="zh-CN" dirty="0"/>
              <a:t>这样，一个Box对象建立好以后，三个尺寸就已经保存在它自己的成员里了。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volume返回height、width、length的乘积。它是成员函数，函数体里的三个名字指的是调用它的那个对象的成员。</a:t>
            </a:r>
          </a:p>
          <a:p>
            <a:r>
              <a:rPr lang="zh-CN" dirty="0"/>
              <a:t>main里建立两个对象。box1用12、25、30初始化，box2用15、30、21初始化，两个对象各自保存一套尺寸。</a:t>
            </a:r>
          </a:p>
          <a:p>
            <a:r>
              <a:rPr lang="zh-CN" dirty="0"/>
              <a:t>box1.volume()读取box1的尺寸，得到9000；box2.volume()读取box2的尺寸，得到9450，和前面算的一致。同一个volume函数，点号左边是谁，就算谁的体积。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四道题都围绕构造函数最基本的规则。</a:t>
            </a:r>
          </a:p>
          <a:p>
            <a:r>
              <a:rPr lang="zh-CN" dirty="0"/>
              <a:t>第一题考的是构造函数的写法，很多同学习惯性地写void，这样它就成了一个普通函数，建立对象时不会被自动调用。</a:t>
            </a:r>
          </a:p>
          <a:p>
            <a:r>
              <a:rPr lang="zh-CN" dirty="0"/>
              <a:t>第二题要说清理由：不是“没有默认值”，而是一旦自己写了构造函数，编译器就不再提供无参的那个。后面讲重载时会看到怎样同时提供两种建立方式。</a:t>
            </a:r>
          </a:p>
          <a:p>
            <a:r>
              <a:rPr lang="zh-CN" dirty="0"/>
              <a:t>第四题的A a();是C++里很有名的陷阱，编译器不会报错，但a其实是一个函数名，后面用a.xxx时才会出现奇怪的错误。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初始化列表说明成员建立时采用什么值，函数体则是在这些初始化之后执行。const成员和引用成员能清楚地体现这两个阶段的区别。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前面的构造函数都是在函数体里用赋值语句设置成员。其实还有另一种写法，叫成员初始化表，就是右边那样在参数表后面加冒号，再写year(y)、month(m)、day(d)。</a:t>
            </a:r>
          </a:p>
          <a:p>
            <a:r>
              <a:rPr lang="zh-CN" dirty="0"/>
              <a:t>两种写法的时机不同。左边是成员先建立起来，进入函数体以后再被赋值；右边是成员在建立的那一刻就直接取得初值，函数体里已经无事可做，所以是空的。</a:t>
            </a:r>
          </a:p>
          <a:p>
            <a:r>
              <a:rPr lang="zh-CN" dirty="0"/>
              <a:t>对Date这样的int成员，两种写法最后的结果完全一样，所以前面的例子用哪种都可以。</a:t>
            </a:r>
          </a:p>
          <a:p>
            <a:r>
              <a:rPr lang="zh-CN" dirty="0"/>
              <a:t>很多同学会认为两种写法只是风格不同。下一页会看到，有些成员根本不允许先建立再赋值，这时只能用初始化表。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哪些成员不能先建立再赋值？最常见的是const成员和引用成员。</a:t>
            </a:r>
          </a:p>
          <a:p>
            <a:r>
              <a:rPr lang="zh-CN" dirty="0"/>
              <a:t>const成员一旦建立，值就不能再改，所以在函数体里写pi = 3.14是对常量赋值，编译不通过。引用成员必须在建立时就绑定到某个变量，没有“先建立一个空引用，以后再绑定”这回事。</a:t>
            </a:r>
          </a:p>
          <a:p>
            <a:r>
              <a:rPr lang="zh-CN" dirty="0"/>
              <a:t>这两类成员只能在初始化表里给初值。初始化表写在构造函数参数表的后面，以冒号开头，每一项是成员名加括号里的初值。</a:t>
            </a:r>
          </a:p>
          <a:p>
            <a:r>
              <a:rPr lang="zh-CN" dirty="0"/>
              <a:t>执行顺序请看下面的流程：先由实参确定形参，再按初始化表初始化成员，最后才执行花括号里的函数体。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这个例子把三种成员放在一起：普通的int成员x，引用成员rx，const成员pi。</a:t>
            </a:r>
          </a:p>
          <a:p>
            <a:r>
              <a:rPr lang="zh-CN" dirty="0"/>
              <a:t>看构造函数A(int x1)的初始化表。x(x1)把x初始化为传入的值；rx(x)让引用rx绑定到本对象的x，从此rx就是x的另一个名字；pi(3.14f)给常量pi设定初值。函数体是空的。</a:t>
            </a:r>
          </a:p>
          <a:p>
            <a:r>
              <a:rPr lang="zh-CN" dirty="0"/>
              <a:t>初始化按成员在类中的声明顺序进行，x声明在rx前面，所以rx绑定时x已经有值了。</a:t>
            </a:r>
          </a:p>
          <a:p>
            <a:r>
              <a:rPr lang="zh-CN" dirty="0"/>
              <a:t>main中A a(10)建立对象，print输出x=10 rx=10 pi=3.14。常见的误解是以为rx(x)把x的值复制给了rx，其实rx没有自己的存储，读rx就是读x。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初始化表里写了好几项，它们按什么顺序执行？规则是：按成员在类中声明的顺序，和初始化表里书写的顺序无关。</a:t>
            </a:r>
          </a:p>
          <a:p>
            <a:r>
              <a:rPr lang="zh-CN" dirty="0"/>
              <a:t>看D类。初始化表先写了mem2(i)，再写mem1(mem2 + 1)，看起来像是先给mem2赋值，再用它算mem1。</a:t>
            </a:r>
          </a:p>
          <a:p>
            <a:r>
              <a:rPr lang="zh-CN" dirty="0"/>
              <a:t>但类里mem1声明在前，mem2声明在后，所以实际是先执行mem1(mem2 + 1)。这时mem2还没有初始化，读到的是一个不确定的值，mem1自然也就不确定了。</a:t>
            </a:r>
          </a:p>
          <a:p>
            <a:r>
              <a:rPr lang="zh-CN" dirty="0"/>
              <a:t>请大家对照下面的两行图，左边是写的顺序，右边是执行的顺序。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main里建立D d(15)。按声明顺序，先算mem1，它读到的mem2还是不确定的值，所以mem1的输出无法预料；随后mem2取得15，第二行一定输出mem2: 15。</a:t>
            </a:r>
          </a:p>
          <a:p>
            <a:r>
              <a:rPr lang="zh-CN" dirty="0"/>
              <a:t>不同的编译器、不同的运行，第一行可能输出不同的数，这正说明程序依赖了一个未初始化的值，属于错误。</a:t>
            </a:r>
          </a:p>
          <a:p>
            <a:r>
              <a:rPr lang="zh-CN" dirty="0"/>
              <a:t>改正的办法是让每一项初值只依赖已经可用的数据。这里直接用形参i：mem1(i + 1), mem2(i)，这样输出就固定是16和15。</a:t>
            </a:r>
          </a:p>
          <a:p>
            <a:r>
              <a:rPr lang="zh-CN" dirty="0"/>
              <a:t>另外，按声明顺序书写初始化表是一个好习惯，很多编译器在顺序不一致时会给出警告。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这四道题对应成员初始化表的三个要点：const和引用成员必须用初始化表，初始化按声明顺序进行，以及初始化表的写法。</a:t>
            </a:r>
          </a:p>
          <a:p>
            <a:r>
              <a:rPr lang="zh-CN" dirty="0"/>
              <a:t>第二题请大家说清楚理由。初始化表虽然先写b再写a，实际是先初始化a再初始化b；但两项都只用了形参k，不依赖彼此，所以结果仍然确定。</a:t>
            </a:r>
          </a:p>
          <a:p>
            <a:r>
              <a:rPr lang="zh-CN" dirty="0"/>
              <a:t>第三题里r = v看起来像是让r绑定到v，其实对引用赋值是把值写进它所引用的对象。r从来没有绑定过，所以编译器会报错，引用只能在初始化表里绑定。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到现在为止，建立对象时实参必须给全。有时我们希望坐标不写就默认是0，只写一个就只改x。普通函数可以给参数设缺省值，构造函数也可以。</a:t>
            </a:r>
          </a:p>
          <a:p>
            <a:r>
              <a:rPr lang="zh-CN" dirty="0"/>
              <a:t>Coord的构造函数写成Coord(int a = 0, int b = 0)，两个参数都有缺省值0。调用时少写了哪个实参，那个形参就用缺省值。</a:t>
            </a:r>
          </a:p>
          <a:p>
            <a:r>
              <a:rPr lang="zh-CN" dirty="0"/>
              <a:t>省略只能从右往左省。只给一个实参时，它一定交给a，b用缺省值；不能跳过a只给b。</a:t>
            </a:r>
          </a:p>
          <a:p>
            <a:r>
              <a:rPr lang="zh-CN" dirty="0"/>
              <a:t>因为两个参数都有缺省值，不给实参也能调用它，所以它同时也是Coord的默认构造函数。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main里用三种方式建立Coord对象。op1给了两个实参，坐标是5和6。op2只给了一个实参5，它交给a，b用缺省值0。op3一个实参都没有，两个参数都用0。</a:t>
            </a:r>
          </a:p>
          <a:p>
            <a:r>
              <a:rPr lang="zh-CN" dirty="0"/>
              <a:t>下面的表格把每个对象的实参和参数取值列在一起，大家对照运行结果核对一下。</a:t>
            </a:r>
          </a:p>
          <a:p>
            <a:r>
              <a:rPr lang="zh-CN" dirty="0"/>
              <a:t>这里用的都是同一个构造函数，只是实参个数不同。不要误以为op3调用的是另外一个无参构造函数，Coord里只写了一个构造函数。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再用前面的长方柱看一次缺省参数。这次Box的构造函数三个参数的缺省值都是10，不给尺寸就得到一个10乘10乘10的长方柱。</a:t>
            </a:r>
          </a:p>
          <a:p>
            <a:r>
              <a:rPr lang="zh-CN" dirty="0"/>
              <a:t>请注意缺省值写在哪里。类内的原型写了缺省值，类外的定义就不能再写，只写形参名。两处都写会编译出错，这是常见的错误。</a:t>
            </a:r>
          </a:p>
          <a:p>
            <a:r>
              <a:rPr lang="zh-CN" dirty="0"/>
              <a:t>下面的表格列出几种建立方式。实参从左往右依次交给h、w、l，没给到的取10。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缺省参数让一个构造函数接受不同个数的实参。另一种办法是干脆写几个构造函数，它们名字相同，参数个数或类型不同，这叫构造函数的重载。</a:t>
            </a:r>
          </a:p>
          <a:p>
            <a:r>
              <a:rPr lang="zh-CN" dirty="0"/>
              <a:t>比如Box可以同时有Box()和Box(int h, int w, int l)。Box box1;没有实参，编译器选Box()；Box box2(15, 30, 25);有三个整数，选第二个。</a:t>
            </a:r>
          </a:p>
          <a:p>
            <a:r>
              <a:rPr lang="zh-CN" dirty="0"/>
              <a:t>建立一个对象时，编译器根据实参选出唯一一个匹配的构造函数来执行，不是把所有版本都执行一遍。</a:t>
            </a:r>
          </a:p>
          <a:p>
            <a:r>
              <a:rPr lang="zh-CN" dirty="0"/>
              <a:t>如果有两个版本都能匹配同一次调用，编译器无法决定，就会报二义性错误，本节最后会看到这种情况。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这个Box给出两个构造函数。第一个带三个参数，用初始化表把尺寸存入height、width、length，函数体是空的。第二个是Box()，这里只写了原型，它的实现在下一页。</a:t>
            </a:r>
          </a:p>
          <a:p>
            <a:r>
              <a:rPr lang="zh-CN" dirty="0"/>
              <a:t>两个构造函数名字都是Box，参数表不同，所以构成重载。它们设置的都是同样三个数据成员，只是初值的来源不同：一个来自实参，一个是固定的10。</a:t>
            </a:r>
          </a:p>
          <a:p>
            <a:r>
              <a:rPr lang="zh-CN" dirty="0"/>
              <a:t>注意本例和例2.14的区别：例2.14用一个带缺省参数的构造函数，这里用两个独立的构造函数，效果相近，写法不同。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这一页是Box()的实现和main。Box()把三个尺寸都设为10，所以box1的体积是1000。</a:t>
            </a:r>
          </a:p>
          <a:p>
            <a:r>
              <a:rPr lang="zh-CN" dirty="0"/>
              <a:t>box2给了15、30、25三个实参，选中三参数版本，体积是15乘30乘25，等于11250。这组尺寸和例2.10里的box2不一样，计算时别混了。</a:t>
            </a:r>
          </a:p>
          <a:p>
            <a:r>
              <a:rPr lang="zh-CN" dirty="0"/>
              <a:t>特别提醒：想用无参版本建立对象，要写Box box1;。如果写成Box box1();，编译器会把它当成一个返回Box的函数声明，根本没有建立对象。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再看日期类。任务是：建立日期对象时可以给出具体日期，也可以什么都不给，这时使用一个约定好的日期。</a:t>
            </a:r>
          </a:p>
          <a:p>
            <a:r>
              <a:rPr lang="zh-CN" dirty="0"/>
              <a:t>Date提供了两个构造函数。Date()不带参数，把日期设为2019年4月28日，这只是本例自己约定的缺省日期，不是系统规定的。Date(int y, int m, int d)用三个实参设置日期。</a:t>
            </a:r>
          </a:p>
          <a:p>
            <a:r>
              <a:rPr lang="zh-CN" dirty="0"/>
              <a:t>两个构造函数都在类外实现。下一页的main会分别用这两种方式建立对象。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四种创建方式最终都要取得seconds。两个整数表示分和秒，一个字符串表示数字文本，参数表决定选择哪个构造函数。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计时器的例子把重载用得更充分。任务是：计时器内部统一用秒数保存时间，但建立时允许几种写法，什么都不给、给一个整数秒数、给一个数字字符串，或者给分和秒。</a:t>
            </a:r>
          </a:p>
          <a:p>
            <a:r>
              <a:rPr lang="zh-CN" dirty="0"/>
              <a:t>timer有四个构造函数，最终都设置同一个成员seconds。字符串版本用atoi把"20"这样的文字转换成整数20，atoi在cstdlib中声明。两个整数的版本把分钟乘以60再加上秒。</a:t>
            </a:r>
          </a:p>
          <a:p>
            <a:r>
              <a:rPr lang="zh-CN" dirty="0"/>
              <a:t>编译器根据实参的个数和类型挑选版本。下一页会看到四个对象分别选中了哪一个。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main一行里建立了四个对象。a没有实参，选timer()，秒数为0。b(10)是一个整数，选timer(int)，秒数为10。c("20")是字符串，选timer(const char*)，atoi转换后得到20。d(1, 10)是两个整数，选timer(int, int)，1分10秒就是70秒。</a:t>
            </a:r>
          </a:p>
          <a:p>
            <a:r>
              <a:rPr lang="zh-CN" dirty="0"/>
              <a:t>对照右边的运行结果，四次gettime依次输出0、10、20、70。</a:t>
            </a:r>
          </a:p>
          <a:p>
            <a:r>
              <a:rPr lang="zh-CN" dirty="0"/>
              <a:t>有同学会把c("20")和b(20)看成一回事。它们结果相同，但一个传的是字符串，一个传的是整数，调用的是不同的构造函数。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重载和缺省参数放在一起时要小心。x类有两个构造函数：x()和x(int i = 0)。</a:t>
            </a:r>
          </a:p>
          <a:p>
            <a:r>
              <a:rPr lang="zh-CN" dirty="0"/>
              <a:t>x one(10)只有x(int)能接受一个整数，没有问题。x two没有实参，x()能匹配，x(int i = 0)用缺省值也能匹配，两个都可以。编译器不会随便挑一个，而是报二义性错误。</a:t>
            </a:r>
          </a:p>
          <a:p>
            <a:r>
              <a:rPr lang="zh-CN" dirty="0"/>
              <a:t>解决办法是只保留一种无参的建立方式。比如删去x()，只用带缺省参数的版本；或者去掉i的缺省值。</a:t>
            </a:r>
          </a:p>
          <a:p>
            <a:r>
              <a:rPr lang="zh-CN" dirty="0"/>
              <a:t>有同学以为编译器会优先选无参的那个，这是不对的，两者匹配程度相同，所以才叫二义性。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四道题分别检查缺省参数的省略规则、缺省值写在哪里、重载与缺省参数的二义性，以及重载版本的选择。</a:t>
            </a:r>
          </a:p>
          <a:p>
            <a:r>
              <a:rPr lang="zh-CN" dirty="0"/>
              <a:t>第二题是实际写代码时最常见的编译错误，缺省值写在类内原型里，类外定义就不要再写。</a:t>
            </a:r>
          </a:p>
          <a:p>
            <a:r>
              <a:rPr lang="zh-CN" dirty="0"/>
              <a:t>第四题有几种答案都对，请同学说出自己选中的是哪个构造函数。这也说明重载的目的：同一种对象，允许用不同的信息来建立。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到现在为止，建立对象时给出的都是几个整数。实际编程中还经常遇到另一种需要：已经有了一个对象p1，想再建立一个新对象p2，让它一开始就和p1保存同样的数据。</a:t>
            </a:r>
          </a:p>
          <a:p>
            <a:r>
              <a:rPr lang="zh-CN" dirty="0"/>
              <a:t>这时可以写Coord p2(p1)，用p1给新对象p2提供初值。负责这件事的构造函数叫拷贝构造函数。</a:t>
            </a:r>
          </a:p>
          <a:p>
            <a:r>
              <a:rPr lang="zh-CN" dirty="0"/>
              <a:t>要和例2.5的对象赋值区分开。赋值的时候，o2早就建立好了，只是把o1的值抄过去；拷贝构造发生在p2正在建立的这一刻。</a:t>
            </a:r>
          </a:p>
          <a:p>
            <a:r>
              <a:rPr lang="zh-CN" dirty="0"/>
              <a:t>判断的办法是看这一行有没有在定义新对象，而不是看有没有等号。下面几页会反复用到这个判断。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因为拷贝构造函数，可以实现浅拷贝</a:t>
            </a:r>
            <a:endParaRPr lang="zh-CN" dirty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拷贝构造函数也是构造函数，所以名字和类名相同，不写返回类型，和普通构造函数一起构成重载。</a:t>
            </a:r>
          </a:p>
          <a:p>
            <a:r>
              <a:rPr lang="zh-CN" dirty="0"/>
              <a:t>它的形参通常写成const 类名&amp;。类名&amp;表示引用一个已有的同类对象，const表示在函数里只读取这个来源对象，不修改它。</a:t>
            </a:r>
          </a:p>
          <a:p>
            <a:r>
              <a:rPr lang="zh-CN" dirty="0"/>
              <a:t>这里的引用不能省。如果写成按值传参，调用时要先把实参复制给形参，而复制又要调用拷贝构造函数，就会没完没了，所以编译器不接受这种写法。</a:t>
            </a:r>
          </a:p>
          <a:p>
            <a:r>
              <a:rPr lang="zh-CN" dirty="0"/>
              <a:t>如果类里没有自己写拷贝构造函数，编译器会提供一个，按成员逐个复制。请注意是逐个成员复制，不是把整块内存原样照搬。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这个例子要观察拷贝构造函数在什么时候被调用，以及新对象得到什么值。</a:t>
            </a:r>
          </a:p>
          <a:p>
            <a:r>
              <a:rPr lang="zh-CN" dirty="0"/>
              <a:t>Coord有两个构造函数。普通构造函数把a、b存为坐标，并输出Using normal constructor；拷贝构造函数读取来源对象p的x、y，乘以2以后存入新对象，并输出Using copy constructor。</a:t>
            </a:r>
          </a:p>
          <a:p>
            <a:r>
              <a:rPr lang="zh-CN" dirty="0"/>
              <a:t>乘以2是本例特意规定的复制规则，真正写程序时一般是原样复制。这样写的好处是，看输出结果就能判断新对象是不是经过了拷贝构造。</a:t>
            </a:r>
          </a:p>
          <a:p>
            <a:r>
              <a:rPr lang="zh-CN" dirty="0"/>
              <a:t>拷贝构造函数在类内可以直接读取p.x、p.y，因为p是同类对象，访问权限是按类而不是按对象划分的。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main里第一行用两个整数建立p1，调用普通构造函数，输出Using normal constructor。</a:t>
            </a:r>
          </a:p>
          <a:p>
            <a:r>
              <a:rPr lang="zh-CN" dirty="0"/>
              <a:t>第二行Coord p2(p1)正在建立p2，初值来自已有对象p1，所以调用拷贝构造函数，输出Using copy constructor，p2的坐标是60和80。</a:t>
            </a:r>
          </a:p>
          <a:p>
            <a:r>
              <a:rPr lang="zh-CN" dirty="0"/>
              <a:t>最后两行输出p1和p2。p1仍然是30 40，拷贝构造只读取它，没有修改它。</a:t>
            </a:r>
          </a:p>
          <a:p>
            <a:r>
              <a:rPr lang="zh-CN" dirty="0"/>
              <a:t>常见的误解是以为拷贝出来的对象一定和原对象一模一样。实际上新对象得到什么值，完全由拷贝构造函数的函数体决定。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除了Coord p2(p1)，还可以写成Coord p2 = p1。这一行前面有类型名，说明p2正在建立，所以它仍然调用拷贝构造函数，叫复制初始化。</a:t>
            </a:r>
          </a:p>
          <a:p>
            <a:r>
              <a:rPr lang="zh-CN" dirty="0"/>
              <a:t>p3不一样。p3在上一行已经用(0, 0)建立好了，p3 = p1是给已有对象赋值，不会调用任何构造函数。这里用的是编译器提供的复制赋值，按成员复制，没有乘2，也不输出文字。</a:t>
            </a:r>
          </a:p>
          <a:p>
            <a:r>
              <a:rPr lang="zh-CN" dirty="0"/>
              <a:t>所以运行结果里，p2是60 80，p3是30 40，两行结果不同正好说明两条语句走的是不同的路。</a:t>
            </a:r>
          </a:p>
          <a:p>
            <a:r>
              <a:rPr lang="zh-CN" dirty="0"/>
              <a:t>判断时只看一点：这一行是不是在定义新对象。有没有等号并不能说明问题。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如果类里没有写拷贝构造函数，用已有对象建立新对象还行不行？行。编译器会自动提供一个拷贝构造函数。</a:t>
            </a:r>
          </a:p>
          <a:p>
            <a:r>
              <a:rPr lang="zh-CN" dirty="0"/>
              <a:t>这个缺省版本的做法是逐个成员复制：新对象的x取来源对象的x，y取来源对象的y。对Coord这样只有整数成员的类，结果就是新对象和原对象保存相同的坐标。</a:t>
            </a:r>
          </a:p>
          <a:p>
            <a:r>
              <a:rPr lang="zh-CN" dirty="0"/>
              <a:t>和例2.18比较，缺省版本不会乘2，也不会输出任何文字。下一个例子会验证这一点。</a:t>
            </a:r>
          </a:p>
          <a:p>
            <a:r>
              <a:rPr lang="zh-CN" dirty="0"/>
              <a:t>还要注意，逐个成员复制对整数没有问题，对指针成员只会复制地址。这个问题留到浅拷贝一节专门讨论。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这个例子用来验证缺省的拷贝构造函数。和例2.18相比，Coord类只保留了普通构造函数，拷贝构造函数整个删掉了。</a:t>
            </a:r>
          </a:p>
          <a:p>
            <a:r>
              <a:rPr lang="zh-CN" dirty="0"/>
              <a:t>请大家先预测两件事。第一，下一页的Coord p2(p1)和Coord p3 = p1还能不能编译？第二，屏幕上会出现几行Using normal constructor？</a:t>
            </a:r>
          </a:p>
          <a:p>
            <a:r>
              <a:rPr lang="zh-CN" dirty="0"/>
              <a:t>提示一下：只有普通构造函数里有输出语句，编译器提供的拷贝构造函数什么也不输出。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程序可以编译。p2和p3都是用p1建立的新对象，调用的是编译器提供的拷贝构造函数。</a:t>
            </a:r>
          </a:p>
          <a:p>
            <a:r>
              <a:rPr lang="zh-CN" dirty="0"/>
              <a:t>运行结果里Using normal constructor只出现一次，那是建立p1时输出的。缺省的拷贝构造函数不输出文字，也不乘2，只是逐个成员复制，所以三个对象都是30 40。</a:t>
            </a:r>
          </a:p>
          <a:p>
            <a:r>
              <a:rPr lang="zh-CN" dirty="0"/>
              <a:t>三行输出相同，但这是三个独立的对象，各有自己的x和y。以后修改其中一个，不会影响另外两个。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拷贝构造函数和普通构造函数一样，不是我们直接去调用的，而是在某些情况下由系统自动调用。最常见的有三种。</a:t>
            </a:r>
          </a:p>
          <a:p>
            <a:r>
              <a:rPr lang="zh-CN" dirty="0"/>
              <a:t>第一种就是前面一直在看的：用一个已有对象初始化新对象，写成括号或者等号都一样。</a:t>
            </a:r>
          </a:p>
          <a:p>
            <a:r>
              <a:rPr lang="zh-CN" dirty="0"/>
              <a:t>第二种是函数的形参是对象，并且按值传递。调用函数时要建立形参对象，初值来自实参。</a:t>
            </a:r>
          </a:p>
          <a:p>
            <a:r>
              <a:rPr lang="zh-CN" dirty="0"/>
              <a:t>第三种是函数按值返回对象。这时要为调用者准备返回的结果，可能用到拷贝构造，不过编译器常常可以省掉这一次复制。</a:t>
            </a:r>
          </a:p>
          <a:p>
            <a:r>
              <a:rPr lang="zh-CN" dirty="0"/>
              <a:t>后面两种情况分别用一页来看。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这里用的是例2.18那个会乘2、会输出提示的Coord。fun1的形参p是Coord对象，按值传递。</a:t>
            </a:r>
          </a:p>
          <a:p>
            <a:r>
              <a:rPr lang="zh-CN" dirty="0"/>
              <a:t>调用fun1(p1)时，系统要先建立形参p，它的初值来自实参p1，这正是用已有对象初始化新对象，所以调用拷贝构造函数，输出Using copy constructor。</a:t>
            </a:r>
          </a:p>
          <a:p>
            <a:r>
              <a:rPr lang="zh-CN" dirty="0"/>
              <a:t>p是fun1里一个独立的对象，按例2.18的规则得到20和40，所以p.print()输出20 40。main里的p1仍然是10和20。</a:t>
            </a:r>
          </a:p>
          <a:p>
            <a:r>
              <a:rPr lang="zh-CN" dirty="0"/>
              <a:t>如果不想在传参时复制对象，可以把形参写成const Coord&amp; p。这时p只是p1的别名，不建立新对象，也不调用拷贝构造函数。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fun2在函数里建立局部对象p1，然后按值返回。按照基本规则，返回时要用p1初始化一个返回结果，这里可能调用拷贝构造函数。</a:t>
            </a:r>
          </a:p>
          <a:p>
            <a:r>
              <a:rPr lang="zh-CN" dirty="0"/>
              <a:t>不过现在的编译器常常把这次复制省掉，直接在调用者需要的位置建立对象。C++17规定，直接返回一个临时对象，比如return Coord(10, 30)，一定会省略复制；像这里返回有名字的局部对象，允许省略，但标准不保证一定省略。所以不同编译器输出Using copy constructor的次数可能不同，不要把这个次数当成规则来记。</a:t>
            </a:r>
          </a:p>
          <a:p>
            <a:r>
              <a:rPr lang="zh-CN" dirty="0"/>
              <a:t>另外注意main里的p2早就建立好了。p2 = fun2()在得到返回结果以后，还要做一次复制赋值，这一步不调用任何构造函数。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这几道题检查的是同一个判断：这一行是不是在建立新对象。</a:t>
            </a:r>
          </a:p>
          <a:p>
            <a:r>
              <a:rPr lang="zh-CN" dirty="0"/>
              <a:t>第一题有等号，很多同学会选“对”。看前面的类型名Coord，就知道p2正在建立，所以是拷贝构造，不是赋值。</a:t>
            </a:r>
          </a:p>
          <a:p>
            <a:r>
              <a:rPr lang="zh-CN" dirty="0"/>
              <a:t>第三题解释的是为什么拷贝构造的形参一定是引用。按值传参需要先复制实参，复制又要调用拷贝构造，这个过程停不下来，编译器直接报错。</a:t>
            </a:r>
          </a:p>
          <a:p>
            <a:r>
              <a:rPr lang="zh-CN" dirty="0"/>
              <a:t>第四题提醒大家，拷贝构造函数和普通构造函数一样，任务是给正在建立的对象设初值，来源是形参引用的那个对象。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用一段程序把构造这一部分串起来。Coord有一个普通构造函数和一个拷贝构造函数，普通构造函数用初始化表设置x、y。</a:t>
            </a:r>
          </a:p>
          <a:p>
            <a:r>
              <a:rPr lang="zh-CN" dirty="0"/>
              <a:t>main里标出了四个地方。①用两个整数建立a，调用普通构造函数。②用a建立b，调用拷贝构造函数。③调用show(b)时，按值传递的形参c也是用b建立的，又调用一次拷贝构造函数。④a = b是两个已有对象之间的赋值，不调用任何构造函数。</a:t>
            </a:r>
          </a:p>
          <a:p>
            <a:r>
              <a:rPr lang="zh-CN" dirty="0"/>
              <a:t>请同学们自己数一数，这段程序一共调用了几次构造函数。答案是三次：一次普通构造，两次拷贝构造。</a:t>
            </a:r>
          </a:p>
          <a:p>
            <a:r>
              <a:rPr lang="zh-CN" dirty="0"/>
              <a:t>构造函数管的是对象建立的那一刻。对象用完以后要不要收尾，是下一部分析构函数要讲的内容。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本讲包括这四部分内容。我们从已经学过的结构体开始，再看类怎样组织数据和操作。</a:t>
            </a:r>
          </a:p>
        </p:txBody>
      </p:sp>
    </p:spTree>
    <p:extLst>
      <p:ext uri="{BB962C8B-B14F-4D97-AF65-F5344CB8AC3E}">
        <p14:creationId xmlns:p14="http://schemas.microsoft.com/office/powerpoint/2010/main" val="4258631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构造函数负责对象建立时的准备工作。有准备就要有收尾：有些对象在构造时用new申请了额外的空间，对象结束时这块空间应该还回去。</a:t>
            </a:r>
          </a:p>
          <a:p>
            <a:r>
              <a:rPr lang="zh-CN" dirty="0"/>
              <a:t>C++为此提供了析构函数，它在对象结束时由系统自动调用。名字是在类名前面加一个波浪号，比如~Student。</a:t>
            </a:r>
          </a:p>
          <a:p>
            <a:r>
              <a:rPr lang="zh-CN" dirty="0"/>
              <a:t>析构函数没有参数，也不写返回类型。因为没有参数，就不可能有不同的参数表，所以每个类只有一个析构函数，不能重载。</a:t>
            </a:r>
          </a:p>
          <a:p>
            <a:r>
              <a:rPr lang="zh-CN" dirty="0"/>
              <a:t>如果没有自己写，编译器会提供一个隐式的析构函数。但它不会替我们释放指针成员所指向的动态空间，这件事必须自己在析构函数里写delete。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这个Date增加了析构函数，并在构造中输出constructing。输出只是为了观察调用时机，日期的三个整数本身不需要手动释放。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析构函数也可以在类外实现，写法是Date::~Date()，前面的Date::说明它属于Date类，后面的~Date是函数名。这里的函数体只输出一行destructing...。</a:t>
            </a:r>
          </a:p>
          <a:p>
            <a:r>
              <a:rPr lang="zh-CN" dirty="0"/>
              <a:t>setDate和showDate的实现和例2.7一样，没有变化。增加析构函数不会改变其他成员函数的用途。</a:t>
            </a:r>
          </a:p>
          <a:p>
            <a:r>
              <a:rPr lang="zh-CN" dirty="0"/>
              <a:t>注意析构函数和构造函数一样不写返回类型，括号里也不能写参数。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看运行结果。第一行constructing...在定义date1时输出，说明构造函数在这一行执行。</a:t>
            </a:r>
          </a:p>
          <a:p>
            <a:r>
              <a:rPr lang="zh-CN" dirty="0"/>
              <a:t>中间四行是两次显示，第二次显示前调用setDate修改了日期，但没有建立新对象，所以没有第二个constructing。</a:t>
            </a:r>
          </a:p>
          <a:p>
            <a:r>
              <a:rPr lang="zh-CN" dirty="0"/>
              <a:t>最后一行destructing...出现在return 0之后。main结束时，局部对象date1的生命结束，系统自动调用析构函数。</a:t>
            </a:r>
          </a:p>
          <a:p>
            <a:r>
              <a:rPr lang="zh-CN" dirty="0"/>
              <a:t>有同学会以为析构函数要我们在return前手动调用一下，这是不需要也不应该的，系统会在对象结束时调用它。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析构函数什么时候执行，取决于对象是怎样建立的。最常见的是两种情况。</a:t>
            </a:r>
          </a:p>
          <a:p>
            <a:r>
              <a:rPr lang="zh-CN" dirty="0"/>
              <a:t>左边是局部自动对象。date1定义在一对花括号里，执行到右花括号、离开这个代码块时，date1结束，析构函数自动执行。</a:t>
            </a:r>
          </a:p>
          <a:p>
            <a:r>
              <a:rPr lang="zh-CN" dirty="0"/>
              <a:t>右边是用new建立的动态对象。它不会因为离开代码块而结束，只有执行delete p时才调用析构函数并释放空间。</a:t>
            </a:r>
          </a:p>
          <a:p>
            <a:r>
              <a:rPr lang="zh-CN" dirty="0"/>
              <a:t>这里最容易混淆的是：指针变量p本身离开作用域时，只是p这个变量消失了，它所指的对象并不会被析构。忘了delete，对象就一直留在内存里。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前面已经用new建立过Date对象，现在把它放到Student的例子里。Student保存姓名、学号、成绩和生日，姓名和学号继续用熟悉的string，生日沿用例2.7的Date类，它的构造函数和显示函数不输出额外提示。Date也可以直接作为成员；本例特意改用Date指针，是为了观察Student怎样管理自己用new建立的日期对象。birthday保存的是地址，年月日保存在它指向的Date对象中，不能把这两部分混在一起。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构造函数先保存姓名、学号和成绩。执行new Date(y,m,d)时，会建立一个Date对象，并把年月日交给Date的构造函数；得到的地址再存入birthday。下图把Student里的指针成员和它指向的Date对象分开画，生日二零零八年四月二十八日保存在右边的对象中。Student结束时，析构函数执行delete birthday，调用该Date对象的析构函数并释放空间；这里只建立一个对象，用delete，不带方括号。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modify还是只修改成绩，例如把九十改成八十八。右表列出姓名、成绩和生日作对照，调用前后姓名、生日都不变。show先输出姓名、学号和成绩，再用birthday箭头showDate显示生日，箭头表示通过指针调用它所指对象的成员函数。birthday里存的是地址，所以要让Date对象显示年月日，不能直接输出birthday来代替生日。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建立stu1时，前三个实参是姓名、学号和成绩，后三个实参是生日的年、月、日。Student构造函数用这三个整数建立Date对象，第一次show显示成绩九十、生日二零零八年四月二十八日。调用modify八十八以后，第二次显示只改变成绩。main结束时，stu1的析构函数释放birthday所指的Date对象，两个string成员会自行清理保存的文字；本例采用例2.7的Date，不打印构造和析构提示。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Student简化到只剩birthday，再看它为什么需要析构函数。左边的birthday是一个指针成员，右边才是new建立的Date对象。假如删掉析构函数，Student结束时，指针成员本身会结束，但它所指的日期对象不会被释放，便造成内存泄漏。这里用delete birthday把两个对象的结束联系起来，Student析构时也负责结束它自己建立的Date对象。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一个代码块里往往有好几个对象，它们的析构按什么顺序进行？规则是：同一个代码块里的局部自动对象，按构造的相反顺序析构。</a:t>
            </a:r>
          </a:p>
          <a:p>
            <a:r>
              <a:rPr lang="zh-CN" dirty="0"/>
              <a:t>图里a、b、c依次构造，离开代码块时先析构c，再析构b，最后析构a。最先构造的最后析构。</a:t>
            </a:r>
          </a:p>
          <a:p>
            <a:r>
              <a:rPr lang="zh-CN" dirty="0"/>
              <a:t>这样安排是有道理的：后建立的对象可能用到先建立的对象，所以要先拆掉后建立的。</a:t>
            </a:r>
          </a:p>
          <a:p>
            <a:r>
              <a:rPr lang="zh-CN" dirty="0"/>
              <a:t>使用这条规则时要先分清代码块。内层代码块里的对象，在内层代码块结束时就析构了，不能和外层对象放在一起倒序排列。下一页用一个例子来看。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这个例子用输出验证上一页的规则。Demo类在构造函数和析构函数里分别输出自己的名字。</a:t>
            </a:r>
          </a:p>
          <a:p>
            <a:r>
              <a:rPr lang="zh-CN" dirty="0"/>
              <a:t>main里先建立a、b，然后进入一个内层代码块建立d，内层代码块结束后再建立c。</a:t>
            </a:r>
          </a:p>
          <a:p>
            <a:r>
              <a:rPr lang="zh-CN" dirty="0"/>
              <a:t>看运行结果。d在内层代码块结束时就析构了，所以destruct d出现在construct c之前。main结束时剩下a、b、c，按构造的相反顺序析构，依次是c、b、a。</a:t>
            </a:r>
          </a:p>
          <a:p>
            <a:r>
              <a:rPr lang="zh-CN" dirty="0"/>
              <a:t>请同学们注意，不要把a、b、d、c四个对象一起倒过来排。d和其他三个不在同一个代码块里，它的生命在内层右花括号处就结束了。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对象什么时候构造、什么时候析构，取决于它是哪一种对象。表里列出了四种。</a:t>
            </a:r>
          </a:p>
          <a:p>
            <a:r>
              <a:rPr lang="zh-CN" dirty="0"/>
              <a:t>局部自动对象最常见，每次执行到定义处就构造一次，离开代码块就析构。局部static对象只在第一次经过定义时构造，函数返回时不析构，下一次调用时还保留着上次的值，到程序正常结束才析构。全局对象在main之前构造，程序结束时析构。动态对象完全由new和delete控制。</a:t>
            </a:r>
          </a:p>
          <a:p>
            <a:r>
              <a:rPr lang="zh-CN" dirty="0"/>
              <a:t>最后一列说的是名字能在哪里使用，这叫作用域；前两列说的是对象存在多久，这叫生存期。两者是不同的概念。局部static对象就是一个例子：名字只能在函数里用，对象却一直存在。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第一题中x、y在同一个代码块里建立，结束时按相反顺序析构，先y后x。第二题不能靠参数区分析构函数，因为析构函数没有参数。第三题要在return前写delete p，p这个指针变量离开作用域并不会结束它所指的Date对象。第四题对应刚才的birthday，构造时用new建立一个Date对象，析构时就用delete birthday释放它，不带方括号。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现在用stu1建立stu2，看看生日会怎样复制。姓名用string，按通常的方式复制就可以；birthday是指针，默认复制只把其中的地址复制过去，于是两个Student指向同一个Date对象。两个Student都在析构函数里delete birthday，就会对同一个对象释放两次。深拷贝要为stu2另建一个Date对象，把原来的年月日复制进去，让两个Student分别管理自己的日期对象。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为便于观察复制，把Student简化为姓名和生日。姓名仍用string，birthday仍是Date指针，指向构造函数用new创建的日期对象；Date沿用例2.7，不打印构造、析构提示。这个Student类没有写拷贝构造函数，用stu1建立stu2时，默认版本会复制name和birthday，而指针成员复制的只是地址。下面跟着构造和析构的顺序，看这个地址被怎样使用。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stu1的普通构造函数建立一个Date对象，默认拷贝构造只把birthday里的地址复制给stu2，没有为它新建Date。main结束时先析构stu2，delete birthday结束并释放这个Date对象。接着析构stu1，它的birthday仍保存原来的地址，再次delete就会重复释放。第二次释放已经是未定义行为，因此这里按操作顺序分析错误，不能拿某一次程序碰巧正常结束来判断它正确。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问题已经看清楚了：stu2没有自己的Date对象，却和stu1一样负责释放同一个对象。现在加上拷贝构造函数，让复制建立的Student也有自己的日期对象。const Student&amp; stu表示通过引用读取来源对象，const说明不修改来源；普通构造函数和析构函数继续使用例2.23的实现。下一页看怎样从原来的Date对象建立一个新副本。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name是string，直接从stu.name复制即可。生日这一句要连起来读：stu.birthday是来源对象里保存的地址，前面加星号，得到这个地址所指的Date对象；new Date圆括号中放入它，就会调用Date的拷贝构造函数，建立另一个日期对象。Date里只有year、month、day三个整数，默认拷贝构造会复制这三个值。最后把新地址交给正在建立的Student的birthday，日期相同，地址不同；这里的birthday和stu.birthday分别属于两个Student对象。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main仍然用Student stu2等于stu1建立新对象，因此调用刚加上的拷贝构造函数。运行结果的Copy constructing对应这一步，右图中两个Date对象保存的日期相同，但分别占有各自的空间。main结束时先析构stu2，释放它的日期对象；再析构stu1，释放另一份，不会重复释放。这个例子处理的是复制建立新对象，给已经存在的对象赋值还需要处理复制赋值，后面讲运算符重载时再讨论。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最后用一个完整的应用题，把类、对象和构造函数用起来。一个圆形游泳池，周围要修一圈3米宽的圆形过道，过道外边缘围一圈栅栏。栅栏每米35元，过道每平方米20元，泳池半径从键盘输入，要算出两项造价。</a:t>
            </a:r>
          </a:p>
          <a:p>
            <a:r>
              <a:rPr lang="zh-CN" dirty="0"/>
              <a:t>先把图看懂。泳池是内圆，半径r；过道外边缘是外圆，半径r加3；过道是两个圆之间的圆环。所以栅栏长度是外圆的周长，过道面积是外圆面积减内圆面积。</a:t>
            </a:r>
          </a:p>
          <a:p>
            <a:r>
              <a:rPr lang="zh-CN" dirty="0"/>
              <a:t>两个量都要用到“圆”的周长和面积，于是设计一个Circle类，用它建立泳池和过道外边缘两个对象。常见的错误是把过道面积算成外圆面积，忘了减去泳池本身。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先看程序开头。三个常量分别是圆周率、栅栏单价和过道单价。注意单位不同：栅栏按米计价，后面要乘长度；过道按平方米计价，后面要乘面积。</a:t>
            </a:r>
          </a:p>
          <a:p>
            <a:r>
              <a:rPr lang="zh-CN" dirty="0"/>
              <a:t>Circle只保存一个半径radius。构造函数在建立圆的时候接收半径，Circumference和Area分别返回周长和面积。</a:t>
            </a:r>
          </a:p>
          <a:p>
            <a:r>
              <a:rPr lang="zh-CN" dirty="0"/>
              <a:t>两个查询函数后面写了const，表示调用它们不会修改圆的数据。这样一个类既能描述泳池，也能描述过道外边缘，区别只在建立对象时给的半径。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三个成员函数都很短。构造函数把这次传入的r保存到radius。</a:t>
            </a:r>
          </a:p>
          <a:p>
            <a:r>
              <a:rPr lang="zh-CN" dirty="0"/>
              <a:t>Circumference返回2乘PI乘半径，Area返回PI乘半径的平方。它们用return把结果交给调用者，自己不输出任何东西，输出由main负责。</a:t>
            </a:r>
          </a:p>
          <a:p>
            <a:r>
              <a:rPr lang="zh-CN" dirty="0"/>
              <a:t>类外实现时，函数后面的const也要写上，和类内的声明保持一致，否则编译器会认为这是另一个函数。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现在到main。先读入泳池半径，再用同一个Circle类建立两个对象：Pool的半径是radius，表示泳池；PoolRim的半径是radius加3，表示过道外边缘。</a:t>
            </a:r>
          </a:p>
          <a:p>
            <a:r>
              <a:rPr lang="zh-CN" dirty="0"/>
              <a:t>以输入10为例，Pool的半径是10，PoolRim的半径是13。两个对象各自保存自己的半径，后面调用它们的成员函数，算出来的就是各自的周长和面积。</a:t>
            </a:r>
          </a:p>
          <a:p>
            <a:r>
              <a:rPr lang="zh-CN" dirty="0"/>
              <a:t>这里的radius是main里的局部变量，和Circle类里的私有成员radius同名但毫无关系，请不要混淆。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最后计算并输出。fixed和setprecision(2)配合，让金额固定保留两位小数。</a:t>
            </a:r>
          </a:p>
          <a:p>
            <a:r>
              <a:rPr lang="zh-CN" dirty="0"/>
              <a:t>栅栏造价等于外圆PoolRim的周长乘35。过道造价是外圆面积减去泳池面积，再乘20。注意减法要先用括号括起来，这一句写成一条完整的语句。</a:t>
            </a:r>
          </a:p>
          <a:p>
            <a:r>
              <a:rPr lang="zh-CN" dirty="0"/>
              <a:t>以半径10为例，外圆周长约81.68米，栅栏2858.85元；圆环面积约216.77平方米，过道4335.39元。请同学用计算器验证一下，顺便体会类的好处：泳池和外边缘用的是同一套计算方法。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到现在为止，类的数据成员都是int、float这样的基本类型。一条线段由两个端点决定，如果已经有了Point类，Line能不能直接拿两个Point当成员呢？可以，这就叫类的组合。</a:t>
            </a:r>
          </a:p>
          <a:p>
            <a:r>
              <a:rPr lang="zh-CN" dirty="0"/>
              <a:t>左边的Point保存一个点的坐标。右边的Line把p1、p2两个Point对象直接写成私有成员，下面的图画的就是一个Line对象的样子：两个端点是它的一部分，跟着它一起建立、一起消失。</a:t>
            </a:r>
          </a:p>
          <a:p>
            <a:r>
              <a:rPr lang="zh-CN" dirty="0"/>
              <a:t>这里的Point是一个新的小例子，和前面动态数组里的Point没有关系。</a:t>
            </a:r>
          </a:p>
          <a:p>
            <a:r>
              <a:rPr lang="zh-CN" dirty="0"/>
              <a:t>有的同学会把组合理解成Line里保存了两个Point的地址，其实不是。p1、p2是两个完整的对象，就放在Line对象里面。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建立Line时，p1和p2也要建立。问题是Point只有带两个参数的构造函数，没有默认构造函数，那么两个端点的参数从哪里来？答案是成员初始化表。</a:t>
            </a:r>
          </a:p>
          <a:p>
            <a:r>
              <a:rPr lang="zh-CN" dirty="0"/>
              <a:t>Line的构造函数接收两个Point形参a和b，在冒号后面写p1(a)、p2(b)，用它们初始化两个端点。这里用一个Point初始化另一个Point，调用的是Point的拷贝构造函数。</a:t>
            </a:r>
          </a:p>
          <a:p>
            <a:r>
              <a:rPr lang="zh-CN" dirty="0"/>
              <a:t>两个端点建好以后，才执行Line构造函数的函数体。</a:t>
            </a:r>
          </a:p>
          <a:p>
            <a:r>
              <a:rPr lang="zh-CN" dirty="0"/>
              <a:t>常见的错误是在函数体里写p1 = a; p2 = b;。那样做的话，进入函数体之前p1、p2就要先用默认构造函数建立，而Point没有默认构造函数，编译会报错。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再看一个例子，弄清组合对象里各部分建立的先后。Part是部件类，有一个整数val；它有两个构造函数，一个不带参数，一个接收一个整数。</a:t>
            </a:r>
          </a:p>
          <a:p>
            <a:r>
              <a:rPr lang="zh-CN" dirty="0"/>
              <a:t>Whole是整体类，里面有两个Part对象one和two，还有一个自己的整数成员date。这里的date只是一个整数，和前面的日期类Date没有关系。</a:t>
            </a:r>
          </a:p>
          <a:p>
            <a:r>
              <a:rPr lang="zh-CN" dirty="0"/>
              <a:t>请大家记住one写在two前面，下一页会看到，这个声明顺序决定了谁先构造。</a:t>
            </a:r>
          </a:p>
          <a:p>
            <a:r>
              <a:rPr lang="zh-CN" dirty="0"/>
              <a:t>有的同学以为Whole只需要管好date，其实建立一个Whole，one和two这两个部件也要跟着建立。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Whole有两个构造函数。不带参数的版本只在函数体里给date赋0，没有提到one和two，所以这两个部件会用Part的默认构造函数建立，Part必须有默认构造函数才行。</a:t>
            </a:r>
          </a:p>
          <a:p>
            <a:r>
              <a:rPr lang="zh-CN" dirty="0"/>
              <a:t>带三个参数的版本在初始化表里写了two(i)、one(j)、date(k)。表里two写在前面，可实际先构造的是one。成员按照它们在类中的声明顺序构造，one声明在前，就先用j建立one，再用i建立two，然后初始化date，最后执行函数体。</a:t>
            </a:r>
          </a:p>
          <a:p>
            <a:r>
              <a:rPr lang="zh-CN" dirty="0"/>
              <a:t>初始化表只决定每个成员用什么参数，不决定先后。这一点很容易看错，很多编译器遇到这种写法还会给出警告，所以平时最好按声明顺序书写初始化表。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把刚才的观察总结成规则。建立组合对象时，先按声明顺序构造各个成员对象，全部建好以后，再执行组合类自己的构造函数体。对Whole来说就是one、two，然后是Whole的函数体。</a:t>
            </a:r>
          </a:p>
          <a:p>
            <a:r>
              <a:rPr lang="zh-CN" dirty="0"/>
              <a:t>析构正好反过来：先执行Whole的析构函数体，再按和构造相反的顺序析构成员，先two后one。</a:t>
            </a:r>
          </a:p>
          <a:p>
            <a:r>
              <a:rPr lang="zh-CN" dirty="0"/>
              <a:t>可以这样理解：整体的函数体可能要用到部件，所以部件要先准备好；整体收尾时部件也还在，等整体收尾结束，部件才依次拆掉。</a:t>
            </a:r>
          </a:p>
          <a:p>
            <a:r>
              <a:rPr lang="zh-CN" dirty="0"/>
              <a:t>初始化表里没有提到的成员对象，会用它的默认构造函数建立。常见的误解是以为析构顺序和初始化表的书写顺序有关，它只和构造顺序有关。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最后写一个能运行的小程序来验证。Part的构造函数和析构函数都输出自己的val，Whole的构造函数和析构函数输出date。</a:t>
            </a:r>
          </a:p>
          <a:p>
            <a:r>
              <a:rPr lang="zh-CN" dirty="0"/>
              <a:t>main里只建立了一个对象w，参数是1、2、3，也就是two用1，one用2，date是3。</a:t>
            </a:r>
          </a:p>
          <a:p>
            <a:r>
              <a:rPr lang="zh-CN" dirty="0"/>
              <a:t>看运行结果。先输出Part 2，说明先构造的是one；再输出Part 1，是two；然后才是Whole 3。main结束时先输出~Whole 3，再析构two和one，正好和构造顺序相反。</a:t>
            </a:r>
          </a:p>
          <a:p>
            <a:r>
              <a:rPr lang="zh-CN" dirty="0"/>
              <a:t>请注意，初始化表里two写在前面，并没有让two先构造。实际编程时按声明顺序写初始化表，就不会被这种写法迷惑。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类要先声明后使用。可是A的成员函数要用到B，B的成员函数又要用到A，不管先写哪个类，都会用到一个还没出现的名字。</a:t>
            </a:r>
          </a:p>
          <a:p>
            <a:r>
              <a:rPr lang="zh-CN" dirty="0"/>
              <a:t>解决办法是在前面写一句class B;，这叫前向引用声明。它只告诉编译器B是一个类，B的完整定义写在后面。</a:t>
            </a:r>
          </a:p>
          <a:p>
            <a:r>
              <a:rPr lang="zh-CN" dirty="0"/>
              <a:t>有了这一句，A里就可以声明参数类型为B的函数f。等到写B的时候，A已经完整定义了，g用A当参数自然没有问题。</a:t>
            </a:r>
          </a:p>
          <a:p>
            <a:r>
              <a:rPr lang="zh-CN" dirty="0"/>
              <a:t>注意这里的f和g都只是函数原型，没有函数体。常见的误解是把class B;当成B的定义，其实编译器这时还不知道B有哪些成员、占多大空间。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前向声明能不能让两个类互相包含对方的对象呢？看这段代码。Barney里有一个Fred类型的成员x，这时Fred只有前向声明。</a:t>
            </a:r>
          </a:p>
          <a:p>
            <a:r>
              <a:rPr lang="zh-CN" dirty="0"/>
              <a:t>编译器要为Barney对象安排空间，就必须知道Fred对象有多大，而class Fred;没有提供这个信息，所以这一行编译出错。</a:t>
            </a:r>
          </a:p>
          <a:p>
            <a:r>
              <a:rPr lang="zh-CN" dirty="0"/>
              <a:t>再往深想一层，就算顺序调过来也不行：Fred里有一个Barney，Barney里又有一个Fred，对象就会无穷无尽地套下去。</a:t>
            </a:r>
          </a:p>
          <a:p>
            <a:r>
              <a:rPr lang="zh-CN" dirty="0"/>
              <a:t>改法是把其中一方改成指针。指针的大小是固定的，不需要知道Fred的完整内容。有的同学以为加了前向声明什么都能用，这个例子说明它只解决名字的问题。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上一页把成员改成了指针。现在Barney的method想通过x调用Fred的yabbaDabbaDo，又出错了。</a:t>
            </a:r>
          </a:p>
          <a:p>
            <a:r>
              <a:rPr lang="zh-CN" dirty="0"/>
              <a:t>原因是写这一行时，编译器只知道Fred是个类名，不知道它有没有yabbaDabbaDo这个成员，也就没法检查这次调用。</a:t>
            </a:r>
          </a:p>
          <a:p>
            <a:r>
              <a:rPr lang="zh-CN" dirty="0"/>
              <a:t>改法很简单：类里只保留method的原型，把函数体移到Fred的完整定义之后，在类外定义。这时Fred的成员都已经可见了。</a:t>
            </a:r>
          </a:p>
          <a:p>
            <a:r>
              <a:rPr lang="zh-CN" dirty="0"/>
              <a:t>同学们容易把“能声明Fred*指针”和“能通过指针调用成员”混成一件事。前一件只需要类名，后一件要看到完整定义。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把前面三个例子放在一起比较。前向声明只引入一个类名，所以凡是只需要名字的事都可以做：声明这个类的指针或引用，写以它为参数或返回值的函数原型。</a:t>
            </a:r>
          </a:p>
          <a:p>
            <a:r>
              <a:rPr lang="zh-CN" dirty="0"/>
              <a:t>凡是要用到类的内容的事，就必须等完整定义出现：定义这种类型的对象或值成员，要知道它的大小；调用成员函数、访问数据成员，要知道它有哪些成员。</a:t>
            </a:r>
          </a:p>
          <a:p>
            <a:r>
              <a:rPr lang="zh-CN" dirty="0"/>
              <a:t>判断的时候问问自己，这一行代码要不要知道类的大小或成员。要，就得放到完整定义之后。</a:t>
            </a:r>
          </a:p>
          <a:p>
            <a:r>
              <a:rPr lang="zh-CN" dirty="0"/>
              <a:t>常见的错误是以为有了前向声明就可以直接定义对象，前向声明不能代替完整的类定义。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第一题是这一节最容易错的地方。初始化表把two写在前面，但one声明在前，所以one先构造，先输出2。</a:t>
            </a:r>
          </a:p>
          <a:p>
            <a:r>
              <a:rPr lang="zh-CN" dirty="0"/>
              <a:t>第二题考的是成员对象什么时候建立。函数体开始执行时，成员对象已经建好了，赋值来不及，没有默认构造函数时只能用初始化表。</a:t>
            </a:r>
          </a:p>
          <a:p>
            <a:r>
              <a:rPr lang="zh-CN" dirty="0"/>
              <a:t>第三题和Fred、Barney是一回事，Car对象要包含一个Engine，就必须知道Engine多大。</a:t>
            </a:r>
          </a:p>
          <a:p>
            <a:r>
              <a:rPr lang="zh-CN" dirty="0"/>
              <a:t>第四题回到游泳池，常见的错误是只写PoolRim.Area()，把泳池本身也算成了过道。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最后用一个Scores类把这一章串起来。它保存若干个成绩，数组在构造时用new建立。</a:t>
            </a:r>
          </a:p>
          <a:p>
            <a:r>
              <a:rPr lang="zh-CN" dirty="0"/>
              <a:t>第一个构造函数带默认参数，不写参数时保存3个成绩。初始化表先设size，再用new int[n]()建立数组，后面的空括号让每个成绩从0开始。注意size声明在data前面，所以初始化表里先写size，用size之前它一定已经有值。</a:t>
            </a:r>
          </a:p>
          <a:p>
            <a:r>
              <a:rPr lang="zh-CN" dirty="0"/>
              <a:t>第二个是拷贝构造函数，它new一块新数组再逐个复制，这是深拷贝。析构函数用delete[]释放自己的数组。</a:t>
            </a:r>
          </a:p>
          <a:p>
            <a:r>
              <a:rPr lang="zh-CN" dirty="0"/>
              <a:t>请大家留意，只要类自己new了空间，拷贝构造函数和析构函数就要成对考虑。只写析构函数不写深拷贝，正是浅拷贝那一节出问题的写法。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再看main。a用默认参数建立，有3个成绩，全是0，然后把第一个成绩设为90。b = a这一句是用a初始化b，调用的是拷贝构造函数，b得到自己的一块数组。</a:t>
            </a:r>
          </a:p>
          <a:p>
            <a:r>
              <a:rPr lang="zh-CN" dirty="0"/>
              <a:t>接着把b的第一个成绩改成60。输出a和b的第一个成绩，得到90和60，a没有跟着变，说明深拷贝起了作用。</a:t>
            </a:r>
          </a:p>
          <a:p>
            <a:r>
              <a:rPr lang="zh-CN" dirty="0"/>
              <a:t>main结束时先析构b，再析构a，各自释放自己的数组，不会重复释放。</a:t>
            </a:r>
          </a:p>
          <a:p>
            <a:r>
              <a:rPr lang="zh-CN" dirty="0"/>
              <a:t>如果把Scores作为成员放进另一个类，比如一个班级类，那么它会按声明顺序先于班级类的构造函数体建立，析构时反过来。有的同学会以为Scores b = a是赋值，其实这是初始化，调用的是拷贝构造函数。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857250" y="2162175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90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C++ 面向对象程序设计</a:t>
            </a:r>
          </a:p>
        </p:txBody>
      </p:sp>
      <p:sp>
        <p:nvSpPr>
          <p:cNvPr id="6" name="Freeform 6"/>
          <p:cNvSpPr/>
          <p:nvPr/>
        </p:nvSpPr>
        <p:spPr>
          <a:xfrm>
            <a:off x="3238500" y="3219450"/>
            <a:ext cx="5715000" cy="9525"/>
          </a:xfrm>
          <a:custGeom>
            <a:avLst/>
            <a:gdLst/>
            <a:ahLst/>
            <a:cxnLst/>
            <a:rect l="l" t="t" r="r" b="b"/>
            <a:pathLst>
              <a:path w="5715000" h="9525">
                <a:moveTo>
                  <a:pt x="0" y="0"/>
                </a:moveTo>
                <a:lnTo>
                  <a:pt x="5715000" y="0"/>
                </a:lnTo>
              </a:path>
            </a:pathLst>
          </a:custGeom>
          <a:noFill/>
          <a:ln w="28575">
            <a:solidFill>
              <a:srgbClr val="00B0BB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1238250" y="3600450"/>
            <a:ext cx="9715500" cy="1238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>
              <a:lnSpc>
                <a:spcPts val="4875"/>
              </a:lnSpc>
            </a:pPr>
            <a:r>
              <a:rPr lang="zh-CN" sz="308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类和对象</a:t>
            </a:r>
            <a:br/>
            <a:r>
              <a:rPr lang="zh-CN" sz="308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构造函数和析构函数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1571625" y="1857375"/>
            <a:ext cx="9048750" cy="4048125"/>
          </a:xfrm>
          <a:prstGeom prst="roundRect">
            <a:avLst>
              <a:gd name="adj" fmla="val 6588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Freeform 5"/>
          <p:cNvSpPr/>
          <p:nvPr/>
        </p:nvSpPr>
        <p:spPr>
          <a:xfrm>
            <a:off x="2095500" y="2266950"/>
            <a:ext cx="8001000" cy="6429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3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课程要点</a:t>
            </a:r>
          </a:p>
        </p:txBody>
      </p:sp>
      <p:sp>
        <p:nvSpPr>
          <p:cNvPr id="7" name="Freeform 7"/>
          <p:cNvSpPr/>
          <p:nvPr/>
        </p:nvSpPr>
        <p:spPr>
          <a:xfrm>
            <a:off x="3143250" y="3162300"/>
            <a:ext cx="6667500" cy="442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320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类的构成</a:t>
            </a:r>
          </a:p>
        </p:txBody>
      </p:sp>
      <p:sp>
        <p:nvSpPr>
          <p:cNvPr id="9" name="Freeform 9"/>
          <p:cNvSpPr/>
          <p:nvPr/>
        </p:nvSpPr>
        <p:spPr>
          <a:xfrm>
            <a:off x="3143250" y="3724275"/>
            <a:ext cx="6667500" cy="442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320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成员函数的声明</a:t>
            </a:r>
          </a:p>
        </p:txBody>
      </p:sp>
      <p:sp>
        <p:nvSpPr>
          <p:cNvPr id="11" name="Freeform 11"/>
          <p:cNvSpPr/>
          <p:nvPr/>
        </p:nvSpPr>
        <p:spPr>
          <a:xfrm>
            <a:off x="3143250" y="4286250"/>
            <a:ext cx="6667500" cy="442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320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对象的定义和使用</a:t>
            </a:r>
          </a:p>
        </p:txBody>
      </p:sp>
      <p:sp>
        <p:nvSpPr>
          <p:cNvPr id="13" name="Freeform 13"/>
          <p:cNvSpPr/>
          <p:nvPr/>
        </p:nvSpPr>
        <p:spPr>
          <a:xfrm>
            <a:off x="3143250" y="4848225"/>
            <a:ext cx="6667500" cy="442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320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构造函数与析构函数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类的构成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从结构</a:t>
            </a:r>
            <a:r>
              <a:rPr lang="zh-CN" altLang="en-US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体</a:t>
            </a:r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到类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结构</a:t>
              </a:r>
              <a:r>
                <a:rPr lang="zh-CN" alt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体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是的一种自定义的数据类型，它把相关联的数据元素组成一个单独的统一体。</a:t>
              </a:r>
              <a:br>
                <a:rPr dirty="0"/>
              </a:b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例如下面声明了一个日期</a:t>
              </a:r>
              <a:r>
                <a:rPr lang="zh-CN" alt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结构：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67038"/>
            <a:ext cx="6600825" cy="1529134"/>
            <a:chOff x="914400" y="2967038"/>
            <a:chExt cx="6600825" cy="1529134"/>
          </a:xfrm>
        </p:grpSpPr>
        <p:sp>
          <p:nvSpPr>
            <p:cNvPr id="10" name="Freeform 10"/>
            <p:cNvSpPr/>
            <p:nvPr/>
          </p:nvSpPr>
          <p:spPr>
            <a:xfrm>
              <a:off x="1038225" y="2967038"/>
              <a:ext cx="64770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struct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 {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year;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month;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day;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  <a:p>
              <a:pPr algn="l">
                <a:lnSpc>
                  <a:spcPts val="2025"/>
                </a:lnSpc>
              </a:pPr>
              <a:r>
                <a:rPr lang="en-US" altLang="zh-CN" sz="1950" dirty="0">
                  <a:solidFill>
                    <a:srgbClr val="172B49"/>
                  </a:solidFill>
                  <a:ea typeface="Consolas"/>
                  <a:cs typeface="Consolas"/>
                </a:rPr>
                <a:t>Date date1;</a:t>
              </a:r>
              <a:endParaRPr lang="en-US" sz="1950" dirty="0">
                <a:solidFill>
                  <a:srgbClr val="172B49"/>
                </a:solidFill>
                <a:latin typeface="Consolas"/>
                <a:ea typeface="Consolas"/>
                <a:cs typeface="Consolas"/>
              </a:endParaRP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67038"/>
              <a:ext cx="45719" cy="1529134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6744651" y="2745854"/>
            <a:ext cx="3381375" cy="2000250"/>
            <a:chOff x="7715250" y="2967038"/>
            <a:chExt cx="3381375" cy="2000250"/>
          </a:xfrm>
        </p:grpSpPr>
        <p:sp>
          <p:nvSpPr>
            <p:cNvPr id="14" name="Freeform 14"/>
            <p:cNvSpPr/>
            <p:nvPr/>
          </p:nvSpPr>
          <p:spPr>
            <a:xfrm>
              <a:off x="7715250" y="2967038"/>
              <a:ext cx="3381375" cy="2000250"/>
            </a:xfrm>
            <a:prstGeom prst="roundRect">
              <a:avLst>
                <a:gd name="adj" fmla="val 5714"/>
              </a:avLst>
            </a:prstGeom>
            <a:noFill/>
            <a:ln w="11430">
              <a:solidFill>
                <a:srgbClr val="244D87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7858125" y="3128962"/>
              <a:ext cx="3095625" cy="4143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Date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7886700" y="3576638"/>
              <a:ext cx="30384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year：int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7886700" y="3995738"/>
              <a:ext cx="30384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month：int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7886700" y="4414838"/>
              <a:ext cx="30384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day：int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07932" y="4836671"/>
            <a:ext cx="9188233" cy="1202302"/>
            <a:chOff x="990600" y="4462462"/>
            <a:chExt cx="6238875" cy="1304728"/>
          </a:xfrm>
        </p:grpSpPr>
        <p:sp>
          <p:nvSpPr>
            <p:cNvPr id="24" name="Freeform 24"/>
            <p:cNvSpPr/>
            <p:nvPr/>
          </p:nvSpPr>
          <p:spPr>
            <a:xfrm>
              <a:off x="1038225" y="4462462"/>
              <a:ext cx="6191250" cy="9525"/>
            </a:xfrm>
            <a:custGeom>
              <a:avLst/>
              <a:gdLst/>
              <a:ahLst/>
              <a:cxnLst/>
              <a:rect l="l" t="t" r="r" b="b"/>
              <a:pathLst>
                <a:path w="6191250" h="9525">
                  <a:moveTo>
                    <a:pt x="0" y="0"/>
                  </a:moveTo>
                  <a:lnTo>
                    <a:pt x="61912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990600" y="4832042"/>
              <a:ext cx="6191250" cy="9351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Date是结构类型名。year、month、day是它的三个成员。</a:t>
              </a:r>
              <a:br>
                <a:rPr dirty="0"/>
              </a:b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一个Date</a:t>
              </a:r>
              <a:r>
                <a:rPr lang="en-US" altLang="zh-CN" sz="1950" dirty="0">
                  <a:solidFill>
                    <a:srgbClr val="172B49"/>
                  </a:solidFill>
                  <a:cs typeface="Consolas"/>
                </a:rPr>
                <a:t> </a:t>
              </a:r>
              <a:r>
                <a:rPr lang="zh-CN" altLang="en-US" sz="1950" dirty="0">
                  <a:solidFill>
                    <a:srgbClr val="172B49"/>
                  </a:solidFill>
                  <a:cs typeface="Consolas"/>
                </a:rPr>
                <a:t>类型的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变量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date1 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就可以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把同一个日期的年、月、日保存到一起。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类的构成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</a:t>
            </a:r>
            <a:r>
              <a:rPr lang="zh-CN" altLang="en-US" sz="2480" b="1" dirty="0">
                <a:solidFill>
                  <a:srgbClr val="244D87"/>
                </a:solidFill>
                <a:cs typeface="Consolas"/>
              </a:rPr>
              <a:t>：</a:t>
            </a:r>
            <a:r>
              <a:rPr lang="zh-CN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日期结构</a:t>
            </a:r>
            <a:r>
              <a:rPr lang="zh-CN" altLang="en-US" sz="2480" b="1" dirty="0">
                <a:solidFill>
                  <a:srgbClr val="244D87"/>
                </a:solidFill>
                <a:cs typeface="Consolas"/>
              </a:rPr>
              <a:t>体</a:t>
            </a:r>
            <a:r>
              <a:rPr lang="zh-CN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的</a:t>
            </a:r>
            <a:r>
              <a:rPr lang="zh-CN" altLang="en-US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使用</a:t>
            </a:r>
            <a:endParaRPr lang="zh-CN" altLang="zh-CN" sz="2480" b="1" dirty="0">
              <a:solidFill>
                <a:srgbClr val="244D87"/>
              </a:solidFill>
              <a:latin typeface="Consolas"/>
              <a:ea typeface="Microsoft YaHei"/>
              <a:cs typeface="Consola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878206" y="2268902"/>
            <a:ext cx="10280331" cy="2203466"/>
            <a:chOff x="878206" y="2527602"/>
            <a:chExt cx="10280331" cy="2203466"/>
          </a:xfrm>
        </p:grpSpPr>
        <p:sp>
          <p:nvSpPr>
            <p:cNvPr id="7" name="Freeform 7"/>
            <p:cNvSpPr/>
            <p:nvPr/>
          </p:nvSpPr>
          <p:spPr>
            <a:xfrm>
              <a:off x="1062037" y="2527602"/>
              <a:ext cx="10096500" cy="22034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 date1;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date1.year = 2003;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date1.month = 8;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date1.day = 25;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date1.year &lt;&lt; "." &lt;&lt; date1.month &lt;&lt; "." &lt;&lt; date1.day &lt;&lt; endl;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878206" y="2527602"/>
              <a:ext cx="45719" cy="2084542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34783" y="4750175"/>
            <a:ext cx="10394856" cy="1375294"/>
            <a:chOff x="990600" y="4900612"/>
            <a:chExt cx="10239375" cy="1375294"/>
          </a:xfrm>
        </p:grpSpPr>
        <p:sp>
          <p:nvSpPr>
            <p:cNvPr id="11" name="Freeform 11"/>
            <p:cNvSpPr/>
            <p:nvPr/>
          </p:nvSpPr>
          <p:spPr>
            <a:xfrm>
              <a:off x="990600" y="49006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960062"/>
              <a:ext cx="10239375" cy="13158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 date1定义一个日期变量。点号右边的成员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变量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名，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代表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决定这次读写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哪一个成员变量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endParaRPr lang="en-US" alt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1950" dirty="0">
                  <a:solidFill>
                    <a:srgbClr val="172B49"/>
                  </a:solidFill>
                </a:rPr>
                <a:t>而点号左边的结构体变量代表这次操作的具体对象。</a:t>
              </a:r>
              <a:br>
                <a:rPr dirty="0"/>
              </a:b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赋值完成后，date1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了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2003年8月25日，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后又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按年、月、日输出。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类的构成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class</a:t>
            </a:r>
            <a:r>
              <a:rPr lang="en-US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(</a:t>
            </a:r>
            <a:r>
              <a:rPr lang="zh-CN" altLang="en-US" sz="2480" b="1" dirty="0">
                <a:solidFill>
                  <a:srgbClr val="244D87"/>
                </a:solidFill>
                <a:cs typeface="Consolas"/>
              </a:rPr>
              <a:t>类</a:t>
            </a:r>
            <a:r>
              <a:rPr lang="en-US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) </a:t>
            </a:r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与</a:t>
            </a:r>
            <a:r>
              <a:rPr lang="en-US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 </a:t>
            </a:r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struct</a:t>
            </a:r>
            <a:r>
              <a:rPr lang="en-US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(</a:t>
            </a:r>
            <a:r>
              <a:rPr lang="zh-CN" altLang="en-US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结构体</a:t>
            </a:r>
            <a:r>
              <a:rPr lang="en-US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)</a:t>
            </a:r>
            <a:endParaRPr lang="zh-CN" sz="2480" b="1" dirty="0">
              <a:solidFill>
                <a:srgbClr val="244D87"/>
              </a:solidFill>
              <a:latin typeface="Consolas"/>
              <a:ea typeface="Microsoft YaHei"/>
              <a:cs typeface="Consola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100202"/>
            <a:ext cx="10548682" cy="385135"/>
            <a:chOff x="990600" y="2057400"/>
            <a:chExt cx="10293096" cy="385135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93096" cy="3851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alt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是C++对</a:t>
              </a:r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结构</a:t>
              </a:r>
              <a:r>
                <a:rPr lang="zh-CN" altLang="en-US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体</a:t>
              </a:r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的扩展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。它</a:t>
              </a:r>
              <a:r>
                <a:rPr lang="zh-CN" alt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也可以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将数据和与之相关联的操作封装在一起，形成一个整体。</a:t>
              </a:r>
            </a:p>
          </p:txBody>
        </p:sp>
      </p:grpSp>
      <p:graphicFrame>
        <p:nvGraphicFramePr>
          <p:cNvPr id="10" name="comparison-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757019"/>
              </p:ext>
            </p:extLst>
          </p:nvPr>
        </p:nvGraphicFramePr>
        <p:xfrm>
          <a:off x="990600" y="2666632"/>
          <a:ext cx="10191750" cy="26289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95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 dirty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内容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1" dirty="0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struct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80" b="1" kern="1200" dirty="0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Microsoft YaHei"/>
                        </a:rPr>
                        <a:t>class</a:t>
                      </a:r>
                      <a:endParaRPr lang="zh-CN" altLang="en-US" sz="1880" b="1" kern="1200" dirty="0">
                        <a:solidFill>
                          <a:srgbClr val="FFFFFF"/>
                        </a:solidFill>
                        <a:latin typeface="Consolas"/>
                        <a:ea typeface="Microsoft YaHei"/>
                        <a:cs typeface="Microsoft YaHei"/>
                      </a:endParaRP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类型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用户定义的数据类型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用户定义的数据类型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构成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880" b="0" dirty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数据成员和成员函数的集合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 dirty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数据成员和成员函数的集合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zh-CN" sz="1880" b="1" dirty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访问控制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 cap="flat" cmpd="sng" algn="ctr">
                      <a:solidFill>
                        <a:srgbClr val="B4C4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 dirty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没有成员访问权限</a:t>
                      </a:r>
                      <a:r>
                        <a:rPr lang="zh-CN" altLang="en-US" sz="1880" b="0" dirty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的控制</a:t>
                      </a:r>
                      <a:endParaRPr lang="zh-CN" sz="1880" b="0" dirty="0">
                        <a:solidFill>
                          <a:srgbClr val="172B49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 cap="flat" cmpd="sng" algn="ctr">
                      <a:solidFill>
                        <a:srgbClr val="B4C4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 dirty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可设置公有、保护和私有权限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 cap="flat" cmpd="sng" algn="ctr">
                      <a:solidFill>
                        <a:srgbClr val="B4C4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80" b="1" dirty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继承与多态</a:t>
                      </a:r>
                      <a:endParaRPr lang="zh-CN" sz="1880" b="1" dirty="0">
                        <a:solidFill>
                          <a:srgbClr val="172B49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 cap="flat" cmpd="sng" algn="ctr">
                      <a:solidFill>
                        <a:srgbClr val="B4C4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80" b="0" dirty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无法实现</a:t>
                      </a:r>
                      <a:endParaRPr lang="zh-CN" sz="1880" b="0" dirty="0">
                        <a:solidFill>
                          <a:srgbClr val="172B49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114300" marR="114300" marT="0" marB="0" anchor="ctr">
                    <a:lnL w="11430" cap="flat" cmpd="sng" algn="ctr">
                      <a:solidFill>
                        <a:srgbClr val="B4C4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 cap="flat" cmpd="sng" algn="ctr">
                      <a:solidFill>
                        <a:srgbClr val="B4C4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80" b="0" dirty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可以通过继承和虚函数实现多态</a:t>
                      </a:r>
                      <a:endParaRPr lang="zh-CN" sz="1880" b="0" dirty="0">
                        <a:solidFill>
                          <a:srgbClr val="172B49"/>
                        </a:solidFill>
                        <a:latin typeface="Microsoft YaHei"/>
                        <a:ea typeface="Microsoft YaHei"/>
                        <a:cs typeface="Microsoft YaHei"/>
                      </a:endParaRPr>
                    </a:p>
                  </a:txBody>
                  <a:tcPr marL="114300" marR="114300" marT="0" marB="0" anchor="ctr">
                    <a:lnL w="11430" cap="flat" cmpd="sng" algn="ctr">
                      <a:solidFill>
                        <a:srgbClr val="B4C4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5547217"/>
                  </a:ext>
                </a:extLst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19150" y="556000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599" y="5829935"/>
            <a:ext cx="10239375" cy="358030"/>
            <a:chOff x="990600" y="5470153"/>
            <a:chExt cx="10239375" cy="358030"/>
          </a:xfrm>
        </p:grpSpPr>
        <p:sp>
          <p:nvSpPr>
            <p:cNvPr id="12" name="Freeform 12"/>
            <p:cNvSpPr/>
            <p:nvPr/>
          </p:nvSpPr>
          <p:spPr>
            <a:xfrm>
              <a:off x="990600" y="5470153"/>
              <a:ext cx="10239375" cy="3580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class的成员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访问权限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默认</a:t>
              </a:r>
              <a:r>
                <a:rPr lang="zh-CN" altLang="en-US" sz="1950" dirty="0">
                  <a:solidFill>
                    <a:srgbClr val="172B49"/>
                  </a:solidFill>
                  <a:cs typeface="Consolas"/>
                </a:rPr>
                <a:t>为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private，</a:t>
              </a:r>
              <a:r>
                <a:rPr lang="zh-CN" altLang="en-US" dirty="0"/>
                <a:t>而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struct的成员默认public。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类的构成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class：数据</a:t>
            </a:r>
            <a:r>
              <a:rPr lang="zh-CN" altLang="en-US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访问控制</a:t>
            </a:r>
            <a:endParaRPr lang="zh-CN" sz="2480" b="1" dirty="0">
              <a:solidFill>
                <a:srgbClr val="244D87"/>
              </a:solidFill>
              <a:latin typeface="Consolas"/>
              <a:ea typeface="Microsoft YaHei"/>
              <a:cs typeface="Consola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1972105"/>
            <a:ext cx="10239375" cy="1378115"/>
            <a:chOff x="990600" y="2057400"/>
            <a:chExt cx="10239375" cy="109061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1090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C++中的类将数据和与之相关联的操作封装在一起，形成一个整体。</a:t>
              </a:r>
              <a:endParaRPr lang="en-US" alt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但是结构体没有类一样的成员访问权限控制，也就意味着</a:t>
              </a:r>
              <a:r>
                <a:rPr lang="zh-CN" altLang="en-US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数据可以随意被访问</a:t>
              </a:r>
              <a:r>
                <a:rPr lang="zh-CN" alt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>
                <a:rPr dirty="0"/>
              </a:br>
              <a:r>
                <a:rPr lang="zh-CN" alt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但是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良好的外部接口</a:t>
              </a:r>
              <a:r>
                <a:rPr lang="zh-CN" alt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应该需要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限制不恰当的数据访问，使模块之间保持相对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独立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623292" y="3669816"/>
            <a:ext cx="7846323" cy="1633703"/>
            <a:chOff x="1190625" y="3433762"/>
            <a:chExt cx="9858375" cy="2052638"/>
          </a:xfrm>
        </p:grpSpPr>
        <p:grpSp>
          <p:nvGrpSpPr>
            <p:cNvPr id="13" name="Group 13"/>
            <p:cNvGrpSpPr/>
            <p:nvPr/>
          </p:nvGrpSpPr>
          <p:grpSpPr>
            <a:xfrm>
              <a:off x="1190625" y="3433762"/>
              <a:ext cx="4729162" cy="2052638"/>
              <a:chOff x="1190625" y="3433762"/>
              <a:chExt cx="4729162" cy="205263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190625" y="3433762"/>
                <a:ext cx="4729162" cy="2052638"/>
              </a:xfrm>
              <a:prstGeom prst="roundRect">
                <a:avLst>
                  <a:gd name="adj" fmla="val 3712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276350" y="3858524"/>
                <a:ext cx="4557712" cy="12427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类外代码</a:t>
                </a:r>
                <a:br>
                  <a:rPr dirty="0"/>
                </a:b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通过</a:t>
                </a:r>
                <a:r>
                  <a:rPr lang="en-US" alt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</a:t>
                </a: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public</a:t>
                </a:r>
                <a:r>
                  <a:rPr lang="en-US" alt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</a:t>
                </a:r>
                <a:r>
                  <a:rPr lang="zh-CN" alt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带有安全检查的</a:t>
                </a: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接口使用</a:t>
                </a:r>
                <a:r>
                  <a:rPr lang="zh-CN" altLang="en-US" sz="1880" dirty="0">
                    <a:solidFill>
                      <a:srgbClr val="172B49"/>
                    </a:solidFill>
                    <a:cs typeface="Consolas"/>
                  </a:rPr>
                  <a:t>，不能直接操作重要数据</a:t>
                </a:r>
                <a:endPara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endParaRP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6319838" y="3433762"/>
              <a:ext cx="4729162" cy="2052638"/>
              <a:chOff x="6319838" y="3433762"/>
              <a:chExt cx="4729162" cy="2052638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6319838" y="3433762"/>
                <a:ext cx="4729162" cy="2052638"/>
              </a:xfrm>
              <a:prstGeom prst="roundRect">
                <a:avLst>
                  <a:gd name="adj" fmla="val 3712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6405562" y="4114800"/>
                <a:ext cx="4557712" cy="6905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类的内部</a:t>
                </a:r>
                <a:br>
                  <a:rPr dirty="0"/>
                </a:br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成员函数</a:t>
                </a: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操作内部</a:t>
                </a:r>
                <a:r>
                  <a:rPr lang="zh-CN" alt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的重要</a:t>
                </a: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数据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5986462" y="4422989"/>
              <a:ext cx="266700" cy="74184"/>
              <a:chOff x="5986462" y="4422989"/>
              <a:chExt cx="266700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5986462" y="4460081"/>
                <a:ext cx="2667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9525">
                    <a:moveTo>
                      <a:pt x="0" y="0"/>
                    </a:moveTo>
                    <a:lnTo>
                      <a:pt x="2667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6165431" y="4422989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22" name="Freeform 22"/>
          <p:cNvSpPr/>
          <p:nvPr/>
        </p:nvSpPr>
        <p:spPr>
          <a:xfrm>
            <a:off x="838200" y="560409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5" name="Group 25"/>
          <p:cNvGrpSpPr/>
          <p:nvPr/>
        </p:nvGrpSpPr>
        <p:grpSpPr>
          <a:xfrm>
            <a:off x="814968" y="5845560"/>
            <a:ext cx="10562063" cy="371475"/>
            <a:chOff x="990600" y="5838825"/>
            <a:chExt cx="10239375" cy="371475"/>
          </a:xfrm>
        </p:grpSpPr>
        <p:sp>
          <p:nvSpPr>
            <p:cNvPr id="23" name="Freeform 23"/>
            <p:cNvSpPr/>
            <p:nvPr/>
          </p:nvSpPr>
          <p:spPr>
            <a:xfrm>
              <a:off x="990600" y="5838825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通过这种形式，</a:t>
              </a:r>
              <a:r>
                <a:rPr lang="zh-CN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重要数据保存在类的内部，外部只能使用类提供的操作，数据就不会被随意修改。</a:t>
              </a:r>
            </a:p>
            <a:p>
              <a:pPr algn="l"/>
              <a:endPara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类的构成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类的构成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399"/>
            <a:ext cx="10239375" cy="948365"/>
            <a:chOff x="990600" y="2057399"/>
            <a:chExt cx="10239375" cy="948365"/>
          </a:xfrm>
        </p:grpSpPr>
        <p:sp>
          <p:nvSpPr>
            <p:cNvPr id="7" name="Freeform 7"/>
            <p:cNvSpPr/>
            <p:nvPr/>
          </p:nvSpPr>
          <p:spPr>
            <a:xfrm>
              <a:off x="990600" y="2057399"/>
              <a:ext cx="10239375" cy="9483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类的成员分两部分：一部分对应数据的状态，称为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数据成员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</a:t>
              </a:r>
              <a:br>
                <a:rPr dirty="0"/>
              </a:b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另一部分为作用于该数据状态的函数，称为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83756"/>
            <a:ext cx="6600825" cy="2171700"/>
            <a:chOff x="914400" y="3383756"/>
            <a:chExt cx="6600825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383756"/>
              <a:ext cx="64770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类名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公有数据成员、成员函数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保护数据成员、成员函数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私有数据成员、成员函数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83756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6477232" y="3332797"/>
            <a:ext cx="4819418" cy="2105025"/>
            <a:chOff x="7715250" y="3383756"/>
            <a:chExt cx="35718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38375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69808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783806"/>
              <a:ext cx="35718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后面写类名，花括号内列出成员，</a:t>
              </a:r>
              <a:r>
                <a:rPr lang="zh-CN" altLang="en-US" sz="1950" dirty="0">
                  <a:solidFill>
                    <a:srgbClr val="172B49"/>
                  </a:solidFill>
                </a:rPr>
                <a:t>并且 </a:t>
              </a:r>
              <a:r>
                <a:rPr lang="en-US" altLang="zh-CN" sz="1950" dirty="0">
                  <a:solidFill>
                    <a:srgbClr val="172B49"/>
                  </a:solidFill>
                </a:rPr>
                <a:t>class </a:t>
              </a:r>
              <a:r>
                <a:rPr lang="zh-CN" altLang="en-US" sz="1950" dirty="0">
                  <a:solidFill>
                    <a:srgbClr val="172B49"/>
                  </a:solidFill>
                </a:rPr>
                <a:t>的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结尾还需要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添加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分号。</a:t>
              </a:r>
              <a:endParaRPr lang="en-US" alt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而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权限标签约束它后面的成员</a:t>
              </a:r>
              <a:r>
                <a:rPr lang="zh-CN" altLang="en-US" sz="1950" dirty="0">
                  <a:solidFill>
                    <a:srgbClr val="172B49"/>
                  </a:solidFill>
                  <a:cs typeface="Consolas"/>
                </a:rPr>
                <a:t>的所属权限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，直到出现下一个权限标签。</a:t>
              </a:r>
            </a:p>
          </p:txBody>
        </p:sp>
      </p:grpSp>
      <p:sp>
        <p:nvSpPr>
          <p:cNvPr id="3" name="Freeform 11">
            <a:extLst>
              <a:ext uri="{FF2B5EF4-FFF2-40B4-BE49-F238E27FC236}">
                <a16:creationId xmlns:a16="http://schemas.microsoft.com/office/drawing/2014/main" id="{A93B1E27-F961-73B3-5626-78F6F74818C5}"/>
              </a:ext>
            </a:extLst>
          </p:cNvPr>
          <p:cNvSpPr/>
          <p:nvPr/>
        </p:nvSpPr>
        <p:spPr>
          <a:xfrm rot="5400000">
            <a:off x="4373562" y="4550625"/>
            <a:ext cx="2793931" cy="45719"/>
          </a:xfrm>
          <a:custGeom>
            <a:avLst/>
            <a:gdLst/>
            <a:ahLst/>
            <a:cxnLst/>
            <a:rect l="l" t="t" r="r" b="b"/>
            <a:pathLst>
              <a:path w="10239375" h="9525">
                <a:moveTo>
                  <a:pt x="0" y="0"/>
                </a:moveTo>
                <a:lnTo>
                  <a:pt x="102393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alt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类的构成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altLang="en-US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示例：类的定义</a:t>
            </a:r>
            <a:endParaRPr lang="zh-CN" sz="2480" b="1" dirty="0">
              <a:solidFill>
                <a:srgbClr val="244D87"/>
              </a:solidFill>
              <a:latin typeface="Consolas"/>
              <a:ea typeface="Microsoft YaHei"/>
              <a:cs typeface="Consola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>
            <a:extLst>
              <a:ext uri="{FF2B5EF4-FFF2-40B4-BE49-F238E27FC236}">
                <a16:creationId xmlns:a16="http://schemas.microsoft.com/office/drawing/2014/main" id="{0D6F545B-7D07-E7A0-DE90-7948C7D3544F}"/>
              </a:ext>
            </a:extLst>
          </p:cNvPr>
          <p:cNvGrpSpPr/>
          <p:nvPr/>
        </p:nvGrpSpPr>
        <p:grpSpPr>
          <a:xfrm>
            <a:off x="914400" y="2017663"/>
            <a:ext cx="10220325" cy="2043112"/>
            <a:chOff x="914400" y="2957512"/>
            <a:chExt cx="10220325" cy="2043112"/>
          </a:xfrm>
        </p:grpSpPr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AC144B62-1883-E5B8-6E52-41BDFBD288D6}"/>
                </a:ext>
              </a:extLst>
            </p:cNvPr>
            <p:cNvSpPr/>
            <p:nvPr/>
          </p:nvSpPr>
          <p:spPr>
            <a:xfrm>
              <a:off x="1038225" y="2957512"/>
              <a:ext cx="10096500" cy="20431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0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 {</a:t>
              </a:r>
              <a:br>
                <a:rPr dirty="0"/>
              </a:br>
              <a:r>
                <a:rPr lang="en-US" sz="20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dirty="0"/>
              </a:b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0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year, month, day;</a:t>
              </a:r>
              <a:br>
                <a:rPr dirty="0"/>
              </a:br>
              <a:r>
                <a:rPr lang="en-US" sz="20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dirty="0"/>
              </a:b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0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setDate(</a:t>
              </a:r>
              <a:r>
                <a:rPr lang="en-US" sz="20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sz="20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sz="20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d);</a:t>
              </a:r>
              <a:br>
                <a:rPr dirty="0"/>
              </a:b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0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show() </a:t>
              </a:r>
              <a:r>
                <a:rPr lang="en-US" sz="20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>
                <a:rPr dirty="0"/>
              </a:b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4F43413C-4BD5-CC3D-EEA9-2F6FCA81A392}"/>
                </a:ext>
              </a:extLst>
            </p:cNvPr>
            <p:cNvSpPr/>
            <p:nvPr/>
          </p:nvSpPr>
          <p:spPr>
            <a:xfrm>
              <a:off x="914400" y="2957512"/>
              <a:ext cx="9525" cy="1965960"/>
            </a:xfrm>
            <a:custGeom>
              <a:avLst/>
              <a:gdLst/>
              <a:ahLst/>
              <a:cxnLst/>
              <a:rect l="l" t="t" r="r" b="b"/>
              <a:pathLst>
                <a:path w="9525" h="1965960">
                  <a:moveTo>
                    <a:pt x="0" y="0"/>
                  </a:moveTo>
                  <a:lnTo>
                    <a:pt x="0" y="196596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2" name="Group 39">
            <a:extLst>
              <a:ext uri="{FF2B5EF4-FFF2-40B4-BE49-F238E27FC236}">
                <a16:creationId xmlns:a16="http://schemas.microsoft.com/office/drawing/2014/main" id="{2F5DB28D-C66C-9104-D4BC-FFE0DB910523}"/>
              </a:ext>
            </a:extLst>
          </p:cNvPr>
          <p:cNvGrpSpPr/>
          <p:nvPr/>
        </p:nvGrpSpPr>
        <p:grpSpPr>
          <a:xfrm>
            <a:off x="1017270" y="4283576"/>
            <a:ext cx="9759949" cy="1945481"/>
            <a:chOff x="990600" y="2876550"/>
            <a:chExt cx="10191750" cy="2447925"/>
          </a:xfrm>
        </p:grpSpPr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815B4785-2DA9-B3B5-747B-585FCCF93052}"/>
                </a:ext>
              </a:extLst>
            </p:cNvPr>
            <p:cNvSpPr/>
            <p:nvPr/>
          </p:nvSpPr>
          <p:spPr>
            <a:xfrm>
              <a:off x="990600" y="2876550"/>
              <a:ext cx="3333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98C706D0-526D-987D-6C01-19D175DF710D}"/>
                </a:ext>
              </a:extLst>
            </p:cNvPr>
            <p:cNvSpPr/>
            <p:nvPr/>
          </p:nvSpPr>
          <p:spPr>
            <a:xfrm>
              <a:off x="1104900" y="2912269"/>
              <a:ext cx="310515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写法</a:t>
              </a:r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57AC5BDB-75C6-3DBB-C918-E85C6EB9F4ED}"/>
                </a:ext>
              </a:extLst>
            </p:cNvPr>
            <p:cNvSpPr/>
            <p:nvPr/>
          </p:nvSpPr>
          <p:spPr>
            <a:xfrm>
              <a:off x="4324350" y="2876550"/>
              <a:ext cx="6858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BE3864C3-3209-D4A3-9DFE-21C9B9534EA5}"/>
                </a:ext>
              </a:extLst>
            </p:cNvPr>
            <p:cNvSpPr/>
            <p:nvPr/>
          </p:nvSpPr>
          <p:spPr>
            <a:xfrm>
              <a:off x="4438650" y="2912269"/>
              <a:ext cx="662940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altLang="en-US" sz="18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意义</a:t>
              </a:r>
              <a:endParaRPr lang="zh-CN" sz="188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F8959C87-4A89-D2E2-92BF-5AF7D0472522}"/>
                </a:ext>
              </a:extLst>
            </p:cNvPr>
            <p:cNvSpPr/>
            <p:nvPr/>
          </p:nvSpPr>
          <p:spPr>
            <a:xfrm>
              <a:off x="990600" y="3305175"/>
              <a:ext cx="3333750" cy="5048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8FBD6449-DB56-5468-6CDB-28F38EADD9D0}"/>
                </a:ext>
              </a:extLst>
            </p:cNvPr>
            <p:cNvSpPr/>
            <p:nvPr/>
          </p:nvSpPr>
          <p:spPr>
            <a:xfrm>
              <a:off x="1104900" y="3378994"/>
              <a:ext cx="310515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class Date {</a:t>
              </a:r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C1E528AC-602E-0383-D063-CAAA5845F2F5}"/>
                </a:ext>
              </a:extLst>
            </p:cNvPr>
            <p:cNvSpPr/>
            <p:nvPr/>
          </p:nvSpPr>
          <p:spPr>
            <a:xfrm>
              <a:off x="4324350" y="3305175"/>
              <a:ext cx="6858000" cy="5048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39A2F81F-EF7F-7367-522F-16EEEE251044}"/>
                </a:ext>
              </a:extLst>
            </p:cNvPr>
            <p:cNvSpPr/>
            <p:nvPr/>
          </p:nvSpPr>
          <p:spPr>
            <a:xfrm>
              <a:off x="4438650" y="3378994"/>
              <a:ext cx="662940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定义名为Date的类，类名由</a:t>
              </a:r>
              <a:r>
                <a:rPr lang="zh-CN" altLang="en-US" sz="1880" dirty="0">
                  <a:solidFill>
                    <a:srgbClr val="172B49"/>
                  </a:solidFill>
                  <a:cs typeface="Consolas"/>
                </a:rPr>
                <a:t>自己命名</a:t>
              </a:r>
              <a:endParaRPr lang="zh-CN" sz="1880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91242F08-D011-5EA2-B056-884819855D2A}"/>
                </a:ext>
              </a:extLst>
            </p:cNvPr>
            <p:cNvSpPr/>
            <p:nvPr/>
          </p:nvSpPr>
          <p:spPr>
            <a:xfrm>
              <a:off x="990600" y="3810000"/>
              <a:ext cx="3333750" cy="5048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CB8BC77D-35AD-9E9F-116E-13C74E798141}"/>
                </a:ext>
              </a:extLst>
            </p:cNvPr>
            <p:cNvSpPr/>
            <p:nvPr/>
          </p:nvSpPr>
          <p:spPr>
            <a:xfrm>
              <a:off x="1104900" y="3883819"/>
              <a:ext cx="310515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private:</a:t>
              </a:r>
            </a:p>
          </p:txBody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F421D9B4-14B3-67AC-A8D3-CB1F101C0A52}"/>
                </a:ext>
              </a:extLst>
            </p:cNvPr>
            <p:cNvSpPr/>
            <p:nvPr/>
          </p:nvSpPr>
          <p:spPr>
            <a:xfrm>
              <a:off x="4324350" y="3810000"/>
              <a:ext cx="6858000" cy="5048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EB25CDC2-BA25-3508-EAE3-63084A7E090E}"/>
                </a:ext>
              </a:extLst>
            </p:cNvPr>
            <p:cNvSpPr/>
            <p:nvPr/>
          </p:nvSpPr>
          <p:spPr>
            <a:xfrm>
              <a:off x="4438650" y="3883819"/>
              <a:ext cx="662940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altLang="en-US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将</a:t>
              </a: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后面的成员设为私有，直到下一个权限标签</a:t>
              </a:r>
            </a:p>
          </p:txBody>
        </p:sp>
        <p:sp>
          <p:nvSpPr>
            <p:cNvPr id="35" name="Freeform 27">
              <a:extLst>
                <a:ext uri="{FF2B5EF4-FFF2-40B4-BE49-F238E27FC236}">
                  <a16:creationId xmlns:a16="http://schemas.microsoft.com/office/drawing/2014/main" id="{0E87CF2E-46AB-A2F9-AB9F-6B3F67F226F5}"/>
                </a:ext>
              </a:extLst>
            </p:cNvPr>
            <p:cNvSpPr/>
            <p:nvPr/>
          </p:nvSpPr>
          <p:spPr>
            <a:xfrm>
              <a:off x="990600" y="4314825"/>
              <a:ext cx="3333750" cy="5048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6" name="Freeform 28">
              <a:extLst>
                <a:ext uri="{FF2B5EF4-FFF2-40B4-BE49-F238E27FC236}">
                  <a16:creationId xmlns:a16="http://schemas.microsoft.com/office/drawing/2014/main" id="{07F466CE-BB4E-3FC6-C435-78C8410F4A19}"/>
                </a:ext>
              </a:extLst>
            </p:cNvPr>
            <p:cNvSpPr/>
            <p:nvPr/>
          </p:nvSpPr>
          <p:spPr>
            <a:xfrm>
              <a:off x="1104900" y="4388644"/>
              <a:ext cx="310515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public:</a:t>
              </a:r>
            </a:p>
          </p:txBody>
        </p:sp>
        <p:sp>
          <p:nvSpPr>
            <p:cNvPr id="37" name="Freeform 30">
              <a:extLst>
                <a:ext uri="{FF2B5EF4-FFF2-40B4-BE49-F238E27FC236}">
                  <a16:creationId xmlns:a16="http://schemas.microsoft.com/office/drawing/2014/main" id="{24B47909-C111-A610-258D-BB9E2F5F2F71}"/>
                </a:ext>
              </a:extLst>
            </p:cNvPr>
            <p:cNvSpPr/>
            <p:nvPr/>
          </p:nvSpPr>
          <p:spPr>
            <a:xfrm>
              <a:off x="4324350" y="4314825"/>
              <a:ext cx="6858000" cy="50482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D23FDF79-283F-FB7C-7D43-07EB06394F54}"/>
                </a:ext>
              </a:extLst>
            </p:cNvPr>
            <p:cNvSpPr/>
            <p:nvPr/>
          </p:nvSpPr>
          <p:spPr>
            <a:xfrm>
              <a:off x="4438650" y="4388644"/>
              <a:ext cx="662940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altLang="en-US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将</a:t>
              </a: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后面的成员设为公有，提供给外部使用</a:t>
              </a:r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C0E7E667-3B2F-87A0-2D91-828CF18471EA}"/>
                </a:ext>
              </a:extLst>
            </p:cNvPr>
            <p:cNvSpPr/>
            <p:nvPr/>
          </p:nvSpPr>
          <p:spPr>
            <a:xfrm>
              <a:off x="990600" y="4819650"/>
              <a:ext cx="3333750" cy="5048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2713B2A1-0AA7-62FD-C8A2-FEE15CDC0C18}"/>
                </a:ext>
              </a:extLst>
            </p:cNvPr>
            <p:cNvSpPr/>
            <p:nvPr/>
          </p:nvSpPr>
          <p:spPr>
            <a:xfrm>
              <a:off x="1104900" y="4893469"/>
              <a:ext cx="310515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0163453D-DEE8-6F56-A4BA-A06732C189F8}"/>
                </a:ext>
              </a:extLst>
            </p:cNvPr>
            <p:cNvSpPr/>
            <p:nvPr/>
          </p:nvSpPr>
          <p:spPr>
            <a:xfrm>
              <a:off x="4324350" y="4819650"/>
              <a:ext cx="6858000" cy="50482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491BF698-DFE7-69C3-AA26-034EC3458175}"/>
                </a:ext>
              </a:extLst>
            </p:cNvPr>
            <p:cNvSpPr/>
            <p:nvPr/>
          </p:nvSpPr>
          <p:spPr>
            <a:xfrm>
              <a:off x="4438650" y="4893469"/>
              <a:ext cx="662940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结束类定义，</a:t>
              </a:r>
              <a:r>
                <a:rPr lang="zh-CN" altLang="en-US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注意末尾有</a:t>
              </a: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分号</a:t>
              </a:r>
            </a:p>
          </p:txBody>
        </p:sp>
      </p:grpSp>
      <p:sp>
        <p:nvSpPr>
          <p:cNvPr id="43" name="Freeform 14">
            <a:extLst>
              <a:ext uri="{FF2B5EF4-FFF2-40B4-BE49-F238E27FC236}">
                <a16:creationId xmlns:a16="http://schemas.microsoft.com/office/drawing/2014/main" id="{1B67672D-8C65-C897-552E-CC5C7BF2078B}"/>
              </a:ext>
            </a:extLst>
          </p:cNvPr>
          <p:cNvSpPr/>
          <p:nvPr/>
        </p:nvSpPr>
        <p:spPr>
          <a:xfrm>
            <a:off x="990600" y="416242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  <p:extLst>
      <p:ext uri="{BB962C8B-B14F-4D97-AF65-F5344CB8AC3E}">
        <p14:creationId xmlns:p14="http://schemas.microsoft.com/office/powerpoint/2010/main" val="200507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类的构成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类的访问权限关键字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private、protected和public称为访问权限关键字。</a:t>
              </a:r>
              <a:br>
                <a:rPr dirty="0"/>
              </a:b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每个关键字下面都可以有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数据成员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aphicFrame>
        <p:nvGraphicFramePr>
          <p:cNvPr id="10" name="comparison-table"/>
          <p:cNvGraphicFramePr>
            <a:graphicFrameLocks noGrp="1"/>
          </p:cNvGraphicFramePr>
          <p:nvPr/>
        </p:nvGraphicFramePr>
        <p:xfrm>
          <a:off x="990600" y="2986088"/>
          <a:ext cx="10191750" cy="24384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5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关键字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类内成员函数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类外普通代码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private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（私有）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可以访问本类成员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不能直接访问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public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（公有）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可以访问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可以通过对象访问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protected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（保护）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可以访问；派生类按规则访问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不能直接访问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5197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599" y="5819775"/>
            <a:ext cx="10239375" cy="371475"/>
            <a:chOff x="990600" y="5634038"/>
            <a:chExt cx="102393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5634038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protected与派生类的关系，到继承一章再详细说明。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类的构成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类声明中的注意事项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1962150"/>
            <a:ext cx="10521919" cy="1795462"/>
            <a:chOff x="990600" y="1962150"/>
            <a:chExt cx="10521919" cy="1795462"/>
          </a:xfrm>
        </p:grpSpPr>
        <p:sp>
          <p:nvSpPr>
            <p:cNvPr id="7" name="Freeform 7"/>
            <p:cNvSpPr/>
            <p:nvPr/>
          </p:nvSpPr>
          <p:spPr>
            <a:xfrm>
              <a:off x="990600" y="1962150"/>
              <a:ext cx="10521919" cy="17954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三种访问权限不一定都要出现，也可以不写权限标签。</a:t>
              </a:r>
              <a:r>
                <a:rPr lang="zh-CN" alt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中未指定权限的默认为private。</a:t>
              </a:r>
              <a:br>
                <a:rPr dirty="0"/>
              </a:b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一般将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数据成员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声明为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私有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成员，将需要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对外提供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的成员函数声明为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公有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成员。</a:t>
              </a:r>
              <a:br>
                <a:rPr dirty="0"/>
              </a:b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private、protected</a:t>
              </a:r>
              <a:r>
                <a:rPr lang="en-US" alt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</a:t>
              </a:r>
              <a:r>
                <a:rPr lang="en-US" alt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alt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可以按任意顺序出现多次。</a:t>
              </a:r>
              <a:br>
                <a:rPr dirty="0"/>
              </a:br>
              <a:r>
                <a:rPr lang="zh-CN" altLang="en-US" sz="2020" dirty="0">
                  <a:solidFill>
                    <a:srgbClr val="172B49"/>
                  </a:solidFill>
                </a:rPr>
                <a:t>当然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把同一权限的成员集中在一起，程序会更加清晰。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14400" y="4019477"/>
            <a:ext cx="10315575" cy="2252664"/>
            <a:chOff x="914400" y="3948112"/>
            <a:chExt cx="10315575" cy="2252664"/>
          </a:xfrm>
        </p:grpSpPr>
        <p:sp>
          <p:nvSpPr>
            <p:cNvPr id="10" name="Freeform 10"/>
            <p:cNvSpPr/>
            <p:nvPr/>
          </p:nvSpPr>
          <p:spPr>
            <a:xfrm>
              <a:off x="990600" y="3948112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省略权限标签时，默认是private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914400" y="4329112"/>
              <a:ext cx="10220325" cy="1400175"/>
              <a:chOff x="914400" y="4329112"/>
              <a:chExt cx="10220325" cy="140017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1038225" y="4329112"/>
                <a:ext cx="10096500" cy="14001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025"/>
                  </a:lnSpc>
                </a:pPr>
                <a:r>
                  <a:rPr lang="en-US" sz="1950" b="1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class</a:t>
                </a: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 Date {</a:t>
                </a:r>
                <a:br>
                  <a:rPr dirty="0"/>
                </a:b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    </a:t>
                </a:r>
                <a:r>
                  <a:rPr lang="en-US" sz="1950" b="1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int</a:t>
                </a: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year;   // 默认private</a:t>
                </a:r>
                <a:br>
                  <a:rPr dirty="0"/>
                </a:br>
                <a:r>
                  <a:rPr lang="en-US" sz="1950" b="1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public</a:t>
                </a: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:</a:t>
                </a:r>
                <a:br>
                  <a:rPr dirty="0"/>
                </a:b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    </a:t>
                </a:r>
                <a:r>
                  <a:rPr lang="en-US" sz="1950" b="1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void</a:t>
                </a: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 showDate();</a:t>
                </a:r>
                <a:br>
                  <a:rPr dirty="0"/>
                </a:b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};</a:t>
                </a:r>
              </a:p>
            </p:txBody>
          </p:sp>
          <p:sp>
            <p:nvSpPr>
              <p:cNvPr id="14" name="Freeform 14"/>
              <p:cNvSpPr/>
              <p:nvPr/>
            </p:nvSpPr>
            <p:spPr>
              <a:xfrm>
                <a:off x="914400" y="4329112"/>
                <a:ext cx="9525" cy="132588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325880">
                    <a:moveTo>
                      <a:pt x="0" y="0"/>
                    </a:moveTo>
                    <a:lnTo>
                      <a:pt x="0" y="1325880"/>
                    </a:lnTo>
                  </a:path>
                </a:pathLst>
              </a:custGeom>
              <a:noFill/>
              <a:ln w="19050">
                <a:solidFill>
                  <a:srgbClr val="244D87"/>
                </a:solidFill>
              </a:ln>
            </p:spPr>
          </p:sp>
        </p:grpSp>
        <p:sp>
          <p:nvSpPr>
            <p:cNvPr id="16" name="Freeform 16"/>
            <p:cNvSpPr/>
            <p:nvPr/>
          </p:nvSpPr>
          <p:spPr>
            <a:xfrm>
              <a:off x="990600" y="5843588"/>
              <a:ext cx="102393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altLang="en-US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此时没有写 </a:t>
              </a:r>
              <a:r>
                <a:rPr lang="en-US" alt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private </a:t>
              </a:r>
              <a:r>
                <a:rPr lang="zh-CN" altLang="en-US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标签，则默认 </a:t>
              </a: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year</a:t>
              </a:r>
              <a:r>
                <a:rPr lang="en-US" alt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私有</a:t>
              </a: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成员；</a:t>
              </a:r>
              <a:r>
                <a:rPr lang="zh-CN" altLang="en-US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而 </a:t>
              </a: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showDate</a:t>
              </a:r>
              <a:r>
                <a:rPr lang="en-US" alt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</a:t>
              </a:r>
              <a:r>
                <a:rPr lang="zh-CN" altLang="en-US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公开的</a:t>
              </a: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对外接口。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类的构成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数据成员的声明与初值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399"/>
            <a:ext cx="10239375" cy="1881211"/>
            <a:chOff x="990600" y="2057399"/>
            <a:chExt cx="10239375" cy="1881211"/>
          </a:xfrm>
        </p:grpSpPr>
        <p:sp>
          <p:nvSpPr>
            <p:cNvPr id="7" name="Freeform 7"/>
            <p:cNvSpPr/>
            <p:nvPr/>
          </p:nvSpPr>
          <p:spPr>
            <a:xfrm>
              <a:off x="990600" y="2057399"/>
              <a:ext cx="10239375" cy="18812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数据成员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可以采用适合该数据的类型。普通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数据成员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不能使用</a:t>
              </a:r>
              <a:r>
                <a:rPr lang="en-US" alt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auto</a:t>
              </a:r>
              <a:r>
                <a:rPr lang="en-US" alt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类型，也不能声明为</a:t>
              </a:r>
              <a:r>
                <a:rPr lang="en-US" alt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register</a:t>
              </a:r>
              <a:r>
                <a:rPr lang="en-US" alt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或</a:t>
              </a:r>
              <a:r>
                <a:rPr lang="en-US" alt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extern</a:t>
              </a:r>
              <a:r>
                <a:rPr lang="en-US" alt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alt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类型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>
                <a:rPr dirty="0"/>
              </a:b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在C++中，可以在类内为普通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数据成员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指定默认初值。</a:t>
              </a:r>
              <a:br>
                <a:rPr dirty="0"/>
              </a:b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也可以</a:t>
              </a:r>
              <a:r>
                <a:rPr lang="zh-CN" alt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通过设置一个 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en-US" alt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中安排</a:t>
              </a:r>
              <a:r>
                <a:rPr lang="en-US" alt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4501533"/>
            <a:ext cx="2975145" cy="1657350"/>
            <a:chOff x="914400" y="3671888"/>
            <a:chExt cx="2975145" cy="1657350"/>
          </a:xfrm>
        </p:grpSpPr>
        <p:sp>
          <p:nvSpPr>
            <p:cNvPr id="10" name="Freeform 10"/>
            <p:cNvSpPr/>
            <p:nvPr/>
          </p:nvSpPr>
          <p:spPr>
            <a:xfrm>
              <a:off x="1038225" y="3671888"/>
              <a:ext cx="285132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 {</a:t>
              </a:r>
              <a:br>
                <a:rPr dirty="0"/>
              </a:b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year = 2000;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month = 1;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day = 1;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671888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类的构成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用一个类来描述日期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868681" y="2009774"/>
            <a:ext cx="6646544" cy="2740645"/>
            <a:chOff x="868681" y="2009774"/>
            <a:chExt cx="6646544" cy="2740645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64770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 {</a:t>
              </a:r>
              <a:br>
                <a:rPr dirty="0"/>
              </a:b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setDate(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showDate();</a:t>
              </a:r>
              <a:br>
                <a:rPr dirty="0"/>
              </a:b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m_year;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m_month;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m_day;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 flipH="1">
              <a:off x="868681" y="2009774"/>
              <a:ext cx="45719" cy="2740645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7960433" y="2346579"/>
            <a:ext cx="3381375" cy="2000250"/>
            <a:chOff x="7715250" y="2009775"/>
            <a:chExt cx="3381375" cy="2000250"/>
          </a:xfrm>
        </p:grpSpPr>
        <p:sp>
          <p:nvSpPr>
            <p:cNvPr id="11" name="Freeform 11"/>
            <p:cNvSpPr/>
            <p:nvPr/>
          </p:nvSpPr>
          <p:spPr>
            <a:xfrm>
              <a:off x="7715250" y="2009775"/>
              <a:ext cx="3381375" cy="2000250"/>
            </a:xfrm>
            <a:prstGeom prst="roundRect">
              <a:avLst>
                <a:gd name="adj" fmla="val 5714"/>
              </a:avLst>
            </a:prstGeom>
            <a:noFill/>
            <a:ln w="11430">
              <a:solidFill>
                <a:srgbClr val="244D8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7858125" y="2171700"/>
              <a:ext cx="3095625" cy="4143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Date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7886700" y="2619375"/>
              <a:ext cx="30384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880" dirty="0" err="1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setDate</a:t>
              </a:r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() / </a:t>
              </a:r>
              <a:r>
                <a:rPr lang="en-US" sz="1880" dirty="0" err="1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showDate</a:t>
              </a:r>
              <a:r>
                <a:rPr lang="en-US" sz="1880" dirty="0">
                  <a:solidFill>
                    <a:srgbClr val="172B49"/>
                  </a:solidFill>
                  <a:ea typeface="Consolas"/>
                  <a:cs typeface="Consolas"/>
                </a:rPr>
                <a:t>()</a:t>
              </a:r>
              <a:endParaRPr lang="en-US" sz="1880" dirty="0">
                <a:solidFill>
                  <a:srgbClr val="172B49"/>
                </a:solidFill>
                <a:latin typeface="Consolas"/>
                <a:ea typeface="Consolas"/>
                <a:cs typeface="Consolas"/>
              </a:endParaRP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886700" y="3038475"/>
              <a:ext cx="3038475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m_year、m_month、m_day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17269" y="4792604"/>
            <a:ext cx="9835097" cy="1338224"/>
            <a:chOff x="1013530" y="4792604"/>
            <a:chExt cx="6812234" cy="1338224"/>
          </a:xfrm>
        </p:grpSpPr>
        <p:sp>
          <p:nvSpPr>
            <p:cNvPr id="19" name="Freeform 19"/>
            <p:cNvSpPr/>
            <p:nvPr/>
          </p:nvSpPr>
          <p:spPr>
            <a:xfrm>
              <a:off x="1038225" y="4792604"/>
              <a:ext cx="5523843" cy="47025"/>
            </a:xfrm>
            <a:custGeom>
              <a:avLst/>
              <a:gdLst/>
              <a:ahLst/>
              <a:cxnLst/>
              <a:rect l="l" t="t" r="r" b="b"/>
              <a:pathLst>
                <a:path w="6191250" h="9525">
                  <a:moveTo>
                    <a:pt x="0" y="0"/>
                  </a:moveTo>
                  <a:lnTo>
                    <a:pt x="61912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1013530" y="5161451"/>
              <a:ext cx="6812234" cy="969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setDate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用来初始化的函数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showDate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函数的</a:t>
              </a:r>
              <a:r>
                <a:rPr lang="zh-CN" alt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声明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放在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下面，供类外调用。</a:t>
              </a:r>
              <a:br>
                <a:rPr dirty="0"/>
              </a:b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m_year、m_month、m_day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则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放在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下面，由类的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读写。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成员函数的声明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成员函数的声明</a:t>
            </a:r>
            <a:r>
              <a:rPr lang="en-US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 </a:t>
            </a:r>
            <a:r>
              <a:rPr lang="zh-CN" altLang="en-US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和 类外实现函数</a:t>
            </a:r>
            <a:endParaRPr lang="zh-CN" sz="2480" b="1" dirty="0">
              <a:solidFill>
                <a:srgbClr val="244D87"/>
              </a:solidFill>
              <a:latin typeface="Consolas"/>
              <a:ea typeface="Microsoft YaHei"/>
              <a:cs typeface="Consola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128764"/>
            <a:ext cx="10239375" cy="984623"/>
            <a:chOff x="990600" y="2128764"/>
            <a:chExt cx="10239375" cy="984623"/>
          </a:xfrm>
        </p:grpSpPr>
        <p:sp>
          <p:nvSpPr>
            <p:cNvPr id="7" name="Freeform 7"/>
            <p:cNvSpPr/>
            <p:nvPr/>
          </p:nvSpPr>
          <p:spPr>
            <a:xfrm>
              <a:off x="990600" y="2128764"/>
              <a:ext cx="10239375" cy="9846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在类的声明中</a:t>
              </a:r>
              <a:r>
                <a:rPr lang="zh-CN" alt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只给出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的原型，而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体写在类的外部。</a:t>
              </a:r>
              <a:endParaRPr lang="en-US" alt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2020" dirty="0">
                  <a:solidFill>
                    <a:srgbClr val="172B49"/>
                  </a:solidFill>
                  <a:cs typeface="Consolas"/>
                </a:rPr>
                <a:t>通过这种方式，可以使得类中的定义简洁清爽，从而避免了庞杂的代码实现。</a:t>
              </a:r>
              <a:endPara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10434"/>
            <a:ext cx="4895850" cy="2766281"/>
            <a:chOff x="914400" y="2614612"/>
            <a:chExt cx="4895850" cy="2766281"/>
          </a:xfrm>
        </p:grpSpPr>
        <p:sp>
          <p:nvSpPr>
            <p:cNvPr id="10" name="Freeform 10"/>
            <p:cNvSpPr/>
            <p:nvPr/>
          </p:nvSpPr>
          <p:spPr>
            <a:xfrm>
              <a:off x="1038225" y="2614612"/>
              <a:ext cx="4772025" cy="27662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1950" b="1" dirty="0">
                  <a:solidFill>
                    <a:schemeClr val="accent3">
                      <a:lumMod val="75000"/>
                    </a:schemeClr>
                  </a:solidFill>
                  <a:latin typeface="Consolas"/>
                  <a:ea typeface="Microsoft YaHei"/>
                  <a:cs typeface="Consolas"/>
                </a:rPr>
                <a:t>// </a:t>
              </a:r>
              <a:r>
                <a:rPr lang="zh-CN" altLang="en-US" sz="1950" b="1" dirty="0">
                  <a:solidFill>
                    <a:schemeClr val="accent3">
                      <a:lumMod val="75000"/>
                    </a:schemeClr>
                  </a:solidFill>
                  <a:latin typeface="Consolas"/>
                  <a:ea typeface="Microsoft YaHei"/>
                  <a:cs typeface="Consolas"/>
                </a:rPr>
                <a:t>在</a:t>
              </a:r>
              <a:r>
                <a:rPr lang="zh-CN" sz="1950" b="1" dirty="0">
                  <a:solidFill>
                    <a:schemeClr val="accent3">
                      <a:lumMod val="75000"/>
                    </a:schemeClr>
                  </a:solidFill>
                  <a:latin typeface="Consolas"/>
                  <a:ea typeface="Microsoft YaHei"/>
                  <a:cs typeface="Consolas"/>
                </a:rPr>
                <a:t>类内</a:t>
              </a:r>
              <a:r>
                <a:rPr lang="zh-CN" altLang="en-US" sz="1950" b="1" dirty="0">
                  <a:solidFill>
                    <a:schemeClr val="accent3">
                      <a:lumMod val="75000"/>
                    </a:schemeClr>
                  </a:solidFill>
                  <a:latin typeface="Consolas"/>
                  <a:ea typeface="Microsoft YaHei"/>
                  <a:cs typeface="Consolas"/>
                </a:rPr>
                <a:t>进行</a:t>
              </a:r>
              <a:r>
                <a:rPr lang="zh-CN" sz="1950" b="1" dirty="0">
                  <a:solidFill>
                    <a:schemeClr val="accent3">
                      <a:lumMod val="75000"/>
                    </a:schemeClr>
                  </a:solidFill>
                  <a:latin typeface="Consolas"/>
                  <a:ea typeface="Microsoft YaHei"/>
                  <a:cs typeface="Consolas"/>
                </a:rPr>
                <a:t>声明</a:t>
              </a:r>
              <a:br>
                <a:rPr dirty="0"/>
              </a:b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返回类型 成员函数名(参数列表);</a:t>
              </a:r>
              <a:br>
                <a:rPr dirty="0"/>
              </a:br>
              <a:r>
                <a:rPr lang="zh-CN" sz="1950" b="1" dirty="0">
                  <a:solidFill>
                    <a:schemeClr val="accent3">
                      <a:lumMod val="75000"/>
                    </a:schemeClr>
                  </a:solidFill>
                  <a:latin typeface="Consolas"/>
                  <a:ea typeface="Microsoft YaHei"/>
                  <a:cs typeface="Consolas"/>
                </a:rPr>
                <a:t>// 类外</a:t>
              </a:r>
              <a:r>
                <a:rPr lang="zh-CN" altLang="en-US" sz="1950" b="1" dirty="0">
                  <a:solidFill>
                    <a:schemeClr val="accent3">
                      <a:lumMod val="75000"/>
                    </a:schemeClr>
                  </a:solidFill>
                  <a:cs typeface="Consolas"/>
                </a:rPr>
                <a:t>实现</a:t>
              </a:r>
              <a:br>
                <a:rPr dirty="0"/>
              </a:b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返回类型 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类名::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成员函数名(参数列表) {</a:t>
              </a:r>
              <a:br>
                <a:rPr dirty="0"/>
              </a:b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函数体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614612"/>
              <a:ext cx="76200" cy="270675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6095999" y="3415590"/>
            <a:ext cx="5577098" cy="2219326"/>
            <a:chOff x="7715250" y="2614612"/>
            <a:chExt cx="3571875" cy="2219326"/>
          </a:xfrm>
        </p:grpSpPr>
        <p:sp>
          <p:nvSpPr>
            <p:cNvPr id="14" name="Freeform 14"/>
            <p:cNvSpPr/>
            <p:nvPr/>
          </p:nvSpPr>
          <p:spPr>
            <a:xfrm>
              <a:off x="7715250" y="2614612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2928938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014662"/>
              <a:ext cx="3571875" cy="181927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类内</a:t>
              </a:r>
              <a:r>
                <a:rPr lang="zh-CN" altLang="en-US" sz="1950" dirty="0">
                  <a:solidFill>
                    <a:srgbClr val="172B49"/>
                  </a:solidFill>
                  <a:cs typeface="Consolas"/>
                </a:rPr>
                <a:t>仅有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函数声明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说明函数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的原型是什么，而函数的具体实现则可以放在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类外。</a:t>
              </a:r>
              <a:br>
                <a:rPr dirty="0"/>
              </a:br>
              <a:r>
                <a:rPr lang="zh-CN" altLang="en-US" sz="1950" dirty="0">
                  <a:solidFill>
                    <a:srgbClr val="172B49"/>
                  </a:solidFill>
                </a:rPr>
                <a:t>类外实现中的 </a:t>
              </a:r>
              <a:r>
                <a:rPr lang="zh-CN" sz="195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类名::</a:t>
              </a:r>
              <a:r>
                <a:rPr lang="en-US" altLang="zh-CN" sz="195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说明这个函数属于哪个类，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且</a:t>
              </a:r>
              <a:r>
                <a:rPr lang="zh-CN" altLang="en-US" sz="195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返回值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</a:t>
              </a:r>
              <a:r>
                <a:rPr lang="zh-CN" sz="195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参数</a:t>
              </a:r>
              <a:r>
                <a:rPr lang="zh-CN" altLang="en-US" sz="1950" b="1" dirty="0">
                  <a:solidFill>
                    <a:srgbClr val="172B49"/>
                  </a:solidFill>
                  <a:cs typeface="Consolas"/>
                </a:rPr>
                <a:t>列表</a:t>
              </a:r>
              <a:r>
                <a:rPr lang="zh-CN" altLang="en-US" sz="1950" dirty="0">
                  <a:solidFill>
                    <a:srgbClr val="172B49"/>
                  </a:solidFill>
                  <a:cs typeface="Consolas"/>
                </a:rPr>
                <a:t>也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和类中的函数声明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对应。</a:t>
              </a:r>
            </a:p>
          </p:txBody>
        </p:sp>
      </p:grpSp>
      <p:sp>
        <p:nvSpPr>
          <p:cNvPr id="3" name="Freeform 11">
            <a:extLst>
              <a:ext uri="{FF2B5EF4-FFF2-40B4-BE49-F238E27FC236}">
                <a16:creationId xmlns:a16="http://schemas.microsoft.com/office/drawing/2014/main" id="{48AF0CE2-939A-55B9-2A3C-DCB0AAA16E19}"/>
              </a:ext>
            </a:extLst>
          </p:cNvPr>
          <p:cNvSpPr/>
          <p:nvPr/>
        </p:nvSpPr>
        <p:spPr>
          <a:xfrm rot="5400000">
            <a:off x="4458310" y="4595218"/>
            <a:ext cx="2793931" cy="45719"/>
          </a:xfrm>
          <a:custGeom>
            <a:avLst/>
            <a:gdLst/>
            <a:ahLst/>
            <a:cxnLst/>
            <a:rect l="l" t="t" r="r" b="b"/>
            <a:pathLst>
              <a:path w="10239375" h="9525">
                <a:moveTo>
                  <a:pt x="0" y="0"/>
                </a:moveTo>
                <a:lnTo>
                  <a:pt x="102393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成员函数的声明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altLang="en-US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例：</a:t>
            </a:r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表示坐标点的类</a:t>
            </a:r>
            <a:r>
              <a:rPr lang="en-US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 </a:t>
            </a:r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Coord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4"/>
            <a:ext cx="10220325" cy="3128103"/>
            <a:chOff x="914400" y="2009774"/>
            <a:chExt cx="10220325" cy="3128103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10096500" cy="3118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Coord {</a:t>
              </a:r>
              <a:br>
                <a:rPr dirty="0"/>
              </a:b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setCoord(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dirty="0" err="1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getx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();</a:t>
              </a:r>
              <a:br>
                <a:rPr lang="zh-CN" altLang="en-US"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gety();</a:t>
              </a:r>
              <a:br>
                <a:rPr dirty="0"/>
              </a:b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x, y;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  <a:p>
              <a:pPr algn="l">
                <a:lnSpc>
                  <a:spcPts val="2025"/>
                </a:lnSpc>
              </a:pPr>
              <a:r>
                <a:rPr lang="zh-CN" altLang="zh-CN" sz="1800" b="1" dirty="0">
                  <a:solidFill>
                    <a:schemeClr val="accent3">
                      <a:lumMod val="75000"/>
                    </a:schemeClr>
                  </a:solidFill>
                  <a:latin typeface="Consolas"/>
                  <a:ea typeface="Microsoft YaHei"/>
                  <a:cs typeface="Consolas"/>
                </a:rPr>
                <a:t>// </a:t>
              </a:r>
              <a:r>
                <a:rPr lang="zh-CN" altLang="en-US" sz="1800" b="1" dirty="0">
                  <a:solidFill>
                    <a:schemeClr val="accent3">
                      <a:lumMod val="75000"/>
                    </a:schemeClr>
                  </a:solidFill>
                  <a:latin typeface="Consolas"/>
                  <a:ea typeface="Microsoft YaHei"/>
                  <a:cs typeface="Consolas"/>
                </a:rPr>
                <a:t>在</a:t>
              </a:r>
              <a:r>
                <a:rPr lang="zh-CN" altLang="zh-CN" sz="1800" b="1" dirty="0">
                  <a:solidFill>
                    <a:schemeClr val="accent3">
                      <a:lumMod val="75000"/>
                    </a:schemeClr>
                  </a:solidFill>
                  <a:latin typeface="Consolas"/>
                  <a:ea typeface="Microsoft YaHei"/>
                  <a:cs typeface="Consolas"/>
                </a:rPr>
                <a:t>类</a:t>
              </a:r>
              <a:r>
                <a:rPr lang="zh-CN" altLang="en-US" b="1" dirty="0">
                  <a:solidFill>
                    <a:schemeClr val="accent3">
                      <a:lumMod val="75000"/>
                    </a:schemeClr>
                  </a:solidFill>
                  <a:cs typeface="Consolas"/>
                </a:rPr>
                <a:t>外</a:t>
              </a:r>
              <a:r>
                <a:rPr lang="zh-CN" altLang="en-US" sz="1800" b="1" dirty="0">
                  <a:solidFill>
                    <a:schemeClr val="accent3">
                      <a:lumMod val="75000"/>
                    </a:schemeClr>
                  </a:solidFill>
                  <a:latin typeface="Consolas"/>
                  <a:ea typeface="Microsoft YaHei"/>
                  <a:cs typeface="Consolas"/>
                </a:rPr>
                <a:t>进行实现类中的</a:t>
              </a:r>
              <a:r>
                <a:rPr lang="zh-CN" altLang="en-US" b="1" dirty="0">
                  <a:solidFill>
                    <a:schemeClr val="accent3">
                      <a:lumMod val="75000"/>
                    </a:schemeClr>
                  </a:solidFill>
                  <a:cs typeface="Consolas"/>
                </a:rPr>
                <a:t>函数</a:t>
              </a:r>
              <a:br>
                <a:rPr dirty="0"/>
              </a:b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Coord::setCoord(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b) { x = a; y = b; }</a:t>
              </a:r>
              <a:br>
                <a:rPr dirty="0"/>
              </a:b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Coord::getx()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x; }</a:t>
              </a:r>
              <a:br>
                <a:rPr dirty="0"/>
              </a:b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Coord::gety()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y; 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4"/>
              <a:ext cx="76200" cy="3128103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1" name="Freeform 11"/>
          <p:cNvSpPr/>
          <p:nvPr/>
        </p:nvSpPr>
        <p:spPr>
          <a:xfrm>
            <a:off x="990600" y="5293575"/>
            <a:ext cx="10239375" cy="9525"/>
          </a:xfrm>
          <a:custGeom>
            <a:avLst/>
            <a:gdLst/>
            <a:ahLst/>
            <a:cxnLst/>
            <a:rect l="l" t="t" r="r" b="b"/>
            <a:pathLst>
              <a:path w="10239375" h="9525">
                <a:moveTo>
                  <a:pt x="0" y="0"/>
                </a:moveTo>
                <a:lnTo>
                  <a:pt x="102393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" name="Group 32">
            <a:extLst>
              <a:ext uri="{FF2B5EF4-FFF2-40B4-BE49-F238E27FC236}">
                <a16:creationId xmlns:a16="http://schemas.microsoft.com/office/drawing/2014/main" id="{3FE033B6-BB57-D07C-3B92-6295CCEF3075}"/>
              </a:ext>
            </a:extLst>
          </p:cNvPr>
          <p:cNvGrpSpPr/>
          <p:nvPr/>
        </p:nvGrpSpPr>
        <p:grpSpPr>
          <a:xfrm>
            <a:off x="1017270" y="5509501"/>
            <a:ext cx="9985839" cy="765639"/>
            <a:chOff x="-222744" y="5053012"/>
            <a:chExt cx="11192323" cy="858143"/>
          </a:xfrm>
        </p:grpSpPr>
        <p:sp>
          <p:nvSpPr>
            <p:cNvPr id="5" name="Freeform 14">
              <a:extLst>
                <a:ext uri="{FF2B5EF4-FFF2-40B4-BE49-F238E27FC236}">
                  <a16:creationId xmlns:a16="http://schemas.microsoft.com/office/drawing/2014/main" id="{5942FBE0-D837-E3BD-052D-2C24D5714B3F}"/>
                </a:ext>
              </a:extLst>
            </p:cNvPr>
            <p:cNvSpPr/>
            <p:nvPr/>
          </p:nvSpPr>
          <p:spPr>
            <a:xfrm>
              <a:off x="-222744" y="5288756"/>
              <a:ext cx="3949224" cy="38576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alt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 Coord::</a:t>
              </a:r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getx</a:t>
              </a:r>
              <a:r>
                <a:rPr lang="en-US" alt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() </a:t>
              </a:r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altLang="en-US" sz="2020" b="1" dirty="0">
                  <a:solidFill>
                    <a:srgbClr val="244D87"/>
                  </a:solidFill>
                  <a:cs typeface="Consolas"/>
                </a:rPr>
                <a:t>意义</a:t>
              </a:r>
              <a:r>
                <a:rPr lang="en-US" altLang="zh-CN" sz="2020" b="1" dirty="0">
                  <a:solidFill>
                    <a:srgbClr val="244D87"/>
                  </a:solidFill>
                  <a:cs typeface="Consolas"/>
                </a:rPr>
                <a:t>:</a:t>
              </a:r>
              <a:endParaRPr lang="zh-CN" sz="20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  <p:grpSp>
          <p:nvGrpSpPr>
            <p:cNvPr id="13" name="Group 23">
              <a:extLst>
                <a:ext uri="{FF2B5EF4-FFF2-40B4-BE49-F238E27FC236}">
                  <a16:creationId xmlns:a16="http://schemas.microsoft.com/office/drawing/2014/main" id="{EDCE2688-0581-96C7-72DE-84D55A4EDD61}"/>
                </a:ext>
              </a:extLst>
            </p:cNvPr>
            <p:cNvGrpSpPr/>
            <p:nvPr/>
          </p:nvGrpSpPr>
          <p:grpSpPr>
            <a:xfrm>
              <a:off x="3681412" y="5053012"/>
              <a:ext cx="2205038" cy="857250"/>
              <a:chOff x="3681412" y="5053012"/>
              <a:chExt cx="2205038" cy="857250"/>
            </a:xfrm>
          </p:grpSpPr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1865369F-D7CD-DC30-C5B1-AF023E2E33EC}"/>
                  </a:ext>
                </a:extLst>
              </p:cNvPr>
              <p:cNvSpPr/>
              <p:nvPr/>
            </p:nvSpPr>
            <p:spPr>
              <a:xfrm>
                <a:off x="3991438" y="5053012"/>
                <a:ext cx="1609808" cy="857250"/>
              </a:xfrm>
              <a:prstGeom prst="roundRect">
                <a:avLst>
                  <a:gd name="adj" fmla="val 888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D6643262-3BDE-F8F6-37A7-D6F37C8D143F}"/>
                  </a:ext>
                </a:extLst>
              </p:cNvPr>
              <p:cNvSpPr/>
              <p:nvPr/>
            </p:nvSpPr>
            <p:spPr>
              <a:xfrm>
                <a:off x="3681412" y="5136356"/>
                <a:ext cx="2205038" cy="6905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int</a:t>
                </a:r>
                <a:br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返回整数</a:t>
                </a:r>
              </a:p>
            </p:txBody>
          </p:sp>
        </p:grpSp>
        <p:grpSp>
          <p:nvGrpSpPr>
            <p:cNvPr id="15" name="Group 27">
              <a:extLst>
                <a:ext uri="{FF2B5EF4-FFF2-40B4-BE49-F238E27FC236}">
                  <a16:creationId xmlns:a16="http://schemas.microsoft.com/office/drawing/2014/main" id="{28187F3F-9C16-2037-DD51-0656227FD0D2}"/>
                </a:ext>
              </a:extLst>
            </p:cNvPr>
            <p:cNvGrpSpPr/>
            <p:nvPr/>
          </p:nvGrpSpPr>
          <p:grpSpPr>
            <a:xfrm>
              <a:off x="5886450" y="5053012"/>
              <a:ext cx="2376488" cy="857250"/>
              <a:chOff x="5886450" y="5053012"/>
              <a:chExt cx="2376488" cy="857250"/>
            </a:xfrm>
          </p:grpSpPr>
          <p:sp>
            <p:nvSpPr>
              <p:cNvPr id="19" name="Freeform 24">
                <a:extLst>
                  <a:ext uri="{FF2B5EF4-FFF2-40B4-BE49-F238E27FC236}">
                    <a16:creationId xmlns:a16="http://schemas.microsoft.com/office/drawing/2014/main" id="{1274B690-B17F-A68D-E86A-71ECB6FF21C5}"/>
                  </a:ext>
                </a:extLst>
              </p:cNvPr>
              <p:cNvSpPr/>
              <p:nvPr/>
            </p:nvSpPr>
            <p:spPr>
              <a:xfrm>
                <a:off x="5886450" y="5053012"/>
                <a:ext cx="2376488" cy="857250"/>
              </a:xfrm>
              <a:prstGeom prst="roundRect">
                <a:avLst>
                  <a:gd name="adj" fmla="val 888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Freeform 25">
                <a:extLst>
                  <a:ext uri="{FF2B5EF4-FFF2-40B4-BE49-F238E27FC236}">
                    <a16:creationId xmlns:a16="http://schemas.microsoft.com/office/drawing/2014/main" id="{6000C4C2-06EC-80CE-439E-0EC1B12954C2}"/>
                  </a:ext>
                </a:extLst>
              </p:cNvPr>
              <p:cNvSpPr/>
              <p:nvPr/>
            </p:nvSpPr>
            <p:spPr>
              <a:xfrm>
                <a:off x="5972176" y="5136356"/>
                <a:ext cx="2205038" cy="6905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Coord::getx()</a:t>
                </a:r>
                <a:br>
                  <a:rPr dirty="0"/>
                </a:b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Coord的</a:t>
                </a:r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成员函数</a:t>
                </a:r>
              </a:p>
            </p:txBody>
          </p:sp>
        </p:grpSp>
        <p:grpSp>
          <p:nvGrpSpPr>
            <p:cNvPr id="16" name="Group 31">
              <a:extLst>
                <a:ext uri="{FF2B5EF4-FFF2-40B4-BE49-F238E27FC236}">
                  <a16:creationId xmlns:a16="http://schemas.microsoft.com/office/drawing/2014/main" id="{ACC05D40-0AB3-B28D-2548-6B03098526B0}"/>
                </a:ext>
              </a:extLst>
            </p:cNvPr>
            <p:cNvGrpSpPr/>
            <p:nvPr/>
          </p:nvGrpSpPr>
          <p:grpSpPr>
            <a:xfrm>
              <a:off x="8593091" y="5053905"/>
              <a:ext cx="2376488" cy="857250"/>
              <a:chOff x="8593091" y="5053905"/>
              <a:chExt cx="2376488" cy="857250"/>
            </a:xfrm>
          </p:grpSpPr>
          <p:sp>
            <p:nvSpPr>
              <p:cNvPr id="17" name="Freeform 28">
                <a:extLst>
                  <a:ext uri="{FF2B5EF4-FFF2-40B4-BE49-F238E27FC236}">
                    <a16:creationId xmlns:a16="http://schemas.microsoft.com/office/drawing/2014/main" id="{7B2FAD8D-3348-3482-555D-79D570F1809D}"/>
                  </a:ext>
                </a:extLst>
              </p:cNvPr>
              <p:cNvSpPr/>
              <p:nvPr/>
            </p:nvSpPr>
            <p:spPr>
              <a:xfrm>
                <a:off x="8593091" y="5053905"/>
                <a:ext cx="2376488" cy="857250"/>
              </a:xfrm>
              <a:prstGeom prst="roundRect">
                <a:avLst>
                  <a:gd name="adj" fmla="val 888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Freeform 29">
                <a:extLst>
                  <a:ext uri="{FF2B5EF4-FFF2-40B4-BE49-F238E27FC236}">
                    <a16:creationId xmlns:a16="http://schemas.microsoft.com/office/drawing/2014/main" id="{6F22B438-1265-5DD8-C38F-7C89DEB793F4}"/>
                  </a:ext>
                </a:extLst>
              </p:cNvPr>
              <p:cNvSpPr/>
              <p:nvPr/>
            </p:nvSpPr>
            <p:spPr>
              <a:xfrm>
                <a:off x="8678817" y="5137249"/>
                <a:ext cx="2205038" cy="6905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return x;</a:t>
                </a:r>
                <a:br>
                  <a:rPr dirty="0"/>
                </a:b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返回当前对象的x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成员函数的声明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内联函数</a:t>
            </a:r>
            <a:r>
              <a:rPr lang="en-US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 </a:t>
            </a:r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和</a:t>
            </a:r>
            <a:r>
              <a:rPr lang="en-US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 </a:t>
            </a:r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类外定义的成员函数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04376"/>
            <a:ext cx="10239375" cy="2777769"/>
            <a:chOff x="990600" y="2057400"/>
            <a:chExt cx="10239375" cy="203859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20385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可以直接定义在类体内，也可以在类内声明、在类外定义。</a:t>
              </a:r>
              <a:br>
                <a:rPr dirty="0"/>
              </a:br>
              <a:r>
                <a:rPr lang="zh-CN" alt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如果是在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类内定义</a:t>
              </a:r>
              <a:r>
                <a:rPr lang="zh-CN" alt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并实现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alt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</a:t>
              </a:r>
              <a:r>
                <a:rPr lang="en-US" alt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成员函数</a:t>
              </a:r>
              <a:r>
                <a:rPr lang="en-US" alt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隐式具有</a:t>
              </a:r>
              <a:r>
                <a:rPr lang="en-US" alt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inline</a:t>
              </a:r>
              <a:r>
                <a:rPr lang="en-US" alt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属性。</a:t>
              </a:r>
              <a:br>
                <a:rPr dirty="0"/>
              </a:br>
              <a:r>
                <a:rPr lang="en-US" altLang="zh-CN" sz="2020" dirty="0">
                  <a:solidFill>
                    <a:srgbClr val="172B49"/>
                  </a:solidFill>
                </a:rPr>
                <a:t>inline (</a:t>
              </a:r>
              <a:r>
                <a:rPr lang="zh-CN" altLang="en-US" sz="2020" dirty="0">
                  <a:solidFill>
                    <a:srgbClr val="172B49"/>
                  </a:solidFill>
                </a:rPr>
                <a:t>内联展开</a:t>
              </a:r>
              <a:r>
                <a:rPr lang="en-US" altLang="zh-CN" sz="2020" dirty="0">
                  <a:solidFill>
                    <a:srgbClr val="172B49"/>
                  </a:solidFill>
                </a:rPr>
                <a:t>) </a:t>
              </a:r>
              <a:r>
                <a:rPr lang="zh-CN" altLang="en-US" sz="2020" dirty="0">
                  <a:solidFill>
                    <a:srgbClr val="172B49"/>
                  </a:solidFill>
                </a:rPr>
                <a:t>是建议编译器把函数体放到调用处展开，以减少函数调用的开销。</a:t>
              </a:r>
              <a:endParaRPr lang="en-US" altLang="zh-CN" sz="2020" dirty="0">
                <a:solidFill>
                  <a:srgbClr val="172B49"/>
                </a:solidFill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2020" dirty="0">
                  <a:solidFill>
                    <a:srgbClr val="172B49"/>
                  </a:solidFill>
                </a:rPr>
                <a:t>因为进入函数时，程序需要保存上下文，从函数退出时恢复上下文，如果函数体特别简单，保存和恢复上下文的开销可能比较大。</a:t>
              </a:r>
              <a:br>
                <a:rPr lang="zh-CN" altLang="en-US" dirty="0"/>
              </a:br>
              <a:r>
                <a:rPr lang="zh-CN" altLang="en-US" sz="2020" dirty="0">
                  <a:solidFill>
                    <a:srgbClr val="172B49"/>
                  </a:solidFill>
                </a:rPr>
                <a:t>但是</a:t>
              </a:r>
              <a:r>
                <a:rPr lang="zh-CN" alt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是否展开由编译器决定，并且 </a:t>
              </a:r>
              <a:r>
                <a:rPr lang="en-US" alt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inline</a:t>
              </a:r>
              <a:r>
                <a:rPr lang="zh-CN" alt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并不保证</a:t>
              </a:r>
              <a:r>
                <a:rPr lang="zh-CN" altLang="en-US" sz="2020" dirty="0">
                  <a:solidFill>
                    <a:srgbClr val="172B49"/>
                  </a:solidFill>
                  <a:cs typeface="Consolas"/>
                </a:rPr>
                <a:t>一定</a:t>
              </a:r>
              <a:r>
                <a:rPr lang="zh-CN" alt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更快。</a:t>
              </a:r>
            </a:p>
          </p:txBody>
        </p:sp>
      </p:grpSp>
      <p:grpSp>
        <p:nvGrpSpPr>
          <p:cNvPr id="22" name="Group 9">
            <a:extLst>
              <a:ext uri="{FF2B5EF4-FFF2-40B4-BE49-F238E27FC236}">
                <a16:creationId xmlns:a16="http://schemas.microsoft.com/office/drawing/2014/main" id="{91FA168F-1DCE-E84C-8D95-2135DD55D874}"/>
              </a:ext>
            </a:extLst>
          </p:cNvPr>
          <p:cNvGrpSpPr/>
          <p:nvPr/>
        </p:nvGrpSpPr>
        <p:grpSpPr>
          <a:xfrm>
            <a:off x="1066800" y="4973660"/>
            <a:ext cx="10239375" cy="458315"/>
            <a:chOff x="990600" y="2057400"/>
            <a:chExt cx="10239375" cy="458315"/>
          </a:xfrm>
        </p:grpSpPr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36C13369-4700-87FC-E5EF-9F1D87C7E88F}"/>
                </a:ext>
              </a:extLst>
            </p:cNvPr>
            <p:cNvSpPr/>
            <p:nvPr/>
          </p:nvSpPr>
          <p:spPr>
            <a:xfrm>
              <a:off x="990600" y="2057400"/>
              <a:ext cx="10239375" cy="4583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alt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对于在类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外定义的短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，也可以在定义前</a:t>
              </a:r>
              <a:r>
                <a:rPr lang="zh-CN" alt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显式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加上</a:t>
              </a:r>
              <a:r>
                <a:rPr lang="en-US" alt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inline</a:t>
              </a:r>
              <a:r>
                <a:rPr lang="en-US" alt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alt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属性。</a:t>
              </a:r>
              <a:endPara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24" name="Group 13">
            <a:extLst>
              <a:ext uri="{FF2B5EF4-FFF2-40B4-BE49-F238E27FC236}">
                <a16:creationId xmlns:a16="http://schemas.microsoft.com/office/drawing/2014/main" id="{100AF90E-5719-11E8-0683-07647FAB97F5}"/>
              </a:ext>
            </a:extLst>
          </p:cNvPr>
          <p:cNvGrpSpPr/>
          <p:nvPr/>
        </p:nvGrpSpPr>
        <p:grpSpPr>
          <a:xfrm>
            <a:off x="990600" y="5517444"/>
            <a:ext cx="10220325" cy="885825"/>
            <a:chOff x="914400" y="3671888"/>
            <a:chExt cx="10220325" cy="885825"/>
          </a:xfrm>
        </p:grpSpPr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7163C74D-7A2C-1BB2-1D2C-BA21DC9D7463}"/>
                </a:ext>
              </a:extLst>
            </p:cNvPr>
            <p:cNvSpPr/>
            <p:nvPr/>
          </p:nvSpPr>
          <p:spPr>
            <a:xfrm>
              <a:off x="1038225" y="3671888"/>
              <a:ext cx="10096500" cy="8858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inline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Coord::getx() {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F6516047-ECAA-D39C-2F3C-82A9779A66CD}"/>
                </a:ext>
              </a:extLst>
            </p:cNvPr>
            <p:cNvSpPr/>
            <p:nvPr/>
          </p:nvSpPr>
          <p:spPr>
            <a:xfrm>
              <a:off x="914400" y="3671888"/>
              <a:ext cx="9525" cy="811530"/>
            </a:xfrm>
            <a:custGeom>
              <a:avLst/>
              <a:gdLst/>
              <a:ahLst/>
              <a:cxnLst/>
              <a:rect l="l" t="t" r="r" b="b"/>
              <a:pathLst>
                <a:path w="9525" h="811530">
                  <a:moveTo>
                    <a:pt x="0" y="0"/>
                  </a:moveTo>
                  <a:lnTo>
                    <a:pt x="0" y="8115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27" name="Freeform 11">
            <a:extLst>
              <a:ext uri="{FF2B5EF4-FFF2-40B4-BE49-F238E27FC236}">
                <a16:creationId xmlns:a16="http://schemas.microsoft.com/office/drawing/2014/main" id="{4905A06E-EA5A-7FE3-1CB4-FC38738D5999}"/>
              </a:ext>
            </a:extLst>
          </p:cNvPr>
          <p:cNvSpPr/>
          <p:nvPr/>
        </p:nvSpPr>
        <p:spPr>
          <a:xfrm>
            <a:off x="990600" y="4869838"/>
            <a:ext cx="10239375" cy="9525"/>
          </a:xfrm>
          <a:custGeom>
            <a:avLst/>
            <a:gdLst/>
            <a:ahLst/>
            <a:cxnLst/>
            <a:rect l="l" t="t" r="r" b="b"/>
            <a:pathLst>
              <a:path w="10239375" h="9525">
                <a:moveTo>
                  <a:pt x="0" y="0"/>
                </a:moveTo>
                <a:lnTo>
                  <a:pt x="102393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成员函数的声明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Coord的类</a:t>
            </a:r>
            <a:r>
              <a:rPr lang="zh-CN" altLang="en-US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内实现隐式具有</a:t>
            </a:r>
            <a:r>
              <a:rPr lang="zh-CN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inline定义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385762"/>
            <a:chOff x="990600" y="2057400"/>
            <a:chExt cx="102393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将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体直接放在类内部，是普通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隐式具有inline属性的一种写法。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632454"/>
            <a:ext cx="10220325" cy="2430200"/>
            <a:chOff x="914400" y="2614612"/>
            <a:chExt cx="10220325" cy="2430200"/>
          </a:xfrm>
        </p:grpSpPr>
        <p:sp>
          <p:nvSpPr>
            <p:cNvPr id="10" name="Freeform 10"/>
            <p:cNvSpPr/>
            <p:nvPr/>
          </p:nvSpPr>
          <p:spPr>
            <a:xfrm>
              <a:off x="1038225" y="2614612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Coord {</a:t>
              </a:r>
              <a:br>
                <a:rPr dirty="0"/>
              </a:b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setCoord(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b) { x = a; y = b; }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getx()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x; }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gety()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y; }</a:t>
              </a:r>
              <a:br>
                <a:rPr dirty="0"/>
              </a:b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x, y;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614612"/>
              <a:ext cx="45719" cy="2430200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599" y="5233933"/>
            <a:ext cx="10239376" cy="819206"/>
            <a:chOff x="990599" y="4881562"/>
            <a:chExt cx="10239376" cy="819206"/>
          </a:xfrm>
        </p:grpSpPr>
        <p:sp>
          <p:nvSpPr>
            <p:cNvPr id="14" name="Freeform 14"/>
            <p:cNvSpPr/>
            <p:nvPr/>
          </p:nvSpPr>
          <p:spPr>
            <a:xfrm>
              <a:off x="990600" y="48815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599" y="5169822"/>
              <a:ext cx="10239375" cy="5309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这种类内定义隐式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具有inline属性</a:t>
              </a:r>
              <a:r>
                <a:rPr lang="zh-CN" altLang="en-US" sz="1950" dirty="0">
                  <a:solidFill>
                    <a:srgbClr val="172B49"/>
                  </a:solidFill>
                  <a:cs typeface="Consolas"/>
                </a:rPr>
                <a:t>，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不过</a:t>
              </a:r>
              <a:r>
                <a:rPr lang="zh-CN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功能完全相同。</a:t>
              </a:r>
            </a:p>
            <a:p>
              <a:pPr algn="l">
                <a:lnSpc>
                  <a:spcPct val="150000"/>
                </a:lnSpc>
              </a:pPr>
              <a:endParaRPr 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对象的定义和使用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对象的定义和使用：类与对象的关系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399"/>
            <a:ext cx="10239375" cy="1929503"/>
            <a:chOff x="990600" y="2057399"/>
            <a:chExt cx="10239375" cy="1929503"/>
          </a:xfrm>
        </p:grpSpPr>
        <p:sp>
          <p:nvSpPr>
            <p:cNvPr id="7" name="Freeform 7"/>
            <p:cNvSpPr/>
            <p:nvPr/>
          </p:nvSpPr>
          <p:spPr>
            <a:xfrm>
              <a:off x="990600" y="2057399"/>
              <a:ext cx="10239375" cy="19295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在C++中，可以把</a:t>
              </a:r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具有相同数据结构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</a:t>
              </a:r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相同操作集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的对象看成属于同一类。</a:t>
              </a:r>
              <a:br>
                <a:rPr dirty="0"/>
              </a:b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类也是一种用户自定义数据类型，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对象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是这种类型的实例。</a:t>
              </a:r>
              <a:br>
                <a:rPr dirty="0"/>
              </a:b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类与对象的关系，可以类比</a:t>
              </a:r>
              <a:r>
                <a:rPr lang="en-US" alt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alt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与整型变量</a:t>
              </a:r>
              <a:r>
                <a:rPr lang="en-US" alt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</a:t>
              </a:r>
              <a:r>
                <a:rPr lang="en-US" alt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的关系。C++中，类类型的变量称为该类的对象，也称为实例。</a:t>
              </a:r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24AE2A49-1443-889B-0476-106853CB474F}"/>
              </a:ext>
            </a:extLst>
          </p:cNvPr>
          <p:cNvSpPr txBox="1"/>
          <p:nvPr/>
        </p:nvSpPr>
        <p:spPr>
          <a:xfrm>
            <a:off x="903225" y="4100330"/>
            <a:ext cx="10324914" cy="973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声明一个类，</a:t>
            </a:r>
            <a:r>
              <a:rPr lang="zh-CN" alt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只是</a:t>
            </a:r>
            <a:r>
              <a:rPr lang="zh-CN" alt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声明了一种类型，它作为生成具体对象的</a:t>
            </a:r>
            <a:r>
              <a:rPr lang="zh-CN" altLang="en-US" sz="2020" dirty="0">
                <a:solidFill>
                  <a:srgbClr val="172B49"/>
                </a:solidFill>
                <a:cs typeface="Consolas"/>
              </a:rPr>
              <a:t>模板，并没有实际的数据</a:t>
            </a:r>
            <a:r>
              <a:rPr lang="zh-CN" alt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  <a:endParaRPr lang="en-US" altLang="zh-CN" sz="2020" dirty="0">
              <a:solidFill>
                <a:srgbClr val="172B49"/>
              </a:solidFill>
              <a:latin typeface="Consolas"/>
              <a:ea typeface="Microsoft YaHei"/>
              <a:cs typeface="Consolas"/>
            </a:endParaRPr>
          </a:p>
          <a:p>
            <a:pPr algn="l">
              <a:lnSpc>
                <a:spcPct val="150000"/>
              </a:lnSpc>
            </a:pPr>
            <a:r>
              <a:rPr lang="zh-CN" alt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只有在</a:t>
            </a:r>
            <a:r>
              <a:rPr lang="zh-CN" alt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定义对象</a:t>
            </a:r>
            <a:r>
              <a:rPr lang="zh-CN" altLang="en-US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或者实例</a:t>
            </a:r>
            <a:r>
              <a:rPr lang="zh-CN" alt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后，才有该对象实际保存的成员数据。</a:t>
            </a:r>
          </a:p>
        </p:txBody>
      </p:sp>
      <p:sp>
        <p:nvSpPr>
          <p:cNvPr id="32" name="Freeform 14">
            <a:extLst>
              <a:ext uri="{FF2B5EF4-FFF2-40B4-BE49-F238E27FC236}">
                <a16:creationId xmlns:a16="http://schemas.microsoft.com/office/drawing/2014/main" id="{A99FAEC0-0473-97C5-C98E-8EAB81722A2C}"/>
              </a:ext>
            </a:extLst>
          </p:cNvPr>
          <p:cNvSpPr/>
          <p:nvPr/>
        </p:nvSpPr>
        <p:spPr>
          <a:xfrm>
            <a:off x="990600" y="4034068"/>
            <a:ext cx="10239375" cy="9525"/>
          </a:xfrm>
          <a:custGeom>
            <a:avLst/>
            <a:gdLst/>
            <a:ahLst/>
            <a:cxnLst/>
            <a:rect l="l" t="t" r="r" b="b"/>
            <a:pathLst>
              <a:path w="10239375" h="9525">
                <a:moveTo>
                  <a:pt x="0" y="0"/>
                </a:moveTo>
                <a:lnTo>
                  <a:pt x="102393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3" name="Freeform 14">
            <a:extLst>
              <a:ext uri="{FF2B5EF4-FFF2-40B4-BE49-F238E27FC236}">
                <a16:creationId xmlns:a16="http://schemas.microsoft.com/office/drawing/2014/main" id="{7FCDDF33-1AB2-4FCC-085F-1C07C3F6740A}"/>
              </a:ext>
            </a:extLst>
          </p:cNvPr>
          <p:cNvSpPr/>
          <p:nvPr/>
        </p:nvSpPr>
        <p:spPr>
          <a:xfrm>
            <a:off x="990600" y="5199593"/>
            <a:ext cx="10239375" cy="9525"/>
          </a:xfrm>
          <a:custGeom>
            <a:avLst/>
            <a:gdLst/>
            <a:ahLst/>
            <a:cxnLst/>
            <a:rect l="l" t="t" r="r" b="b"/>
            <a:pathLst>
              <a:path w="10239375" h="9525">
                <a:moveTo>
                  <a:pt x="0" y="0"/>
                </a:moveTo>
                <a:lnTo>
                  <a:pt x="102393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4" name="Freeform 7">
            <a:extLst>
              <a:ext uri="{FF2B5EF4-FFF2-40B4-BE49-F238E27FC236}">
                <a16:creationId xmlns:a16="http://schemas.microsoft.com/office/drawing/2014/main" id="{46EFEECF-23C1-A3F8-C585-76AE25519360}"/>
              </a:ext>
            </a:extLst>
          </p:cNvPr>
          <p:cNvSpPr/>
          <p:nvPr/>
        </p:nvSpPr>
        <p:spPr>
          <a:xfrm>
            <a:off x="990600" y="5338456"/>
            <a:ext cx="10239375" cy="968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636"/>
              </a:lnSpc>
            </a:pPr>
            <a:r>
              <a:rPr lang="zh-CN" alt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例如可以抽象出一个动物的类，动物本身不是一个具体的事物，只有属于这个类的具体对</a:t>
            </a:r>
            <a:br>
              <a:rPr lang="zh-CN" alt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</a:br>
            <a:r>
              <a:rPr lang="zh-CN" alt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象，例如某一只猫，才有该对象实际保存的成员数据。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对象的定义和使用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对象的两种定义方式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385762"/>
            <a:chOff x="990600" y="2057400"/>
            <a:chExt cx="102393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可以在声明类的同时定义对象，也可以声明类之后，在需要使用的位置定义对象。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1047750" y="2633662"/>
            <a:ext cx="452437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声明类的同时定义对象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923925" y="3100388"/>
            <a:ext cx="4743450" cy="2157412"/>
            <a:chOff x="923925" y="3100388"/>
            <a:chExt cx="4743450" cy="2157412"/>
          </a:xfrm>
        </p:grpSpPr>
        <p:sp>
          <p:nvSpPr>
            <p:cNvPr id="12" name="Freeform 12"/>
            <p:cNvSpPr/>
            <p:nvPr/>
          </p:nvSpPr>
          <p:spPr>
            <a:xfrm>
              <a:off x="1047750" y="3100388"/>
              <a:ext cx="4619625" cy="21574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8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Coord {</a:t>
              </a:r>
              <a:br>
                <a:rPr dirty="0"/>
              </a:br>
              <a:r>
                <a:rPr lang="en-US" sz="18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dirty="0"/>
              </a:br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8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setCoord(</a:t>
              </a:r>
              <a:r>
                <a:rPr lang="en-US" sz="18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</a:t>
              </a:r>
              <a:r>
                <a:rPr lang="en-US" sz="18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);</a:t>
              </a:r>
              <a:br>
                <a:rPr dirty="0"/>
              </a:br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8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getx();</a:t>
              </a:r>
              <a:br>
                <a:rPr dirty="0"/>
              </a:br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8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gety();</a:t>
              </a:r>
              <a:br>
                <a:rPr dirty="0"/>
              </a:br>
              <a:r>
                <a:rPr lang="en-US" sz="18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dirty="0"/>
              </a:br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8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x, y;</a:t>
              </a:r>
              <a:br>
                <a:rPr dirty="0"/>
              </a:br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 p1, p2;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923925" y="3100388"/>
              <a:ext cx="9525" cy="2085975"/>
            </a:xfrm>
            <a:custGeom>
              <a:avLst/>
              <a:gdLst/>
              <a:ahLst/>
              <a:cxnLst/>
              <a:rect l="l" t="t" r="r" b="b"/>
              <a:pathLst>
                <a:path w="9525" h="2085975">
                  <a:moveTo>
                    <a:pt x="0" y="0"/>
                  </a:moveTo>
                  <a:lnTo>
                    <a:pt x="0" y="208597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6" name="Freeform 16"/>
          <p:cNvSpPr/>
          <p:nvPr/>
        </p:nvSpPr>
        <p:spPr>
          <a:xfrm>
            <a:off x="6429375" y="2633662"/>
            <a:ext cx="4524375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声明类之后再定义对象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6305550" y="3100388"/>
            <a:ext cx="4743450" cy="2157412"/>
            <a:chOff x="6305550" y="3100388"/>
            <a:chExt cx="4743450" cy="2157412"/>
          </a:xfrm>
        </p:grpSpPr>
        <p:sp>
          <p:nvSpPr>
            <p:cNvPr id="18" name="Freeform 18"/>
            <p:cNvSpPr/>
            <p:nvPr/>
          </p:nvSpPr>
          <p:spPr>
            <a:xfrm>
              <a:off x="6429375" y="3100388"/>
              <a:ext cx="4619625" cy="21574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8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Coord {</a:t>
              </a:r>
              <a:br>
                <a:rPr dirty="0"/>
              </a:b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成员声明略</a:t>
              </a:r>
              <a:br>
                <a:rPr dirty="0"/>
              </a:br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>
                <a:rPr dirty="0"/>
              </a:br>
              <a:r>
                <a:rPr lang="en-US" sz="18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dirty="0"/>
              </a:br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Coord p1, p2;</a:t>
              </a:r>
              <a:br>
                <a:rPr dirty="0"/>
              </a:br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其他语句略</a:t>
              </a:r>
              <a:br>
                <a:rPr dirty="0"/>
              </a:br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8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dirty="0"/>
              </a:br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6305550" y="3100388"/>
              <a:ext cx="9525" cy="2085975"/>
            </a:xfrm>
            <a:custGeom>
              <a:avLst/>
              <a:gdLst/>
              <a:ahLst/>
              <a:cxnLst/>
              <a:rect l="l" t="t" r="r" b="b"/>
              <a:pathLst>
                <a:path w="9525" h="2085975">
                  <a:moveTo>
                    <a:pt x="0" y="0"/>
                  </a:moveTo>
                  <a:lnTo>
                    <a:pt x="0" y="208597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22" name="Freeform 22"/>
          <p:cNvSpPr/>
          <p:nvPr/>
        </p:nvSpPr>
        <p:spPr>
          <a:xfrm>
            <a:off x="5425725" y="2633662"/>
            <a:ext cx="9525" cy="2624138"/>
          </a:xfrm>
          <a:custGeom>
            <a:avLst/>
            <a:gdLst/>
            <a:ahLst/>
            <a:cxnLst/>
            <a:rect l="l" t="t" r="r" b="b"/>
            <a:pathLst>
              <a:path w="9525" h="2624138">
                <a:moveTo>
                  <a:pt x="0" y="0"/>
                </a:moveTo>
                <a:lnTo>
                  <a:pt x="0" y="2624138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Freeform 23"/>
          <p:cNvSpPr/>
          <p:nvPr/>
        </p:nvSpPr>
        <p:spPr>
          <a:xfrm>
            <a:off x="838200" y="54422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6" name="Group 26"/>
          <p:cNvGrpSpPr/>
          <p:nvPr/>
        </p:nvGrpSpPr>
        <p:grpSpPr>
          <a:xfrm>
            <a:off x="1017270" y="5733748"/>
            <a:ext cx="10239375" cy="371475"/>
            <a:chOff x="1017270" y="5644542"/>
            <a:chExt cx="10239375" cy="371475"/>
          </a:xfrm>
        </p:grpSpPr>
        <p:sp>
          <p:nvSpPr>
            <p:cNvPr id="24" name="Freeform 24"/>
            <p:cNvSpPr/>
            <p:nvPr/>
          </p:nvSpPr>
          <p:spPr>
            <a:xfrm>
              <a:off x="1017270" y="5644542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两种写法都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建立Coord对象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对象的定义和使用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对象中成员的访问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定义类的对象后，可以在类外通过对象访问它的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公有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en-US" altLang="zh-CN" sz="2020" dirty="0">
                  <a:solidFill>
                    <a:srgbClr val="172B49"/>
                  </a:solidFill>
                  <a:cs typeface="Consolas"/>
                </a:rPr>
                <a:t>(</a:t>
              </a:r>
              <a:r>
                <a:rPr lang="zh-CN" altLang="en-US" sz="2020" dirty="0">
                  <a:solidFill>
                    <a:srgbClr val="172B49"/>
                  </a:solidFill>
                  <a:cs typeface="Consolas"/>
                </a:rPr>
                <a:t>成员函数、数据成员</a:t>
              </a:r>
              <a:r>
                <a:rPr lang="en-US" altLang="zh-CN" sz="2020" dirty="0">
                  <a:solidFill>
                    <a:srgbClr val="172B49"/>
                  </a:solidFill>
                  <a:cs typeface="Consolas"/>
                </a:rPr>
                <a:t>)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>
                <a:rPr dirty="0"/>
              </a:b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访问对象成员使用操作符“.”，称为对象选择符，简称点运算符。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23925" y="3146558"/>
            <a:ext cx="6600825" cy="1041842"/>
            <a:chOff x="914400" y="3421856"/>
            <a:chExt cx="6600825" cy="1041842"/>
          </a:xfrm>
        </p:grpSpPr>
        <p:sp>
          <p:nvSpPr>
            <p:cNvPr id="10" name="Freeform 10"/>
            <p:cNvSpPr/>
            <p:nvPr/>
          </p:nvSpPr>
          <p:spPr>
            <a:xfrm>
              <a:off x="1038225" y="3421856"/>
              <a:ext cx="6477000" cy="6286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对象名.数据成员名</a:t>
              </a:r>
              <a:br>
                <a:rPr dirty="0"/>
              </a:b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对象名.成员函数名(参数表)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430776"/>
              <a:ext cx="66675" cy="1032922"/>
            </a:xfrm>
            <a:custGeom>
              <a:avLst/>
              <a:gdLst/>
              <a:ahLst/>
              <a:cxnLst/>
              <a:rect l="l" t="t" r="r" b="b"/>
              <a:pathLst>
                <a:path w="9525" h="554355">
                  <a:moveTo>
                    <a:pt x="0" y="0"/>
                  </a:moveTo>
                  <a:lnTo>
                    <a:pt x="0" y="5543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8192512" y="3194375"/>
            <a:ext cx="3381375" cy="1952625"/>
            <a:chOff x="7715250" y="3421856"/>
            <a:chExt cx="3381375" cy="1952625"/>
          </a:xfrm>
        </p:grpSpPr>
        <p:grpSp>
          <p:nvGrpSpPr>
            <p:cNvPr id="17" name="Group 17"/>
            <p:cNvGrpSpPr/>
            <p:nvPr/>
          </p:nvGrpSpPr>
          <p:grpSpPr>
            <a:xfrm>
              <a:off x="7715250" y="3421856"/>
              <a:ext cx="3381375" cy="523875"/>
              <a:chOff x="7715250" y="3421856"/>
              <a:chExt cx="3381375" cy="52387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7715250" y="3421856"/>
                <a:ext cx="3381375" cy="523875"/>
              </a:xfrm>
              <a:prstGeom prst="roundRect">
                <a:avLst>
                  <a:gd name="adj" fmla="val 14545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7800975" y="3505200"/>
                <a:ext cx="320992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alt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</a:t>
                </a: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1：对象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7715250" y="4136231"/>
              <a:ext cx="3381375" cy="523875"/>
              <a:chOff x="7715250" y="4136231"/>
              <a:chExt cx="3381375" cy="52387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7715250" y="4136231"/>
                <a:ext cx="3381375" cy="523875"/>
              </a:xfrm>
              <a:prstGeom prst="roundRect">
                <a:avLst>
                  <a:gd name="adj" fmla="val 14545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7800975" y="4219575"/>
                <a:ext cx="320992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.：点运算符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715250" y="4850606"/>
              <a:ext cx="3381375" cy="523875"/>
              <a:chOff x="7715250" y="4850606"/>
              <a:chExt cx="3381375" cy="52387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7715250" y="4850606"/>
                <a:ext cx="3381375" cy="523875"/>
              </a:xfrm>
              <a:prstGeom prst="roundRect">
                <a:avLst>
                  <a:gd name="adj" fmla="val 14545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800975" y="4933950"/>
                <a:ext cx="320992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altLang="zh-CN" sz="1880" dirty="0" err="1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getx</a:t>
                </a: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()：</a:t>
                </a:r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成员函数</a:t>
                </a:r>
              </a:p>
            </p:txBody>
          </p:sp>
        </p:grpSp>
      </p:grpSp>
      <p:grpSp>
        <p:nvGrpSpPr>
          <p:cNvPr id="30" name="Group 30"/>
          <p:cNvGrpSpPr/>
          <p:nvPr/>
        </p:nvGrpSpPr>
        <p:grpSpPr>
          <a:xfrm>
            <a:off x="1038224" y="4355407"/>
            <a:ext cx="6691801" cy="1623957"/>
            <a:chOff x="1038225" y="4132300"/>
            <a:chExt cx="6191250" cy="1224914"/>
          </a:xfrm>
        </p:grpSpPr>
        <p:sp>
          <p:nvSpPr>
            <p:cNvPr id="27" name="Freeform 27"/>
            <p:cNvSpPr/>
            <p:nvPr/>
          </p:nvSpPr>
          <p:spPr>
            <a:xfrm>
              <a:off x="1038225" y="4132300"/>
              <a:ext cx="6191250" cy="9525"/>
            </a:xfrm>
            <a:custGeom>
              <a:avLst/>
              <a:gdLst/>
              <a:ahLst/>
              <a:cxnLst/>
              <a:rect l="l" t="t" r="r" b="b"/>
              <a:pathLst>
                <a:path w="6191250" h="9525">
                  <a:moveTo>
                    <a:pt x="0" y="0"/>
                  </a:moveTo>
                  <a:lnTo>
                    <a:pt x="61912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038225" y="4318989"/>
              <a:ext cx="6191250" cy="1038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点号左边选择对象，右边选择这个对象的成员。</a:t>
              </a:r>
              <a:br>
                <a:rPr dirty="0"/>
              </a:b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p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1.</a:t>
              </a:r>
              <a:r>
                <a:rPr lang="en-US" altLang="zh-CN" sz="1950" dirty="0" err="1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getx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()，表示调用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p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altLang="zh-CN" sz="1950" dirty="0" err="1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getx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函数，显示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p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保存的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altLang="zh-CN" sz="1950" dirty="0">
                  <a:solidFill>
                    <a:srgbClr val="172B49"/>
                  </a:solidFill>
                  <a:cs typeface="Consolas"/>
                </a:rPr>
                <a:t>x </a:t>
              </a:r>
              <a:r>
                <a:rPr lang="zh-CN" altLang="en-US" sz="1950" dirty="0">
                  <a:solidFill>
                    <a:srgbClr val="172B49"/>
                  </a:solidFill>
                  <a:cs typeface="Consolas"/>
                </a:rPr>
                <a:t>坐标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对象的定义和使用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　使用</a:t>
            </a:r>
            <a:r>
              <a:rPr lang="en-US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 </a:t>
            </a:r>
            <a:r>
              <a:rPr lang="zh-CN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Coord</a:t>
            </a:r>
            <a:r>
              <a:rPr lang="en-US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 </a:t>
            </a:r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类</a:t>
            </a:r>
            <a:r>
              <a:rPr lang="en-US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 </a:t>
            </a:r>
            <a:r>
              <a:rPr lang="zh-CN" altLang="en-US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的程序</a:t>
            </a:r>
            <a:endParaRPr lang="zh-CN" sz="2480" b="1" dirty="0">
              <a:solidFill>
                <a:srgbClr val="244D87"/>
              </a:solidFill>
              <a:latin typeface="Consolas"/>
              <a:ea typeface="Microsoft YaHei"/>
              <a:cs typeface="Consola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247900"/>
            <a:ext cx="10220325" cy="3546274"/>
            <a:chOff x="914400" y="2247900"/>
            <a:chExt cx="10220325" cy="3546274"/>
          </a:xfrm>
        </p:grpSpPr>
        <p:sp>
          <p:nvSpPr>
            <p:cNvPr id="7" name="Freeform 7"/>
            <p:cNvSpPr/>
            <p:nvPr/>
          </p:nvSpPr>
          <p:spPr>
            <a:xfrm>
              <a:off x="1038225" y="2247900"/>
              <a:ext cx="10096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Coord {</a:t>
              </a:r>
              <a:br>
                <a:rPr dirty="0"/>
              </a:b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setCoord(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b) { x = a; y = b; }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getx()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x; }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gety()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y; }</a:t>
              </a:r>
              <a:br>
                <a:rPr dirty="0"/>
              </a:b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x, y;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247900"/>
              <a:ext cx="45719" cy="3546274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对象的定义和使用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例2.2　使用</a:t>
            </a:r>
            <a:r>
              <a:rPr lang="en-US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 </a:t>
            </a:r>
            <a:r>
              <a:rPr lang="zh-CN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Coord</a:t>
            </a:r>
            <a:r>
              <a:rPr lang="en-US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 </a:t>
            </a:r>
            <a:r>
              <a:rPr lang="zh-CN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类</a:t>
            </a:r>
            <a:r>
              <a:rPr lang="en-US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 </a:t>
            </a:r>
            <a:r>
              <a:rPr lang="zh-CN" altLang="en-US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的程序</a:t>
            </a:r>
            <a:endParaRPr lang="zh-CN" altLang="zh-CN" sz="2480" b="1" dirty="0">
              <a:solidFill>
                <a:srgbClr val="244D87"/>
              </a:solidFill>
              <a:latin typeface="Consolas"/>
              <a:ea typeface="Microsoft YaHei"/>
              <a:cs typeface="Consola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819150" y="196828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30205"/>
            <a:ext cx="10220325" cy="3457575"/>
            <a:chOff x="914400" y="2009775"/>
            <a:chExt cx="10220325" cy="3457575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10096500" cy="3457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Coord op1, op2;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i, j;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op1.setCoord(5, 6);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op2.setCoord(7, 8);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i = op1.getx();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j = op1.gety();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"op1 i= " &lt;&lt; i &lt;&lt; "  op1 j= " &lt;&lt; j &lt;&lt; endl;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i = op2.getx();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j = op2.gety();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"op2 i= " &lt;&lt; i &lt;&lt; "  op2 j= " &lt;&lt; j &lt;&lt; endl;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3383280"/>
            </a:xfrm>
            <a:custGeom>
              <a:avLst/>
              <a:gdLst/>
              <a:ahLst/>
              <a:cxnLst/>
              <a:rect l="l" t="t" r="r" b="b"/>
              <a:pathLst>
                <a:path w="9525" h="3383280">
                  <a:moveTo>
                    <a:pt x="0" y="0"/>
                  </a:moveTo>
                  <a:lnTo>
                    <a:pt x="0" y="33832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76312" y="5749939"/>
            <a:ext cx="10253663" cy="534845"/>
            <a:chOff x="976312" y="5821304"/>
            <a:chExt cx="10253663" cy="534845"/>
          </a:xfrm>
        </p:grpSpPr>
        <p:sp>
          <p:nvSpPr>
            <p:cNvPr id="11" name="Freeform 11"/>
            <p:cNvSpPr/>
            <p:nvPr/>
          </p:nvSpPr>
          <p:spPr>
            <a:xfrm>
              <a:off x="990600" y="5821304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76312" y="5984674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op1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调用setCoord，不会替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op2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设置坐标。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对象的定义和使用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　</a:t>
            </a:r>
            <a:r>
              <a:rPr lang="zh-CN" altLang="en-US" sz="2480" b="1" dirty="0">
                <a:solidFill>
                  <a:srgbClr val="244D87"/>
                </a:solidFill>
                <a:cs typeface="Consolas"/>
              </a:rPr>
              <a:t>成员的访问限制</a:t>
            </a:r>
            <a:endParaRPr lang="zh-CN" sz="2480" b="1" dirty="0">
              <a:solidFill>
                <a:srgbClr val="244D87"/>
              </a:solidFill>
              <a:latin typeface="Consolas"/>
              <a:ea typeface="Microsoft YaHei"/>
              <a:cs typeface="Consola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399"/>
            <a:ext cx="10239375" cy="1024797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可以访问本类的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私有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成员；</a:t>
              </a:r>
              <a:br>
                <a:rPr dirty="0"/>
              </a:b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类外普通代码不能通过对象直接访问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私有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19659"/>
            <a:ext cx="5526544" cy="2593827"/>
            <a:chOff x="914400" y="2982670"/>
            <a:chExt cx="5526544" cy="2749287"/>
          </a:xfrm>
        </p:grpSpPr>
        <p:sp>
          <p:nvSpPr>
            <p:cNvPr id="10" name="Freeform 10"/>
            <p:cNvSpPr/>
            <p:nvPr/>
          </p:nvSpPr>
          <p:spPr>
            <a:xfrm>
              <a:off x="1038225" y="2982670"/>
              <a:ext cx="5402719" cy="257956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br>
                <a:rPr dirty="0"/>
              </a:b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 {</a:t>
              </a:r>
              <a:br>
                <a:rPr dirty="0"/>
              </a:b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setDate(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showDate();</a:t>
              </a:r>
              <a:br>
                <a:rPr dirty="0"/>
              </a:b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year;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month;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day;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152396"/>
              <a:ext cx="76200" cy="2579561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6797784" y="3362389"/>
            <a:ext cx="4801576" cy="1847870"/>
            <a:chOff x="7715250" y="2967038"/>
            <a:chExt cx="3571875" cy="2251776"/>
          </a:xfrm>
        </p:grpSpPr>
        <p:sp>
          <p:nvSpPr>
            <p:cNvPr id="14" name="Freeform 14"/>
            <p:cNvSpPr/>
            <p:nvPr/>
          </p:nvSpPr>
          <p:spPr>
            <a:xfrm>
              <a:off x="7715250" y="296703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428115"/>
              <a:ext cx="3381375" cy="9524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513842"/>
              <a:ext cx="3571875" cy="17049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setDate和showDate对外公开，</a:t>
              </a:r>
              <a:endParaRPr lang="en-US" alt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  <a:p>
              <a:pPr algn="l">
                <a:lnSpc>
                  <a:spcPct val="150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三个日期数据保存在</a:t>
              </a:r>
              <a:r>
                <a:rPr lang="zh-CN" sz="195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区域。</a:t>
              </a:r>
              <a:br>
                <a:rPr dirty="0"/>
              </a:b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类外代码应通过这两个接口设置或显示日期。</a:t>
              </a:r>
            </a:p>
          </p:txBody>
        </p:sp>
      </p:grpSp>
      <p:sp>
        <p:nvSpPr>
          <p:cNvPr id="3" name="Freeform 22">
            <a:extLst>
              <a:ext uri="{FF2B5EF4-FFF2-40B4-BE49-F238E27FC236}">
                <a16:creationId xmlns:a16="http://schemas.microsoft.com/office/drawing/2014/main" id="{45AACFC4-F517-78F3-ECD8-8E7CB04D2DCE}"/>
              </a:ext>
            </a:extLst>
          </p:cNvPr>
          <p:cNvSpPr/>
          <p:nvPr/>
        </p:nvSpPr>
        <p:spPr>
          <a:xfrm>
            <a:off x="6433788" y="3338415"/>
            <a:ext cx="9525" cy="2624138"/>
          </a:xfrm>
          <a:custGeom>
            <a:avLst/>
            <a:gdLst/>
            <a:ahLst/>
            <a:cxnLst/>
            <a:rect l="l" t="t" r="r" b="b"/>
            <a:pathLst>
              <a:path w="9525" h="2624138">
                <a:moveTo>
                  <a:pt x="0" y="0"/>
                </a:moveTo>
                <a:lnTo>
                  <a:pt x="0" y="2624138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对象的定义和使用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　Date成员函数的</a:t>
            </a:r>
            <a:r>
              <a:rPr lang="zh-CN" altLang="en-US" sz="2480" b="1" dirty="0">
                <a:solidFill>
                  <a:srgbClr val="244D87"/>
                </a:solidFill>
                <a:cs typeface="Consolas"/>
              </a:rPr>
              <a:t>实现</a:t>
            </a:r>
            <a:endParaRPr lang="zh-CN" sz="2480" b="1" dirty="0">
              <a:solidFill>
                <a:srgbClr val="244D87"/>
              </a:solidFill>
              <a:latin typeface="Consolas"/>
              <a:ea typeface="Microsoft YaHei"/>
              <a:cs typeface="Consola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322199"/>
            <a:ext cx="10220325" cy="2419519"/>
            <a:chOff x="914400" y="2505075"/>
            <a:chExt cx="10220325" cy="2419519"/>
          </a:xfrm>
        </p:grpSpPr>
        <p:sp>
          <p:nvSpPr>
            <p:cNvPr id="7" name="Freeform 7"/>
            <p:cNvSpPr/>
            <p:nvPr/>
          </p:nvSpPr>
          <p:spPr>
            <a:xfrm>
              <a:off x="1038225" y="2505075"/>
              <a:ext cx="10096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Date::setDate(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 {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year = y;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month = m;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day = d;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>
                <a:rPr dirty="0"/>
              </a:b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inline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Date::showDate() {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year &lt;&lt; "." &lt;&lt; month &lt;&lt; "." &lt;&lt; day &lt;&lt; endl;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505075"/>
              <a:ext cx="61912" cy="2419519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76312" y="4930117"/>
            <a:ext cx="10239375" cy="1132546"/>
            <a:chOff x="990600" y="4772025"/>
            <a:chExt cx="10239375" cy="856925"/>
          </a:xfrm>
        </p:grpSpPr>
        <p:sp>
          <p:nvSpPr>
            <p:cNvPr id="11" name="Freeform 11"/>
            <p:cNvSpPr/>
            <p:nvPr/>
          </p:nvSpPr>
          <p:spPr>
            <a:xfrm>
              <a:off x="990600" y="477202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924100"/>
              <a:ext cx="102393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类外定义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zh-CN" altLang="en-US" sz="1950" dirty="0">
                  <a:solidFill>
                    <a:srgbClr val="172B49"/>
                  </a:solidFill>
                  <a:cs typeface="Consolas"/>
                </a:rPr>
                <a:t>因为是类的成员函数，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所以可以读写Date的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私有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成员。</a:t>
              </a:r>
              <a:br>
                <a:rPr dirty="0"/>
              </a:b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setDate负责修改，showDate负责读取和输出。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对象的定义和使用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例2.3　</a:t>
            </a:r>
            <a:r>
              <a:rPr lang="zh-CN" altLang="en-US" sz="2480" b="1" dirty="0">
                <a:solidFill>
                  <a:srgbClr val="244D87"/>
                </a:solidFill>
                <a:cs typeface="Consolas"/>
              </a:rPr>
              <a:t>直接访问私有成员会发生错误</a:t>
            </a:r>
            <a:endParaRPr lang="zh-CN" sz="2480" b="1" dirty="0">
              <a:solidFill>
                <a:srgbClr val="244D87"/>
              </a:solidFill>
              <a:latin typeface="Consolas"/>
              <a:ea typeface="Microsoft YaHei"/>
              <a:cs typeface="Consola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76312" y="4533358"/>
            <a:ext cx="10239375" cy="1501518"/>
            <a:chOff x="990600" y="5305425"/>
            <a:chExt cx="10239375" cy="954128"/>
          </a:xfrm>
        </p:grpSpPr>
        <p:sp>
          <p:nvSpPr>
            <p:cNvPr id="11" name="Freeform 11"/>
            <p:cNvSpPr/>
            <p:nvPr/>
          </p:nvSpPr>
          <p:spPr>
            <a:xfrm>
              <a:off x="990600" y="530542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419725"/>
              <a:ext cx="10239375" cy="8398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main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是类外的函数，year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</a:t>
              </a:r>
              <a:r>
                <a:rPr lang="en-US" altLang="zh-CN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zh-CN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成员，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在类外无法访问，故</a:t>
              </a:r>
              <a:r>
                <a:rPr lang="zh-CN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这一行</a:t>
              </a:r>
              <a:r>
                <a:rPr lang="zh-CN" alt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无法通过编译</a:t>
              </a:r>
              <a:r>
                <a:rPr lang="zh-CN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  <a:p>
              <a:pPr algn="l">
                <a:lnSpc>
                  <a:spcPct val="150000"/>
                </a:lnSpc>
              </a:pP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那么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错误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就是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在main中直接读取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year、month、day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私有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成员。</a:t>
              </a:r>
              <a:br>
                <a:rPr dirty="0"/>
              </a:b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把输出改成date1.showDate()即可。</a:t>
              </a: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4059583B-070F-2C34-534D-09628FF69868}"/>
              </a:ext>
            </a:extLst>
          </p:cNvPr>
          <p:cNvSpPr txBox="1"/>
          <p:nvPr/>
        </p:nvSpPr>
        <p:spPr>
          <a:xfrm>
            <a:off x="976312" y="2255622"/>
            <a:ext cx="10369913" cy="187948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950" dirty="0">
                <a:solidFill>
                  <a:srgbClr val="000000"/>
                </a:solidFill>
                <a:latin typeface="Consolas" panose="020B0609020204030204" pitchFamily="49" charset="0"/>
              </a:rPr>
              <a:t>Date date1;</a:t>
            </a:r>
          </a:p>
          <a:p>
            <a:pPr>
              <a:lnSpc>
                <a:spcPct val="150000"/>
              </a:lnSpc>
            </a:pPr>
            <a:r>
              <a:rPr lang="en-US" altLang="zh-CN" sz="195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195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1950" dirty="0">
                <a:solidFill>
                  <a:srgbClr val="A31515"/>
                </a:solidFill>
                <a:latin typeface="Consolas" panose="020B0609020204030204" pitchFamily="49" charset="0"/>
              </a:rPr>
              <a:t>"Date1 set and output:"</a:t>
            </a:r>
            <a:r>
              <a:rPr lang="en-US" altLang="zh-CN" sz="195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195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195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altLang="zh-CN" sz="1950" dirty="0">
                <a:solidFill>
                  <a:srgbClr val="000000"/>
                </a:solidFill>
                <a:latin typeface="Consolas" panose="020B0609020204030204" pitchFamily="49" charset="0"/>
              </a:rPr>
              <a:t>date1.setDate(</a:t>
            </a:r>
            <a:r>
              <a:rPr lang="en-US" altLang="zh-CN" sz="1950" dirty="0">
                <a:solidFill>
                  <a:srgbClr val="098658"/>
                </a:solidFill>
                <a:latin typeface="Consolas" panose="020B0609020204030204" pitchFamily="49" charset="0"/>
              </a:rPr>
              <a:t>1998</a:t>
            </a:r>
            <a:r>
              <a:rPr lang="en-US" altLang="zh-CN" sz="195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1950" dirty="0">
                <a:solidFill>
                  <a:srgbClr val="098658"/>
                </a:solidFill>
                <a:latin typeface="Consolas" panose="020B0609020204030204" pitchFamily="49" charset="0"/>
              </a:rPr>
              <a:t>4</a:t>
            </a:r>
            <a:r>
              <a:rPr lang="en-US" altLang="zh-CN" sz="195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1950" dirty="0">
                <a:solidFill>
                  <a:srgbClr val="098658"/>
                </a:solidFill>
                <a:latin typeface="Consolas" panose="020B0609020204030204" pitchFamily="49" charset="0"/>
              </a:rPr>
              <a:t>28</a:t>
            </a:r>
            <a:r>
              <a:rPr lang="en-US" altLang="zh-CN" sz="195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150000"/>
              </a:lnSpc>
            </a:pPr>
            <a:r>
              <a:rPr lang="en-US" altLang="zh-CN" sz="195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1950" dirty="0">
                <a:solidFill>
                  <a:srgbClr val="000000"/>
                </a:solidFill>
                <a:latin typeface="Consolas" panose="020B0609020204030204" pitchFamily="49" charset="0"/>
              </a:rPr>
              <a:t> &lt;&lt; date1.year &lt;&lt; </a:t>
            </a:r>
            <a:r>
              <a:rPr lang="en-US" altLang="zh-CN" sz="1950" dirty="0">
                <a:solidFill>
                  <a:srgbClr val="A31515"/>
                </a:solidFill>
                <a:latin typeface="Consolas" panose="020B0609020204030204" pitchFamily="49" charset="0"/>
              </a:rPr>
              <a:t>"."</a:t>
            </a:r>
            <a:r>
              <a:rPr lang="en-US" altLang="zh-CN" sz="1950" dirty="0">
                <a:solidFill>
                  <a:srgbClr val="000000"/>
                </a:solidFill>
                <a:latin typeface="Consolas" panose="020B0609020204030204" pitchFamily="49" charset="0"/>
              </a:rPr>
              <a:t> &lt;&lt; date1.month &lt;&lt; </a:t>
            </a:r>
            <a:r>
              <a:rPr lang="en-US" altLang="zh-CN" sz="1950" dirty="0">
                <a:solidFill>
                  <a:srgbClr val="A31515"/>
                </a:solidFill>
                <a:latin typeface="Consolas" panose="020B0609020204030204" pitchFamily="49" charset="0"/>
              </a:rPr>
              <a:t>"."</a:t>
            </a:r>
            <a:r>
              <a:rPr lang="en-US" altLang="zh-CN" sz="1950" dirty="0">
                <a:solidFill>
                  <a:srgbClr val="000000"/>
                </a:solidFill>
                <a:latin typeface="Consolas" panose="020B0609020204030204" pitchFamily="49" charset="0"/>
              </a:rPr>
              <a:t> &lt;&lt; date1.day; </a:t>
            </a:r>
            <a:r>
              <a:rPr lang="en-US" altLang="zh-CN" sz="195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950" dirty="0">
                <a:solidFill>
                  <a:srgbClr val="008000"/>
                </a:solidFill>
                <a:latin typeface="Consolas" panose="020B0609020204030204" pitchFamily="49" charset="0"/>
              </a:rPr>
              <a:t>错误</a:t>
            </a:r>
            <a:endParaRPr lang="zh-CN" altLang="en-US" sz="195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对象的定义和使用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通过对象指针访问成员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379320"/>
            <a:chOff x="990600" y="2057400"/>
            <a:chExt cx="10239375" cy="379320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3793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若变量是指向对象的指针，则访问所指对象的成员时，使用“-&gt;”操作符。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699416"/>
            <a:ext cx="6600825" cy="1657350"/>
            <a:chOff x="914400" y="2967038"/>
            <a:chExt cx="6600825" cy="16573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67038"/>
              <a:ext cx="64770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 date;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Date* date3 = &amp;date;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date3-&gt;setDate(2001, 8, 15);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67038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8" name="slide_25-pic">
            <a:extLst>
              <a:ext uri="{FF2B5EF4-FFF2-40B4-BE49-F238E27FC236}">
                <a16:creationId xmlns:a16="http://schemas.microsoft.com/office/drawing/2014/main" id="{86F9456A-D9DD-D04B-B16F-BCD079BB062B}"/>
              </a:ext>
            </a:extLst>
          </p:cNvPr>
          <p:cNvGrpSpPr/>
          <p:nvPr/>
        </p:nvGrpSpPr>
        <p:grpSpPr>
          <a:xfrm>
            <a:off x="6668643" y="2562659"/>
            <a:ext cx="4675632" cy="1382395"/>
            <a:chOff x="6659118" y="2103755"/>
            <a:chExt cx="4675632" cy="1382395"/>
          </a:xfrm>
        </p:grpSpPr>
        <p:sp>
          <p:nvSpPr>
            <p:cNvPr id="11" name="TextBox 9">
              <a:extLst>
                <a:ext uri="{FF2B5EF4-FFF2-40B4-BE49-F238E27FC236}">
                  <a16:creationId xmlns:a16="http://schemas.microsoft.com/office/drawing/2014/main" id="{22C1F46B-3859-C424-C60B-490E27456397}"/>
                </a:ext>
              </a:extLst>
            </p:cNvPr>
            <p:cNvSpPr txBox="1"/>
            <p:nvPr/>
          </p:nvSpPr>
          <p:spPr>
            <a:xfrm>
              <a:off x="6659118" y="2103755"/>
              <a:ext cx="275556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date3保存的是date的地址</a:t>
              </a:r>
            </a:p>
          </p:txBody>
        </p:sp>
        <p:sp>
          <p:nvSpPr>
            <p:cNvPr id="16" name="Rectangle 10">
              <a:extLst>
                <a:ext uri="{FF2B5EF4-FFF2-40B4-BE49-F238E27FC236}">
                  <a16:creationId xmlns:a16="http://schemas.microsoft.com/office/drawing/2014/main" id="{22F54EDA-AE32-9C36-498E-663C49998839}"/>
                </a:ext>
              </a:extLst>
            </p:cNvPr>
            <p:cNvSpPr/>
            <p:nvPr/>
          </p:nvSpPr>
          <p:spPr>
            <a:xfrm>
              <a:off x="6667500" y="2571750"/>
              <a:ext cx="2000250" cy="914400"/>
            </a:xfrm>
            <a:prstGeom prst="roundRect">
              <a:avLst>
                <a:gd name="adj" fmla="val 8333"/>
              </a:avLst>
            </a:prstGeom>
            <a:solidFill>
              <a:srgbClr val="FFFFFF"/>
            </a:solidFill>
            <a:ln w="13335">
              <a:solidFill>
                <a:srgbClr val="244D87"/>
              </a:solidFill>
            </a:ln>
          </p:spPr>
        </p:sp>
        <p:sp>
          <p:nvSpPr>
            <p:cNvPr id="20" name="TextBox 11">
              <a:extLst>
                <a:ext uri="{FF2B5EF4-FFF2-40B4-BE49-F238E27FC236}">
                  <a16:creationId xmlns:a16="http://schemas.microsoft.com/office/drawing/2014/main" id="{ABF23E39-4C29-B609-2300-0E4B79F6BA2B}"/>
                </a:ext>
              </a:extLst>
            </p:cNvPr>
            <p:cNvSpPr txBox="1"/>
            <p:nvPr/>
          </p:nvSpPr>
          <p:spPr>
            <a:xfrm>
              <a:off x="7103936" y="2733040"/>
              <a:ext cx="112737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310"/>
                </a:lnSpc>
              </a:pPr>
              <a:r>
                <a:rPr lang="en-US" sz="16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date3</a:t>
              </a:r>
              <a:br>
                <a:rPr lang="en-US" sz="16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Date* 指针</a:t>
              </a:r>
            </a:p>
          </p:txBody>
        </p:sp>
        <p:sp>
          <p:nvSpPr>
            <p:cNvPr id="25" name="Rectangle 12">
              <a:extLst>
                <a:ext uri="{FF2B5EF4-FFF2-40B4-BE49-F238E27FC236}">
                  <a16:creationId xmlns:a16="http://schemas.microsoft.com/office/drawing/2014/main" id="{369EBF53-EA17-8D55-D68E-A82C1C704E0B}"/>
                </a:ext>
              </a:extLst>
            </p:cNvPr>
            <p:cNvSpPr/>
            <p:nvPr/>
          </p:nvSpPr>
          <p:spPr>
            <a:xfrm>
              <a:off x="9429750" y="2571750"/>
              <a:ext cx="1905000" cy="914400"/>
            </a:xfrm>
            <a:prstGeom prst="roundRect">
              <a:avLst>
                <a:gd name="adj" fmla="val 6250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27" name="TextBox 13">
              <a:extLst>
                <a:ext uri="{FF2B5EF4-FFF2-40B4-BE49-F238E27FC236}">
                  <a16:creationId xmlns:a16="http://schemas.microsoft.com/office/drawing/2014/main" id="{66AA0D72-A28C-E9D6-3B2E-13DDFB322AB6}"/>
                </a:ext>
              </a:extLst>
            </p:cNvPr>
            <p:cNvSpPr txBox="1"/>
            <p:nvPr/>
          </p:nvSpPr>
          <p:spPr>
            <a:xfrm>
              <a:off x="9598342" y="2620010"/>
              <a:ext cx="1567815" cy="8267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date</a:t>
              </a:r>
              <a:b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year=2001</a:t>
              </a:r>
              <a:b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month=8　day=15</a:t>
              </a:r>
            </a:p>
          </p:txBody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E43DAEF0-6D58-0657-EDE4-6ED2ADA64CC3}"/>
                </a:ext>
              </a:extLst>
            </p:cNvPr>
            <p:cNvSpPr/>
            <p:nvPr/>
          </p:nvSpPr>
          <p:spPr>
            <a:xfrm>
              <a:off x="8667750" y="3028950"/>
              <a:ext cx="742950" cy="9525"/>
            </a:xfrm>
            <a:custGeom>
              <a:avLst/>
              <a:gdLst/>
              <a:ahLst/>
              <a:cxnLst/>
              <a:rect l="l" t="t" r="r" b="b"/>
              <a:pathLst>
                <a:path w="742950" h="9525">
                  <a:moveTo>
                    <a:pt x="0" y="0"/>
                  </a:moveTo>
                  <a:lnTo>
                    <a:pt x="742950" y="0"/>
                  </a:lnTo>
                </a:path>
              </a:pathLst>
            </a:custGeom>
            <a:noFill/>
            <a:ln w="20955">
              <a:solidFill>
                <a:srgbClr val="244D87"/>
              </a:solidFill>
              <a:tailEnd type="triangle" w="lg" len="lg"/>
            </a:ln>
          </p:spPr>
        </p:sp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id="{3FB99146-0002-9E97-7AA7-4BFFC94734F4}"/>
                </a:ext>
              </a:extLst>
            </p:cNvPr>
            <p:cNvSpPr txBox="1"/>
            <p:nvPr/>
          </p:nvSpPr>
          <p:spPr>
            <a:xfrm>
              <a:off x="8854440" y="2698115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指向</a:t>
              </a:r>
            </a:p>
          </p:txBody>
        </p:sp>
      </p:grpSp>
      <p:grpSp>
        <p:nvGrpSpPr>
          <p:cNvPr id="30" name="slide_25-cmp">
            <a:extLst>
              <a:ext uri="{FF2B5EF4-FFF2-40B4-BE49-F238E27FC236}">
                <a16:creationId xmlns:a16="http://schemas.microsoft.com/office/drawing/2014/main" id="{E0E28E13-1DB9-B876-ECCA-95D1FF026BC5}"/>
              </a:ext>
            </a:extLst>
          </p:cNvPr>
          <p:cNvGrpSpPr/>
          <p:nvPr/>
        </p:nvGrpSpPr>
        <p:grpSpPr>
          <a:xfrm>
            <a:off x="923925" y="4493523"/>
            <a:ext cx="10287000" cy="1257300"/>
            <a:chOff x="1047750" y="3981450"/>
            <a:chExt cx="10287000" cy="1257300"/>
          </a:xfrm>
        </p:grpSpPr>
        <p:sp>
          <p:nvSpPr>
            <p:cNvPr id="31" name="Rectangle 17">
              <a:extLst>
                <a:ext uri="{FF2B5EF4-FFF2-40B4-BE49-F238E27FC236}">
                  <a16:creationId xmlns:a16="http://schemas.microsoft.com/office/drawing/2014/main" id="{1248D354-0786-DB77-B3A0-BFD471DDE666}"/>
                </a:ext>
              </a:extLst>
            </p:cNvPr>
            <p:cNvSpPr/>
            <p:nvPr/>
          </p:nvSpPr>
          <p:spPr>
            <a:xfrm>
              <a:off x="1047750" y="3981450"/>
              <a:ext cx="27622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32" name="TextBox 18">
              <a:extLst>
                <a:ext uri="{FF2B5EF4-FFF2-40B4-BE49-F238E27FC236}">
                  <a16:creationId xmlns:a16="http://schemas.microsoft.com/office/drawing/2014/main" id="{7E9A7224-D67E-1484-D1ED-7A7F8CD643B7}"/>
                </a:ext>
              </a:extLst>
            </p:cNvPr>
            <p:cNvSpPr txBox="1"/>
            <p:nvPr/>
          </p:nvSpPr>
          <p:spPr>
            <a:xfrm>
              <a:off x="1782775" y="4065270"/>
              <a:ext cx="12922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手里拿到的是</a:t>
              </a:r>
            </a:p>
          </p:txBody>
        </p:sp>
        <p:sp>
          <p:nvSpPr>
            <p:cNvPr id="33" name="Rectangle 19">
              <a:extLst>
                <a:ext uri="{FF2B5EF4-FFF2-40B4-BE49-F238E27FC236}">
                  <a16:creationId xmlns:a16="http://schemas.microsoft.com/office/drawing/2014/main" id="{F676E6E9-8844-5621-4EBC-DF8E43E07A44}"/>
                </a:ext>
              </a:extLst>
            </p:cNvPr>
            <p:cNvSpPr/>
            <p:nvPr/>
          </p:nvSpPr>
          <p:spPr>
            <a:xfrm>
              <a:off x="3810000" y="3981450"/>
              <a:ext cx="34290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34" name="TextBox 20">
              <a:extLst>
                <a:ext uri="{FF2B5EF4-FFF2-40B4-BE49-F238E27FC236}">
                  <a16:creationId xmlns:a16="http://schemas.microsoft.com/office/drawing/2014/main" id="{E3958520-22E9-F79E-9323-CD590FEF96CA}"/>
                </a:ext>
              </a:extLst>
            </p:cNvPr>
            <p:cNvSpPr txBox="1"/>
            <p:nvPr/>
          </p:nvSpPr>
          <p:spPr>
            <a:xfrm>
              <a:off x="4772050" y="4065270"/>
              <a:ext cx="150489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访问成员的写法</a:t>
              </a:r>
            </a:p>
          </p:txBody>
        </p:sp>
        <p:sp>
          <p:nvSpPr>
            <p:cNvPr id="35" name="Rectangle 21">
              <a:extLst>
                <a:ext uri="{FF2B5EF4-FFF2-40B4-BE49-F238E27FC236}">
                  <a16:creationId xmlns:a16="http://schemas.microsoft.com/office/drawing/2014/main" id="{0F82C7BD-D63C-8F77-F239-F3B7067742C3}"/>
                </a:ext>
              </a:extLst>
            </p:cNvPr>
            <p:cNvSpPr/>
            <p:nvPr/>
          </p:nvSpPr>
          <p:spPr>
            <a:xfrm>
              <a:off x="7239000" y="3981450"/>
              <a:ext cx="40957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36" name="TextBox 22">
              <a:extLst>
                <a:ext uri="{FF2B5EF4-FFF2-40B4-BE49-F238E27FC236}">
                  <a16:creationId xmlns:a16="http://schemas.microsoft.com/office/drawing/2014/main" id="{35FBA943-3740-4A6E-2AFB-F976BA1BF810}"/>
                </a:ext>
              </a:extLst>
            </p:cNvPr>
            <p:cNvSpPr txBox="1"/>
            <p:nvPr/>
          </p:nvSpPr>
          <p:spPr>
            <a:xfrm>
              <a:off x="9066174" y="406527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例子</a:t>
              </a:r>
            </a:p>
          </p:txBody>
        </p:sp>
        <p:sp>
          <p:nvSpPr>
            <p:cNvPr id="37" name="Rectangle 23">
              <a:extLst>
                <a:ext uri="{FF2B5EF4-FFF2-40B4-BE49-F238E27FC236}">
                  <a16:creationId xmlns:a16="http://schemas.microsoft.com/office/drawing/2014/main" id="{E28357F3-B3A6-D471-6ABA-636F8CC86A83}"/>
                </a:ext>
              </a:extLst>
            </p:cNvPr>
            <p:cNvSpPr/>
            <p:nvPr/>
          </p:nvSpPr>
          <p:spPr>
            <a:xfrm>
              <a:off x="1047750" y="4400550"/>
              <a:ext cx="2762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8" name="TextBox 24">
              <a:extLst>
                <a:ext uri="{FF2B5EF4-FFF2-40B4-BE49-F238E27FC236}">
                  <a16:creationId xmlns:a16="http://schemas.microsoft.com/office/drawing/2014/main" id="{7FD2CA4F-1075-20C0-0D72-8BD3B8390EA0}"/>
                </a:ext>
              </a:extLst>
            </p:cNvPr>
            <p:cNvSpPr txBox="1"/>
            <p:nvPr/>
          </p:nvSpPr>
          <p:spPr>
            <a:xfrm>
              <a:off x="1995475" y="448437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对象本身</a:t>
              </a:r>
            </a:p>
          </p:txBody>
        </p:sp>
        <p:sp>
          <p:nvSpPr>
            <p:cNvPr id="39" name="Rectangle 25">
              <a:extLst>
                <a:ext uri="{FF2B5EF4-FFF2-40B4-BE49-F238E27FC236}">
                  <a16:creationId xmlns:a16="http://schemas.microsoft.com/office/drawing/2014/main" id="{791B0F9A-5ADB-EC58-18A0-2CFB1B7A257E}"/>
                </a:ext>
              </a:extLst>
            </p:cNvPr>
            <p:cNvSpPr/>
            <p:nvPr/>
          </p:nvSpPr>
          <p:spPr>
            <a:xfrm>
              <a:off x="3810000" y="4400550"/>
              <a:ext cx="3429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TextBox 26">
              <a:extLst>
                <a:ext uri="{FF2B5EF4-FFF2-40B4-BE49-F238E27FC236}">
                  <a16:creationId xmlns:a16="http://schemas.microsoft.com/office/drawing/2014/main" id="{C006E146-3039-99E8-4FCB-2C85F4756B4B}"/>
                </a:ext>
              </a:extLst>
            </p:cNvPr>
            <p:cNvSpPr txBox="1"/>
            <p:nvPr/>
          </p:nvSpPr>
          <p:spPr>
            <a:xfrm>
              <a:off x="4926258" y="4484370"/>
              <a:ext cx="119648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对象名</a:t>
              </a:r>
              <a:r>
                <a:rPr lang="en-US" sz="15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.</a:t>
              </a: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</a:t>
              </a:r>
            </a:p>
          </p:txBody>
        </p:sp>
        <p:sp>
          <p:nvSpPr>
            <p:cNvPr id="41" name="Rectangle 27">
              <a:extLst>
                <a:ext uri="{FF2B5EF4-FFF2-40B4-BE49-F238E27FC236}">
                  <a16:creationId xmlns:a16="http://schemas.microsoft.com/office/drawing/2014/main" id="{D6069AE0-D6C9-6469-0912-C58518B4733B}"/>
                </a:ext>
              </a:extLst>
            </p:cNvPr>
            <p:cNvSpPr/>
            <p:nvPr/>
          </p:nvSpPr>
          <p:spPr>
            <a:xfrm>
              <a:off x="7239000" y="4400550"/>
              <a:ext cx="4095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2" name="TextBox 28">
              <a:extLst>
                <a:ext uri="{FF2B5EF4-FFF2-40B4-BE49-F238E27FC236}">
                  <a16:creationId xmlns:a16="http://schemas.microsoft.com/office/drawing/2014/main" id="{6F3DD810-22F4-4DAA-2505-629BC3916A6F}"/>
                </a:ext>
              </a:extLst>
            </p:cNvPr>
            <p:cNvSpPr txBox="1"/>
            <p:nvPr/>
          </p:nvSpPr>
          <p:spPr>
            <a:xfrm>
              <a:off x="7809040" y="4484370"/>
              <a:ext cx="295567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date.setDate(2001, 8, 15)</a:t>
              </a:r>
            </a:p>
          </p:txBody>
        </p:sp>
        <p:sp>
          <p:nvSpPr>
            <p:cNvPr id="43" name="Rectangle 29">
              <a:extLst>
                <a:ext uri="{FF2B5EF4-FFF2-40B4-BE49-F238E27FC236}">
                  <a16:creationId xmlns:a16="http://schemas.microsoft.com/office/drawing/2014/main" id="{13A650B3-60CC-8CFB-550B-6BDEC984AEEA}"/>
                </a:ext>
              </a:extLst>
            </p:cNvPr>
            <p:cNvSpPr/>
            <p:nvPr/>
          </p:nvSpPr>
          <p:spPr>
            <a:xfrm>
              <a:off x="1047750" y="4819650"/>
              <a:ext cx="2762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4" name="TextBox 30">
              <a:extLst>
                <a:ext uri="{FF2B5EF4-FFF2-40B4-BE49-F238E27FC236}">
                  <a16:creationId xmlns:a16="http://schemas.microsoft.com/office/drawing/2014/main" id="{6CFC1F08-2AB3-6FF8-0C3B-0FF5670C14E4}"/>
                </a:ext>
              </a:extLst>
            </p:cNvPr>
            <p:cNvSpPr txBox="1"/>
            <p:nvPr/>
          </p:nvSpPr>
          <p:spPr>
            <a:xfrm>
              <a:off x="1463726" y="4903470"/>
              <a:ext cx="193029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对象的地址（指针）</a:t>
              </a:r>
            </a:p>
          </p:txBody>
        </p:sp>
        <p:sp>
          <p:nvSpPr>
            <p:cNvPr id="45" name="Rectangle 31">
              <a:extLst>
                <a:ext uri="{FF2B5EF4-FFF2-40B4-BE49-F238E27FC236}">
                  <a16:creationId xmlns:a16="http://schemas.microsoft.com/office/drawing/2014/main" id="{AED62D51-3A52-EA39-208B-3962B6045DD1}"/>
                </a:ext>
              </a:extLst>
            </p:cNvPr>
            <p:cNvSpPr/>
            <p:nvPr/>
          </p:nvSpPr>
          <p:spPr>
            <a:xfrm>
              <a:off x="3810000" y="4819650"/>
              <a:ext cx="3429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TextBox 32">
              <a:extLst>
                <a:ext uri="{FF2B5EF4-FFF2-40B4-BE49-F238E27FC236}">
                  <a16:creationId xmlns:a16="http://schemas.microsoft.com/office/drawing/2014/main" id="{770101B5-D4C9-D941-4A44-00EEEAE80089}"/>
                </a:ext>
              </a:extLst>
            </p:cNvPr>
            <p:cNvSpPr txBox="1"/>
            <p:nvPr/>
          </p:nvSpPr>
          <p:spPr>
            <a:xfrm>
              <a:off x="4867765" y="4903470"/>
              <a:ext cx="131347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指针名</a:t>
              </a:r>
              <a:r>
                <a:rPr lang="en-US" sz="15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-&gt;</a:t>
              </a: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</a:t>
              </a:r>
            </a:p>
          </p:txBody>
        </p:sp>
        <p:sp>
          <p:nvSpPr>
            <p:cNvPr id="47" name="Rectangle 33">
              <a:extLst>
                <a:ext uri="{FF2B5EF4-FFF2-40B4-BE49-F238E27FC236}">
                  <a16:creationId xmlns:a16="http://schemas.microsoft.com/office/drawing/2014/main" id="{F64D7E3C-FAD6-1A73-434D-68920C4704CD}"/>
                </a:ext>
              </a:extLst>
            </p:cNvPr>
            <p:cNvSpPr/>
            <p:nvPr/>
          </p:nvSpPr>
          <p:spPr>
            <a:xfrm>
              <a:off x="7239000" y="4819650"/>
              <a:ext cx="4095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8" name="TextBox 34">
              <a:extLst>
                <a:ext uri="{FF2B5EF4-FFF2-40B4-BE49-F238E27FC236}">
                  <a16:creationId xmlns:a16="http://schemas.microsoft.com/office/drawing/2014/main" id="{149B0F1E-BB5B-6D51-E3B9-F74BCEFBDBE7}"/>
                </a:ext>
              </a:extLst>
            </p:cNvPr>
            <p:cNvSpPr txBox="1"/>
            <p:nvPr/>
          </p:nvSpPr>
          <p:spPr>
            <a:xfrm>
              <a:off x="7691453" y="4903470"/>
              <a:ext cx="319084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date3-&gt;setDate(2001, 8, 15)</a:t>
              </a:r>
            </a:p>
          </p:txBody>
        </p:sp>
      </p:grpSp>
      <p:grpSp>
        <p:nvGrpSpPr>
          <p:cNvPr id="49" name="slide_25-tip">
            <a:extLst>
              <a:ext uri="{FF2B5EF4-FFF2-40B4-BE49-F238E27FC236}">
                <a16:creationId xmlns:a16="http://schemas.microsoft.com/office/drawing/2014/main" id="{37DBE792-210F-B66D-E493-4E7ED6BE3347}"/>
              </a:ext>
            </a:extLst>
          </p:cNvPr>
          <p:cNvGrpSpPr/>
          <p:nvPr/>
        </p:nvGrpSpPr>
        <p:grpSpPr>
          <a:xfrm>
            <a:off x="990600" y="5962487"/>
            <a:ext cx="10397077" cy="276999"/>
            <a:chOff x="1039368" y="5380355"/>
            <a:chExt cx="10397077" cy="276999"/>
          </a:xfrm>
        </p:grpSpPr>
        <p:sp>
          <p:nvSpPr>
            <p:cNvPr id="50" name="TextBox 36">
              <a:extLst>
                <a:ext uri="{FF2B5EF4-FFF2-40B4-BE49-F238E27FC236}">
                  <a16:creationId xmlns:a16="http://schemas.microsoft.com/office/drawing/2014/main" id="{C3090FA9-FCC4-6821-96FF-AD341AC0FF25}"/>
                </a:ext>
              </a:extLst>
            </p:cNvPr>
            <p:cNvSpPr txBox="1"/>
            <p:nvPr/>
          </p:nvSpPr>
          <p:spPr>
            <a:xfrm>
              <a:off x="1039368" y="5380355"/>
              <a:ext cx="1039707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指针必须先指向一个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有效的对象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才能用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-&gt;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date3-&gt;setDate(...)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等价于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(*date3).setDate(...)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对象的定义和使用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类成员的访问属性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385762"/>
            <a:chOff x="990600" y="2057400"/>
            <a:chExt cx="102393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类成员有三种访问属性：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公有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私有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和保护。</a:t>
              </a:r>
            </a:p>
          </p:txBody>
        </p:sp>
      </p:grpSp>
      <p:graphicFrame>
        <p:nvGraphicFramePr>
          <p:cNvPr id="10" name="comparison-table"/>
          <p:cNvGraphicFramePr>
            <a:graphicFrameLocks noGrp="1"/>
          </p:cNvGraphicFramePr>
          <p:nvPr/>
        </p:nvGraphicFramePr>
        <p:xfrm>
          <a:off x="990600" y="2633662"/>
          <a:ext cx="10191750" cy="246697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762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访问位置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public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private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protected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zh-CN" sz="1880" b="0" dirty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本类成员函数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可以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可以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可以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类外普通代码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通过对象访问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不能直接访问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不能直接访问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派生类成员函数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按继承规则访问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不能直接访问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 dirty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按继承规则访问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1958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310187"/>
            <a:ext cx="10239375" cy="933891"/>
            <a:chOff x="990600" y="5310187"/>
            <a:chExt cx="10239375" cy="933891"/>
          </a:xfrm>
        </p:grpSpPr>
        <p:sp>
          <p:nvSpPr>
            <p:cNvPr id="12" name="Freeform 12"/>
            <p:cNvSpPr/>
            <p:nvPr/>
          </p:nvSpPr>
          <p:spPr>
            <a:xfrm>
              <a:off x="990600" y="5310187"/>
              <a:ext cx="10239375" cy="9338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从类外看，能直接使用的是</a:t>
              </a:r>
              <a:r>
                <a:rPr lang="zh-CN" altLang="en-US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公有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接口。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protected 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 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private 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在类外都不能直接访问，二者的区别要到继承一章才学到。</a:t>
              </a:r>
            </a:p>
            <a:p>
              <a:pPr algn="l">
                <a:lnSpc>
                  <a:spcPct val="150000"/>
                </a:lnSpc>
              </a:pPr>
              <a:endParaRPr lang="zh-CN" altLang="en-US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27-header"/>
          <p:cNvGrpSpPr/>
          <p:nvPr/>
        </p:nvGrpSpPr>
        <p:grpSpPr>
          <a:xfrm>
            <a:off x="806577" y="797878"/>
            <a:ext cx="10566273" cy="1100645"/>
            <a:chOff x="806577" y="797878"/>
            <a:chExt cx="10566273" cy="11006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对象的定义和使用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4365295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成员在类内和类外的访问方式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16" name="slide_27-pic"/>
          <p:cNvGrpSpPr/>
          <p:nvPr/>
        </p:nvGrpSpPr>
        <p:grpSpPr>
          <a:xfrm>
            <a:off x="1047750" y="2960123"/>
            <a:ext cx="10287000" cy="1910080"/>
            <a:chOff x="1047750" y="2114550"/>
            <a:chExt cx="10287000" cy="1910080"/>
          </a:xfrm>
        </p:grpSpPr>
        <p:sp>
          <p:nvSpPr>
            <p:cNvPr id="6" name="Rectangle 6"/>
            <p:cNvSpPr/>
            <p:nvPr/>
          </p:nvSpPr>
          <p:spPr>
            <a:xfrm>
              <a:off x="1047750" y="2114550"/>
              <a:ext cx="4762500" cy="1524000"/>
            </a:xfrm>
            <a:prstGeom prst="roundRect">
              <a:avLst>
                <a:gd name="adj" fmla="val 5000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229868" y="2237105"/>
              <a:ext cx="251145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Date类的内部：成员函数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383030" y="2651760"/>
              <a:ext cx="3885679" cy="75482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80"/>
                </a:lnSpc>
              </a:pPr>
              <a:r>
                <a:rPr lang="en-US" sz="15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Date::</a:t>
              </a:r>
              <a:r>
                <a:rPr lang="en-US" sz="1500" dirty="0" err="1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setDate</a:t>
              </a:r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(</a:t>
              </a:r>
              <a:r>
                <a:rPr lang="en-US" altLang="zh-CN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int y</a:t>
              </a:r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 {</a:t>
              </a:r>
              <a:b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year = y;   </a:t>
              </a:r>
              <a:r>
                <a:rPr lang="zh-CN" sz="150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</a:t>
              </a:r>
              <a:r>
                <a:rPr lang="zh-CN" altLang="en-US" sz="150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可以</a:t>
              </a:r>
              <a:r>
                <a:rPr lang="zh-CN" sz="150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直接使用成员名</a:t>
              </a:r>
              <a:br>
                <a:rPr lang="zh-CN" sz="150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1266825" y="2628900"/>
              <a:ext cx="9525" cy="798195"/>
            </a:xfrm>
            <a:custGeom>
              <a:avLst/>
              <a:gdLst/>
              <a:ahLst/>
              <a:cxnLst/>
              <a:rect l="l" t="t" r="r" b="b"/>
              <a:pathLst>
                <a:path w="9525" h="798195">
                  <a:moveTo>
                    <a:pt x="0" y="0"/>
                  </a:moveTo>
                  <a:lnTo>
                    <a:pt x="0" y="79819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6572250" y="2114550"/>
              <a:ext cx="4762500" cy="1524000"/>
            </a:xfrm>
            <a:prstGeom prst="roundRect">
              <a:avLst>
                <a:gd name="adj" fmla="val 5000"/>
              </a:avLst>
            </a:prstGeom>
            <a:solidFill>
              <a:srgbClr val="FFFFFF"/>
            </a:solidFill>
            <a:ln w="13335">
              <a:solidFill>
                <a:srgbClr val="244D87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6754368" y="2237105"/>
              <a:ext cx="228241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类外：main等普通函数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907530" y="2651760"/>
              <a:ext cx="2701290" cy="5448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80"/>
                </a:lnSpc>
              </a:pPr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date1.showDate();  </a:t>
              </a:r>
              <a:r>
                <a:rPr lang="zh-CN" sz="150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可以</a:t>
              </a:r>
              <a:br>
                <a:rPr lang="zh-CN" sz="150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date1.year = 2000; </a:t>
              </a:r>
              <a:r>
                <a:rPr lang="zh-CN" sz="15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// 错误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6791325" y="2628900"/>
              <a:ext cx="9525" cy="546735"/>
            </a:xfrm>
            <a:custGeom>
              <a:avLst/>
              <a:gdLst/>
              <a:ahLst/>
              <a:cxnLst/>
              <a:rect l="l" t="t" r="r" b="b"/>
              <a:pathLst>
                <a:path w="9525" h="546735">
                  <a:moveTo>
                    <a:pt x="0" y="0"/>
                  </a:moveTo>
                  <a:lnTo>
                    <a:pt x="0" y="54673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5829300" y="2876550"/>
              <a:ext cx="723900" cy="9525"/>
            </a:xfrm>
            <a:custGeom>
              <a:avLst/>
              <a:gdLst/>
              <a:ahLst/>
              <a:cxnLst/>
              <a:rect l="l" t="t" r="r" b="b"/>
              <a:pathLst>
                <a:path w="723900" h="9525">
                  <a:moveTo>
                    <a:pt x="723900" y="0"/>
                  </a:moveTo>
                  <a:lnTo>
                    <a:pt x="0" y="0"/>
                  </a:lnTo>
                </a:path>
              </a:pathLst>
            </a:custGeom>
            <a:noFill/>
            <a:ln w="20955">
              <a:solidFill>
                <a:srgbClr val="538135"/>
              </a:solidFill>
              <a:tailEnd type="triangle" w="lg" len="lg"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3831145" y="3731260"/>
              <a:ext cx="472020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类外调用public成员函数，由它在类内读写私有数据</a:t>
              </a:r>
            </a:p>
          </p:txBody>
        </p:sp>
      </p:grpSp>
      <p:grpSp>
        <p:nvGrpSpPr>
          <p:cNvPr id="41" name="slide_27-tbl"/>
          <p:cNvGrpSpPr/>
          <p:nvPr/>
        </p:nvGrpSpPr>
        <p:grpSpPr>
          <a:xfrm>
            <a:off x="1047750" y="5018955"/>
            <a:ext cx="10287000" cy="1257300"/>
            <a:chOff x="1047750" y="4191000"/>
            <a:chExt cx="10287000" cy="1257300"/>
          </a:xfrm>
        </p:grpSpPr>
        <p:sp>
          <p:nvSpPr>
            <p:cNvPr id="17" name="Rectangle 17"/>
            <p:cNvSpPr/>
            <p:nvPr/>
          </p:nvSpPr>
          <p:spPr>
            <a:xfrm>
              <a:off x="1047750" y="4191000"/>
              <a:ext cx="26670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947850" y="427482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访问位置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3714750" y="4191000"/>
              <a:ext cx="25717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4641670" y="4274820"/>
              <a:ext cx="71791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public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6286500" y="4191000"/>
              <a:ext cx="25717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154927" y="4274820"/>
              <a:ext cx="83489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private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8858250" y="4191000"/>
              <a:ext cx="24765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562067" y="4274820"/>
              <a:ext cx="106886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protected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1047750" y="4610100"/>
              <a:ext cx="2667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735150" y="4693920"/>
              <a:ext cx="12922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本类成员函数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3714750" y="4610100"/>
              <a:ext cx="2571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4779924" y="469392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6286500" y="4610100"/>
              <a:ext cx="2571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351674" y="469392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8858250" y="4610100"/>
              <a:ext cx="2476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9875799" y="469392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1047750" y="5029200"/>
              <a:ext cx="2667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735150" y="5113020"/>
              <a:ext cx="12922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类外普通代码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3714750" y="5029200"/>
              <a:ext cx="2571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4192713" y="5113020"/>
              <a:ext cx="1615827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altLang="en-US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</a:t>
              </a: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通过对象访问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6286500" y="5029200"/>
              <a:ext cx="2571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7351674" y="511302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</a:p>
          </p:txBody>
        </p:sp>
        <p:sp>
          <p:nvSpPr>
            <p:cNvPr id="39" name="Rectangle 39"/>
            <p:cNvSpPr/>
            <p:nvPr/>
          </p:nvSpPr>
          <p:spPr>
            <a:xfrm>
              <a:off x="8858250" y="5029200"/>
              <a:ext cx="2476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9875799" y="511302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EE2DC7FB-9560-549D-8F3A-CDA720506AD0}"/>
              </a:ext>
            </a:extLst>
          </p:cNvPr>
          <p:cNvSpPr txBox="1"/>
          <p:nvPr/>
        </p:nvSpPr>
        <p:spPr>
          <a:xfrm>
            <a:off x="1004632" y="1923461"/>
            <a:ext cx="10330117" cy="973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zh-CN" altLang="en-US" sz="2020" b="0" i="0" u="none" strike="noStrike" kern="1200" cap="none" spc="0" normalizeH="0" baseline="0" noProof="0" dirty="0">
                <a:ln>
                  <a:noFill/>
                </a:ln>
                <a:solidFill>
                  <a:srgbClr val="172B49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本类</a:t>
            </a:r>
            <a:r>
              <a:rPr kumimoji="0" lang="zh-CN" altLang="en-US" sz="202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成员函数</a:t>
            </a:r>
            <a:r>
              <a:rPr kumimoji="0" lang="zh-CN" altLang="en-US" sz="2020" b="0" i="0" u="none" strike="noStrike" kern="1200" cap="none" spc="0" normalizeH="0" baseline="0" noProof="0" dirty="0">
                <a:ln>
                  <a:noFill/>
                </a:ln>
                <a:solidFill>
                  <a:srgbClr val="172B49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可以直接访问本类的成员；类外则需要通过对象访问成员，且还要受到访问属性的限制。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对象的定义和使用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例2.4　Sample类：三种权限的成员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576512"/>
            <a:ext cx="6600825" cy="2943225"/>
            <a:chOff x="914400" y="2576512"/>
            <a:chExt cx="6600825" cy="2943225"/>
          </a:xfrm>
        </p:grpSpPr>
        <p:sp>
          <p:nvSpPr>
            <p:cNvPr id="7" name="Freeform 7"/>
            <p:cNvSpPr/>
            <p:nvPr/>
          </p:nvSpPr>
          <p:spPr>
            <a:xfrm>
              <a:off x="1038225" y="2576512"/>
              <a:ext cx="64770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Sample {</a:t>
              </a:r>
              <a:br>
                <a:rPr dirty="0"/>
              </a:b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k;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geti()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i; }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getj()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j; }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getk()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k; }</a:t>
              </a:r>
              <a:br>
                <a:rPr dirty="0"/>
              </a:b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i;</a:t>
              </a:r>
              <a:br>
                <a:rPr dirty="0"/>
              </a:b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j;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576512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3" name="slide_28-note1">
            <a:extLst>
              <a:ext uri="{FF2B5EF4-FFF2-40B4-BE49-F238E27FC236}">
                <a16:creationId xmlns:a16="http://schemas.microsoft.com/office/drawing/2014/main" id="{E167DA78-8881-8DA7-623B-ACF935079723}"/>
              </a:ext>
            </a:extLst>
          </p:cNvPr>
          <p:cNvGrpSpPr/>
          <p:nvPr/>
        </p:nvGrpSpPr>
        <p:grpSpPr>
          <a:xfrm>
            <a:off x="6467856" y="2273179"/>
            <a:ext cx="4904994" cy="728802"/>
            <a:chOff x="6467856" y="2090102"/>
            <a:chExt cx="4904994" cy="728802"/>
          </a:xfrm>
        </p:grpSpPr>
        <p:sp>
          <p:nvSpPr>
            <p:cNvPr id="5" name="TextBox 9">
              <a:extLst>
                <a:ext uri="{FF2B5EF4-FFF2-40B4-BE49-F238E27FC236}">
                  <a16:creationId xmlns:a16="http://schemas.microsoft.com/office/drawing/2014/main" id="{91658501-7A17-C6F7-28A6-76D5194E1B65}"/>
                </a:ext>
              </a:extLst>
            </p:cNvPr>
            <p:cNvSpPr txBox="1"/>
            <p:nvPr/>
          </p:nvSpPr>
          <p:spPr>
            <a:xfrm>
              <a:off x="6467856" y="2090102"/>
              <a:ext cx="179536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三个成员的权限</a:t>
              </a: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CCCEEC60-964C-6610-86AE-864F85E76484}"/>
                </a:ext>
              </a:extLst>
            </p:cNvPr>
            <p:cNvSpPr/>
            <p:nvPr/>
          </p:nvSpPr>
          <p:spPr>
            <a:xfrm>
              <a:off x="6477000" y="2426970"/>
              <a:ext cx="4895850" cy="9525"/>
            </a:xfrm>
            <a:custGeom>
              <a:avLst/>
              <a:gdLst/>
              <a:ahLst/>
              <a:cxnLst/>
              <a:rect l="l" t="t" r="r" b="b"/>
              <a:pathLst>
                <a:path w="4895850" h="9525">
                  <a:moveTo>
                    <a:pt x="0" y="0"/>
                  </a:moveTo>
                  <a:lnTo>
                    <a:pt x="48958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0A5A903-0DA0-8ABD-C478-2D1A6C135F56}"/>
                </a:ext>
              </a:extLst>
            </p:cNvPr>
            <p:cNvSpPr txBox="1"/>
            <p:nvPr/>
          </p:nvSpPr>
          <p:spPr>
            <a:xfrm>
              <a:off x="6468618" y="2541905"/>
              <a:ext cx="455092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k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</a:t>
              </a:r>
              <a:r>
                <a:rPr lang="en-US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</a:t>
              </a:r>
              <a:r>
                <a:rPr lang="en-US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j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</a:t>
              </a:r>
              <a:r>
                <a:rPr lang="en-US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5" name="slide_28-note2">
            <a:extLst>
              <a:ext uri="{FF2B5EF4-FFF2-40B4-BE49-F238E27FC236}">
                <a16:creationId xmlns:a16="http://schemas.microsoft.com/office/drawing/2014/main" id="{E63F99F7-0BC2-B522-A045-A478E2E2565B}"/>
              </a:ext>
            </a:extLst>
          </p:cNvPr>
          <p:cNvGrpSpPr/>
          <p:nvPr/>
        </p:nvGrpSpPr>
        <p:grpSpPr>
          <a:xfrm>
            <a:off x="6467856" y="3284193"/>
            <a:ext cx="4904994" cy="1048511"/>
            <a:chOff x="6467856" y="2980690"/>
            <a:chExt cx="4904994" cy="1048511"/>
          </a:xfrm>
        </p:grpSpPr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214A89E9-37C4-AA8A-4835-BA710F73A5A4}"/>
                </a:ext>
              </a:extLst>
            </p:cNvPr>
            <p:cNvSpPr txBox="1"/>
            <p:nvPr/>
          </p:nvSpPr>
          <p:spPr>
            <a:xfrm>
              <a:off x="6467856" y="2980690"/>
              <a:ext cx="144911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三个get函数</a:t>
              </a:r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4E375D80-D0D8-8708-30D5-92BF168484F2}"/>
                </a:ext>
              </a:extLst>
            </p:cNvPr>
            <p:cNvSpPr/>
            <p:nvPr/>
          </p:nvSpPr>
          <p:spPr>
            <a:xfrm>
              <a:off x="6477000" y="3317558"/>
              <a:ext cx="4895850" cy="9525"/>
            </a:xfrm>
            <a:custGeom>
              <a:avLst/>
              <a:gdLst/>
              <a:ahLst/>
              <a:cxnLst/>
              <a:rect l="l" t="t" r="r" b="b"/>
              <a:pathLst>
                <a:path w="4895850" h="9525">
                  <a:moveTo>
                    <a:pt x="0" y="0"/>
                  </a:moveTo>
                  <a:lnTo>
                    <a:pt x="48958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9" name="slide_28-w2">
              <a:extLst>
                <a:ext uri="{FF2B5EF4-FFF2-40B4-BE49-F238E27FC236}">
                  <a16:creationId xmlns:a16="http://schemas.microsoft.com/office/drawing/2014/main" id="{FF5DBE4C-7C30-D003-C1E3-9F6F74942447}"/>
                </a:ext>
              </a:extLst>
            </p:cNvPr>
            <p:cNvSpPr txBox="1"/>
            <p:nvPr/>
          </p:nvSpPr>
          <p:spPr>
            <a:xfrm>
              <a:off x="6468618" y="3381692"/>
              <a:ext cx="4895850" cy="6475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558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geti、getj、getk都写在类内，是Sample的成员函数，所以能读取本类的任何成员。</a:t>
              </a:r>
            </a:p>
          </p:txBody>
        </p:sp>
      </p:grpSp>
      <p:grpSp>
        <p:nvGrpSpPr>
          <p:cNvPr id="20" name="slide_28-note3">
            <a:extLst>
              <a:ext uri="{FF2B5EF4-FFF2-40B4-BE49-F238E27FC236}">
                <a16:creationId xmlns:a16="http://schemas.microsoft.com/office/drawing/2014/main" id="{4E41924D-0AF1-7EA7-7378-5274A919EF4A}"/>
              </a:ext>
            </a:extLst>
          </p:cNvPr>
          <p:cNvGrpSpPr/>
          <p:nvPr/>
        </p:nvGrpSpPr>
        <p:grpSpPr>
          <a:xfrm>
            <a:off x="6467856" y="4664619"/>
            <a:ext cx="4904994" cy="1048511"/>
            <a:chOff x="6467856" y="4196080"/>
            <a:chExt cx="4904994" cy="1048511"/>
          </a:xfrm>
        </p:grpSpPr>
        <p:sp>
          <p:nvSpPr>
            <p:cNvPr id="21" name="TextBox 17">
              <a:extLst>
                <a:ext uri="{FF2B5EF4-FFF2-40B4-BE49-F238E27FC236}">
                  <a16:creationId xmlns:a16="http://schemas.microsoft.com/office/drawing/2014/main" id="{D04E5867-E8A8-C74F-0FBA-E44367C9507E}"/>
                </a:ext>
              </a:extLst>
            </p:cNvPr>
            <p:cNvSpPr txBox="1"/>
            <p:nvPr/>
          </p:nvSpPr>
          <p:spPr>
            <a:xfrm>
              <a:off x="6467856" y="4196080"/>
              <a:ext cx="512961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000" b="1" dirty="0">
                  <a:solidFill>
                    <a:srgbClr val="244D87"/>
                  </a:solidFill>
                  <a:cs typeface="Consolas"/>
                </a:rPr>
                <a:t>思考</a:t>
              </a:r>
              <a:endParaRPr lang="zh-CN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E4CB5D37-39E4-0FCE-DA88-BBF997290655}"/>
                </a:ext>
              </a:extLst>
            </p:cNvPr>
            <p:cNvSpPr/>
            <p:nvPr/>
          </p:nvSpPr>
          <p:spPr>
            <a:xfrm>
              <a:off x="6477000" y="4532948"/>
              <a:ext cx="4895850" cy="9525"/>
            </a:xfrm>
            <a:custGeom>
              <a:avLst/>
              <a:gdLst/>
              <a:ahLst/>
              <a:cxnLst/>
              <a:rect l="l" t="t" r="r" b="b"/>
              <a:pathLst>
                <a:path w="4895850" h="9525">
                  <a:moveTo>
                    <a:pt x="0" y="0"/>
                  </a:moveTo>
                  <a:lnTo>
                    <a:pt x="48958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23" name="slide_28-w3">
              <a:extLst>
                <a:ext uri="{FF2B5EF4-FFF2-40B4-BE49-F238E27FC236}">
                  <a16:creationId xmlns:a16="http://schemas.microsoft.com/office/drawing/2014/main" id="{237364A7-4025-12B4-B360-DE8E50522242}"/>
                </a:ext>
              </a:extLst>
            </p:cNvPr>
            <p:cNvSpPr txBox="1"/>
            <p:nvPr/>
          </p:nvSpPr>
          <p:spPr>
            <a:xfrm>
              <a:off x="6468618" y="4597082"/>
              <a:ext cx="4895850" cy="6475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558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在main中定义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Sample a;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以后，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直接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a.i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a.j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a.k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，哪些能通过编译？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对象的定义和使用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Sample例子：判断类外访问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389596"/>
            <a:chOff x="990600" y="2057400"/>
            <a:chExt cx="10239375" cy="389596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3895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假设</a:t>
              </a:r>
              <a:r>
                <a:rPr lang="en-US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main</a:t>
              </a:r>
              <a:r>
                <a:rPr lang="en-US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中已有</a:t>
              </a:r>
              <a:r>
                <a:rPr lang="en-US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altLang="zh-CN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Sample a;</a:t>
              </a:r>
              <a:r>
                <a:rPr lang="zh-CN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。下面每个表达式都写在类外：</a:t>
              </a:r>
            </a:p>
          </p:txBody>
        </p:sp>
      </p:grpSp>
      <p:graphicFrame>
        <p:nvGraphicFramePr>
          <p:cNvPr id="10" name="comparison-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57748"/>
              </p:ext>
            </p:extLst>
          </p:nvPr>
        </p:nvGraphicFramePr>
        <p:xfrm>
          <a:off x="990600" y="2633718"/>
          <a:ext cx="10191750" cy="20955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7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表达式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是否合法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原因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a.i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非法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i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是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private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成员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a.j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非法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j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是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protected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成员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a.k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合法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k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是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public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成员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490921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146684"/>
            <a:ext cx="10239375" cy="938953"/>
            <a:chOff x="990600" y="5291137"/>
            <a:chExt cx="10239375" cy="938953"/>
          </a:xfrm>
        </p:grpSpPr>
        <p:sp>
          <p:nvSpPr>
            <p:cNvPr id="12" name="Freeform 12"/>
            <p:cNvSpPr/>
            <p:nvPr/>
          </p:nvSpPr>
          <p:spPr>
            <a:xfrm>
              <a:off x="990600" y="5291137"/>
              <a:ext cx="10239375" cy="9389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注意</a:t>
              </a:r>
              <a:r>
                <a:rPr lang="zh-CN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：能编译只说明有访问权限。本例没有给i、j、k设初值，读出的值是不确定的。</a:t>
              </a:r>
              <a:br>
                <a:rPr lang="zh-CN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权限和数据有没有初值，要分开判断。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31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对象的定义和使用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4248445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例2.5　同类对象之间的赋值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slide_31-code"/>
          <p:cNvGrpSpPr/>
          <p:nvPr/>
        </p:nvGrpSpPr>
        <p:grpSpPr>
          <a:xfrm>
            <a:off x="931589" y="2973534"/>
            <a:ext cx="7168656" cy="1912436"/>
            <a:chOff x="923925" y="2057400"/>
            <a:chExt cx="7168656" cy="1912436"/>
          </a:xfrm>
        </p:grpSpPr>
        <p:sp>
          <p:nvSpPr>
            <p:cNvPr id="6" name="TextBox 6"/>
            <p:cNvSpPr txBox="1"/>
            <p:nvPr/>
          </p:nvSpPr>
          <p:spPr>
            <a:xfrm>
              <a:off x="1039368" y="2084705"/>
              <a:ext cx="7053213" cy="18851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62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abc {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init(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i,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j) { a = i; b = j; }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show() {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a &lt;&lt; " " &lt;&lt; b &lt;&lt; endl; }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a, b;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923925" y="2057400"/>
              <a:ext cx="45719" cy="1872244"/>
            </a:xfrm>
            <a:custGeom>
              <a:avLst/>
              <a:gdLst/>
              <a:ahLst/>
              <a:cxnLst/>
              <a:rect l="l" t="t" r="r" b="b"/>
              <a:pathLst>
                <a:path w="9525" h="2414588">
                  <a:moveTo>
                    <a:pt x="0" y="0"/>
                  </a:moveTo>
                  <a:lnTo>
                    <a:pt x="0" y="2414588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6" name="slide_31-flow"/>
          <p:cNvGrpSpPr/>
          <p:nvPr/>
        </p:nvGrpSpPr>
        <p:grpSpPr>
          <a:xfrm>
            <a:off x="910019" y="5102309"/>
            <a:ext cx="10462832" cy="1108822"/>
            <a:chOff x="1039368" y="5030687"/>
            <a:chExt cx="10591553" cy="1122463"/>
          </a:xfrm>
        </p:grpSpPr>
        <p:sp>
          <p:nvSpPr>
            <p:cNvPr id="17" name="TextBox 17"/>
            <p:cNvSpPr txBox="1"/>
            <p:nvPr/>
          </p:nvSpPr>
          <p:spPr>
            <a:xfrm>
              <a:off x="1039368" y="5030687"/>
              <a:ext cx="1402034" cy="2804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主函数中</a:t>
              </a:r>
              <a:r>
                <a:rPr lang="zh-CN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执行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1047750" y="5410200"/>
              <a:ext cx="3143250" cy="742950"/>
            </a:xfrm>
            <a:prstGeom prst="roundRect">
              <a:avLst>
                <a:gd name="adj" fmla="val 10256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606277" y="5528310"/>
              <a:ext cx="2026197" cy="5129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950"/>
                </a:lnSpc>
              </a:pP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o1.init(12, 34);</a:t>
              </a:r>
              <a:b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给o1的a、b设值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4210050" y="5781675"/>
              <a:ext cx="342900" cy="9525"/>
            </a:xfrm>
            <a:custGeom>
              <a:avLst/>
              <a:gdLst/>
              <a:ahLst/>
              <a:cxnLst/>
              <a:rect l="l" t="t" r="r" b="b"/>
              <a:pathLst>
                <a:path w="342900" h="9525">
                  <a:moveTo>
                    <a:pt x="0" y="0"/>
                  </a:moveTo>
                  <a:lnTo>
                    <a:pt x="342900" y="0"/>
                  </a:lnTo>
                </a:path>
              </a:pathLst>
            </a:custGeom>
            <a:noFill/>
            <a:ln w="20955">
              <a:solidFill>
                <a:srgbClr val="244D87"/>
              </a:solidFill>
              <a:tailEnd type="triangle" w="lg" len="lg"/>
            </a:ln>
          </p:spPr>
        </p:sp>
        <p:sp>
          <p:nvSpPr>
            <p:cNvPr id="21" name="Rectangle 21"/>
            <p:cNvSpPr/>
            <p:nvPr/>
          </p:nvSpPr>
          <p:spPr>
            <a:xfrm>
              <a:off x="4572000" y="5410200"/>
              <a:ext cx="3143250" cy="742950"/>
            </a:xfrm>
            <a:prstGeom prst="roundRect">
              <a:avLst>
                <a:gd name="adj" fmla="val 10256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5313269" y="5528310"/>
              <a:ext cx="1660711" cy="5129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950"/>
                </a:lnSpc>
              </a:pP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o2 = o1;</a:t>
              </a:r>
              <a:b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把o1整体赋给o2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7734300" y="5781675"/>
              <a:ext cx="342900" cy="9525"/>
            </a:xfrm>
            <a:custGeom>
              <a:avLst/>
              <a:gdLst/>
              <a:ahLst/>
              <a:cxnLst/>
              <a:rect l="l" t="t" r="r" b="b"/>
              <a:pathLst>
                <a:path w="342900" h="9525">
                  <a:moveTo>
                    <a:pt x="0" y="0"/>
                  </a:moveTo>
                  <a:lnTo>
                    <a:pt x="342900" y="0"/>
                  </a:lnTo>
                </a:path>
              </a:pathLst>
            </a:custGeom>
            <a:noFill/>
            <a:ln w="20955">
              <a:solidFill>
                <a:srgbClr val="244D87"/>
              </a:solidFill>
              <a:tailEnd type="triangle" w="lg" len="lg"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096250" y="5410200"/>
              <a:ext cx="3534671" cy="742950"/>
            </a:xfrm>
            <a:prstGeom prst="roundRect">
              <a:avLst>
                <a:gd name="adj" fmla="val 10256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8227878" y="5531563"/>
              <a:ext cx="3271413" cy="51927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950"/>
                </a:lnSpc>
              </a:pP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o1.show(); o2.show();</a:t>
              </a:r>
              <a:b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分别输出两个对象</a:t>
              </a:r>
              <a:r>
                <a:rPr lang="zh-CN" altLang="en-US" dirty="0">
                  <a:solidFill>
                    <a:srgbClr val="172B49"/>
                  </a:solidFill>
                  <a:cs typeface="Consolas"/>
                </a:rPr>
                <a:t>会输出什么？</a:t>
              </a:r>
              <a:endParaRPr lang="zh-CN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27" name="Group 9">
            <a:extLst>
              <a:ext uri="{FF2B5EF4-FFF2-40B4-BE49-F238E27FC236}">
                <a16:creationId xmlns:a16="http://schemas.microsoft.com/office/drawing/2014/main" id="{395E35E0-022B-9665-E4DB-11FFDCB0B908}"/>
              </a:ext>
            </a:extLst>
          </p:cNvPr>
          <p:cNvGrpSpPr/>
          <p:nvPr/>
        </p:nvGrpSpPr>
        <p:grpSpPr>
          <a:xfrm>
            <a:off x="910019" y="1915994"/>
            <a:ext cx="10239375" cy="953429"/>
            <a:chOff x="990600" y="2057399"/>
            <a:chExt cx="10239375" cy="953429"/>
          </a:xfrm>
        </p:grpSpPr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5B458D5E-2290-84FF-6141-5DF5FBEEB3E7}"/>
                </a:ext>
              </a:extLst>
            </p:cNvPr>
            <p:cNvSpPr/>
            <p:nvPr/>
          </p:nvSpPr>
          <p:spPr>
            <a:xfrm>
              <a:off x="990600" y="2057399"/>
              <a:ext cx="10239375" cy="9534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两个同类型的变量可以相互赋值。</a:t>
              </a:r>
              <a:r>
                <a:rPr lang="zh-CN" alt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那么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同类型对象也可以使用复制赋值；默认情况下，</a:t>
              </a:r>
              <a:br>
                <a:rPr dirty="0"/>
              </a:b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按照各个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数据成员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的规则逐一复制。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32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对象的定义和使用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4916160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例2.5　赋值前后两个对象的状态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slide_32-code"/>
          <p:cNvGrpSpPr/>
          <p:nvPr/>
        </p:nvGrpSpPr>
        <p:grpSpPr>
          <a:xfrm>
            <a:off x="923925" y="2076450"/>
            <a:ext cx="4181475" cy="2485643"/>
            <a:chOff x="923925" y="2076450"/>
            <a:chExt cx="4181475" cy="2485643"/>
          </a:xfrm>
        </p:grpSpPr>
        <p:sp>
          <p:nvSpPr>
            <p:cNvPr id="6" name="Rectangle 6"/>
            <p:cNvSpPr/>
            <p:nvPr/>
          </p:nvSpPr>
          <p:spPr>
            <a:xfrm>
              <a:off x="990600" y="2992755"/>
              <a:ext cx="4114800" cy="301942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038606" y="2096452"/>
              <a:ext cx="2532888" cy="24656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78"/>
                </a:lnSpc>
              </a:pP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abc o1, o2;</a:t>
              </a:r>
              <a:b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o1.init(12, 34);</a:t>
              </a:r>
              <a:b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o2 = o1;</a:t>
              </a:r>
              <a:b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o1.show();</a:t>
              </a:r>
              <a:b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o2.show();</a:t>
              </a:r>
              <a:b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923925" y="2076450"/>
              <a:ext cx="9525" cy="2455545"/>
            </a:xfrm>
            <a:custGeom>
              <a:avLst/>
              <a:gdLst/>
              <a:ahLst/>
              <a:cxnLst/>
              <a:rect l="l" t="t" r="r" b="b"/>
              <a:pathLst>
                <a:path w="9525" h="2455545">
                  <a:moveTo>
                    <a:pt x="0" y="0"/>
                  </a:moveTo>
                  <a:lnTo>
                    <a:pt x="0" y="245554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5" name="slide_32-st"/>
          <p:cNvGrpSpPr/>
          <p:nvPr/>
        </p:nvGrpSpPr>
        <p:grpSpPr>
          <a:xfrm>
            <a:off x="5516499" y="2107882"/>
            <a:ext cx="5818251" cy="1035368"/>
            <a:chOff x="5516499" y="2107882"/>
            <a:chExt cx="5818251" cy="1035368"/>
          </a:xfrm>
        </p:grpSpPr>
        <p:sp>
          <p:nvSpPr>
            <p:cNvPr id="10" name="TextBox 10"/>
            <p:cNvSpPr txBox="1"/>
            <p:nvPr/>
          </p:nvSpPr>
          <p:spPr>
            <a:xfrm>
              <a:off x="5516499" y="2107882"/>
              <a:ext cx="231315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o1.init(12, 34) 之后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5524500" y="2438400"/>
              <a:ext cx="2667000" cy="704850"/>
            </a:xfrm>
            <a:prstGeom prst="roundRect">
              <a:avLst>
                <a:gd name="adj" fmla="val 10811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6052376" y="2664142"/>
              <a:ext cx="161124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o1：a=12　b=34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572500" y="2438400"/>
              <a:ext cx="2762250" cy="704850"/>
            </a:xfrm>
            <a:prstGeom prst="roundRect">
              <a:avLst>
                <a:gd name="adj" fmla="val 10811"/>
              </a:avLst>
            </a:prstGeom>
            <a:solidFill>
              <a:srgbClr val="FFFFFF"/>
            </a:solidFill>
            <a:ln w="13335">
              <a:solidFill>
                <a:srgbClr val="244D87"/>
              </a:solidFill>
              <a:custDash>
                <a:ds d="428571" sp="285714"/>
              </a:custDash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264985" y="2664142"/>
              <a:ext cx="137727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o2：a=?　b=?</a:t>
              </a:r>
            </a:p>
          </p:txBody>
        </p:sp>
      </p:grpSp>
      <p:grpSp>
        <p:nvGrpSpPr>
          <p:cNvPr id="22" name="slide_32-st2"/>
          <p:cNvGrpSpPr/>
          <p:nvPr/>
        </p:nvGrpSpPr>
        <p:grpSpPr>
          <a:xfrm>
            <a:off x="5516499" y="3346132"/>
            <a:ext cx="5818251" cy="1035368"/>
            <a:chOff x="5516499" y="3346132"/>
            <a:chExt cx="5818251" cy="1035368"/>
          </a:xfrm>
        </p:grpSpPr>
        <p:sp>
          <p:nvSpPr>
            <p:cNvPr id="16" name="TextBox 16"/>
            <p:cNvSpPr txBox="1"/>
            <p:nvPr/>
          </p:nvSpPr>
          <p:spPr>
            <a:xfrm>
              <a:off x="5516499" y="3346132"/>
              <a:ext cx="137727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o2 = o1 之后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5524500" y="3676650"/>
              <a:ext cx="2667000" cy="704850"/>
            </a:xfrm>
            <a:prstGeom prst="roundRect">
              <a:avLst>
                <a:gd name="adj" fmla="val 10811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052376" y="3902392"/>
              <a:ext cx="161124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o1：a=12　b=34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572500" y="3676650"/>
              <a:ext cx="2762250" cy="704850"/>
            </a:xfrm>
            <a:prstGeom prst="roundRect">
              <a:avLst>
                <a:gd name="adj" fmla="val 10811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148000" y="3902392"/>
              <a:ext cx="161124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o2：a=</a:t>
              </a:r>
              <a:r>
                <a:rPr lang="en-US" sz="158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12</a:t>
              </a: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b=</a:t>
              </a:r>
              <a:r>
                <a:rPr lang="en-US" sz="158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34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8210550" y="4029075"/>
              <a:ext cx="323850" cy="9525"/>
            </a:xfrm>
            <a:custGeom>
              <a:avLst/>
              <a:gdLst/>
              <a:ahLst/>
              <a:cxnLst/>
              <a:rect l="l" t="t" r="r" b="b"/>
              <a:pathLst>
                <a:path w="323850" h="9525">
                  <a:moveTo>
                    <a:pt x="0" y="0"/>
                  </a:moveTo>
                  <a:lnTo>
                    <a:pt x="323850" y="0"/>
                  </a:lnTo>
                </a:path>
              </a:pathLst>
            </a:custGeom>
            <a:noFill/>
            <a:ln w="20955">
              <a:solidFill>
                <a:srgbClr val="538135"/>
              </a:solidFill>
              <a:tailEnd type="triangle" w="lg" len="lg"/>
            </a:ln>
          </p:spPr>
        </p:sp>
      </p:grpSp>
      <p:grpSp>
        <p:nvGrpSpPr>
          <p:cNvPr id="26" name="slide_32-out"/>
          <p:cNvGrpSpPr/>
          <p:nvPr/>
        </p:nvGrpSpPr>
        <p:grpSpPr>
          <a:xfrm>
            <a:off x="5524500" y="5023712"/>
            <a:ext cx="2857500" cy="989648"/>
            <a:chOff x="5524500" y="4591050"/>
            <a:chExt cx="2857500" cy="989648"/>
          </a:xfrm>
        </p:grpSpPr>
        <p:sp>
          <p:nvSpPr>
            <p:cNvPr id="23" name="Rectangle 23"/>
            <p:cNvSpPr/>
            <p:nvPr/>
          </p:nvSpPr>
          <p:spPr>
            <a:xfrm>
              <a:off x="5524500" y="4591050"/>
              <a:ext cx="2857500" cy="989648"/>
            </a:xfrm>
            <a:prstGeom prst="roundRect">
              <a:avLst>
                <a:gd name="adj" fmla="val 7700"/>
              </a:avLst>
            </a:prstGeom>
            <a:solidFill>
              <a:srgbClr val="1E2F4D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5670042" y="4660265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9FC5E8"/>
                  </a:solidFill>
                  <a:latin typeface="Consolas"/>
                  <a:ea typeface="Microsoft YaHei"/>
                  <a:cs typeface="Consolas"/>
                </a:rPr>
                <a:t>运行结果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668899" y="4941570"/>
              <a:ext cx="567817" cy="5690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48"/>
                </a:lnSpc>
              </a:pP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12 34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12 34</a:t>
              </a:r>
            </a:p>
          </p:txBody>
        </p:sp>
      </p:grpSp>
      <p:grpSp>
        <p:nvGrpSpPr>
          <p:cNvPr id="28" name="slide_32-note"/>
          <p:cNvGrpSpPr/>
          <p:nvPr/>
        </p:nvGrpSpPr>
        <p:grpSpPr>
          <a:xfrm>
            <a:off x="966978" y="4650129"/>
            <a:ext cx="4286250" cy="1616533"/>
            <a:chOff x="966978" y="4822181"/>
            <a:chExt cx="4286250" cy="1616533"/>
          </a:xfrm>
        </p:grpSpPr>
        <p:sp>
          <p:nvSpPr>
            <p:cNvPr id="27" name="slide_32-w1"/>
            <p:cNvSpPr txBox="1"/>
            <p:nvPr/>
          </p:nvSpPr>
          <p:spPr>
            <a:xfrm>
              <a:off x="966978" y="4822181"/>
              <a:ext cx="4286250" cy="16165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两个对象各有</a:t>
              </a:r>
              <a:r>
                <a:rPr lang="zh-CN" altLang="en-US" dirty="0">
                  <a:solidFill>
                    <a:srgbClr val="172B49"/>
                  </a:solidFill>
                  <a:cs typeface="Consolas"/>
                </a:rPr>
                <a:t>属于自己的成员 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a、b。</a:t>
              </a:r>
              <a:endParaRPr lang="en-US" altLang="zh-CN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  <a:p>
              <a:pPr algn="l">
                <a:lnSpc>
                  <a:spcPct val="150000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赋值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使对应成员取得相同的值</a:t>
              </a:r>
              <a:r>
                <a:rPr lang="zh-CN" altLang="en-US" dirty="0">
                  <a:solidFill>
                    <a:srgbClr val="172B49"/>
                  </a:solidFill>
                  <a:cs typeface="Consolas"/>
                </a:rPr>
                <a:t>，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但两个对象仍然彼此分离。之后修改一个对象的成员，不会同时修改另一个对象。</a:t>
              </a:r>
              <a:endParaRPr lang="zh-CN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30" name="slide_32-warn"/>
          <p:cNvGrpSpPr/>
          <p:nvPr/>
        </p:nvGrpSpPr>
        <p:grpSpPr>
          <a:xfrm>
            <a:off x="8526399" y="4955884"/>
            <a:ext cx="3137776" cy="1067600"/>
            <a:chOff x="8491503" y="4550410"/>
            <a:chExt cx="2928244" cy="1067600"/>
          </a:xfrm>
        </p:grpSpPr>
        <p:sp>
          <p:nvSpPr>
            <p:cNvPr id="29" name="slide_32-w2"/>
            <p:cNvSpPr txBox="1"/>
            <p:nvPr/>
          </p:nvSpPr>
          <p:spPr>
            <a:xfrm>
              <a:off x="8491503" y="4550410"/>
              <a:ext cx="2928244" cy="1067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成员若是</a:t>
              </a:r>
              <a:r>
                <a:rPr lang="zh-CN" sz="16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指针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，默认赋值</a:t>
              </a:r>
              <a:r>
                <a:rPr lang="zh-CN" alt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就会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复制地址，后面讲浅拷贝时再讨论。</a:t>
              </a:r>
              <a:endParaRPr lang="en-US" altLang="zh-CN" sz="16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172B49"/>
                  </a:solidFill>
                  <a:cs typeface="Consolas"/>
                </a:rPr>
                <a:t>目前只考虑普通对象。</a:t>
              </a:r>
              <a:endParaRPr lang="zh-CN" sz="16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34-header"/>
          <p:cNvGrpSpPr/>
          <p:nvPr/>
        </p:nvGrpSpPr>
        <p:grpSpPr>
          <a:xfrm>
            <a:off x="806577" y="797878"/>
            <a:ext cx="10566273" cy="1100645"/>
            <a:chOff x="806577" y="797878"/>
            <a:chExt cx="10566273" cy="11006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对象的定义和使用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1694434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类的作用域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7" name="slide_34-lead"/>
          <p:cNvGrpSpPr/>
          <p:nvPr/>
        </p:nvGrpSpPr>
        <p:grpSpPr>
          <a:xfrm>
            <a:off x="810006" y="2032952"/>
            <a:ext cx="7694414" cy="307777"/>
            <a:chOff x="810006" y="2032952"/>
            <a:chExt cx="7694414" cy="307777"/>
          </a:xfrm>
        </p:grpSpPr>
        <p:sp>
          <p:nvSpPr>
            <p:cNvPr id="6" name="TextBox 6"/>
            <p:cNvSpPr txBox="1"/>
            <p:nvPr/>
          </p:nvSpPr>
          <p:spPr>
            <a:xfrm>
              <a:off x="810006" y="2032952"/>
              <a:ext cx="7694414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类定义的一对花括号形成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类的作用域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，成员的名字都属于这个范围。</a:t>
              </a:r>
            </a:p>
          </p:txBody>
        </p:sp>
      </p:grpSp>
      <p:grpSp>
        <p:nvGrpSpPr>
          <p:cNvPr id="18" name="slide_34-pic"/>
          <p:cNvGrpSpPr/>
          <p:nvPr/>
        </p:nvGrpSpPr>
        <p:grpSpPr>
          <a:xfrm>
            <a:off x="1047750" y="2697013"/>
            <a:ext cx="10287000" cy="2095500"/>
            <a:chOff x="1047750" y="2647950"/>
            <a:chExt cx="10287000" cy="2095500"/>
          </a:xfrm>
        </p:grpSpPr>
        <p:sp>
          <p:nvSpPr>
            <p:cNvPr id="8" name="Rectangle 8"/>
            <p:cNvSpPr/>
            <p:nvPr/>
          </p:nvSpPr>
          <p:spPr>
            <a:xfrm>
              <a:off x="1047750" y="2647950"/>
              <a:ext cx="5334000" cy="2095500"/>
            </a:xfrm>
            <a:prstGeom prst="roundRect">
              <a:avLst>
                <a:gd name="adj" fmla="val 3636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230249" y="2774632"/>
              <a:ext cx="352889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 Date { ... };　类的作用域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383411" y="3189288"/>
              <a:ext cx="3386836" cy="12350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82"/>
                </a:lnSpc>
              </a:pPr>
              <a:r>
                <a:rPr lang="en-US" sz="14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year, month, day;</a:t>
              </a:r>
              <a:b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setDate(</a:t>
              </a:r>
              <a:r>
                <a:rPr lang="en-US" sz="14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sz="14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sz="14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d);</a:t>
              </a:r>
              <a:b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Date::showDate() {</a:t>
              </a:r>
              <a:b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4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year;  </a:t>
              </a:r>
              <a:r>
                <a:rPr lang="zh-CN" sz="142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直接用成员名</a:t>
              </a:r>
              <a:br>
                <a:rPr lang="zh-CN" sz="142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1266825" y="3162300"/>
              <a:ext cx="9525" cy="1239203"/>
            </a:xfrm>
            <a:custGeom>
              <a:avLst/>
              <a:gdLst/>
              <a:ahLst/>
              <a:cxnLst/>
              <a:rect l="l" t="t" r="r" b="b"/>
              <a:pathLst>
                <a:path w="9525" h="1239203">
                  <a:moveTo>
                    <a:pt x="0" y="0"/>
                  </a:moveTo>
                  <a:lnTo>
                    <a:pt x="0" y="1239203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7239000" y="2647950"/>
              <a:ext cx="4095750" cy="2095500"/>
            </a:xfrm>
            <a:prstGeom prst="roundRect">
              <a:avLst>
                <a:gd name="adj" fmla="val 3636"/>
              </a:avLst>
            </a:prstGeom>
            <a:solidFill>
              <a:srgbClr val="FFFFFF"/>
            </a:solidFill>
            <a:ln w="13335">
              <a:solidFill>
                <a:srgbClr val="244D87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421499" y="2774632"/>
              <a:ext cx="176013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作用域之外：main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574661" y="3189288"/>
              <a:ext cx="3000821" cy="71615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82"/>
                </a:lnSpc>
              </a:pP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year = 2000;      </a:t>
              </a:r>
              <a:r>
                <a:rPr lang="zh-CN" sz="14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// 错误</a:t>
              </a:r>
              <a:br>
                <a:rPr lang="zh-CN" sz="142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date1.year = 2000;</a:t>
              </a:r>
              <a:r>
                <a:rPr lang="zh-CN" sz="142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还要看权限</a:t>
              </a:r>
              <a:br>
                <a:rPr lang="zh-CN" sz="142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date1.showDate(); </a:t>
              </a:r>
              <a:r>
                <a:rPr lang="zh-CN" sz="142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可以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7458075" y="3162300"/>
              <a:ext cx="9525" cy="761047"/>
            </a:xfrm>
            <a:custGeom>
              <a:avLst/>
              <a:gdLst/>
              <a:ahLst/>
              <a:cxnLst/>
              <a:rect l="l" t="t" r="r" b="b"/>
              <a:pathLst>
                <a:path w="9525" h="761047">
                  <a:moveTo>
                    <a:pt x="0" y="0"/>
                  </a:moveTo>
                  <a:lnTo>
                    <a:pt x="0" y="761047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6400800" y="4381500"/>
              <a:ext cx="819150" cy="9525"/>
            </a:xfrm>
            <a:custGeom>
              <a:avLst/>
              <a:gdLst/>
              <a:ahLst/>
              <a:cxnLst/>
              <a:rect l="l" t="t" r="r" b="b"/>
              <a:pathLst>
                <a:path w="819150" h="9525">
                  <a:moveTo>
                    <a:pt x="819150" y="0"/>
                  </a:moveTo>
                  <a:lnTo>
                    <a:pt x="0" y="0"/>
                  </a:lnTo>
                </a:path>
              </a:pathLst>
            </a:custGeom>
            <a:noFill/>
            <a:ln w="20955">
              <a:solidFill>
                <a:srgbClr val="244D87"/>
              </a:solidFill>
              <a:tailEnd type="triangle" w="lg" len="lg"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530912" y="3993515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经对象</a:t>
              </a:r>
            </a:p>
          </p:txBody>
        </p:sp>
      </p:grpSp>
      <p:grpSp>
        <p:nvGrpSpPr>
          <p:cNvPr id="20" name="slide_34-tip"/>
          <p:cNvGrpSpPr/>
          <p:nvPr/>
        </p:nvGrpSpPr>
        <p:grpSpPr>
          <a:xfrm>
            <a:off x="1005840" y="5185992"/>
            <a:ext cx="10287000" cy="872868"/>
            <a:chOff x="1038606" y="4934902"/>
            <a:chExt cx="10287000" cy="872868"/>
          </a:xfrm>
        </p:grpSpPr>
        <p:sp>
          <p:nvSpPr>
            <p:cNvPr id="19" name="slide_34-w2"/>
            <p:cNvSpPr txBox="1"/>
            <p:nvPr/>
          </p:nvSpPr>
          <p:spPr>
            <a:xfrm>
              <a:off x="1038606" y="4934902"/>
              <a:ext cx="10287000" cy="8728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类外先写出对象，再选择成员，同时要满足访问权限。类外定义成员函数时写的</a:t>
              </a:r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Date::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，就是在说明这个函数属于</a:t>
              </a:r>
              <a:r>
                <a:rPr lang="en-US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</a:t>
              </a:r>
              <a:r>
                <a:rPr lang="en-US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的作用域。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对象的定义和使用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例2.5　理解类的作用域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6600825" cy="2171700"/>
            <a:chOff x="914400" y="2009775"/>
            <a:chExt cx="66008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64770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myclass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init(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"i=" &lt;&lt; i &lt;&lt; endl;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7" name="Freeform 17"/>
          <p:cNvSpPr/>
          <p:nvPr/>
        </p:nvSpPr>
        <p:spPr>
          <a:xfrm>
            <a:off x="990600" y="4543425"/>
            <a:ext cx="10191750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altLang="en-US" sz="2020" b="1" dirty="0">
                <a:solidFill>
                  <a:srgbClr val="244D87"/>
                </a:solidFill>
                <a:cs typeface="Consolas"/>
              </a:rPr>
              <a:t>当需要</a:t>
            </a:r>
            <a:r>
              <a:rPr lang="zh-CN" altLang="zh-CN" sz="20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读写</a:t>
            </a:r>
            <a:r>
              <a:rPr lang="en-US" altLang="zh-CN" sz="20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 </a:t>
            </a:r>
            <a:r>
              <a:rPr lang="en-US" altLang="zh-CN" sz="2020" b="1" dirty="0" err="1">
                <a:solidFill>
                  <a:srgbClr val="244D87"/>
                </a:solidFill>
                <a:cs typeface="Consolas"/>
              </a:rPr>
              <a:t>myClass</a:t>
            </a:r>
            <a:r>
              <a:rPr lang="en-US" altLang="zh-CN" sz="2020" b="1" dirty="0">
                <a:solidFill>
                  <a:srgbClr val="244D87"/>
                </a:solidFill>
                <a:cs typeface="Consolas"/>
              </a:rPr>
              <a:t> </a:t>
            </a:r>
            <a:r>
              <a:rPr lang="zh-CN" altLang="en-US" sz="2020" b="1" dirty="0">
                <a:solidFill>
                  <a:srgbClr val="244D87"/>
                </a:solidFill>
                <a:cs typeface="Consolas"/>
              </a:rPr>
              <a:t>中的成员变量 </a:t>
            </a:r>
            <a:r>
              <a:rPr lang="zh-CN" sz="20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</a:t>
            </a:r>
            <a:r>
              <a:rPr lang="en-US" altLang="zh-CN" sz="20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 </a:t>
            </a:r>
            <a:r>
              <a:rPr lang="zh-CN" sz="20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时，</a:t>
            </a:r>
            <a:r>
              <a:rPr lang="zh-CN" altLang="en-US" sz="20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要</a:t>
            </a:r>
            <a:r>
              <a:rPr lang="zh-CN" sz="20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看</a:t>
            </a:r>
            <a:r>
              <a:rPr lang="zh-CN" altLang="en-US" sz="20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读写的</a:t>
            </a:r>
            <a:r>
              <a:rPr lang="zh-CN" sz="20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函数属于哪里</a:t>
            </a:r>
          </a:p>
        </p:txBody>
      </p:sp>
      <p:graphicFrame>
        <p:nvGraphicFramePr>
          <p:cNvPr id="19" name="comparison-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6955588"/>
              </p:ext>
            </p:extLst>
          </p:nvPr>
        </p:nvGraphicFramePr>
        <p:xfrm>
          <a:off x="990600" y="4943475"/>
          <a:ext cx="10191750" cy="126682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39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7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7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函数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所属位置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1" dirty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怎样</a:t>
                      </a:r>
                      <a:r>
                        <a:rPr lang="zh-CN" altLang="en-US" sz="1880" b="1" dirty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读写 </a:t>
                      </a:r>
                      <a:r>
                        <a:rPr lang="en-US" sz="1880" b="1" dirty="0" err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i</a:t>
                      </a:r>
                      <a:endParaRPr lang="en-US" sz="1880" b="1" dirty="0">
                        <a:solidFill>
                          <a:srgbClr val="FFFFFF"/>
                        </a:solidFill>
                        <a:latin typeface="Consolas"/>
                        <a:ea typeface="Consolas"/>
                        <a:cs typeface="Consolas"/>
                      </a:endParaRPr>
                    </a:p>
                  </a:txBody>
                  <a:tcPr marL="114300" marR="114300" marT="0" marB="0" anchor="ctr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init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show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myclass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的成员函数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可直接使用本类的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i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ctr"/>
                      <a:r>
                        <a:rPr lang="en-US" sz="1880" b="0" dirty="0" err="1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fun</a:t>
                      </a:r>
                      <a:r>
                        <a:rPr lang="en-US" altLang="zh-CN" sz="1880" b="0" dirty="0" err="1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c</a:t>
                      </a:r>
                      <a:r>
                        <a:rPr lang="zh-CN" sz="1880" b="0" dirty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 dirty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main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类外的普通函数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80" b="0" dirty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必须</a:t>
                      </a:r>
                      <a:r>
                        <a:rPr lang="zh-CN" sz="1880" b="0" dirty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通过对象选择成员</a:t>
                      </a:r>
                    </a:p>
                  </a:txBody>
                  <a:tcPr marL="114300" marR="114300" marT="0" marB="0" anchor="ctr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对象的定义和使用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例2.5　理解类的作用域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934783" y="4860039"/>
            <a:ext cx="10239375" cy="1455800"/>
            <a:chOff x="990600" y="4791075"/>
            <a:chExt cx="10239375" cy="1455800"/>
          </a:xfrm>
        </p:grpSpPr>
        <p:sp>
          <p:nvSpPr>
            <p:cNvPr id="11" name="Freeform 11"/>
            <p:cNvSpPr/>
            <p:nvPr/>
          </p:nvSpPr>
          <p:spPr>
            <a:xfrm>
              <a:off x="990600" y="479107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905375"/>
              <a:ext cx="10239375" cy="1341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init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属于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myclass，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能直接使用本类的i。fun和main是类外函数，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不能直接这样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使用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i。</a:t>
              </a:r>
              <a:br>
                <a:rPr dirty="0"/>
              </a:b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main若要修改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公有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成员，应写ob.i = 8。</a:t>
              </a:r>
            </a:p>
          </p:txBody>
        </p:sp>
      </p:grpSp>
      <p:grpSp>
        <p:nvGrpSpPr>
          <p:cNvPr id="3" name="slide_36-code">
            <a:extLst>
              <a:ext uri="{FF2B5EF4-FFF2-40B4-BE49-F238E27FC236}">
                <a16:creationId xmlns:a16="http://schemas.microsoft.com/office/drawing/2014/main" id="{3930FE52-A360-28A6-504B-15E63683213D}"/>
              </a:ext>
            </a:extLst>
          </p:cNvPr>
          <p:cNvGrpSpPr/>
          <p:nvPr/>
        </p:nvGrpSpPr>
        <p:grpSpPr>
          <a:xfrm>
            <a:off x="923925" y="1893574"/>
            <a:ext cx="5895975" cy="2823337"/>
            <a:chOff x="923925" y="2076450"/>
            <a:chExt cx="5895975" cy="2823337"/>
          </a:xfrm>
        </p:grpSpPr>
        <p:sp>
          <p:nvSpPr>
            <p:cNvPr id="5" name="Rectangle 6">
              <a:extLst>
                <a:ext uri="{FF2B5EF4-FFF2-40B4-BE49-F238E27FC236}">
                  <a16:creationId xmlns:a16="http://schemas.microsoft.com/office/drawing/2014/main" id="{38F6BFB8-01D0-19A7-5E86-1290AB8C0748}"/>
                </a:ext>
              </a:extLst>
            </p:cNvPr>
            <p:cNvSpPr/>
            <p:nvPr/>
          </p:nvSpPr>
          <p:spPr>
            <a:xfrm>
              <a:off x="990600" y="2366010"/>
              <a:ext cx="5829300" cy="276225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7CDA6B-1A6A-5697-7B84-06078C45963C}"/>
                </a:ext>
              </a:extLst>
            </p:cNvPr>
            <p:cNvSpPr/>
            <p:nvPr/>
          </p:nvSpPr>
          <p:spPr>
            <a:xfrm>
              <a:off x="990600" y="3749040"/>
              <a:ext cx="5829300" cy="276225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D4A9D2BA-DB87-B767-5F89-A2D50B3E6475}"/>
                </a:ext>
              </a:extLst>
            </p:cNvPr>
            <p:cNvSpPr txBox="1"/>
            <p:nvPr/>
          </p:nvSpPr>
          <p:spPr>
            <a:xfrm>
              <a:off x="1039368" y="2091055"/>
              <a:ext cx="4396359" cy="28087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myclass::init(</a:t>
              </a: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si) { i = si; }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fun() { </a:t>
              </a: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i; }   </a:t>
              </a:r>
              <a:r>
                <a:rPr lang="zh-CN" sz="16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// 错误</a:t>
              </a:r>
              <a:br>
                <a:rPr lang="zh-CN" sz="16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myclass ob;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ob.init(5);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ob.show();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i = 8;                </a:t>
              </a:r>
              <a:r>
                <a:rPr lang="zh-CN" sz="16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// 错误</a:t>
              </a:r>
              <a:br>
                <a:rPr lang="zh-CN" sz="16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ob.show();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D6E0BEB-23D7-564C-133E-1B901D8BEE1F}"/>
                </a:ext>
              </a:extLst>
            </p:cNvPr>
            <p:cNvSpPr/>
            <p:nvPr/>
          </p:nvSpPr>
          <p:spPr>
            <a:xfrm>
              <a:off x="923925" y="2076450"/>
              <a:ext cx="9525" cy="2808922"/>
            </a:xfrm>
            <a:custGeom>
              <a:avLst/>
              <a:gdLst/>
              <a:ahLst/>
              <a:cxnLst/>
              <a:rect l="l" t="t" r="r" b="b"/>
              <a:pathLst>
                <a:path w="9525" h="2808922">
                  <a:moveTo>
                    <a:pt x="0" y="0"/>
                  </a:moveTo>
                  <a:lnTo>
                    <a:pt x="0" y="280892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slide_36-fix">
            <a:extLst>
              <a:ext uri="{FF2B5EF4-FFF2-40B4-BE49-F238E27FC236}">
                <a16:creationId xmlns:a16="http://schemas.microsoft.com/office/drawing/2014/main" id="{90D733E7-4DFC-CEC1-1C9F-78FFB893C2CD}"/>
              </a:ext>
            </a:extLst>
          </p:cNvPr>
          <p:cNvGrpSpPr/>
          <p:nvPr/>
        </p:nvGrpSpPr>
        <p:grpSpPr>
          <a:xfrm>
            <a:off x="7048500" y="1931674"/>
            <a:ext cx="4286250" cy="1482090"/>
            <a:chOff x="7048500" y="2114550"/>
            <a:chExt cx="4286250" cy="1482090"/>
          </a:xfrm>
        </p:grpSpPr>
        <p:sp>
          <p:nvSpPr>
            <p:cNvPr id="17" name="Rectangle 11">
              <a:extLst>
                <a:ext uri="{FF2B5EF4-FFF2-40B4-BE49-F238E27FC236}">
                  <a16:creationId xmlns:a16="http://schemas.microsoft.com/office/drawing/2014/main" id="{34106119-A309-B5B9-107D-83D596165122}"/>
                </a:ext>
              </a:extLst>
            </p:cNvPr>
            <p:cNvSpPr/>
            <p:nvPr/>
          </p:nvSpPr>
          <p:spPr>
            <a:xfrm>
              <a:off x="7048500" y="2114550"/>
              <a:ext cx="14287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8" name="TextBox 12">
              <a:extLst>
                <a:ext uri="{FF2B5EF4-FFF2-40B4-BE49-F238E27FC236}">
                  <a16:creationId xmlns:a16="http://schemas.microsoft.com/office/drawing/2014/main" id="{FA4E2C9A-784C-69F6-13FE-E9046A25398C}"/>
                </a:ext>
              </a:extLst>
            </p:cNvPr>
            <p:cNvSpPr txBox="1"/>
            <p:nvPr/>
          </p:nvSpPr>
          <p:spPr>
            <a:xfrm>
              <a:off x="7553325" y="220726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位置</a:t>
              </a:r>
            </a:p>
          </p:txBody>
        </p:sp>
        <p:sp>
          <p:nvSpPr>
            <p:cNvPr id="19" name="Rectangle 13">
              <a:extLst>
                <a:ext uri="{FF2B5EF4-FFF2-40B4-BE49-F238E27FC236}">
                  <a16:creationId xmlns:a16="http://schemas.microsoft.com/office/drawing/2014/main" id="{2CCDB660-5535-FFBC-0A28-046541694EFD}"/>
                </a:ext>
              </a:extLst>
            </p:cNvPr>
            <p:cNvSpPr/>
            <p:nvPr/>
          </p:nvSpPr>
          <p:spPr>
            <a:xfrm>
              <a:off x="8477250" y="2114550"/>
              <a:ext cx="28575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0" name="TextBox 14">
              <a:extLst>
                <a:ext uri="{FF2B5EF4-FFF2-40B4-BE49-F238E27FC236}">
                  <a16:creationId xmlns:a16="http://schemas.microsoft.com/office/drawing/2014/main" id="{B19D21CE-20D0-9BD9-8C83-9A0C006BFAA0}"/>
                </a:ext>
              </a:extLst>
            </p:cNvPr>
            <p:cNvSpPr txBox="1"/>
            <p:nvPr/>
          </p:nvSpPr>
          <p:spPr>
            <a:xfrm>
              <a:off x="9232740" y="2207260"/>
              <a:ext cx="1346522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问题</a:t>
              </a:r>
              <a:r>
                <a:rPr lang="zh-CN" altLang="en-US" sz="1500" b="1" dirty="0">
                  <a:solidFill>
                    <a:srgbClr val="FFFFFF"/>
                  </a:solidFill>
                  <a:cs typeface="Consolas"/>
                </a:rPr>
                <a:t>和解决办法</a:t>
              </a:r>
              <a:endParaRPr lang="zh-CN" sz="15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21" name="Rectangle 15">
              <a:extLst>
                <a:ext uri="{FF2B5EF4-FFF2-40B4-BE49-F238E27FC236}">
                  <a16:creationId xmlns:a16="http://schemas.microsoft.com/office/drawing/2014/main" id="{F358A56A-6128-E914-3793-38D30125FB91}"/>
                </a:ext>
              </a:extLst>
            </p:cNvPr>
            <p:cNvSpPr/>
            <p:nvPr/>
          </p:nvSpPr>
          <p:spPr>
            <a:xfrm>
              <a:off x="7048500" y="2533650"/>
              <a:ext cx="1428750" cy="64389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TextBox 16">
              <a:extLst>
                <a:ext uri="{FF2B5EF4-FFF2-40B4-BE49-F238E27FC236}">
                  <a16:creationId xmlns:a16="http://schemas.microsoft.com/office/drawing/2014/main" id="{28B31DE2-75DB-2215-8B5D-14AD312EF8C7}"/>
                </a:ext>
              </a:extLst>
            </p:cNvPr>
            <p:cNvSpPr txBox="1"/>
            <p:nvPr/>
          </p:nvSpPr>
          <p:spPr>
            <a:xfrm>
              <a:off x="7588663" y="2738755"/>
              <a:ext cx="34842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fun</a:t>
              </a:r>
            </a:p>
          </p:txBody>
        </p:sp>
        <p:sp>
          <p:nvSpPr>
            <p:cNvPr id="23" name="Rectangle 17">
              <a:extLst>
                <a:ext uri="{FF2B5EF4-FFF2-40B4-BE49-F238E27FC236}">
                  <a16:creationId xmlns:a16="http://schemas.microsoft.com/office/drawing/2014/main" id="{815C8FEE-E741-D6AF-6B30-FA698DC5FF67}"/>
                </a:ext>
              </a:extLst>
            </p:cNvPr>
            <p:cNvSpPr/>
            <p:nvPr/>
          </p:nvSpPr>
          <p:spPr>
            <a:xfrm>
              <a:off x="8477250" y="2533650"/>
              <a:ext cx="2857500" cy="64389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4" name="TextBox 18">
              <a:extLst>
                <a:ext uri="{FF2B5EF4-FFF2-40B4-BE49-F238E27FC236}">
                  <a16:creationId xmlns:a16="http://schemas.microsoft.com/office/drawing/2014/main" id="{8F52F7A6-C8C6-2FFE-134E-160A4EF6951C}"/>
                </a:ext>
              </a:extLst>
            </p:cNvPr>
            <p:cNvSpPr txBox="1"/>
            <p:nvPr/>
          </p:nvSpPr>
          <p:spPr>
            <a:xfrm>
              <a:off x="8702992" y="2581910"/>
              <a:ext cx="2406015" cy="5562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070"/>
                </a:lnSpc>
              </a:pP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普通函数里没有i，删去或改</a:t>
              </a:r>
              <a:b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为通过对象访问</a:t>
              </a:r>
            </a:p>
          </p:txBody>
        </p:sp>
        <p:sp>
          <p:nvSpPr>
            <p:cNvPr id="25" name="Rectangle 19">
              <a:extLst>
                <a:ext uri="{FF2B5EF4-FFF2-40B4-BE49-F238E27FC236}">
                  <a16:creationId xmlns:a16="http://schemas.microsoft.com/office/drawing/2014/main" id="{D869D2AC-5AF4-FBFC-A010-A3789D828474}"/>
                </a:ext>
              </a:extLst>
            </p:cNvPr>
            <p:cNvSpPr/>
            <p:nvPr/>
          </p:nvSpPr>
          <p:spPr>
            <a:xfrm>
              <a:off x="7048500" y="3177540"/>
              <a:ext cx="1428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6" name="TextBox 20">
              <a:extLst>
                <a:ext uri="{FF2B5EF4-FFF2-40B4-BE49-F238E27FC236}">
                  <a16:creationId xmlns:a16="http://schemas.microsoft.com/office/drawing/2014/main" id="{DCC84814-22E3-B1C6-A413-F36339543E8D}"/>
                </a:ext>
              </a:extLst>
            </p:cNvPr>
            <p:cNvSpPr txBox="1"/>
            <p:nvPr/>
          </p:nvSpPr>
          <p:spPr>
            <a:xfrm>
              <a:off x="7533132" y="3270250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main</a:t>
              </a:r>
            </a:p>
          </p:txBody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id="{A02CBE7B-94AF-712F-371A-2F3E583955E8}"/>
                </a:ext>
              </a:extLst>
            </p:cNvPr>
            <p:cNvSpPr/>
            <p:nvPr/>
          </p:nvSpPr>
          <p:spPr>
            <a:xfrm>
              <a:off x="8477250" y="3177540"/>
              <a:ext cx="2857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TextBox 22">
              <a:extLst>
                <a:ext uri="{FF2B5EF4-FFF2-40B4-BE49-F238E27FC236}">
                  <a16:creationId xmlns:a16="http://schemas.microsoft.com/office/drawing/2014/main" id="{C20271E9-F781-AB4A-687F-792F46CE70D5}"/>
                </a:ext>
              </a:extLst>
            </p:cNvPr>
            <p:cNvSpPr txBox="1"/>
            <p:nvPr/>
          </p:nvSpPr>
          <p:spPr>
            <a:xfrm>
              <a:off x="9196673" y="3270250"/>
              <a:ext cx="141865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改为</a:t>
              </a:r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ob.i = 8;</a:t>
              </a:r>
            </a:p>
          </p:txBody>
        </p:sp>
      </p:grpSp>
      <p:grpSp>
        <p:nvGrpSpPr>
          <p:cNvPr id="29" name="slide_36-out">
            <a:extLst>
              <a:ext uri="{FF2B5EF4-FFF2-40B4-BE49-F238E27FC236}">
                <a16:creationId xmlns:a16="http://schemas.microsoft.com/office/drawing/2014/main" id="{FF549998-FF13-0499-6BD4-90745EE1B8B2}"/>
              </a:ext>
            </a:extLst>
          </p:cNvPr>
          <p:cNvGrpSpPr/>
          <p:nvPr/>
        </p:nvGrpSpPr>
        <p:grpSpPr>
          <a:xfrm>
            <a:off x="7048500" y="3627124"/>
            <a:ext cx="4286250" cy="989648"/>
            <a:chOff x="7048500" y="3810000"/>
            <a:chExt cx="4286250" cy="989648"/>
          </a:xfrm>
        </p:grpSpPr>
        <p:sp>
          <p:nvSpPr>
            <p:cNvPr id="30" name="Rectangle 24">
              <a:extLst>
                <a:ext uri="{FF2B5EF4-FFF2-40B4-BE49-F238E27FC236}">
                  <a16:creationId xmlns:a16="http://schemas.microsoft.com/office/drawing/2014/main" id="{EC17F4D0-B70F-46B8-374B-5C6E1E28C0DC}"/>
                </a:ext>
              </a:extLst>
            </p:cNvPr>
            <p:cNvSpPr/>
            <p:nvPr/>
          </p:nvSpPr>
          <p:spPr>
            <a:xfrm>
              <a:off x="7048500" y="3810000"/>
              <a:ext cx="4286250" cy="989648"/>
            </a:xfrm>
            <a:prstGeom prst="roundRect">
              <a:avLst>
                <a:gd name="adj" fmla="val 7700"/>
              </a:avLst>
            </a:prstGeom>
            <a:solidFill>
              <a:srgbClr val="1E2F4D"/>
            </a:solidFill>
            <a:ln>
              <a:noFill/>
            </a:ln>
          </p:spPr>
        </p:sp>
        <p:sp>
          <p:nvSpPr>
            <p:cNvPr id="31" name="TextBox 25">
              <a:extLst>
                <a:ext uri="{FF2B5EF4-FFF2-40B4-BE49-F238E27FC236}">
                  <a16:creationId xmlns:a16="http://schemas.microsoft.com/office/drawing/2014/main" id="{3A99F5DB-0E91-3C9D-16A1-370B80B1B5FD}"/>
                </a:ext>
              </a:extLst>
            </p:cNvPr>
            <p:cNvSpPr txBox="1"/>
            <p:nvPr/>
          </p:nvSpPr>
          <p:spPr>
            <a:xfrm>
              <a:off x="7194042" y="3879215"/>
              <a:ext cx="14676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9FC5E8"/>
                  </a:solidFill>
                  <a:latin typeface="Consolas"/>
                  <a:ea typeface="Microsoft YaHei"/>
                  <a:cs typeface="Consolas"/>
                </a:rPr>
                <a:t>改正后的运行结果</a:t>
              </a:r>
            </a:p>
          </p:txBody>
        </p:sp>
        <p:sp>
          <p:nvSpPr>
            <p:cNvPr id="32" name="TextBox 26">
              <a:extLst>
                <a:ext uri="{FF2B5EF4-FFF2-40B4-BE49-F238E27FC236}">
                  <a16:creationId xmlns:a16="http://schemas.microsoft.com/office/drawing/2014/main" id="{B2AA080C-5A2A-831D-7EE6-725C4376D393}"/>
                </a:ext>
              </a:extLst>
            </p:cNvPr>
            <p:cNvSpPr txBox="1"/>
            <p:nvPr/>
          </p:nvSpPr>
          <p:spPr>
            <a:xfrm>
              <a:off x="7192899" y="4160520"/>
              <a:ext cx="347091" cy="5690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48"/>
                </a:lnSpc>
              </a:pP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i=5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i=8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n_prac_a-header"/>
          <p:cNvGrpSpPr/>
          <p:nvPr/>
        </p:nvGrpSpPr>
        <p:grpSpPr>
          <a:xfrm>
            <a:off x="806577" y="797878"/>
            <a:ext cx="10566273" cy="1100645"/>
            <a:chOff x="806577" y="797878"/>
            <a:chExt cx="10566273" cy="11006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对象的定义和使用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4365295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模拟练习：对象的定义和使用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n_prac_a-q1"/>
          <p:cNvGrpSpPr/>
          <p:nvPr/>
        </p:nvGrpSpPr>
        <p:grpSpPr>
          <a:xfrm>
            <a:off x="811530" y="2010410"/>
            <a:ext cx="5753100" cy="823277"/>
            <a:chOff x="811530" y="2010410"/>
            <a:chExt cx="5753100" cy="823277"/>
          </a:xfrm>
        </p:grpSpPr>
        <p:sp>
          <p:nvSpPr>
            <p:cNvPr id="6" name="n_prac_a-w1"/>
            <p:cNvSpPr txBox="1"/>
            <p:nvPr/>
          </p:nvSpPr>
          <p:spPr>
            <a:xfrm>
              <a:off x="811530" y="2010410"/>
              <a:ext cx="575310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6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练习1　判断正误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已有</a:t>
              </a:r>
              <a:r>
                <a:rPr lang="en-US" sz="16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Point p;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，main里写</a:t>
              </a:r>
              <a:r>
                <a:rPr lang="en-US" sz="16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p.x = 3;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能通过编译吗？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64692" y="2593340"/>
              <a:ext cx="4869923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Point { </a:t>
              </a: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x; </a:t>
              </a: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 </a:t>
              </a: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setX(</a:t>
              </a: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a); };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847725" y="2562225"/>
              <a:ext cx="9525" cy="271462"/>
            </a:xfrm>
            <a:custGeom>
              <a:avLst/>
              <a:gdLst/>
              <a:ahLst/>
              <a:cxnLst/>
              <a:rect l="l" t="t" r="r" b="b"/>
              <a:pathLst>
                <a:path w="9525" h="271462">
                  <a:moveTo>
                    <a:pt x="0" y="0"/>
                  </a:moveTo>
                  <a:lnTo>
                    <a:pt x="0" y="27146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2" name="n_prac_a-a1"/>
          <p:cNvGrpSpPr/>
          <p:nvPr/>
        </p:nvGrpSpPr>
        <p:grpSpPr>
          <a:xfrm>
            <a:off x="6800850" y="2038350"/>
            <a:ext cx="4572000" cy="641604"/>
            <a:chOff x="6800850" y="2038350"/>
            <a:chExt cx="4572000" cy="641604"/>
          </a:xfrm>
        </p:grpSpPr>
        <p:sp>
          <p:nvSpPr>
            <p:cNvPr id="10" name="Rectangle 10"/>
            <p:cNvSpPr/>
            <p:nvPr/>
          </p:nvSpPr>
          <p:spPr>
            <a:xfrm>
              <a:off x="6800850" y="2038350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6927342" y="2114868"/>
              <a:ext cx="4059936" cy="50787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20"/>
                </a:lnSpc>
              </a:pP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答案：不能。x前面没写权限，默认是private，main</a:t>
              </a:r>
              <a:b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不能直接访问。应写</a:t>
              </a:r>
              <a:r>
                <a:rPr lang="en-US" sz="13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p.setX(3);</a:t>
              </a: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4" name="n_prac_a-sep1"/>
          <p:cNvGrpSpPr/>
          <p:nvPr/>
        </p:nvGrpSpPr>
        <p:grpSpPr>
          <a:xfrm>
            <a:off x="819150" y="2962802"/>
            <a:ext cx="10553700" cy="9525"/>
            <a:chOff x="819150" y="2900362"/>
            <a:chExt cx="10553700" cy="9525"/>
          </a:xfrm>
        </p:grpSpPr>
        <p:sp>
          <p:nvSpPr>
            <p:cNvPr id="13" name="Freeform 13"/>
            <p:cNvSpPr/>
            <p:nvPr/>
          </p:nvSpPr>
          <p:spPr>
            <a:xfrm>
              <a:off x="819150" y="2900362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  <a:prstDash val="dash"/>
            </a:ln>
          </p:spPr>
        </p:sp>
      </p:grpSp>
      <p:grpSp>
        <p:nvGrpSpPr>
          <p:cNvPr id="18" name="n_prac_a-q2"/>
          <p:cNvGrpSpPr/>
          <p:nvPr/>
        </p:nvGrpSpPr>
        <p:grpSpPr>
          <a:xfrm>
            <a:off x="811530" y="3026937"/>
            <a:ext cx="5299528" cy="745490"/>
            <a:chOff x="811530" y="2964497"/>
            <a:chExt cx="5299528" cy="745490"/>
          </a:xfrm>
        </p:grpSpPr>
        <p:sp>
          <p:nvSpPr>
            <p:cNvPr id="15" name="TextBox 15"/>
            <p:cNvSpPr txBox="1"/>
            <p:nvPr/>
          </p:nvSpPr>
          <p:spPr>
            <a:xfrm>
              <a:off x="811530" y="2964497"/>
              <a:ext cx="5299528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练习2　预测结果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abc类同例2.5。下面的程序输出什么？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64692" y="3255328"/>
              <a:ext cx="2584041" cy="4276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88"/>
                </a:lnSpc>
              </a:pP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o1.init(1, 2);  o2 = o1;</a:t>
              </a:r>
              <a:b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o1.init(5, 6);  o2.show();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847725" y="3224212"/>
              <a:ext cx="9525" cy="485775"/>
            </a:xfrm>
            <a:custGeom>
              <a:avLst/>
              <a:gdLst/>
              <a:ahLst/>
              <a:cxnLst/>
              <a:rect l="l" t="t" r="r" b="b"/>
              <a:pathLst>
                <a:path w="9525" h="485775">
                  <a:moveTo>
                    <a:pt x="0" y="0"/>
                  </a:moveTo>
                  <a:lnTo>
                    <a:pt x="0" y="48577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1" name="n_prac_a-a2"/>
          <p:cNvGrpSpPr/>
          <p:nvPr/>
        </p:nvGrpSpPr>
        <p:grpSpPr>
          <a:xfrm>
            <a:off x="6800850" y="3029478"/>
            <a:ext cx="4572000" cy="641604"/>
            <a:chOff x="6800850" y="2967038"/>
            <a:chExt cx="4572000" cy="641604"/>
          </a:xfrm>
        </p:grpSpPr>
        <p:sp>
          <p:nvSpPr>
            <p:cNvPr id="19" name="Rectangle 19"/>
            <p:cNvSpPr/>
            <p:nvPr/>
          </p:nvSpPr>
          <p:spPr>
            <a:xfrm>
              <a:off x="6800850" y="2967038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927342" y="3043555"/>
              <a:ext cx="4085654" cy="50787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20"/>
                </a:lnSpc>
              </a:pP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答案：输出</a:t>
              </a:r>
              <a:r>
                <a:rPr lang="en-US" sz="13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1 2</a:t>
              </a: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。赋值只复制当时的值，之后修改o1不</a:t>
              </a:r>
              <a:b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影响o2。</a:t>
              </a:r>
            </a:p>
          </p:txBody>
        </p:sp>
      </p:grpSp>
      <p:grpSp>
        <p:nvGrpSpPr>
          <p:cNvPr id="23" name="n_prac_a-sep2"/>
          <p:cNvGrpSpPr/>
          <p:nvPr/>
        </p:nvGrpSpPr>
        <p:grpSpPr>
          <a:xfrm>
            <a:off x="819150" y="3901542"/>
            <a:ext cx="10553700" cy="9525"/>
            <a:chOff x="819150" y="3776662"/>
            <a:chExt cx="10553700" cy="9525"/>
          </a:xfrm>
        </p:grpSpPr>
        <p:sp>
          <p:nvSpPr>
            <p:cNvPr id="22" name="Freeform 22"/>
            <p:cNvSpPr/>
            <p:nvPr/>
          </p:nvSpPr>
          <p:spPr>
            <a:xfrm>
              <a:off x="819150" y="3776662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  <a:prstDash val="dash"/>
            </a:ln>
          </p:spPr>
        </p:sp>
      </p:grpSp>
      <p:grpSp>
        <p:nvGrpSpPr>
          <p:cNvPr id="27" name="n_prac_a-q3"/>
          <p:cNvGrpSpPr/>
          <p:nvPr/>
        </p:nvGrpSpPr>
        <p:grpSpPr>
          <a:xfrm>
            <a:off x="811530" y="3965677"/>
            <a:ext cx="3805529" cy="745490"/>
            <a:chOff x="811530" y="3840797"/>
            <a:chExt cx="3805529" cy="745490"/>
          </a:xfrm>
        </p:grpSpPr>
        <p:sp>
          <p:nvSpPr>
            <p:cNvPr id="24" name="TextBox 24"/>
            <p:cNvSpPr txBox="1"/>
            <p:nvPr/>
          </p:nvSpPr>
          <p:spPr>
            <a:xfrm>
              <a:off x="811530" y="3840797"/>
              <a:ext cx="3805529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练习3　找错改错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下面的代码错在哪里？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64692" y="4131628"/>
              <a:ext cx="2385268" cy="4276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88"/>
                </a:lnSpc>
              </a:pP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Date* pd;</a:t>
              </a:r>
              <a:b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pd-&gt;setDate(2024, 9, 1);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847725" y="4100512"/>
              <a:ext cx="9525" cy="485775"/>
            </a:xfrm>
            <a:custGeom>
              <a:avLst/>
              <a:gdLst/>
              <a:ahLst/>
              <a:cxnLst/>
              <a:rect l="l" t="t" r="r" b="b"/>
              <a:pathLst>
                <a:path w="9525" h="485775">
                  <a:moveTo>
                    <a:pt x="0" y="0"/>
                  </a:moveTo>
                  <a:lnTo>
                    <a:pt x="0" y="48577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30" name="n_prac_a-a3"/>
          <p:cNvGrpSpPr/>
          <p:nvPr/>
        </p:nvGrpSpPr>
        <p:grpSpPr>
          <a:xfrm>
            <a:off x="6800850" y="3968218"/>
            <a:ext cx="4572000" cy="641604"/>
            <a:chOff x="6800850" y="3843338"/>
            <a:chExt cx="4572000" cy="641604"/>
          </a:xfrm>
        </p:grpSpPr>
        <p:sp>
          <p:nvSpPr>
            <p:cNvPr id="28" name="Rectangle 28"/>
            <p:cNvSpPr/>
            <p:nvPr/>
          </p:nvSpPr>
          <p:spPr>
            <a:xfrm>
              <a:off x="6800850" y="3843338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6927342" y="3919855"/>
              <a:ext cx="4008501" cy="50787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20"/>
                </a:lnSpc>
              </a:pP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答案：pd没有指向任何Date对象。应先建立对象并取</a:t>
              </a:r>
              <a:b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地址：</a:t>
              </a:r>
              <a:r>
                <a:rPr lang="en-US" sz="13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Date d; Date* pd = &amp;d;</a:t>
              </a:r>
            </a:p>
          </p:txBody>
        </p:sp>
      </p:grpSp>
      <p:grpSp>
        <p:nvGrpSpPr>
          <p:cNvPr id="32" name="n_prac_a-sep3"/>
          <p:cNvGrpSpPr/>
          <p:nvPr/>
        </p:nvGrpSpPr>
        <p:grpSpPr>
          <a:xfrm>
            <a:off x="819150" y="4840282"/>
            <a:ext cx="10553700" cy="9525"/>
            <a:chOff x="819150" y="4652962"/>
            <a:chExt cx="10553700" cy="9525"/>
          </a:xfrm>
        </p:grpSpPr>
        <p:sp>
          <p:nvSpPr>
            <p:cNvPr id="31" name="Freeform 31"/>
            <p:cNvSpPr/>
            <p:nvPr/>
          </p:nvSpPr>
          <p:spPr>
            <a:xfrm>
              <a:off x="819150" y="4652962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  <a:prstDash val="dash"/>
            </a:ln>
          </p:spPr>
        </p:sp>
      </p:grpSp>
      <p:grpSp>
        <p:nvGrpSpPr>
          <p:cNvPr id="36" name="n_prac_a-q4"/>
          <p:cNvGrpSpPr/>
          <p:nvPr/>
        </p:nvGrpSpPr>
        <p:grpSpPr>
          <a:xfrm>
            <a:off x="811530" y="4904418"/>
            <a:ext cx="5578450" cy="745489"/>
            <a:chOff x="811530" y="4717098"/>
            <a:chExt cx="5578450" cy="745489"/>
          </a:xfrm>
        </p:grpSpPr>
        <p:sp>
          <p:nvSpPr>
            <p:cNvPr id="33" name="TextBox 33"/>
            <p:cNvSpPr txBox="1"/>
            <p:nvPr/>
          </p:nvSpPr>
          <p:spPr>
            <a:xfrm>
              <a:off x="811530" y="4717098"/>
              <a:ext cx="557845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练习4　补全代码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补全代码，通过指针显示</a:t>
              </a:r>
              <a:r>
                <a:rPr lang="en-US" alt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</a:t>
              </a:r>
              <a:r>
                <a:rPr lang="en-US" alt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保存的日期。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964692" y="5007928"/>
              <a:ext cx="3478516" cy="4276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88"/>
                </a:lnSpc>
              </a:pP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 d;  d.setDate(2024, 9, 1);</a:t>
              </a:r>
              <a:b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Date* pd = ____;  pd____showDate();</a:t>
              </a:r>
            </a:p>
          </p:txBody>
        </p:sp>
        <p:sp>
          <p:nvSpPr>
            <p:cNvPr id="35" name="Freeform 35"/>
            <p:cNvSpPr/>
            <p:nvPr/>
          </p:nvSpPr>
          <p:spPr>
            <a:xfrm>
              <a:off x="847725" y="4976812"/>
              <a:ext cx="9525" cy="485775"/>
            </a:xfrm>
            <a:custGeom>
              <a:avLst/>
              <a:gdLst/>
              <a:ahLst/>
              <a:cxnLst/>
              <a:rect l="l" t="t" r="r" b="b"/>
              <a:pathLst>
                <a:path w="9525" h="485775">
                  <a:moveTo>
                    <a:pt x="0" y="0"/>
                  </a:moveTo>
                  <a:lnTo>
                    <a:pt x="0" y="48577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39" name="n_prac_a-a4"/>
          <p:cNvGrpSpPr/>
          <p:nvPr/>
        </p:nvGrpSpPr>
        <p:grpSpPr>
          <a:xfrm>
            <a:off x="6800850" y="4906958"/>
            <a:ext cx="4572000" cy="641604"/>
            <a:chOff x="6800850" y="4719638"/>
            <a:chExt cx="4572000" cy="641604"/>
          </a:xfrm>
        </p:grpSpPr>
        <p:sp>
          <p:nvSpPr>
            <p:cNvPr id="37" name="Rectangle 37"/>
            <p:cNvSpPr/>
            <p:nvPr/>
          </p:nvSpPr>
          <p:spPr>
            <a:xfrm>
              <a:off x="6800850" y="4719638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6927342" y="4796155"/>
              <a:ext cx="4299966" cy="47025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1920"/>
                </a:lnSpc>
              </a:pP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答案：依次填</a:t>
              </a:r>
              <a:r>
                <a:rPr lang="en-US" sz="13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&amp;d</a:t>
              </a: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</a:t>
              </a:r>
              <a:r>
                <a:rPr lang="en-US" sz="13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-&gt;</a:t>
              </a: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。pd保存d的地址，用箭头访问</a:t>
              </a:r>
              <a:b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所指对象的成员。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构造函数与析构函数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构造函数与析构函数：对象的初始化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28875"/>
            <a:ext cx="6600825" cy="1657350"/>
            <a:chOff x="914400" y="2428875"/>
            <a:chExt cx="66008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428875"/>
              <a:ext cx="64770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day, month, year;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InitDate(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y);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其他成员略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28875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428875"/>
            <a:ext cx="3381375" cy="1762125"/>
            <a:chOff x="7715250" y="2428875"/>
            <a:chExt cx="3381375" cy="1762125"/>
          </a:xfrm>
        </p:grpSpPr>
        <p:grpSp>
          <p:nvGrpSpPr>
            <p:cNvPr id="14" name="Group 14"/>
            <p:cNvGrpSpPr/>
            <p:nvPr/>
          </p:nvGrpSpPr>
          <p:grpSpPr>
            <a:xfrm>
              <a:off x="7715250" y="2428875"/>
              <a:ext cx="3381375" cy="785812"/>
              <a:chOff x="7715250" y="2428875"/>
              <a:chExt cx="3381375" cy="785812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7715250" y="2428875"/>
                <a:ext cx="3381375" cy="785812"/>
              </a:xfrm>
              <a:prstGeom prst="roundRect">
                <a:avLst>
                  <a:gd name="adj" fmla="val 969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7800975" y="2643188"/>
                <a:ext cx="320992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定义对象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7715250" y="3405188"/>
              <a:ext cx="3381375" cy="785812"/>
              <a:chOff x="7715250" y="3405188"/>
              <a:chExt cx="3381375" cy="78581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7715250" y="3405188"/>
                <a:ext cx="3381375" cy="785812"/>
              </a:xfrm>
              <a:prstGeom prst="roundRect">
                <a:avLst>
                  <a:gd name="adj" fmla="val 969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7800975" y="3452812"/>
                <a:ext cx="3209925" cy="6905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调用InitDate</a:t>
                </a:r>
                <a:br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可能忘记</a:t>
                </a:r>
              </a:p>
            </p:txBody>
          </p:sp>
        </p:grpSp>
      </p:grpSp>
      <p:grpSp>
        <p:nvGrpSpPr>
          <p:cNvPr id="23" name="Group 23"/>
          <p:cNvGrpSpPr/>
          <p:nvPr/>
        </p:nvGrpSpPr>
        <p:grpSpPr>
          <a:xfrm>
            <a:off x="1038225" y="4181475"/>
            <a:ext cx="6191250" cy="1485900"/>
            <a:chOff x="1038225" y="4181475"/>
            <a:chExt cx="6191250" cy="1485900"/>
          </a:xfrm>
        </p:grpSpPr>
        <p:sp>
          <p:nvSpPr>
            <p:cNvPr id="20" name="Freeform 20"/>
            <p:cNvSpPr/>
            <p:nvPr/>
          </p:nvSpPr>
          <p:spPr>
            <a:xfrm>
              <a:off x="1038225" y="4181475"/>
              <a:ext cx="6191250" cy="9525"/>
            </a:xfrm>
            <a:custGeom>
              <a:avLst/>
              <a:gdLst/>
              <a:ahLst/>
              <a:cxnLst/>
              <a:rect l="l" t="t" r="r" b="b"/>
              <a:pathLst>
                <a:path w="6191250" h="9525">
                  <a:moveTo>
                    <a:pt x="0" y="0"/>
                  </a:moveTo>
                  <a:lnTo>
                    <a:pt x="61912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1038225" y="4295775"/>
              <a:ext cx="6191250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先定义对象，再另外调用InitDate，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创建与设置就分成了两步。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如果漏掉第二步，对象中的日期便没有按要求设好。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这正是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要解决的问题。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n_review_a-header"/>
          <p:cNvGrpSpPr/>
          <p:nvPr/>
        </p:nvGrpSpPr>
        <p:grpSpPr>
          <a:xfrm>
            <a:off x="806577" y="797878"/>
            <a:ext cx="10566273" cy="1100645"/>
            <a:chOff x="806577" y="797878"/>
            <a:chExt cx="10566273" cy="11006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对象的定义和使用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2362149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小结：类和对象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n_review_a-code"/>
          <p:cNvGrpSpPr/>
          <p:nvPr/>
        </p:nvGrpSpPr>
        <p:grpSpPr>
          <a:xfrm>
            <a:off x="923925" y="2076450"/>
            <a:ext cx="3999357" cy="3633089"/>
            <a:chOff x="923925" y="2076450"/>
            <a:chExt cx="3999357" cy="3633089"/>
          </a:xfrm>
        </p:grpSpPr>
        <p:sp>
          <p:nvSpPr>
            <p:cNvPr id="6" name="TextBox 6"/>
            <p:cNvSpPr txBox="1"/>
            <p:nvPr/>
          </p:nvSpPr>
          <p:spPr>
            <a:xfrm>
              <a:off x="1040511" y="2116138"/>
              <a:ext cx="3882771" cy="359340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740"/>
                </a:lnSpc>
              </a:pPr>
              <a:r>
                <a:rPr lang="en-US" sz="14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 {</a:t>
              </a:r>
              <a:b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4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setDate(</a:t>
              </a:r>
              <a:r>
                <a:rPr lang="en-US" sz="14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sz="14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sz="14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d);</a:t>
              </a:r>
              <a:b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4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showDate();</a:t>
              </a:r>
              <a:b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4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year, month, day;</a:t>
              </a:r>
              <a:b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Date::setDate(</a:t>
              </a:r>
              <a:r>
                <a:rPr lang="en-US" sz="14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sz="14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sz="14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</a:t>
              </a:r>
              <a:b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{ year = y; month = m; day = d; }</a:t>
              </a:r>
              <a:b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 date1;</a:t>
              </a:r>
              <a:b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Date* pd = &amp;date1;</a:t>
              </a:r>
              <a:b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date1.setDate(2024, 9, 1);</a:t>
              </a:r>
              <a:b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pd-&gt;showDate();</a:t>
              </a:r>
              <a:b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4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923925" y="2076450"/>
              <a:ext cx="9525" cy="3595688"/>
            </a:xfrm>
            <a:custGeom>
              <a:avLst/>
              <a:gdLst/>
              <a:ahLst/>
              <a:cxnLst/>
              <a:rect l="l" t="t" r="r" b="b"/>
              <a:pathLst>
                <a:path w="9525" h="3595688">
                  <a:moveTo>
                    <a:pt x="0" y="0"/>
                  </a:moveTo>
                  <a:lnTo>
                    <a:pt x="0" y="3595688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33" name="n_review_a-tbl"/>
          <p:cNvGrpSpPr/>
          <p:nvPr/>
        </p:nvGrpSpPr>
        <p:grpSpPr>
          <a:xfrm>
            <a:off x="6096000" y="2114550"/>
            <a:ext cx="5238750" cy="2916556"/>
            <a:chOff x="6096000" y="2114550"/>
            <a:chExt cx="5238750" cy="2916556"/>
          </a:xfrm>
        </p:grpSpPr>
        <p:sp>
          <p:nvSpPr>
            <p:cNvPr id="9" name="Rectangle 9"/>
            <p:cNvSpPr/>
            <p:nvPr/>
          </p:nvSpPr>
          <p:spPr>
            <a:xfrm>
              <a:off x="6096000" y="2114550"/>
              <a:ext cx="18097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515735" y="2203450"/>
              <a:ext cx="97028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学过的内容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7905750" y="2114550"/>
              <a:ext cx="34290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8943950" y="2203450"/>
              <a:ext cx="135260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在程序中的体现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0" y="2533650"/>
              <a:ext cx="1809750" cy="620078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611315" y="2723515"/>
              <a:ext cx="77912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类与对象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7905750" y="2533650"/>
              <a:ext cx="3429000" cy="620078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8174800" y="2586038"/>
              <a:ext cx="2890901" cy="5282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965"/>
                </a:lnSpc>
              </a:pPr>
              <a:r>
                <a:rPr lang="zh-CN" sz="14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Date描述日期的组成；date1保存一</a:t>
              </a:r>
              <a:br>
                <a:rPr lang="zh-CN" sz="14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4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个具体日期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6096000" y="3153728"/>
              <a:ext cx="1809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611315" y="3243580"/>
              <a:ext cx="77912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访问权限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7905750" y="3153728"/>
              <a:ext cx="3429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260551" y="3256280"/>
              <a:ext cx="271939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数据放private，操作放public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6096000" y="3572828"/>
              <a:ext cx="1809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611315" y="3662680"/>
              <a:ext cx="77912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类外定义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7905750" y="3572828"/>
              <a:ext cx="3429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135846" y="3675380"/>
              <a:ext cx="296880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Date::setDate</a:t>
              </a:r>
              <a:r>
                <a:rPr lang="zh-CN" sz="14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说明函数属于Date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6096000" y="3991928"/>
              <a:ext cx="1809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611315" y="4081780"/>
              <a:ext cx="77912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访问成员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7905750" y="3991928"/>
              <a:ext cx="3429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786242" y="4094480"/>
              <a:ext cx="1668015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对象用</a:t>
              </a:r>
              <a:r>
                <a:rPr lang="en-US" sz="142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.</a:t>
              </a:r>
              <a:r>
                <a:rPr lang="zh-CN" sz="14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，指针用</a:t>
              </a:r>
              <a:r>
                <a:rPr lang="en-US" sz="142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-&gt;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6096000" y="4411028"/>
              <a:ext cx="1809750" cy="620078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6611315" y="4600892"/>
              <a:ext cx="77912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对象赋值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7905750" y="4411028"/>
              <a:ext cx="3429000" cy="620078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8170291" y="4463415"/>
              <a:ext cx="2899918" cy="5282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965"/>
                </a:lnSpc>
              </a:pPr>
              <a:r>
                <a:rPr lang="zh-CN" sz="14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同类对象可以赋值，默认逐个成员复</a:t>
              </a:r>
              <a:br>
                <a:rPr lang="zh-CN" sz="14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4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制</a:t>
              </a:r>
            </a:p>
          </p:txBody>
        </p:sp>
      </p:grpSp>
      <p:grpSp>
        <p:nvGrpSpPr>
          <p:cNvPr id="36" name="n_review_a-next"/>
          <p:cNvGrpSpPr/>
          <p:nvPr/>
        </p:nvGrpSpPr>
        <p:grpSpPr>
          <a:xfrm>
            <a:off x="6096000" y="5347643"/>
            <a:ext cx="5238750" cy="762000"/>
            <a:chOff x="6096000" y="5347643"/>
            <a:chExt cx="5238750" cy="762000"/>
          </a:xfrm>
        </p:grpSpPr>
        <p:sp>
          <p:nvSpPr>
            <p:cNvPr id="34" name="Rectangle 34"/>
            <p:cNvSpPr/>
            <p:nvPr/>
          </p:nvSpPr>
          <p:spPr>
            <a:xfrm>
              <a:off x="6096000" y="5347643"/>
              <a:ext cx="5238750" cy="762000"/>
            </a:xfrm>
            <a:prstGeom prst="roundRect">
              <a:avLst>
                <a:gd name="adj" fmla="val 10000"/>
              </a:avLst>
            </a:prstGeom>
            <a:solidFill>
              <a:srgbClr val="F4EACF"/>
            </a:solidFill>
            <a:ln w="13335">
              <a:solidFill>
                <a:srgbClr val="B08A2E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6902378" y="5401310"/>
              <a:ext cx="3625993" cy="65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每个对象建立后都要再调用一次setDate，</a:t>
              </a:r>
              <a:b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altLang="en-US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有没有办法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在建立对象时就设好日期？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1571625" y="1857375"/>
            <a:ext cx="9048750" cy="4048125"/>
          </a:xfrm>
          <a:prstGeom prst="roundRect">
            <a:avLst>
              <a:gd name="adj" fmla="val 6588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3" name="Freeform 13"/>
          <p:cNvSpPr/>
          <p:nvPr/>
        </p:nvSpPr>
        <p:spPr>
          <a:xfrm>
            <a:off x="3919375" y="3575731"/>
            <a:ext cx="4729511" cy="6114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4000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构造函数与析构函数</a:t>
            </a:r>
          </a:p>
        </p:txBody>
      </p:sp>
    </p:spTree>
    <p:extLst>
      <p:ext uri="{BB962C8B-B14F-4D97-AF65-F5344CB8AC3E}">
        <p14:creationId xmlns:p14="http://schemas.microsoft.com/office/powerpoint/2010/main" val="414476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37-header"/>
          <p:cNvGrpSpPr/>
          <p:nvPr/>
        </p:nvGrpSpPr>
        <p:grpSpPr>
          <a:xfrm>
            <a:off x="806577" y="797878"/>
            <a:ext cx="10566273" cy="1078547"/>
            <a:chOff x="806577" y="797878"/>
            <a:chExt cx="10566273" cy="1078547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5713102" cy="3816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如果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建立对象以后，忘了设置日期怎么办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slide_37-code"/>
          <p:cNvGrpSpPr/>
          <p:nvPr/>
        </p:nvGrpSpPr>
        <p:grpSpPr>
          <a:xfrm>
            <a:off x="923925" y="2308391"/>
            <a:ext cx="5530215" cy="3375787"/>
            <a:chOff x="923925" y="2076450"/>
            <a:chExt cx="5530215" cy="3375787"/>
          </a:xfrm>
        </p:grpSpPr>
        <p:sp>
          <p:nvSpPr>
            <p:cNvPr id="6" name="Rectangle 6"/>
            <p:cNvSpPr/>
            <p:nvPr/>
          </p:nvSpPr>
          <p:spPr>
            <a:xfrm>
              <a:off x="1005840" y="4606759"/>
              <a:ext cx="5448300" cy="276225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039368" y="2091055"/>
              <a:ext cx="4396359" cy="33611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 {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setDate(</a:t>
              </a: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showDate();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year, month, day;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 today;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today.showDate();   </a:t>
              </a:r>
              <a:r>
                <a:rPr lang="zh-CN" sz="165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漏了setDate</a:t>
              </a:r>
              <a:br>
                <a:rPr lang="zh-CN" sz="165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923925" y="2076450"/>
              <a:ext cx="9525" cy="3361372"/>
            </a:xfrm>
            <a:custGeom>
              <a:avLst/>
              <a:gdLst/>
              <a:ahLst/>
              <a:cxnLst/>
              <a:rect l="l" t="t" r="r" b="b"/>
              <a:pathLst>
                <a:path w="9525" h="3361372">
                  <a:moveTo>
                    <a:pt x="0" y="0"/>
                  </a:moveTo>
                  <a:lnTo>
                    <a:pt x="0" y="336137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slide_37-old"/>
          <p:cNvGrpSpPr/>
          <p:nvPr/>
        </p:nvGrpSpPr>
        <p:grpSpPr>
          <a:xfrm>
            <a:off x="6849618" y="2103755"/>
            <a:ext cx="4485132" cy="1737032"/>
            <a:chOff x="6849618" y="2103755"/>
            <a:chExt cx="4485132" cy="1737032"/>
          </a:xfrm>
        </p:grpSpPr>
        <p:sp>
          <p:nvSpPr>
            <p:cNvPr id="10" name="TextBox 10"/>
            <p:cNvSpPr txBox="1"/>
            <p:nvPr/>
          </p:nvSpPr>
          <p:spPr>
            <a:xfrm>
              <a:off x="6849618" y="2103755"/>
              <a:ext cx="1904367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16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建立一个对象</a:t>
              </a:r>
              <a:r>
                <a:rPr lang="zh-CN" sz="16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的做法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858000" y="2495550"/>
              <a:ext cx="1905000" cy="666750"/>
            </a:xfrm>
            <a:prstGeom prst="roundRect">
              <a:avLst>
                <a:gd name="adj" fmla="val 11429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235704" y="2692400"/>
              <a:ext cx="114959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定义对象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9429750" y="2495550"/>
              <a:ext cx="1905000" cy="666750"/>
            </a:xfrm>
            <a:prstGeom prst="roundRect">
              <a:avLst>
                <a:gd name="adj" fmla="val 11429"/>
              </a:avLst>
            </a:prstGeom>
            <a:solidFill>
              <a:srgbClr val="FBECEC"/>
            </a:solidFill>
            <a:ln w="13335">
              <a:solidFill>
                <a:srgbClr val="C00000"/>
              </a:solidFill>
              <a:custDash>
                <a:ds d="428571" sp="285714"/>
              </a:custDash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598533" y="2692400"/>
              <a:ext cx="156743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调用setDate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8782050" y="2828925"/>
              <a:ext cx="609600" cy="9525"/>
            </a:xfrm>
            <a:custGeom>
              <a:avLst/>
              <a:gdLst/>
              <a:ahLst/>
              <a:cxnLst/>
              <a:rect l="l" t="t" r="r" b="b"/>
              <a:pathLst>
                <a:path w="609600" h="9525">
                  <a:moveTo>
                    <a:pt x="0" y="0"/>
                  </a:moveTo>
                  <a:lnTo>
                    <a:pt x="609600" y="0"/>
                  </a:lnTo>
                </a:path>
              </a:pathLst>
            </a:custGeom>
            <a:noFill/>
            <a:ln w="20955">
              <a:solidFill>
                <a:srgbClr val="244D87"/>
              </a:solidFill>
              <a:tailEnd type="triangle" w="lg" len="lg"/>
            </a:ln>
          </p:spPr>
        </p:sp>
        <p:sp>
          <p:nvSpPr>
            <p:cNvPr id="16" name="slide_37-w1"/>
            <p:cNvSpPr txBox="1"/>
            <p:nvPr/>
          </p:nvSpPr>
          <p:spPr>
            <a:xfrm>
              <a:off x="6849999" y="3250882"/>
              <a:ext cx="4476750" cy="5899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45"/>
                </a:lnSpc>
              </a:pPr>
              <a:r>
                <a:rPr lang="zh-CN" altLang="en-US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如果不小心把</a:t>
              </a: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第②步漏掉，today的三个成员没有确定的值，输出无法预料。</a:t>
              </a:r>
            </a:p>
          </p:txBody>
        </p:sp>
      </p:grpSp>
      <p:grpSp>
        <p:nvGrpSpPr>
          <p:cNvPr id="22" name="slide_37-new"/>
          <p:cNvGrpSpPr/>
          <p:nvPr/>
        </p:nvGrpSpPr>
        <p:grpSpPr>
          <a:xfrm>
            <a:off x="6849618" y="4389755"/>
            <a:ext cx="4485132" cy="1494218"/>
            <a:chOff x="6849618" y="4389755"/>
            <a:chExt cx="4485132" cy="1494218"/>
          </a:xfrm>
        </p:grpSpPr>
        <p:sp>
          <p:nvSpPr>
            <p:cNvPr id="18" name="TextBox 18"/>
            <p:cNvSpPr txBox="1"/>
            <p:nvPr/>
          </p:nvSpPr>
          <p:spPr>
            <a:xfrm>
              <a:off x="6849618" y="4389755"/>
              <a:ext cx="1904367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希望</a:t>
              </a:r>
              <a:r>
                <a:rPr lang="zh-CN" altLang="en-US" sz="16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可以</a:t>
              </a:r>
              <a:r>
                <a:rPr lang="zh-CN" sz="16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一步</a:t>
              </a:r>
              <a:r>
                <a:rPr lang="zh-CN" altLang="en-US" sz="16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完成：</a:t>
              </a:r>
              <a:endParaRPr lang="zh-CN" sz="16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858000" y="4781550"/>
              <a:ext cx="4476750" cy="666750"/>
            </a:xfrm>
            <a:prstGeom prst="roundRect">
              <a:avLst>
                <a:gd name="adj" fmla="val 11429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755255" y="4978400"/>
              <a:ext cx="26822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定义对象的同时完成初始化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849999" y="5574982"/>
              <a:ext cx="256839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这就是</a:t>
              </a:r>
              <a:r>
                <a:rPr lang="zh-CN" sz="15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要做的事。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构造函数与析构函数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构造函数的作用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1795462"/>
            <a:chOff x="990600" y="2057400"/>
            <a:chExt cx="10239375" cy="17954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17954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C++</a:t>
              </a:r>
              <a:r>
                <a:rPr lang="en-US" alt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为类设计了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（constructor）机制，用于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对象的数据成员。</a:t>
              </a:r>
              <a:br>
                <a:rPr dirty="0"/>
              </a:b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是类的一种特殊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，没有返回类型，void也不写；</a:t>
              </a:r>
              <a:r>
                <a:rPr lang="zh-CN" alt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但是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它可以有参数，</a:t>
              </a:r>
              <a:br>
                <a:rPr dirty="0"/>
              </a:br>
              <a:r>
                <a:rPr lang="zh-CN" altLang="en-US" sz="2020" dirty="0">
                  <a:solidFill>
                    <a:srgbClr val="172B49"/>
                  </a:solidFill>
                </a:rPr>
                <a:t>并且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函数名与类名相同。</a:t>
              </a:r>
              <a:br>
                <a:rPr dirty="0"/>
              </a:b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建立类的新对象时，</a:t>
              </a:r>
              <a:r>
                <a:rPr lang="zh-CN" alt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系统会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自动调用相应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，完成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>
                <a:rPr dirty="0"/>
              </a:b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需要注意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的参数个数和类型。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073277" y="4974791"/>
            <a:ext cx="5674112" cy="1123858"/>
            <a:chOff x="1190625" y="4114800"/>
            <a:chExt cx="9858375" cy="1952625"/>
          </a:xfrm>
        </p:grpSpPr>
        <p:grpSp>
          <p:nvGrpSpPr>
            <p:cNvPr id="13" name="Group 13"/>
            <p:cNvGrpSpPr/>
            <p:nvPr/>
          </p:nvGrpSpPr>
          <p:grpSpPr>
            <a:xfrm>
              <a:off x="1190625" y="4114800"/>
              <a:ext cx="4729162" cy="1952625"/>
              <a:chOff x="1190625" y="4114800"/>
              <a:chExt cx="4729162" cy="195262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190625" y="4114800"/>
                <a:ext cx="4729162" cy="1952625"/>
              </a:xfrm>
              <a:prstGeom prst="roundRect">
                <a:avLst>
                  <a:gd name="adj" fmla="val 3902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276350" y="4889270"/>
                <a:ext cx="4557712" cy="523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建立新对象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6319838" y="4114800"/>
              <a:ext cx="4729162" cy="1952625"/>
              <a:chOff x="6319838" y="4114800"/>
              <a:chExt cx="4729162" cy="195262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6319838" y="4114800"/>
                <a:ext cx="4729162" cy="1952625"/>
              </a:xfrm>
              <a:prstGeom prst="roundRect">
                <a:avLst>
                  <a:gd name="adj" fmla="val 3902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6405561" y="4652835"/>
                <a:ext cx="4557712" cy="1141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altLang="en-US" sz="1880" dirty="0">
                    <a:solidFill>
                      <a:srgbClr val="172B49"/>
                    </a:solidFill>
                    <a:cs typeface="Consolas"/>
                  </a:rPr>
                  <a:t>系统</a:t>
                </a: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自动调用构造</a:t>
                </a:r>
                <a:br>
                  <a:rPr dirty="0"/>
                </a:b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完成</a:t>
                </a:r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初始化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5986462" y="5054020"/>
              <a:ext cx="289947" cy="74184"/>
              <a:chOff x="5986462" y="5054020"/>
              <a:chExt cx="289947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5986462" y="5091112"/>
                <a:ext cx="2667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9525">
                    <a:moveTo>
                      <a:pt x="0" y="0"/>
                    </a:moveTo>
                    <a:lnTo>
                      <a:pt x="2667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6188678" y="5054020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40-header"/>
          <p:cNvGrpSpPr/>
          <p:nvPr/>
        </p:nvGrpSpPr>
        <p:grpSpPr>
          <a:xfrm>
            <a:off x="806577" y="797878"/>
            <a:ext cx="10566273" cy="1078547"/>
            <a:chOff x="806577" y="797878"/>
            <a:chExt cx="10566273" cy="1078547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2221762" cy="3816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altLang="en-US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的性质</a:t>
              </a:r>
              <a:endPara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7" name="slide_40-lead"/>
          <p:cNvGrpSpPr/>
          <p:nvPr/>
        </p:nvGrpSpPr>
        <p:grpSpPr>
          <a:xfrm>
            <a:off x="810006" y="1982152"/>
            <a:ext cx="10735088" cy="332592"/>
            <a:chOff x="810006" y="1982152"/>
            <a:chExt cx="10553700" cy="332592"/>
          </a:xfrm>
        </p:grpSpPr>
        <p:sp>
          <p:nvSpPr>
            <p:cNvPr id="6" name="slide_40-w1"/>
            <p:cNvSpPr txBox="1"/>
            <p:nvPr/>
          </p:nvSpPr>
          <p:spPr>
            <a:xfrm>
              <a:off x="810006" y="1982152"/>
              <a:ext cx="10553700" cy="3325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790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是一种特殊的成员函数，用来给新对象的数据成员设置初值。建立对象时，系统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自动调用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36" name="slide_40-tbl"/>
          <p:cNvGrpSpPr/>
          <p:nvPr/>
        </p:nvGrpSpPr>
        <p:grpSpPr>
          <a:xfrm>
            <a:off x="1047750" y="2783721"/>
            <a:ext cx="10287000" cy="2740343"/>
            <a:chOff x="1047750" y="2819400"/>
            <a:chExt cx="10287000" cy="2740343"/>
          </a:xfrm>
        </p:grpSpPr>
        <p:sp>
          <p:nvSpPr>
            <p:cNvPr id="8" name="Rectangle 8"/>
            <p:cNvSpPr/>
            <p:nvPr/>
          </p:nvSpPr>
          <p:spPr>
            <a:xfrm>
              <a:off x="1047750" y="2819400"/>
              <a:ext cx="2095500" cy="391478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874799" y="2888932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性质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3143250" y="2819400"/>
              <a:ext cx="8191500" cy="391478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018299" y="2888932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说明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1047750" y="3210878"/>
              <a:ext cx="2095500" cy="391478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874799" y="328041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名字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3143250" y="3210878"/>
              <a:ext cx="8191500" cy="391478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3287649" y="3280410"/>
              <a:ext cx="436831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与类名相同，例如Date类的构造函数也叫Date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1047750" y="3602355"/>
              <a:ext cx="2095500" cy="391478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662100" y="3671888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返回类型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3143250" y="3602355"/>
              <a:ext cx="8191500" cy="391478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287649" y="3671888"/>
              <a:ext cx="282363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不写返回类型，连void也不写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1047750" y="3993832"/>
              <a:ext cx="2095500" cy="391478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662100" y="4063365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何时执行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3143250" y="3993832"/>
              <a:ext cx="8191500" cy="391478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3287649" y="4063365"/>
              <a:ext cx="448269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建立对象时自动执行，不能通过对象再去调用它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1047750" y="4385310"/>
              <a:ext cx="2095500" cy="391478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874799" y="4454842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参数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3143250" y="4385310"/>
              <a:ext cx="8191500" cy="391478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3287649" y="4454842"/>
              <a:ext cx="34191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可以有参数，实参在定义对象时给出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1047750" y="4776788"/>
              <a:ext cx="2095500" cy="391478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874799" y="484632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个数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3143250" y="4776788"/>
              <a:ext cx="8191500" cy="391478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3287649" y="4846320"/>
              <a:ext cx="5049459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可以有多个，参数表各不相同（构造函数重载，后面讲）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1047750" y="5168265"/>
              <a:ext cx="2095500" cy="391478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874799" y="5237798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位置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3143250" y="5168265"/>
              <a:ext cx="8191500" cy="391478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3287649" y="5237798"/>
              <a:ext cx="5309146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放在public区域；函数体可以写在类内，也可以写在类外</a:t>
              </a:r>
            </a:p>
          </p:txBody>
        </p:sp>
      </p:grpSp>
      <p:grpSp>
        <p:nvGrpSpPr>
          <p:cNvPr id="39" name="slide_40-eg"/>
          <p:cNvGrpSpPr/>
          <p:nvPr/>
        </p:nvGrpSpPr>
        <p:grpSpPr>
          <a:xfrm>
            <a:off x="1057275" y="5890998"/>
            <a:ext cx="6983089" cy="308431"/>
            <a:chOff x="1057275" y="5676900"/>
            <a:chExt cx="6983089" cy="308431"/>
          </a:xfrm>
        </p:grpSpPr>
        <p:sp>
          <p:nvSpPr>
            <p:cNvPr id="37" name="TextBox 37"/>
            <p:cNvSpPr txBox="1"/>
            <p:nvPr/>
          </p:nvSpPr>
          <p:spPr>
            <a:xfrm>
              <a:off x="1173099" y="5708332"/>
              <a:ext cx="686726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d);   </a:t>
              </a: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</a:t>
              </a:r>
              <a:r>
                <a:rPr lang="zh-CN" altLang="en-US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对于</a:t>
              </a: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Date类构造函数的原型</a:t>
              </a:r>
            </a:p>
          </p:txBody>
        </p:sp>
        <p:sp>
          <p:nvSpPr>
            <p:cNvPr id="38" name="Freeform 38"/>
            <p:cNvSpPr/>
            <p:nvPr/>
          </p:nvSpPr>
          <p:spPr>
            <a:xfrm>
              <a:off x="1057275" y="5676900"/>
              <a:ext cx="9525" cy="306705"/>
            </a:xfrm>
            <a:custGeom>
              <a:avLst/>
              <a:gdLst/>
              <a:ahLst/>
              <a:cxnLst/>
              <a:rect l="l" t="t" r="r" b="b"/>
              <a:pathLst>
                <a:path w="9525" h="306705">
                  <a:moveTo>
                    <a:pt x="0" y="0"/>
                  </a:moveTo>
                  <a:lnTo>
                    <a:pt x="0" y="306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39-header"/>
          <p:cNvGrpSpPr/>
          <p:nvPr/>
        </p:nvGrpSpPr>
        <p:grpSpPr>
          <a:xfrm>
            <a:off x="806576" y="797878"/>
            <a:ext cx="10566274" cy="1078547"/>
            <a:chOff x="806576" y="797878"/>
            <a:chExt cx="10566274" cy="1078547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6" y="1413510"/>
              <a:ext cx="4091040" cy="3816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两种</a:t>
              </a:r>
              <a:r>
                <a:rPr lang="zh-CN" alt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对象初始化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的方式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11" name="slide_39-l"/>
          <p:cNvGrpSpPr/>
          <p:nvPr/>
        </p:nvGrpSpPr>
        <p:grpSpPr>
          <a:xfrm>
            <a:off x="1039368" y="2103755"/>
            <a:ext cx="4675632" cy="2372995"/>
            <a:chOff x="1039368" y="2103755"/>
            <a:chExt cx="4675632" cy="2372995"/>
          </a:xfrm>
        </p:grpSpPr>
        <p:sp>
          <p:nvSpPr>
            <p:cNvPr id="6" name="TextBox 6"/>
            <p:cNvSpPr txBox="1"/>
            <p:nvPr/>
          </p:nvSpPr>
          <p:spPr>
            <a:xfrm>
              <a:off x="1039368" y="2103755"/>
              <a:ext cx="184665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调用公有接口设置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172718" y="2510155"/>
              <a:ext cx="3128582" cy="5989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 date1;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date1.setDate(1998, 4, 28);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1057275" y="2495550"/>
              <a:ext cx="9525" cy="595312"/>
            </a:xfrm>
            <a:custGeom>
              <a:avLst/>
              <a:gdLst/>
              <a:ahLst/>
              <a:cxnLst/>
              <a:rect l="l" t="t" r="r" b="b"/>
              <a:pathLst>
                <a:path w="9525" h="595312">
                  <a:moveTo>
                    <a:pt x="0" y="0"/>
                  </a:moveTo>
                  <a:lnTo>
                    <a:pt x="0" y="59531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9" name="Rectangle 9"/>
            <p:cNvSpPr/>
            <p:nvPr/>
          </p:nvSpPr>
          <p:spPr>
            <a:xfrm>
              <a:off x="1047750" y="3333750"/>
              <a:ext cx="4667250" cy="1143000"/>
            </a:xfrm>
            <a:prstGeom prst="roundRect">
              <a:avLst>
                <a:gd name="adj" fmla="val 6667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202935" y="3511215"/>
              <a:ext cx="3068148" cy="7855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建立date1，成员值不确定</a:t>
              </a:r>
              <a:b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再调用setDate赋值</a:t>
              </a:r>
            </a:p>
          </p:txBody>
        </p:sp>
      </p:grpSp>
      <p:grpSp>
        <p:nvGrpSpPr>
          <p:cNvPr id="17" name="slide_39-r"/>
          <p:cNvGrpSpPr/>
          <p:nvPr/>
        </p:nvGrpSpPr>
        <p:grpSpPr>
          <a:xfrm>
            <a:off x="6468618" y="2103755"/>
            <a:ext cx="4866132" cy="2372995"/>
            <a:chOff x="6468618" y="2103755"/>
            <a:chExt cx="4866132" cy="2372995"/>
          </a:xfrm>
        </p:grpSpPr>
        <p:sp>
          <p:nvSpPr>
            <p:cNvPr id="12" name="TextBox 12"/>
            <p:cNvSpPr txBox="1"/>
            <p:nvPr/>
          </p:nvSpPr>
          <p:spPr>
            <a:xfrm>
              <a:off x="6468618" y="2103755"/>
              <a:ext cx="13849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使用构造函数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601968" y="2522855"/>
              <a:ext cx="29695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 date2(1998, 4, 28);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6486525" y="2495550"/>
              <a:ext cx="9525" cy="319088"/>
            </a:xfrm>
            <a:custGeom>
              <a:avLst/>
              <a:gdLst/>
              <a:ahLst/>
              <a:cxnLst/>
              <a:rect l="l" t="t" r="r" b="b"/>
              <a:pathLst>
                <a:path w="9525" h="319088">
                  <a:moveTo>
                    <a:pt x="0" y="0"/>
                  </a:moveTo>
                  <a:lnTo>
                    <a:pt x="0" y="319088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6477000" y="3333750"/>
              <a:ext cx="4857750" cy="1143000"/>
            </a:xfrm>
            <a:prstGeom prst="roundRect">
              <a:avLst>
                <a:gd name="adj" fmla="val 6667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96020" y="3511215"/>
              <a:ext cx="3403176" cy="7855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建立date2的同时调用构造函数，</a:t>
              </a:r>
              <a:b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这一行结束时日期已经设好</a:t>
              </a:r>
            </a:p>
          </p:txBody>
        </p:sp>
      </p:grpSp>
      <p:grpSp>
        <p:nvGrpSpPr>
          <p:cNvPr id="19" name="slide_39-sum"/>
          <p:cNvGrpSpPr/>
          <p:nvPr/>
        </p:nvGrpSpPr>
        <p:grpSpPr>
          <a:xfrm>
            <a:off x="1005840" y="4801080"/>
            <a:ext cx="10367010" cy="1424301"/>
            <a:chOff x="1005840" y="4801080"/>
            <a:chExt cx="10287000" cy="1424301"/>
          </a:xfrm>
        </p:grpSpPr>
        <p:sp>
          <p:nvSpPr>
            <p:cNvPr id="18" name="slide_39-w1"/>
            <p:cNvSpPr txBox="1"/>
            <p:nvPr/>
          </p:nvSpPr>
          <p:spPr>
            <a:xfrm>
              <a:off x="1005840" y="4801080"/>
              <a:ext cx="10287000" cy="142430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两种写法得到的日期相同，区别在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初值设好的时机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：构造函数把初始化放进了建立对象的过程，因此不会遗漏。</a:t>
              </a:r>
            </a:p>
            <a:p>
              <a:pPr algn="l">
                <a:lnSpc>
                  <a:spcPct val="150000"/>
                </a:lnSpc>
                <a:spcBef>
                  <a:spcPts val="742"/>
                </a:spcBef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C++11</a:t>
              </a:r>
              <a:r>
                <a:rPr lang="en-US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起还可以在类内写成员的默认初值；构造函数可以让每个对象取得各自需要的初值。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41-header"/>
          <p:cNvGrpSpPr/>
          <p:nvPr/>
        </p:nvGrpSpPr>
        <p:grpSpPr>
          <a:xfrm>
            <a:off x="806577" y="797878"/>
            <a:ext cx="10566273" cy="1100645"/>
            <a:chOff x="806577" y="797878"/>
            <a:chExt cx="10566273" cy="11006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3029864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构造函数的一般形式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slide_41-gen"/>
          <p:cNvGrpSpPr/>
          <p:nvPr/>
        </p:nvGrpSpPr>
        <p:grpSpPr>
          <a:xfrm>
            <a:off x="896638" y="2188500"/>
            <a:ext cx="5070980" cy="2672827"/>
            <a:chOff x="1039368" y="2103755"/>
            <a:chExt cx="5070980" cy="2564964"/>
          </a:xfrm>
        </p:grpSpPr>
        <p:sp>
          <p:nvSpPr>
            <p:cNvPr id="6" name="TextBox 6"/>
            <p:cNvSpPr txBox="1"/>
            <p:nvPr/>
          </p:nvSpPr>
          <p:spPr>
            <a:xfrm>
              <a:off x="1039368" y="2103755"/>
              <a:ext cx="1128514" cy="3248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一般形式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173099" y="2514283"/>
              <a:ext cx="4937249" cy="21544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78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类名 {</a:t>
              </a:r>
              <a:b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类名(形参表);     </a:t>
              </a:r>
              <a:r>
                <a:rPr lang="zh-CN" sz="200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</a:t>
              </a:r>
              <a:r>
                <a:rPr lang="zh-CN" altLang="en-US" sz="200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200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原型</a:t>
              </a:r>
              <a:br>
                <a:rPr lang="zh-CN" sz="200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zh-CN" sz="200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其他成员</a:t>
              </a:r>
              <a:br>
                <a:rPr lang="zh-CN" sz="200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类名::类名(形参表) {  </a:t>
              </a:r>
              <a:r>
                <a:rPr lang="zh-CN" sz="200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类外实现</a:t>
              </a:r>
              <a:br>
                <a:rPr lang="zh-CN" sz="200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zh-CN" sz="200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函数体</a:t>
              </a:r>
              <a:br>
                <a:rPr lang="zh-CN" sz="200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1057275" y="2495550"/>
              <a:ext cx="9525" cy="2155508"/>
            </a:xfrm>
            <a:custGeom>
              <a:avLst/>
              <a:gdLst/>
              <a:ahLst/>
              <a:cxnLst/>
              <a:rect l="l" t="t" r="r" b="b"/>
              <a:pathLst>
                <a:path w="9525" h="2155508">
                  <a:moveTo>
                    <a:pt x="0" y="0"/>
                  </a:moveTo>
                  <a:lnTo>
                    <a:pt x="0" y="2155508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3" name="slide_41-eg"/>
          <p:cNvGrpSpPr/>
          <p:nvPr/>
        </p:nvGrpSpPr>
        <p:grpSpPr>
          <a:xfrm>
            <a:off x="6713948" y="2188500"/>
            <a:ext cx="4788852" cy="2672827"/>
            <a:chOff x="6468618" y="2103755"/>
            <a:chExt cx="4788852" cy="2564964"/>
          </a:xfrm>
        </p:grpSpPr>
        <p:sp>
          <p:nvSpPr>
            <p:cNvPr id="10" name="TextBox 10"/>
            <p:cNvSpPr txBox="1"/>
            <p:nvPr/>
          </p:nvSpPr>
          <p:spPr>
            <a:xfrm>
              <a:off x="6468618" y="2103755"/>
              <a:ext cx="1468351" cy="3248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Date的写法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602349" y="2514283"/>
              <a:ext cx="4655121" cy="21544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78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 {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zh-CN" sz="200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其他成员略</a:t>
              </a:r>
              <a:br>
                <a:rPr lang="zh-CN" sz="200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Date::Date(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 {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year = y; month = m; day = d;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6486525" y="2495550"/>
              <a:ext cx="9525" cy="2155508"/>
            </a:xfrm>
            <a:custGeom>
              <a:avLst/>
              <a:gdLst/>
              <a:ahLst/>
              <a:cxnLst/>
              <a:rect l="l" t="t" r="r" b="b"/>
              <a:pathLst>
                <a:path w="9525" h="2155508">
                  <a:moveTo>
                    <a:pt x="0" y="0"/>
                  </a:moveTo>
                  <a:lnTo>
                    <a:pt x="0" y="2155508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5" name="slide_41-tip"/>
          <p:cNvGrpSpPr/>
          <p:nvPr/>
        </p:nvGrpSpPr>
        <p:grpSpPr>
          <a:xfrm>
            <a:off x="1039368" y="5308029"/>
            <a:ext cx="10287000" cy="799001"/>
            <a:chOff x="1039368" y="4827905"/>
            <a:chExt cx="10287000" cy="799001"/>
          </a:xfrm>
        </p:grpSpPr>
        <p:sp>
          <p:nvSpPr>
            <p:cNvPr id="14" name="slide_41-w1"/>
            <p:cNvSpPr txBox="1"/>
            <p:nvPr/>
          </p:nvSpPr>
          <p:spPr>
            <a:xfrm>
              <a:off x="1039368" y="4827905"/>
              <a:ext cx="10287000" cy="79900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类外实现写</a:t>
              </a:r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Date::Date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：前一个Date说明函数属于哪个类，后一个Date是构造函数的名字。类内原型和类外实现都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不写返回类型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且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两处的形参表要对应。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43-header"/>
          <p:cNvGrpSpPr/>
          <p:nvPr/>
        </p:nvGrpSpPr>
        <p:grpSpPr>
          <a:xfrm>
            <a:off x="806577" y="797878"/>
            <a:ext cx="10566273" cy="1078547"/>
            <a:chOff x="806577" y="797878"/>
            <a:chExt cx="10566273" cy="1078547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3808735" cy="3816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用构造函数建立对象</a:t>
              </a:r>
              <a:r>
                <a:rPr lang="zh-CN" altLang="en-US" sz="2480" b="1" dirty="0">
                  <a:solidFill>
                    <a:srgbClr val="244D87"/>
                  </a:solidFill>
                  <a:cs typeface="Consolas"/>
                </a:rPr>
                <a:t>的流程</a:t>
              </a:r>
              <a:endPara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slide_43-syn"/>
          <p:cNvGrpSpPr/>
          <p:nvPr/>
        </p:nvGrpSpPr>
        <p:grpSpPr>
          <a:xfrm>
            <a:off x="1057274" y="2076450"/>
            <a:ext cx="6257925" cy="644842"/>
            <a:chOff x="1057275" y="2076450"/>
            <a:chExt cx="4388981" cy="644842"/>
          </a:xfrm>
        </p:grpSpPr>
        <p:sp>
          <p:nvSpPr>
            <p:cNvPr id="6" name="TextBox 6"/>
            <p:cNvSpPr txBox="1"/>
            <p:nvPr/>
          </p:nvSpPr>
          <p:spPr>
            <a:xfrm>
              <a:off x="1171956" y="2096452"/>
              <a:ext cx="4274300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altLang="zh-CN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Date(</a:t>
              </a:r>
              <a:r>
                <a:rPr lang="en-US" altLang="zh-CN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altLang="zh-CN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altLang="zh-CN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altLang="zh-CN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altLang="zh-CN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altLang="zh-CN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d);</a:t>
              </a:r>
              <a:r>
                <a:rPr lang="zh-CN" alt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 // </a:t>
              </a:r>
              <a:r>
                <a:rPr lang="zh-CN" altLang="en-US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类中构造函数的</a:t>
              </a:r>
              <a:r>
                <a:rPr lang="zh-CN" alt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原型</a:t>
              </a:r>
              <a:b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 date1(1998, 4, 28);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1057275" y="2076450"/>
              <a:ext cx="9525" cy="644842"/>
            </a:xfrm>
            <a:custGeom>
              <a:avLst/>
              <a:gdLst/>
              <a:ahLst/>
              <a:cxnLst/>
              <a:rect l="l" t="t" r="r" b="b"/>
              <a:pathLst>
                <a:path w="9525" h="644842">
                  <a:moveTo>
                    <a:pt x="0" y="0"/>
                  </a:moveTo>
                  <a:lnTo>
                    <a:pt x="0" y="64484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slide_43-flow"/>
          <p:cNvGrpSpPr/>
          <p:nvPr/>
        </p:nvGrpSpPr>
        <p:grpSpPr>
          <a:xfrm>
            <a:off x="1047750" y="3150588"/>
            <a:ext cx="10287000" cy="762000"/>
            <a:chOff x="1047750" y="3048000"/>
            <a:chExt cx="10287000" cy="762000"/>
          </a:xfrm>
        </p:grpSpPr>
        <p:sp>
          <p:nvSpPr>
            <p:cNvPr id="9" name="Rectangle 9"/>
            <p:cNvSpPr/>
            <p:nvPr/>
          </p:nvSpPr>
          <p:spPr>
            <a:xfrm>
              <a:off x="1047750" y="3048000"/>
              <a:ext cx="2857500" cy="762000"/>
            </a:xfrm>
            <a:prstGeom prst="roundRect">
              <a:avLst>
                <a:gd name="adj" fmla="val 10000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527303" y="3302318"/>
              <a:ext cx="189839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为date1分配空间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4476750" y="3048000"/>
              <a:ext cx="3143250" cy="762000"/>
            </a:xfrm>
            <a:prstGeom prst="roundRect">
              <a:avLst>
                <a:gd name="adj" fmla="val 10000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4702248" y="3302318"/>
              <a:ext cx="269225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调用Date(1998, 4, 28)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191500" y="3048000"/>
              <a:ext cx="3143250" cy="762000"/>
            </a:xfrm>
            <a:prstGeom prst="roundRect">
              <a:avLst>
                <a:gd name="adj" fmla="val 10000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787341" y="3302318"/>
              <a:ext cx="195156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三个成员取得初值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3924300" y="3429000"/>
              <a:ext cx="514350" cy="9525"/>
            </a:xfrm>
            <a:custGeom>
              <a:avLst/>
              <a:gdLst/>
              <a:ahLst/>
              <a:cxnLst/>
              <a:rect l="l" t="t" r="r" b="b"/>
              <a:pathLst>
                <a:path w="514350" h="9525">
                  <a:moveTo>
                    <a:pt x="0" y="0"/>
                  </a:moveTo>
                  <a:lnTo>
                    <a:pt x="514350" y="0"/>
                  </a:lnTo>
                </a:path>
              </a:pathLst>
            </a:custGeom>
            <a:noFill/>
            <a:ln w="20955">
              <a:solidFill>
                <a:srgbClr val="244D87"/>
              </a:solidFill>
              <a:tailEnd type="triangle" w="lg" len="lg"/>
            </a:ln>
          </p:spPr>
        </p:sp>
        <p:sp>
          <p:nvSpPr>
            <p:cNvPr id="16" name="Freeform 16"/>
            <p:cNvSpPr/>
            <p:nvPr/>
          </p:nvSpPr>
          <p:spPr>
            <a:xfrm>
              <a:off x="7639050" y="3429000"/>
              <a:ext cx="514350" cy="9525"/>
            </a:xfrm>
            <a:custGeom>
              <a:avLst/>
              <a:gdLst/>
              <a:ahLst/>
              <a:cxnLst/>
              <a:rect l="l" t="t" r="r" b="b"/>
              <a:pathLst>
                <a:path w="514350" h="9525">
                  <a:moveTo>
                    <a:pt x="0" y="0"/>
                  </a:moveTo>
                  <a:lnTo>
                    <a:pt x="514350" y="0"/>
                  </a:lnTo>
                </a:path>
              </a:pathLst>
            </a:custGeom>
            <a:noFill/>
            <a:ln w="20955">
              <a:solidFill>
                <a:srgbClr val="244D87"/>
              </a:solidFill>
              <a:tailEnd type="triangle" w="lg" len="lg"/>
            </a:ln>
          </p:spPr>
        </p:sp>
      </p:grpSp>
      <p:grpSp>
        <p:nvGrpSpPr>
          <p:cNvPr id="49" name="slide_43-map"/>
          <p:cNvGrpSpPr/>
          <p:nvPr/>
        </p:nvGrpSpPr>
        <p:grpSpPr>
          <a:xfrm>
            <a:off x="1047750" y="4217388"/>
            <a:ext cx="10287000" cy="1676400"/>
            <a:chOff x="1047750" y="4114800"/>
            <a:chExt cx="10287000" cy="1676400"/>
          </a:xfrm>
        </p:grpSpPr>
        <p:sp>
          <p:nvSpPr>
            <p:cNvPr id="18" name="Rectangle 18"/>
            <p:cNvSpPr/>
            <p:nvPr/>
          </p:nvSpPr>
          <p:spPr>
            <a:xfrm>
              <a:off x="1047750" y="4114800"/>
              <a:ext cx="19050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2952750" y="4114800"/>
              <a:ext cx="2790825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4068970" y="4198620"/>
              <a:ext cx="55838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第1个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5743575" y="4114800"/>
              <a:ext cx="2790825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859795" y="4198620"/>
              <a:ext cx="55838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第2个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8534400" y="4114800"/>
              <a:ext cx="28003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655382" y="4198620"/>
              <a:ext cx="55838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第3个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1047750" y="4533900"/>
              <a:ext cx="1905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779549" y="461772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实参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2952750" y="4533900"/>
              <a:ext cx="2790825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4106192" y="4617720"/>
              <a:ext cx="48394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1998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5743575" y="4533900"/>
              <a:ext cx="2790825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072494" y="4617720"/>
              <a:ext cx="13298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8534400" y="4533900"/>
              <a:ext cx="28003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9809589" y="4617720"/>
              <a:ext cx="24997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28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1047750" y="4953000"/>
              <a:ext cx="1905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779549" y="503682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形参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2952750" y="4953000"/>
              <a:ext cx="2790825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4281669" y="5036820"/>
              <a:ext cx="13298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y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5743575" y="4953000"/>
              <a:ext cx="2790825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7072494" y="5036820"/>
              <a:ext cx="13298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m</a:t>
              </a:r>
            </a:p>
          </p:txBody>
        </p:sp>
        <p:sp>
          <p:nvSpPr>
            <p:cNvPr id="39" name="Rectangle 39"/>
            <p:cNvSpPr/>
            <p:nvPr/>
          </p:nvSpPr>
          <p:spPr>
            <a:xfrm>
              <a:off x="8534400" y="4953000"/>
              <a:ext cx="28003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9868082" y="5036820"/>
              <a:ext cx="13298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</a:t>
              </a:r>
            </a:p>
          </p:txBody>
        </p:sp>
        <p:sp>
          <p:nvSpPr>
            <p:cNvPr id="41" name="Rectangle 41"/>
            <p:cNvSpPr/>
            <p:nvPr/>
          </p:nvSpPr>
          <p:spPr>
            <a:xfrm>
              <a:off x="1047750" y="5372100"/>
              <a:ext cx="1905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1566850" y="545592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数据成员</a:t>
              </a:r>
            </a:p>
          </p:txBody>
        </p:sp>
        <p:sp>
          <p:nvSpPr>
            <p:cNvPr id="43" name="Rectangle 43"/>
            <p:cNvSpPr/>
            <p:nvPr/>
          </p:nvSpPr>
          <p:spPr>
            <a:xfrm>
              <a:off x="2952750" y="5372100"/>
              <a:ext cx="2790825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4106192" y="5455920"/>
              <a:ext cx="48394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year</a:t>
              </a:r>
            </a:p>
          </p:txBody>
        </p:sp>
        <p:sp>
          <p:nvSpPr>
            <p:cNvPr id="45" name="Rectangle 45"/>
            <p:cNvSpPr/>
            <p:nvPr/>
          </p:nvSpPr>
          <p:spPr>
            <a:xfrm>
              <a:off x="5743575" y="5372100"/>
              <a:ext cx="2790825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6838525" y="5455920"/>
              <a:ext cx="60092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month</a:t>
              </a:r>
            </a:p>
          </p:txBody>
        </p:sp>
        <p:sp>
          <p:nvSpPr>
            <p:cNvPr id="47" name="Rectangle 47"/>
            <p:cNvSpPr/>
            <p:nvPr/>
          </p:nvSpPr>
          <p:spPr>
            <a:xfrm>
              <a:off x="8534400" y="5372100"/>
              <a:ext cx="28003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9751097" y="5455920"/>
              <a:ext cx="36695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day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44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4659467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例2.7　为Date类增加构造函数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slide_44-code"/>
          <p:cNvGrpSpPr/>
          <p:nvPr/>
        </p:nvGrpSpPr>
        <p:grpSpPr>
          <a:xfrm>
            <a:off x="923925" y="2219807"/>
            <a:ext cx="5980910" cy="2769989"/>
            <a:chOff x="923925" y="2233187"/>
            <a:chExt cx="5262773" cy="2769989"/>
          </a:xfrm>
        </p:grpSpPr>
        <p:sp>
          <p:nvSpPr>
            <p:cNvPr id="6" name="Rectangle 6"/>
            <p:cNvSpPr/>
            <p:nvPr/>
          </p:nvSpPr>
          <p:spPr>
            <a:xfrm>
              <a:off x="1507645" y="2873233"/>
              <a:ext cx="3778034" cy="274320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038988" y="2233187"/>
              <a:ext cx="5147710" cy="276998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 {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setDate(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showDate();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year, month, day;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923925" y="2272602"/>
              <a:ext cx="81915" cy="2422798"/>
            </a:xfrm>
            <a:custGeom>
              <a:avLst/>
              <a:gdLst/>
              <a:ahLst/>
              <a:cxnLst/>
              <a:rect l="l" t="t" r="r" b="b"/>
              <a:pathLst>
                <a:path w="9525" h="2795588">
                  <a:moveTo>
                    <a:pt x="0" y="0"/>
                  </a:moveTo>
                  <a:lnTo>
                    <a:pt x="0" y="2795588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0" name="Group 31">
            <a:extLst>
              <a:ext uri="{FF2B5EF4-FFF2-40B4-BE49-F238E27FC236}">
                <a16:creationId xmlns:a16="http://schemas.microsoft.com/office/drawing/2014/main" id="{00CA00BE-B8B0-CCC4-8113-84C2F0804AC4}"/>
              </a:ext>
            </a:extLst>
          </p:cNvPr>
          <p:cNvGrpSpPr/>
          <p:nvPr/>
        </p:nvGrpSpPr>
        <p:grpSpPr>
          <a:xfrm>
            <a:off x="969644" y="4994956"/>
            <a:ext cx="10191750" cy="1257300"/>
            <a:chOff x="990600" y="4791075"/>
            <a:chExt cx="10191750" cy="1257300"/>
          </a:xfrm>
        </p:grpSpPr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5D789485-4A4B-1220-5995-B8F034D06A5A}"/>
                </a:ext>
              </a:extLst>
            </p:cNvPr>
            <p:cNvSpPr/>
            <p:nvPr/>
          </p:nvSpPr>
          <p:spPr>
            <a:xfrm>
              <a:off x="990600" y="479107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三个函数</a:t>
              </a:r>
              <a:r>
                <a:rPr lang="zh-CN" altLang="en-US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的作用</a:t>
              </a:r>
              <a:endParaRPr lang="zh-CN" sz="20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  <p:grpSp>
          <p:nvGrpSpPr>
            <p:cNvPr id="22" name="Group 22">
              <a:extLst>
                <a:ext uri="{FF2B5EF4-FFF2-40B4-BE49-F238E27FC236}">
                  <a16:creationId xmlns:a16="http://schemas.microsoft.com/office/drawing/2014/main" id="{154D689F-D37F-EDFD-9EAB-9B29341EB253}"/>
                </a:ext>
              </a:extLst>
            </p:cNvPr>
            <p:cNvGrpSpPr/>
            <p:nvPr/>
          </p:nvGrpSpPr>
          <p:grpSpPr>
            <a:xfrm>
              <a:off x="990600" y="5191125"/>
              <a:ext cx="3244850" cy="857250"/>
              <a:chOff x="990600" y="5191125"/>
              <a:chExt cx="3244850" cy="857250"/>
            </a:xfrm>
          </p:grpSpPr>
          <p:sp>
            <p:nvSpPr>
              <p:cNvPr id="29" name="Freeform 19">
                <a:extLst>
                  <a:ext uri="{FF2B5EF4-FFF2-40B4-BE49-F238E27FC236}">
                    <a16:creationId xmlns:a16="http://schemas.microsoft.com/office/drawing/2014/main" id="{57035C4C-8553-FE81-D65A-1A8DC38FAB8C}"/>
                  </a:ext>
                </a:extLst>
              </p:cNvPr>
              <p:cNvSpPr/>
              <p:nvPr/>
            </p:nvSpPr>
            <p:spPr>
              <a:xfrm>
                <a:off x="990600" y="5191125"/>
                <a:ext cx="3244850" cy="857250"/>
              </a:xfrm>
              <a:prstGeom prst="roundRect">
                <a:avLst>
                  <a:gd name="adj" fmla="val 888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Freeform 20">
                <a:extLst>
                  <a:ext uri="{FF2B5EF4-FFF2-40B4-BE49-F238E27FC236}">
                    <a16:creationId xmlns:a16="http://schemas.microsoft.com/office/drawing/2014/main" id="{D0BFFFA3-7677-3C12-DA90-779282B72E9F}"/>
                  </a:ext>
                </a:extLst>
              </p:cNvPr>
              <p:cNvSpPr/>
              <p:nvPr/>
            </p:nvSpPr>
            <p:spPr>
              <a:xfrm>
                <a:off x="1076325" y="5274469"/>
                <a:ext cx="3073400" cy="6905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Date(...)</a:t>
                </a:r>
                <a:br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创建时</a:t>
                </a:r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初始化</a:t>
                </a:r>
              </a:p>
            </p:txBody>
          </p:sp>
        </p:grpSp>
        <p:grpSp>
          <p:nvGrpSpPr>
            <p:cNvPr id="23" name="Group 26">
              <a:extLst>
                <a:ext uri="{FF2B5EF4-FFF2-40B4-BE49-F238E27FC236}">
                  <a16:creationId xmlns:a16="http://schemas.microsoft.com/office/drawing/2014/main" id="{AF831D2E-4D98-DF6E-1839-FC89232B22F8}"/>
                </a:ext>
              </a:extLst>
            </p:cNvPr>
            <p:cNvGrpSpPr/>
            <p:nvPr/>
          </p:nvGrpSpPr>
          <p:grpSpPr>
            <a:xfrm>
              <a:off x="4464050" y="5191125"/>
              <a:ext cx="3244850" cy="857250"/>
              <a:chOff x="4464050" y="5191125"/>
              <a:chExt cx="3244850" cy="857250"/>
            </a:xfrm>
          </p:grpSpPr>
          <p:sp>
            <p:nvSpPr>
              <p:cNvPr id="27" name="Freeform 23">
                <a:extLst>
                  <a:ext uri="{FF2B5EF4-FFF2-40B4-BE49-F238E27FC236}">
                    <a16:creationId xmlns:a16="http://schemas.microsoft.com/office/drawing/2014/main" id="{BF15E025-75FC-419D-08B4-2106A05B3BD1}"/>
                  </a:ext>
                </a:extLst>
              </p:cNvPr>
              <p:cNvSpPr/>
              <p:nvPr/>
            </p:nvSpPr>
            <p:spPr>
              <a:xfrm>
                <a:off x="4464050" y="5191125"/>
                <a:ext cx="3244850" cy="857250"/>
              </a:xfrm>
              <a:prstGeom prst="roundRect">
                <a:avLst>
                  <a:gd name="adj" fmla="val 888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8" name="Freeform 24">
                <a:extLst>
                  <a:ext uri="{FF2B5EF4-FFF2-40B4-BE49-F238E27FC236}">
                    <a16:creationId xmlns:a16="http://schemas.microsoft.com/office/drawing/2014/main" id="{7E6A6599-DBFB-9872-D94A-D6D2F9885588}"/>
                  </a:ext>
                </a:extLst>
              </p:cNvPr>
              <p:cNvSpPr/>
              <p:nvPr/>
            </p:nvSpPr>
            <p:spPr>
              <a:xfrm>
                <a:off x="4549775" y="5274469"/>
                <a:ext cx="3073400" cy="6905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setDate(...)</a:t>
                </a:r>
                <a:br>
                  <a:rPr dirty="0"/>
                </a:b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建立后</a:t>
                </a:r>
                <a:r>
                  <a:rPr lang="zh-CN" alt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还可以</a:t>
                </a: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修改日期</a:t>
                </a:r>
              </a:p>
            </p:txBody>
          </p:sp>
        </p:grpSp>
        <p:grpSp>
          <p:nvGrpSpPr>
            <p:cNvPr id="24" name="Group 30">
              <a:extLst>
                <a:ext uri="{FF2B5EF4-FFF2-40B4-BE49-F238E27FC236}">
                  <a16:creationId xmlns:a16="http://schemas.microsoft.com/office/drawing/2014/main" id="{77BFEB3C-B3D6-ECC0-6273-871BCA71563C}"/>
                </a:ext>
              </a:extLst>
            </p:cNvPr>
            <p:cNvGrpSpPr/>
            <p:nvPr/>
          </p:nvGrpSpPr>
          <p:grpSpPr>
            <a:xfrm>
              <a:off x="7937500" y="5191125"/>
              <a:ext cx="3244850" cy="857250"/>
              <a:chOff x="7937500" y="5191125"/>
              <a:chExt cx="3244850" cy="857250"/>
            </a:xfrm>
          </p:grpSpPr>
          <p:sp>
            <p:nvSpPr>
              <p:cNvPr id="25" name="Freeform 27">
                <a:extLst>
                  <a:ext uri="{FF2B5EF4-FFF2-40B4-BE49-F238E27FC236}">
                    <a16:creationId xmlns:a16="http://schemas.microsoft.com/office/drawing/2014/main" id="{626D6D94-E277-159C-3F89-DDA5C593C51C}"/>
                  </a:ext>
                </a:extLst>
              </p:cNvPr>
              <p:cNvSpPr/>
              <p:nvPr/>
            </p:nvSpPr>
            <p:spPr>
              <a:xfrm>
                <a:off x="7937500" y="5191125"/>
                <a:ext cx="3244850" cy="857250"/>
              </a:xfrm>
              <a:prstGeom prst="roundRect">
                <a:avLst>
                  <a:gd name="adj" fmla="val 888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Freeform 28">
                <a:extLst>
                  <a:ext uri="{FF2B5EF4-FFF2-40B4-BE49-F238E27FC236}">
                    <a16:creationId xmlns:a16="http://schemas.microsoft.com/office/drawing/2014/main" id="{C45402CA-536B-3284-F083-BC29D9B7C182}"/>
                  </a:ext>
                </a:extLst>
              </p:cNvPr>
              <p:cNvSpPr/>
              <p:nvPr/>
            </p:nvSpPr>
            <p:spPr>
              <a:xfrm>
                <a:off x="8023225" y="5274469"/>
                <a:ext cx="3073400" cy="6905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showDate()</a:t>
                </a:r>
                <a:br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显示当前日期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46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4916160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例2.8　用构造函数直接建立对象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slide_46-code"/>
          <p:cNvGrpSpPr/>
          <p:nvPr/>
        </p:nvGrpSpPr>
        <p:grpSpPr>
          <a:xfrm>
            <a:off x="806577" y="2018463"/>
            <a:ext cx="5385113" cy="4208377"/>
            <a:chOff x="873252" y="2076449"/>
            <a:chExt cx="5385113" cy="4208377"/>
          </a:xfrm>
        </p:grpSpPr>
        <p:sp>
          <p:nvSpPr>
            <p:cNvPr id="6" name="TextBox 6"/>
            <p:cNvSpPr txBox="1"/>
            <p:nvPr/>
          </p:nvSpPr>
          <p:spPr>
            <a:xfrm>
              <a:off x="1038987" y="2100580"/>
              <a:ext cx="5219378" cy="410554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 date1(1998, 4, 28);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"Date1 output1:" &lt;&lt; endl;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date1.showDate();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date1.setDate(2002, 11, 14);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"Date1 output2:" &lt;&lt; endl;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date1.showDate();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7" name="Freeform 7"/>
            <p:cNvSpPr/>
            <p:nvPr/>
          </p:nvSpPr>
          <p:spPr>
            <a:xfrm flipH="1">
              <a:off x="873252" y="2076449"/>
              <a:ext cx="50673" cy="4208377"/>
            </a:xfrm>
            <a:custGeom>
              <a:avLst/>
              <a:gdLst/>
              <a:ahLst/>
              <a:cxnLst/>
              <a:rect l="l" t="t" r="r" b="b"/>
              <a:pathLst>
                <a:path w="9525" h="2644140">
                  <a:moveTo>
                    <a:pt x="0" y="0"/>
                  </a:moveTo>
                  <a:lnTo>
                    <a:pt x="0" y="26441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slide_46-tl"/>
          <p:cNvGrpSpPr/>
          <p:nvPr/>
        </p:nvGrpSpPr>
        <p:grpSpPr>
          <a:xfrm>
            <a:off x="6953250" y="2395554"/>
            <a:ext cx="4381500" cy="1790700"/>
            <a:chOff x="6953250" y="2114550"/>
            <a:chExt cx="4381500" cy="1790700"/>
          </a:xfrm>
        </p:grpSpPr>
        <p:sp>
          <p:nvSpPr>
            <p:cNvPr id="9" name="Rectangle 9"/>
            <p:cNvSpPr/>
            <p:nvPr/>
          </p:nvSpPr>
          <p:spPr>
            <a:xfrm>
              <a:off x="6953250" y="2114550"/>
              <a:ext cx="4381500" cy="704850"/>
            </a:xfrm>
            <a:prstGeom prst="roundRect">
              <a:avLst>
                <a:gd name="adj" fmla="val 10811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308914" y="2350135"/>
              <a:ext cx="367017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构造后：year=1998　month=4　day=28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953250" y="3200400"/>
              <a:ext cx="4381500" cy="704850"/>
            </a:xfrm>
            <a:prstGeom prst="roundRect">
              <a:avLst>
                <a:gd name="adj" fmla="val 10811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498080" y="3277235"/>
              <a:ext cx="3291840" cy="5600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setDate后：year=2002　month=11　</a:t>
              </a:r>
              <a:b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day=14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9144000" y="2838450"/>
              <a:ext cx="9525" cy="323850"/>
            </a:xfrm>
            <a:custGeom>
              <a:avLst/>
              <a:gdLst/>
              <a:ahLst/>
              <a:cxnLst/>
              <a:rect l="l" t="t" r="r" b="b"/>
              <a:pathLst>
                <a:path w="9525" h="32385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noFill/>
            <a:ln w="20955">
              <a:solidFill>
                <a:srgbClr val="538135"/>
              </a:solidFill>
              <a:tailEnd type="triangle" w="lg" len="lg"/>
            </a:ln>
          </p:spPr>
        </p:sp>
      </p:grpSp>
      <p:grpSp>
        <p:nvGrpSpPr>
          <p:cNvPr id="18" name="slide_46-out"/>
          <p:cNvGrpSpPr/>
          <p:nvPr/>
        </p:nvGrpSpPr>
        <p:grpSpPr>
          <a:xfrm>
            <a:off x="6953250" y="4472004"/>
            <a:ext cx="4381500" cy="1509712"/>
            <a:chOff x="6953250" y="4191000"/>
            <a:chExt cx="4381500" cy="1509712"/>
          </a:xfrm>
        </p:grpSpPr>
        <p:sp>
          <p:nvSpPr>
            <p:cNvPr id="15" name="Rectangle 15"/>
            <p:cNvSpPr/>
            <p:nvPr/>
          </p:nvSpPr>
          <p:spPr>
            <a:xfrm>
              <a:off x="6953250" y="4191000"/>
              <a:ext cx="4381500" cy="1509712"/>
            </a:xfrm>
            <a:prstGeom prst="roundRect">
              <a:avLst>
                <a:gd name="adj" fmla="val 5047"/>
              </a:avLst>
            </a:prstGeom>
            <a:solidFill>
              <a:srgbClr val="1E2F4D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098792" y="4260215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9FC5E8"/>
                  </a:solidFill>
                  <a:latin typeface="Consolas"/>
                  <a:ea typeface="Microsoft YaHei"/>
                  <a:cs typeface="Consolas"/>
                </a:rPr>
                <a:t>运行结果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097649" y="4541520"/>
              <a:ext cx="1561084" cy="1089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48"/>
                </a:lnSpc>
              </a:pP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Date1 output1: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1998.4.28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Date1 output2: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2002.11.14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构造函数与析构函数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通过指针和</a:t>
            </a:r>
            <a:r>
              <a:rPr lang="en-US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 </a:t>
            </a:r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new</a:t>
            </a:r>
            <a:r>
              <a:rPr lang="en-US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 </a:t>
            </a:r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创建对象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利用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创建对象，也可以通过指针和new来实现。</a:t>
              </a:r>
              <a:r>
                <a:rPr lang="zh-CN" alt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通过 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alt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建立对象，</a:t>
              </a:r>
              <a:br>
                <a:rPr dirty="0"/>
              </a:b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并将对象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地址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交给指针变量。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01307"/>
            <a:ext cx="5392730" cy="885825"/>
            <a:chOff x="914400" y="3015840"/>
            <a:chExt cx="6579870" cy="885825"/>
          </a:xfrm>
        </p:grpSpPr>
        <p:sp>
          <p:nvSpPr>
            <p:cNvPr id="10" name="Freeform 10"/>
            <p:cNvSpPr/>
            <p:nvPr/>
          </p:nvSpPr>
          <p:spPr>
            <a:xfrm>
              <a:off x="1017270" y="3015840"/>
              <a:ext cx="6477000" cy="8858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类名* 指针变量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new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类名(实参表);</a:t>
              </a:r>
              <a:br>
                <a:rPr dirty="0"/>
              </a:b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Date* date1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Date(1998, 4, 28);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080008"/>
              <a:ext cx="9524" cy="811530"/>
            </a:xfrm>
            <a:custGeom>
              <a:avLst/>
              <a:gdLst/>
              <a:ahLst/>
              <a:cxnLst/>
              <a:rect l="l" t="t" r="r" b="b"/>
              <a:pathLst>
                <a:path w="9525" h="811530">
                  <a:moveTo>
                    <a:pt x="0" y="0"/>
                  </a:moveTo>
                  <a:lnTo>
                    <a:pt x="0" y="8115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932616" y="4582973"/>
            <a:ext cx="10561532" cy="1347899"/>
            <a:chOff x="991280" y="4217194"/>
            <a:chExt cx="9675867" cy="1356967"/>
          </a:xfrm>
        </p:grpSpPr>
        <p:sp>
          <p:nvSpPr>
            <p:cNvPr id="23" name="Freeform 23"/>
            <p:cNvSpPr/>
            <p:nvPr/>
          </p:nvSpPr>
          <p:spPr>
            <a:xfrm>
              <a:off x="1038225" y="4217194"/>
              <a:ext cx="9628922" cy="47373"/>
            </a:xfrm>
            <a:custGeom>
              <a:avLst/>
              <a:gdLst/>
              <a:ahLst/>
              <a:cxnLst/>
              <a:rect l="l" t="t" r="r" b="b"/>
              <a:pathLst>
                <a:path w="6191250" h="9525">
                  <a:moveTo>
                    <a:pt x="0" y="0"/>
                  </a:moveTo>
                  <a:lnTo>
                    <a:pt x="61912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991280" y="4584288"/>
              <a:ext cx="9675867" cy="9898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new Date(...)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会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创建并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Date对象，得到的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地址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保存到date1指针中。</a:t>
              </a:r>
              <a:br>
                <a:rPr dirty="0"/>
              </a:b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通过指针调用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时使用</a:t>
              </a:r>
              <a:r>
                <a:rPr lang="en-US" alt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-&gt;；</a:t>
              </a:r>
              <a:r>
                <a:rPr lang="zh-CN" altLang="en-US" sz="1950" dirty="0">
                  <a:solidFill>
                    <a:srgbClr val="172B49"/>
                  </a:solidFill>
                  <a:cs typeface="Consolas"/>
                </a:rPr>
                <a:t>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结束使用后，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还需要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用对应的delete释放对象。</a:t>
              </a:r>
            </a:p>
          </p:txBody>
        </p:sp>
      </p:grpSp>
      <p:grpSp>
        <p:nvGrpSpPr>
          <p:cNvPr id="3" name="slide_47-pic">
            <a:extLst>
              <a:ext uri="{FF2B5EF4-FFF2-40B4-BE49-F238E27FC236}">
                <a16:creationId xmlns:a16="http://schemas.microsoft.com/office/drawing/2014/main" id="{287A32CC-DB94-4D0C-D0EC-BA3AD035F7F3}"/>
              </a:ext>
            </a:extLst>
          </p:cNvPr>
          <p:cNvGrpSpPr/>
          <p:nvPr/>
        </p:nvGrpSpPr>
        <p:grpSpPr>
          <a:xfrm>
            <a:off x="6331017" y="3265341"/>
            <a:ext cx="5229225" cy="991956"/>
            <a:chOff x="1047750" y="2971800"/>
            <a:chExt cx="6828873" cy="1295399"/>
          </a:xfrm>
        </p:grpSpPr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2B66C07A-0829-BA60-91BB-F1A1ABED88A9}"/>
                </a:ext>
              </a:extLst>
            </p:cNvPr>
            <p:cNvSpPr/>
            <p:nvPr/>
          </p:nvSpPr>
          <p:spPr>
            <a:xfrm>
              <a:off x="1047750" y="3143250"/>
              <a:ext cx="2857500" cy="952500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 w="13335">
              <a:solidFill>
                <a:srgbClr val="244D87"/>
              </a:solidFill>
            </a:ln>
          </p:spPr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0E4D650-6B4F-DCE6-664B-ECD9C90ECDEC}"/>
                </a:ext>
              </a:extLst>
            </p:cNvPr>
            <p:cNvSpPr txBox="1"/>
            <p:nvPr/>
          </p:nvSpPr>
          <p:spPr>
            <a:xfrm>
              <a:off x="1107909" y="3259837"/>
              <a:ext cx="2797341" cy="7117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lnSpc>
                  <a:spcPts val="2205"/>
                </a:lnSpc>
              </a:pPr>
              <a:r>
                <a:rPr lang="en-US" sz="15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date1</a:t>
              </a:r>
              <a:br>
                <a:rPr lang="en-US" sz="15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Date* 指针，保存地址</a:t>
              </a: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D6CC66FA-8CE4-03A9-4B0A-773F34DDF847}"/>
                </a:ext>
              </a:extLst>
            </p:cNvPr>
            <p:cNvSpPr/>
            <p:nvPr/>
          </p:nvSpPr>
          <p:spPr>
            <a:xfrm>
              <a:off x="3924300" y="3619499"/>
              <a:ext cx="876935" cy="61515"/>
            </a:xfrm>
            <a:custGeom>
              <a:avLst/>
              <a:gdLst/>
              <a:ahLst/>
              <a:cxnLst/>
              <a:rect l="l" t="t" r="r" b="b"/>
              <a:pathLst>
                <a:path w="1371600" h="9525">
                  <a:moveTo>
                    <a:pt x="0" y="0"/>
                  </a:moveTo>
                  <a:lnTo>
                    <a:pt x="1371600" y="0"/>
                  </a:lnTo>
                </a:path>
              </a:pathLst>
            </a:custGeom>
            <a:noFill/>
            <a:ln w="20955">
              <a:solidFill>
                <a:srgbClr val="244D87"/>
              </a:solidFill>
              <a:tailEnd type="triangle" w="lg" len="lg"/>
            </a:ln>
          </p:spPr>
        </p:sp>
        <p:sp>
          <p:nvSpPr>
            <p:cNvPr id="16" name="TextBox 12">
              <a:extLst>
                <a:ext uri="{FF2B5EF4-FFF2-40B4-BE49-F238E27FC236}">
                  <a16:creationId xmlns:a16="http://schemas.microsoft.com/office/drawing/2014/main" id="{060BF542-BBE2-F8AD-8168-DDC9F5049E6A}"/>
                </a:ext>
              </a:extLst>
            </p:cNvPr>
            <p:cNvSpPr txBox="1"/>
            <p:nvPr/>
          </p:nvSpPr>
          <p:spPr>
            <a:xfrm>
              <a:off x="4126277" y="3259837"/>
              <a:ext cx="39679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指向</a:t>
              </a:r>
            </a:p>
          </p:txBody>
        </p:sp>
        <p:sp>
          <p:nvSpPr>
            <p:cNvPr id="20" name="Rectangle 13">
              <a:extLst>
                <a:ext uri="{FF2B5EF4-FFF2-40B4-BE49-F238E27FC236}">
                  <a16:creationId xmlns:a16="http://schemas.microsoft.com/office/drawing/2014/main" id="{7D134580-B683-A3CF-BDDD-9CC5E5323C32}"/>
                </a:ext>
              </a:extLst>
            </p:cNvPr>
            <p:cNvSpPr/>
            <p:nvPr/>
          </p:nvSpPr>
          <p:spPr>
            <a:xfrm>
              <a:off x="4828623" y="2971800"/>
              <a:ext cx="3048000" cy="1295399"/>
            </a:xfrm>
            <a:prstGeom prst="roundRect">
              <a:avLst>
                <a:gd name="adj" fmla="val 5882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25" name="TextBox 14">
              <a:extLst>
                <a:ext uri="{FF2B5EF4-FFF2-40B4-BE49-F238E27FC236}">
                  <a16:creationId xmlns:a16="http://schemas.microsoft.com/office/drawing/2014/main" id="{89CB1F5B-A97B-5E89-60B5-51D77A234F52}"/>
                </a:ext>
              </a:extLst>
            </p:cNvPr>
            <p:cNvSpPr txBox="1"/>
            <p:nvPr/>
          </p:nvSpPr>
          <p:spPr>
            <a:xfrm>
              <a:off x="5001228" y="3176038"/>
              <a:ext cx="2702788" cy="10812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lnSpc>
                  <a:spcPts val="2205"/>
                </a:lnSpc>
              </a:pP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new建立的Date对象</a:t>
              </a:r>
              <a:b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year=1998　month=4</a:t>
              </a:r>
              <a:b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15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day=28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48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4465452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例2.9　改用new建立日期对象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13" name="slide_48-code"/>
          <p:cNvGrpSpPr/>
          <p:nvPr/>
        </p:nvGrpSpPr>
        <p:grpSpPr>
          <a:xfrm>
            <a:off x="784537" y="2324928"/>
            <a:ext cx="5133975" cy="3106862"/>
            <a:chOff x="923925" y="2076450"/>
            <a:chExt cx="5133975" cy="3106862"/>
          </a:xfrm>
        </p:grpSpPr>
        <p:sp>
          <p:nvSpPr>
            <p:cNvPr id="6" name="Rectangle 6"/>
            <p:cNvSpPr/>
            <p:nvPr/>
          </p:nvSpPr>
          <p:spPr>
            <a:xfrm>
              <a:off x="990600" y="2642235"/>
              <a:ext cx="5067300" cy="276225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990600" y="3195638"/>
              <a:ext cx="5067300" cy="276225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990600" y="3472815"/>
              <a:ext cx="5067300" cy="276225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990600" y="4025265"/>
              <a:ext cx="5067300" cy="276225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990600" y="4302442"/>
              <a:ext cx="5067300" cy="276225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091055"/>
              <a:ext cx="4685578" cy="30922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Date* date1;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date1 =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new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Date(1998, 4, 28);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"Date1 output1:" &lt;&lt; endl;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date1-&gt;showDate();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date1-&gt;setDate(2002, 11, 14);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"Date1 output2:" &lt;&lt; endl;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date1-&gt;showDate();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delete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date1;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23925" y="2076450"/>
              <a:ext cx="9525" cy="3085148"/>
            </a:xfrm>
            <a:custGeom>
              <a:avLst/>
              <a:gdLst/>
              <a:ahLst/>
              <a:cxnLst/>
              <a:rect l="l" t="t" r="r" b="b"/>
              <a:pathLst>
                <a:path w="9525" h="3085148">
                  <a:moveTo>
                    <a:pt x="0" y="0"/>
                  </a:moveTo>
                  <a:lnTo>
                    <a:pt x="0" y="3085148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37" name="slide_48-cmp"/>
          <p:cNvGrpSpPr/>
          <p:nvPr/>
        </p:nvGrpSpPr>
        <p:grpSpPr>
          <a:xfrm>
            <a:off x="6512682" y="2234980"/>
            <a:ext cx="4857750" cy="1676400"/>
            <a:chOff x="6477000" y="2114550"/>
            <a:chExt cx="4857750" cy="1676400"/>
          </a:xfrm>
        </p:grpSpPr>
        <p:sp>
          <p:nvSpPr>
            <p:cNvPr id="14" name="Rectangle 14"/>
            <p:cNvSpPr/>
            <p:nvPr/>
          </p:nvSpPr>
          <p:spPr>
            <a:xfrm>
              <a:off x="6477000" y="2114550"/>
              <a:ext cx="14287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7905750" y="2114550"/>
              <a:ext cx="17145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8487823" y="2207260"/>
              <a:ext cx="5503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例2.8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9620250" y="2114550"/>
              <a:ext cx="17145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202323" y="2207260"/>
              <a:ext cx="5503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例2.9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477000" y="2533650"/>
              <a:ext cx="1428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805136" y="2626360"/>
              <a:ext cx="77247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date1是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7905750" y="2533650"/>
              <a:ext cx="1714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553450" y="262636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9620250" y="2533650"/>
              <a:ext cx="1714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267950" y="262636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指针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6477000" y="2952750"/>
              <a:ext cx="1428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779895" y="3045460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访问成员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7905750" y="2952750"/>
              <a:ext cx="1714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699849" y="3045460"/>
              <a:ext cx="12630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.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9620250" y="2952750"/>
              <a:ext cx="1714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58818" y="3045460"/>
              <a:ext cx="23736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-&gt;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6477000" y="3371850"/>
              <a:ext cx="1428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6880860" y="3464560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结束时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7905750" y="3371850"/>
              <a:ext cx="1714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8351520" y="3464560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自动释放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9620250" y="3371850"/>
              <a:ext cx="1714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9747980" y="3464560"/>
              <a:ext cx="14590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delete date1;</a:t>
              </a:r>
            </a:p>
          </p:txBody>
        </p:sp>
      </p:grpSp>
      <p:grpSp>
        <p:nvGrpSpPr>
          <p:cNvPr id="41" name="slide_48-out"/>
          <p:cNvGrpSpPr/>
          <p:nvPr/>
        </p:nvGrpSpPr>
        <p:grpSpPr>
          <a:xfrm>
            <a:off x="6512682" y="4216180"/>
            <a:ext cx="4857750" cy="1509712"/>
            <a:chOff x="6477000" y="4095750"/>
            <a:chExt cx="4857750" cy="1509712"/>
          </a:xfrm>
        </p:grpSpPr>
        <p:sp>
          <p:nvSpPr>
            <p:cNvPr id="38" name="Rectangle 38"/>
            <p:cNvSpPr/>
            <p:nvPr/>
          </p:nvSpPr>
          <p:spPr>
            <a:xfrm>
              <a:off x="6477000" y="4095750"/>
              <a:ext cx="4857750" cy="1509712"/>
            </a:xfrm>
            <a:prstGeom prst="roundRect">
              <a:avLst>
                <a:gd name="adj" fmla="val 5047"/>
              </a:avLst>
            </a:prstGeom>
            <a:solidFill>
              <a:srgbClr val="1E2F4D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6622542" y="4164965"/>
              <a:ext cx="213095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9FC5E8"/>
                  </a:solidFill>
                  <a:latin typeface="Consolas"/>
                  <a:ea typeface="Microsoft YaHei"/>
                  <a:cs typeface="Consolas"/>
                </a:rPr>
                <a:t>运行结果（与例2.8相同）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6621399" y="4446270"/>
              <a:ext cx="1561084" cy="1089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48"/>
                </a:lnSpc>
              </a:pP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Date1 output1: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1998.4.28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Date1 output2: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2002.11.14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构造函数与析构函数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构造函数可以不带参数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739864" y="2348627"/>
            <a:ext cx="5588389" cy="1813246"/>
            <a:chOff x="738319" y="2059344"/>
            <a:chExt cx="5410286" cy="1720992"/>
          </a:xfrm>
        </p:grpSpPr>
        <p:sp>
          <p:nvSpPr>
            <p:cNvPr id="7" name="Freeform 7"/>
            <p:cNvSpPr/>
            <p:nvPr/>
          </p:nvSpPr>
          <p:spPr>
            <a:xfrm>
              <a:off x="738319" y="2059344"/>
              <a:ext cx="5410286" cy="17209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的名字必须与类名相同。</a:t>
              </a:r>
              <a:br>
                <a:rPr dirty="0"/>
              </a:b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它没有返回类型，不能写int，也不能写void。</a:t>
              </a:r>
              <a:br>
                <a:rPr dirty="0"/>
              </a:b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可以不带参数。带参数和不带参数的构造，可以为对象提供不同的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方式。</a:t>
              </a:r>
              <a:endParaRPr lang="en-US" altLang="zh-CN" sz="1950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7218588" y="2057400"/>
            <a:ext cx="2924561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无参数构造与对象定义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7092389" y="2476500"/>
            <a:ext cx="4362133" cy="3714750"/>
            <a:chOff x="6019800" y="2476500"/>
            <a:chExt cx="5267325" cy="3714750"/>
          </a:xfrm>
        </p:grpSpPr>
        <p:sp>
          <p:nvSpPr>
            <p:cNvPr id="12" name="Freeform 12"/>
            <p:cNvSpPr/>
            <p:nvPr/>
          </p:nvSpPr>
          <p:spPr>
            <a:xfrm>
              <a:off x="6143625" y="2476500"/>
              <a:ext cx="5143500" cy="3714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A();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A::A()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"initialized 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x = 50;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 a;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6019800" y="2476500"/>
              <a:ext cx="9525" cy="3640455"/>
            </a:xfrm>
            <a:custGeom>
              <a:avLst/>
              <a:gdLst/>
              <a:ahLst/>
              <a:cxnLst/>
              <a:rect l="l" t="t" r="r" b="b"/>
              <a:pathLst>
                <a:path w="9525" h="3640455">
                  <a:moveTo>
                    <a:pt x="0" y="0"/>
                  </a:moveTo>
                  <a:lnTo>
                    <a:pt x="0" y="36404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6" name="Freeform 16"/>
          <p:cNvSpPr/>
          <p:nvPr/>
        </p:nvSpPr>
        <p:spPr>
          <a:xfrm>
            <a:off x="6593901" y="2057400"/>
            <a:ext cx="9525" cy="4133850"/>
          </a:xfrm>
          <a:custGeom>
            <a:avLst/>
            <a:gdLst/>
            <a:ahLst/>
            <a:cxnLst/>
            <a:rect l="l" t="t" r="r" b="b"/>
            <a:pathLst>
              <a:path w="9525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961F679-3F25-78C1-1D1F-5CD565170CE2}"/>
              </a:ext>
            </a:extLst>
          </p:cNvPr>
          <p:cNvSpPr txBox="1"/>
          <p:nvPr/>
        </p:nvSpPr>
        <p:spPr>
          <a:xfrm>
            <a:off x="676069" y="4831853"/>
            <a:ext cx="5439319" cy="943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172B49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例如在定义</a:t>
            </a:r>
            <a:r>
              <a:rPr kumimoji="0" lang="en-US" altLang="zh-CN" sz="1950" b="0" i="0" u="none" strike="noStrike" kern="1200" cap="none" spc="0" normalizeH="0" baseline="0" noProof="0" dirty="0">
                <a:ln>
                  <a:noFill/>
                </a:ln>
                <a:solidFill>
                  <a:srgbClr val="172B49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A </a:t>
            </a:r>
            <a:r>
              <a:rPr kumimoji="0" lang="en-US" altLang="zh-CN" sz="1950" b="0" i="0" u="none" strike="noStrike" kern="1200" cap="none" spc="0" normalizeH="0" baseline="0" noProof="0" dirty="0" err="1">
                <a:ln>
                  <a:noFill/>
                </a:ln>
                <a:solidFill>
                  <a:srgbClr val="172B49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a</a:t>
            </a:r>
            <a:r>
              <a:rPr kumimoji="0" lang="en-US" altLang="zh-CN" sz="1950" b="0" i="0" u="none" strike="noStrike" kern="1200" cap="none" spc="0" normalizeH="0" baseline="0" noProof="0" dirty="0">
                <a:ln>
                  <a:noFill/>
                </a:ln>
                <a:solidFill>
                  <a:srgbClr val="172B49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;</a:t>
            </a:r>
            <a:r>
              <a:rPr kumimoji="0" lang="zh-CN" alt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172B49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时，会自动调用 </a:t>
            </a:r>
            <a:r>
              <a:rPr kumimoji="0" lang="en-US" altLang="zh-CN" sz="1950" b="0" i="0" u="none" strike="noStrike" kern="1200" cap="none" spc="0" normalizeH="0" baseline="0" noProof="0" dirty="0">
                <a:ln>
                  <a:noFill/>
                </a:ln>
                <a:solidFill>
                  <a:srgbClr val="172B49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A::A()</a:t>
            </a:r>
            <a:r>
              <a:rPr kumimoji="0" lang="zh-CN" alt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172B49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，程序会输出</a:t>
            </a:r>
            <a:r>
              <a:rPr kumimoji="0" lang="en-US" altLang="zh-CN" sz="1950" b="0" i="0" u="none" strike="noStrike" kern="1200" cap="none" spc="0" normalizeH="0" baseline="0" noProof="0" dirty="0">
                <a:ln>
                  <a:noFill/>
                </a:ln>
                <a:solidFill>
                  <a:srgbClr val="172B49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initialized</a:t>
            </a:r>
            <a:r>
              <a:rPr kumimoji="0" lang="zh-CN" alt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172B49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，并将</a:t>
            </a:r>
            <a:r>
              <a:rPr kumimoji="0" lang="en-US" altLang="zh-CN" sz="1950" b="0" i="0" u="none" strike="noStrike" kern="1200" cap="none" spc="0" normalizeH="0" baseline="0" noProof="0" dirty="0">
                <a:ln>
                  <a:noFill/>
                </a:ln>
                <a:solidFill>
                  <a:srgbClr val="172B49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 a </a:t>
            </a:r>
            <a:r>
              <a:rPr kumimoji="0" lang="zh-CN" alt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172B49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的</a:t>
            </a:r>
            <a:r>
              <a:rPr kumimoji="0" lang="en-US" altLang="zh-CN" sz="1950" b="0" i="0" u="none" strike="noStrike" kern="1200" cap="none" spc="0" normalizeH="0" baseline="0" noProof="0" dirty="0">
                <a:ln>
                  <a:noFill/>
                </a:ln>
                <a:solidFill>
                  <a:srgbClr val="172B49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 x </a:t>
            </a:r>
            <a:r>
              <a:rPr kumimoji="0" lang="zh-CN" alt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172B49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设置为</a:t>
            </a:r>
            <a:r>
              <a:rPr kumimoji="0" lang="en-US" altLang="zh-CN" sz="1950" b="0" i="0" u="none" strike="noStrike" kern="1200" cap="none" spc="0" normalizeH="0" baseline="0" noProof="0" dirty="0">
                <a:ln>
                  <a:noFill/>
                </a:ln>
                <a:solidFill>
                  <a:srgbClr val="172B49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50</a:t>
            </a:r>
            <a:r>
              <a:rPr kumimoji="0" lang="zh-CN" altLang="en-US" sz="1950" b="0" i="0" u="none" strike="noStrike" kern="1200" cap="none" spc="0" normalizeH="0" baseline="0" noProof="0" dirty="0">
                <a:ln>
                  <a:noFill/>
                </a:ln>
                <a:solidFill>
                  <a:srgbClr val="172B49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49-header"/>
          <p:cNvGrpSpPr/>
          <p:nvPr/>
        </p:nvGrpSpPr>
        <p:grpSpPr>
          <a:xfrm>
            <a:off x="806577" y="797878"/>
            <a:ext cx="10566273" cy="1078547"/>
            <a:chOff x="806577" y="797878"/>
            <a:chExt cx="10566273" cy="1078547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5427768" cy="3816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默认构造函数</a:t>
              </a:r>
              <a:r>
                <a:rPr lang="en-US" alt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altLang="en-US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与 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不带参数的构造函数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slide_49-code"/>
          <p:cNvGrpSpPr/>
          <p:nvPr/>
        </p:nvGrpSpPr>
        <p:grpSpPr>
          <a:xfrm>
            <a:off x="923925" y="2076450"/>
            <a:ext cx="3662428" cy="3153728"/>
            <a:chOff x="923925" y="2076450"/>
            <a:chExt cx="3662428" cy="3153728"/>
          </a:xfrm>
        </p:grpSpPr>
        <p:sp>
          <p:nvSpPr>
            <p:cNvPr id="6" name="TextBox 6"/>
            <p:cNvSpPr txBox="1"/>
            <p:nvPr/>
          </p:nvSpPr>
          <p:spPr>
            <a:xfrm>
              <a:off x="1040511" y="2116138"/>
              <a:ext cx="3545842" cy="3056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740"/>
                </a:lnSpc>
              </a:pP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A();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A::A()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"initialized\n";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x = 50;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 a;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923925" y="2076450"/>
              <a:ext cx="9525" cy="3153728"/>
            </a:xfrm>
            <a:custGeom>
              <a:avLst/>
              <a:gdLst/>
              <a:ahLst/>
              <a:cxnLst/>
              <a:rect l="l" t="t" r="r" b="b"/>
              <a:pathLst>
                <a:path w="9525" h="3153728">
                  <a:moveTo>
                    <a:pt x="0" y="0"/>
                  </a:moveTo>
                  <a:lnTo>
                    <a:pt x="0" y="3153728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2" name="slide_49-out"/>
          <p:cNvGrpSpPr/>
          <p:nvPr/>
        </p:nvGrpSpPr>
        <p:grpSpPr>
          <a:xfrm>
            <a:off x="5715000" y="5415313"/>
            <a:ext cx="5619750" cy="729615"/>
            <a:chOff x="5715000" y="2114550"/>
            <a:chExt cx="5619750" cy="729615"/>
          </a:xfrm>
        </p:grpSpPr>
        <p:sp>
          <p:nvSpPr>
            <p:cNvPr id="9" name="Rectangle 9"/>
            <p:cNvSpPr/>
            <p:nvPr/>
          </p:nvSpPr>
          <p:spPr>
            <a:xfrm>
              <a:off x="5715000" y="2114550"/>
              <a:ext cx="5619750" cy="729615"/>
            </a:xfrm>
            <a:prstGeom prst="roundRect">
              <a:avLst>
                <a:gd name="adj" fmla="val 10444"/>
              </a:avLst>
            </a:prstGeom>
            <a:solidFill>
              <a:srgbClr val="1E2F4D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5860542" y="2183765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9FC5E8"/>
                  </a:solidFill>
                  <a:latin typeface="Consolas"/>
                  <a:ea typeface="Microsoft YaHei"/>
                  <a:cs typeface="Consolas"/>
                </a:rPr>
                <a:t>运行结果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859399" y="2465070"/>
              <a:ext cx="130283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initialized</a:t>
              </a:r>
            </a:p>
          </p:txBody>
        </p:sp>
      </p:grpSp>
      <p:grpSp>
        <p:nvGrpSpPr>
          <p:cNvPr id="16" name="slide_49-r1"/>
          <p:cNvGrpSpPr/>
          <p:nvPr/>
        </p:nvGrpSpPr>
        <p:grpSpPr>
          <a:xfrm>
            <a:off x="5705856" y="2139931"/>
            <a:ext cx="5715548" cy="950585"/>
            <a:chOff x="5705856" y="3023552"/>
            <a:chExt cx="5628894" cy="950585"/>
          </a:xfrm>
        </p:grpSpPr>
        <p:sp>
          <p:nvSpPr>
            <p:cNvPr id="13" name="TextBox 13"/>
            <p:cNvSpPr txBox="1"/>
            <p:nvPr/>
          </p:nvSpPr>
          <p:spPr>
            <a:xfrm>
              <a:off x="5705856" y="3023552"/>
              <a:ext cx="153888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默认构造函数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5715000" y="3360420"/>
              <a:ext cx="5619750" cy="9525"/>
            </a:xfrm>
            <a:custGeom>
              <a:avLst/>
              <a:gdLst/>
              <a:ahLst/>
              <a:cxnLst/>
              <a:rect l="l" t="t" r="r" b="b"/>
              <a:pathLst>
                <a:path w="5619750" h="9525">
                  <a:moveTo>
                    <a:pt x="0" y="0"/>
                  </a:moveTo>
                  <a:lnTo>
                    <a:pt x="5619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slide_49-w1"/>
            <p:cNvSpPr txBox="1"/>
            <p:nvPr/>
          </p:nvSpPr>
          <p:spPr>
            <a:xfrm>
              <a:off x="5706999" y="3384232"/>
              <a:ext cx="5619750" cy="5899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45"/>
                </a:lnSpc>
              </a:pPr>
              <a:r>
                <a:rPr lang="zh-CN" sz="16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不提供</a:t>
              </a:r>
              <a:r>
                <a:rPr lang="zh-CN" altLang="en-US" sz="16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任何</a:t>
              </a:r>
              <a:r>
                <a:rPr lang="zh-CN" sz="16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实参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就能调用的构造函数叫</a:t>
              </a:r>
              <a:r>
                <a:rPr lang="zh-CN" sz="16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默认构造函数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，无参构造函数是其中一种。</a:t>
              </a:r>
            </a:p>
          </p:txBody>
        </p:sp>
      </p:grpSp>
      <p:grpSp>
        <p:nvGrpSpPr>
          <p:cNvPr id="20" name="slide_49-r2"/>
          <p:cNvGrpSpPr/>
          <p:nvPr/>
        </p:nvGrpSpPr>
        <p:grpSpPr>
          <a:xfrm>
            <a:off x="5697854" y="3404433"/>
            <a:ext cx="5724849" cy="1964324"/>
            <a:chOff x="5705856" y="4109402"/>
            <a:chExt cx="5628894" cy="1964324"/>
          </a:xfrm>
        </p:grpSpPr>
        <p:sp>
          <p:nvSpPr>
            <p:cNvPr id="17" name="TextBox 17"/>
            <p:cNvSpPr txBox="1"/>
            <p:nvPr/>
          </p:nvSpPr>
          <p:spPr>
            <a:xfrm>
              <a:off x="5705856" y="4109402"/>
              <a:ext cx="3847207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000" b="1" dirty="0">
                  <a:solidFill>
                    <a:srgbClr val="244D87"/>
                  </a:solidFill>
                  <a:cs typeface="Consolas"/>
                </a:rPr>
                <a:t>如果没有默认构造函数会怎么办？</a:t>
              </a:r>
              <a:endParaRPr lang="zh-CN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18" name="Freeform 18"/>
            <p:cNvSpPr/>
            <p:nvPr/>
          </p:nvSpPr>
          <p:spPr>
            <a:xfrm>
              <a:off x="5715000" y="4446270"/>
              <a:ext cx="5619750" cy="9525"/>
            </a:xfrm>
            <a:custGeom>
              <a:avLst/>
              <a:gdLst/>
              <a:ahLst/>
              <a:cxnLst/>
              <a:rect l="l" t="t" r="r" b="b"/>
              <a:pathLst>
                <a:path w="5619750" h="9525">
                  <a:moveTo>
                    <a:pt x="0" y="0"/>
                  </a:moveTo>
                  <a:lnTo>
                    <a:pt x="5619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9" name="slide_49-w2"/>
            <p:cNvSpPr txBox="1"/>
            <p:nvPr/>
          </p:nvSpPr>
          <p:spPr>
            <a:xfrm>
              <a:off x="5706999" y="4470082"/>
              <a:ext cx="5619750" cy="1603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45"/>
                </a:lnSpc>
              </a:pPr>
              <a:r>
                <a:rPr lang="zh-CN" alt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类中</a:t>
              </a:r>
              <a:r>
                <a:rPr lang="zh-CN" sz="16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一个构造函数都没写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时，编译器</a:t>
              </a:r>
              <a:r>
                <a:rPr lang="zh-CN" alt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会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提供</a:t>
              </a:r>
              <a:r>
                <a:rPr lang="zh-CN" alt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隐式的</a:t>
              </a:r>
              <a:r>
                <a:rPr lang="zh-CN" alt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空的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默认构造函数，</a:t>
              </a:r>
              <a:r>
                <a:rPr lang="zh-CN" alt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例如在左侧的例子中</a:t>
              </a:r>
              <a:r>
                <a:rPr lang="zh-CN" altLang="en-US" sz="1600" dirty="0">
                  <a:solidFill>
                    <a:srgbClr val="172B49"/>
                  </a:solidFill>
                  <a:cs typeface="Consolas"/>
                </a:rPr>
                <a:t>，它不会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把int成员设成0。</a:t>
              </a:r>
            </a:p>
            <a:p>
              <a:pPr algn="l">
                <a:lnSpc>
                  <a:spcPts val="2445"/>
                </a:lnSpc>
                <a:spcBef>
                  <a:spcPts val="705"/>
                </a:spcBef>
              </a:pPr>
              <a:r>
                <a:rPr lang="zh-CN" alt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自己写了带参数的构造函数后，</a:t>
              </a:r>
              <a:r>
                <a:rPr lang="zh-CN" alt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那么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编译器</a:t>
              </a:r>
              <a:r>
                <a:rPr lang="zh-CN" alt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</a:t>
              </a:r>
              <a:r>
                <a:rPr lang="zh-CN" sz="16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不再提供</a:t>
              </a:r>
              <a:r>
                <a:rPr lang="zh-CN" altLang="en-US" sz="16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隐式的默认构造函数了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zh-CN" alt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如果只写 </a:t>
              </a:r>
              <a:r>
                <a:rPr lang="en-US" sz="16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Date d; </a:t>
              </a:r>
              <a:r>
                <a:rPr lang="zh-CN" altLang="en-US" sz="1600" dirty="0">
                  <a:solidFill>
                    <a:srgbClr val="172B49"/>
                  </a:solidFill>
                </a:rPr>
                <a:t>就会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编译出错。</a:t>
              </a:r>
            </a:p>
          </p:txBody>
        </p:sp>
      </p:grpSp>
      <p:grpSp>
        <p:nvGrpSpPr>
          <p:cNvPr id="23" name="slide_49-r3"/>
          <p:cNvGrpSpPr/>
          <p:nvPr/>
        </p:nvGrpSpPr>
        <p:grpSpPr>
          <a:xfrm>
            <a:off x="1047750" y="5429250"/>
            <a:ext cx="4000500" cy="685800"/>
            <a:chOff x="1047750" y="5429250"/>
            <a:chExt cx="4000500" cy="685800"/>
          </a:xfrm>
        </p:grpSpPr>
        <p:sp>
          <p:nvSpPr>
            <p:cNvPr id="21" name="Rectangle 21"/>
            <p:cNvSpPr/>
            <p:nvPr/>
          </p:nvSpPr>
          <p:spPr>
            <a:xfrm>
              <a:off x="1047750" y="5429250"/>
              <a:ext cx="4000500" cy="685800"/>
            </a:xfrm>
            <a:prstGeom prst="roundRect">
              <a:avLst>
                <a:gd name="adj" fmla="val 11111"/>
              </a:avLst>
            </a:prstGeom>
            <a:solidFill>
              <a:srgbClr val="FBECEC"/>
            </a:solidFill>
            <a:ln w="13335">
              <a:solidFill>
                <a:srgbClr val="C00000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331186" y="5496560"/>
              <a:ext cx="3433633" cy="5200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zh-CN" altLang="en-US" sz="1500" dirty="0">
                  <a:solidFill>
                    <a:srgbClr val="172B49"/>
                  </a:solidFill>
                </a:rPr>
                <a:t>要注意 </a:t>
              </a:r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A a();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是函数声明，不是对象。</a:t>
              </a:r>
              <a:b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不带实参时写</a:t>
              </a:r>
              <a:r>
                <a:rPr lang="zh-CN" altLang="en-US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定义对象写 </a:t>
              </a:r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A a;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50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4432066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例2.10　求两个长方柱的体积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7" name="slide_50-task"/>
          <p:cNvGrpSpPr/>
          <p:nvPr/>
        </p:nvGrpSpPr>
        <p:grpSpPr>
          <a:xfrm>
            <a:off x="810006" y="2066898"/>
            <a:ext cx="9524944" cy="706374"/>
            <a:chOff x="810006" y="1982152"/>
            <a:chExt cx="9528048" cy="706374"/>
          </a:xfrm>
        </p:grpSpPr>
        <p:sp>
          <p:nvSpPr>
            <p:cNvPr id="6" name="slide_50-w1"/>
            <p:cNvSpPr txBox="1"/>
            <p:nvPr/>
          </p:nvSpPr>
          <p:spPr>
            <a:xfrm>
              <a:off x="810006" y="1982152"/>
              <a:ext cx="10553700" cy="70637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790"/>
                </a:lnSpc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两个长方柱的尺寸（高、宽、长）分别为：12、25、30</a:t>
              </a:r>
              <a:r>
                <a:rPr lang="en-US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</a:t>
              </a:r>
              <a:r>
                <a:rPr lang="en-US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15、30、21。编写一个基于对象的程序，用带参数的构造函数建立长方柱，求它们的体积。</a:t>
              </a:r>
            </a:p>
          </p:txBody>
        </p:sp>
      </p:grpSp>
      <p:grpSp>
        <p:nvGrpSpPr>
          <p:cNvPr id="24" name="slide_50-plan"/>
          <p:cNvGrpSpPr/>
          <p:nvPr/>
        </p:nvGrpSpPr>
        <p:grpSpPr>
          <a:xfrm>
            <a:off x="1047750" y="3037496"/>
            <a:ext cx="10287000" cy="1676400"/>
            <a:chOff x="1047750" y="2952750"/>
            <a:chExt cx="10287000" cy="1676400"/>
          </a:xfrm>
        </p:grpSpPr>
        <p:sp>
          <p:nvSpPr>
            <p:cNvPr id="8" name="Rectangle 8"/>
            <p:cNvSpPr/>
            <p:nvPr/>
          </p:nvSpPr>
          <p:spPr>
            <a:xfrm>
              <a:off x="1047750" y="2952750"/>
              <a:ext cx="28575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2043100" y="303657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需要什么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3905250" y="2952750"/>
              <a:ext cx="74295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6901462" y="3036570"/>
              <a:ext cx="143707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Box类中的设计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1047750" y="3371850"/>
              <a:ext cx="2857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830400" y="3455670"/>
              <a:ext cx="12922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保存三个尺寸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3905250" y="3371850"/>
              <a:ext cx="7429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4049649" y="3455670"/>
              <a:ext cx="328094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数据成员height、width、length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1047750" y="3790950"/>
              <a:ext cx="2857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724050" y="3874770"/>
              <a:ext cx="150489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建立时给出尺寸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3905250" y="3790950"/>
              <a:ext cx="7429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049649" y="3874770"/>
              <a:ext cx="391853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en-US" sz="15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Box(int h, int w, int len)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1047750" y="4210050"/>
              <a:ext cx="2857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2043100" y="429387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求出体积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3905250" y="4210050"/>
              <a:ext cx="7429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4049649" y="4293870"/>
              <a:ext cx="439761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成员函数</a:t>
              </a:r>
              <a:r>
                <a:rPr lang="en-US" sz="15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 volume()</a:t>
              </a: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，返回三个尺寸的乘积</a:t>
              </a:r>
            </a:p>
          </p:txBody>
        </p:sp>
      </p:grpSp>
      <p:grpSp>
        <p:nvGrpSpPr>
          <p:cNvPr id="29" name="slide_50-ans"/>
          <p:cNvGrpSpPr/>
          <p:nvPr/>
        </p:nvGrpSpPr>
        <p:grpSpPr>
          <a:xfrm>
            <a:off x="1047750" y="5103442"/>
            <a:ext cx="10287000" cy="952500"/>
            <a:chOff x="1047750" y="4933950"/>
            <a:chExt cx="10287000" cy="952500"/>
          </a:xfrm>
        </p:grpSpPr>
        <p:sp>
          <p:nvSpPr>
            <p:cNvPr id="25" name="Rectangle 25"/>
            <p:cNvSpPr/>
            <p:nvPr/>
          </p:nvSpPr>
          <p:spPr>
            <a:xfrm>
              <a:off x="1047750" y="4933950"/>
              <a:ext cx="4953000" cy="952500"/>
            </a:xfrm>
            <a:prstGeom prst="roundRect">
              <a:avLst>
                <a:gd name="adj" fmla="val 8000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2244214" y="5273675"/>
              <a:ext cx="256007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box1：12×25×30 = </a:t>
              </a:r>
              <a:r>
                <a:rPr lang="en-US" sz="16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9000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6381750" y="4933950"/>
              <a:ext cx="4953000" cy="952500"/>
            </a:xfrm>
            <a:prstGeom prst="roundRect">
              <a:avLst>
                <a:gd name="adj" fmla="val 8000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578214" y="5273675"/>
              <a:ext cx="256007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box2：15×30×21 = </a:t>
              </a:r>
              <a:r>
                <a:rPr lang="en-US" sz="16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9450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51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3991752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例2.10　Box类与构造函数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slide_51-code"/>
          <p:cNvGrpSpPr/>
          <p:nvPr/>
        </p:nvGrpSpPr>
        <p:grpSpPr>
          <a:xfrm>
            <a:off x="923925" y="2057400"/>
            <a:ext cx="4294853" cy="3622159"/>
            <a:chOff x="923925" y="2057400"/>
            <a:chExt cx="4294853" cy="3622159"/>
          </a:xfrm>
        </p:grpSpPr>
        <p:sp>
          <p:nvSpPr>
            <p:cNvPr id="6" name="TextBox 6"/>
            <p:cNvSpPr txBox="1"/>
            <p:nvPr/>
          </p:nvSpPr>
          <p:spPr>
            <a:xfrm>
              <a:off x="1039749" y="2088832"/>
              <a:ext cx="4179029" cy="35907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65"/>
                </a:lnSpc>
              </a:pP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Box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Box(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volume();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height;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width;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length;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Box::Box(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h,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w,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len)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height = h;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width = w;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length = len;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923925" y="2057400"/>
              <a:ext cx="9525" cy="3557588"/>
            </a:xfrm>
            <a:custGeom>
              <a:avLst/>
              <a:gdLst/>
              <a:ahLst/>
              <a:cxnLst/>
              <a:rect l="l" t="t" r="r" b="b"/>
              <a:pathLst>
                <a:path w="9525" h="3557588">
                  <a:moveTo>
                    <a:pt x="0" y="0"/>
                  </a:moveTo>
                  <a:lnTo>
                    <a:pt x="0" y="3557588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2" name="slide_51-note1"/>
          <p:cNvGrpSpPr/>
          <p:nvPr/>
        </p:nvGrpSpPr>
        <p:grpSpPr>
          <a:xfrm>
            <a:off x="6329586" y="2411250"/>
            <a:ext cx="4904994" cy="1048512"/>
            <a:chOff x="6467856" y="2090102"/>
            <a:chExt cx="4904994" cy="1048512"/>
          </a:xfrm>
        </p:grpSpPr>
        <p:sp>
          <p:nvSpPr>
            <p:cNvPr id="9" name="TextBox 9"/>
            <p:cNvSpPr txBox="1"/>
            <p:nvPr/>
          </p:nvSpPr>
          <p:spPr>
            <a:xfrm>
              <a:off x="6467856" y="2090102"/>
              <a:ext cx="207749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函数的</a:t>
              </a:r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原型与实现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6477000" y="2426970"/>
              <a:ext cx="4895850" cy="9525"/>
            </a:xfrm>
            <a:custGeom>
              <a:avLst/>
              <a:gdLst/>
              <a:ahLst/>
              <a:cxnLst/>
              <a:rect l="l" t="t" r="r" b="b"/>
              <a:pathLst>
                <a:path w="4895850" h="9525">
                  <a:moveTo>
                    <a:pt x="0" y="0"/>
                  </a:moveTo>
                  <a:lnTo>
                    <a:pt x="48958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1" name="slide_51-w1"/>
            <p:cNvSpPr txBox="1"/>
            <p:nvPr/>
          </p:nvSpPr>
          <p:spPr>
            <a:xfrm>
              <a:off x="6468618" y="2491105"/>
              <a:ext cx="4895850" cy="6475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558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类内原型可以只写参数类型；类外实现时给形参起名h、w、len。</a:t>
              </a:r>
            </a:p>
          </p:txBody>
        </p:sp>
      </p:grpSp>
      <p:grpSp>
        <p:nvGrpSpPr>
          <p:cNvPr id="16" name="slide_51-note2"/>
          <p:cNvGrpSpPr/>
          <p:nvPr/>
        </p:nvGrpSpPr>
        <p:grpSpPr>
          <a:xfrm>
            <a:off x="6329585" y="4335852"/>
            <a:ext cx="4904995" cy="1042910"/>
            <a:chOff x="6467855" y="3305492"/>
            <a:chExt cx="4904995" cy="1042910"/>
          </a:xfrm>
        </p:grpSpPr>
        <p:sp>
          <p:nvSpPr>
            <p:cNvPr id="13" name="TextBox 13"/>
            <p:cNvSpPr txBox="1"/>
            <p:nvPr/>
          </p:nvSpPr>
          <p:spPr>
            <a:xfrm>
              <a:off x="6467855" y="3305492"/>
              <a:ext cx="480022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alt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实参的顺序</a:t>
              </a:r>
              <a:r>
                <a:rPr lang="zh-CN" alt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要与形参的顺序对应</a:t>
              </a:r>
              <a:endParaRPr lang="zh-CN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14" name="Freeform 14"/>
            <p:cNvSpPr/>
            <p:nvPr/>
          </p:nvSpPr>
          <p:spPr>
            <a:xfrm>
              <a:off x="6477000" y="3642360"/>
              <a:ext cx="4895850" cy="9525"/>
            </a:xfrm>
            <a:custGeom>
              <a:avLst/>
              <a:gdLst/>
              <a:ahLst/>
              <a:cxnLst/>
              <a:rect l="l" t="t" r="r" b="b"/>
              <a:pathLst>
                <a:path w="4895850" h="9525">
                  <a:moveTo>
                    <a:pt x="0" y="0"/>
                  </a:moveTo>
                  <a:lnTo>
                    <a:pt x="48958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slide_51-w2"/>
            <p:cNvSpPr txBox="1"/>
            <p:nvPr/>
          </p:nvSpPr>
          <p:spPr>
            <a:xfrm>
              <a:off x="6468618" y="3706495"/>
              <a:ext cx="4895850" cy="6419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558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构造函数依次把h、w、len存入height、width、length，所以建立对象时按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高、宽、长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给出实参。</a:t>
              </a:r>
            </a:p>
          </p:txBody>
        </p:sp>
      </p:grpSp>
      <p:sp>
        <p:nvSpPr>
          <p:cNvPr id="17" name="Freeform 23">
            <a:extLst>
              <a:ext uri="{FF2B5EF4-FFF2-40B4-BE49-F238E27FC236}">
                <a16:creationId xmlns:a16="http://schemas.microsoft.com/office/drawing/2014/main" id="{97D16248-6619-8FF3-98A6-839C83189BB0}"/>
              </a:ext>
            </a:extLst>
          </p:cNvPr>
          <p:cNvSpPr/>
          <p:nvPr/>
        </p:nvSpPr>
        <p:spPr>
          <a:xfrm>
            <a:off x="6338730" y="3852087"/>
            <a:ext cx="5034120" cy="45719"/>
          </a:xfrm>
          <a:custGeom>
            <a:avLst/>
            <a:gdLst/>
            <a:ahLst/>
            <a:cxnLst/>
            <a:rect l="l" t="t" r="r" b="b"/>
            <a:pathLst>
              <a:path w="6191250" h="9525">
                <a:moveTo>
                  <a:pt x="0" y="0"/>
                </a:moveTo>
                <a:lnTo>
                  <a:pt x="619125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52-header"/>
          <p:cNvGrpSpPr/>
          <p:nvPr/>
        </p:nvGrpSpPr>
        <p:grpSpPr>
          <a:xfrm>
            <a:off x="806577" y="797878"/>
            <a:ext cx="10566273" cy="1078547"/>
            <a:chOff x="806577" y="797878"/>
            <a:chExt cx="10566273" cy="1078547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7285649" cy="3816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例2.10　</a:t>
              </a:r>
              <a:r>
                <a:rPr lang="zh-CN" altLang="en-US" sz="2480" b="1" dirty="0">
                  <a:solidFill>
                    <a:srgbClr val="244D87"/>
                  </a:solidFill>
                  <a:cs typeface="Consolas"/>
                </a:rPr>
                <a:t>写出计算函数 并 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建立两个Box对象并计算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slide_52-code"/>
          <p:cNvGrpSpPr/>
          <p:nvPr/>
        </p:nvGrpSpPr>
        <p:grpSpPr>
          <a:xfrm>
            <a:off x="923925" y="2308391"/>
            <a:ext cx="4547747" cy="2824733"/>
            <a:chOff x="923925" y="2076450"/>
            <a:chExt cx="4547747" cy="2824733"/>
          </a:xfrm>
        </p:grpSpPr>
        <p:sp>
          <p:nvSpPr>
            <p:cNvPr id="6" name="TextBox 6"/>
            <p:cNvSpPr txBox="1"/>
            <p:nvPr/>
          </p:nvSpPr>
          <p:spPr>
            <a:xfrm>
              <a:off x="1039368" y="2091055"/>
              <a:ext cx="4432304" cy="28101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Box::volume()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height * width * length;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Box box1(12, 25, 30);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box1.volume() &lt;&lt; endl;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Box box2(15, 30, 21);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box2.volume() &lt;&lt; endl;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923925" y="2076450"/>
              <a:ext cx="9525" cy="2808922"/>
            </a:xfrm>
            <a:custGeom>
              <a:avLst/>
              <a:gdLst/>
              <a:ahLst/>
              <a:cxnLst/>
              <a:rect l="l" t="t" r="r" b="b"/>
              <a:pathLst>
                <a:path w="9525" h="2808922">
                  <a:moveTo>
                    <a:pt x="0" y="0"/>
                  </a:moveTo>
                  <a:lnTo>
                    <a:pt x="0" y="280892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39" name="slide_52-tbl"/>
          <p:cNvGrpSpPr/>
          <p:nvPr/>
        </p:nvGrpSpPr>
        <p:grpSpPr>
          <a:xfrm>
            <a:off x="6667500" y="2346491"/>
            <a:ext cx="4667250" cy="1257300"/>
            <a:chOff x="6667500" y="2114550"/>
            <a:chExt cx="4667250" cy="1257300"/>
          </a:xfrm>
        </p:grpSpPr>
        <p:sp>
          <p:nvSpPr>
            <p:cNvPr id="9" name="Rectangle 9"/>
            <p:cNvSpPr/>
            <p:nvPr/>
          </p:nvSpPr>
          <p:spPr>
            <a:xfrm>
              <a:off x="6667500" y="2114550"/>
              <a:ext cx="10477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981825" y="220726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对象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7715250" y="2114550"/>
              <a:ext cx="9525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850696" y="2207260"/>
              <a:ext cx="68160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height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667750" y="2114550"/>
              <a:ext cx="8572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811101" y="2207260"/>
              <a:ext cx="57054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width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9525000" y="2114550"/>
              <a:ext cx="9525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660446" y="2207260"/>
              <a:ext cx="68160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length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10477500" y="2114550"/>
              <a:ext cx="8572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696575" y="220726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体积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667500" y="2533650"/>
              <a:ext cx="1047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961632" y="2626360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b="1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box1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7715250" y="2533650"/>
              <a:ext cx="952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072819" y="2626360"/>
              <a:ext cx="23736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12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8667750" y="2533650"/>
              <a:ext cx="857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977694" y="2626360"/>
              <a:ext cx="23736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25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9525000" y="2533650"/>
              <a:ext cx="952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82568" y="2626360"/>
              <a:ext cx="23736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30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10477500" y="2533650"/>
              <a:ext cx="857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676382" y="2626360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9000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6667500" y="2952750"/>
              <a:ext cx="1047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6961632" y="3045460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b="1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box2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7715250" y="2952750"/>
              <a:ext cx="952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8072819" y="3045460"/>
              <a:ext cx="23736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15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8667750" y="2952750"/>
              <a:ext cx="857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8977694" y="3045460"/>
              <a:ext cx="23736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30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9525000" y="2952750"/>
              <a:ext cx="952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9882568" y="3045460"/>
              <a:ext cx="23736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21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10477500" y="2952750"/>
              <a:ext cx="857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10676382" y="3045460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9450</a:t>
              </a:r>
            </a:p>
          </p:txBody>
        </p:sp>
      </p:grpSp>
      <p:grpSp>
        <p:nvGrpSpPr>
          <p:cNvPr id="43" name="slide_52-out"/>
          <p:cNvGrpSpPr/>
          <p:nvPr/>
        </p:nvGrpSpPr>
        <p:grpSpPr>
          <a:xfrm>
            <a:off x="6667500" y="3851441"/>
            <a:ext cx="4667250" cy="989648"/>
            <a:chOff x="6667500" y="3619500"/>
            <a:chExt cx="4667250" cy="989648"/>
          </a:xfrm>
        </p:grpSpPr>
        <p:sp>
          <p:nvSpPr>
            <p:cNvPr id="40" name="Rectangle 40"/>
            <p:cNvSpPr/>
            <p:nvPr/>
          </p:nvSpPr>
          <p:spPr>
            <a:xfrm>
              <a:off x="6667500" y="3619500"/>
              <a:ext cx="4667250" cy="989648"/>
            </a:xfrm>
            <a:prstGeom prst="roundRect">
              <a:avLst>
                <a:gd name="adj" fmla="val 7700"/>
              </a:avLst>
            </a:prstGeom>
            <a:solidFill>
              <a:srgbClr val="1E2F4D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6813042" y="3688715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9FC5E8"/>
                  </a:solidFill>
                  <a:latin typeface="Consolas"/>
                  <a:ea typeface="Microsoft YaHei"/>
                  <a:cs typeface="Consolas"/>
                </a:rPr>
                <a:t>运行结果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811899" y="3970020"/>
              <a:ext cx="457454" cy="5690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48"/>
                </a:lnSpc>
              </a:pP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9000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9450</a:t>
              </a:r>
            </a:p>
          </p:txBody>
        </p:sp>
      </p:grpSp>
      <p:grpSp>
        <p:nvGrpSpPr>
          <p:cNvPr id="45" name="slide_52-tip"/>
          <p:cNvGrpSpPr/>
          <p:nvPr/>
        </p:nvGrpSpPr>
        <p:grpSpPr>
          <a:xfrm>
            <a:off x="1039368" y="5784874"/>
            <a:ext cx="7845095" cy="352044"/>
            <a:chOff x="1038606" y="5138103"/>
            <a:chExt cx="7845095" cy="352044"/>
          </a:xfrm>
        </p:grpSpPr>
        <p:sp>
          <p:nvSpPr>
            <p:cNvPr id="44" name="TextBox 44"/>
            <p:cNvSpPr txBox="1"/>
            <p:nvPr/>
          </p:nvSpPr>
          <p:spPr>
            <a:xfrm>
              <a:off x="1038606" y="5138103"/>
              <a:ext cx="78450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同一个volume函数，点号左边是哪个对象，读取的就是哪个对象的尺寸。</a:t>
              </a:r>
            </a:p>
          </p:txBody>
        </p:sp>
      </p:grpSp>
      <p:sp>
        <p:nvSpPr>
          <p:cNvPr id="47" name="Freeform 16">
            <a:extLst>
              <a:ext uri="{FF2B5EF4-FFF2-40B4-BE49-F238E27FC236}">
                <a16:creationId xmlns:a16="http://schemas.microsoft.com/office/drawing/2014/main" id="{F4D629D0-CACA-49C7-80AB-93FDAE1ACC90}"/>
              </a:ext>
            </a:extLst>
          </p:cNvPr>
          <p:cNvSpPr/>
          <p:nvPr/>
        </p:nvSpPr>
        <p:spPr>
          <a:xfrm flipH="1">
            <a:off x="6082667" y="2356014"/>
            <a:ext cx="69343" cy="2539693"/>
          </a:xfrm>
          <a:custGeom>
            <a:avLst/>
            <a:gdLst/>
            <a:ahLst/>
            <a:cxnLst/>
            <a:rect l="l" t="t" r="r" b="b"/>
            <a:pathLst>
              <a:path w="9525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n_prac_b-header"/>
          <p:cNvGrpSpPr/>
          <p:nvPr/>
        </p:nvGrpSpPr>
        <p:grpSpPr>
          <a:xfrm>
            <a:off x="806577" y="797878"/>
            <a:ext cx="10566273" cy="1100645"/>
            <a:chOff x="806577" y="797878"/>
            <a:chExt cx="10566273" cy="11006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3697580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模拟练习：构造函数基础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n_prac_b-q1"/>
          <p:cNvGrpSpPr/>
          <p:nvPr/>
        </p:nvGrpSpPr>
        <p:grpSpPr>
          <a:xfrm>
            <a:off x="811530" y="2040270"/>
            <a:ext cx="5578450" cy="531177"/>
            <a:chOff x="811530" y="2035810"/>
            <a:chExt cx="5578450" cy="531177"/>
          </a:xfrm>
        </p:grpSpPr>
        <p:sp>
          <p:nvSpPr>
            <p:cNvPr id="6" name="TextBox 6"/>
            <p:cNvSpPr txBox="1"/>
            <p:nvPr/>
          </p:nvSpPr>
          <p:spPr>
            <a:xfrm>
              <a:off x="811530" y="2035810"/>
              <a:ext cx="557845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练习1　判断正误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下面是Box类构造函数的原型，写法对吗？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64692" y="2326640"/>
              <a:ext cx="2981585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Box(</a:t>
              </a: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h, </a:t>
              </a: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w, </a:t>
              </a: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l);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847725" y="2295525"/>
              <a:ext cx="9525" cy="271462"/>
            </a:xfrm>
            <a:custGeom>
              <a:avLst/>
              <a:gdLst/>
              <a:ahLst/>
              <a:cxnLst/>
              <a:rect l="l" t="t" r="r" b="b"/>
              <a:pathLst>
                <a:path w="9525" h="271462">
                  <a:moveTo>
                    <a:pt x="0" y="0"/>
                  </a:moveTo>
                  <a:lnTo>
                    <a:pt x="0" y="27146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2" name="n_prac_b-a1"/>
          <p:cNvGrpSpPr/>
          <p:nvPr/>
        </p:nvGrpSpPr>
        <p:grpSpPr>
          <a:xfrm>
            <a:off x="6800850" y="2042810"/>
            <a:ext cx="4572000" cy="641604"/>
            <a:chOff x="6800850" y="2038350"/>
            <a:chExt cx="4572000" cy="641604"/>
          </a:xfrm>
        </p:grpSpPr>
        <p:sp>
          <p:nvSpPr>
            <p:cNvPr id="10" name="Rectangle 10"/>
            <p:cNvSpPr/>
            <p:nvPr/>
          </p:nvSpPr>
          <p:spPr>
            <a:xfrm>
              <a:off x="6800850" y="2038350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6927342" y="2114868"/>
              <a:ext cx="4167808" cy="4718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20"/>
                </a:lnSpc>
              </a:pP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答案：不对。构造函数不写返回类型，连void也不能</a:t>
              </a:r>
              <a:b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写。应写</a:t>
              </a:r>
              <a:r>
                <a:rPr lang="en-US" sz="14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Box(int h, int w, int l);</a:t>
              </a:r>
            </a:p>
          </p:txBody>
        </p:sp>
      </p:grpSp>
      <p:grpSp>
        <p:nvGrpSpPr>
          <p:cNvPr id="14" name="n_prac_b-sep1"/>
          <p:cNvGrpSpPr/>
          <p:nvPr/>
        </p:nvGrpSpPr>
        <p:grpSpPr>
          <a:xfrm>
            <a:off x="819150" y="2831374"/>
            <a:ext cx="10553700" cy="9525"/>
            <a:chOff x="819150" y="2746629"/>
            <a:chExt cx="10553700" cy="9525"/>
          </a:xfrm>
        </p:grpSpPr>
        <p:sp>
          <p:nvSpPr>
            <p:cNvPr id="13" name="Freeform 13"/>
            <p:cNvSpPr/>
            <p:nvPr/>
          </p:nvSpPr>
          <p:spPr>
            <a:xfrm>
              <a:off x="819150" y="2746629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  <a:prstDash val="dash"/>
            </a:ln>
          </p:spPr>
        </p:sp>
      </p:grpSp>
      <p:grpSp>
        <p:nvGrpSpPr>
          <p:cNvPr id="18" name="n_prac_b-q2"/>
          <p:cNvGrpSpPr/>
          <p:nvPr/>
        </p:nvGrpSpPr>
        <p:grpSpPr>
          <a:xfrm>
            <a:off x="811530" y="2866030"/>
            <a:ext cx="5753100" cy="1037590"/>
            <a:chOff x="811530" y="2785745"/>
            <a:chExt cx="5753100" cy="1037590"/>
          </a:xfrm>
        </p:grpSpPr>
        <p:sp>
          <p:nvSpPr>
            <p:cNvPr id="15" name="n_prac_b-w2"/>
            <p:cNvSpPr txBox="1"/>
            <p:nvPr/>
          </p:nvSpPr>
          <p:spPr>
            <a:xfrm>
              <a:off x="811530" y="2785745"/>
              <a:ext cx="5753100" cy="5386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6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练习2　找错改错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Box类只有例2.10中那个带三个参数的构造函数。下面哪一行编译不通过？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64692" y="3367722"/>
              <a:ext cx="1590179" cy="4276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88"/>
                </a:lnSpc>
              </a:pP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Box b1(1, 2, 3);</a:t>
              </a:r>
              <a:b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Box b2;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847725" y="3337179"/>
              <a:ext cx="9525" cy="486156"/>
            </a:xfrm>
            <a:custGeom>
              <a:avLst/>
              <a:gdLst/>
              <a:ahLst/>
              <a:cxnLst/>
              <a:rect l="l" t="t" r="r" b="b"/>
              <a:pathLst>
                <a:path w="9525" h="486156">
                  <a:moveTo>
                    <a:pt x="0" y="0"/>
                  </a:moveTo>
                  <a:lnTo>
                    <a:pt x="0" y="486156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1" name="n_prac_b-a2"/>
          <p:cNvGrpSpPr/>
          <p:nvPr/>
        </p:nvGrpSpPr>
        <p:grpSpPr>
          <a:xfrm>
            <a:off x="6800850" y="3125317"/>
            <a:ext cx="4572000" cy="641604"/>
            <a:chOff x="6800850" y="2813304"/>
            <a:chExt cx="4572000" cy="641604"/>
          </a:xfrm>
        </p:grpSpPr>
        <p:sp>
          <p:nvSpPr>
            <p:cNvPr id="19" name="Rectangle 19"/>
            <p:cNvSpPr/>
            <p:nvPr/>
          </p:nvSpPr>
          <p:spPr>
            <a:xfrm>
              <a:off x="6800850" y="2813304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927342" y="2889250"/>
              <a:ext cx="4106894" cy="4718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20"/>
                </a:lnSpc>
              </a:pP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</a:t>
              </a:r>
              <a:r>
                <a:rPr lang="en-US" sz="14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Box b2;</a:t>
              </a: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。自己写了带参数的构造函数后，编</a:t>
              </a:r>
              <a:b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译器不再提供默认构造函数。</a:t>
              </a:r>
            </a:p>
          </p:txBody>
        </p:sp>
      </p:grpSp>
      <p:grpSp>
        <p:nvGrpSpPr>
          <p:cNvPr id="23" name="n_prac_b-sep2"/>
          <p:cNvGrpSpPr/>
          <p:nvPr/>
        </p:nvGrpSpPr>
        <p:grpSpPr>
          <a:xfrm>
            <a:off x="819150" y="4063579"/>
            <a:ext cx="10553700" cy="9525"/>
            <a:chOff x="819150" y="3889629"/>
            <a:chExt cx="10553700" cy="9525"/>
          </a:xfrm>
        </p:grpSpPr>
        <p:sp>
          <p:nvSpPr>
            <p:cNvPr id="22" name="Freeform 22"/>
            <p:cNvSpPr/>
            <p:nvPr/>
          </p:nvSpPr>
          <p:spPr>
            <a:xfrm>
              <a:off x="819150" y="3889629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  <a:prstDash val="dash"/>
            </a:ln>
          </p:spPr>
        </p:sp>
      </p:grpSp>
      <p:grpSp>
        <p:nvGrpSpPr>
          <p:cNvPr id="27" name="n_prac_b-q3"/>
          <p:cNvGrpSpPr/>
          <p:nvPr/>
        </p:nvGrpSpPr>
        <p:grpSpPr>
          <a:xfrm>
            <a:off x="811530" y="4128095"/>
            <a:ext cx="5206554" cy="745490"/>
            <a:chOff x="811530" y="3954145"/>
            <a:chExt cx="5206554" cy="745490"/>
          </a:xfrm>
        </p:grpSpPr>
        <p:sp>
          <p:nvSpPr>
            <p:cNvPr id="24" name="TextBox 24"/>
            <p:cNvSpPr txBox="1"/>
            <p:nvPr/>
          </p:nvSpPr>
          <p:spPr>
            <a:xfrm>
              <a:off x="811530" y="3954145"/>
              <a:ext cx="520655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练习3　预测结果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使用例2.10的Box类，下面输出什么？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64692" y="4244022"/>
              <a:ext cx="2683427" cy="4276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88"/>
                </a:lnSpc>
              </a:pP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Box b(2, 3, 4);</a:t>
              </a:r>
              <a:b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b.volume() &lt;&lt; endl;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847725" y="4213479"/>
              <a:ext cx="9525" cy="486156"/>
            </a:xfrm>
            <a:custGeom>
              <a:avLst/>
              <a:gdLst/>
              <a:ahLst/>
              <a:cxnLst/>
              <a:rect l="l" t="t" r="r" b="b"/>
              <a:pathLst>
                <a:path w="9525" h="486156">
                  <a:moveTo>
                    <a:pt x="0" y="0"/>
                  </a:moveTo>
                  <a:lnTo>
                    <a:pt x="0" y="486156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30" name="n_prac_b-a3"/>
          <p:cNvGrpSpPr/>
          <p:nvPr/>
        </p:nvGrpSpPr>
        <p:grpSpPr>
          <a:xfrm>
            <a:off x="6800850" y="4130254"/>
            <a:ext cx="4572000" cy="641604"/>
            <a:chOff x="6800850" y="3956304"/>
            <a:chExt cx="4572000" cy="641604"/>
          </a:xfrm>
        </p:grpSpPr>
        <p:sp>
          <p:nvSpPr>
            <p:cNvPr id="28" name="Rectangle 28"/>
            <p:cNvSpPr/>
            <p:nvPr/>
          </p:nvSpPr>
          <p:spPr>
            <a:xfrm>
              <a:off x="6800850" y="3956304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6927342" y="4032250"/>
              <a:ext cx="3965829" cy="4718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20"/>
                </a:lnSpc>
              </a:pP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答案：输出</a:t>
              </a:r>
              <a:r>
                <a:rPr lang="en-US" sz="14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24</a:t>
              </a: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。构造函数把2、3、4存为height、</a:t>
              </a:r>
              <a:b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width、length，volume返回它们的乘积。</a:t>
              </a:r>
            </a:p>
          </p:txBody>
        </p:sp>
      </p:grpSp>
      <p:grpSp>
        <p:nvGrpSpPr>
          <p:cNvPr id="32" name="n_prac_b-sep3"/>
          <p:cNvGrpSpPr/>
          <p:nvPr/>
        </p:nvGrpSpPr>
        <p:grpSpPr>
          <a:xfrm>
            <a:off x="819150" y="5069227"/>
            <a:ext cx="10553700" cy="9525"/>
            <a:chOff x="819150" y="4765929"/>
            <a:chExt cx="10553700" cy="9525"/>
          </a:xfrm>
        </p:grpSpPr>
        <p:sp>
          <p:nvSpPr>
            <p:cNvPr id="31" name="Freeform 31"/>
            <p:cNvSpPr/>
            <p:nvPr/>
          </p:nvSpPr>
          <p:spPr>
            <a:xfrm>
              <a:off x="819150" y="4765929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  <a:prstDash val="dash"/>
            </a:ln>
          </p:spPr>
        </p:sp>
      </p:grpSp>
      <p:grpSp>
        <p:nvGrpSpPr>
          <p:cNvPr id="36" name="n_prac_b-q4"/>
          <p:cNvGrpSpPr/>
          <p:nvPr/>
        </p:nvGrpSpPr>
        <p:grpSpPr>
          <a:xfrm>
            <a:off x="811530" y="5108343"/>
            <a:ext cx="5753100" cy="823277"/>
            <a:chOff x="811530" y="4805045"/>
            <a:chExt cx="5753100" cy="823277"/>
          </a:xfrm>
        </p:grpSpPr>
        <p:sp>
          <p:nvSpPr>
            <p:cNvPr id="33" name="n_prac_b-w4"/>
            <p:cNvSpPr txBox="1"/>
            <p:nvPr/>
          </p:nvSpPr>
          <p:spPr>
            <a:xfrm>
              <a:off x="811530" y="4805045"/>
              <a:ext cx="5753100" cy="5386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6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练习4　找错改错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A类有无参构造函数A()。想建立对象a，下面的写法有什么问题？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964692" y="5387022"/>
              <a:ext cx="596317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 a();</a:t>
              </a:r>
            </a:p>
          </p:txBody>
        </p:sp>
        <p:sp>
          <p:nvSpPr>
            <p:cNvPr id="35" name="Freeform 35"/>
            <p:cNvSpPr/>
            <p:nvPr/>
          </p:nvSpPr>
          <p:spPr>
            <a:xfrm>
              <a:off x="847725" y="5356479"/>
              <a:ext cx="9525" cy="271843"/>
            </a:xfrm>
            <a:custGeom>
              <a:avLst/>
              <a:gdLst/>
              <a:ahLst/>
              <a:cxnLst/>
              <a:rect l="l" t="t" r="r" b="b"/>
              <a:pathLst>
                <a:path w="9525" h="271843">
                  <a:moveTo>
                    <a:pt x="0" y="0"/>
                  </a:moveTo>
                  <a:lnTo>
                    <a:pt x="0" y="271843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39" name="n_prac_b-a4"/>
          <p:cNvGrpSpPr/>
          <p:nvPr/>
        </p:nvGrpSpPr>
        <p:grpSpPr>
          <a:xfrm>
            <a:off x="6800850" y="5135902"/>
            <a:ext cx="4572000" cy="641604"/>
            <a:chOff x="6800850" y="4832604"/>
            <a:chExt cx="4572000" cy="641604"/>
          </a:xfrm>
        </p:grpSpPr>
        <p:sp>
          <p:nvSpPr>
            <p:cNvPr id="37" name="Rectangle 37"/>
            <p:cNvSpPr/>
            <p:nvPr/>
          </p:nvSpPr>
          <p:spPr>
            <a:xfrm>
              <a:off x="6800850" y="4832604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6927342" y="4908550"/>
              <a:ext cx="4129336" cy="4718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20"/>
                </a:lnSpc>
              </a:pP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答案：这一行被当成函数声明，没有建立对象，也不</a:t>
              </a:r>
              <a:b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会调用A()。应写</a:t>
              </a:r>
              <a:r>
                <a:rPr lang="en-US" sz="14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A a;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构造函数与析构函数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成员初始化表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239375" cy="738188"/>
            <a:chOff x="990600" y="2057400"/>
            <a:chExt cx="102393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2393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对于const类型和引用类型的成员，不能等到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体中再靠普通赋值完成初始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化。C++提供成员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表来指定初值。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67038"/>
            <a:ext cx="10220325" cy="1143000"/>
            <a:chOff x="914400" y="2967038"/>
            <a:chExt cx="10220325" cy="11430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67038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类名::类名(参数表)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: 数据成员名1(初值1), 数据成员名2(初值2)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// 构造函数体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67038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990600" y="4300538"/>
            <a:ext cx="10239375" cy="371475"/>
            <a:chOff x="990600" y="4300538"/>
            <a:chExt cx="10239375" cy="371475"/>
          </a:xfrm>
        </p:grpSpPr>
        <p:sp>
          <p:nvSpPr>
            <p:cNvPr id="14" name="Freeform 14"/>
            <p:cNvSpPr/>
            <p:nvPr/>
          </p:nvSpPr>
          <p:spPr>
            <a:xfrm>
              <a:off x="990600" y="4300538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冒号引出成员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表，先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成员，再执行函数体。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90600" y="4767262"/>
            <a:ext cx="10191750" cy="1257300"/>
            <a:chOff x="990600" y="4767262"/>
            <a:chExt cx="10191750" cy="1257300"/>
          </a:xfrm>
        </p:grpSpPr>
        <p:sp>
          <p:nvSpPr>
            <p:cNvPr id="17" name="Freeform 17"/>
            <p:cNvSpPr/>
            <p:nvPr/>
          </p:nvSpPr>
          <p:spPr>
            <a:xfrm>
              <a:off x="990600" y="4767262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初始化发生在函数体之前</a:t>
              </a:r>
            </a:p>
          </p:txBody>
        </p:sp>
        <p:grpSp>
          <p:nvGrpSpPr>
            <p:cNvPr id="22" name="Group 22"/>
            <p:cNvGrpSpPr/>
            <p:nvPr/>
          </p:nvGrpSpPr>
          <p:grpSpPr>
            <a:xfrm>
              <a:off x="990600" y="5167312"/>
              <a:ext cx="3244850" cy="857250"/>
              <a:chOff x="990600" y="5167312"/>
              <a:chExt cx="3244850" cy="85725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990600" y="5167312"/>
                <a:ext cx="3244850" cy="857250"/>
              </a:xfrm>
              <a:prstGeom prst="roundRect">
                <a:avLst>
                  <a:gd name="adj" fmla="val 888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1076325" y="5250656"/>
                <a:ext cx="3073400" cy="6905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接收实参</a:t>
                </a:r>
                <a:br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形参取得传入值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4464050" y="5167312"/>
              <a:ext cx="3244850" cy="857250"/>
              <a:chOff x="4464050" y="5167312"/>
              <a:chExt cx="3244850" cy="85725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4464050" y="5167312"/>
                <a:ext cx="3244850" cy="857250"/>
              </a:xfrm>
              <a:prstGeom prst="roundRect">
                <a:avLst>
                  <a:gd name="adj" fmla="val 888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4549775" y="5250656"/>
                <a:ext cx="3073400" cy="6905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成员</a:t>
                </a:r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初始化</a:t>
                </a: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表</a:t>
                </a:r>
                <a:br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按</a:t>
                </a:r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声明顺序初始化</a:t>
                </a: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成员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7937500" y="5167312"/>
              <a:ext cx="3244850" cy="857250"/>
              <a:chOff x="7937500" y="5167312"/>
              <a:chExt cx="3244850" cy="85725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7937500" y="5167312"/>
                <a:ext cx="3244850" cy="857250"/>
              </a:xfrm>
              <a:prstGeom prst="roundRect">
                <a:avLst>
                  <a:gd name="adj" fmla="val 888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8023225" y="5250656"/>
                <a:ext cx="3073400" cy="6905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构造函数</a:t>
                </a:r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体</a:t>
                </a:r>
                <a:br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执行花括号内语句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42-header"/>
          <p:cNvGrpSpPr/>
          <p:nvPr/>
        </p:nvGrpSpPr>
        <p:grpSpPr>
          <a:xfrm>
            <a:off x="806577" y="797878"/>
            <a:ext cx="10566273" cy="1078547"/>
            <a:chOff x="806577" y="797878"/>
            <a:chExt cx="10566273" cy="1078547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4443524" cy="3816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altLang="en-US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成员的两种写法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slide_42-l"/>
          <p:cNvGrpSpPr/>
          <p:nvPr/>
        </p:nvGrpSpPr>
        <p:grpSpPr>
          <a:xfrm>
            <a:off x="1039368" y="2103755"/>
            <a:ext cx="4312760" cy="1757050"/>
            <a:chOff x="1039368" y="2103755"/>
            <a:chExt cx="4312760" cy="1757050"/>
          </a:xfrm>
        </p:grpSpPr>
        <p:sp>
          <p:nvSpPr>
            <p:cNvPr id="6" name="TextBox 6"/>
            <p:cNvSpPr txBox="1"/>
            <p:nvPr/>
          </p:nvSpPr>
          <p:spPr>
            <a:xfrm>
              <a:off x="1039368" y="2103755"/>
              <a:ext cx="256480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写法一：函数体内赋值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173099" y="2514283"/>
              <a:ext cx="4179029" cy="134652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78"/>
                </a:lnSpc>
              </a:pP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Date::Date(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year = y;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month = m;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day = d;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1057275" y="2495550"/>
              <a:ext cx="9525" cy="1363028"/>
            </a:xfrm>
            <a:custGeom>
              <a:avLst/>
              <a:gdLst/>
              <a:ahLst/>
              <a:cxnLst/>
              <a:rect l="l" t="t" r="r" b="b"/>
              <a:pathLst>
                <a:path w="9525" h="1363028">
                  <a:moveTo>
                    <a:pt x="0" y="0"/>
                  </a:moveTo>
                  <a:lnTo>
                    <a:pt x="0" y="1363028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3" name="slide_42-r"/>
          <p:cNvGrpSpPr/>
          <p:nvPr/>
        </p:nvGrpSpPr>
        <p:grpSpPr>
          <a:xfrm>
            <a:off x="6468618" y="2103755"/>
            <a:ext cx="4312760" cy="1285121"/>
            <a:chOff x="6468618" y="2103755"/>
            <a:chExt cx="4312760" cy="1285121"/>
          </a:xfrm>
        </p:grpSpPr>
        <p:sp>
          <p:nvSpPr>
            <p:cNvPr id="10" name="TextBox 10"/>
            <p:cNvSpPr txBox="1"/>
            <p:nvPr/>
          </p:nvSpPr>
          <p:spPr>
            <a:xfrm>
              <a:off x="6468618" y="2103755"/>
              <a:ext cx="282128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写法二：成员初始化</a:t>
              </a:r>
              <a:r>
                <a:rPr lang="zh-CN" alt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列</a:t>
              </a:r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602349" y="2572267"/>
              <a:ext cx="4179029" cy="8079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78"/>
                </a:lnSpc>
              </a:pP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Date::Date(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 year(y), month(m), day(d) 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6486525" y="2553534"/>
              <a:ext cx="9525" cy="835342"/>
            </a:xfrm>
            <a:custGeom>
              <a:avLst/>
              <a:gdLst/>
              <a:ahLst/>
              <a:cxnLst/>
              <a:rect l="l" t="t" r="r" b="b"/>
              <a:pathLst>
                <a:path w="9525" h="835342">
                  <a:moveTo>
                    <a:pt x="0" y="0"/>
                  </a:moveTo>
                  <a:lnTo>
                    <a:pt x="0" y="83534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31" name="slide_42-cmp"/>
          <p:cNvGrpSpPr/>
          <p:nvPr/>
        </p:nvGrpSpPr>
        <p:grpSpPr>
          <a:xfrm>
            <a:off x="1047750" y="4095750"/>
            <a:ext cx="10287000" cy="1257300"/>
            <a:chOff x="1047750" y="4095750"/>
            <a:chExt cx="10287000" cy="1257300"/>
          </a:xfrm>
        </p:grpSpPr>
        <p:sp>
          <p:nvSpPr>
            <p:cNvPr id="14" name="Rectangle 14"/>
            <p:cNvSpPr/>
            <p:nvPr/>
          </p:nvSpPr>
          <p:spPr>
            <a:xfrm>
              <a:off x="1047750" y="4095750"/>
              <a:ext cx="20955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3143250" y="4095750"/>
              <a:ext cx="40957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545025" y="4179570"/>
              <a:ext cx="12922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函数体内赋值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7239000" y="4095750"/>
              <a:ext cx="40957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640775" y="4179570"/>
              <a:ext cx="12922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成员初始化表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1047750" y="4514850"/>
              <a:ext cx="2095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343050" y="4598670"/>
              <a:ext cx="150489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成员何时取得值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3143250" y="4514850"/>
              <a:ext cx="4095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3694227" y="4598670"/>
              <a:ext cx="29937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成员建立以后，在函数体中</a:t>
              </a:r>
              <a:r>
                <a:rPr lang="zh-CN" sz="15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赋值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7239000" y="4514850"/>
              <a:ext cx="4095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215376" y="4598670"/>
              <a:ext cx="214299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成员建立时直接</a:t>
              </a:r>
              <a:r>
                <a:rPr lang="zh-CN" sz="15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1047750" y="4933950"/>
              <a:ext cx="2095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489566" y="5017770"/>
              <a:ext cx="1211870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altLang="en-US" sz="158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对于</a:t>
              </a:r>
              <a:r>
                <a:rPr lang="zh-CN" sz="158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本例结果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3143250" y="4933950"/>
              <a:ext cx="4095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4055816" y="5017770"/>
              <a:ext cx="227061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year、month、day相同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7239000" y="4933950"/>
              <a:ext cx="4095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8151566" y="5017770"/>
              <a:ext cx="227061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year、month、day相同</a:t>
              </a:r>
            </a:p>
          </p:txBody>
        </p:sp>
      </p:grpSp>
      <p:grpSp>
        <p:nvGrpSpPr>
          <p:cNvPr id="33" name="slide_42-tip"/>
          <p:cNvGrpSpPr/>
          <p:nvPr/>
        </p:nvGrpSpPr>
        <p:grpSpPr>
          <a:xfrm>
            <a:off x="1038606" y="5871147"/>
            <a:ext cx="9993120" cy="276999"/>
            <a:chOff x="1038606" y="5519103"/>
            <a:chExt cx="9993120" cy="276999"/>
          </a:xfrm>
        </p:grpSpPr>
        <p:sp>
          <p:nvSpPr>
            <p:cNvPr id="32" name="TextBox 32"/>
            <p:cNvSpPr txBox="1"/>
            <p:nvPr/>
          </p:nvSpPr>
          <p:spPr>
            <a:xfrm>
              <a:off x="1038606" y="5519103"/>
              <a:ext cx="999312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对普通</a:t>
              </a:r>
              <a:r>
                <a:rPr lang="zh-CN" altLang="en-US" dirty="0">
                  <a:solidFill>
                    <a:srgbClr val="172B49"/>
                  </a:solidFill>
                  <a:cs typeface="Consolas"/>
                </a:rPr>
                <a:t>类型的</a:t>
              </a:r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成员，两种写法</a:t>
              </a:r>
              <a:r>
                <a:rPr lang="zh-CN" alt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结果相同。</a:t>
              </a:r>
              <a:r>
                <a:rPr lang="zh-CN" alt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不过</a:t>
              </a:r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有些成员不能先建立再赋值，只能用初始化表。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53-header"/>
          <p:cNvGrpSpPr/>
          <p:nvPr/>
        </p:nvGrpSpPr>
        <p:grpSpPr>
          <a:xfrm>
            <a:off x="806577" y="797878"/>
            <a:ext cx="10566273" cy="1100645"/>
            <a:chOff x="806577" y="797878"/>
            <a:chExt cx="10566273" cy="11006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3697580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为什么需要成员初始化表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7" name="slide_53-lead"/>
          <p:cNvGrpSpPr/>
          <p:nvPr/>
        </p:nvGrpSpPr>
        <p:grpSpPr>
          <a:xfrm>
            <a:off x="810006" y="1982152"/>
            <a:ext cx="10847900" cy="334259"/>
            <a:chOff x="810006" y="1982152"/>
            <a:chExt cx="10553700" cy="334259"/>
          </a:xfrm>
        </p:grpSpPr>
        <p:sp>
          <p:nvSpPr>
            <p:cNvPr id="6" name="slide_53-w1"/>
            <p:cNvSpPr txBox="1"/>
            <p:nvPr/>
          </p:nvSpPr>
          <p:spPr>
            <a:xfrm>
              <a:off x="810006" y="1982152"/>
              <a:ext cx="10553700" cy="3342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790"/>
                </a:lnSpc>
              </a:pP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const成员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引用成员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必须在建立时取得初值，不能等到函数体里再赋值，</a:t>
              </a:r>
              <a:r>
                <a:rPr lang="zh-CN" altLang="en-US" sz="2000" dirty="0">
                  <a:solidFill>
                    <a:srgbClr val="172B49"/>
                  </a:solidFill>
                  <a:cs typeface="Consolas"/>
                </a:rPr>
                <a:t>就需要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成员初始化表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5127524" y="2685214"/>
            <a:ext cx="45719" cy="1591141"/>
          </a:xfrm>
          <a:custGeom>
            <a:avLst/>
            <a:gdLst/>
            <a:ahLst/>
            <a:cxnLst/>
            <a:rect l="l" t="t" r="r" b="b"/>
            <a:pathLst>
              <a:path w="9525" h="1148715">
                <a:moveTo>
                  <a:pt x="0" y="0"/>
                </a:moveTo>
                <a:lnTo>
                  <a:pt x="0" y="114871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grpSp>
        <p:nvGrpSpPr>
          <p:cNvPr id="21" name="slide_53-flow"/>
          <p:cNvGrpSpPr/>
          <p:nvPr/>
        </p:nvGrpSpPr>
        <p:grpSpPr>
          <a:xfrm>
            <a:off x="1039368" y="4646701"/>
            <a:ext cx="9536449" cy="1209908"/>
            <a:chOff x="1039368" y="4180205"/>
            <a:chExt cx="10295382" cy="1306195"/>
          </a:xfrm>
        </p:grpSpPr>
        <p:sp>
          <p:nvSpPr>
            <p:cNvPr id="12" name="TextBox 12"/>
            <p:cNvSpPr txBox="1"/>
            <p:nvPr/>
          </p:nvSpPr>
          <p:spPr>
            <a:xfrm>
              <a:off x="1039368" y="4180205"/>
              <a:ext cx="22379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建立对象时的执行顺序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1047750" y="4572000"/>
              <a:ext cx="3048000" cy="914400"/>
            </a:xfrm>
            <a:prstGeom prst="roundRect">
              <a:avLst>
                <a:gd name="adj" fmla="val 8333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761109" y="4737100"/>
              <a:ext cx="1621282" cy="5890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205"/>
                </a:lnSpc>
              </a:pP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接收实参</a:t>
              </a:r>
              <a:b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形参取得传入的值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667250" y="4572000"/>
              <a:ext cx="3048000" cy="914400"/>
            </a:xfrm>
            <a:prstGeom prst="roundRect">
              <a:avLst>
                <a:gd name="adj" fmla="val 8333"/>
              </a:avLst>
            </a:prstGeom>
            <a:solidFill>
              <a:srgbClr val="F4EACF"/>
            </a:solidFill>
            <a:ln w="13335">
              <a:solidFill>
                <a:srgbClr val="B08A2E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5280279" y="4737100"/>
              <a:ext cx="1821942" cy="5890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205"/>
                </a:lnSpc>
              </a:pP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执行初始化表</a:t>
              </a:r>
              <a:b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成员建立并取得初值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8286750" y="4572000"/>
              <a:ext cx="3048000" cy="914400"/>
            </a:xfrm>
            <a:prstGeom prst="roundRect">
              <a:avLst>
                <a:gd name="adj" fmla="val 8333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100439" y="4737100"/>
              <a:ext cx="1420622" cy="5890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205"/>
                </a:lnSpc>
              </a:pP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执行函数体</a:t>
              </a:r>
              <a:b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花括号里的语句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4114800" y="5029200"/>
              <a:ext cx="514350" cy="9525"/>
            </a:xfrm>
            <a:custGeom>
              <a:avLst/>
              <a:gdLst/>
              <a:ahLst/>
              <a:cxnLst/>
              <a:rect l="l" t="t" r="r" b="b"/>
              <a:pathLst>
                <a:path w="514350" h="9525">
                  <a:moveTo>
                    <a:pt x="0" y="0"/>
                  </a:moveTo>
                  <a:lnTo>
                    <a:pt x="514350" y="0"/>
                  </a:lnTo>
                </a:path>
              </a:pathLst>
            </a:custGeom>
            <a:noFill/>
            <a:ln w="20955">
              <a:solidFill>
                <a:srgbClr val="244D87"/>
              </a:solidFill>
              <a:tailEnd type="triangle" w="lg" len="lg"/>
            </a:ln>
          </p:spPr>
        </p:sp>
        <p:sp>
          <p:nvSpPr>
            <p:cNvPr id="20" name="Freeform 20"/>
            <p:cNvSpPr/>
            <p:nvPr/>
          </p:nvSpPr>
          <p:spPr>
            <a:xfrm>
              <a:off x="7734300" y="5029200"/>
              <a:ext cx="514350" cy="9525"/>
            </a:xfrm>
            <a:custGeom>
              <a:avLst/>
              <a:gdLst/>
              <a:ahLst/>
              <a:cxnLst/>
              <a:rect l="l" t="t" r="r" b="b"/>
              <a:pathLst>
                <a:path w="514350" h="9525">
                  <a:moveTo>
                    <a:pt x="0" y="0"/>
                  </a:moveTo>
                  <a:lnTo>
                    <a:pt x="514350" y="0"/>
                  </a:lnTo>
                </a:path>
              </a:pathLst>
            </a:custGeom>
            <a:noFill/>
            <a:ln w="20955">
              <a:solidFill>
                <a:srgbClr val="244D87"/>
              </a:solidFill>
              <a:tailEnd type="triangle" w="lg" len="lg"/>
            </a:ln>
          </p:spPr>
        </p:sp>
      </p:grpSp>
      <p:grpSp>
        <p:nvGrpSpPr>
          <p:cNvPr id="23" name="slide_53-tip"/>
          <p:cNvGrpSpPr/>
          <p:nvPr/>
        </p:nvGrpSpPr>
        <p:grpSpPr>
          <a:xfrm>
            <a:off x="1038606" y="6041712"/>
            <a:ext cx="5078313" cy="276999"/>
            <a:chOff x="1038606" y="5671503"/>
            <a:chExt cx="5078313" cy="276999"/>
          </a:xfrm>
        </p:grpSpPr>
        <p:sp>
          <p:nvSpPr>
            <p:cNvPr id="22" name="TextBox 22"/>
            <p:cNvSpPr txBox="1"/>
            <p:nvPr/>
          </p:nvSpPr>
          <p:spPr>
            <a:xfrm>
              <a:off x="1038606" y="5671503"/>
              <a:ext cx="507831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函数体开始执行时，所有成员都已经建立好了。</a:t>
              </a:r>
            </a:p>
          </p:txBody>
        </p:sp>
      </p:grpSp>
      <p:sp>
        <p:nvSpPr>
          <p:cNvPr id="24" name="slide_53-w2"/>
          <p:cNvSpPr txBox="1"/>
          <p:nvPr/>
        </p:nvSpPr>
        <p:spPr>
          <a:xfrm>
            <a:off x="891608" y="2795733"/>
            <a:ext cx="4033052" cy="12010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8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成员初始化表</a:t>
            </a:r>
            <a:r>
              <a:rPr lang="zh-CN" altLang="en-US" sz="18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语法：</a:t>
            </a:r>
            <a:endParaRPr lang="en-US" altLang="zh-CN" sz="1800" dirty="0">
              <a:solidFill>
                <a:srgbClr val="172B49"/>
              </a:solidFill>
              <a:latin typeface="Consolas"/>
              <a:ea typeface="Microsoft YaHei"/>
              <a:cs typeface="Consolas"/>
            </a:endParaRPr>
          </a:p>
          <a:p>
            <a:pPr>
              <a:lnSpc>
                <a:spcPct val="150000"/>
              </a:lnSpc>
            </a:pPr>
            <a:r>
              <a:rPr lang="zh-CN" altLang="zh-CN" sz="18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冒号引出成员</a:t>
            </a:r>
            <a:r>
              <a:rPr lang="zh-CN" altLang="zh-CN" sz="18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初始化</a:t>
            </a:r>
            <a:r>
              <a:rPr lang="zh-CN" altLang="zh-CN" sz="18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表，</a:t>
            </a:r>
            <a:r>
              <a:rPr lang="zh-CN" altLang="en-US" sz="18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后面</a:t>
            </a:r>
            <a:r>
              <a:rPr lang="zh-CN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每一项写“成员名(初值)”。</a:t>
            </a:r>
          </a:p>
        </p:txBody>
      </p:sp>
      <p:sp>
        <p:nvSpPr>
          <p:cNvPr id="25" name="Freeform 23">
            <a:extLst>
              <a:ext uri="{FF2B5EF4-FFF2-40B4-BE49-F238E27FC236}">
                <a16:creationId xmlns:a16="http://schemas.microsoft.com/office/drawing/2014/main" id="{FCFF2199-5657-4ED5-9A2E-A182581DEA0C}"/>
              </a:ext>
            </a:extLst>
          </p:cNvPr>
          <p:cNvSpPr/>
          <p:nvPr/>
        </p:nvSpPr>
        <p:spPr>
          <a:xfrm flipV="1">
            <a:off x="959255" y="4427486"/>
            <a:ext cx="10516468" cy="48603"/>
          </a:xfrm>
          <a:custGeom>
            <a:avLst/>
            <a:gdLst/>
            <a:ahLst/>
            <a:cxnLst/>
            <a:rect l="l" t="t" r="r" b="b"/>
            <a:pathLst>
              <a:path w="6191250" h="9525">
                <a:moveTo>
                  <a:pt x="0" y="0"/>
                </a:moveTo>
                <a:lnTo>
                  <a:pt x="619125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6" name="Freeform 23">
            <a:extLst>
              <a:ext uri="{FF2B5EF4-FFF2-40B4-BE49-F238E27FC236}">
                <a16:creationId xmlns:a16="http://schemas.microsoft.com/office/drawing/2014/main" id="{479DF418-F189-09B7-E89A-D2D53045A5EB}"/>
              </a:ext>
            </a:extLst>
          </p:cNvPr>
          <p:cNvSpPr/>
          <p:nvPr/>
        </p:nvSpPr>
        <p:spPr>
          <a:xfrm flipV="1">
            <a:off x="959255" y="2452112"/>
            <a:ext cx="10516468" cy="48603"/>
          </a:xfrm>
          <a:custGeom>
            <a:avLst/>
            <a:gdLst/>
            <a:ahLst/>
            <a:cxnLst/>
            <a:rect l="l" t="t" r="r" b="b"/>
            <a:pathLst>
              <a:path w="6191250" h="9525">
                <a:moveTo>
                  <a:pt x="0" y="0"/>
                </a:moveTo>
                <a:lnTo>
                  <a:pt x="619125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7" name="TextBox 8"/>
          <p:cNvSpPr txBox="1"/>
          <p:nvPr/>
        </p:nvSpPr>
        <p:spPr>
          <a:xfrm>
            <a:off x="5305414" y="2613812"/>
            <a:ext cx="6170309" cy="1617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类名::类名(参数表)</a:t>
            </a:r>
            <a:br>
              <a:rPr lang="zh-CN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</a:br>
            <a:r>
              <a:rPr lang="zh-CN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    : 数据成员名1(初值1), 数据成员名2(初值2)</a:t>
            </a:r>
            <a:r>
              <a:rPr lang="en-US" altLang="zh-CN" dirty="0">
                <a:solidFill>
                  <a:srgbClr val="172B49"/>
                </a:solidFill>
                <a:cs typeface="Consolas"/>
              </a:rPr>
              <a:t>,</a:t>
            </a:r>
            <a:r>
              <a:rPr lang="zh-CN" altLang="en-US" dirty="0">
                <a:solidFill>
                  <a:srgbClr val="172B49"/>
                </a:solidFill>
                <a:cs typeface="Consolas"/>
              </a:rPr>
              <a:t> </a:t>
            </a:r>
            <a:r>
              <a:rPr lang="en-US" altLang="zh-CN" dirty="0">
                <a:solidFill>
                  <a:srgbClr val="172B49"/>
                </a:solidFill>
                <a:cs typeface="Consolas"/>
              </a:rPr>
              <a:t>...</a:t>
            </a:r>
            <a:r>
              <a:rPr lang="zh-CN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 {</a:t>
            </a:r>
            <a:br>
              <a:rPr lang="zh-CN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</a:br>
            <a:r>
              <a:rPr lang="en-US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    </a:t>
            </a:r>
            <a:r>
              <a:rPr lang="zh-CN" dirty="0">
                <a:solidFill>
                  <a:srgbClr val="538135"/>
                </a:solidFill>
                <a:latin typeface="Consolas"/>
                <a:ea typeface="Microsoft YaHei"/>
                <a:cs typeface="Consolas"/>
              </a:rPr>
              <a:t>// 构造函数体</a:t>
            </a:r>
            <a:br>
              <a:rPr lang="zh-CN" dirty="0">
                <a:solidFill>
                  <a:srgbClr val="538135"/>
                </a:solidFill>
                <a:latin typeface="Consolas"/>
                <a:ea typeface="Microsoft YaHei"/>
                <a:cs typeface="Consolas"/>
              </a:rPr>
            </a:br>
            <a:r>
              <a:rPr lang="en-US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54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6351748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例2.11　用初始化表设置const和引用成员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slide_54-code"/>
          <p:cNvGrpSpPr/>
          <p:nvPr/>
        </p:nvGrpSpPr>
        <p:grpSpPr>
          <a:xfrm>
            <a:off x="923925" y="2076450"/>
            <a:ext cx="5435350" cy="3757612"/>
            <a:chOff x="923925" y="2076450"/>
            <a:chExt cx="5435350" cy="3757612"/>
          </a:xfrm>
        </p:grpSpPr>
        <p:sp>
          <p:nvSpPr>
            <p:cNvPr id="6" name="Rectangle 6"/>
            <p:cNvSpPr/>
            <p:nvPr/>
          </p:nvSpPr>
          <p:spPr>
            <a:xfrm>
              <a:off x="1471960" y="2526982"/>
              <a:ext cx="4887315" cy="217170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040511" y="2116138"/>
              <a:ext cx="5318764" cy="37110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710"/>
                </a:lnSpc>
              </a:pP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x1) : x(x1), rx(x), pi(3.14) {}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print()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"x=" &lt;&lt; x &lt;&lt; " rx=" &lt;&lt; rx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     &lt;&lt; " pi=" &lt;&lt; pi;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&amp; rx;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pi;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 a(10);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a.print();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923925" y="2076450"/>
              <a:ext cx="9525" cy="3757612"/>
            </a:xfrm>
            <a:custGeom>
              <a:avLst/>
              <a:gdLst/>
              <a:ahLst/>
              <a:cxnLst/>
              <a:rect l="l" t="t" r="r" b="b"/>
              <a:pathLst>
                <a:path w="9525" h="3757612">
                  <a:moveTo>
                    <a:pt x="0" y="0"/>
                  </a:moveTo>
                  <a:lnTo>
                    <a:pt x="0" y="375761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6" name="slide_54-tbl"/>
          <p:cNvGrpSpPr/>
          <p:nvPr/>
        </p:nvGrpSpPr>
        <p:grpSpPr>
          <a:xfrm>
            <a:off x="6752246" y="2190376"/>
            <a:ext cx="4667250" cy="1676400"/>
            <a:chOff x="6667500" y="2114550"/>
            <a:chExt cx="4667250" cy="1676400"/>
          </a:xfrm>
        </p:grpSpPr>
        <p:sp>
          <p:nvSpPr>
            <p:cNvPr id="10" name="Rectangle 10"/>
            <p:cNvSpPr/>
            <p:nvPr/>
          </p:nvSpPr>
          <p:spPr>
            <a:xfrm>
              <a:off x="6667500" y="2114550"/>
              <a:ext cx="13335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6922770" y="2207260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初始化项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8001000" y="2114550"/>
              <a:ext cx="33337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458325" y="220726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作用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667500" y="2533650"/>
              <a:ext cx="1333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048976" y="2626360"/>
              <a:ext cx="57054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x(x1)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001000" y="2533650"/>
              <a:ext cx="3333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887873" y="2626360"/>
              <a:ext cx="156000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x取得传入的值10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667500" y="2952750"/>
              <a:ext cx="1333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048976" y="3045460"/>
              <a:ext cx="57054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rx(x)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001000" y="2952750"/>
              <a:ext cx="3333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584978" y="3045460"/>
              <a:ext cx="216579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引用rx绑定到本对象的x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6667500" y="3371850"/>
              <a:ext cx="1333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911057" y="3464560"/>
              <a:ext cx="846386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pi(3.14)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8001000" y="3371850"/>
              <a:ext cx="3333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8645557" y="3464560"/>
              <a:ext cx="204463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const成员pi取得3.14</a:t>
              </a:r>
            </a:p>
          </p:txBody>
        </p:sp>
      </p:grpSp>
      <p:grpSp>
        <p:nvGrpSpPr>
          <p:cNvPr id="30" name="slide_54-out"/>
          <p:cNvGrpSpPr/>
          <p:nvPr/>
        </p:nvGrpSpPr>
        <p:grpSpPr>
          <a:xfrm>
            <a:off x="6752246" y="4152526"/>
            <a:ext cx="4667250" cy="729615"/>
            <a:chOff x="6667500" y="4076700"/>
            <a:chExt cx="4667250" cy="729615"/>
          </a:xfrm>
        </p:grpSpPr>
        <p:sp>
          <p:nvSpPr>
            <p:cNvPr id="27" name="Rectangle 27"/>
            <p:cNvSpPr/>
            <p:nvPr/>
          </p:nvSpPr>
          <p:spPr>
            <a:xfrm>
              <a:off x="6667500" y="4076700"/>
              <a:ext cx="4667250" cy="729615"/>
            </a:xfrm>
            <a:prstGeom prst="roundRect">
              <a:avLst>
                <a:gd name="adj" fmla="val 10444"/>
              </a:avLst>
            </a:prstGeom>
            <a:solidFill>
              <a:srgbClr val="1E2F4D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6813042" y="4145915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9FC5E8"/>
                  </a:solidFill>
                  <a:latin typeface="Consolas"/>
                  <a:ea typeface="Microsoft YaHei"/>
                  <a:cs typeface="Consolas"/>
                </a:rPr>
                <a:t>运行结果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811899" y="4427220"/>
              <a:ext cx="212172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x=10 rx=10 pi=3.14</a:t>
              </a:r>
            </a:p>
          </p:txBody>
        </p:sp>
      </p:grpSp>
      <p:grpSp>
        <p:nvGrpSpPr>
          <p:cNvPr id="32" name="slide_54-tip"/>
          <p:cNvGrpSpPr/>
          <p:nvPr/>
        </p:nvGrpSpPr>
        <p:grpSpPr>
          <a:xfrm>
            <a:off x="6744245" y="5033123"/>
            <a:ext cx="4728130" cy="779316"/>
            <a:chOff x="6659499" y="4957297"/>
            <a:chExt cx="4366230" cy="779316"/>
          </a:xfrm>
        </p:grpSpPr>
        <p:sp>
          <p:nvSpPr>
            <p:cNvPr id="31" name="slide_54-w1"/>
            <p:cNvSpPr txBox="1"/>
            <p:nvPr/>
          </p:nvSpPr>
          <p:spPr>
            <a:xfrm>
              <a:off x="6659499" y="4957297"/>
              <a:ext cx="4366230" cy="7793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rx</a:t>
              </a:r>
              <a:r>
                <a:rPr lang="en-US" alt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altLang="en-US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是引用类型，只是起了一个别名，</a:t>
              </a: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rx</a:t>
              </a:r>
              <a:r>
                <a:rPr lang="en-US" alt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就是</a:t>
              </a:r>
              <a:r>
                <a:rPr lang="en-US" alt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x。</a:t>
              </a:r>
            </a:p>
            <a:p>
              <a:pPr algn="l">
                <a:lnSpc>
                  <a:spcPct val="150000"/>
                </a:lnSpc>
                <a:spcBef>
                  <a:spcPts val="705"/>
                </a:spcBef>
              </a:pP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成员按</a:t>
              </a:r>
              <a:r>
                <a:rPr lang="zh-CN" sz="158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声明顺序</a:t>
              </a: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初始化：x先取得10，rx再绑定到x。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58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4765924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例2.12　成员按什么顺序初始化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11" name="slide_58-code"/>
          <p:cNvGrpSpPr/>
          <p:nvPr/>
        </p:nvGrpSpPr>
        <p:grpSpPr>
          <a:xfrm>
            <a:off x="923925" y="2076450"/>
            <a:ext cx="6086475" cy="2823337"/>
            <a:chOff x="923925" y="2076450"/>
            <a:chExt cx="6086475" cy="2823337"/>
          </a:xfrm>
        </p:grpSpPr>
        <p:sp>
          <p:nvSpPr>
            <p:cNvPr id="6" name="Rectangle 6"/>
            <p:cNvSpPr/>
            <p:nvPr/>
          </p:nvSpPr>
          <p:spPr>
            <a:xfrm>
              <a:off x="990600" y="2642235"/>
              <a:ext cx="6019800" cy="276225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990600" y="4025265"/>
              <a:ext cx="6019800" cy="276225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990600" y="4302442"/>
              <a:ext cx="6019800" cy="276225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039368" y="2091055"/>
              <a:ext cx="4742116" cy="28087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 {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D(</a:t>
              </a: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i) : mem2(i), mem1(mem2 + 1) {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"mem1: " &lt;&lt; mem1 &lt;&lt; endl;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"mem2: " &lt;&lt; mem2 &lt;&lt; endl;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mem1;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mem2;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923925" y="2076450"/>
              <a:ext cx="9525" cy="2808922"/>
            </a:xfrm>
            <a:custGeom>
              <a:avLst/>
              <a:gdLst/>
              <a:ahLst/>
              <a:cxnLst/>
              <a:rect l="l" t="t" r="r" b="b"/>
              <a:pathLst>
                <a:path w="9525" h="2808922">
                  <a:moveTo>
                    <a:pt x="0" y="0"/>
                  </a:moveTo>
                  <a:lnTo>
                    <a:pt x="0" y="280892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5" name="slide_58-rule"/>
          <p:cNvGrpSpPr/>
          <p:nvPr/>
        </p:nvGrpSpPr>
        <p:grpSpPr>
          <a:xfrm>
            <a:off x="7420356" y="2109152"/>
            <a:ext cx="3914394" cy="1029133"/>
            <a:chOff x="7420356" y="2109152"/>
            <a:chExt cx="3914394" cy="1029133"/>
          </a:xfrm>
        </p:grpSpPr>
        <p:sp>
          <p:nvSpPr>
            <p:cNvPr id="12" name="TextBox 12"/>
            <p:cNvSpPr txBox="1"/>
            <p:nvPr/>
          </p:nvSpPr>
          <p:spPr>
            <a:xfrm>
              <a:off x="7420356" y="2109152"/>
              <a:ext cx="2051844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初始化顺序的规则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429500" y="2446020"/>
              <a:ext cx="3905250" cy="9525"/>
            </a:xfrm>
            <a:custGeom>
              <a:avLst/>
              <a:gdLst/>
              <a:ahLst/>
              <a:cxnLst/>
              <a:rect l="l" t="t" r="r" b="b"/>
              <a:pathLst>
                <a:path w="3905250" h="9525">
                  <a:moveTo>
                    <a:pt x="0" y="0"/>
                  </a:moveTo>
                  <a:lnTo>
                    <a:pt x="39052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slide_58-w1"/>
            <p:cNvSpPr txBox="1"/>
            <p:nvPr/>
          </p:nvSpPr>
          <p:spPr>
            <a:xfrm>
              <a:off x="7421499" y="2547739"/>
              <a:ext cx="3905250" cy="5905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45"/>
                </a:lnSpc>
              </a:pP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成员按</a:t>
              </a:r>
              <a:r>
                <a:rPr lang="zh-CN" sz="16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在类中声明的顺序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初始化，和初始化表里的书写顺序无关。</a:t>
              </a:r>
            </a:p>
          </p:txBody>
        </p:sp>
      </p:grpSp>
      <p:grpSp>
        <p:nvGrpSpPr>
          <p:cNvPr id="28" name="slide_58-ord"/>
          <p:cNvGrpSpPr/>
          <p:nvPr/>
        </p:nvGrpSpPr>
        <p:grpSpPr>
          <a:xfrm>
            <a:off x="1078230" y="5132514"/>
            <a:ext cx="10294620" cy="1179671"/>
            <a:chOff x="1040130" y="4969510"/>
            <a:chExt cx="10294620" cy="1179671"/>
          </a:xfrm>
        </p:grpSpPr>
        <p:sp>
          <p:nvSpPr>
            <p:cNvPr id="16" name="TextBox 16"/>
            <p:cNvSpPr txBox="1"/>
            <p:nvPr/>
          </p:nvSpPr>
          <p:spPr>
            <a:xfrm>
              <a:off x="1040130" y="4969510"/>
              <a:ext cx="183261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初始化表的书写顺序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1047750" y="5276850"/>
              <a:ext cx="2190750" cy="495300"/>
            </a:xfrm>
            <a:prstGeom prst="roundRect">
              <a:avLst>
                <a:gd name="adj" fmla="val 15385"/>
              </a:avLst>
            </a:prstGeom>
            <a:solidFill>
              <a:srgbClr val="FFFFFF"/>
            </a:solidFill>
            <a:ln w="13335">
              <a:solidFill>
                <a:srgbClr val="244D87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746790" y="5407660"/>
              <a:ext cx="7926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mem2(i)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3524250" y="5276850"/>
              <a:ext cx="2476500" cy="495300"/>
            </a:xfrm>
            <a:prstGeom prst="roundRect">
              <a:avLst>
                <a:gd name="adj" fmla="val 15385"/>
              </a:avLst>
            </a:prstGeom>
            <a:solidFill>
              <a:srgbClr val="FFFFFF"/>
            </a:solidFill>
            <a:ln w="13335">
              <a:solidFill>
                <a:srgbClr val="244D87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3977450" y="5407660"/>
              <a:ext cx="157010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mem1(mem2 + 1)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469380" y="4969510"/>
              <a:ext cx="14287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实际执行的顺序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6477000" y="5276850"/>
              <a:ext cx="2476500" cy="495300"/>
            </a:xfrm>
            <a:prstGeom prst="roundRect">
              <a:avLst>
                <a:gd name="adj" fmla="val 15385"/>
              </a:avLst>
            </a:prstGeom>
            <a:solidFill>
              <a:srgbClr val="FBECEC"/>
            </a:solidFill>
            <a:ln w="13335">
              <a:solidFill>
                <a:srgbClr val="C00000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819138" y="5407660"/>
              <a:ext cx="179222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① </a:t>
              </a:r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mem1(mem2 + 1)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9239250" y="5276850"/>
              <a:ext cx="2095500" cy="495300"/>
            </a:xfrm>
            <a:prstGeom prst="roundRect">
              <a:avLst>
                <a:gd name="adj" fmla="val 15385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779603" y="5407660"/>
              <a:ext cx="101479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② </a:t>
              </a:r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mem2(i)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8972550" y="5524500"/>
              <a:ext cx="228600" cy="9525"/>
            </a:xfrm>
            <a:custGeom>
              <a:avLst/>
              <a:gdLst/>
              <a:ahLst/>
              <a:cxnLst/>
              <a:rect l="l" t="t" r="r" b="b"/>
              <a:pathLst>
                <a:path w="228600" h="9525">
                  <a:moveTo>
                    <a:pt x="0" y="0"/>
                  </a:moveTo>
                  <a:lnTo>
                    <a:pt x="228600" y="0"/>
                  </a:lnTo>
                </a:path>
              </a:pathLst>
            </a:custGeom>
            <a:noFill/>
            <a:ln w="20955">
              <a:solidFill>
                <a:srgbClr val="244D87"/>
              </a:solidFill>
              <a:tailEnd type="triangle" w="lg" len="lg"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454955" y="5902960"/>
              <a:ext cx="3770263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第①步读取mem2时，mem2还没有初始化。</a:t>
              </a:r>
            </a:p>
          </p:txBody>
        </p:sp>
      </p:grpSp>
      <p:grpSp>
        <p:nvGrpSpPr>
          <p:cNvPr id="33" name="slide_58-rule">
            <a:extLst>
              <a:ext uri="{FF2B5EF4-FFF2-40B4-BE49-F238E27FC236}">
                <a16:creationId xmlns:a16="http://schemas.microsoft.com/office/drawing/2014/main" id="{6556F8A7-160B-5760-50CE-0F4C36CC47B6}"/>
              </a:ext>
            </a:extLst>
          </p:cNvPr>
          <p:cNvGrpSpPr/>
          <p:nvPr/>
        </p:nvGrpSpPr>
        <p:grpSpPr>
          <a:xfrm>
            <a:off x="7429500" y="3856476"/>
            <a:ext cx="3914394" cy="722191"/>
            <a:chOff x="7420356" y="2109152"/>
            <a:chExt cx="3914394" cy="722191"/>
          </a:xfrm>
        </p:grpSpPr>
        <p:sp>
          <p:nvSpPr>
            <p:cNvPr id="34" name="TextBox 12">
              <a:extLst>
                <a:ext uri="{FF2B5EF4-FFF2-40B4-BE49-F238E27FC236}">
                  <a16:creationId xmlns:a16="http://schemas.microsoft.com/office/drawing/2014/main" id="{C7A44B77-B763-DAE7-82A0-3EEFFFCC2EDB}"/>
                </a:ext>
              </a:extLst>
            </p:cNvPr>
            <p:cNvSpPr txBox="1"/>
            <p:nvPr/>
          </p:nvSpPr>
          <p:spPr>
            <a:xfrm>
              <a:off x="7420356" y="2109152"/>
              <a:ext cx="128240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在主函数中</a:t>
              </a:r>
              <a:endParaRPr lang="zh-CN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35" name="Freeform 13">
              <a:extLst>
                <a:ext uri="{FF2B5EF4-FFF2-40B4-BE49-F238E27FC236}">
                  <a16:creationId xmlns:a16="http://schemas.microsoft.com/office/drawing/2014/main" id="{440EA932-769D-512C-4767-073F57A90877}"/>
                </a:ext>
              </a:extLst>
            </p:cNvPr>
            <p:cNvSpPr/>
            <p:nvPr/>
          </p:nvSpPr>
          <p:spPr>
            <a:xfrm>
              <a:off x="7429500" y="2446020"/>
              <a:ext cx="3905250" cy="9525"/>
            </a:xfrm>
            <a:custGeom>
              <a:avLst/>
              <a:gdLst/>
              <a:ahLst/>
              <a:cxnLst/>
              <a:rect l="l" t="t" r="r" b="b"/>
              <a:pathLst>
                <a:path w="3905250" h="9525">
                  <a:moveTo>
                    <a:pt x="0" y="0"/>
                  </a:moveTo>
                  <a:lnTo>
                    <a:pt x="39052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36" name="slide_58-w1">
              <a:extLst>
                <a:ext uri="{FF2B5EF4-FFF2-40B4-BE49-F238E27FC236}">
                  <a16:creationId xmlns:a16="http://schemas.microsoft.com/office/drawing/2014/main" id="{3CCCB7AF-AB01-0700-FF82-94FD933E2F4E}"/>
                </a:ext>
              </a:extLst>
            </p:cNvPr>
            <p:cNvSpPr txBox="1"/>
            <p:nvPr/>
          </p:nvSpPr>
          <p:spPr>
            <a:xfrm>
              <a:off x="7421499" y="2547739"/>
              <a:ext cx="3905250" cy="2836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45"/>
                </a:lnSpc>
              </a:pPr>
              <a:r>
                <a:rPr lang="zh-CN" alt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定义 </a:t>
              </a:r>
              <a:r>
                <a:rPr lang="en-US" alt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 d(15); </a:t>
              </a:r>
              <a:r>
                <a:rPr lang="zh-CN" alt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会发生什么？</a:t>
              </a:r>
              <a:endParaRPr lang="zh-CN" sz="16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59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4432066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例2.12　运行结果与改正方法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slide_59-code"/>
          <p:cNvGrpSpPr/>
          <p:nvPr/>
        </p:nvGrpSpPr>
        <p:grpSpPr>
          <a:xfrm>
            <a:off x="923925" y="2134434"/>
            <a:ext cx="2213069" cy="1198245"/>
            <a:chOff x="923925" y="2076450"/>
            <a:chExt cx="1761347" cy="1198245"/>
          </a:xfrm>
        </p:grpSpPr>
        <p:sp>
          <p:nvSpPr>
            <p:cNvPr id="6" name="TextBox 6"/>
            <p:cNvSpPr txBox="1"/>
            <p:nvPr/>
          </p:nvSpPr>
          <p:spPr>
            <a:xfrm>
              <a:off x="1038987" y="2100580"/>
              <a:ext cx="1646285" cy="116544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80"/>
                </a:lnSpc>
              </a:pP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 d(15);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923925" y="2076450"/>
              <a:ext cx="9525" cy="1198245"/>
            </a:xfrm>
            <a:custGeom>
              <a:avLst/>
              <a:gdLst/>
              <a:ahLst/>
              <a:cxnLst/>
              <a:rect l="l" t="t" r="r" b="b"/>
              <a:pathLst>
                <a:path w="9525" h="1198245">
                  <a:moveTo>
                    <a:pt x="0" y="0"/>
                  </a:moveTo>
                  <a:lnTo>
                    <a:pt x="0" y="119824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7" name="slide_59-tbl"/>
          <p:cNvGrpSpPr/>
          <p:nvPr/>
        </p:nvGrpSpPr>
        <p:grpSpPr>
          <a:xfrm>
            <a:off x="5624726" y="2203644"/>
            <a:ext cx="5845131" cy="1482090"/>
            <a:chOff x="5334000" y="2114550"/>
            <a:chExt cx="6037756" cy="1482090"/>
          </a:xfrm>
        </p:grpSpPr>
        <p:sp>
          <p:nvSpPr>
            <p:cNvPr id="9" name="Rectangle 9"/>
            <p:cNvSpPr/>
            <p:nvPr/>
          </p:nvSpPr>
          <p:spPr>
            <a:xfrm>
              <a:off x="5334000" y="2114550"/>
              <a:ext cx="8572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5553075" y="220726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先后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191250" y="2114550"/>
              <a:ext cx="22860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6922770" y="2207260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初始化项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477250" y="2114550"/>
              <a:ext cx="28575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696450" y="220726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结果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5334000" y="2533650"/>
              <a:ext cx="857250" cy="64389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5654040" y="2738755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6191250" y="2533650"/>
              <a:ext cx="2286000" cy="64389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549200" y="2738755"/>
              <a:ext cx="157010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mem1(mem2 + 1)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477250" y="2533650"/>
              <a:ext cx="2857500" cy="64389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477250" y="2730240"/>
              <a:ext cx="2894506" cy="2507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lnSpc>
                  <a:spcPts val="2070"/>
                </a:lnSpc>
              </a:pP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读到未初始化的</a:t>
              </a:r>
              <a:r>
                <a:rPr lang="en-US" alt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mem2，不确定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5334000" y="3177540"/>
              <a:ext cx="857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5654040" y="327025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6191250" y="3177540"/>
              <a:ext cx="2286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6937915" y="3270250"/>
              <a:ext cx="7926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mem2(i)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8477250" y="3177540"/>
              <a:ext cx="2857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363266" y="3270250"/>
              <a:ext cx="108546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mem2取得15</a:t>
              </a:r>
            </a:p>
          </p:txBody>
        </p:sp>
      </p:grpSp>
      <p:grpSp>
        <p:nvGrpSpPr>
          <p:cNvPr id="31" name="slide_59-out"/>
          <p:cNvGrpSpPr/>
          <p:nvPr/>
        </p:nvGrpSpPr>
        <p:grpSpPr>
          <a:xfrm>
            <a:off x="1047750" y="3677484"/>
            <a:ext cx="4000500" cy="989648"/>
            <a:chOff x="1047750" y="3619500"/>
            <a:chExt cx="4000500" cy="989648"/>
          </a:xfrm>
        </p:grpSpPr>
        <p:sp>
          <p:nvSpPr>
            <p:cNvPr id="28" name="Rectangle 28"/>
            <p:cNvSpPr/>
            <p:nvPr/>
          </p:nvSpPr>
          <p:spPr>
            <a:xfrm>
              <a:off x="1047750" y="3619500"/>
              <a:ext cx="4000500" cy="989648"/>
            </a:xfrm>
            <a:prstGeom prst="roundRect">
              <a:avLst>
                <a:gd name="adj" fmla="val 7700"/>
              </a:avLst>
            </a:prstGeom>
            <a:solidFill>
              <a:srgbClr val="1E2F4D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193292" y="3688715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9FC5E8"/>
                  </a:solidFill>
                  <a:latin typeface="Consolas"/>
                  <a:ea typeface="Microsoft YaHei"/>
                  <a:cs typeface="Consolas"/>
                </a:rPr>
                <a:t>运行结果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192149" y="3970020"/>
              <a:ext cx="2082800" cy="5690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48"/>
                </a:lnSpc>
              </a:pPr>
              <a:r>
                <a:rPr lang="zh-CN" sz="158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mem1: （不确定的值）</a:t>
              </a:r>
              <a:br>
                <a:rPr lang="zh-CN" sz="158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mem2: 15</a:t>
              </a:r>
            </a:p>
          </p:txBody>
        </p:sp>
      </p:grpSp>
      <p:grpSp>
        <p:nvGrpSpPr>
          <p:cNvPr id="39" name="slide_59-fix"/>
          <p:cNvGrpSpPr/>
          <p:nvPr/>
        </p:nvGrpSpPr>
        <p:grpSpPr>
          <a:xfrm>
            <a:off x="5615583" y="4064298"/>
            <a:ext cx="6009894" cy="1944114"/>
            <a:chOff x="5324856" y="3560384"/>
            <a:chExt cx="6009894" cy="1944114"/>
          </a:xfrm>
        </p:grpSpPr>
        <p:sp>
          <p:nvSpPr>
            <p:cNvPr id="32" name="TextBox 32"/>
            <p:cNvSpPr txBox="1"/>
            <p:nvPr/>
          </p:nvSpPr>
          <p:spPr>
            <a:xfrm>
              <a:off x="5324856" y="3560384"/>
              <a:ext cx="3847207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改正：初值只依赖已经可用的数据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5334000" y="3950970"/>
              <a:ext cx="6000750" cy="9525"/>
            </a:xfrm>
            <a:custGeom>
              <a:avLst/>
              <a:gdLst/>
              <a:ahLst/>
              <a:cxnLst/>
              <a:rect l="l" t="t" r="r" b="b"/>
              <a:pathLst>
                <a:path w="6000750" h="9525">
                  <a:moveTo>
                    <a:pt x="0" y="0"/>
                  </a:moveTo>
                  <a:lnTo>
                    <a:pt x="6000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5459349" y="4031932"/>
              <a:ext cx="4376198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D(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i) : mem1(i + 1), mem2(i) { ... }</a:t>
              </a:r>
            </a:p>
          </p:txBody>
        </p:sp>
        <p:sp>
          <p:nvSpPr>
            <p:cNvPr id="35" name="Freeform 35"/>
            <p:cNvSpPr/>
            <p:nvPr/>
          </p:nvSpPr>
          <p:spPr>
            <a:xfrm>
              <a:off x="5343525" y="4000500"/>
              <a:ext cx="9525" cy="306705"/>
            </a:xfrm>
            <a:custGeom>
              <a:avLst/>
              <a:gdLst/>
              <a:ahLst/>
              <a:cxnLst/>
              <a:rect l="l" t="t" r="r" b="b"/>
              <a:pathLst>
                <a:path w="9525" h="306705">
                  <a:moveTo>
                    <a:pt x="0" y="0"/>
                  </a:moveTo>
                  <a:lnTo>
                    <a:pt x="0" y="306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36" name="Rectangle 36"/>
            <p:cNvSpPr/>
            <p:nvPr/>
          </p:nvSpPr>
          <p:spPr>
            <a:xfrm>
              <a:off x="5467350" y="4514850"/>
              <a:ext cx="2857500" cy="989648"/>
            </a:xfrm>
            <a:prstGeom prst="roundRect">
              <a:avLst>
                <a:gd name="adj" fmla="val 7700"/>
              </a:avLst>
            </a:prstGeom>
            <a:solidFill>
              <a:srgbClr val="1E2F4D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5612892" y="4584065"/>
              <a:ext cx="1436291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00" b="1" dirty="0">
                  <a:solidFill>
                    <a:srgbClr val="9FC5E8"/>
                  </a:solidFill>
                  <a:latin typeface="Consolas"/>
                  <a:ea typeface="Microsoft YaHei"/>
                  <a:cs typeface="Consolas"/>
                </a:rPr>
                <a:t>改正后的运行结果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5611749" y="4865370"/>
              <a:ext cx="897682" cy="5016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48"/>
                </a:lnSpc>
              </a:pPr>
              <a:r>
                <a:rPr lang="en-US" sz="16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mem1: 16</a:t>
              </a:r>
              <a:br>
                <a:rPr lang="en-US" sz="16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mem2: 15</a:t>
              </a:r>
            </a:p>
          </p:txBody>
        </p:sp>
      </p:grpSp>
      <p:grpSp>
        <p:nvGrpSpPr>
          <p:cNvPr id="41" name="slide_59-tip"/>
          <p:cNvGrpSpPr/>
          <p:nvPr/>
        </p:nvGrpSpPr>
        <p:grpSpPr>
          <a:xfrm>
            <a:off x="1039749" y="5061466"/>
            <a:ext cx="4000500" cy="785536"/>
            <a:chOff x="1039749" y="5003482"/>
            <a:chExt cx="4000500" cy="785536"/>
          </a:xfrm>
        </p:grpSpPr>
        <p:sp>
          <p:nvSpPr>
            <p:cNvPr id="40" name="slide_59-w1"/>
            <p:cNvSpPr txBox="1"/>
            <p:nvPr/>
          </p:nvSpPr>
          <p:spPr>
            <a:xfrm>
              <a:off x="1039749" y="5003482"/>
              <a:ext cx="4000500" cy="7855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按声明顺序书写初始化表，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可以避免这类错误。</a:t>
              </a:r>
            </a:p>
          </p:txBody>
        </p:sp>
      </p:grpSp>
      <p:sp>
        <p:nvSpPr>
          <p:cNvPr id="42" name="Freeform 16">
            <a:extLst>
              <a:ext uri="{FF2B5EF4-FFF2-40B4-BE49-F238E27FC236}">
                <a16:creationId xmlns:a16="http://schemas.microsoft.com/office/drawing/2014/main" id="{07EB2C03-C608-1C54-8116-10BD1BDCC62C}"/>
              </a:ext>
            </a:extLst>
          </p:cNvPr>
          <p:cNvSpPr/>
          <p:nvPr/>
        </p:nvSpPr>
        <p:spPr>
          <a:xfrm>
            <a:off x="5359068" y="2134434"/>
            <a:ext cx="9525" cy="4133850"/>
          </a:xfrm>
          <a:custGeom>
            <a:avLst/>
            <a:gdLst/>
            <a:ahLst/>
            <a:cxnLst/>
            <a:rect l="l" t="t" r="r" b="b"/>
            <a:pathLst>
              <a:path w="9525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n_prac_c-header"/>
          <p:cNvGrpSpPr/>
          <p:nvPr/>
        </p:nvGrpSpPr>
        <p:grpSpPr>
          <a:xfrm>
            <a:off x="806577" y="797878"/>
            <a:ext cx="10566273" cy="1100645"/>
            <a:chOff x="806577" y="797878"/>
            <a:chExt cx="10566273" cy="11006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3697580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模拟练习：成员初始化表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n_prac_c-q1"/>
          <p:cNvGrpSpPr/>
          <p:nvPr/>
        </p:nvGrpSpPr>
        <p:grpSpPr>
          <a:xfrm>
            <a:off x="811530" y="2066681"/>
            <a:ext cx="5292090" cy="846963"/>
            <a:chOff x="811530" y="2010410"/>
            <a:chExt cx="5292090" cy="846963"/>
          </a:xfrm>
        </p:grpSpPr>
        <p:sp>
          <p:nvSpPr>
            <p:cNvPr id="6" name="n_prac_c-w1"/>
            <p:cNvSpPr txBox="1"/>
            <p:nvPr/>
          </p:nvSpPr>
          <p:spPr>
            <a:xfrm>
              <a:off x="811530" y="2010410"/>
              <a:ext cx="5753100" cy="5600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练习1　判断正误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E类有成员</a:t>
              </a:r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 int n;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。下面的构造函数能通过编译吗？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64692" y="2593340"/>
              <a:ext cx="22410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E::E(</a:t>
              </a:r>
              <a:r>
                <a:rPr lang="en-US" sz="13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k) { n = k; }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847725" y="2562225"/>
              <a:ext cx="9525" cy="271462"/>
            </a:xfrm>
            <a:custGeom>
              <a:avLst/>
              <a:gdLst/>
              <a:ahLst/>
              <a:cxnLst/>
              <a:rect l="l" t="t" r="r" b="b"/>
              <a:pathLst>
                <a:path w="9525" h="271462">
                  <a:moveTo>
                    <a:pt x="0" y="0"/>
                  </a:moveTo>
                  <a:lnTo>
                    <a:pt x="0" y="27146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2" name="n_prac_c-a1"/>
          <p:cNvGrpSpPr/>
          <p:nvPr/>
        </p:nvGrpSpPr>
        <p:grpSpPr>
          <a:xfrm>
            <a:off x="6800850" y="2094621"/>
            <a:ext cx="4572000" cy="641604"/>
            <a:chOff x="6800850" y="2038350"/>
            <a:chExt cx="4572000" cy="641604"/>
          </a:xfrm>
        </p:grpSpPr>
        <p:sp>
          <p:nvSpPr>
            <p:cNvPr id="10" name="Rectangle 10"/>
            <p:cNvSpPr/>
            <p:nvPr/>
          </p:nvSpPr>
          <p:spPr>
            <a:xfrm>
              <a:off x="6800850" y="2038350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6927342" y="2114868"/>
              <a:ext cx="4085654" cy="50787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20"/>
                </a:lnSpc>
              </a:pP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答案：不能。const成员不能在函数体里赋值，应写成</a:t>
              </a:r>
              <a:b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13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E::E(int k) : n(k) {}</a:t>
              </a: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4" name="n_prac_c-sep1"/>
          <p:cNvGrpSpPr/>
          <p:nvPr/>
        </p:nvGrpSpPr>
        <p:grpSpPr>
          <a:xfrm>
            <a:off x="819150" y="2975389"/>
            <a:ext cx="10553700" cy="9525"/>
            <a:chOff x="819150" y="2900362"/>
            <a:chExt cx="10553700" cy="9525"/>
          </a:xfrm>
        </p:grpSpPr>
        <p:sp>
          <p:nvSpPr>
            <p:cNvPr id="13" name="Freeform 13"/>
            <p:cNvSpPr/>
            <p:nvPr/>
          </p:nvSpPr>
          <p:spPr>
            <a:xfrm>
              <a:off x="819150" y="2900362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  <a:prstDash val="dash"/>
            </a:ln>
          </p:spPr>
        </p:sp>
      </p:grpSp>
      <p:grpSp>
        <p:nvGrpSpPr>
          <p:cNvPr id="18" name="n_prac_c-q2"/>
          <p:cNvGrpSpPr/>
          <p:nvPr/>
        </p:nvGrpSpPr>
        <p:grpSpPr>
          <a:xfrm>
            <a:off x="811530" y="3014125"/>
            <a:ext cx="4720590" cy="846963"/>
            <a:chOff x="811530" y="2939098"/>
            <a:chExt cx="4720590" cy="846963"/>
          </a:xfrm>
        </p:grpSpPr>
        <p:sp>
          <p:nvSpPr>
            <p:cNvPr id="15" name="n_prac_c-w2"/>
            <p:cNvSpPr txBox="1"/>
            <p:nvPr/>
          </p:nvSpPr>
          <p:spPr>
            <a:xfrm>
              <a:off x="811530" y="2939098"/>
              <a:ext cx="5753100" cy="5600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练习2　预测结果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F类中先声明</a:t>
              </a:r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 a;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再声明</a:t>
              </a:r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 b;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 f(5);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以后a、b各是多少？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64692" y="3522028"/>
              <a:ext cx="28237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F(</a:t>
              </a:r>
              <a:r>
                <a:rPr lang="en-US" sz="13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k) : b(k), a(k * 2) {}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847725" y="3490912"/>
              <a:ext cx="9525" cy="271462"/>
            </a:xfrm>
            <a:custGeom>
              <a:avLst/>
              <a:gdLst/>
              <a:ahLst/>
              <a:cxnLst/>
              <a:rect l="l" t="t" r="r" b="b"/>
              <a:pathLst>
                <a:path w="9525" h="271462">
                  <a:moveTo>
                    <a:pt x="0" y="0"/>
                  </a:moveTo>
                  <a:lnTo>
                    <a:pt x="0" y="27146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1" name="n_prac_c-a2"/>
          <p:cNvGrpSpPr/>
          <p:nvPr/>
        </p:nvGrpSpPr>
        <p:grpSpPr>
          <a:xfrm>
            <a:off x="6800850" y="3108662"/>
            <a:ext cx="4572000" cy="641604"/>
            <a:chOff x="6800850" y="2967038"/>
            <a:chExt cx="4572000" cy="641604"/>
          </a:xfrm>
        </p:grpSpPr>
        <p:sp>
          <p:nvSpPr>
            <p:cNvPr id="19" name="Rectangle 19"/>
            <p:cNvSpPr/>
            <p:nvPr/>
          </p:nvSpPr>
          <p:spPr>
            <a:xfrm>
              <a:off x="6800850" y="2967038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927342" y="3043555"/>
              <a:ext cx="4025646" cy="50787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20"/>
                </a:lnSpc>
              </a:pP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答案：a=10，b=5。两项都只用形参k，与执行顺序无</a:t>
              </a:r>
              <a:b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关，结果是确定的。</a:t>
              </a:r>
            </a:p>
          </p:txBody>
        </p:sp>
      </p:grpSp>
      <p:grpSp>
        <p:nvGrpSpPr>
          <p:cNvPr id="23" name="n_prac_c-sep2"/>
          <p:cNvGrpSpPr/>
          <p:nvPr/>
        </p:nvGrpSpPr>
        <p:grpSpPr>
          <a:xfrm>
            <a:off x="819150" y="3922833"/>
            <a:ext cx="10553700" cy="9525"/>
            <a:chOff x="819150" y="3829050"/>
            <a:chExt cx="10553700" cy="9525"/>
          </a:xfrm>
        </p:grpSpPr>
        <p:sp>
          <p:nvSpPr>
            <p:cNvPr id="22" name="Freeform 22"/>
            <p:cNvSpPr/>
            <p:nvPr/>
          </p:nvSpPr>
          <p:spPr>
            <a:xfrm>
              <a:off x="819150" y="382905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  <a:prstDash val="dash"/>
            </a:ln>
          </p:spPr>
        </p:sp>
      </p:grpSp>
      <p:grpSp>
        <p:nvGrpSpPr>
          <p:cNvPr id="27" name="n_prac_c-q3"/>
          <p:cNvGrpSpPr/>
          <p:nvPr/>
        </p:nvGrpSpPr>
        <p:grpSpPr>
          <a:xfrm>
            <a:off x="811530" y="3961568"/>
            <a:ext cx="5206365" cy="846963"/>
            <a:chOff x="811530" y="3867785"/>
            <a:chExt cx="5206365" cy="846963"/>
          </a:xfrm>
        </p:grpSpPr>
        <p:sp>
          <p:nvSpPr>
            <p:cNvPr id="24" name="n_prac_c-w3"/>
            <p:cNvSpPr txBox="1"/>
            <p:nvPr/>
          </p:nvSpPr>
          <p:spPr>
            <a:xfrm>
              <a:off x="811530" y="3867785"/>
              <a:ext cx="5753100" cy="5600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练习3　找错改错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G类有引用成员</a:t>
              </a:r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int&amp; r;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</a:t>
              </a:r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 v;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。下面的写法错在哪里？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64692" y="4450715"/>
              <a:ext cx="26238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G(</a:t>
              </a:r>
              <a:r>
                <a:rPr lang="en-US" sz="13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k) { v = k; r = v; }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847725" y="4419600"/>
              <a:ext cx="9525" cy="271462"/>
            </a:xfrm>
            <a:custGeom>
              <a:avLst/>
              <a:gdLst/>
              <a:ahLst/>
              <a:cxnLst/>
              <a:rect l="l" t="t" r="r" b="b"/>
              <a:pathLst>
                <a:path w="9525" h="271462">
                  <a:moveTo>
                    <a:pt x="0" y="0"/>
                  </a:moveTo>
                  <a:lnTo>
                    <a:pt x="0" y="27146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30" name="n_prac_c-a3"/>
          <p:cNvGrpSpPr/>
          <p:nvPr/>
        </p:nvGrpSpPr>
        <p:grpSpPr>
          <a:xfrm>
            <a:off x="6800850" y="3989508"/>
            <a:ext cx="4572000" cy="885063"/>
            <a:chOff x="6800850" y="3895725"/>
            <a:chExt cx="4572000" cy="885063"/>
          </a:xfrm>
        </p:grpSpPr>
        <p:sp>
          <p:nvSpPr>
            <p:cNvPr id="28" name="Rectangle 28"/>
            <p:cNvSpPr/>
            <p:nvPr/>
          </p:nvSpPr>
          <p:spPr>
            <a:xfrm>
              <a:off x="6800850" y="3895725"/>
              <a:ext cx="4572000" cy="885063"/>
            </a:xfrm>
            <a:prstGeom prst="roundRect">
              <a:avLst>
                <a:gd name="adj" fmla="val 8610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6927342" y="4093210"/>
              <a:ext cx="4085654" cy="50787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20"/>
                </a:lnSpc>
              </a:pP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答案：引用必须在建立时绑定，构造函数没有初始化</a:t>
              </a:r>
              <a:b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r，编译不通过。应写</a:t>
              </a:r>
              <a:r>
                <a:rPr lang="en-US" sz="13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G(int k) : r(v), v(k) {}</a:t>
              </a: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32" name="n_prac_c-sep3"/>
          <p:cNvGrpSpPr/>
          <p:nvPr/>
        </p:nvGrpSpPr>
        <p:grpSpPr>
          <a:xfrm>
            <a:off x="819150" y="4960002"/>
            <a:ext cx="10553700" cy="9525"/>
            <a:chOff x="819150" y="4847463"/>
            <a:chExt cx="10553700" cy="9525"/>
          </a:xfrm>
        </p:grpSpPr>
        <p:sp>
          <p:nvSpPr>
            <p:cNvPr id="31" name="Freeform 31"/>
            <p:cNvSpPr/>
            <p:nvPr/>
          </p:nvSpPr>
          <p:spPr>
            <a:xfrm>
              <a:off x="819150" y="4847463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  <a:prstDash val="dash"/>
            </a:ln>
          </p:spPr>
        </p:sp>
      </p:grpSp>
      <p:grpSp>
        <p:nvGrpSpPr>
          <p:cNvPr id="36" name="n_prac_c-q4"/>
          <p:cNvGrpSpPr/>
          <p:nvPr/>
        </p:nvGrpSpPr>
        <p:grpSpPr>
          <a:xfrm>
            <a:off x="811530" y="4998546"/>
            <a:ext cx="5111115" cy="1061277"/>
            <a:chOff x="811530" y="4886007"/>
            <a:chExt cx="5111115" cy="1061277"/>
          </a:xfrm>
        </p:grpSpPr>
        <p:sp>
          <p:nvSpPr>
            <p:cNvPr id="33" name="n_prac_c-w4"/>
            <p:cNvSpPr txBox="1"/>
            <p:nvPr/>
          </p:nvSpPr>
          <p:spPr>
            <a:xfrm>
              <a:off x="811530" y="4886007"/>
              <a:ext cx="5753100" cy="5600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练习4　补全代码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补全Date的构造函数，用初始化表设置三个成员。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964692" y="5468938"/>
              <a:ext cx="2936939" cy="47834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88"/>
                </a:lnSpc>
              </a:pPr>
              <a: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Date::Date(</a:t>
              </a:r>
              <a:r>
                <a:rPr lang="en-US" sz="13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sz="13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sz="13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</a:t>
              </a:r>
              <a:b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____ {}</a:t>
              </a:r>
            </a:p>
          </p:txBody>
        </p:sp>
        <p:sp>
          <p:nvSpPr>
            <p:cNvPr id="35" name="Freeform 35"/>
            <p:cNvSpPr/>
            <p:nvPr/>
          </p:nvSpPr>
          <p:spPr>
            <a:xfrm>
              <a:off x="847725" y="5438013"/>
              <a:ext cx="9525" cy="485584"/>
            </a:xfrm>
            <a:custGeom>
              <a:avLst/>
              <a:gdLst/>
              <a:ahLst/>
              <a:cxnLst/>
              <a:rect l="l" t="t" r="r" b="b"/>
              <a:pathLst>
                <a:path w="9525" h="485584">
                  <a:moveTo>
                    <a:pt x="0" y="0"/>
                  </a:moveTo>
                  <a:lnTo>
                    <a:pt x="0" y="485584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39" name="n_prac_c-a4"/>
          <p:cNvGrpSpPr/>
          <p:nvPr/>
        </p:nvGrpSpPr>
        <p:grpSpPr>
          <a:xfrm>
            <a:off x="6800850" y="5179046"/>
            <a:ext cx="4572000" cy="641604"/>
            <a:chOff x="6800850" y="4914138"/>
            <a:chExt cx="4572000" cy="641604"/>
          </a:xfrm>
        </p:grpSpPr>
        <p:sp>
          <p:nvSpPr>
            <p:cNvPr id="37" name="Rectangle 37"/>
            <p:cNvSpPr/>
            <p:nvPr/>
          </p:nvSpPr>
          <p:spPr>
            <a:xfrm>
              <a:off x="6800850" y="4914138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6927342" y="4990465"/>
              <a:ext cx="3931348" cy="50787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20"/>
                </a:lnSpc>
              </a:pP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答案：填</a:t>
              </a:r>
              <a:r>
                <a:rPr lang="en-US" sz="13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: year(y), month(m), day(d)</a:t>
              </a: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。冒号引</a:t>
              </a:r>
              <a:b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出初始化表，每项写“成员名(初值)”。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60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4765924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例2.13　带缺省参数的构造函数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slide_60-code"/>
          <p:cNvGrpSpPr/>
          <p:nvPr/>
        </p:nvGrpSpPr>
        <p:grpSpPr>
          <a:xfrm>
            <a:off x="892493" y="2060694"/>
            <a:ext cx="6318572" cy="4221915"/>
            <a:chOff x="882968" y="2088832"/>
            <a:chExt cx="6318572" cy="4221915"/>
          </a:xfrm>
        </p:grpSpPr>
        <p:sp>
          <p:nvSpPr>
            <p:cNvPr id="6" name="TextBox 6"/>
            <p:cNvSpPr txBox="1"/>
            <p:nvPr/>
          </p:nvSpPr>
          <p:spPr>
            <a:xfrm>
              <a:off x="996315" y="2088832"/>
              <a:ext cx="6205225" cy="411048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#include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Coord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Coord(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b="1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 = 0,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b="1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 = 0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) { x = a; y = b; }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getx() {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x; }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gety() {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y; }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x, y;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7" name="Freeform 7"/>
            <p:cNvSpPr/>
            <p:nvPr/>
          </p:nvSpPr>
          <p:spPr>
            <a:xfrm flipH="1">
              <a:off x="882968" y="2200263"/>
              <a:ext cx="45719" cy="4110484"/>
            </a:xfrm>
            <a:custGeom>
              <a:avLst/>
              <a:gdLst/>
              <a:ahLst/>
              <a:cxnLst/>
              <a:rect l="l" t="t" r="r" b="b"/>
              <a:pathLst>
                <a:path w="9525" h="2557462">
                  <a:moveTo>
                    <a:pt x="0" y="0"/>
                  </a:moveTo>
                  <a:lnTo>
                    <a:pt x="0" y="255746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2" name="slide_60-note1"/>
          <p:cNvGrpSpPr/>
          <p:nvPr/>
        </p:nvGrpSpPr>
        <p:grpSpPr>
          <a:xfrm>
            <a:off x="7629378" y="2216710"/>
            <a:ext cx="3743472" cy="1048512"/>
            <a:chOff x="7801356" y="2090102"/>
            <a:chExt cx="3571494" cy="1048512"/>
          </a:xfrm>
        </p:grpSpPr>
        <p:sp>
          <p:nvSpPr>
            <p:cNvPr id="9" name="TextBox 9"/>
            <p:cNvSpPr txBox="1"/>
            <p:nvPr/>
          </p:nvSpPr>
          <p:spPr>
            <a:xfrm>
              <a:off x="7801356" y="2090102"/>
              <a:ext cx="102592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缺省参数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7810500" y="2426970"/>
              <a:ext cx="3562350" cy="9525"/>
            </a:xfrm>
            <a:custGeom>
              <a:avLst/>
              <a:gdLst/>
              <a:ahLst/>
              <a:cxnLst/>
              <a:rect l="l" t="t" r="r" b="b"/>
              <a:pathLst>
                <a:path w="3562350" h="9525">
                  <a:moveTo>
                    <a:pt x="0" y="0"/>
                  </a:moveTo>
                  <a:lnTo>
                    <a:pt x="35623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1" name="slide_60-w1"/>
            <p:cNvSpPr txBox="1"/>
            <p:nvPr/>
          </p:nvSpPr>
          <p:spPr>
            <a:xfrm>
              <a:off x="7802118" y="2491105"/>
              <a:ext cx="3562350" cy="6475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558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两个参数都有缺省值0。少给哪个实参，对应的形参就取0。</a:t>
              </a:r>
            </a:p>
          </p:txBody>
        </p:sp>
      </p:grpSp>
      <p:grpSp>
        <p:nvGrpSpPr>
          <p:cNvPr id="16" name="slide_60-note2"/>
          <p:cNvGrpSpPr/>
          <p:nvPr/>
        </p:nvGrpSpPr>
        <p:grpSpPr>
          <a:xfrm>
            <a:off x="7625385" y="3495914"/>
            <a:ext cx="3743472" cy="1376335"/>
            <a:chOff x="7801356" y="3305492"/>
            <a:chExt cx="3571494" cy="1376335"/>
          </a:xfrm>
        </p:grpSpPr>
        <p:sp>
          <p:nvSpPr>
            <p:cNvPr id="13" name="TextBox 13"/>
            <p:cNvSpPr txBox="1"/>
            <p:nvPr/>
          </p:nvSpPr>
          <p:spPr>
            <a:xfrm>
              <a:off x="7801356" y="3305492"/>
              <a:ext cx="128240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省略的规则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7810500" y="3642360"/>
              <a:ext cx="3562350" cy="9525"/>
            </a:xfrm>
            <a:custGeom>
              <a:avLst/>
              <a:gdLst/>
              <a:ahLst/>
              <a:cxnLst/>
              <a:rect l="l" t="t" r="r" b="b"/>
              <a:pathLst>
                <a:path w="3562350" h="9525">
                  <a:moveTo>
                    <a:pt x="0" y="0"/>
                  </a:moveTo>
                  <a:lnTo>
                    <a:pt x="35623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slide_60-w2"/>
            <p:cNvSpPr txBox="1"/>
            <p:nvPr/>
          </p:nvSpPr>
          <p:spPr>
            <a:xfrm>
              <a:off x="7802118" y="3706495"/>
              <a:ext cx="3562350" cy="975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558"/>
                </a:lnSpc>
              </a:pPr>
              <a:r>
                <a:rPr lang="zh-CN" altLang="en-US" dirty="0">
                  <a:solidFill>
                    <a:srgbClr val="172B49"/>
                  </a:solidFill>
                  <a:cs typeface="Consolas"/>
                </a:rPr>
                <a:t>为了避免二义性，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实参只能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从右往左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省略：</a:t>
              </a:r>
              <a:r>
                <a:rPr lang="zh-CN" altLang="en-US" dirty="0">
                  <a:solidFill>
                    <a:srgbClr val="172B49"/>
                  </a:solidFill>
                  <a:cs typeface="Consolas"/>
                </a:rPr>
                <a:t>如果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只给一个实参时，它</a:t>
              </a:r>
              <a:r>
                <a:rPr lang="zh-CN" altLang="en-US" dirty="0">
                  <a:solidFill>
                    <a:srgbClr val="172B49"/>
                  </a:solidFill>
                  <a:cs typeface="Consolas"/>
                </a:rPr>
                <a:t>会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交给a，b取0。</a:t>
              </a:r>
            </a:p>
          </p:txBody>
        </p:sp>
      </p:grpSp>
      <p:grpSp>
        <p:nvGrpSpPr>
          <p:cNvPr id="20" name="slide_60-note3"/>
          <p:cNvGrpSpPr/>
          <p:nvPr/>
        </p:nvGrpSpPr>
        <p:grpSpPr>
          <a:xfrm>
            <a:off x="7629378" y="5125785"/>
            <a:ext cx="3743472" cy="1048512"/>
            <a:chOff x="7801356" y="4520882"/>
            <a:chExt cx="3571494" cy="1048512"/>
          </a:xfrm>
        </p:grpSpPr>
        <p:sp>
          <p:nvSpPr>
            <p:cNvPr id="17" name="TextBox 17"/>
            <p:cNvSpPr txBox="1"/>
            <p:nvPr/>
          </p:nvSpPr>
          <p:spPr>
            <a:xfrm>
              <a:off x="7801356" y="4520882"/>
              <a:ext cx="2051844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也是默认构造函数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7810500" y="4857750"/>
              <a:ext cx="3562350" cy="9525"/>
            </a:xfrm>
            <a:custGeom>
              <a:avLst/>
              <a:gdLst/>
              <a:ahLst/>
              <a:cxnLst/>
              <a:rect l="l" t="t" r="r" b="b"/>
              <a:pathLst>
                <a:path w="3562350" h="9525">
                  <a:moveTo>
                    <a:pt x="0" y="0"/>
                  </a:moveTo>
                  <a:lnTo>
                    <a:pt x="35623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9" name="slide_60-w3"/>
            <p:cNvSpPr txBox="1"/>
            <p:nvPr/>
          </p:nvSpPr>
          <p:spPr>
            <a:xfrm>
              <a:off x="7802118" y="4921885"/>
              <a:ext cx="3562350" cy="6475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558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不给实参也能调用它，所以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Coord op3;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同样合法。</a:t>
              </a:r>
            </a:p>
          </p:txBody>
        </p:sp>
      </p:grpSp>
      <p:sp>
        <p:nvSpPr>
          <p:cNvPr id="21" name="Freeform 16">
            <a:extLst>
              <a:ext uri="{FF2B5EF4-FFF2-40B4-BE49-F238E27FC236}">
                <a16:creationId xmlns:a16="http://schemas.microsoft.com/office/drawing/2014/main" id="{3851B757-831D-0CC1-F0F4-FF2EF4E7A9A7}"/>
              </a:ext>
            </a:extLst>
          </p:cNvPr>
          <p:cNvSpPr/>
          <p:nvPr/>
        </p:nvSpPr>
        <p:spPr>
          <a:xfrm>
            <a:off x="7366046" y="2134434"/>
            <a:ext cx="9525" cy="4133850"/>
          </a:xfrm>
          <a:custGeom>
            <a:avLst/>
            <a:gdLst/>
            <a:ahLst/>
            <a:cxnLst/>
            <a:rect l="l" t="t" r="r" b="b"/>
            <a:pathLst>
              <a:path w="9525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61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5099782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例2.13　三种建立方式与运行结果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slide_61-code"/>
          <p:cNvGrpSpPr/>
          <p:nvPr/>
        </p:nvGrpSpPr>
        <p:grpSpPr>
          <a:xfrm>
            <a:off x="923925" y="2065715"/>
            <a:ext cx="6448448" cy="2244535"/>
            <a:chOff x="923925" y="2065716"/>
            <a:chExt cx="6448448" cy="2215992"/>
          </a:xfrm>
        </p:grpSpPr>
        <p:sp>
          <p:nvSpPr>
            <p:cNvPr id="6" name="TextBox 6"/>
            <p:cNvSpPr txBox="1"/>
            <p:nvPr/>
          </p:nvSpPr>
          <p:spPr>
            <a:xfrm>
              <a:off x="1040511" y="2065716"/>
              <a:ext cx="6331862" cy="2215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Coord op1(5, 6), op2(5), op3;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i, j;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 err="1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i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= op1.getx(); j = op1.gety();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 err="1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"op1 i= " &lt;&lt; i &lt;&lt; " op1 j= " &lt;&lt; j &lt;&lt; endl;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 err="1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i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= op2.getx(); j = op2.gety();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 err="1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"op2 i= " &lt;&lt; i &lt;&lt; " op2 j= " &lt;&lt; j &lt;&lt; endl;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 err="1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i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= op3.getx(); j = op3.gety();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 err="1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"op3 i= " &lt;&lt; i &lt;&lt; " op3 j= " &lt;&lt; j &lt;&lt; </a:t>
              </a:r>
              <a:r>
                <a:rPr lang="en-US" dirty="0" err="1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endl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923925" y="2076451"/>
              <a:ext cx="45719" cy="2205257"/>
            </a:xfrm>
            <a:custGeom>
              <a:avLst/>
              <a:gdLst/>
              <a:ahLst/>
              <a:cxnLst/>
              <a:rect l="l" t="t" r="r" b="b"/>
              <a:pathLst>
                <a:path w="9525" h="2545080">
                  <a:moveTo>
                    <a:pt x="0" y="0"/>
                  </a:moveTo>
                  <a:lnTo>
                    <a:pt x="0" y="25450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41" name="slide_61-tbl"/>
          <p:cNvGrpSpPr/>
          <p:nvPr/>
        </p:nvGrpSpPr>
        <p:grpSpPr>
          <a:xfrm>
            <a:off x="1982025" y="4828306"/>
            <a:ext cx="7680960" cy="1482090"/>
            <a:chOff x="1047750" y="4686300"/>
            <a:chExt cx="10287000" cy="1482090"/>
          </a:xfrm>
        </p:grpSpPr>
        <p:sp>
          <p:nvSpPr>
            <p:cNvPr id="9" name="Rectangle 9"/>
            <p:cNvSpPr/>
            <p:nvPr/>
          </p:nvSpPr>
          <p:spPr>
            <a:xfrm>
              <a:off x="1047750" y="4686300"/>
              <a:ext cx="2095500" cy="370522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820700" y="4751388"/>
              <a:ext cx="549603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对象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3143250" y="4686300"/>
              <a:ext cx="2857500" cy="370522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3884999" y="4751388"/>
              <a:ext cx="1374003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给出的实参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00750" y="4686300"/>
              <a:ext cx="2667000" cy="370522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259108" y="4764088"/>
              <a:ext cx="150283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667750" y="4686300"/>
              <a:ext cx="2667000" cy="370522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26108" y="4764088"/>
              <a:ext cx="150283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1047750" y="5056822"/>
              <a:ext cx="2095500" cy="370522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419232" y="5134610"/>
              <a:ext cx="1352535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op1(5, 6)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3143250" y="5056822"/>
              <a:ext cx="2857500" cy="370522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4284319" y="5134610"/>
              <a:ext cx="57536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5、6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6000750" y="5056822"/>
              <a:ext cx="2667000" cy="370522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259108" y="5134610"/>
              <a:ext cx="150283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8667750" y="5056822"/>
              <a:ext cx="2667000" cy="370522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926108" y="5134610"/>
              <a:ext cx="150283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1047750" y="5427345"/>
              <a:ext cx="2095500" cy="370522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644655" y="5505132"/>
              <a:ext cx="901689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op2(5)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3143250" y="5427345"/>
              <a:ext cx="2857500" cy="370522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4496858" y="5505132"/>
              <a:ext cx="150283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6000750" y="5427345"/>
              <a:ext cx="2667000" cy="370522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259108" y="5505132"/>
              <a:ext cx="150283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8667750" y="5427345"/>
              <a:ext cx="2667000" cy="370522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9376508" y="5505132"/>
              <a:ext cx="1249485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0（缺省）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1047750" y="5797868"/>
              <a:ext cx="2095500" cy="370522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870077" y="5875655"/>
              <a:ext cx="450846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op3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3143250" y="5797868"/>
              <a:ext cx="2857500" cy="370522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4434600" y="5862955"/>
              <a:ext cx="27480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无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6000750" y="5797868"/>
              <a:ext cx="2667000" cy="370522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6709508" y="5875655"/>
              <a:ext cx="1249485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0（缺省）</a:t>
              </a:r>
            </a:p>
          </p:txBody>
        </p:sp>
        <p:sp>
          <p:nvSpPr>
            <p:cNvPr id="39" name="Rectangle 39"/>
            <p:cNvSpPr/>
            <p:nvPr/>
          </p:nvSpPr>
          <p:spPr>
            <a:xfrm>
              <a:off x="8667750" y="5797868"/>
              <a:ext cx="2667000" cy="370522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9376508" y="5875655"/>
              <a:ext cx="1249485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0（缺省）</a:t>
              </a:r>
            </a:p>
          </p:txBody>
        </p:sp>
      </p:grpSp>
      <p:grpSp>
        <p:nvGrpSpPr>
          <p:cNvPr id="45" name="slide_61-out"/>
          <p:cNvGrpSpPr/>
          <p:nvPr/>
        </p:nvGrpSpPr>
        <p:grpSpPr>
          <a:xfrm>
            <a:off x="8581878" y="2245849"/>
            <a:ext cx="2762250" cy="1249680"/>
            <a:chOff x="8572500" y="2114550"/>
            <a:chExt cx="2762250" cy="1249680"/>
          </a:xfrm>
        </p:grpSpPr>
        <p:sp>
          <p:nvSpPr>
            <p:cNvPr id="42" name="Rectangle 42"/>
            <p:cNvSpPr/>
            <p:nvPr/>
          </p:nvSpPr>
          <p:spPr>
            <a:xfrm>
              <a:off x="8572500" y="2114550"/>
              <a:ext cx="2762250" cy="1249680"/>
            </a:xfrm>
            <a:prstGeom prst="roundRect">
              <a:avLst>
                <a:gd name="adj" fmla="val 6098"/>
              </a:avLst>
            </a:prstGeom>
            <a:solidFill>
              <a:srgbClr val="1E2F4D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8718042" y="2183765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9FC5E8"/>
                  </a:solidFill>
                  <a:latin typeface="Consolas"/>
                  <a:ea typeface="Microsoft YaHei"/>
                  <a:cs typeface="Consolas"/>
                </a:rPr>
                <a:t>运行结果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8716899" y="2465070"/>
              <a:ext cx="1892173" cy="8290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48"/>
                </a:lnSpc>
              </a:pP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op1 i= 5 op1 j= 6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op2 i= 5 op2 j= 0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op3 i= 0 op3 j= 0</a:t>
              </a:r>
            </a:p>
          </p:txBody>
        </p:sp>
      </p:grpSp>
      <p:grpSp>
        <p:nvGrpSpPr>
          <p:cNvPr id="47" name="slide_61-tip"/>
          <p:cNvGrpSpPr/>
          <p:nvPr/>
        </p:nvGrpSpPr>
        <p:grpSpPr>
          <a:xfrm>
            <a:off x="8574259" y="3706378"/>
            <a:ext cx="2762251" cy="785536"/>
            <a:chOff x="8564880" y="3578860"/>
            <a:chExt cx="2546176" cy="785536"/>
          </a:xfrm>
        </p:grpSpPr>
        <p:sp>
          <p:nvSpPr>
            <p:cNvPr id="46" name="slide_61-w1"/>
            <p:cNvSpPr txBox="1"/>
            <p:nvPr/>
          </p:nvSpPr>
          <p:spPr>
            <a:xfrm>
              <a:off x="8564880" y="3578860"/>
              <a:ext cx="2546176" cy="7855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三个对象用的是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同一个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构造函数，只是实参个数不同。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62-header"/>
          <p:cNvGrpSpPr/>
          <p:nvPr/>
        </p:nvGrpSpPr>
        <p:grpSpPr>
          <a:xfrm>
            <a:off x="806577" y="797878"/>
            <a:ext cx="10566273" cy="1078547"/>
            <a:chOff x="806577" y="797878"/>
            <a:chExt cx="10566273" cy="1078547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5984010" cy="3816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例2.14　</a:t>
              </a:r>
              <a:r>
                <a:rPr lang="zh-CN" altLang="en-US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类外实现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缺省参数的Box构造函数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10" name="slide_62-code"/>
          <p:cNvGrpSpPr/>
          <p:nvPr/>
        </p:nvGrpSpPr>
        <p:grpSpPr>
          <a:xfrm>
            <a:off x="923925" y="2076450"/>
            <a:ext cx="6367916" cy="2587665"/>
            <a:chOff x="923925" y="2076450"/>
            <a:chExt cx="6367916" cy="2587665"/>
          </a:xfrm>
        </p:grpSpPr>
        <p:sp>
          <p:nvSpPr>
            <p:cNvPr id="6" name="Rectangle 6"/>
            <p:cNvSpPr/>
            <p:nvPr/>
          </p:nvSpPr>
          <p:spPr>
            <a:xfrm>
              <a:off x="1486485" y="2594610"/>
              <a:ext cx="4820529" cy="251460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1047750" y="3886201"/>
              <a:ext cx="3805604" cy="251460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040130" y="2099310"/>
              <a:ext cx="6251711" cy="25648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80"/>
                </a:lnSpc>
              </a:pPr>
              <a:r>
                <a:rPr lang="en-US" sz="17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Box {</a:t>
              </a:r>
              <a:b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7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Box(</a:t>
              </a:r>
              <a:r>
                <a:rPr lang="en-US" sz="17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h = 10, </a:t>
              </a:r>
              <a:r>
                <a:rPr lang="en-US" sz="17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w = 10, </a:t>
              </a:r>
              <a:r>
                <a:rPr lang="en-US" sz="17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l = 10);</a:t>
              </a:r>
              <a:b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7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volume() { </a:t>
              </a:r>
              <a:r>
                <a:rPr lang="en-US" sz="17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height * width * length; }</a:t>
              </a:r>
              <a:b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7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7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height, width, length;</a:t>
              </a:r>
              <a:b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Box::Box(</a:t>
              </a:r>
              <a:r>
                <a:rPr lang="en-US" sz="17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h, </a:t>
              </a:r>
              <a:r>
                <a:rPr lang="en-US" sz="17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w, </a:t>
              </a:r>
              <a:r>
                <a:rPr lang="en-US" sz="17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l) {</a:t>
              </a:r>
              <a:b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height = h; width = w; length = l;</a:t>
              </a:r>
              <a:b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7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23925" y="2076450"/>
              <a:ext cx="9525" cy="2558415"/>
            </a:xfrm>
            <a:custGeom>
              <a:avLst/>
              <a:gdLst/>
              <a:ahLst/>
              <a:cxnLst/>
              <a:rect l="l" t="t" r="r" b="b"/>
              <a:pathLst>
                <a:path w="9525" h="2558415">
                  <a:moveTo>
                    <a:pt x="0" y="0"/>
                  </a:moveTo>
                  <a:lnTo>
                    <a:pt x="0" y="25584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slide_62-rule"/>
          <p:cNvGrpSpPr/>
          <p:nvPr/>
        </p:nvGrpSpPr>
        <p:grpSpPr>
          <a:xfrm>
            <a:off x="7603350" y="2760770"/>
            <a:ext cx="3914394" cy="1165266"/>
            <a:chOff x="7420356" y="2109152"/>
            <a:chExt cx="3914394" cy="1165266"/>
          </a:xfrm>
        </p:grpSpPr>
        <p:sp>
          <p:nvSpPr>
            <p:cNvPr id="11" name="TextBox 11"/>
            <p:cNvSpPr txBox="1"/>
            <p:nvPr/>
          </p:nvSpPr>
          <p:spPr>
            <a:xfrm>
              <a:off x="7420356" y="2109152"/>
              <a:ext cx="179536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缺省值只写一次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429500" y="2446020"/>
              <a:ext cx="3905250" cy="9525"/>
            </a:xfrm>
            <a:custGeom>
              <a:avLst/>
              <a:gdLst/>
              <a:ahLst/>
              <a:cxnLst/>
              <a:rect l="l" t="t" r="r" b="b"/>
              <a:pathLst>
                <a:path w="3905250" h="9525">
                  <a:moveTo>
                    <a:pt x="0" y="0"/>
                  </a:moveTo>
                  <a:lnTo>
                    <a:pt x="39052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3" name="slide_62-w1"/>
            <p:cNvSpPr txBox="1"/>
            <p:nvPr/>
          </p:nvSpPr>
          <p:spPr>
            <a:xfrm>
              <a:off x="7421499" y="2488882"/>
              <a:ext cx="3905250" cy="7855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缺省值写在类内的原型里；类外定义只写形参名，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不能再写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缺省值。</a:t>
              </a:r>
            </a:p>
          </p:txBody>
        </p:sp>
      </p:grpSp>
      <p:grpSp>
        <p:nvGrpSpPr>
          <p:cNvPr id="39" name="slide_62-tbl"/>
          <p:cNvGrpSpPr/>
          <p:nvPr/>
        </p:nvGrpSpPr>
        <p:grpSpPr>
          <a:xfrm>
            <a:off x="1047750" y="4810381"/>
            <a:ext cx="10287000" cy="1524000"/>
            <a:chOff x="1047750" y="4657725"/>
            <a:chExt cx="10287000" cy="1524000"/>
          </a:xfrm>
        </p:grpSpPr>
        <p:sp>
          <p:nvSpPr>
            <p:cNvPr id="15" name="Rectangle 15"/>
            <p:cNvSpPr/>
            <p:nvPr/>
          </p:nvSpPr>
          <p:spPr>
            <a:xfrm>
              <a:off x="1047750" y="4657725"/>
              <a:ext cx="2857500" cy="3810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2065020" y="4731385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建立对象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3905250" y="4657725"/>
              <a:ext cx="3810000" cy="3810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656677" y="4731385"/>
              <a:ext cx="230714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height、width、length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7715250" y="4657725"/>
              <a:ext cx="3619500" cy="3810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073134" y="4731385"/>
              <a:ext cx="90373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volume()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1047750" y="5038725"/>
              <a:ext cx="285750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2074664" y="5112385"/>
              <a:ext cx="80367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Box b1;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3905250" y="5038725"/>
              <a:ext cx="381000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5267516" y="5112385"/>
              <a:ext cx="108546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10、10、10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7715250" y="5038725"/>
              <a:ext cx="361950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295257" y="511238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1000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1047750" y="5419725"/>
              <a:ext cx="285750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849398" y="5493385"/>
              <a:ext cx="125420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Box b2(15);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3905250" y="5419725"/>
              <a:ext cx="381000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5267516" y="5493385"/>
              <a:ext cx="108546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15、10、10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7715250" y="5419725"/>
              <a:ext cx="361950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9295257" y="549338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1500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1047750" y="5800725"/>
              <a:ext cx="285750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624132" y="5874385"/>
              <a:ext cx="170473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Box b3(15, 30);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3905250" y="5800725"/>
              <a:ext cx="381000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5267516" y="5874385"/>
              <a:ext cx="108546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15、30、10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7715250" y="5800725"/>
              <a:ext cx="361950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9295257" y="5874385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4500</a:t>
              </a:r>
            </a:p>
          </p:txBody>
        </p:sp>
      </p:grpSp>
      <p:sp>
        <p:nvSpPr>
          <p:cNvPr id="40" name="Freeform 16">
            <a:extLst>
              <a:ext uri="{FF2B5EF4-FFF2-40B4-BE49-F238E27FC236}">
                <a16:creationId xmlns:a16="http://schemas.microsoft.com/office/drawing/2014/main" id="{59858CFE-591E-24AD-158E-A5160566BE67}"/>
              </a:ext>
            </a:extLst>
          </p:cNvPr>
          <p:cNvSpPr/>
          <p:nvPr/>
        </p:nvSpPr>
        <p:spPr>
          <a:xfrm>
            <a:off x="7383589" y="2423608"/>
            <a:ext cx="45719" cy="2005773"/>
          </a:xfrm>
          <a:custGeom>
            <a:avLst/>
            <a:gdLst/>
            <a:ahLst/>
            <a:cxnLst/>
            <a:rect l="l" t="t" r="r" b="b"/>
            <a:pathLst>
              <a:path w="9525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63-header"/>
          <p:cNvGrpSpPr/>
          <p:nvPr/>
        </p:nvGrpSpPr>
        <p:grpSpPr>
          <a:xfrm>
            <a:off x="806577" y="797878"/>
            <a:ext cx="10566273" cy="1100645"/>
            <a:chOff x="806577" y="797878"/>
            <a:chExt cx="10566273" cy="11006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2362149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构造函数的重载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7" name="slide_63-lead"/>
          <p:cNvGrpSpPr/>
          <p:nvPr/>
        </p:nvGrpSpPr>
        <p:grpSpPr>
          <a:xfrm>
            <a:off x="810006" y="1982152"/>
            <a:ext cx="10553700" cy="872868"/>
            <a:chOff x="810006" y="1982152"/>
            <a:chExt cx="10553700" cy="872868"/>
          </a:xfrm>
        </p:grpSpPr>
        <p:sp>
          <p:nvSpPr>
            <p:cNvPr id="6" name="slide_63-w1"/>
            <p:cNvSpPr txBox="1"/>
            <p:nvPr/>
          </p:nvSpPr>
          <p:spPr>
            <a:xfrm>
              <a:off x="810006" y="1982152"/>
              <a:ext cx="10553700" cy="8728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一个类可以有多个构造函数，名字相同，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但是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参数个数或类型不同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，称为构造函数的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重载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。建立对象时，编译器</a:t>
              </a:r>
              <a:r>
                <a:rPr lang="zh-CN" altLang="en-US" sz="2000" dirty="0">
                  <a:solidFill>
                    <a:srgbClr val="172B49"/>
                  </a:solidFill>
                  <a:cs typeface="Consolas"/>
                </a:rPr>
                <a:t>会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按实参选出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一个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匹配的版本。</a:t>
              </a:r>
            </a:p>
          </p:txBody>
        </p:sp>
      </p:grpSp>
      <p:grpSp>
        <p:nvGrpSpPr>
          <p:cNvPr id="11" name="slide_63-proto"/>
          <p:cNvGrpSpPr/>
          <p:nvPr/>
        </p:nvGrpSpPr>
        <p:grpSpPr>
          <a:xfrm>
            <a:off x="1047750" y="3167749"/>
            <a:ext cx="3651574" cy="1055048"/>
            <a:chOff x="1047750" y="2854964"/>
            <a:chExt cx="3651574" cy="1055048"/>
          </a:xfrm>
        </p:grpSpPr>
        <p:sp>
          <p:nvSpPr>
            <p:cNvPr id="8" name="TextBox 8"/>
            <p:cNvSpPr txBox="1"/>
            <p:nvPr/>
          </p:nvSpPr>
          <p:spPr>
            <a:xfrm>
              <a:off x="1047750" y="2854964"/>
              <a:ext cx="221855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Box的两个构造函数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72718" y="3329305"/>
              <a:ext cx="3526606" cy="5642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Box();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Box(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h,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w,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l);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1057275" y="3314700"/>
              <a:ext cx="9525" cy="595312"/>
            </a:xfrm>
            <a:custGeom>
              <a:avLst/>
              <a:gdLst/>
              <a:ahLst/>
              <a:cxnLst/>
              <a:rect l="l" t="t" r="r" b="b"/>
              <a:pathLst>
                <a:path w="9525" h="595312">
                  <a:moveTo>
                    <a:pt x="0" y="0"/>
                  </a:moveTo>
                  <a:lnTo>
                    <a:pt x="0" y="59531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slide_63-pick"/>
          <p:cNvGrpSpPr/>
          <p:nvPr/>
        </p:nvGrpSpPr>
        <p:grpSpPr>
          <a:xfrm>
            <a:off x="1047750" y="4778068"/>
            <a:ext cx="4011637" cy="1437503"/>
            <a:chOff x="1047750" y="4305300"/>
            <a:chExt cx="4572000" cy="1638300"/>
          </a:xfrm>
        </p:grpSpPr>
        <p:sp>
          <p:nvSpPr>
            <p:cNvPr id="12" name="Rectangle 12"/>
            <p:cNvSpPr/>
            <p:nvPr/>
          </p:nvSpPr>
          <p:spPr>
            <a:xfrm>
              <a:off x="1047750" y="4305300"/>
              <a:ext cx="4572000" cy="723900"/>
            </a:xfrm>
            <a:prstGeom prst="roundRect">
              <a:avLst>
                <a:gd name="adj" fmla="val 10526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556159" y="4550410"/>
              <a:ext cx="3555182" cy="2806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Box box1;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没有实参　→　</a:t>
              </a:r>
              <a:r>
                <a:rPr lang="en-US" sz="16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Box()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1047750" y="5219700"/>
              <a:ext cx="4572000" cy="723900"/>
            </a:xfrm>
            <a:prstGeom prst="roundRect">
              <a:avLst>
                <a:gd name="adj" fmla="val 10526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08565" y="5464811"/>
              <a:ext cx="4450371" cy="2806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Box box2(15, 30, 25);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→　三参数版本</a:t>
              </a:r>
            </a:p>
          </p:txBody>
        </p:sp>
      </p:grpSp>
      <p:grpSp>
        <p:nvGrpSpPr>
          <p:cNvPr id="20" name="slide_63-note"/>
          <p:cNvGrpSpPr/>
          <p:nvPr/>
        </p:nvGrpSpPr>
        <p:grpSpPr>
          <a:xfrm>
            <a:off x="6298311" y="3005302"/>
            <a:ext cx="5057394" cy="2434990"/>
            <a:chOff x="6277356" y="2774146"/>
            <a:chExt cx="5057394" cy="2434990"/>
          </a:xfrm>
        </p:grpSpPr>
        <p:sp>
          <p:nvSpPr>
            <p:cNvPr id="17" name="TextBox 17"/>
            <p:cNvSpPr txBox="1"/>
            <p:nvPr/>
          </p:nvSpPr>
          <p:spPr>
            <a:xfrm>
              <a:off x="6277356" y="2774146"/>
              <a:ext cx="564257" cy="452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2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注意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6286500" y="3284220"/>
              <a:ext cx="5048250" cy="9525"/>
            </a:xfrm>
            <a:custGeom>
              <a:avLst/>
              <a:gdLst/>
              <a:ahLst/>
              <a:cxnLst/>
              <a:rect l="l" t="t" r="r" b="b"/>
              <a:pathLst>
                <a:path w="5048250" h="9525">
                  <a:moveTo>
                    <a:pt x="0" y="0"/>
                  </a:moveTo>
                  <a:lnTo>
                    <a:pt x="50482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9" name="slide_63-w2"/>
            <p:cNvSpPr txBox="1"/>
            <p:nvPr/>
          </p:nvSpPr>
          <p:spPr>
            <a:xfrm>
              <a:off x="6278499" y="3327082"/>
              <a:ext cx="5048250" cy="18820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每次建立对象只执行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一个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构造函数，不是依次执行所有版本。</a:t>
              </a:r>
            </a:p>
            <a:p>
              <a:pPr algn="l">
                <a:lnSpc>
                  <a:spcPct val="150000"/>
                </a:lnSpc>
                <a:spcBef>
                  <a:spcPts val="705"/>
                </a:spcBef>
              </a:pP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若多个版本都能匹配同一次无参创建，会发生</a:t>
              </a:r>
              <a:r>
                <a:rPr lang="zh-CN" altLang="en-US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二义性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那么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编译器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会报</a:t>
              </a:r>
              <a:r>
                <a:rPr lang="zh-CN" sz="2000" dirty="0">
                  <a:latin typeface="Consolas"/>
                  <a:ea typeface="Microsoft YaHei"/>
                  <a:cs typeface="Consolas"/>
                </a:rPr>
                <a:t>二义性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错误。</a:t>
              </a:r>
            </a:p>
          </p:txBody>
        </p:sp>
      </p:grpSp>
      <p:sp>
        <p:nvSpPr>
          <p:cNvPr id="23" name="Freeform 16">
            <a:extLst>
              <a:ext uri="{FF2B5EF4-FFF2-40B4-BE49-F238E27FC236}">
                <a16:creationId xmlns:a16="http://schemas.microsoft.com/office/drawing/2014/main" id="{B72C7011-C66B-B159-DC0D-82E83EDF3D74}"/>
              </a:ext>
            </a:extLst>
          </p:cNvPr>
          <p:cNvSpPr/>
          <p:nvPr/>
        </p:nvSpPr>
        <p:spPr>
          <a:xfrm flipH="1">
            <a:off x="5598365" y="3167749"/>
            <a:ext cx="83529" cy="2962376"/>
          </a:xfrm>
          <a:custGeom>
            <a:avLst/>
            <a:gdLst/>
            <a:ahLst/>
            <a:cxnLst/>
            <a:rect l="l" t="t" r="r" b="b"/>
            <a:pathLst>
              <a:path w="9525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64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4993325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例2.15　Box的两个重载构造函数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slide_64-code"/>
          <p:cNvGrpSpPr/>
          <p:nvPr/>
        </p:nvGrpSpPr>
        <p:grpSpPr>
          <a:xfrm>
            <a:off x="819150" y="2746245"/>
            <a:ext cx="5905490" cy="2989654"/>
            <a:chOff x="923925" y="2057400"/>
            <a:chExt cx="5905490" cy="2989654"/>
          </a:xfrm>
        </p:grpSpPr>
        <p:sp>
          <p:nvSpPr>
            <p:cNvPr id="6" name="TextBox 6"/>
            <p:cNvSpPr txBox="1"/>
            <p:nvPr/>
          </p:nvSpPr>
          <p:spPr>
            <a:xfrm>
              <a:off x="1039368" y="2084705"/>
              <a:ext cx="5790047" cy="29623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62"/>
                </a:lnSpc>
              </a:pP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Box {</a:t>
              </a:r>
              <a:b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Box(</a:t>
              </a: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h, </a:t>
              </a: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w, </a:t>
              </a: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l)</a:t>
              </a:r>
              <a:b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: height(h), width(w), length(l) {}</a:t>
              </a:r>
              <a:b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Box();</a:t>
              </a:r>
              <a:b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volume();</a:t>
              </a:r>
              <a:b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height;</a:t>
              </a:r>
              <a:b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width;</a:t>
              </a:r>
              <a:b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length;</a:t>
              </a:r>
              <a:b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9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923925" y="2057400"/>
              <a:ext cx="9525" cy="2938462"/>
            </a:xfrm>
            <a:custGeom>
              <a:avLst/>
              <a:gdLst/>
              <a:ahLst/>
              <a:cxnLst/>
              <a:rect l="l" t="t" r="r" b="b"/>
              <a:pathLst>
                <a:path w="9525" h="2938462">
                  <a:moveTo>
                    <a:pt x="0" y="0"/>
                  </a:moveTo>
                  <a:lnTo>
                    <a:pt x="0" y="293846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2" name="slide_64-note1"/>
          <p:cNvGrpSpPr/>
          <p:nvPr/>
        </p:nvGrpSpPr>
        <p:grpSpPr>
          <a:xfrm>
            <a:off x="7056496" y="2169819"/>
            <a:ext cx="4333494" cy="1048512"/>
            <a:chOff x="7039356" y="2090102"/>
            <a:chExt cx="4333494" cy="1048512"/>
          </a:xfrm>
        </p:grpSpPr>
        <p:sp>
          <p:nvSpPr>
            <p:cNvPr id="9" name="TextBox 9"/>
            <p:cNvSpPr txBox="1"/>
            <p:nvPr/>
          </p:nvSpPr>
          <p:spPr>
            <a:xfrm>
              <a:off x="7039356" y="2090102"/>
              <a:ext cx="128240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三参数版本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7048500" y="2426970"/>
              <a:ext cx="4324350" cy="9525"/>
            </a:xfrm>
            <a:custGeom>
              <a:avLst/>
              <a:gdLst/>
              <a:ahLst/>
              <a:cxnLst/>
              <a:rect l="l" t="t" r="r" b="b"/>
              <a:pathLst>
                <a:path w="4324350" h="9525">
                  <a:moveTo>
                    <a:pt x="0" y="0"/>
                  </a:moveTo>
                  <a:lnTo>
                    <a:pt x="43243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1" name="slide_64-w1"/>
            <p:cNvSpPr txBox="1"/>
            <p:nvPr/>
          </p:nvSpPr>
          <p:spPr>
            <a:xfrm>
              <a:off x="7040118" y="2491105"/>
              <a:ext cx="4324350" cy="6475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558"/>
                </a:lnSpc>
              </a:pP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Box(int h, int w, int l)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用初始化表把三个实参存入height、width、length。</a:t>
              </a:r>
            </a:p>
          </p:txBody>
        </p:sp>
      </p:grpSp>
      <p:grpSp>
        <p:nvGrpSpPr>
          <p:cNvPr id="16" name="slide_64-note2"/>
          <p:cNvGrpSpPr/>
          <p:nvPr/>
        </p:nvGrpSpPr>
        <p:grpSpPr>
          <a:xfrm>
            <a:off x="7056496" y="3488370"/>
            <a:ext cx="4333494" cy="1048512"/>
            <a:chOff x="7039356" y="3305492"/>
            <a:chExt cx="4333494" cy="1048512"/>
          </a:xfrm>
        </p:grpSpPr>
        <p:sp>
          <p:nvSpPr>
            <p:cNvPr id="13" name="TextBox 13"/>
            <p:cNvSpPr txBox="1"/>
            <p:nvPr/>
          </p:nvSpPr>
          <p:spPr>
            <a:xfrm>
              <a:off x="7039356" y="3305492"/>
              <a:ext cx="102592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无参版本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7048500" y="3642360"/>
              <a:ext cx="4324350" cy="9525"/>
            </a:xfrm>
            <a:custGeom>
              <a:avLst/>
              <a:gdLst/>
              <a:ahLst/>
              <a:cxnLst/>
              <a:rect l="l" t="t" r="r" b="b"/>
              <a:pathLst>
                <a:path w="4324350" h="9525">
                  <a:moveTo>
                    <a:pt x="0" y="0"/>
                  </a:moveTo>
                  <a:lnTo>
                    <a:pt x="43243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slide_64-w2"/>
            <p:cNvSpPr txBox="1"/>
            <p:nvPr/>
          </p:nvSpPr>
          <p:spPr>
            <a:xfrm>
              <a:off x="7040118" y="3706495"/>
              <a:ext cx="4324350" cy="6475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558"/>
                </a:lnSpc>
              </a:pP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Box()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在类内只写原型，实现放在类外，它把三个尺寸都设为10。</a:t>
              </a:r>
            </a:p>
          </p:txBody>
        </p:sp>
      </p:grpSp>
      <p:grpSp>
        <p:nvGrpSpPr>
          <p:cNvPr id="20" name="slide_64-note3"/>
          <p:cNvGrpSpPr/>
          <p:nvPr/>
        </p:nvGrpSpPr>
        <p:grpSpPr>
          <a:xfrm>
            <a:off x="7056496" y="4844436"/>
            <a:ext cx="4333494" cy="1048512"/>
            <a:chOff x="7039356" y="4520882"/>
            <a:chExt cx="4333494" cy="1048512"/>
          </a:xfrm>
        </p:grpSpPr>
        <p:sp>
          <p:nvSpPr>
            <p:cNvPr id="17" name="TextBox 17"/>
            <p:cNvSpPr txBox="1"/>
            <p:nvPr/>
          </p:nvSpPr>
          <p:spPr>
            <a:xfrm>
              <a:off x="7039356" y="4520882"/>
              <a:ext cx="102592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构成重载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7048500" y="4857750"/>
              <a:ext cx="4324350" cy="9525"/>
            </a:xfrm>
            <a:custGeom>
              <a:avLst/>
              <a:gdLst/>
              <a:ahLst/>
              <a:cxnLst/>
              <a:rect l="l" t="t" r="r" b="b"/>
              <a:pathLst>
                <a:path w="4324350" h="9525">
                  <a:moveTo>
                    <a:pt x="0" y="0"/>
                  </a:moveTo>
                  <a:lnTo>
                    <a:pt x="43243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9" name="slide_64-w3"/>
            <p:cNvSpPr txBox="1"/>
            <p:nvPr/>
          </p:nvSpPr>
          <p:spPr>
            <a:xfrm>
              <a:off x="7040118" y="4921885"/>
              <a:ext cx="4324350" cy="6475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558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两个函数都叫Box，参数表不同。建立对象时按实参选择其中一个。</a:t>
              </a:r>
            </a:p>
          </p:txBody>
        </p:sp>
      </p:grpSp>
      <p:sp>
        <p:nvSpPr>
          <p:cNvPr id="22" name="TextBox 8">
            <a:extLst>
              <a:ext uri="{FF2B5EF4-FFF2-40B4-BE49-F238E27FC236}">
                <a16:creationId xmlns:a16="http://schemas.microsoft.com/office/drawing/2014/main" id="{5BF97B67-41E2-780C-E211-4DFDCA2F3CFD}"/>
              </a:ext>
            </a:extLst>
          </p:cNvPr>
          <p:cNvSpPr txBox="1"/>
          <p:nvPr/>
        </p:nvSpPr>
        <p:spPr>
          <a:xfrm>
            <a:off x="806577" y="2138704"/>
            <a:ext cx="2616101" cy="3077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Box</a:t>
            </a:r>
            <a:r>
              <a:rPr lang="en-US" altLang="zh-CN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 </a:t>
            </a:r>
            <a:r>
              <a:rPr lang="zh-CN" altLang="en-US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类有</a:t>
            </a:r>
            <a:r>
              <a:rPr lang="zh-CN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两个构造函数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65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4765924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例2.15　无参版本的实现与使用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slide_65-code"/>
          <p:cNvGrpSpPr/>
          <p:nvPr/>
        </p:nvGrpSpPr>
        <p:grpSpPr>
          <a:xfrm>
            <a:off x="923925" y="2165544"/>
            <a:ext cx="5308332" cy="3623846"/>
            <a:chOff x="923925" y="2076450"/>
            <a:chExt cx="5308332" cy="3623846"/>
          </a:xfrm>
        </p:grpSpPr>
        <p:sp>
          <p:nvSpPr>
            <p:cNvPr id="6" name="TextBox 6"/>
            <p:cNvSpPr txBox="1"/>
            <p:nvPr/>
          </p:nvSpPr>
          <p:spPr>
            <a:xfrm>
              <a:off x="1040130" y="2099310"/>
              <a:ext cx="5192127" cy="36009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Box::Box()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height = 10; width = 10; length = 10;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Box::volume()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height * width * length;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Box box1;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box1.volume() &lt;&lt; endl;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Box box2(15, 30, 25);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box2.volume() &lt;&lt; endl;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923925" y="2076450"/>
              <a:ext cx="45719" cy="3600986"/>
            </a:xfrm>
            <a:custGeom>
              <a:avLst/>
              <a:gdLst/>
              <a:ahLst/>
              <a:cxnLst/>
              <a:rect l="l" t="t" r="r" b="b"/>
              <a:pathLst>
                <a:path w="9525" h="3312795">
                  <a:moveTo>
                    <a:pt x="0" y="0"/>
                  </a:moveTo>
                  <a:lnTo>
                    <a:pt x="0" y="331279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7" name="slide_65-tbl"/>
          <p:cNvGrpSpPr/>
          <p:nvPr/>
        </p:nvGrpSpPr>
        <p:grpSpPr>
          <a:xfrm>
            <a:off x="6667500" y="2203644"/>
            <a:ext cx="4667250" cy="1257300"/>
            <a:chOff x="6667500" y="2114550"/>
            <a:chExt cx="4667250" cy="1257300"/>
          </a:xfrm>
        </p:grpSpPr>
        <p:sp>
          <p:nvSpPr>
            <p:cNvPr id="9" name="Rectangle 9"/>
            <p:cNvSpPr/>
            <p:nvPr/>
          </p:nvSpPr>
          <p:spPr>
            <a:xfrm>
              <a:off x="6667500" y="2114550"/>
              <a:ext cx="14287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172325" y="220726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对象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8096250" y="2114550"/>
              <a:ext cx="17145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8441055" y="2207260"/>
              <a:ext cx="102489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选中的版本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9810750" y="2114550"/>
              <a:ext cx="15240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63200" y="220726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体积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667500" y="2533650"/>
              <a:ext cx="1428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152132" y="2626360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box1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8096250" y="2533650"/>
              <a:ext cx="1714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662988" y="2626360"/>
              <a:ext cx="58102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Box()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9810750" y="2533650"/>
              <a:ext cx="1524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343007" y="2626360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1000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6667500" y="2952750"/>
              <a:ext cx="1428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152132" y="3045460"/>
              <a:ext cx="4594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box2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8096250" y="2952750"/>
              <a:ext cx="1714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441055" y="3045460"/>
              <a:ext cx="102489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三参数版本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9810750" y="2952750"/>
              <a:ext cx="1524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287476" y="3045460"/>
              <a:ext cx="57054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11250</a:t>
              </a:r>
            </a:p>
          </p:txBody>
        </p:sp>
      </p:grpSp>
      <p:grpSp>
        <p:nvGrpSpPr>
          <p:cNvPr id="31" name="slide_65-out"/>
          <p:cNvGrpSpPr/>
          <p:nvPr/>
        </p:nvGrpSpPr>
        <p:grpSpPr>
          <a:xfrm>
            <a:off x="6667500" y="3778931"/>
            <a:ext cx="4667250" cy="989648"/>
            <a:chOff x="6667500" y="3619500"/>
            <a:chExt cx="4667250" cy="989648"/>
          </a:xfrm>
        </p:grpSpPr>
        <p:sp>
          <p:nvSpPr>
            <p:cNvPr id="28" name="Rectangle 28"/>
            <p:cNvSpPr/>
            <p:nvPr/>
          </p:nvSpPr>
          <p:spPr>
            <a:xfrm>
              <a:off x="6667500" y="3619500"/>
              <a:ext cx="4667250" cy="989648"/>
            </a:xfrm>
            <a:prstGeom prst="roundRect">
              <a:avLst>
                <a:gd name="adj" fmla="val 7700"/>
              </a:avLst>
            </a:prstGeom>
            <a:solidFill>
              <a:srgbClr val="1E2F4D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6813042" y="3688715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9FC5E8"/>
                  </a:solidFill>
                  <a:latin typeface="Consolas"/>
                  <a:ea typeface="Microsoft YaHei"/>
                  <a:cs typeface="Consolas"/>
                </a:rPr>
                <a:t>运行结果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811899" y="3970020"/>
              <a:ext cx="567817" cy="5690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48"/>
                </a:lnSpc>
              </a:pP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1000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11250</a:t>
              </a:r>
            </a:p>
          </p:txBody>
        </p:sp>
      </p:grpSp>
      <p:grpSp>
        <p:nvGrpSpPr>
          <p:cNvPr id="34" name="slide_65-warn"/>
          <p:cNvGrpSpPr/>
          <p:nvPr/>
        </p:nvGrpSpPr>
        <p:grpSpPr>
          <a:xfrm>
            <a:off x="6667500" y="5064364"/>
            <a:ext cx="4667250" cy="952500"/>
            <a:chOff x="6667500" y="4876800"/>
            <a:chExt cx="4667250" cy="952500"/>
          </a:xfrm>
        </p:grpSpPr>
        <p:sp>
          <p:nvSpPr>
            <p:cNvPr id="32" name="Rectangle 32"/>
            <p:cNvSpPr/>
            <p:nvPr/>
          </p:nvSpPr>
          <p:spPr>
            <a:xfrm>
              <a:off x="6667500" y="4876800"/>
              <a:ext cx="4667250" cy="952500"/>
            </a:xfrm>
            <a:prstGeom prst="roundRect">
              <a:avLst>
                <a:gd name="adj" fmla="val 8000"/>
              </a:avLst>
            </a:prstGeom>
            <a:solidFill>
              <a:srgbClr val="FBECEC"/>
            </a:solidFill>
            <a:ln w="13335">
              <a:solidFill>
                <a:srgbClr val="C00000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7183374" y="5003916"/>
              <a:ext cx="3491340" cy="6982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Box box1();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是函数声明，不是对象。</a:t>
              </a:r>
              <a:b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用无参版本时写</a:t>
              </a:r>
              <a:r>
                <a:rPr lang="en-US" sz="16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Box box1;</a:t>
              </a:r>
            </a:p>
          </p:txBody>
        </p:sp>
      </p:grpSp>
      <p:sp>
        <p:nvSpPr>
          <p:cNvPr id="35" name="Freeform 16">
            <a:extLst>
              <a:ext uri="{FF2B5EF4-FFF2-40B4-BE49-F238E27FC236}">
                <a16:creationId xmlns:a16="http://schemas.microsoft.com/office/drawing/2014/main" id="{E42C8DAE-07DF-75A4-1C8A-292E78F39DA1}"/>
              </a:ext>
            </a:extLst>
          </p:cNvPr>
          <p:cNvSpPr/>
          <p:nvPr/>
        </p:nvSpPr>
        <p:spPr>
          <a:xfrm>
            <a:off x="6400072" y="2073476"/>
            <a:ext cx="9525" cy="4133850"/>
          </a:xfrm>
          <a:custGeom>
            <a:avLst/>
            <a:gdLst/>
            <a:ahLst/>
            <a:cxnLst/>
            <a:rect l="l" t="t" r="r" b="b"/>
            <a:pathLst>
              <a:path w="9525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66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4843089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例2.16　Date类的重载构造函数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slide_66-code"/>
          <p:cNvGrpSpPr/>
          <p:nvPr/>
        </p:nvGrpSpPr>
        <p:grpSpPr>
          <a:xfrm>
            <a:off x="923925" y="2057400"/>
            <a:ext cx="6448067" cy="3991708"/>
            <a:chOff x="923925" y="2057400"/>
            <a:chExt cx="6448067" cy="3991708"/>
          </a:xfrm>
        </p:grpSpPr>
        <p:sp>
          <p:nvSpPr>
            <p:cNvPr id="6" name="TextBox 6"/>
            <p:cNvSpPr txBox="1"/>
            <p:nvPr/>
          </p:nvSpPr>
          <p:spPr>
            <a:xfrm>
              <a:off x="1040130" y="2092960"/>
              <a:ext cx="6331862" cy="387798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#include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Date();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showDate();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year, month, day;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Date::Date() { year = 2019; month = 4; day = 28; }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Date::Date(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year = y; month = m; day = d;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923925" y="2057400"/>
              <a:ext cx="45719" cy="3991708"/>
            </a:xfrm>
            <a:custGeom>
              <a:avLst/>
              <a:gdLst/>
              <a:ahLst/>
              <a:cxnLst/>
              <a:rect l="l" t="t" r="r" b="b"/>
              <a:pathLst>
                <a:path w="9525" h="3390900">
                  <a:moveTo>
                    <a:pt x="0" y="0"/>
                  </a:moveTo>
                  <a:lnTo>
                    <a:pt x="0" y="339090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2" name="slide_66-note1"/>
          <p:cNvGrpSpPr/>
          <p:nvPr/>
        </p:nvGrpSpPr>
        <p:grpSpPr>
          <a:xfrm>
            <a:off x="7848246" y="2090102"/>
            <a:ext cx="3571494" cy="1042910"/>
            <a:chOff x="7801356" y="2090102"/>
            <a:chExt cx="3571494" cy="1042910"/>
          </a:xfrm>
        </p:grpSpPr>
        <p:sp>
          <p:nvSpPr>
            <p:cNvPr id="9" name="TextBox 9"/>
            <p:cNvSpPr txBox="1"/>
            <p:nvPr/>
          </p:nvSpPr>
          <p:spPr>
            <a:xfrm>
              <a:off x="7801356" y="2090102"/>
              <a:ext cx="128240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本例</a:t>
              </a:r>
              <a:r>
                <a:rPr lang="zh-CN" alt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的需求</a:t>
              </a:r>
              <a:endParaRPr lang="zh-CN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10" name="Freeform 10"/>
            <p:cNvSpPr/>
            <p:nvPr/>
          </p:nvSpPr>
          <p:spPr>
            <a:xfrm>
              <a:off x="7810500" y="2426970"/>
              <a:ext cx="3562350" cy="9525"/>
            </a:xfrm>
            <a:custGeom>
              <a:avLst/>
              <a:gdLst/>
              <a:ahLst/>
              <a:cxnLst/>
              <a:rect l="l" t="t" r="r" b="b"/>
              <a:pathLst>
                <a:path w="3562350" h="9525">
                  <a:moveTo>
                    <a:pt x="0" y="0"/>
                  </a:moveTo>
                  <a:lnTo>
                    <a:pt x="35623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1" name="slide_66-w1"/>
            <p:cNvSpPr txBox="1"/>
            <p:nvPr/>
          </p:nvSpPr>
          <p:spPr>
            <a:xfrm>
              <a:off x="7802118" y="2491105"/>
              <a:ext cx="3562350" cy="6419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558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建立日期对象时可以给出日期；不给时，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默认使用 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2019年4月28日。</a:t>
              </a:r>
            </a:p>
          </p:txBody>
        </p:sp>
      </p:grpSp>
      <p:grpSp>
        <p:nvGrpSpPr>
          <p:cNvPr id="16" name="slide_66-note2"/>
          <p:cNvGrpSpPr/>
          <p:nvPr/>
        </p:nvGrpSpPr>
        <p:grpSpPr>
          <a:xfrm>
            <a:off x="7848246" y="3874133"/>
            <a:ext cx="3571494" cy="1792414"/>
            <a:chOff x="7801356" y="3630295"/>
            <a:chExt cx="3571494" cy="1792414"/>
          </a:xfrm>
        </p:grpSpPr>
        <p:sp>
          <p:nvSpPr>
            <p:cNvPr id="13" name="TextBox 13"/>
            <p:cNvSpPr txBox="1"/>
            <p:nvPr/>
          </p:nvSpPr>
          <p:spPr>
            <a:xfrm>
              <a:off x="7801356" y="3630295"/>
              <a:ext cx="153888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两个构造函数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7810500" y="3967162"/>
              <a:ext cx="3562350" cy="9525"/>
            </a:xfrm>
            <a:custGeom>
              <a:avLst/>
              <a:gdLst/>
              <a:ahLst/>
              <a:cxnLst/>
              <a:rect l="l" t="t" r="r" b="b"/>
              <a:pathLst>
                <a:path w="3562350" h="9525">
                  <a:moveTo>
                    <a:pt x="0" y="0"/>
                  </a:moveTo>
                  <a:lnTo>
                    <a:pt x="35623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slide_66-w2"/>
            <p:cNvSpPr txBox="1"/>
            <p:nvPr/>
          </p:nvSpPr>
          <p:spPr>
            <a:xfrm>
              <a:off x="7802118" y="4031297"/>
              <a:ext cx="3562350" cy="13914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558"/>
                </a:lnSpc>
              </a:pP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Date()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：不带参数，设为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2019.4.28</a:t>
              </a:r>
            </a:p>
            <a:p>
              <a:pPr algn="l">
                <a:lnSpc>
                  <a:spcPts val="2558"/>
                </a:lnSpc>
                <a:spcBef>
                  <a:spcPts val="742"/>
                </a:spcBef>
              </a:pP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Date(int y, int m, int d)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：用实参设置日期</a:t>
              </a:r>
            </a:p>
          </p:txBody>
        </p:sp>
      </p:grpSp>
      <p:sp>
        <p:nvSpPr>
          <p:cNvPr id="17" name="Freeform 16">
            <a:extLst>
              <a:ext uri="{FF2B5EF4-FFF2-40B4-BE49-F238E27FC236}">
                <a16:creationId xmlns:a16="http://schemas.microsoft.com/office/drawing/2014/main" id="{107C01DA-F4FB-FC61-884B-C13CE8EB72C9}"/>
              </a:ext>
            </a:extLst>
          </p:cNvPr>
          <p:cNvSpPr/>
          <p:nvPr/>
        </p:nvSpPr>
        <p:spPr>
          <a:xfrm>
            <a:off x="7473901" y="2073476"/>
            <a:ext cx="9525" cy="4133850"/>
          </a:xfrm>
          <a:custGeom>
            <a:avLst/>
            <a:gdLst/>
            <a:ahLst/>
            <a:cxnLst/>
            <a:rect l="l" t="t" r="r" b="b"/>
            <a:pathLst>
              <a:path w="9525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构造函数与析构函数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例2.12　关于计时器的例子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10220325" cy="3457575"/>
            <a:chOff x="914400" y="2009775"/>
            <a:chExt cx="10220325" cy="3457575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10096500" cy="3457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&lt;cstdlib&gt;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timer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timer() { seconds = 0;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timer(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t) { seconds = atoi(t);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timer(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t) { seconds = t;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timer(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min,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sec) { seconds = min * 60 + sec;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gettime()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seconds;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seconds;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3383280"/>
            </a:xfrm>
            <a:custGeom>
              <a:avLst/>
              <a:gdLst/>
              <a:ahLst/>
              <a:cxnLst/>
              <a:rect l="l" t="t" r="r" b="b"/>
              <a:pathLst>
                <a:path w="9525" h="3383280">
                  <a:moveTo>
                    <a:pt x="0" y="0"/>
                  </a:moveTo>
                  <a:lnTo>
                    <a:pt x="0" y="33832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5548533"/>
            <a:ext cx="10239375" cy="499842"/>
            <a:chOff x="990600" y="5548533"/>
            <a:chExt cx="10239375" cy="499842"/>
          </a:xfrm>
        </p:grpSpPr>
        <p:sp>
          <p:nvSpPr>
            <p:cNvPr id="11" name="Freeform 11"/>
            <p:cNvSpPr/>
            <p:nvPr/>
          </p:nvSpPr>
          <p:spPr>
            <a:xfrm>
              <a:off x="990600" y="5548533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6769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timer根据实参类型和个数选择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，最终都把时间保存为秒数。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68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3680887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例2.17　计时器类timer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slide_68-code"/>
          <p:cNvGrpSpPr/>
          <p:nvPr/>
        </p:nvGrpSpPr>
        <p:grpSpPr>
          <a:xfrm>
            <a:off x="961855" y="2055180"/>
            <a:ext cx="5481070" cy="3323987"/>
            <a:chOff x="878205" y="2116138"/>
            <a:chExt cx="5481070" cy="3323987"/>
          </a:xfrm>
        </p:grpSpPr>
        <p:sp>
          <p:nvSpPr>
            <p:cNvPr id="6" name="TextBox 6"/>
            <p:cNvSpPr txBox="1"/>
            <p:nvPr/>
          </p:nvSpPr>
          <p:spPr>
            <a:xfrm>
              <a:off x="1040511" y="2116138"/>
              <a:ext cx="5318764" cy="33239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timer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timer() { seconds = 0; }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timer(</a:t>
              </a:r>
              <a:r>
                <a:rPr lang="en-US" altLang="zh-CN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t) { seconds = </a:t>
              </a:r>
              <a:r>
                <a:rPr lang="en-US" dirty="0" err="1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stoi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(t); }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timer(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t) { seconds = t; }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timer(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min,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sec) { </a:t>
              </a:r>
            </a:p>
            <a:p>
              <a:pPr algn="l"/>
              <a:r>
                <a:rPr lang="en-US" dirty="0">
                  <a:solidFill>
                    <a:srgbClr val="172B49"/>
                  </a:solidFill>
                  <a:ea typeface="Consolas"/>
                  <a:cs typeface="Consolas"/>
                </a:rPr>
                <a:t>        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seconds = min * 60 + sec; </a:t>
              </a:r>
            </a:p>
            <a:p>
              <a:pPr algn="l"/>
              <a:r>
                <a:rPr lang="en-US" dirty="0">
                  <a:solidFill>
                    <a:srgbClr val="172B49"/>
                  </a:solidFill>
                  <a:ea typeface="Consolas"/>
                  <a:cs typeface="Consolas"/>
                </a:rPr>
                <a:t>    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gettime() {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seconds; }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seconds;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7" name="Freeform 7"/>
            <p:cNvSpPr/>
            <p:nvPr/>
          </p:nvSpPr>
          <p:spPr>
            <a:xfrm flipH="1">
              <a:off x="878205" y="2160458"/>
              <a:ext cx="45719" cy="3279666"/>
            </a:xfrm>
            <a:custGeom>
              <a:avLst/>
              <a:gdLst/>
              <a:ahLst/>
              <a:cxnLst/>
              <a:rect l="l" t="t" r="r" b="b"/>
              <a:pathLst>
                <a:path w="9525" h="2932748">
                  <a:moveTo>
                    <a:pt x="0" y="0"/>
                  </a:moveTo>
                  <a:lnTo>
                    <a:pt x="0" y="2932748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2" name="slide_68-task"/>
          <p:cNvGrpSpPr/>
          <p:nvPr/>
        </p:nvGrpSpPr>
        <p:grpSpPr>
          <a:xfrm>
            <a:off x="7834912" y="2508980"/>
            <a:ext cx="3537938" cy="1840040"/>
            <a:chOff x="8087106" y="2050574"/>
            <a:chExt cx="3247644" cy="1840040"/>
          </a:xfrm>
        </p:grpSpPr>
        <p:sp>
          <p:nvSpPr>
            <p:cNvPr id="9" name="TextBox 9"/>
            <p:cNvSpPr txBox="1"/>
            <p:nvPr/>
          </p:nvSpPr>
          <p:spPr>
            <a:xfrm>
              <a:off x="8087106" y="2050574"/>
              <a:ext cx="15388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本例</a:t>
              </a:r>
              <a:r>
                <a:rPr lang="zh-CN" altLang="en-US" sz="2400" b="1" dirty="0">
                  <a:solidFill>
                    <a:srgbClr val="244D87"/>
                  </a:solidFill>
                  <a:cs typeface="Consolas"/>
                </a:rPr>
                <a:t>的需求</a:t>
              </a:r>
              <a:endPara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10" name="Freeform 10"/>
            <p:cNvSpPr/>
            <p:nvPr/>
          </p:nvSpPr>
          <p:spPr>
            <a:xfrm>
              <a:off x="8096250" y="2446020"/>
              <a:ext cx="3238500" cy="9525"/>
            </a:xfrm>
            <a:custGeom>
              <a:avLst/>
              <a:gdLst/>
              <a:ahLst/>
              <a:cxnLst/>
              <a:rect l="l" t="t" r="r" b="b"/>
              <a:pathLst>
                <a:path w="3238500" h="9525">
                  <a:moveTo>
                    <a:pt x="0" y="0"/>
                  </a:moveTo>
                  <a:lnTo>
                    <a:pt x="32385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1" name="slide_68-w1"/>
            <p:cNvSpPr txBox="1"/>
            <p:nvPr/>
          </p:nvSpPr>
          <p:spPr>
            <a:xfrm>
              <a:off x="8087106" y="2689580"/>
              <a:ext cx="3238500" cy="12010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输入一个时间，将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时间统一保存为秒数，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但是输入时间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时允许四种写法。</a:t>
              </a:r>
            </a:p>
          </p:txBody>
        </p:sp>
      </p:grpSp>
      <p:grpSp>
        <p:nvGrpSpPr>
          <p:cNvPr id="29" name="slide_68-tbl"/>
          <p:cNvGrpSpPr/>
          <p:nvPr/>
        </p:nvGrpSpPr>
        <p:grpSpPr>
          <a:xfrm>
            <a:off x="1039749" y="5523124"/>
            <a:ext cx="10287000" cy="762000"/>
            <a:chOff x="1047750" y="5257800"/>
            <a:chExt cx="10287000" cy="762000"/>
          </a:xfrm>
        </p:grpSpPr>
        <p:sp>
          <p:nvSpPr>
            <p:cNvPr id="13" name="Rectangle 13"/>
            <p:cNvSpPr/>
            <p:nvPr/>
          </p:nvSpPr>
          <p:spPr>
            <a:xfrm>
              <a:off x="1047750" y="5257800"/>
              <a:ext cx="2571750" cy="3810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940889" y="5340350"/>
              <a:ext cx="785471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2"/>
                  </a:solidFill>
                  <a:latin typeface="Consolas"/>
                  <a:ea typeface="Consolas"/>
                  <a:cs typeface="Consolas"/>
                </a:rPr>
                <a:t>timer()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3619500" y="5257800"/>
              <a:ext cx="2571750" cy="3810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3895482" y="5340350"/>
              <a:ext cx="2019785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2"/>
                  </a:solidFill>
                  <a:latin typeface="Consolas"/>
                  <a:ea typeface="Consolas"/>
                  <a:cs typeface="Consolas"/>
                </a:rPr>
                <a:t>timer(const char*)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6191250" y="5257800"/>
              <a:ext cx="2571750" cy="3810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916074" y="5340350"/>
              <a:ext cx="1122103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2"/>
                  </a:solidFill>
                  <a:latin typeface="Consolas"/>
                  <a:ea typeface="Consolas"/>
                  <a:cs typeface="Consolas"/>
                </a:rPr>
                <a:t>timer(int)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763000" y="5257800"/>
              <a:ext cx="2571750" cy="3810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207298" y="5340350"/>
              <a:ext cx="168315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2"/>
                  </a:solidFill>
                  <a:latin typeface="Consolas"/>
                  <a:ea typeface="Consolas"/>
                  <a:cs typeface="Consolas"/>
                </a:rPr>
                <a:t>timer(int, int)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1047750" y="5638800"/>
              <a:ext cx="257175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969743" y="5721350"/>
              <a:ext cx="72776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秒数为0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3619500" y="5638800"/>
              <a:ext cx="257175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3767245" y="5708650"/>
              <a:ext cx="227626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数字</a:t>
              </a:r>
              <a:r>
                <a:rPr lang="zh-CN" alt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字符串转成整数</a:t>
              </a:r>
              <a:r>
                <a:rPr lang="zh-CN" altLang="en-US" sz="1600" dirty="0">
                  <a:solidFill>
                    <a:srgbClr val="172B49"/>
                  </a:solidFill>
                  <a:cs typeface="Consolas"/>
                </a:rPr>
                <a:t>秒</a:t>
              </a:r>
              <a:endParaRPr lang="zh-CN" sz="16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6191250" y="5638800"/>
              <a:ext cx="257175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861572" y="5708650"/>
              <a:ext cx="1231106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直接作为秒数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8763000" y="5638800"/>
              <a:ext cx="257175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599233" y="5721350"/>
              <a:ext cx="899285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分×60+秒</a:t>
              </a:r>
            </a:p>
          </p:txBody>
        </p:sp>
      </p:grpSp>
      <p:sp>
        <p:nvSpPr>
          <p:cNvPr id="30" name="Freeform 16">
            <a:extLst>
              <a:ext uri="{FF2B5EF4-FFF2-40B4-BE49-F238E27FC236}">
                <a16:creationId xmlns:a16="http://schemas.microsoft.com/office/drawing/2014/main" id="{37C639CF-AE26-23CB-AB7F-23E80445106F}"/>
              </a:ext>
            </a:extLst>
          </p:cNvPr>
          <p:cNvSpPr/>
          <p:nvPr/>
        </p:nvSpPr>
        <p:spPr>
          <a:xfrm flipH="1">
            <a:off x="7235930" y="2012518"/>
            <a:ext cx="45719" cy="3145638"/>
          </a:xfrm>
          <a:custGeom>
            <a:avLst/>
            <a:gdLst/>
            <a:ahLst/>
            <a:cxnLst/>
            <a:rect l="l" t="t" r="r" b="b"/>
            <a:pathLst>
              <a:path w="9525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69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5433639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例2.17　四个计时器对象与运行结果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slide_69-code"/>
          <p:cNvGrpSpPr/>
          <p:nvPr/>
        </p:nvGrpSpPr>
        <p:grpSpPr>
          <a:xfrm>
            <a:off x="923925" y="2076449"/>
            <a:ext cx="6258394" cy="2284535"/>
            <a:chOff x="923925" y="2076449"/>
            <a:chExt cx="6258394" cy="2284535"/>
          </a:xfrm>
        </p:grpSpPr>
        <p:sp>
          <p:nvSpPr>
            <p:cNvPr id="6" name="TextBox 6"/>
            <p:cNvSpPr txBox="1"/>
            <p:nvPr/>
          </p:nvSpPr>
          <p:spPr>
            <a:xfrm>
              <a:off x="1039748" y="2095182"/>
              <a:ext cx="6142571" cy="22159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timer a, b(10), c("20"), d(1, 10);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"seconds1=" &lt;&lt; a.gettime() &lt;&lt; endl;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"seconds2=" &lt;&lt; b.gettime() &lt;&lt; endl;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"seconds3=" &lt;&lt; c.gettime() &lt;&lt; endl;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"seconds4=" &lt;&lt; d.gettime() &lt;&lt; endl;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923925" y="2076449"/>
              <a:ext cx="45719" cy="2284535"/>
            </a:xfrm>
            <a:custGeom>
              <a:avLst/>
              <a:gdLst/>
              <a:ahLst/>
              <a:cxnLst/>
              <a:rect l="l" t="t" r="r" b="b"/>
              <a:pathLst>
                <a:path w="9525" h="2155508">
                  <a:moveTo>
                    <a:pt x="0" y="0"/>
                  </a:moveTo>
                  <a:lnTo>
                    <a:pt x="0" y="2155508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41" name="slide_69-tbl"/>
          <p:cNvGrpSpPr/>
          <p:nvPr/>
        </p:nvGrpSpPr>
        <p:grpSpPr>
          <a:xfrm>
            <a:off x="1047750" y="4467374"/>
            <a:ext cx="10287000" cy="1482090"/>
            <a:chOff x="1047750" y="4476750"/>
            <a:chExt cx="10287000" cy="1482090"/>
          </a:xfrm>
        </p:grpSpPr>
        <p:sp>
          <p:nvSpPr>
            <p:cNvPr id="9" name="Rectangle 9"/>
            <p:cNvSpPr/>
            <p:nvPr/>
          </p:nvSpPr>
          <p:spPr>
            <a:xfrm>
              <a:off x="1047750" y="4476750"/>
              <a:ext cx="2095500" cy="370522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897101" y="4541838"/>
              <a:ext cx="39679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对象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3143250" y="4476750"/>
              <a:ext cx="3238500" cy="370522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4564101" y="4541838"/>
              <a:ext cx="39679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实参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381750" y="4476750"/>
              <a:ext cx="2667000" cy="370522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038950" y="4541838"/>
              <a:ext cx="135260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选中的构造函数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9048750" y="4476750"/>
              <a:ext cx="2286000" cy="370522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16527" y="4554538"/>
              <a:ext cx="75044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seconds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1047750" y="4847272"/>
              <a:ext cx="2095500" cy="370522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035692" y="4925060"/>
              <a:ext cx="11961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3143250" y="4847272"/>
              <a:ext cx="3238500" cy="370522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4659681" y="4912360"/>
              <a:ext cx="20563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无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6381750" y="4847272"/>
              <a:ext cx="2667000" cy="370522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340027" y="4925060"/>
              <a:ext cx="75044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timer()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9048750" y="4847272"/>
              <a:ext cx="2286000" cy="370522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131942" y="4925060"/>
              <a:ext cx="11961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1047750" y="5217795"/>
              <a:ext cx="2095500" cy="370522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825415" y="5295582"/>
              <a:ext cx="54016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b(10)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3143250" y="5217795"/>
              <a:ext cx="3238500" cy="370522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4406393" y="5295582"/>
              <a:ext cx="712213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一个int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6381750" y="5217795"/>
              <a:ext cx="2667000" cy="370522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182320" y="5295582"/>
              <a:ext cx="106586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timer(int)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9048750" y="5217795"/>
              <a:ext cx="2286000" cy="370522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0079373" y="5295582"/>
              <a:ext cx="22475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10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1047750" y="5588318"/>
              <a:ext cx="2095500" cy="370522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720277" y="5666105"/>
              <a:ext cx="75044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c("20")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3143250" y="5588318"/>
              <a:ext cx="3238500" cy="370522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4277360" y="5653405"/>
              <a:ext cx="97028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一个字符串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6381750" y="5588318"/>
              <a:ext cx="2667000" cy="370522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7069241" y="5666105"/>
              <a:ext cx="1292021" cy="218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altLang="zh-CN" sz="1420" dirty="0">
                  <a:solidFill>
                    <a:srgbClr val="244D87"/>
                  </a:solidFill>
                  <a:ea typeface="Consolas"/>
                  <a:cs typeface="Consolas"/>
                </a:rPr>
                <a:t>timer(string</a:t>
              </a:r>
              <a:r>
                <a:rPr lang="en-US" sz="142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)</a:t>
              </a:r>
            </a:p>
          </p:txBody>
        </p:sp>
        <p:sp>
          <p:nvSpPr>
            <p:cNvPr id="39" name="Rectangle 39"/>
            <p:cNvSpPr/>
            <p:nvPr/>
          </p:nvSpPr>
          <p:spPr>
            <a:xfrm>
              <a:off x="9048750" y="5588318"/>
              <a:ext cx="2286000" cy="370522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10079373" y="5666105"/>
              <a:ext cx="22475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20</a:t>
              </a:r>
            </a:p>
          </p:txBody>
        </p:sp>
      </p:grpSp>
      <p:grpSp>
        <p:nvGrpSpPr>
          <p:cNvPr id="45" name="slide_69-out"/>
          <p:cNvGrpSpPr/>
          <p:nvPr/>
        </p:nvGrpSpPr>
        <p:grpSpPr>
          <a:xfrm>
            <a:off x="7715250" y="2317115"/>
            <a:ext cx="3714750" cy="1509712"/>
            <a:chOff x="7620000" y="2114550"/>
            <a:chExt cx="3714750" cy="1509712"/>
          </a:xfrm>
        </p:grpSpPr>
        <p:sp>
          <p:nvSpPr>
            <p:cNvPr id="42" name="Rectangle 42"/>
            <p:cNvSpPr/>
            <p:nvPr/>
          </p:nvSpPr>
          <p:spPr>
            <a:xfrm>
              <a:off x="7620000" y="2114550"/>
              <a:ext cx="3714750" cy="1509712"/>
            </a:xfrm>
            <a:prstGeom prst="roundRect">
              <a:avLst>
                <a:gd name="adj" fmla="val 5047"/>
              </a:avLst>
            </a:prstGeom>
            <a:solidFill>
              <a:srgbClr val="1E2F4D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7765542" y="2183765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9FC5E8"/>
                  </a:solidFill>
                  <a:latin typeface="Consolas"/>
                  <a:ea typeface="Microsoft YaHei"/>
                  <a:cs typeface="Consolas"/>
                </a:rPr>
                <a:t>运行结果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7764399" y="2465070"/>
              <a:ext cx="1229995" cy="1089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48"/>
                </a:lnSpc>
              </a:pP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seconds1=0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seconds2=10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seconds3=20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seconds4=70</a:t>
              </a:r>
            </a:p>
          </p:txBody>
        </p:sp>
      </p:grpSp>
      <p:sp>
        <p:nvSpPr>
          <p:cNvPr id="48" name="Rectangle 33">
            <a:extLst>
              <a:ext uri="{FF2B5EF4-FFF2-40B4-BE49-F238E27FC236}">
                <a16:creationId xmlns:a16="http://schemas.microsoft.com/office/drawing/2014/main" id="{53440598-8F99-EFDC-6D2F-D1EF6B5EBB13}"/>
              </a:ext>
            </a:extLst>
          </p:cNvPr>
          <p:cNvSpPr/>
          <p:nvPr/>
        </p:nvSpPr>
        <p:spPr>
          <a:xfrm>
            <a:off x="1047750" y="5941709"/>
            <a:ext cx="2095500" cy="370522"/>
          </a:xfrm>
          <a:prstGeom prst="rect">
            <a:avLst/>
          </a:prstGeom>
          <a:solidFill>
            <a:srgbClr val="F3F6FA"/>
          </a:solidFill>
          <a:ln w="11430">
            <a:solidFill>
              <a:srgbClr val="B4C4D7"/>
            </a:solidFill>
          </a:ln>
        </p:spPr>
      </p:sp>
      <p:sp>
        <p:nvSpPr>
          <p:cNvPr id="49" name="TextBox 34">
            <a:extLst>
              <a:ext uri="{FF2B5EF4-FFF2-40B4-BE49-F238E27FC236}">
                <a16:creationId xmlns:a16="http://schemas.microsoft.com/office/drawing/2014/main" id="{A4906BF0-02AC-2952-49E3-AB38082836CE}"/>
              </a:ext>
            </a:extLst>
          </p:cNvPr>
          <p:cNvSpPr txBox="1"/>
          <p:nvPr/>
        </p:nvSpPr>
        <p:spPr>
          <a:xfrm>
            <a:off x="1697956" y="6019496"/>
            <a:ext cx="795089" cy="2185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altLang="zh-CN" sz="1420" dirty="0">
                <a:solidFill>
                  <a:srgbClr val="172B49"/>
                </a:solidFill>
                <a:ea typeface="Consolas"/>
                <a:cs typeface="Consolas"/>
              </a:rPr>
              <a:t>d</a:t>
            </a:r>
            <a:r>
              <a:rPr lang="en-US" sz="142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(1, </a:t>
            </a:r>
            <a:r>
              <a:rPr lang="en-US" sz="1420" dirty="0">
                <a:solidFill>
                  <a:srgbClr val="172B49"/>
                </a:solidFill>
                <a:ea typeface="Consolas"/>
                <a:cs typeface="Consolas"/>
              </a:rPr>
              <a:t>1</a:t>
            </a:r>
            <a:r>
              <a:rPr lang="en-US" sz="142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0)</a:t>
            </a:r>
          </a:p>
        </p:txBody>
      </p:sp>
      <p:sp>
        <p:nvSpPr>
          <p:cNvPr id="50" name="Rectangle 35">
            <a:extLst>
              <a:ext uri="{FF2B5EF4-FFF2-40B4-BE49-F238E27FC236}">
                <a16:creationId xmlns:a16="http://schemas.microsoft.com/office/drawing/2014/main" id="{2F27630F-A47B-F5C6-4A1B-F6E5EF13F6C9}"/>
              </a:ext>
            </a:extLst>
          </p:cNvPr>
          <p:cNvSpPr/>
          <p:nvPr/>
        </p:nvSpPr>
        <p:spPr>
          <a:xfrm>
            <a:off x="3143250" y="5941709"/>
            <a:ext cx="3238500" cy="370522"/>
          </a:xfrm>
          <a:prstGeom prst="rect">
            <a:avLst/>
          </a:prstGeom>
          <a:solidFill>
            <a:srgbClr val="F3F6FA"/>
          </a:solidFill>
          <a:ln w="11430">
            <a:solidFill>
              <a:srgbClr val="B4C4D7"/>
            </a:solidFill>
          </a:ln>
        </p:spPr>
      </p:sp>
      <p:sp>
        <p:nvSpPr>
          <p:cNvPr id="51" name="TextBox 36">
            <a:extLst>
              <a:ext uri="{FF2B5EF4-FFF2-40B4-BE49-F238E27FC236}">
                <a16:creationId xmlns:a16="http://schemas.microsoft.com/office/drawing/2014/main" id="{280F7275-2CDD-186A-2F93-024C70FEF054}"/>
              </a:ext>
            </a:extLst>
          </p:cNvPr>
          <p:cNvSpPr txBox="1"/>
          <p:nvPr/>
        </p:nvSpPr>
        <p:spPr>
          <a:xfrm>
            <a:off x="4430679" y="6006796"/>
            <a:ext cx="663643" cy="2185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altLang="en-US" sz="1420" dirty="0">
                <a:solidFill>
                  <a:srgbClr val="172B49"/>
                </a:solidFill>
                <a:cs typeface="Consolas"/>
              </a:rPr>
              <a:t>两个</a:t>
            </a:r>
            <a:r>
              <a:rPr lang="en-US" altLang="zh-CN" sz="1420" dirty="0">
                <a:solidFill>
                  <a:srgbClr val="172B49"/>
                </a:solidFill>
                <a:cs typeface="Consolas"/>
              </a:rPr>
              <a:t>int</a:t>
            </a:r>
            <a:endParaRPr lang="zh-CN" sz="1420" dirty="0">
              <a:solidFill>
                <a:srgbClr val="172B49"/>
              </a:solidFill>
              <a:latin typeface="Consolas"/>
              <a:ea typeface="Microsoft YaHei"/>
              <a:cs typeface="Consolas"/>
            </a:endParaRPr>
          </a:p>
        </p:txBody>
      </p:sp>
      <p:sp>
        <p:nvSpPr>
          <p:cNvPr id="52" name="Rectangle 37">
            <a:extLst>
              <a:ext uri="{FF2B5EF4-FFF2-40B4-BE49-F238E27FC236}">
                <a16:creationId xmlns:a16="http://schemas.microsoft.com/office/drawing/2014/main" id="{86798A9B-DF77-DD32-E240-86D6985650F6}"/>
              </a:ext>
            </a:extLst>
          </p:cNvPr>
          <p:cNvSpPr/>
          <p:nvPr/>
        </p:nvSpPr>
        <p:spPr>
          <a:xfrm>
            <a:off x="6381750" y="5941709"/>
            <a:ext cx="2667000" cy="370522"/>
          </a:xfrm>
          <a:prstGeom prst="rect">
            <a:avLst/>
          </a:prstGeom>
          <a:solidFill>
            <a:srgbClr val="F3F6FA"/>
          </a:solidFill>
          <a:ln w="11430">
            <a:solidFill>
              <a:srgbClr val="B4C4D7"/>
            </a:solidFill>
          </a:ln>
        </p:spPr>
      </p:sp>
      <p:sp>
        <p:nvSpPr>
          <p:cNvPr id="53" name="TextBox 38">
            <a:extLst>
              <a:ext uri="{FF2B5EF4-FFF2-40B4-BE49-F238E27FC236}">
                <a16:creationId xmlns:a16="http://schemas.microsoft.com/office/drawing/2014/main" id="{C11963ED-8EA7-2ACF-169C-27E0ABE2D3DF}"/>
              </a:ext>
            </a:extLst>
          </p:cNvPr>
          <p:cNvSpPr txBox="1"/>
          <p:nvPr/>
        </p:nvSpPr>
        <p:spPr>
          <a:xfrm>
            <a:off x="6969856" y="6019496"/>
            <a:ext cx="1490794" cy="2185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altLang="zh-CN" sz="1420" dirty="0">
                <a:solidFill>
                  <a:srgbClr val="244D87"/>
                </a:solidFill>
                <a:ea typeface="Consolas"/>
                <a:cs typeface="Consolas"/>
              </a:rPr>
              <a:t>timer(int, int</a:t>
            </a:r>
            <a:r>
              <a:rPr lang="en-US" sz="1420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)</a:t>
            </a:r>
          </a:p>
        </p:txBody>
      </p:sp>
      <p:sp>
        <p:nvSpPr>
          <p:cNvPr id="54" name="Rectangle 39">
            <a:extLst>
              <a:ext uri="{FF2B5EF4-FFF2-40B4-BE49-F238E27FC236}">
                <a16:creationId xmlns:a16="http://schemas.microsoft.com/office/drawing/2014/main" id="{C86E47FD-DC23-A3CA-B4E3-76AD4637E038}"/>
              </a:ext>
            </a:extLst>
          </p:cNvPr>
          <p:cNvSpPr/>
          <p:nvPr/>
        </p:nvSpPr>
        <p:spPr>
          <a:xfrm>
            <a:off x="9048750" y="5941709"/>
            <a:ext cx="2286000" cy="370522"/>
          </a:xfrm>
          <a:prstGeom prst="rect">
            <a:avLst/>
          </a:prstGeom>
          <a:solidFill>
            <a:srgbClr val="F3F6FA"/>
          </a:solidFill>
          <a:ln w="11430">
            <a:solidFill>
              <a:srgbClr val="B4C4D7"/>
            </a:solidFill>
          </a:ln>
        </p:spPr>
      </p:sp>
      <p:sp>
        <p:nvSpPr>
          <p:cNvPr id="55" name="TextBox 40">
            <a:extLst>
              <a:ext uri="{FF2B5EF4-FFF2-40B4-BE49-F238E27FC236}">
                <a16:creationId xmlns:a16="http://schemas.microsoft.com/office/drawing/2014/main" id="{6ED30E74-8D7D-C982-5DAD-242E398D0FFB}"/>
              </a:ext>
            </a:extLst>
          </p:cNvPr>
          <p:cNvSpPr txBox="1"/>
          <p:nvPr/>
        </p:nvSpPr>
        <p:spPr>
          <a:xfrm>
            <a:off x="10092364" y="6019496"/>
            <a:ext cx="198773" cy="2185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42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70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70-header"/>
          <p:cNvGrpSpPr/>
          <p:nvPr/>
        </p:nvGrpSpPr>
        <p:grpSpPr>
          <a:xfrm>
            <a:off x="806577" y="797878"/>
            <a:ext cx="10566273" cy="1100645"/>
            <a:chOff x="806577" y="797878"/>
            <a:chExt cx="10566273" cy="11006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3363722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默认构造函数的二义性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slide_70-code"/>
          <p:cNvGrpSpPr/>
          <p:nvPr/>
        </p:nvGrpSpPr>
        <p:grpSpPr>
          <a:xfrm>
            <a:off x="923925" y="2076450"/>
            <a:ext cx="5242413" cy="2711777"/>
            <a:chOff x="923925" y="2076450"/>
            <a:chExt cx="5242413" cy="2711777"/>
          </a:xfrm>
        </p:grpSpPr>
        <p:sp>
          <p:nvSpPr>
            <p:cNvPr id="6" name="Rectangle 6"/>
            <p:cNvSpPr/>
            <p:nvPr/>
          </p:nvSpPr>
          <p:spPr>
            <a:xfrm>
              <a:off x="990600" y="3938588"/>
              <a:ext cx="5175738" cy="263842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039749" y="2095182"/>
              <a:ext cx="5071901" cy="269304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78"/>
                </a:lnSpc>
              </a:pP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x();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x(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 = 0);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x one(10);   </a:t>
              </a: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正确：调用x(int)</a:t>
              </a:r>
              <a:b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x two;       </a:t>
              </a:r>
              <a:r>
                <a:rPr lang="zh-CN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// 错误：两个版本都能匹配</a:t>
              </a:r>
              <a:br>
                <a:rPr lang="zh-CN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923925" y="2076450"/>
              <a:ext cx="9525" cy="2683192"/>
            </a:xfrm>
            <a:custGeom>
              <a:avLst/>
              <a:gdLst/>
              <a:ahLst/>
              <a:cxnLst/>
              <a:rect l="l" t="t" r="r" b="b"/>
              <a:pathLst>
                <a:path w="9525" h="2683192">
                  <a:moveTo>
                    <a:pt x="0" y="0"/>
                  </a:moveTo>
                  <a:lnTo>
                    <a:pt x="0" y="268319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34" name="slide_70-tbl"/>
          <p:cNvGrpSpPr/>
          <p:nvPr/>
        </p:nvGrpSpPr>
        <p:grpSpPr>
          <a:xfrm>
            <a:off x="1085850" y="5090859"/>
            <a:ext cx="10287000" cy="1143000"/>
            <a:chOff x="1047750" y="4762500"/>
            <a:chExt cx="10287000" cy="1143000"/>
          </a:xfrm>
        </p:grpSpPr>
        <p:sp>
          <p:nvSpPr>
            <p:cNvPr id="10" name="Rectangle 10"/>
            <p:cNvSpPr/>
            <p:nvPr/>
          </p:nvSpPr>
          <p:spPr>
            <a:xfrm>
              <a:off x="1047750" y="4762500"/>
              <a:ext cx="2571750" cy="3810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124075" y="483616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定义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3619500" y="4762500"/>
              <a:ext cx="2571750" cy="3810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4731163" y="4836160"/>
              <a:ext cx="34842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x()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191250" y="4762500"/>
              <a:ext cx="2571750" cy="3810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803136" y="4836160"/>
              <a:ext cx="134797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x(int i = 0)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763000" y="4762500"/>
              <a:ext cx="2571750" cy="3810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39325" y="483616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结果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1047750" y="5143500"/>
              <a:ext cx="257175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770697" y="5217160"/>
              <a:ext cx="1125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x one(10);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3619500" y="5143500"/>
              <a:ext cx="257175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594860" y="5217160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不匹配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6191250" y="5143500"/>
              <a:ext cx="257175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267575" y="521716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匹配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8763000" y="5143500"/>
              <a:ext cx="257175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203246" y="5217160"/>
              <a:ext cx="169125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唯一，调用x(int)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1047750" y="5524500"/>
              <a:ext cx="257175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992820" y="5598160"/>
              <a:ext cx="68160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x two;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3619500" y="5524500"/>
              <a:ext cx="257175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4695825" y="559816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匹配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6191250" y="5524500"/>
              <a:ext cx="257175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267575" y="559816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匹配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8763000" y="5524500"/>
              <a:ext cx="257175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9233535" y="5598160"/>
              <a:ext cx="163068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二义性，编译出错</a:t>
              </a:r>
            </a:p>
          </p:txBody>
        </p:sp>
      </p:grpSp>
      <p:grpSp>
        <p:nvGrpSpPr>
          <p:cNvPr id="38" name="slide_70-fix"/>
          <p:cNvGrpSpPr/>
          <p:nvPr/>
        </p:nvGrpSpPr>
        <p:grpSpPr>
          <a:xfrm>
            <a:off x="7267956" y="2114034"/>
            <a:ext cx="4104894" cy="2356237"/>
            <a:chOff x="7229856" y="2022760"/>
            <a:chExt cx="4104894" cy="2356237"/>
          </a:xfrm>
        </p:grpSpPr>
        <p:sp>
          <p:nvSpPr>
            <p:cNvPr id="35" name="TextBox 35"/>
            <p:cNvSpPr txBox="1"/>
            <p:nvPr/>
          </p:nvSpPr>
          <p:spPr>
            <a:xfrm>
              <a:off x="7229856" y="2022760"/>
              <a:ext cx="92333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怎样改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7239000" y="2446020"/>
              <a:ext cx="4095750" cy="9525"/>
            </a:xfrm>
            <a:custGeom>
              <a:avLst/>
              <a:gdLst/>
              <a:ahLst/>
              <a:cxnLst/>
              <a:rect l="l" t="t" r="r" b="b"/>
              <a:pathLst>
                <a:path w="4095750" h="9525">
                  <a:moveTo>
                    <a:pt x="0" y="0"/>
                  </a:moveTo>
                  <a:lnTo>
                    <a:pt x="4095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37" name="slide_70-w1"/>
            <p:cNvSpPr txBox="1"/>
            <p:nvPr/>
          </p:nvSpPr>
          <p:spPr>
            <a:xfrm>
              <a:off x="7239000" y="2672696"/>
              <a:ext cx="4095750" cy="170630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只保留一种无参的建立方式：删去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x()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，或者去掉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的缺省值。</a:t>
              </a:r>
            </a:p>
            <a:p>
              <a:pPr algn="l">
                <a:lnSpc>
                  <a:spcPct val="150000"/>
                </a:lnSpc>
                <a:spcBef>
                  <a:spcPts val="705"/>
                </a:spcBef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编译器不会优先选择无参版本，</a:t>
              </a:r>
              <a:r>
                <a:rPr lang="zh-CN" altLang="en-US" dirty="0">
                  <a:solidFill>
                    <a:srgbClr val="172B49"/>
                  </a:solidFill>
                  <a:cs typeface="Consolas"/>
                </a:rPr>
                <a:t>这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两者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的构造函数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匹配程度相同。</a:t>
              </a:r>
            </a:p>
          </p:txBody>
        </p:sp>
      </p:grpSp>
      <p:sp>
        <p:nvSpPr>
          <p:cNvPr id="39" name="Freeform 11">
            <a:extLst>
              <a:ext uri="{FF2B5EF4-FFF2-40B4-BE49-F238E27FC236}">
                <a16:creationId xmlns:a16="http://schemas.microsoft.com/office/drawing/2014/main" id="{5852D0CA-C121-FFCB-C629-CCB8C8B091D5}"/>
              </a:ext>
            </a:extLst>
          </p:cNvPr>
          <p:cNvSpPr/>
          <p:nvPr/>
        </p:nvSpPr>
        <p:spPr>
          <a:xfrm>
            <a:off x="990600" y="4938937"/>
            <a:ext cx="10239375" cy="9525"/>
          </a:xfrm>
          <a:custGeom>
            <a:avLst/>
            <a:gdLst/>
            <a:ahLst/>
            <a:cxnLst/>
            <a:rect l="l" t="t" r="r" b="b"/>
            <a:pathLst>
              <a:path w="10239375" h="9525">
                <a:moveTo>
                  <a:pt x="0" y="0"/>
                </a:moveTo>
                <a:lnTo>
                  <a:pt x="102393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n_prac_d-header"/>
          <p:cNvGrpSpPr/>
          <p:nvPr/>
        </p:nvGrpSpPr>
        <p:grpSpPr>
          <a:xfrm>
            <a:off x="806577" y="797878"/>
            <a:ext cx="10566273" cy="1100645"/>
            <a:chOff x="806577" y="797878"/>
            <a:chExt cx="10566273" cy="11006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4031437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模拟练习：缺省参数与重载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n_prac_d-q1"/>
          <p:cNvGrpSpPr/>
          <p:nvPr/>
        </p:nvGrpSpPr>
        <p:grpSpPr>
          <a:xfrm>
            <a:off x="811530" y="2082700"/>
            <a:ext cx="5430974" cy="745490"/>
            <a:chOff x="811530" y="2035810"/>
            <a:chExt cx="5430974" cy="745490"/>
          </a:xfrm>
        </p:grpSpPr>
        <p:sp>
          <p:nvSpPr>
            <p:cNvPr id="6" name="TextBox 6"/>
            <p:cNvSpPr txBox="1"/>
            <p:nvPr/>
          </p:nvSpPr>
          <p:spPr>
            <a:xfrm>
              <a:off x="811530" y="2035810"/>
              <a:ext cx="543097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练习1　预测结果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使用例2.13的Coord类，下面输出什么？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64692" y="2326640"/>
              <a:ext cx="3577903" cy="4276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88"/>
                </a:lnSpc>
              </a:pP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Coord p(3);</a:t>
              </a:r>
              <a:b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p.getx() &lt;&lt; " " &lt;&lt; p.gety();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847725" y="2295525"/>
              <a:ext cx="9525" cy="485775"/>
            </a:xfrm>
            <a:custGeom>
              <a:avLst/>
              <a:gdLst/>
              <a:ahLst/>
              <a:cxnLst/>
              <a:rect l="l" t="t" r="r" b="b"/>
              <a:pathLst>
                <a:path w="9525" h="485775">
                  <a:moveTo>
                    <a:pt x="0" y="0"/>
                  </a:moveTo>
                  <a:lnTo>
                    <a:pt x="0" y="48577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2" name="n_prac_d-a1"/>
          <p:cNvGrpSpPr/>
          <p:nvPr/>
        </p:nvGrpSpPr>
        <p:grpSpPr>
          <a:xfrm>
            <a:off x="6800850" y="2085240"/>
            <a:ext cx="4572000" cy="641604"/>
            <a:chOff x="6800850" y="2038350"/>
            <a:chExt cx="4572000" cy="641604"/>
          </a:xfrm>
        </p:grpSpPr>
        <p:sp>
          <p:nvSpPr>
            <p:cNvPr id="10" name="Rectangle 10"/>
            <p:cNvSpPr/>
            <p:nvPr/>
          </p:nvSpPr>
          <p:spPr>
            <a:xfrm>
              <a:off x="6800850" y="2038350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6927342" y="2114868"/>
              <a:ext cx="4267194" cy="4718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20"/>
                </a:lnSpc>
              </a:pP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答案：输出</a:t>
              </a:r>
              <a:r>
                <a:rPr lang="en-US" sz="14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3 0</a:t>
              </a: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。只给一个实参时，它交给a，b取缺省</a:t>
              </a:r>
              <a:b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值0。</a:t>
              </a:r>
            </a:p>
          </p:txBody>
        </p:sp>
      </p:grpSp>
      <p:grpSp>
        <p:nvGrpSpPr>
          <p:cNvPr id="14" name="n_prac_d-sep1"/>
          <p:cNvGrpSpPr/>
          <p:nvPr/>
        </p:nvGrpSpPr>
        <p:grpSpPr>
          <a:xfrm>
            <a:off x="819150" y="3063674"/>
            <a:ext cx="10553700" cy="9525"/>
            <a:chOff x="819150" y="2847975"/>
            <a:chExt cx="10553700" cy="9525"/>
          </a:xfrm>
        </p:grpSpPr>
        <p:sp>
          <p:nvSpPr>
            <p:cNvPr id="13" name="Freeform 13"/>
            <p:cNvSpPr/>
            <p:nvPr/>
          </p:nvSpPr>
          <p:spPr>
            <a:xfrm>
              <a:off x="819150" y="2847975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  <a:prstDash val="dash"/>
            </a:ln>
          </p:spPr>
        </p:sp>
      </p:grpSp>
      <p:grpSp>
        <p:nvGrpSpPr>
          <p:cNvPr id="18" name="n_prac_d-q2"/>
          <p:cNvGrpSpPr/>
          <p:nvPr/>
        </p:nvGrpSpPr>
        <p:grpSpPr>
          <a:xfrm>
            <a:off x="811530" y="3102409"/>
            <a:ext cx="5753100" cy="823277"/>
            <a:chOff x="811530" y="2886710"/>
            <a:chExt cx="5753100" cy="823277"/>
          </a:xfrm>
        </p:grpSpPr>
        <p:sp>
          <p:nvSpPr>
            <p:cNvPr id="15" name="n_prac_d-w2"/>
            <p:cNvSpPr txBox="1"/>
            <p:nvPr/>
          </p:nvSpPr>
          <p:spPr>
            <a:xfrm>
              <a:off x="811530" y="2886710"/>
              <a:ext cx="575310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6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练习2　判断正误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类内原型是</a:t>
              </a:r>
              <a:r>
                <a:rPr lang="en-US" sz="16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Box(int h = 10);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，类外定义写成下面这样，对吗？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64692" y="3469640"/>
              <a:ext cx="3577903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Box::Box(</a:t>
              </a: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h = 10) { height = h; }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847725" y="3438525"/>
              <a:ext cx="9525" cy="271462"/>
            </a:xfrm>
            <a:custGeom>
              <a:avLst/>
              <a:gdLst/>
              <a:ahLst/>
              <a:cxnLst/>
              <a:rect l="l" t="t" r="r" b="b"/>
              <a:pathLst>
                <a:path w="9525" h="271462">
                  <a:moveTo>
                    <a:pt x="0" y="0"/>
                  </a:moveTo>
                  <a:lnTo>
                    <a:pt x="0" y="27146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1" name="n_prac_d-a2"/>
          <p:cNvGrpSpPr/>
          <p:nvPr/>
        </p:nvGrpSpPr>
        <p:grpSpPr>
          <a:xfrm>
            <a:off x="6800850" y="3130349"/>
            <a:ext cx="4572000" cy="641604"/>
            <a:chOff x="6800850" y="2914650"/>
            <a:chExt cx="4572000" cy="641604"/>
          </a:xfrm>
        </p:grpSpPr>
        <p:sp>
          <p:nvSpPr>
            <p:cNvPr id="19" name="Rectangle 19"/>
            <p:cNvSpPr/>
            <p:nvPr/>
          </p:nvSpPr>
          <p:spPr>
            <a:xfrm>
              <a:off x="6800850" y="2914650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927342" y="2991167"/>
              <a:ext cx="3770263" cy="4718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20"/>
                </a:lnSpc>
              </a:pP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答案：不对。缺省值只能写一次，类外定义应写</a:t>
              </a:r>
              <a:b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14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Box::Box(int h) {...}</a:t>
              </a: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23" name="n_prac_d-sep2"/>
          <p:cNvGrpSpPr/>
          <p:nvPr/>
        </p:nvGrpSpPr>
        <p:grpSpPr>
          <a:xfrm>
            <a:off x="819150" y="4161172"/>
            <a:ext cx="10553700" cy="9525"/>
            <a:chOff x="819150" y="3776662"/>
            <a:chExt cx="10553700" cy="9525"/>
          </a:xfrm>
        </p:grpSpPr>
        <p:sp>
          <p:nvSpPr>
            <p:cNvPr id="22" name="Freeform 22"/>
            <p:cNvSpPr/>
            <p:nvPr/>
          </p:nvSpPr>
          <p:spPr>
            <a:xfrm>
              <a:off x="819150" y="3776662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  <a:prstDash val="dash"/>
            </a:ln>
          </p:spPr>
        </p:sp>
      </p:grpSp>
      <p:grpSp>
        <p:nvGrpSpPr>
          <p:cNvPr id="27" name="n_prac_d-q3"/>
          <p:cNvGrpSpPr/>
          <p:nvPr/>
        </p:nvGrpSpPr>
        <p:grpSpPr>
          <a:xfrm>
            <a:off x="811530" y="4225307"/>
            <a:ext cx="5485476" cy="531177"/>
            <a:chOff x="811530" y="3840797"/>
            <a:chExt cx="5485476" cy="531177"/>
          </a:xfrm>
        </p:grpSpPr>
        <p:sp>
          <p:nvSpPr>
            <p:cNvPr id="24" name="TextBox 24"/>
            <p:cNvSpPr txBox="1"/>
            <p:nvPr/>
          </p:nvSpPr>
          <p:spPr>
            <a:xfrm>
              <a:off x="811530" y="3840797"/>
              <a:ext cx="5485476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练习3　找错改错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下面的类建立对象</a:t>
              </a:r>
              <a:r>
                <a:rPr lang="en-US" sz="16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A a;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时会出什么问题？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64692" y="4131628"/>
              <a:ext cx="3876061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 { </a:t>
              </a: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 A(); A(</a:t>
              </a: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k = 1); };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847725" y="4100512"/>
              <a:ext cx="9525" cy="271462"/>
            </a:xfrm>
            <a:custGeom>
              <a:avLst/>
              <a:gdLst/>
              <a:ahLst/>
              <a:cxnLst/>
              <a:rect l="l" t="t" r="r" b="b"/>
              <a:pathLst>
                <a:path w="9525" h="271462">
                  <a:moveTo>
                    <a:pt x="0" y="0"/>
                  </a:moveTo>
                  <a:lnTo>
                    <a:pt x="0" y="27146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30" name="n_prac_d-a3"/>
          <p:cNvGrpSpPr/>
          <p:nvPr/>
        </p:nvGrpSpPr>
        <p:grpSpPr>
          <a:xfrm>
            <a:off x="6800850" y="4227848"/>
            <a:ext cx="4572000" cy="641604"/>
            <a:chOff x="6800850" y="3843338"/>
            <a:chExt cx="4572000" cy="641604"/>
          </a:xfrm>
        </p:grpSpPr>
        <p:sp>
          <p:nvSpPr>
            <p:cNvPr id="28" name="Rectangle 28"/>
            <p:cNvSpPr/>
            <p:nvPr/>
          </p:nvSpPr>
          <p:spPr>
            <a:xfrm>
              <a:off x="6800850" y="3843338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6927342" y="3919855"/>
              <a:ext cx="4183838" cy="4718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20"/>
                </a:lnSpc>
              </a:pP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答案：二义性。</a:t>
              </a:r>
              <a:r>
                <a:rPr lang="en-US" sz="14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A()</a:t>
              </a: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</a:t>
              </a:r>
              <a:r>
                <a:rPr lang="en-US" sz="14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A(int k = 1)</a:t>
              </a: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都能无参调用，</a:t>
              </a:r>
              <a:b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应删去其中一种无参方式。</a:t>
              </a:r>
            </a:p>
          </p:txBody>
        </p:sp>
      </p:grpSp>
      <p:grpSp>
        <p:nvGrpSpPr>
          <p:cNvPr id="32" name="n_prac_d-sep3"/>
          <p:cNvGrpSpPr/>
          <p:nvPr/>
        </p:nvGrpSpPr>
        <p:grpSpPr>
          <a:xfrm>
            <a:off x="819150" y="5081491"/>
            <a:ext cx="10553700" cy="9525"/>
            <a:chOff x="819150" y="4551616"/>
            <a:chExt cx="10553700" cy="9525"/>
          </a:xfrm>
        </p:grpSpPr>
        <p:sp>
          <p:nvSpPr>
            <p:cNvPr id="31" name="Freeform 31"/>
            <p:cNvSpPr/>
            <p:nvPr/>
          </p:nvSpPr>
          <p:spPr>
            <a:xfrm>
              <a:off x="819150" y="4551616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  <a:prstDash val="dash"/>
            </a:ln>
          </p:spPr>
        </p:sp>
      </p:grpSp>
      <p:grpSp>
        <p:nvGrpSpPr>
          <p:cNvPr id="36" name="n_prac_d-q4"/>
          <p:cNvGrpSpPr/>
          <p:nvPr/>
        </p:nvGrpSpPr>
        <p:grpSpPr>
          <a:xfrm>
            <a:off x="811530" y="5120607"/>
            <a:ext cx="5753100" cy="823277"/>
            <a:chOff x="811530" y="4590732"/>
            <a:chExt cx="5753100" cy="823277"/>
          </a:xfrm>
        </p:grpSpPr>
        <p:sp>
          <p:nvSpPr>
            <p:cNvPr id="33" name="n_prac_d-w4"/>
            <p:cNvSpPr txBox="1"/>
            <p:nvPr/>
          </p:nvSpPr>
          <p:spPr>
            <a:xfrm>
              <a:off x="811530" y="4590732"/>
              <a:ext cx="575310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6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练习4　补全代码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使用例2.17的timer类，补全实参，使t保存125秒。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964692" y="5172710"/>
              <a:ext cx="1391407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timer t(____);</a:t>
              </a:r>
            </a:p>
          </p:txBody>
        </p:sp>
        <p:sp>
          <p:nvSpPr>
            <p:cNvPr id="35" name="Freeform 35"/>
            <p:cNvSpPr/>
            <p:nvPr/>
          </p:nvSpPr>
          <p:spPr>
            <a:xfrm>
              <a:off x="847725" y="5142166"/>
              <a:ext cx="9525" cy="271843"/>
            </a:xfrm>
            <a:custGeom>
              <a:avLst/>
              <a:gdLst/>
              <a:ahLst/>
              <a:cxnLst/>
              <a:rect l="l" t="t" r="r" b="b"/>
              <a:pathLst>
                <a:path w="9525" h="271843">
                  <a:moveTo>
                    <a:pt x="0" y="0"/>
                  </a:moveTo>
                  <a:lnTo>
                    <a:pt x="0" y="271843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39" name="n_prac_d-a4"/>
          <p:cNvGrpSpPr/>
          <p:nvPr/>
        </p:nvGrpSpPr>
        <p:grpSpPr>
          <a:xfrm>
            <a:off x="6800850" y="5148167"/>
            <a:ext cx="4572000" cy="641604"/>
            <a:chOff x="6800850" y="4618292"/>
            <a:chExt cx="4572000" cy="641604"/>
          </a:xfrm>
        </p:grpSpPr>
        <p:sp>
          <p:nvSpPr>
            <p:cNvPr id="37" name="Rectangle 37"/>
            <p:cNvSpPr/>
            <p:nvPr/>
          </p:nvSpPr>
          <p:spPr>
            <a:xfrm>
              <a:off x="6800850" y="4618292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6927342" y="4694238"/>
              <a:ext cx="3557064" cy="4718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20"/>
                </a:lnSpc>
              </a:pP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答案：填</a:t>
              </a:r>
              <a:r>
                <a:rPr lang="en-US" sz="14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2, 5</a:t>
              </a: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。选中</a:t>
              </a:r>
              <a:r>
                <a:rPr lang="en-US" sz="14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timer(int, int)</a:t>
              </a: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，2×</a:t>
              </a:r>
              <a:b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60+5=125；也可以填</a:t>
              </a:r>
              <a:r>
                <a:rPr lang="en-US" sz="14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125</a:t>
              </a: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或</a:t>
              </a:r>
              <a:r>
                <a:rPr lang="en-US" sz="14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"125"</a:t>
              </a: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71-header"/>
          <p:cNvGrpSpPr/>
          <p:nvPr/>
        </p:nvGrpSpPr>
        <p:grpSpPr>
          <a:xfrm>
            <a:off x="806577" y="797878"/>
            <a:ext cx="10566273" cy="1100645"/>
            <a:chOff x="806577" y="797878"/>
            <a:chExt cx="10566273" cy="11006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4031437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用一个已有对象建立新对象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7" name="slide_71-lead"/>
          <p:cNvGrpSpPr/>
          <p:nvPr/>
        </p:nvGrpSpPr>
        <p:grpSpPr>
          <a:xfrm>
            <a:off x="810006" y="1982152"/>
            <a:ext cx="10553700" cy="872868"/>
            <a:chOff x="810006" y="1982152"/>
            <a:chExt cx="10553700" cy="872868"/>
          </a:xfrm>
        </p:grpSpPr>
        <p:sp>
          <p:nvSpPr>
            <p:cNvPr id="6" name="slide_71-w1"/>
            <p:cNvSpPr txBox="1"/>
            <p:nvPr/>
          </p:nvSpPr>
          <p:spPr>
            <a:xfrm>
              <a:off x="810006" y="1982152"/>
              <a:ext cx="10553700" cy="8728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172B49"/>
                  </a:solidFill>
                  <a:cs typeface="Consolas"/>
                </a:rPr>
                <a:t>在编程中，经常会</a:t>
              </a:r>
              <a:r>
                <a:rPr lang="zh-CN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使用一个已经存在的对象，去</a:t>
              </a:r>
              <a:r>
                <a:rPr lang="zh-CN" alt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另一个同类的新对象。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已经有一个坐标对象p1，保存(30, 40)。现在要再建立一个新对象p2，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需要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让它</a:t>
              </a:r>
              <a:r>
                <a:rPr lang="zh-CN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跟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p1同样的坐标。</a:t>
              </a:r>
            </a:p>
          </p:txBody>
        </p:sp>
      </p:grpSp>
      <p:grpSp>
        <p:nvGrpSpPr>
          <p:cNvPr id="14" name="slide_71-pic"/>
          <p:cNvGrpSpPr/>
          <p:nvPr/>
        </p:nvGrpSpPr>
        <p:grpSpPr>
          <a:xfrm>
            <a:off x="1047750" y="3304439"/>
            <a:ext cx="7143750" cy="952500"/>
            <a:chOff x="1047750" y="2952750"/>
            <a:chExt cx="7143750" cy="952500"/>
          </a:xfrm>
        </p:grpSpPr>
        <p:sp>
          <p:nvSpPr>
            <p:cNvPr id="8" name="Rectangle 8"/>
            <p:cNvSpPr/>
            <p:nvPr/>
          </p:nvSpPr>
          <p:spPr>
            <a:xfrm>
              <a:off x="1047750" y="2952750"/>
              <a:ext cx="2857500" cy="952500"/>
            </a:xfrm>
            <a:prstGeom prst="roundRect">
              <a:avLst>
                <a:gd name="adj" fmla="val 8000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854535" y="3133090"/>
              <a:ext cx="1243930" cy="5745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310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已有对象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p1</a:t>
              </a:r>
              <a:b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x=30　y=40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3924300" y="3429000"/>
              <a:ext cx="1371600" cy="9525"/>
            </a:xfrm>
            <a:custGeom>
              <a:avLst/>
              <a:gdLst/>
              <a:ahLst/>
              <a:cxnLst/>
              <a:rect l="l" t="t" r="r" b="b"/>
              <a:pathLst>
                <a:path w="1371600" h="9525">
                  <a:moveTo>
                    <a:pt x="0" y="0"/>
                  </a:moveTo>
                  <a:lnTo>
                    <a:pt x="1371600" y="0"/>
                  </a:lnTo>
                </a:path>
              </a:pathLst>
            </a:custGeom>
            <a:noFill/>
            <a:ln w="20955">
              <a:solidFill>
                <a:srgbClr val="538135"/>
              </a:solidFill>
              <a:tailEnd type="triangle" w="lg" len="lg"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3908470" y="3068638"/>
              <a:ext cx="1458733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Coord p2(p1);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5334000" y="2952750"/>
              <a:ext cx="2857500" cy="952500"/>
            </a:xfrm>
            <a:prstGeom prst="roundRect">
              <a:avLst>
                <a:gd name="adj" fmla="val 8000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059031" y="3133090"/>
              <a:ext cx="1407437" cy="5745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310"/>
                </a:lnSpc>
              </a:pP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创立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新对象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p2</a:t>
              </a:r>
              <a:b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用p1提供初值</a:t>
              </a:r>
            </a:p>
          </p:txBody>
        </p:sp>
      </p:grpSp>
      <p:grpSp>
        <p:nvGrpSpPr>
          <p:cNvPr id="16" name="slide_71-who"/>
          <p:cNvGrpSpPr/>
          <p:nvPr/>
        </p:nvGrpSpPr>
        <p:grpSpPr>
          <a:xfrm>
            <a:off x="8618806" y="3580709"/>
            <a:ext cx="2940145" cy="308482"/>
            <a:chOff x="8601048" y="3229020"/>
            <a:chExt cx="2591885" cy="308482"/>
          </a:xfrm>
        </p:grpSpPr>
        <p:sp>
          <p:nvSpPr>
            <p:cNvPr id="15" name="slide_71-w2"/>
            <p:cNvSpPr txBox="1"/>
            <p:nvPr/>
          </p:nvSpPr>
          <p:spPr>
            <a:xfrm>
              <a:off x="8601048" y="3229020"/>
              <a:ext cx="2591885" cy="3084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558"/>
                </a:lnSpc>
              </a:pPr>
              <a:r>
                <a:rPr lang="zh-CN" altLang="en-US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可以通过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拷贝构造函数</a:t>
              </a:r>
              <a:r>
                <a:rPr lang="zh-CN" altLang="en-US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实现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9" name="slide_71-cmp"/>
          <p:cNvGrpSpPr/>
          <p:nvPr/>
        </p:nvGrpSpPr>
        <p:grpSpPr>
          <a:xfrm>
            <a:off x="1047750" y="4741106"/>
            <a:ext cx="4953000" cy="1428750"/>
            <a:chOff x="1047750" y="4286250"/>
            <a:chExt cx="4953000" cy="1428750"/>
          </a:xfrm>
        </p:grpSpPr>
        <p:sp>
          <p:nvSpPr>
            <p:cNvPr id="17" name="Rectangle 17"/>
            <p:cNvSpPr/>
            <p:nvPr/>
          </p:nvSpPr>
          <p:spPr>
            <a:xfrm>
              <a:off x="1047750" y="4286250"/>
              <a:ext cx="4953000" cy="1428750"/>
            </a:xfrm>
            <a:prstGeom prst="roundRect">
              <a:avLst>
                <a:gd name="adj" fmla="val 5333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539732" y="4535805"/>
              <a:ext cx="3969036" cy="9047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362"/>
                </a:lnSpc>
              </a:pPr>
              <a:r>
                <a:rPr lang="zh-CN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拷贝构造（本节）</a:t>
              </a:r>
              <a:br>
                <a:rPr lang="zh-CN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建立p2的同时，用已有的p1提供初值。</a:t>
              </a:r>
              <a:b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p2在这一行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正在建立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22" name="slide_71-cmp2"/>
          <p:cNvGrpSpPr/>
          <p:nvPr/>
        </p:nvGrpSpPr>
        <p:grpSpPr>
          <a:xfrm>
            <a:off x="6381750" y="4741106"/>
            <a:ext cx="4953000" cy="1428750"/>
            <a:chOff x="6381750" y="4286250"/>
            <a:chExt cx="4953000" cy="1428750"/>
          </a:xfrm>
        </p:grpSpPr>
        <p:sp>
          <p:nvSpPr>
            <p:cNvPr id="20" name="Rectangle 20"/>
            <p:cNvSpPr/>
            <p:nvPr/>
          </p:nvSpPr>
          <p:spPr>
            <a:xfrm>
              <a:off x="6381750" y="4286250"/>
              <a:ext cx="4953000" cy="1428750"/>
            </a:xfrm>
            <a:prstGeom prst="roundRect">
              <a:avLst>
                <a:gd name="adj" fmla="val 5333"/>
              </a:avLst>
            </a:prstGeom>
            <a:solidFill>
              <a:srgbClr val="FFFFFF"/>
            </a:solidFill>
            <a:ln w="13335">
              <a:solidFill>
                <a:srgbClr val="244D87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104565" y="4535805"/>
              <a:ext cx="3507371" cy="9047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362"/>
                </a:lnSpc>
              </a:pPr>
              <a:r>
                <a:rPr lang="zh-CN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复制赋值（例2.5）</a:t>
              </a:r>
              <a:br>
                <a:rPr lang="zh-CN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o2已建立，再把o1的值复制过去。</a:t>
              </a:r>
              <a:b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o2在这一行之前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已经存在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23" name="Freeform 11">
            <a:extLst>
              <a:ext uri="{FF2B5EF4-FFF2-40B4-BE49-F238E27FC236}">
                <a16:creationId xmlns:a16="http://schemas.microsoft.com/office/drawing/2014/main" id="{C7710B9D-2A22-3107-A15E-6D54FA7EF91E}"/>
              </a:ext>
            </a:extLst>
          </p:cNvPr>
          <p:cNvSpPr/>
          <p:nvPr/>
        </p:nvSpPr>
        <p:spPr>
          <a:xfrm>
            <a:off x="990600" y="4535663"/>
            <a:ext cx="10239375" cy="9525"/>
          </a:xfrm>
          <a:custGeom>
            <a:avLst/>
            <a:gdLst/>
            <a:ahLst/>
            <a:cxnLst/>
            <a:rect l="l" t="t" r="r" b="b"/>
            <a:pathLst>
              <a:path w="10239375" h="9525">
                <a:moveTo>
                  <a:pt x="0" y="0"/>
                </a:moveTo>
                <a:lnTo>
                  <a:pt x="102393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73-header"/>
          <p:cNvGrpSpPr/>
          <p:nvPr/>
        </p:nvGrpSpPr>
        <p:grpSpPr>
          <a:xfrm>
            <a:off x="806577" y="797878"/>
            <a:ext cx="10566273" cy="1100645"/>
            <a:chOff x="806577" y="797878"/>
            <a:chExt cx="10566273" cy="11006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4031437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拷贝构造函数的特点与写法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slide_73-code"/>
          <p:cNvGrpSpPr/>
          <p:nvPr/>
        </p:nvGrpSpPr>
        <p:grpSpPr>
          <a:xfrm>
            <a:off x="923925" y="2076450"/>
            <a:ext cx="5232609" cy="2442472"/>
            <a:chOff x="923925" y="2076450"/>
            <a:chExt cx="5232609" cy="2442472"/>
          </a:xfrm>
        </p:grpSpPr>
        <p:sp>
          <p:nvSpPr>
            <p:cNvPr id="6" name="TextBox 6"/>
            <p:cNvSpPr txBox="1"/>
            <p:nvPr/>
          </p:nvSpPr>
          <p:spPr>
            <a:xfrm>
              <a:off x="1039749" y="2095182"/>
              <a:ext cx="5116785" cy="2423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78"/>
                </a:lnSpc>
              </a:pP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类名 {</a:t>
              </a:r>
              <a:b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类名(形参表);              </a:t>
              </a: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普通构造</a:t>
              </a:r>
              <a:b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类名(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类名&amp; 对象名);  </a:t>
              </a: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拷贝构造</a:t>
              </a:r>
              <a:b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其他成员</a:t>
              </a:r>
              <a:b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类名::类名(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类名&amp; 对象名) {</a:t>
              </a:r>
              <a:b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用来源对象的成员为新对象设初值</a:t>
              </a:r>
              <a:b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923925" y="2076450"/>
              <a:ext cx="9525" cy="2419350"/>
            </a:xfrm>
            <a:custGeom>
              <a:avLst/>
              <a:gdLst/>
              <a:ahLst/>
              <a:cxnLst/>
              <a:rect l="l" t="t" r="r" b="b"/>
              <a:pathLst>
                <a:path w="9525" h="2419350">
                  <a:moveTo>
                    <a:pt x="0" y="0"/>
                  </a:moveTo>
                  <a:lnTo>
                    <a:pt x="0" y="241935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2" name="slide_73-feat"/>
          <p:cNvGrpSpPr/>
          <p:nvPr/>
        </p:nvGrpSpPr>
        <p:grpSpPr>
          <a:xfrm>
            <a:off x="6767850" y="2076450"/>
            <a:ext cx="4558812" cy="2473446"/>
            <a:chOff x="7039356" y="2038208"/>
            <a:chExt cx="4295394" cy="2473446"/>
          </a:xfrm>
        </p:grpSpPr>
        <p:sp>
          <p:nvSpPr>
            <p:cNvPr id="9" name="TextBox 9"/>
            <p:cNvSpPr txBox="1"/>
            <p:nvPr/>
          </p:nvSpPr>
          <p:spPr>
            <a:xfrm>
              <a:off x="7039356" y="2038208"/>
              <a:ext cx="260993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拷贝构造函数的特点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7048500" y="2446020"/>
              <a:ext cx="4286250" cy="9525"/>
            </a:xfrm>
            <a:custGeom>
              <a:avLst/>
              <a:gdLst/>
              <a:ahLst/>
              <a:cxnLst/>
              <a:rect l="l" t="t" r="r" b="b"/>
              <a:pathLst>
                <a:path w="4286250" h="9525">
                  <a:moveTo>
                    <a:pt x="0" y="0"/>
                  </a:moveTo>
                  <a:lnTo>
                    <a:pt x="42862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1" name="slide_73-w1"/>
            <p:cNvSpPr txBox="1"/>
            <p:nvPr/>
          </p:nvSpPr>
          <p:spPr>
            <a:xfrm>
              <a:off x="7040880" y="2577727"/>
              <a:ext cx="4286250" cy="19339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名字与类名相同，不写返回类型，和普通构造函数构成重载。</a:t>
              </a:r>
            </a:p>
            <a:p>
              <a:pPr algn="l">
                <a:lnSpc>
                  <a:spcPts val="2325"/>
                </a:lnSpc>
                <a:spcBef>
                  <a:spcPts val="675"/>
                </a:spcBef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形参通常写成</a:t>
              </a:r>
              <a:r>
                <a:rPr lang="en-US" alt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 类名&amp;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，引用一个已有的同类对象。</a:t>
              </a:r>
            </a:p>
            <a:p>
              <a:pPr algn="l">
                <a:lnSpc>
                  <a:spcPts val="2325"/>
                </a:lnSpc>
                <a:spcBef>
                  <a:spcPts val="675"/>
                </a:spcBef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没有自己定义时，编译器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会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提供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默认的拷贝构造函数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其实现了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逐个成员复制</a:t>
              </a:r>
              <a:r>
                <a:rPr lang="zh-CN" altLang="en-US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的效果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22" name="slide_73-parts"/>
          <p:cNvGrpSpPr/>
          <p:nvPr/>
        </p:nvGrpSpPr>
        <p:grpSpPr>
          <a:xfrm>
            <a:off x="1039749" y="4948089"/>
            <a:ext cx="10295001" cy="1263968"/>
            <a:chOff x="1039749" y="4755832"/>
            <a:chExt cx="10295001" cy="1263968"/>
          </a:xfrm>
        </p:grpSpPr>
        <p:sp>
          <p:nvSpPr>
            <p:cNvPr id="13" name="TextBox 13"/>
            <p:cNvSpPr txBox="1"/>
            <p:nvPr/>
          </p:nvSpPr>
          <p:spPr>
            <a:xfrm>
              <a:off x="1039749" y="4755832"/>
              <a:ext cx="598080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r>
                <a:rPr lang="zh-CN" altLang="zh-CN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 类名&amp;怎样理解</a:t>
              </a:r>
              <a:r>
                <a:rPr lang="zh-CN" alt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zh-CN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以</a:t>
              </a:r>
              <a:r>
                <a:rPr lang="en-US" altLang="zh-CN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Coord(const Coord&amp; p)为例</a:t>
              </a:r>
              <a:endParaRPr lang="zh-CN" altLang="zh-CN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1047750" y="5143500"/>
              <a:ext cx="2428875" cy="876300"/>
            </a:xfrm>
            <a:prstGeom prst="roundRect">
              <a:avLst>
                <a:gd name="adj" fmla="val 8696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38859" y="5322570"/>
              <a:ext cx="1846659" cy="5007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995"/>
                </a:lnSpc>
              </a:pPr>
              <a:r>
                <a:rPr lang="en-US" sz="16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br>
                <a:rPr lang="en-US" sz="16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只读取来源，不修改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3667125" y="5143500"/>
              <a:ext cx="2428875" cy="876300"/>
            </a:xfrm>
            <a:prstGeom prst="roundRect">
              <a:avLst>
                <a:gd name="adj" fmla="val 8696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3882891" y="5322570"/>
              <a:ext cx="1997343" cy="5007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995"/>
                </a:lnSpc>
              </a:pPr>
              <a:r>
                <a:rPr lang="en-US" sz="16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Coord&amp;</a:t>
              </a:r>
              <a:br>
                <a:rPr lang="en-US" sz="16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引用已有的Coord对象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286500" y="5143500"/>
              <a:ext cx="2428875" cy="876300"/>
            </a:xfrm>
            <a:prstGeom prst="roundRect">
              <a:avLst>
                <a:gd name="adj" fmla="val 8696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446162" y="5322570"/>
              <a:ext cx="2109552" cy="5007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995"/>
                </a:lnSpc>
              </a:pPr>
              <a:r>
                <a:rPr lang="en-US" sz="16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</a:t>
              </a:r>
              <a:br>
                <a:rPr lang="en-US" sz="16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函数体中读取p.x、p.y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905875" y="5143500"/>
              <a:ext cx="2428875" cy="876300"/>
            </a:xfrm>
            <a:prstGeom prst="roundRect">
              <a:avLst>
                <a:gd name="adj" fmla="val 8696"/>
              </a:avLst>
            </a:prstGeom>
            <a:solidFill>
              <a:srgbClr val="FBECEC"/>
            </a:solidFill>
            <a:ln w="13335">
              <a:solidFill>
                <a:srgbClr val="C00000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991799" y="5195888"/>
              <a:ext cx="2257029" cy="7572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995"/>
                </a:lnSpc>
              </a:pPr>
              <a:r>
                <a:rPr lang="zh-CN" sz="16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必须是引用</a:t>
              </a:r>
              <a:br>
                <a:rPr lang="zh-CN" sz="16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按值传参又要复制，会无</a:t>
              </a:r>
              <a:b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限调用</a:t>
              </a:r>
            </a:p>
          </p:txBody>
        </p:sp>
      </p:grpSp>
      <p:sp>
        <p:nvSpPr>
          <p:cNvPr id="23" name="Freeform 16">
            <a:extLst>
              <a:ext uri="{FF2B5EF4-FFF2-40B4-BE49-F238E27FC236}">
                <a16:creationId xmlns:a16="http://schemas.microsoft.com/office/drawing/2014/main" id="{C8A16B1E-CD83-8EA1-4D9B-220C5C0B5E9D}"/>
              </a:ext>
            </a:extLst>
          </p:cNvPr>
          <p:cNvSpPr/>
          <p:nvPr/>
        </p:nvSpPr>
        <p:spPr>
          <a:xfrm flipH="1">
            <a:off x="6424696" y="2012518"/>
            <a:ext cx="45719" cy="2796327"/>
          </a:xfrm>
          <a:custGeom>
            <a:avLst/>
            <a:gdLst/>
            <a:ahLst/>
            <a:cxnLst/>
            <a:rect l="l" t="t" r="r" b="b"/>
            <a:pathLst>
              <a:path w="9525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75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6028284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例2.18　自定义拷贝构造函数：Coord类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slide_75-code"/>
          <p:cNvGrpSpPr/>
          <p:nvPr/>
        </p:nvGrpSpPr>
        <p:grpSpPr>
          <a:xfrm>
            <a:off x="886411" y="2057400"/>
            <a:ext cx="6321811" cy="3968262"/>
            <a:chOff x="923925" y="2057400"/>
            <a:chExt cx="6321811" cy="3968262"/>
          </a:xfrm>
        </p:grpSpPr>
        <p:sp>
          <p:nvSpPr>
            <p:cNvPr id="6" name="TextBox 6"/>
            <p:cNvSpPr txBox="1"/>
            <p:nvPr/>
          </p:nvSpPr>
          <p:spPr>
            <a:xfrm>
              <a:off x="1040511" y="2097088"/>
              <a:ext cx="6205225" cy="387798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Coord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Coord(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b)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x = a; y = b;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"Using normal constructor\n";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Coord(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Coord&amp; p)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x = 2 * p.x; y = 2 * p.y;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"Using copy constructor\n";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print() { </a:t>
              </a:r>
              <a:r>
                <a:rPr lang="en-US" b="1" dirty="0" err="1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x &lt;&lt;" "&lt;&lt; y &lt;&lt; </a:t>
              </a:r>
              <a:r>
                <a:rPr lang="en-US" dirty="0" err="1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endl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 }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x, y;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923925" y="2057400"/>
              <a:ext cx="45719" cy="3968262"/>
            </a:xfrm>
            <a:custGeom>
              <a:avLst/>
              <a:gdLst/>
              <a:ahLst/>
              <a:cxnLst/>
              <a:rect l="l" t="t" r="r" b="b"/>
              <a:pathLst>
                <a:path w="9525" h="3541395">
                  <a:moveTo>
                    <a:pt x="0" y="0"/>
                  </a:moveTo>
                  <a:lnTo>
                    <a:pt x="0" y="354139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2" name="slide_75-note1"/>
          <p:cNvGrpSpPr/>
          <p:nvPr/>
        </p:nvGrpSpPr>
        <p:grpSpPr>
          <a:xfrm>
            <a:off x="7393833" y="2073302"/>
            <a:ext cx="4047744" cy="1282735"/>
            <a:chOff x="7325106" y="2090102"/>
            <a:chExt cx="4047744" cy="1282735"/>
          </a:xfrm>
        </p:grpSpPr>
        <p:sp>
          <p:nvSpPr>
            <p:cNvPr id="9" name="TextBox 9"/>
            <p:cNvSpPr txBox="1"/>
            <p:nvPr/>
          </p:nvSpPr>
          <p:spPr>
            <a:xfrm>
              <a:off x="7325106" y="2090102"/>
              <a:ext cx="128240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本例的需求</a:t>
              </a:r>
              <a:endParaRPr lang="zh-CN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10" name="Freeform 10"/>
            <p:cNvSpPr/>
            <p:nvPr/>
          </p:nvSpPr>
          <p:spPr>
            <a:xfrm>
              <a:off x="7334250" y="2426970"/>
              <a:ext cx="4038600" cy="9525"/>
            </a:xfrm>
            <a:custGeom>
              <a:avLst/>
              <a:gdLst/>
              <a:ahLst/>
              <a:cxnLst/>
              <a:rect l="l" t="t" r="r" b="b"/>
              <a:pathLst>
                <a:path w="4038600" h="9525">
                  <a:moveTo>
                    <a:pt x="0" y="0"/>
                  </a:moveTo>
                  <a:lnTo>
                    <a:pt x="40386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1" name="slide_75-w1"/>
            <p:cNvSpPr txBox="1"/>
            <p:nvPr/>
          </p:nvSpPr>
          <p:spPr>
            <a:xfrm>
              <a:off x="7325106" y="2587301"/>
              <a:ext cx="4038600" cy="7855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尝试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</a:t>
              </a:r>
              <a:r>
                <a:rPr lang="en-US" alt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p1(30, 40)</a:t>
              </a:r>
              <a:r>
                <a:rPr lang="en-US" alt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altLang="en-US" dirty="0">
                  <a:solidFill>
                    <a:srgbClr val="172B49"/>
                  </a:solidFill>
                  <a:cs typeface="Consolas"/>
                </a:rPr>
                <a:t>去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</a:t>
              </a:r>
              <a:r>
                <a:rPr lang="en-US" alt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p2，看拷贝构造何时被调用、p2得到什么值。</a:t>
              </a:r>
            </a:p>
          </p:txBody>
        </p:sp>
      </p:grpSp>
      <p:grpSp>
        <p:nvGrpSpPr>
          <p:cNvPr id="16" name="slide_75-note2"/>
          <p:cNvGrpSpPr/>
          <p:nvPr/>
        </p:nvGrpSpPr>
        <p:grpSpPr>
          <a:xfrm>
            <a:off x="7393833" y="3830883"/>
            <a:ext cx="4047744" cy="2195788"/>
            <a:chOff x="7325106" y="3252152"/>
            <a:chExt cx="4047744" cy="2195788"/>
          </a:xfrm>
        </p:grpSpPr>
        <p:sp>
          <p:nvSpPr>
            <p:cNvPr id="13" name="TextBox 13"/>
            <p:cNvSpPr txBox="1"/>
            <p:nvPr/>
          </p:nvSpPr>
          <p:spPr>
            <a:xfrm>
              <a:off x="7325106" y="3252152"/>
              <a:ext cx="153888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两个构造函数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7334250" y="3589020"/>
              <a:ext cx="4038600" cy="9525"/>
            </a:xfrm>
            <a:custGeom>
              <a:avLst/>
              <a:gdLst/>
              <a:ahLst/>
              <a:cxnLst/>
              <a:rect l="l" t="t" r="r" b="b"/>
              <a:pathLst>
                <a:path w="4038600" h="9525">
                  <a:moveTo>
                    <a:pt x="0" y="0"/>
                  </a:moveTo>
                  <a:lnTo>
                    <a:pt x="40386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slide_75-w2"/>
            <p:cNvSpPr txBox="1"/>
            <p:nvPr/>
          </p:nvSpPr>
          <p:spPr>
            <a:xfrm>
              <a:off x="7325106" y="3741639"/>
              <a:ext cx="4038600" cy="170630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普通构造：保存a、b，输出一行提示。</a:t>
              </a:r>
            </a:p>
            <a:p>
              <a:pPr algn="l">
                <a:lnSpc>
                  <a:spcPct val="150000"/>
                </a:lnSpc>
                <a:spcBef>
                  <a:spcPts val="675"/>
                </a:spcBef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拷贝构造：读取来源p的x、y，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乘以2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后存入新对象。乘2是本例特意规定的，用来看出拷贝构造确实执行了。</a:t>
              </a:r>
            </a:p>
          </p:txBody>
        </p:sp>
      </p:grpSp>
      <p:sp>
        <p:nvSpPr>
          <p:cNvPr id="17" name="Freeform 16">
            <a:extLst>
              <a:ext uri="{FF2B5EF4-FFF2-40B4-BE49-F238E27FC236}">
                <a16:creationId xmlns:a16="http://schemas.microsoft.com/office/drawing/2014/main" id="{CDC8D291-F1DC-1A15-4490-CF2B2F5ABB4E}"/>
              </a:ext>
            </a:extLst>
          </p:cNvPr>
          <p:cNvSpPr/>
          <p:nvPr/>
        </p:nvSpPr>
        <p:spPr>
          <a:xfrm flipH="1">
            <a:off x="7184348" y="2050030"/>
            <a:ext cx="45719" cy="4031023"/>
          </a:xfrm>
          <a:custGeom>
            <a:avLst/>
            <a:gdLst/>
            <a:ahLst/>
            <a:cxnLst/>
            <a:rect l="l" t="t" r="r" b="b"/>
            <a:pathLst>
              <a:path w="9525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76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3163407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例2.18　用p1建立p2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slide_76-code"/>
          <p:cNvGrpSpPr/>
          <p:nvPr/>
        </p:nvGrpSpPr>
        <p:grpSpPr>
          <a:xfrm>
            <a:off x="923925" y="2348422"/>
            <a:ext cx="2774444" cy="2074435"/>
            <a:chOff x="923925" y="2076450"/>
            <a:chExt cx="2774444" cy="2074435"/>
          </a:xfrm>
        </p:grpSpPr>
        <p:sp>
          <p:nvSpPr>
            <p:cNvPr id="6" name="Rectangle 6"/>
            <p:cNvSpPr/>
            <p:nvPr/>
          </p:nvSpPr>
          <p:spPr>
            <a:xfrm>
              <a:off x="990600" y="2667000"/>
              <a:ext cx="2395025" cy="289560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038987" y="2100580"/>
              <a:ext cx="2659382" cy="20503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80"/>
                </a:lnSpc>
              </a:pP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Coord p1(30, 40);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Coord p2(p1);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p1.print();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p2.print();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923925" y="2076450"/>
              <a:ext cx="9525" cy="2065972"/>
            </a:xfrm>
            <a:custGeom>
              <a:avLst/>
              <a:gdLst/>
              <a:ahLst/>
              <a:cxnLst/>
              <a:rect l="l" t="t" r="r" b="b"/>
              <a:pathLst>
                <a:path w="9525" h="2065972">
                  <a:moveTo>
                    <a:pt x="0" y="0"/>
                  </a:moveTo>
                  <a:lnTo>
                    <a:pt x="0" y="206597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3" name="slide_76-out"/>
          <p:cNvGrpSpPr/>
          <p:nvPr/>
        </p:nvGrpSpPr>
        <p:grpSpPr>
          <a:xfrm>
            <a:off x="5334000" y="2386522"/>
            <a:ext cx="6000750" cy="1509712"/>
            <a:chOff x="5334000" y="2114550"/>
            <a:chExt cx="6000750" cy="1509712"/>
          </a:xfrm>
        </p:grpSpPr>
        <p:sp>
          <p:nvSpPr>
            <p:cNvPr id="10" name="Rectangle 10"/>
            <p:cNvSpPr/>
            <p:nvPr/>
          </p:nvSpPr>
          <p:spPr>
            <a:xfrm>
              <a:off x="5334000" y="2114550"/>
              <a:ext cx="6000750" cy="1509712"/>
            </a:xfrm>
            <a:prstGeom prst="roundRect">
              <a:avLst>
                <a:gd name="adj" fmla="val 5047"/>
              </a:avLst>
            </a:prstGeom>
            <a:solidFill>
              <a:srgbClr val="1E2F4D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5479542" y="2183765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9FC5E8"/>
                  </a:solidFill>
                  <a:latin typeface="Consolas"/>
                  <a:ea typeface="Microsoft YaHei"/>
                  <a:cs typeface="Consolas"/>
                </a:rPr>
                <a:t>运行结果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478399" y="2465070"/>
              <a:ext cx="2664714" cy="1089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48"/>
                </a:lnSpc>
              </a:pP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Using normal constructor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Using copy constructor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30 40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60 80</a:t>
              </a:r>
            </a:p>
          </p:txBody>
        </p:sp>
      </p:grpSp>
      <p:grpSp>
        <p:nvGrpSpPr>
          <p:cNvPr id="24" name="slide_76-tip"/>
          <p:cNvGrpSpPr/>
          <p:nvPr/>
        </p:nvGrpSpPr>
        <p:grpSpPr>
          <a:xfrm>
            <a:off x="990600" y="5074714"/>
            <a:ext cx="10389050" cy="872868"/>
            <a:chOff x="1038606" y="5222412"/>
            <a:chExt cx="10139075" cy="872868"/>
          </a:xfrm>
        </p:grpSpPr>
        <p:sp>
          <p:nvSpPr>
            <p:cNvPr id="23" name="slide_76-w2"/>
            <p:cNvSpPr txBox="1"/>
            <p:nvPr/>
          </p:nvSpPr>
          <p:spPr>
            <a:xfrm>
              <a:off x="1038606" y="5222412"/>
              <a:ext cx="10139075" cy="8728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Coord p2(p1); 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</a:t>
              </a:r>
              <a:r>
                <a:rPr lang="zh-CN" altLang="en-US" sz="2000" dirty="0">
                  <a:solidFill>
                    <a:srgbClr val="172B49"/>
                  </a:solidFill>
                  <a:cs typeface="Consolas"/>
                </a:rPr>
                <a:t>利用 </a:t>
              </a:r>
              <a:r>
                <a:rPr lang="en-US" altLang="zh-CN" sz="2000" dirty="0">
                  <a:solidFill>
                    <a:srgbClr val="172B49"/>
                  </a:solidFill>
                  <a:cs typeface="Consolas"/>
                </a:rPr>
                <a:t>p1 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</a:t>
              </a:r>
              <a:r>
                <a:rPr lang="en-US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p2，所以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会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调用拷贝构造函数。</a:t>
              </a:r>
              <a:endParaRPr lang="en-US" altLang="zh-CN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172B49"/>
                  </a:solidFill>
                  <a:cs typeface="Consolas"/>
                </a:rPr>
                <a:t>而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新对象得到什么值，由拷贝构造函数的函数体决定。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而 </a:t>
              </a:r>
              <a:r>
                <a:rPr lang="zh-CN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p1的值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不会</a:t>
              </a:r>
              <a:r>
                <a:rPr lang="zh-CN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变，拷贝构造只读取它。</a:t>
              </a:r>
            </a:p>
          </p:txBody>
        </p:sp>
      </p:grpSp>
      <p:sp>
        <p:nvSpPr>
          <p:cNvPr id="25" name="Freeform 11">
            <a:extLst>
              <a:ext uri="{FF2B5EF4-FFF2-40B4-BE49-F238E27FC236}">
                <a16:creationId xmlns:a16="http://schemas.microsoft.com/office/drawing/2014/main" id="{7E4FA146-8D03-E5CB-5AB0-AE3ADC731518}"/>
              </a:ext>
            </a:extLst>
          </p:cNvPr>
          <p:cNvSpPr/>
          <p:nvPr/>
        </p:nvSpPr>
        <p:spPr>
          <a:xfrm>
            <a:off x="990600" y="4798259"/>
            <a:ext cx="10239375" cy="9525"/>
          </a:xfrm>
          <a:custGeom>
            <a:avLst/>
            <a:gdLst/>
            <a:ahLst/>
            <a:cxnLst/>
            <a:rect l="l" t="t" r="r" b="b"/>
            <a:pathLst>
              <a:path w="10239375" h="9525">
                <a:moveTo>
                  <a:pt x="0" y="0"/>
                </a:moveTo>
                <a:lnTo>
                  <a:pt x="102393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77-header"/>
          <p:cNvGrpSpPr/>
          <p:nvPr/>
        </p:nvGrpSpPr>
        <p:grpSpPr>
          <a:xfrm>
            <a:off x="806577" y="797878"/>
            <a:ext cx="10566273" cy="1078547"/>
            <a:chOff x="806577" y="797878"/>
            <a:chExt cx="10566273" cy="1078547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4222310" cy="3816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例2.18　</a:t>
              </a:r>
              <a:r>
                <a:rPr lang="zh-CN" altLang="en-US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区分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en-US" alt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altLang="en-US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和 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赋值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10" name="slide_77-code"/>
          <p:cNvGrpSpPr/>
          <p:nvPr/>
        </p:nvGrpSpPr>
        <p:grpSpPr>
          <a:xfrm>
            <a:off x="923925" y="2099895"/>
            <a:ext cx="4657725" cy="2442472"/>
            <a:chOff x="923925" y="2076450"/>
            <a:chExt cx="4657725" cy="2442472"/>
          </a:xfrm>
        </p:grpSpPr>
        <p:sp>
          <p:nvSpPr>
            <p:cNvPr id="6" name="Rectangle 6"/>
            <p:cNvSpPr/>
            <p:nvPr/>
          </p:nvSpPr>
          <p:spPr>
            <a:xfrm>
              <a:off x="990600" y="2618422"/>
              <a:ext cx="4591050" cy="263842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990600" y="3147060"/>
              <a:ext cx="4591050" cy="263842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039749" y="2095182"/>
              <a:ext cx="4446730" cy="2423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78"/>
                </a:lnSpc>
              </a:pP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Coord p1(30, 40);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Coord p2 = p1;     </a:t>
              </a: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复制初始化</a:t>
              </a:r>
              <a:b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Coord p3(0, 0);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p3 = p1;           </a:t>
              </a: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复制赋值</a:t>
              </a:r>
              <a:b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p2.print();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p3.print();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23925" y="2076450"/>
              <a:ext cx="9525" cy="2419350"/>
            </a:xfrm>
            <a:custGeom>
              <a:avLst/>
              <a:gdLst/>
              <a:ahLst/>
              <a:cxnLst/>
              <a:rect l="l" t="t" r="r" b="b"/>
              <a:pathLst>
                <a:path w="9525" h="2419350">
                  <a:moveTo>
                    <a:pt x="0" y="0"/>
                  </a:moveTo>
                  <a:lnTo>
                    <a:pt x="0" y="241935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9" name="slide_77-tbl"/>
          <p:cNvGrpSpPr/>
          <p:nvPr/>
        </p:nvGrpSpPr>
        <p:grpSpPr>
          <a:xfrm>
            <a:off x="6096000" y="2137995"/>
            <a:ext cx="5238750" cy="1706880"/>
            <a:chOff x="6096000" y="2114550"/>
            <a:chExt cx="5238750" cy="1706880"/>
          </a:xfrm>
        </p:grpSpPr>
        <p:sp>
          <p:nvSpPr>
            <p:cNvPr id="11" name="Rectangle 11"/>
            <p:cNvSpPr/>
            <p:nvPr/>
          </p:nvSpPr>
          <p:spPr>
            <a:xfrm>
              <a:off x="6096000" y="2114550"/>
              <a:ext cx="18097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6791325" y="220726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写法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7905750" y="2114550"/>
              <a:ext cx="14287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006715" y="2207260"/>
              <a:ext cx="12268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这一行的对象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9334500" y="2114550"/>
              <a:ext cx="20002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22180" y="2207260"/>
              <a:ext cx="102489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执行的操作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6096000" y="2533650"/>
              <a:ext cx="1809750" cy="64389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209538" y="2738755"/>
              <a:ext cx="158267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Coord p2 = p1;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7905750" y="2533650"/>
              <a:ext cx="1428750" cy="64389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208645" y="2738755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正在建立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9334500" y="2533650"/>
              <a:ext cx="2000250" cy="64389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565005" y="2581910"/>
              <a:ext cx="1539240" cy="5562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070"/>
                </a:lnSpc>
              </a:pP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复制初始化，调用</a:t>
              </a:r>
              <a:b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拷贝构造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6096000" y="3177540"/>
              <a:ext cx="1809750" cy="64389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6549009" y="3382645"/>
              <a:ext cx="90373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p3 = p1;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7905750" y="3177540"/>
              <a:ext cx="1428750" cy="64389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208645" y="3382645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已经存在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9334500" y="3177540"/>
              <a:ext cx="2000250" cy="64389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565005" y="3225800"/>
              <a:ext cx="1539240" cy="5562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070"/>
                </a:lnSpc>
              </a:pP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复制赋值，不调用</a:t>
              </a:r>
              <a:b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</a:p>
          </p:txBody>
        </p:sp>
      </p:grpSp>
      <p:grpSp>
        <p:nvGrpSpPr>
          <p:cNvPr id="33" name="slide_77-out"/>
          <p:cNvGrpSpPr/>
          <p:nvPr/>
        </p:nvGrpSpPr>
        <p:grpSpPr>
          <a:xfrm>
            <a:off x="6096000" y="4291229"/>
            <a:ext cx="5238750" cy="1769745"/>
            <a:chOff x="6096000" y="4000500"/>
            <a:chExt cx="5238750" cy="1769745"/>
          </a:xfrm>
        </p:grpSpPr>
        <p:sp>
          <p:nvSpPr>
            <p:cNvPr id="30" name="Rectangle 30"/>
            <p:cNvSpPr/>
            <p:nvPr/>
          </p:nvSpPr>
          <p:spPr>
            <a:xfrm>
              <a:off x="6096000" y="4000500"/>
              <a:ext cx="5238750" cy="1769745"/>
            </a:xfrm>
            <a:prstGeom prst="roundRect">
              <a:avLst>
                <a:gd name="adj" fmla="val 4306"/>
              </a:avLst>
            </a:prstGeom>
            <a:solidFill>
              <a:srgbClr val="1E2F4D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241542" y="4069715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9FC5E8"/>
                  </a:solidFill>
                  <a:latin typeface="Consolas"/>
                  <a:ea typeface="Microsoft YaHei"/>
                  <a:cs typeface="Consolas"/>
                </a:rPr>
                <a:t>运行结果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240399" y="4351020"/>
              <a:ext cx="2664714" cy="13491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48"/>
                </a:lnSpc>
              </a:pP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Using normal constructor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Using copy constructor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Using normal constructor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60 80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30 40</a:t>
              </a:r>
            </a:p>
          </p:txBody>
        </p:sp>
      </p:grpSp>
      <p:grpSp>
        <p:nvGrpSpPr>
          <p:cNvPr id="35" name="slide_77-tip"/>
          <p:cNvGrpSpPr/>
          <p:nvPr/>
        </p:nvGrpSpPr>
        <p:grpSpPr>
          <a:xfrm>
            <a:off x="1039749" y="4981576"/>
            <a:ext cx="4762500" cy="872868"/>
            <a:chOff x="1039749" y="4981576"/>
            <a:chExt cx="4762500" cy="872868"/>
          </a:xfrm>
        </p:grpSpPr>
        <p:sp>
          <p:nvSpPr>
            <p:cNvPr id="34" name="slide_77-w1"/>
            <p:cNvSpPr txBox="1"/>
            <p:nvPr/>
          </p:nvSpPr>
          <p:spPr>
            <a:xfrm>
              <a:off x="1039749" y="4981576"/>
              <a:ext cx="4762500" cy="8728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p2经过拷贝构造，坐标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会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乘2；</a:t>
              </a:r>
              <a:endParaRPr lang="en-US" altLang="zh-CN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  <a:p>
              <a:pPr algn="l">
                <a:lnSpc>
                  <a:spcPct val="150000"/>
                </a:lnSpc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p3是赋值，按成员复制，得到30 40。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78-header"/>
          <p:cNvGrpSpPr/>
          <p:nvPr/>
        </p:nvGrpSpPr>
        <p:grpSpPr>
          <a:xfrm>
            <a:off x="806577" y="797878"/>
            <a:ext cx="10566273" cy="1100645"/>
            <a:chOff x="806577" y="797878"/>
            <a:chExt cx="10566273" cy="11006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3029864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缺省的拷贝构造函数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7" name="slide_78-lead"/>
          <p:cNvGrpSpPr/>
          <p:nvPr/>
        </p:nvGrpSpPr>
        <p:grpSpPr>
          <a:xfrm>
            <a:off x="810006" y="2032952"/>
            <a:ext cx="7530084" cy="352044"/>
            <a:chOff x="810006" y="2032952"/>
            <a:chExt cx="7530084" cy="352044"/>
          </a:xfrm>
        </p:grpSpPr>
        <p:sp>
          <p:nvSpPr>
            <p:cNvPr id="6" name="TextBox 6"/>
            <p:cNvSpPr txBox="1"/>
            <p:nvPr/>
          </p:nvSpPr>
          <p:spPr>
            <a:xfrm>
              <a:off x="810006" y="2032952"/>
              <a:ext cx="75300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类中</a:t>
              </a:r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没有</a:t>
              </a:r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定义拷贝构造函数时，编译器会提供一个，按成员逐个复制。</a:t>
              </a:r>
            </a:p>
          </p:txBody>
        </p:sp>
      </p:grpSp>
      <p:grpSp>
        <p:nvGrpSpPr>
          <p:cNvPr id="17" name="slide_78-pic"/>
          <p:cNvGrpSpPr/>
          <p:nvPr/>
        </p:nvGrpSpPr>
        <p:grpSpPr>
          <a:xfrm>
            <a:off x="1047750" y="2767523"/>
            <a:ext cx="6858000" cy="1543050"/>
            <a:chOff x="1047750" y="2495550"/>
            <a:chExt cx="6858000" cy="1543050"/>
          </a:xfrm>
        </p:grpSpPr>
        <p:sp>
          <p:nvSpPr>
            <p:cNvPr id="8" name="Rectangle 8"/>
            <p:cNvSpPr/>
            <p:nvPr/>
          </p:nvSpPr>
          <p:spPr>
            <a:xfrm>
              <a:off x="1047750" y="2762250"/>
              <a:ext cx="2667000" cy="952500"/>
            </a:xfrm>
            <a:prstGeom prst="roundRect">
              <a:avLst>
                <a:gd name="adj" fmla="val 8000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831467" y="2946400"/>
              <a:ext cx="1099566" cy="5890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205"/>
                </a:lnSpc>
              </a:pP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已有对象</a:t>
              </a:r>
              <a:r>
                <a:rPr lang="en-US" sz="15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p1</a:t>
              </a:r>
              <a:br>
                <a:rPr lang="en-US" sz="15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x=30　y=40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3733800" y="2857500"/>
              <a:ext cx="1466850" cy="190500"/>
            </a:xfrm>
            <a:custGeom>
              <a:avLst/>
              <a:gdLst/>
              <a:ahLst/>
              <a:cxnLst/>
              <a:rect l="l" t="t" r="r" b="b"/>
              <a:pathLst>
                <a:path w="1466850" h="190500">
                  <a:moveTo>
                    <a:pt x="0" y="190500"/>
                  </a:moveTo>
                  <a:lnTo>
                    <a:pt x="1466850" y="0"/>
                  </a:lnTo>
                </a:path>
              </a:pathLst>
            </a:custGeom>
            <a:noFill/>
            <a:ln w="20955">
              <a:solidFill>
                <a:srgbClr val="538135"/>
              </a:solidFill>
              <a:tailEnd type="triangle" w="lg" len="lg"/>
            </a:ln>
          </p:spPr>
        </p:sp>
        <p:sp>
          <p:nvSpPr>
            <p:cNvPr id="11" name="Freeform 11"/>
            <p:cNvSpPr/>
            <p:nvPr/>
          </p:nvSpPr>
          <p:spPr>
            <a:xfrm>
              <a:off x="3733800" y="3429000"/>
              <a:ext cx="1466850" cy="190500"/>
            </a:xfrm>
            <a:custGeom>
              <a:avLst/>
              <a:gdLst/>
              <a:ahLst/>
              <a:cxnLst/>
              <a:rect l="l" t="t" r="r" b="b"/>
              <a:pathLst>
                <a:path w="1466850" h="190500">
                  <a:moveTo>
                    <a:pt x="0" y="0"/>
                  </a:moveTo>
                  <a:lnTo>
                    <a:pt x="1466850" y="190500"/>
                  </a:lnTo>
                </a:path>
              </a:pathLst>
            </a:custGeom>
            <a:noFill/>
            <a:ln w="20955">
              <a:solidFill>
                <a:srgbClr val="538135"/>
              </a:solidFill>
              <a:tailEnd type="triangle" w="lg" len="lg"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3924681" y="3079115"/>
              <a:ext cx="11041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逐个成员复制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5238750" y="2495550"/>
              <a:ext cx="2667000" cy="723900"/>
            </a:xfrm>
            <a:prstGeom prst="roundRect">
              <a:avLst>
                <a:gd name="adj" fmla="val 1052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5766626" y="2730818"/>
              <a:ext cx="161124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p2</a:t>
              </a: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：x=30　y=40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5238750" y="3314700"/>
              <a:ext cx="2667000" cy="723900"/>
            </a:xfrm>
            <a:prstGeom prst="roundRect">
              <a:avLst>
                <a:gd name="adj" fmla="val 1052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5766626" y="3549968"/>
              <a:ext cx="161124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p3</a:t>
              </a: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：x=30　y=40</a:t>
              </a:r>
            </a:p>
          </p:txBody>
        </p:sp>
      </p:grpSp>
      <p:grpSp>
        <p:nvGrpSpPr>
          <p:cNvPr id="19" name="slide_78-pic2"/>
          <p:cNvGrpSpPr/>
          <p:nvPr/>
        </p:nvGrpSpPr>
        <p:grpSpPr>
          <a:xfrm>
            <a:off x="8353603" y="3120866"/>
            <a:ext cx="2892465" cy="698268"/>
            <a:chOff x="8183499" y="2717482"/>
            <a:chExt cx="2649156" cy="698268"/>
          </a:xfrm>
        </p:grpSpPr>
        <p:sp>
          <p:nvSpPr>
            <p:cNvPr id="18" name="slide_78-w2"/>
            <p:cNvSpPr txBox="1"/>
            <p:nvPr/>
          </p:nvSpPr>
          <p:spPr>
            <a:xfrm>
              <a:off x="8183499" y="2717482"/>
              <a:ext cx="2649156" cy="6982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三个对象的值相同，但各有自己的一份x、y。</a:t>
              </a:r>
            </a:p>
          </p:txBody>
        </p:sp>
      </p:grpSp>
      <p:grpSp>
        <p:nvGrpSpPr>
          <p:cNvPr id="37" name="slide_78-cmp"/>
          <p:cNvGrpSpPr/>
          <p:nvPr/>
        </p:nvGrpSpPr>
        <p:grpSpPr>
          <a:xfrm>
            <a:off x="1047750" y="4735864"/>
            <a:ext cx="10287000" cy="1257300"/>
            <a:chOff x="1047750" y="4343400"/>
            <a:chExt cx="10287000" cy="1257300"/>
          </a:xfrm>
        </p:grpSpPr>
        <p:sp>
          <p:nvSpPr>
            <p:cNvPr id="20" name="Rectangle 20"/>
            <p:cNvSpPr/>
            <p:nvPr/>
          </p:nvSpPr>
          <p:spPr>
            <a:xfrm>
              <a:off x="1047750" y="4343400"/>
              <a:ext cx="20955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3143250" y="4343400"/>
              <a:ext cx="40957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4351152" y="4427220"/>
              <a:ext cx="1679947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自定义（例2.18）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7239000" y="4343400"/>
              <a:ext cx="40957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773914" y="4427220"/>
              <a:ext cx="102592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编译器提供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1047750" y="4762500"/>
              <a:ext cx="2095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685131" y="4846320"/>
              <a:ext cx="820738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复制规则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3143250" y="4762500"/>
              <a:ext cx="4095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4109098" y="4846320"/>
              <a:ext cx="2164054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由函数体规定，本例乘2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7239000" y="4762500"/>
              <a:ext cx="4095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8671322" y="4846320"/>
              <a:ext cx="1231106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逐个成员复制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1047750" y="5181600"/>
              <a:ext cx="2095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685131" y="5265420"/>
              <a:ext cx="820738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输出提示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3143250" y="5181600"/>
              <a:ext cx="4095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3751628" y="5265420"/>
              <a:ext cx="2878993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输出Using copy constructor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7239000" y="5181600"/>
              <a:ext cx="4095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8568729" y="5265420"/>
              <a:ext cx="1436291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不输出任何文字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79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5694426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例2.19　不写拷贝构造函数：Coord类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slide_79-code"/>
          <p:cNvGrpSpPr/>
          <p:nvPr/>
        </p:nvGrpSpPr>
        <p:grpSpPr>
          <a:xfrm>
            <a:off x="806577" y="2351913"/>
            <a:ext cx="6367149" cy="3359547"/>
            <a:chOff x="878206" y="2057400"/>
            <a:chExt cx="6367149" cy="3359547"/>
          </a:xfrm>
        </p:grpSpPr>
        <p:sp>
          <p:nvSpPr>
            <p:cNvPr id="6" name="TextBox 6"/>
            <p:cNvSpPr txBox="1"/>
            <p:nvPr/>
          </p:nvSpPr>
          <p:spPr>
            <a:xfrm>
              <a:off x="1040130" y="2092960"/>
              <a:ext cx="6205225" cy="33239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#include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Coord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Coord(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b)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x = a; y = b;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"Using normal constructor\n";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print() {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x &lt;&lt;" "&lt;&lt; y &lt;&lt; endl; }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x, y;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7" name="Freeform 7"/>
            <p:cNvSpPr/>
            <p:nvPr/>
          </p:nvSpPr>
          <p:spPr>
            <a:xfrm flipH="1">
              <a:off x="878206" y="2057400"/>
              <a:ext cx="45719" cy="3323986"/>
            </a:xfrm>
            <a:custGeom>
              <a:avLst/>
              <a:gdLst/>
              <a:ahLst/>
              <a:cxnLst/>
              <a:rect l="l" t="t" r="r" b="b"/>
              <a:pathLst>
                <a:path w="9525" h="2914650">
                  <a:moveTo>
                    <a:pt x="0" y="0"/>
                  </a:moveTo>
                  <a:lnTo>
                    <a:pt x="0" y="291465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2" name="slide_79-note1"/>
          <p:cNvGrpSpPr/>
          <p:nvPr/>
        </p:nvGrpSpPr>
        <p:grpSpPr>
          <a:xfrm>
            <a:off x="7623016" y="2352675"/>
            <a:ext cx="3952494" cy="1203366"/>
            <a:chOff x="7420356" y="2090102"/>
            <a:chExt cx="3952494" cy="1203366"/>
          </a:xfrm>
        </p:grpSpPr>
        <p:sp>
          <p:nvSpPr>
            <p:cNvPr id="9" name="TextBox 9"/>
            <p:cNvSpPr txBox="1"/>
            <p:nvPr/>
          </p:nvSpPr>
          <p:spPr>
            <a:xfrm>
              <a:off x="7420356" y="2090102"/>
              <a:ext cx="1846659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和例2.18的区别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7429500" y="2426970"/>
              <a:ext cx="3943350" cy="9525"/>
            </a:xfrm>
            <a:custGeom>
              <a:avLst/>
              <a:gdLst/>
              <a:ahLst/>
              <a:cxnLst/>
              <a:rect l="l" t="t" r="r" b="b"/>
              <a:pathLst>
                <a:path w="3943350" h="9525">
                  <a:moveTo>
                    <a:pt x="0" y="0"/>
                  </a:moveTo>
                  <a:lnTo>
                    <a:pt x="39433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1" name="slide_79-w1"/>
            <p:cNvSpPr txBox="1"/>
            <p:nvPr/>
          </p:nvSpPr>
          <p:spPr>
            <a:xfrm>
              <a:off x="7421499" y="2507932"/>
              <a:ext cx="3943350" cy="7855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类中只有普通构造函数，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没有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拷贝构造函数。</a:t>
              </a:r>
            </a:p>
          </p:txBody>
        </p:sp>
      </p:grpSp>
      <p:grpSp>
        <p:nvGrpSpPr>
          <p:cNvPr id="16" name="slide_79-note2"/>
          <p:cNvGrpSpPr/>
          <p:nvPr/>
        </p:nvGrpSpPr>
        <p:grpSpPr>
          <a:xfrm>
            <a:off x="7613872" y="4118191"/>
            <a:ext cx="3952494" cy="1708633"/>
            <a:chOff x="7420356" y="3278822"/>
            <a:chExt cx="3952494" cy="1708633"/>
          </a:xfrm>
        </p:grpSpPr>
        <p:sp>
          <p:nvSpPr>
            <p:cNvPr id="13" name="TextBox 13"/>
            <p:cNvSpPr txBox="1"/>
            <p:nvPr/>
          </p:nvSpPr>
          <p:spPr>
            <a:xfrm>
              <a:off x="7420356" y="3278822"/>
              <a:ext cx="512961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预测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7429500" y="3615690"/>
              <a:ext cx="3943350" cy="9525"/>
            </a:xfrm>
            <a:custGeom>
              <a:avLst/>
              <a:gdLst/>
              <a:ahLst/>
              <a:cxnLst/>
              <a:rect l="l" t="t" r="r" b="b"/>
              <a:pathLst>
                <a:path w="3943350" h="9525">
                  <a:moveTo>
                    <a:pt x="0" y="0"/>
                  </a:moveTo>
                  <a:lnTo>
                    <a:pt x="39433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slide_79-w2"/>
            <p:cNvSpPr txBox="1"/>
            <p:nvPr/>
          </p:nvSpPr>
          <p:spPr>
            <a:xfrm>
              <a:off x="7421499" y="3696652"/>
              <a:ext cx="3943350" cy="12908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下一页用p1建立p2、p3，能编译吗？</a:t>
              </a:r>
            </a:p>
            <a:p>
              <a:pPr algn="l">
                <a:lnSpc>
                  <a:spcPct val="150000"/>
                </a:lnSpc>
                <a:spcBef>
                  <a:spcPts val="705"/>
                </a:spcBef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屏幕上会出现几行Using normal constructor？</a:t>
              </a:r>
            </a:p>
          </p:txBody>
        </p:sp>
      </p:grpSp>
      <p:sp>
        <p:nvSpPr>
          <p:cNvPr id="17" name="Freeform 16">
            <a:extLst>
              <a:ext uri="{FF2B5EF4-FFF2-40B4-BE49-F238E27FC236}">
                <a16:creationId xmlns:a16="http://schemas.microsoft.com/office/drawing/2014/main" id="{6F189D80-36A6-AE53-7AAB-7C8A085492CB}"/>
              </a:ext>
            </a:extLst>
          </p:cNvPr>
          <p:cNvSpPr/>
          <p:nvPr/>
        </p:nvSpPr>
        <p:spPr>
          <a:xfrm flipH="1">
            <a:off x="7296888" y="2059408"/>
            <a:ext cx="45719" cy="4031023"/>
          </a:xfrm>
          <a:custGeom>
            <a:avLst/>
            <a:gdLst/>
            <a:ahLst/>
            <a:cxnLst/>
            <a:rect l="l" t="t" r="r" b="b"/>
            <a:pathLst>
              <a:path w="9525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80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5099782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例2.19　由编译器提供的拷贝构造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slide_80-code"/>
          <p:cNvGrpSpPr/>
          <p:nvPr/>
        </p:nvGrpSpPr>
        <p:grpSpPr>
          <a:xfrm>
            <a:off x="923925" y="2041594"/>
            <a:ext cx="4692264" cy="2244461"/>
            <a:chOff x="923925" y="2223843"/>
            <a:chExt cx="4692264" cy="2244461"/>
          </a:xfrm>
        </p:grpSpPr>
        <p:sp>
          <p:nvSpPr>
            <p:cNvPr id="6" name="TextBox 6"/>
            <p:cNvSpPr txBox="1"/>
            <p:nvPr/>
          </p:nvSpPr>
          <p:spPr>
            <a:xfrm>
              <a:off x="1052439" y="2223843"/>
              <a:ext cx="4563750" cy="22444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Coord p1(30, 40);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Coord p2(p1);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Coord p3 = p1;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p1.print(); p2.print(); p3.print();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923925" y="2339295"/>
              <a:ext cx="45719" cy="2129009"/>
            </a:xfrm>
            <a:custGeom>
              <a:avLst/>
              <a:gdLst/>
              <a:ahLst/>
              <a:cxnLst/>
              <a:rect l="l" t="t" r="r" b="b"/>
              <a:pathLst>
                <a:path w="9525" h="1978342">
                  <a:moveTo>
                    <a:pt x="0" y="0"/>
                  </a:moveTo>
                  <a:lnTo>
                    <a:pt x="0" y="197834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2" name="slide_80-out"/>
          <p:cNvGrpSpPr/>
          <p:nvPr/>
        </p:nvGrpSpPr>
        <p:grpSpPr>
          <a:xfrm>
            <a:off x="6619662" y="2377147"/>
            <a:ext cx="4762500" cy="1509712"/>
            <a:chOff x="6572250" y="2114550"/>
            <a:chExt cx="4762500" cy="1509712"/>
          </a:xfrm>
        </p:grpSpPr>
        <p:sp>
          <p:nvSpPr>
            <p:cNvPr id="9" name="Rectangle 9"/>
            <p:cNvSpPr/>
            <p:nvPr/>
          </p:nvSpPr>
          <p:spPr>
            <a:xfrm>
              <a:off x="6572250" y="2114550"/>
              <a:ext cx="4762500" cy="1509712"/>
            </a:xfrm>
            <a:prstGeom prst="roundRect">
              <a:avLst>
                <a:gd name="adj" fmla="val 5047"/>
              </a:avLst>
            </a:prstGeom>
            <a:solidFill>
              <a:srgbClr val="1E2F4D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717792" y="2183765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9FC5E8"/>
                  </a:solidFill>
                  <a:latin typeface="Consolas"/>
                  <a:ea typeface="Microsoft YaHei"/>
                  <a:cs typeface="Consolas"/>
                </a:rPr>
                <a:t>运行结果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716649" y="2465070"/>
              <a:ext cx="2664714" cy="1089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48"/>
                </a:lnSpc>
              </a:pP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Using normal constructor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30 40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30 40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30 40</a:t>
              </a:r>
            </a:p>
          </p:txBody>
        </p:sp>
      </p:grpSp>
      <p:grpSp>
        <p:nvGrpSpPr>
          <p:cNvPr id="31" name="slide_80-tbl"/>
          <p:cNvGrpSpPr/>
          <p:nvPr/>
        </p:nvGrpSpPr>
        <p:grpSpPr>
          <a:xfrm>
            <a:off x="1043295" y="4572669"/>
            <a:ext cx="10287000" cy="1257300"/>
            <a:chOff x="1047750" y="4191000"/>
            <a:chExt cx="10287000" cy="1257300"/>
          </a:xfrm>
        </p:grpSpPr>
        <p:sp>
          <p:nvSpPr>
            <p:cNvPr id="13" name="Rectangle 13"/>
            <p:cNvSpPr/>
            <p:nvPr/>
          </p:nvSpPr>
          <p:spPr>
            <a:xfrm>
              <a:off x="1047750" y="4191000"/>
              <a:ext cx="17145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684299" y="427482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对象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2762250" y="4191000"/>
              <a:ext cx="42862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471975" y="427482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怎样建立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7048500" y="4191000"/>
              <a:ext cx="42862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960289" y="4274820"/>
              <a:ext cx="46267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x、y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1047750" y="4610100"/>
              <a:ext cx="1714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780014" y="4693920"/>
              <a:ext cx="24997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b="1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p1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2762250" y="4610100"/>
              <a:ext cx="4286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3727526" y="4693920"/>
              <a:ext cx="235569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普通构造，输出一行提示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7048500" y="4610100"/>
              <a:ext cx="4286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843305" y="4693920"/>
              <a:ext cx="69664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30、40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1047750" y="5029200"/>
              <a:ext cx="1714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556680" y="5113020"/>
              <a:ext cx="69664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p2、p3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2762250" y="5029200"/>
              <a:ext cx="4286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3195777" y="5113020"/>
              <a:ext cx="34191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编译器提供的拷贝构造，不输出文字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7048500" y="5029200"/>
              <a:ext cx="4286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992506" y="5113020"/>
              <a:ext cx="239823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30、40（逐个成员复制）</a:t>
              </a:r>
            </a:p>
          </p:txBody>
        </p:sp>
      </p:grpSp>
      <p:grpSp>
        <p:nvGrpSpPr>
          <p:cNvPr id="33" name="slide_80-tip"/>
          <p:cNvGrpSpPr/>
          <p:nvPr/>
        </p:nvGrpSpPr>
        <p:grpSpPr>
          <a:xfrm>
            <a:off x="1043295" y="5997399"/>
            <a:ext cx="7037183" cy="276999"/>
            <a:chOff x="1038606" y="5519103"/>
            <a:chExt cx="7037183" cy="276999"/>
          </a:xfrm>
        </p:grpSpPr>
        <p:sp>
          <p:nvSpPr>
            <p:cNvPr id="32" name="TextBox 32"/>
            <p:cNvSpPr txBox="1"/>
            <p:nvPr/>
          </p:nvSpPr>
          <p:spPr>
            <a:xfrm>
              <a:off x="1038606" y="5519103"/>
              <a:ext cx="703718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三行输出相同，但p1、p2、p3是三个</a:t>
              </a:r>
              <a:r>
                <a:rPr lang="zh-CN" alt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不同的</a:t>
              </a:r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对象，各有自己的x和y。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81-header"/>
          <p:cNvGrpSpPr/>
          <p:nvPr/>
        </p:nvGrpSpPr>
        <p:grpSpPr>
          <a:xfrm>
            <a:off x="806577" y="797878"/>
            <a:ext cx="10566273" cy="1100645"/>
            <a:chOff x="806577" y="797878"/>
            <a:chExt cx="10566273" cy="11006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4365295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什么时候会调用拷贝构造函数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slide_81-c1"/>
          <p:cNvGrpSpPr/>
          <p:nvPr/>
        </p:nvGrpSpPr>
        <p:grpSpPr>
          <a:xfrm>
            <a:off x="1047750" y="2114550"/>
            <a:ext cx="3238500" cy="1428750"/>
            <a:chOff x="1047750" y="2114550"/>
            <a:chExt cx="3238500" cy="1428750"/>
          </a:xfrm>
        </p:grpSpPr>
        <p:sp>
          <p:nvSpPr>
            <p:cNvPr id="6" name="Rectangle 6"/>
            <p:cNvSpPr/>
            <p:nvPr/>
          </p:nvSpPr>
          <p:spPr>
            <a:xfrm>
              <a:off x="1047750" y="2114550"/>
              <a:ext cx="3238500" cy="1428750"/>
            </a:xfrm>
            <a:prstGeom prst="roundRect">
              <a:avLst>
                <a:gd name="adj" fmla="val 5333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218687" y="2252251"/>
              <a:ext cx="2896627" cy="12019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用已有对象初始化新对象</a:t>
              </a:r>
              <a:br>
                <a:rPr lang="zh-CN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Coord p2(p1);</a:t>
              </a:r>
              <a:b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Coord p3 = p1;</a:t>
              </a:r>
            </a:p>
          </p:txBody>
        </p:sp>
      </p:grpSp>
      <p:grpSp>
        <p:nvGrpSpPr>
          <p:cNvPr id="11" name="slide_81-c2"/>
          <p:cNvGrpSpPr/>
          <p:nvPr/>
        </p:nvGrpSpPr>
        <p:grpSpPr>
          <a:xfrm>
            <a:off x="4572000" y="2114550"/>
            <a:ext cx="3238500" cy="1428750"/>
            <a:chOff x="4572000" y="2114550"/>
            <a:chExt cx="3238500" cy="1428750"/>
          </a:xfrm>
        </p:grpSpPr>
        <p:sp>
          <p:nvSpPr>
            <p:cNvPr id="9" name="Rectangle 9"/>
            <p:cNvSpPr/>
            <p:nvPr/>
          </p:nvSpPr>
          <p:spPr>
            <a:xfrm>
              <a:off x="4572000" y="2114550"/>
              <a:ext cx="3238500" cy="1428750"/>
            </a:xfrm>
            <a:prstGeom prst="roundRect">
              <a:avLst>
                <a:gd name="adj" fmla="val 5333"/>
              </a:avLst>
            </a:prstGeom>
            <a:solidFill>
              <a:srgbClr val="FFFFFF"/>
            </a:solidFill>
            <a:ln w="13335">
              <a:solidFill>
                <a:srgbClr val="244D87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849209" y="2252251"/>
              <a:ext cx="2665794" cy="12019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对象按值作为函数参数</a:t>
              </a:r>
              <a:br>
                <a:rPr lang="zh-CN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 fun1(Coord p);</a:t>
              </a:r>
              <a:b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fun1(p1);</a:t>
              </a:r>
            </a:p>
          </p:txBody>
        </p:sp>
      </p:grpSp>
      <p:grpSp>
        <p:nvGrpSpPr>
          <p:cNvPr id="14" name="slide_81-c3"/>
          <p:cNvGrpSpPr/>
          <p:nvPr/>
        </p:nvGrpSpPr>
        <p:grpSpPr>
          <a:xfrm>
            <a:off x="8096250" y="2114550"/>
            <a:ext cx="3238500" cy="1428750"/>
            <a:chOff x="8096250" y="2114550"/>
            <a:chExt cx="3238500" cy="1428750"/>
          </a:xfrm>
        </p:grpSpPr>
        <p:sp>
          <p:nvSpPr>
            <p:cNvPr id="12" name="Rectangle 12"/>
            <p:cNvSpPr/>
            <p:nvPr/>
          </p:nvSpPr>
          <p:spPr>
            <a:xfrm>
              <a:off x="8096250" y="2114550"/>
              <a:ext cx="3238500" cy="1428750"/>
            </a:xfrm>
            <a:prstGeom prst="roundRect">
              <a:avLst>
                <a:gd name="adj" fmla="val 5333"/>
              </a:avLst>
            </a:prstGeom>
            <a:solidFill>
              <a:srgbClr val="FFFFFF"/>
            </a:solidFill>
            <a:ln w="13335">
              <a:solidFill>
                <a:srgbClr val="244D87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613435" y="2258357"/>
              <a:ext cx="2204130" cy="12019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函数按值返回对象</a:t>
              </a:r>
              <a:br>
                <a:rPr lang="zh-CN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Coord fun2();</a:t>
              </a:r>
              <a:b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 p1;</a:t>
              </a:r>
            </a:p>
          </p:txBody>
        </p:sp>
      </p:grpSp>
      <p:grpSp>
        <p:nvGrpSpPr>
          <p:cNvPr id="18" name="slide_81-case1"/>
          <p:cNvGrpSpPr/>
          <p:nvPr/>
        </p:nvGrpSpPr>
        <p:grpSpPr>
          <a:xfrm>
            <a:off x="1029462" y="3888517"/>
            <a:ext cx="10296144" cy="1241136"/>
            <a:chOff x="1038606" y="3804602"/>
            <a:chExt cx="10296144" cy="1241136"/>
          </a:xfrm>
        </p:grpSpPr>
        <p:sp>
          <p:nvSpPr>
            <p:cNvPr id="15" name="TextBox 15"/>
            <p:cNvSpPr txBox="1"/>
            <p:nvPr/>
          </p:nvSpPr>
          <p:spPr>
            <a:xfrm>
              <a:off x="1038606" y="3804602"/>
              <a:ext cx="3847207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情况①：用已有对象初始化新对象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1047750" y="414147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slide_81-w1"/>
            <p:cNvSpPr txBox="1"/>
            <p:nvPr/>
          </p:nvSpPr>
          <p:spPr>
            <a:xfrm>
              <a:off x="1038606" y="4172870"/>
              <a:ext cx="10287000" cy="8728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两种写法都在定义新对象，并用已有的p1提供初值，因此都调用拷贝构造函数。新对象得到什么值由拷贝构造函数决定。</a:t>
              </a:r>
            </a:p>
          </p:txBody>
        </p:sp>
      </p:grpSp>
      <p:grpSp>
        <p:nvGrpSpPr>
          <p:cNvPr id="20" name="slide_81-next"/>
          <p:cNvGrpSpPr/>
          <p:nvPr/>
        </p:nvGrpSpPr>
        <p:grpSpPr>
          <a:xfrm>
            <a:off x="1038606" y="5565993"/>
            <a:ext cx="5100755" cy="276999"/>
            <a:chOff x="1038606" y="5519103"/>
            <a:chExt cx="5100755" cy="276999"/>
          </a:xfrm>
        </p:grpSpPr>
        <p:sp>
          <p:nvSpPr>
            <p:cNvPr id="19" name="TextBox 19"/>
            <p:cNvSpPr txBox="1"/>
            <p:nvPr/>
          </p:nvSpPr>
          <p:spPr>
            <a:xfrm>
              <a:off x="1038606" y="5519103"/>
              <a:ext cx="510075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dirty="0">
                  <a:solidFill>
                    <a:srgbClr val="5B6B82"/>
                  </a:solidFill>
                  <a:latin typeface="Consolas"/>
                  <a:ea typeface="Microsoft YaHei"/>
                  <a:cs typeface="Consolas"/>
                </a:rPr>
                <a:t>情况</a:t>
              </a:r>
              <a:r>
                <a:rPr lang="en-US" altLang="zh-CN" dirty="0">
                  <a:solidFill>
                    <a:srgbClr val="5B6B82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dirty="0">
                  <a:solidFill>
                    <a:srgbClr val="5B6B82"/>
                  </a:solidFill>
                  <a:latin typeface="Consolas"/>
                  <a:ea typeface="Microsoft YaHei"/>
                  <a:cs typeface="Consolas"/>
                </a:rPr>
                <a:t>②③</a:t>
              </a:r>
              <a:r>
                <a:rPr lang="en-US" altLang="zh-CN" dirty="0">
                  <a:solidFill>
                    <a:srgbClr val="5B6B82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dirty="0">
                  <a:solidFill>
                    <a:srgbClr val="5B6B82"/>
                  </a:solidFill>
                  <a:latin typeface="Consolas"/>
                  <a:ea typeface="Microsoft YaHei"/>
                  <a:cs typeface="Consolas"/>
                </a:rPr>
                <a:t>在函数调用中发生，接下来分别来看。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82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4548916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情况②：对象按值作为函数参数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slide_82-code"/>
          <p:cNvGrpSpPr/>
          <p:nvPr/>
        </p:nvGrpSpPr>
        <p:grpSpPr>
          <a:xfrm>
            <a:off x="923925" y="2076450"/>
            <a:ext cx="4371975" cy="2270887"/>
            <a:chOff x="923925" y="2076450"/>
            <a:chExt cx="4371975" cy="2270887"/>
          </a:xfrm>
        </p:grpSpPr>
        <p:sp>
          <p:nvSpPr>
            <p:cNvPr id="6" name="Rectangle 6"/>
            <p:cNvSpPr/>
            <p:nvPr/>
          </p:nvSpPr>
          <p:spPr>
            <a:xfrm>
              <a:off x="990600" y="3472815"/>
              <a:ext cx="4305300" cy="276225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039368" y="2091055"/>
              <a:ext cx="2437066" cy="22562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fun1(Coord p) {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p.print();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Coord p1(10, 20);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fun1(p1);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923925" y="2076450"/>
              <a:ext cx="9525" cy="2255520"/>
            </a:xfrm>
            <a:custGeom>
              <a:avLst/>
              <a:gdLst/>
              <a:ahLst/>
              <a:cxnLst/>
              <a:rect l="l" t="t" r="r" b="b"/>
              <a:pathLst>
                <a:path w="9525" h="2255520">
                  <a:moveTo>
                    <a:pt x="0" y="0"/>
                  </a:moveTo>
                  <a:lnTo>
                    <a:pt x="0" y="225552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3" name="slide_82-out"/>
          <p:cNvGrpSpPr/>
          <p:nvPr/>
        </p:nvGrpSpPr>
        <p:grpSpPr>
          <a:xfrm>
            <a:off x="6000943" y="2491642"/>
            <a:ext cx="5429250" cy="1249680"/>
            <a:chOff x="5905500" y="2114550"/>
            <a:chExt cx="5429250" cy="1249680"/>
          </a:xfrm>
        </p:grpSpPr>
        <p:sp>
          <p:nvSpPr>
            <p:cNvPr id="10" name="Rectangle 10"/>
            <p:cNvSpPr/>
            <p:nvPr/>
          </p:nvSpPr>
          <p:spPr>
            <a:xfrm>
              <a:off x="5905500" y="2114550"/>
              <a:ext cx="5429250" cy="1249680"/>
            </a:xfrm>
            <a:prstGeom prst="roundRect">
              <a:avLst>
                <a:gd name="adj" fmla="val 6098"/>
              </a:avLst>
            </a:prstGeom>
            <a:solidFill>
              <a:srgbClr val="1E2F4D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6051042" y="2183765"/>
              <a:ext cx="273634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9FC5E8"/>
                  </a:solidFill>
                  <a:latin typeface="Consolas"/>
                  <a:ea typeface="Microsoft YaHei"/>
                  <a:cs typeface="Consolas"/>
                </a:rPr>
                <a:t>运行结果（使用例2.18的Coord）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049899" y="2465070"/>
              <a:ext cx="2664714" cy="8290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48"/>
                </a:lnSpc>
              </a:pP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Using normal constructor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Using copy constructor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20 40</a:t>
              </a:r>
            </a:p>
          </p:txBody>
        </p:sp>
      </p:grpSp>
      <p:grpSp>
        <p:nvGrpSpPr>
          <p:cNvPr id="22" name="slide_82-flow"/>
          <p:cNvGrpSpPr/>
          <p:nvPr/>
        </p:nvGrpSpPr>
        <p:grpSpPr>
          <a:xfrm>
            <a:off x="1108708" y="4550312"/>
            <a:ext cx="10018835" cy="730345"/>
            <a:chOff x="1047750" y="4476750"/>
            <a:chExt cx="10191750" cy="742950"/>
          </a:xfrm>
        </p:grpSpPr>
        <p:sp>
          <p:nvSpPr>
            <p:cNvPr id="14" name="Rectangle 14"/>
            <p:cNvSpPr/>
            <p:nvPr/>
          </p:nvSpPr>
          <p:spPr>
            <a:xfrm>
              <a:off x="1047750" y="4476750"/>
              <a:ext cx="3143250" cy="742950"/>
            </a:xfrm>
            <a:prstGeom prst="roundRect">
              <a:avLst>
                <a:gd name="adj" fmla="val 10256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2069592" y="4556125"/>
              <a:ext cx="1099566" cy="5890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205"/>
                </a:lnSpc>
              </a:pP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实参</a:t>
              </a:r>
              <a:r>
                <a:rPr lang="en-US" sz="15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p1</a:t>
              </a:r>
              <a:br>
                <a:rPr lang="en-US" sz="15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x=10　y=20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4210050" y="4848225"/>
              <a:ext cx="342900" cy="9525"/>
            </a:xfrm>
            <a:custGeom>
              <a:avLst/>
              <a:gdLst/>
              <a:ahLst/>
              <a:cxnLst/>
              <a:rect l="l" t="t" r="r" b="b"/>
              <a:pathLst>
                <a:path w="342900" h="9525">
                  <a:moveTo>
                    <a:pt x="0" y="0"/>
                  </a:moveTo>
                  <a:lnTo>
                    <a:pt x="342900" y="0"/>
                  </a:lnTo>
                </a:path>
              </a:pathLst>
            </a:custGeom>
            <a:noFill/>
            <a:ln w="20955">
              <a:solidFill>
                <a:srgbClr val="244D87"/>
              </a:solidFill>
              <a:tailEnd type="triangle" w="lg" len="lg"/>
            </a:ln>
          </p:spPr>
        </p:sp>
        <p:sp>
          <p:nvSpPr>
            <p:cNvPr id="17" name="Rectangle 17"/>
            <p:cNvSpPr/>
            <p:nvPr/>
          </p:nvSpPr>
          <p:spPr>
            <a:xfrm>
              <a:off x="4572000" y="4476750"/>
              <a:ext cx="3143250" cy="742950"/>
            </a:xfrm>
            <a:prstGeom prst="roundRect">
              <a:avLst>
                <a:gd name="adj" fmla="val 1025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5533644" y="4556125"/>
              <a:ext cx="1219962" cy="5890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205"/>
                </a:lnSpc>
              </a:pP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建立形参</a:t>
              </a:r>
              <a:r>
                <a:rPr lang="en-US" sz="15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</a:t>
              </a:r>
              <a:br>
                <a:rPr lang="en-US" sz="15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调用拷贝构造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7734300" y="4848225"/>
              <a:ext cx="342900" cy="9525"/>
            </a:xfrm>
            <a:custGeom>
              <a:avLst/>
              <a:gdLst/>
              <a:ahLst/>
              <a:cxnLst/>
              <a:rect l="l" t="t" r="r" b="b"/>
              <a:pathLst>
                <a:path w="342900" h="9525">
                  <a:moveTo>
                    <a:pt x="0" y="0"/>
                  </a:moveTo>
                  <a:lnTo>
                    <a:pt x="342900" y="0"/>
                  </a:lnTo>
                </a:path>
              </a:pathLst>
            </a:custGeom>
            <a:noFill/>
            <a:ln w="20955">
              <a:solidFill>
                <a:srgbClr val="244D87"/>
              </a:solidFill>
              <a:tailEnd type="triangle" w="lg" len="lg"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096250" y="4476750"/>
              <a:ext cx="3143250" cy="742950"/>
            </a:xfrm>
            <a:prstGeom prst="roundRect">
              <a:avLst>
                <a:gd name="adj" fmla="val 10256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163240" y="4556125"/>
              <a:ext cx="1009269" cy="5890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205"/>
                </a:lnSpc>
              </a:pPr>
              <a:r>
                <a:rPr lang="en-US" sz="15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p.print()</a:t>
              </a:r>
              <a:br>
                <a:rPr lang="en-US" sz="158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输出20 40</a:t>
              </a:r>
            </a:p>
          </p:txBody>
        </p:sp>
      </p:grpSp>
      <p:grpSp>
        <p:nvGrpSpPr>
          <p:cNvPr id="24" name="slide_82-tip"/>
          <p:cNvGrpSpPr/>
          <p:nvPr/>
        </p:nvGrpSpPr>
        <p:grpSpPr>
          <a:xfrm>
            <a:off x="1047750" y="5585174"/>
            <a:ext cx="10299192" cy="647509"/>
            <a:chOff x="1039368" y="5348605"/>
            <a:chExt cx="10603838" cy="647509"/>
          </a:xfrm>
        </p:grpSpPr>
        <p:sp>
          <p:nvSpPr>
            <p:cNvPr id="23" name="slide_82-w1"/>
            <p:cNvSpPr txBox="1"/>
            <p:nvPr/>
          </p:nvSpPr>
          <p:spPr>
            <a:xfrm>
              <a:off x="1039368" y="5348605"/>
              <a:ext cx="10603838" cy="6475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558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形参</a:t>
              </a:r>
              <a:r>
                <a:rPr lang="en-US" alt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</a:t>
              </a:r>
              <a:r>
                <a:rPr lang="en-US" alt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</a:t>
              </a:r>
              <a:r>
                <a:rPr lang="en-US" alt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fun1</a:t>
              </a:r>
              <a:r>
                <a:rPr lang="en-US" alt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中的独立对象，修改</a:t>
              </a:r>
              <a:r>
                <a:rPr lang="en-US" alt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</a:t>
              </a:r>
              <a:r>
                <a:rPr lang="en-US" alt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不影响</a:t>
              </a:r>
              <a:r>
                <a:rPr lang="en-US" alt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p1。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写成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 Coord&amp; p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时，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那么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p只是p1的别名，不建立新对象，也不调用拷贝构造。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83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3881201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情况③：函数按值返回对象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10" name="slide_83-code"/>
          <p:cNvGrpSpPr/>
          <p:nvPr/>
        </p:nvGrpSpPr>
        <p:grpSpPr>
          <a:xfrm>
            <a:off x="923925" y="2076450"/>
            <a:ext cx="4181475" cy="2547112"/>
            <a:chOff x="923925" y="2076450"/>
            <a:chExt cx="4181475" cy="2547112"/>
          </a:xfrm>
        </p:grpSpPr>
        <p:sp>
          <p:nvSpPr>
            <p:cNvPr id="6" name="Rectangle 6"/>
            <p:cNvSpPr/>
            <p:nvPr/>
          </p:nvSpPr>
          <p:spPr>
            <a:xfrm>
              <a:off x="990600" y="2642235"/>
              <a:ext cx="4114800" cy="276225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990600" y="3749040"/>
              <a:ext cx="4114800" cy="276225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039368" y="2091055"/>
              <a:ext cx="2437066" cy="25325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Coord fun2() {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Coord p1(10, 30);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p1;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Coord p2(0, 0);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p2 = fun2();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23925" y="2076450"/>
              <a:ext cx="9525" cy="2531745"/>
            </a:xfrm>
            <a:custGeom>
              <a:avLst/>
              <a:gdLst/>
              <a:ahLst/>
              <a:cxnLst/>
              <a:rect l="l" t="t" r="r" b="b"/>
              <a:pathLst>
                <a:path w="9525" h="2531745">
                  <a:moveTo>
                    <a:pt x="0" y="0"/>
                  </a:moveTo>
                  <a:lnTo>
                    <a:pt x="0" y="253174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slide_83-r1"/>
          <p:cNvGrpSpPr/>
          <p:nvPr/>
        </p:nvGrpSpPr>
        <p:grpSpPr>
          <a:xfrm>
            <a:off x="5705856" y="2109152"/>
            <a:ext cx="5628894" cy="2170229"/>
            <a:chOff x="5705856" y="2109152"/>
            <a:chExt cx="5628894" cy="2170229"/>
          </a:xfrm>
        </p:grpSpPr>
        <p:sp>
          <p:nvSpPr>
            <p:cNvPr id="11" name="TextBox 11"/>
            <p:cNvSpPr txBox="1"/>
            <p:nvPr/>
          </p:nvSpPr>
          <p:spPr>
            <a:xfrm>
              <a:off x="5705856" y="2109152"/>
              <a:ext cx="1692771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返回时的复制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5715000" y="2446020"/>
              <a:ext cx="5619750" cy="9525"/>
            </a:xfrm>
            <a:custGeom>
              <a:avLst/>
              <a:gdLst/>
              <a:ahLst/>
              <a:cxnLst/>
              <a:rect l="l" t="t" r="r" b="b"/>
              <a:pathLst>
                <a:path w="5619750" h="9525">
                  <a:moveTo>
                    <a:pt x="0" y="0"/>
                  </a:moveTo>
                  <a:lnTo>
                    <a:pt x="5619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3" name="slide_83-w1"/>
            <p:cNvSpPr txBox="1"/>
            <p:nvPr/>
          </p:nvSpPr>
          <p:spPr>
            <a:xfrm>
              <a:off x="5705856" y="2573080"/>
              <a:ext cx="5619750" cy="170630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按值返回要为调用者准备结果，可能调用拷贝构造函数。</a:t>
              </a:r>
            </a:p>
            <a:p>
              <a:pPr algn="l">
                <a:lnSpc>
                  <a:spcPct val="150000"/>
                </a:lnSpc>
                <a:spcBef>
                  <a:spcPts val="675"/>
                </a:spcBef>
              </a:pP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但是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编译器常把这次复制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省略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：</a:t>
              </a:r>
              <a:r>
                <a:rPr lang="zh-CN" altLang="en-US" dirty="0">
                  <a:solidFill>
                    <a:srgbClr val="172B49"/>
                  </a:solidFill>
                  <a:cs typeface="Consolas"/>
                </a:rPr>
                <a:t>从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C++17起，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 Coord(10, 30); 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这类返回临时对象的写法一定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会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省略；返回有名字的局部对象允许省略，但不保证。</a:t>
              </a:r>
            </a:p>
          </p:txBody>
        </p:sp>
      </p:grpSp>
      <p:grpSp>
        <p:nvGrpSpPr>
          <p:cNvPr id="18" name="slide_83-r2"/>
          <p:cNvGrpSpPr/>
          <p:nvPr/>
        </p:nvGrpSpPr>
        <p:grpSpPr>
          <a:xfrm>
            <a:off x="5705856" y="4720759"/>
            <a:ext cx="5628894" cy="1254820"/>
            <a:chOff x="5705856" y="4528502"/>
            <a:chExt cx="5628894" cy="1254820"/>
          </a:xfrm>
        </p:grpSpPr>
        <p:sp>
          <p:nvSpPr>
            <p:cNvPr id="15" name="TextBox 15"/>
            <p:cNvSpPr txBox="1"/>
            <p:nvPr/>
          </p:nvSpPr>
          <p:spPr>
            <a:xfrm>
              <a:off x="5705856" y="4528502"/>
              <a:ext cx="19749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赋值给已有对象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5715000" y="4865370"/>
              <a:ext cx="5619750" cy="9525"/>
            </a:xfrm>
            <a:custGeom>
              <a:avLst/>
              <a:gdLst/>
              <a:ahLst/>
              <a:cxnLst/>
              <a:rect l="l" t="t" r="r" b="b"/>
              <a:pathLst>
                <a:path w="5619750" h="9525">
                  <a:moveTo>
                    <a:pt x="0" y="0"/>
                  </a:moveTo>
                  <a:lnTo>
                    <a:pt x="5619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slide_83-w2"/>
            <p:cNvSpPr txBox="1"/>
            <p:nvPr/>
          </p:nvSpPr>
          <p:spPr>
            <a:xfrm>
              <a:off x="5705856" y="4997786"/>
              <a:ext cx="5619750" cy="7855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p2在上一行已经建立，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p2 = fun2();</a:t>
              </a:r>
              <a:r>
                <a:rPr lang="en-US" dirty="0">
                  <a:solidFill>
                    <a:srgbClr val="172B49"/>
                  </a:solidFill>
                  <a:cs typeface="Consolas"/>
                </a:rPr>
                <a:t> </a:t>
              </a:r>
              <a:r>
                <a:rPr lang="zh-CN" altLang="en-US" dirty="0">
                  <a:solidFill>
                    <a:srgbClr val="172B49"/>
                  </a:solidFill>
                  <a:cs typeface="Consolas"/>
                </a:rPr>
                <a:t>只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做一次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复制赋值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，不调用构造函数。</a:t>
              </a:r>
            </a:p>
          </p:txBody>
        </p:sp>
      </p:grpSp>
      <p:grpSp>
        <p:nvGrpSpPr>
          <p:cNvPr id="21" name="slide_83-warn"/>
          <p:cNvGrpSpPr/>
          <p:nvPr/>
        </p:nvGrpSpPr>
        <p:grpSpPr>
          <a:xfrm>
            <a:off x="1047750" y="5048250"/>
            <a:ext cx="4191000" cy="952500"/>
            <a:chOff x="1047750" y="5048250"/>
            <a:chExt cx="4191000" cy="952500"/>
          </a:xfrm>
        </p:grpSpPr>
        <p:sp>
          <p:nvSpPr>
            <p:cNvPr id="19" name="Rectangle 19"/>
            <p:cNvSpPr/>
            <p:nvPr/>
          </p:nvSpPr>
          <p:spPr>
            <a:xfrm>
              <a:off x="1047750" y="5048250"/>
              <a:ext cx="4191000" cy="952500"/>
            </a:xfrm>
            <a:prstGeom prst="roundRect">
              <a:avLst>
                <a:gd name="adj" fmla="val 8000"/>
              </a:avLst>
            </a:prstGeom>
            <a:solidFill>
              <a:srgbClr val="FBECEC"/>
            </a:solidFill>
            <a:ln w="13335">
              <a:solidFill>
                <a:srgbClr val="C00000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523415" y="5131732"/>
              <a:ext cx="3239668" cy="7855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不同编译器输出</a:t>
              </a:r>
              <a:r>
                <a:rPr lang="en-US" alt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Using copy</a:t>
              </a:r>
              <a:b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constructor的次数可能不同。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n_prac_e-header"/>
          <p:cNvGrpSpPr/>
          <p:nvPr/>
        </p:nvGrpSpPr>
        <p:grpSpPr>
          <a:xfrm>
            <a:off x="806577" y="797878"/>
            <a:ext cx="10566273" cy="1100645"/>
            <a:chOff x="806577" y="797878"/>
            <a:chExt cx="10566273" cy="11006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3697580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模拟练习：拷贝构造函数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n_prac_e-q1"/>
          <p:cNvGrpSpPr/>
          <p:nvPr/>
        </p:nvGrpSpPr>
        <p:grpSpPr>
          <a:xfrm>
            <a:off x="811530" y="2010410"/>
            <a:ext cx="5311140" cy="846963"/>
            <a:chOff x="811530" y="2010410"/>
            <a:chExt cx="5311140" cy="846963"/>
          </a:xfrm>
        </p:grpSpPr>
        <p:sp>
          <p:nvSpPr>
            <p:cNvPr id="6" name="n_prac_e-w1"/>
            <p:cNvSpPr txBox="1"/>
            <p:nvPr/>
          </p:nvSpPr>
          <p:spPr>
            <a:xfrm>
              <a:off x="811530" y="2010410"/>
              <a:ext cx="5753100" cy="5600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练习1　判断正误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已有</a:t>
              </a:r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Coord p1(1, 2);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。下面这一行执行的是复制赋值。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64692" y="2593340"/>
              <a:ext cx="1424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Coord p2 = p1;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847725" y="2562225"/>
              <a:ext cx="9525" cy="271462"/>
            </a:xfrm>
            <a:custGeom>
              <a:avLst/>
              <a:gdLst/>
              <a:ahLst/>
              <a:cxnLst/>
              <a:rect l="l" t="t" r="r" b="b"/>
              <a:pathLst>
                <a:path w="9525" h="271462">
                  <a:moveTo>
                    <a:pt x="0" y="0"/>
                  </a:moveTo>
                  <a:lnTo>
                    <a:pt x="0" y="27146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2" name="n_prac_e-a1"/>
          <p:cNvGrpSpPr/>
          <p:nvPr/>
        </p:nvGrpSpPr>
        <p:grpSpPr>
          <a:xfrm>
            <a:off x="6800850" y="2038350"/>
            <a:ext cx="4572000" cy="641604"/>
            <a:chOff x="6800850" y="2038350"/>
            <a:chExt cx="4572000" cy="641604"/>
          </a:xfrm>
        </p:grpSpPr>
        <p:sp>
          <p:nvSpPr>
            <p:cNvPr id="10" name="Rectangle 10"/>
            <p:cNvSpPr/>
            <p:nvPr/>
          </p:nvSpPr>
          <p:spPr>
            <a:xfrm>
              <a:off x="6800850" y="2038350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6927342" y="2114868"/>
              <a:ext cx="3974211" cy="50787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20"/>
                </a:lnSpc>
              </a:pP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答案：错。这一行在定义新对象p2，是复制初始化，</a:t>
              </a:r>
              <a:b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调用拷贝构造函数。</a:t>
              </a:r>
            </a:p>
          </p:txBody>
        </p:sp>
      </p:grpSp>
      <p:grpSp>
        <p:nvGrpSpPr>
          <p:cNvPr id="14" name="n_prac_e-sep1"/>
          <p:cNvGrpSpPr/>
          <p:nvPr/>
        </p:nvGrpSpPr>
        <p:grpSpPr>
          <a:xfrm>
            <a:off x="819150" y="3026970"/>
            <a:ext cx="10553700" cy="9525"/>
            <a:chOff x="819150" y="2900362"/>
            <a:chExt cx="10553700" cy="9525"/>
          </a:xfrm>
        </p:grpSpPr>
        <p:sp>
          <p:nvSpPr>
            <p:cNvPr id="13" name="Freeform 13"/>
            <p:cNvSpPr/>
            <p:nvPr/>
          </p:nvSpPr>
          <p:spPr>
            <a:xfrm>
              <a:off x="819150" y="2900362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  <a:prstDash val="dash"/>
            </a:ln>
          </p:spPr>
        </p:sp>
      </p:grpSp>
      <p:grpSp>
        <p:nvGrpSpPr>
          <p:cNvPr id="18" name="n_prac_e-q2"/>
          <p:cNvGrpSpPr/>
          <p:nvPr/>
        </p:nvGrpSpPr>
        <p:grpSpPr>
          <a:xfrm>
            <a:off x="811530" y="3065706"/>
            <a:ext cx="5358765" cy="1061276"/>
            <a:chOff x="811530" y="2939098"/>
            <a:chExt cx="5358765" cy="1061276"/>
          </a:xfrm>
        </p:grpSpPr>
        <p:sp>
          <p:nvSpPr>
            <p:cNvPr id="15" name="n_prac_e-w2"/>
            <p:cNvSpPr txBox="1"/>
            <p:nvPr/>
          </p:nvSpPr>
          <p:spPr>
            <a:xfrm>
              <a:off x="811530" y="2939098"/>
              <a:ext cx="5753100" cy="5600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练习2　预测结果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使用例2.18的Coord（拷贝时坐标乘2），下面输出什么？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64692" y="3522028"/>
              <a:ext cx="2559748" cy="47834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88"/>
                </a:lnSpc>
              </a:pPr>
              <a: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Coord a(1, 2);  Coord b(a);</a:t>
              </a:r>
              <a:b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b.print();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847725" y="3490912"/>
              <a:ext cx="9525" cy="485775"/>
            </a:xfrm>
            <a:custGeom>
              <a:avLst/>
              <a:gdLst/>
              <a:ahLst/>
              <a:cxnLst/>
              <a:rect l="l" t="t" r="r" b="b"/>
              <a:pathLst>
                <a:path w="9525" h="485775">
                  <a:moveTo>
                    <a:pt x="0" y="0"/>
                  </a:moveTo>
                  <a:lnTo>
                    <a:pt x="0" y="48577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1" name="n_prac_e-a2"/>
          <p:cNvGrpSpPr/>
          <p:nvPr/>
        </p:nvGrpSpPr>
        <p:grpSpPr>
          <a:xfrm>
            <a:off x="6800850" y="3093646"/>
            <a:ext cx="4572000" cy="641604"/>
            <a:chOff x="6800850" y="2967038"/>
            <a:chExt cx="4572000" cy="641604"/>
          </a:xfrm>
        </p:grpSpPr>
        <p:sp>
          <p:nvSpPr>
            <p:cNvPr id="19" name="Rectangle 19"/>
            <p:cNvSpPr/>
            <p:nvPr/>
          </p:nvSpPr>
          <p:spPr>
            <a:xfrm>
              <a:off x="6800850" y="2967038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927342" y="3043555"/>
              <a:ext cx="4042791" cy="50787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20"/>
                </a:lnSpc>
              </a:pP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答案：先输出Using normal constructor和Using </a:t>
              </a:r>
              <a:b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copy constructor，再输出</a:t>
              </a:r>
              <a:r>
                <a:rPr lang="en-US" sz="13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2 4</a:t>
              </a: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23" name="n_prac_e-sep2"/>
          <p:cNvGrpSpPr/>
          <p:nvPr/>
        </p:nvGrpSpPr>
        <p:grpSpPr>
          <a:xfrm>
            <a:off x="819150" y="4362227"/>
            <a:ext cx="10553700" cy="9525"/>
            <a:chOff x="819150" y="4043362"/>
            <a:chExt cx="10553700" cy="9525"/>
          </a:xfrm>
        </p:grpSpPr>
        <p:sp>
          <p:nvSpPr>
            <p:cNvPr id="22" name="Freeform 22"/>
            <p:cNvSpPr/>
            <p:nvPr/>
          </p:nvSpPr>
          <p:spPr>
            <a:xfrm>
              <a:off x="819150" y="4043362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  <a:prstDash val="dash"/>
            </a:ln>
          </p:spPr>
        </p:sp>
      </p:grpSp>
      <p:grpSp>
        <p:nvGrpSpPr>
          <p:cNvPr id="27" name="n_prac_e-q3"/>
          <p:cNvGrpSpPr/>
          <p:nvPr/>
        </p:nvGrpSpPr>
        <p:grpSpPr>
          <a:xfrm>
            <a:off x="811530" y="4426362"/>
            <a:ext cx="5174552" cy="554864"/>
            <a:chOff x="811530" y="4107497"/>
            <a:chExt cx="5174552" cy="554864"/>
          </a:xfrm>
        </p:grpSpPr>
        <p:sp>
          <p:nvSpPr>
            <p:cNvPr id="24" name="TextBox 24"/>
            <p:cNvSpPr txBox="1"/>
            <p:nvPr/>
          </p:nvSpPr>
          <p:spPr>
            <a:xfrm>
              <a:off x="811530" y="4107497"/>
              <a:ext cx="517455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练习3　找错改错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下面的拷贝构造函数原型有什么问题？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64692" y="4398328"/>
              <a:ext cx="152847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Coord(Coord p);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847725" y="4367212"/>
              <a:ext cx="9525" cy="271462"/>
            </a:xfrm>
            <a:custGeom>
              <a:avLst/>
              <a:gdLst/>
              <a:ahLst/>
              <a:cxnLst/>
              <a:rect l="l" t="t" r="r" b="b"/>
              <a:pathLst>
                <a:path w="9525" h="271462">
                  <a:moveTo>
                    <a:pt x="0" y="0"/>
                  </a:moveTo>
                  <a:lnTo>
                    <a:pt x="0" y="27146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30" name="n_prac_e-a3"/>
          <p:cNvGrpSpPr/>
          <p:nvPr/>
        </p:nvGrpSpPr>
        <p:grpSpPr>
          <a:xfrm>
            <a:off x="6800850" y="4428903"/>
            <a:ext cx="4572000" cy="641604"/>
            <a:chOff x="6800850" y="4110038"/>
            <a:chExt cx="4572000" cy="641604"/>
          </a:xfrm>
        </p:grpSpPr>
        <p:sp>
          <p:nvSpPr>
            <p:cNvPr id="28" name="Rectangle 28"/>
            <p:cNvSpPr/>
            <p:nvPr/>
          </p:nvSpPr>
          <p:spPr>
            <a:xfrm>
              <a:off x="6800850" y="4110038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6927342" y="4186555"/>
              <a:ext cx="3957066" cy="50787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20"/>
                </a:lnSpc>
              </a:pP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答案：形参按值传递时，传参本身又要复制对象，会</a:t>
              </a:r>
              <a:b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无限调用自己。应写</a:t>
              </a:r>
              <a:r>
                <a:rPr lang="en-US" sz="13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Coord(const Coord&amp; p);</a:t>
              </a:r>
            </a:p>
          </p:txBody>
        </p:sp>
      </p:grpSp>
      <p:grpSp>
        <p:nvGrpSpPr>
          <p:cNvPr id="32" name="n_prac_e-sep3"/>
          <p:cNvGrpSpPr/>
          <p:nvPr/>
        </p:nvGrpSpPr>
        <p:grpSpPr>
          <a:xfrm>
            <a:off x="819150" y="5268478"/>
            <a:ext cx="10553700" cy="9525"/>
            <a:chOff x="819150" y="4818316"/>
            <a:chExt cx="10553700" cy="9525"/>
          </a:xfrm>
        </p:grpSpPr>
        <p:sp>
          <p:nvSpPr>
            <p:cNvPr id="31" name="Freeform 31"/>
            <p:cNvSpPr/>
            <p:nvPr/>
          </p:nvSpPr>
          <p:spPr>
            <a:xfrm>
              <a:off x="819150" y="4818316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  <a:prstDash val="dash"/>
            </a:ln>
          </p:spPr>
        </p:sp>
      </p:grpSp>
      <p:grpSp>
        <p:nvGrpSpPr>
          <p:cNvPr id="36" name="n_prac_e-q4"/>
          <p:cNvGrpSpPr/>
          <p:nvPr/>
        </p:nvGrpSpPr>
        <p:grpSpPr>
          <a:xfrm>
            <a:off x="811530" y="5307594"/>
            <a:ext cx="5263515" cy="846011"/>
            <a:chOff x="811530" y="4857432"/>
            <a:chExt cx="5263515" cy="846011"/>
          </a:xfrm>
        </p:grpSpPr>
        <p:sp>
          <p:nvSpPr>
            <p:cNvPr id="33" name="n_prac_e-w4"/>
            <p:cNvSpPr txBox="1"/>
            <p:nvPr/>
          </p:nvSpPr>
          <p:spPr>
            <a:xfrm>
              <a:off x="811530" y="4857432"/>
              <a:ext cx="5753100" cy="5600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练习4　补全代码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补全拷贝构造函数，让新对象原样复制来源对象的坐标。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964692" y="5439410"/>
              <a:ext cx="454254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Coord(</a:t>
              </a:r>
              <a:r>
                <a:rPr lang="en-US" sz="13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Coord&amp; p) { x = ____; y = ____; }</a:t>
              </a:r>
            </a:p>
          </p:txBody>
        </p:sp>
        <p:sp>
          <p:nvSpPr>
            <p:cNvPr id="35" name="Freeform 35"/>
            <p:cNvSpPr/>
            <p:nvPr/>
          </p:nvSpPr>
          <p:spPr>
            <a:xfrm>
              <a:off x="847725" y="5408866"/>
              <a:ext cx="9525" cy="271843"/>
            </a:xfrm>
            <a:custGeom>
              <a:avLst/>
              <a:gdLst/>
              <a:ahLst/>
              <a:cxnLst/>
              <a:rect l="l" t="t" r="r" b="b"/>
              <a:pathLst>
                <a:path w="9525" h="271843">
                  <a:moveTo>
                    <a:pt x="0" y="0"/>
                  </a:moveTo>
                  <a:lnTo>
                    <a:pt x="0" y="271843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39" name="n_prac_e-a4"/>
          <p:cNvGrpSpPr/>
          <p:nvPr/>
        </p:nvGrpSpPr>
        <p:grpSpPr>
          <a:xfrm>
            <a:off x="6800850" y="5335154"/>
            <a:ext cx="4572000" cy="641604"/>
            <a:chOff x="6800850" y="4884992"/>
            <a:chExt cx="4572000" cy="641604"/>
          </a:xfrm>
        </p:grpSpPr>
        <p:sp>
          <p:nvSpPr>
            <p:cNvPr id="37" name="Rectangle 37"/>
            <p:cNvSpPr/>
            <p:nvPr/>
          </p:nvSpPr>
          <p:spPr>
            <a:xfrm>
              <a:off x="6800850" y="4884992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6927342" y="4960938"/>
              <a:ext cx="3931348" cy="50787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20"/>
                </a:lnSpc>
              </a:pP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答案：依次填</a:t>
              </a:r>
              <a:r>
                <a:rPr lang="en-US" sz="13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p.x</a:t>
              </a: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</a:t>
              </a:r>
              <a:r>
                <a:rPr lang="en-US" sz="13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p.y</a:t>
              </a: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。p引用来源对象，函数体为</a:t>
              </a:r>
              <a:b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正在建立的新对象设初值。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n_review_e-header"/>
          <p:cNvGrpSpPr/>
          <p:nvPr/>
        </p:nvGrpSpPr>
        <p:grpSpPr>
          <a:xfrm>
            <a:off x="806577" y="797878"/>
            <a:ext cx="10566273" cy="1100645"/>
            <a:chOff x="806577" y="797878"/>
            <a:chExt cx="10566273" cy="11006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4699152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小结：构造函数与拷贝构造函数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n_review_e-code"/>
          <p:cNvGrpSpPr/>
          <p:nvPr/>
        </p:nvGrpSpPr>
        <p:grpSpPr>
          <a:xfrm>
            <a:off x="812387" y="2198075"/>
            <a:ext cx="5815262" cy="3374707"/>
            <a:chOff x="923925" y="2076450"/>
            <a:chExt cx="5815262" cy="3374707"/>
          </a:xfrm>
        </p:grpSpPr>
        <p:sp>
          <p:nvSpPr>
            <p:cNvPr id="6" name="TextBox 6"/>
            <p:cNvSpPr txBox="1"/>
            <p:nvPr/>
          </p:nvSpPr>
          <p:spPr>
            <a:xfrm>
              <a:off x="1040511" y="2116138"/>
              <a:ext cx="5698676" cy="3274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740"/>
                </a:lnSpc>
              </a:pP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Coord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Coord(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b) : x(a), y(b) {}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Coord(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Coord&amp; p) : x(p.x), y(p.y) {}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x, y;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show(Coord c);  </a:t>
              </a: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函数体略</a:t>
              </a:r>
              <a:b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Coord a(3, 4);   </a:t>
              </a:r>
              <a:r>
                <a:rPr lang="en-US" dirty="0">
                  <a:solidFill>
                    <a:srgbClr val="538135"/>
                  </a:solidFill>
                  <a:latin typeface="Consolas"/>
                  <a:ea typeface="Consolas"/>
                  <a:cs typeface="Consolas"/>
                </a:rPr>
                <a:t>// 1</a:t>
              </a:r>
              <a:br>
                <a:rPr lang="en-US" dirty="0">
                  <a:solidFill>
                    <a:srgbClr val="538135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Coord b(a);      </a:t>
              </a:r>
              <a:r>
                <a:rPr lang="en-US" dirty="0">
                  <a:solidFill>
                    <a:srgbClr val="538135"/>
                  </a:solidFill>
                  <a:latin typeface="Consolas"/>
                  <a:ea typeface="Consolas"/>
                  <a:cs typeface="Consolas"/>
                </a:rPr>
                <a:t>// 2</a:t>
              </a:r>
              <a:br>
                <a:rPr lang="en-US" dirty="0">
                  <a:solidFill>
                    <a:srgbClr val="538135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show(b);         </a:t>
              </a:r>
              <a:r>
                <a:rPr lang="en-US" dirty="0">
                  <a:solidFill>
                    <a:srgbClr val="538135"/>
                  </a:solidFill>
                  <a:latin typeface="Consolas"/>
                  <a:ea typeface="Consolas"/>
                  <a:cs typeface="Consolas"/>
                </a:rPr>
                <a:t>// 3</a:t>
              </a:r>
              <a:br>
                <a:rPr lang="en-US" dirty="0">
                  <a:solidFill>
                    <a:srgbClr val="538135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 = b;           </a:t>
              </a:r>
              <a:r>
                <a:rPr lang="en-US" dirty="0">
                  <a:solidFill>
                    <a:srgbClr val="538135"/>
                  </a:solidFill>
                  <a:latin typeface="Consolas"/>
                  <a:ea typeface="Consolas"/>
                  <a:cs typeface="Consolas"/>
                </a:rPr>
                <a:t>// 4</a:t>
              </a:r>
              <a:br>
                <a:rPr lang="en-US" dirty="0">
                  <a:solidFill>
                    <a:srgbClr val="538135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923925" y="2076450"/>
              <a:ext cx="9525" cy="3374707"/>
            </a:xfrm>
            <a:custGeom>
              <a:avLst/>
              <a:gdLst/>
              <a:ahLst/>
              <a:cxnLst/>
              <a:rect l="l" t="t" r="r" b="b"/>
              <a:pathLst>
                <a:path w="9525" h="3374707">
                  <a:moveTo>
                    <a:pt x="0" y="0"/>
                  </a:moveTo>
                  <a:lnTo>
                    <a:pt x="0" y="3374707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9" name="n_review_e-tbl"/>
          <p:cNvGrpSpPr/>
          <p:nvPr/>
        </p:nvGrpSpPr>
        <p:grpSpPr>
          <a:xfrm>
            <a:off x="6795865" y="2175508"/>
            <a:ext cx="4857750" cy="2095500"/>
            <a:chOff x="6477000" y="2114550"/>
            <a:chExt cx="4857750" cy="2095500"/>
          </a:xfrm>
        </p:grpSpPr>
        <p:sp>
          <p:nvSpPr>
            <p:cNvPr id="9" name="Rectangle 9"/>
            <p:cNvSpPr/>
            <p:nvPr/>
          </p:nvSpPr>
          <p:spPr>
            <a:xfrm>
              <a:off x="6477000" y="2114550"/>
              <a:ext cx="7620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52816" y="2203450"/>
              <a:ext cx="41037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位置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7239000" y="2114550"/>
              <a:ext cx="40957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8773914" y="2203450"/>
              <a:ext cx="102592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发生了什么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477000" y="2533650"/>
              <a:ext cx="762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801895" y="2635250"/>
              <a:ext cx="112211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172B49"/>
                  </a:solidFill>
                  <a:ea typeface="Consolas"/>
                  <a:cs typeface="Consolas"/>
                </a:rPr>
                <a:t>1</a:t>
              </a:r>
              <a:endParaRPr lang="en-US" sz="1600" dirty="0">
                <a:solidFill>
                  <a:srgbClr val="172B49"/>
                </a:solidFill>
                <a:latin typeface="Consolas"/>
                <a:ea typeface="Consolas"/>
                <a:cs typeface="Consolas"/>
              </a:endParaRP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7239000" y="2533650"/>
              <a:ext cx="4095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738374" y="2635250"/>
              <a:ext cx="309700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普通构造函数，初始化表设置x、y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6477000" y="2952750"/>
              <a:ext cx="762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801895" y="3054350"/>
              <a:ext cx="112211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172B49"/>
                  </a:solidFill>
                  <a:ea typeface="Consolas"/>
                  <a:cs typeface="Consolas"/>
                </a:rPr>
                <a:t>2</a:t>
              </a:r>
              <a:endParaRPr lang="en-US" sz="1600" dirty="0">
                <a:solidFill>
                  <a:srgbClr val="172B49"/>
                </a:solidFill>
                <a:latin typeface="Consolas"/>
                <a:ea typeface="Consolas"/>
                <a:cs typeface="Consolas"/>
              </a:endParaRP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7239000" y="2952750"/>
              <a:ext cx="4095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738374" y="3054350"/>
              <a:ext cx="309700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用已有对象a建立b，调用拷贝构造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6477000" y="3371850"/>
              <a:ext cx="762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801895" y="3473450"/>
              <a:ext cx="112211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172B49"/>
                  </a:solidFill>
                  <a:ea typeface="Consolas"/>
                  <a:cs typeface="Consolas"/>
                </a:rPr>
                <a:t>3</a:t>
              </a:r>
              <a:endParaRPr lang="en-US" sz="1600" dirty="0">
                <a:solidFill>
                  <a:srgbClr val="172B49"/>
                </a:solidFill>
                <a:latin typeface="Consolas"/>
                <a:ea typeface="Consolas"/>
                <a:cs typeface="Consolas"/>
              </a:endParaRP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7239000" y="3371850"/>
              <a:ext cx="4095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589296" y="3473450"/>
              <a:ext cx="339516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按值传参，建立形参c，调用拷贝构造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6477000" y="3790950"/>
              <a:ext cx="762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801895" y="3892550"/>
              <a:ext cx="112211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7239000" y="3790950"/>
              <a:ext cx="4095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533191" y="3892550"/>
              <a:ext cx="350737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a、b都已存在，复制赋值，不调用构造</a:t>
              </a:r>
            </a:p>
          </p:txBody>
        </p:sp>
      </p:grpSp>
      <p:grpSp>
        <p:nvGrpSpPr>
          <p:cNvPr id="31" name="n_review_e-count"/>
          <p:cNvGrpSpPr/>
          <p:nvPr/>
        </p:nvGrpSpPr>
        <p:grpSpPr>
          <a:xfrm>
            <a:off x="6873318" y="4485479"/>
            <a:ext cx="4396740" cy="588645"/>
            <a:chOff x="6469380" y="4626610"/>
            <a:chExt cx="4396740" cy="588645"/>
          </a:xfrm>
        </p:grpSpPr>
        <p:sp>
          <p:nvSpPr>
            <p:cNvPr id="30" name="n_review_e-w1"/>
            <p:cNvSpPr txBox="1"/>
            <p:nvPr/>
          </p:nvSpPr>
          <p:spPr>
            <a:xfrm>
              <a:off x="6469380" y="4626610"/>
              <a:ext cx="4857750" cy="5886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这段程序共调用三次构造函数：一次普通构造，两次拷贝构造。</a:t>
              </a:r>
            </a:p>
          </p:txBody>
        </p:sp>
      </p:grpSp>
      <p:grpSp>
        <p:nvGrpSpPr>
          <p:cNvPr id="34" name="n_review_e-next"/>
          <p:cNvGrpSpPr/>
          <p:nvPr/>
        </p:nvGrpSpPr>
        <p:grpSpPr>
          <a:xfrm>
            <a:off x="6466596" y="5394958"/>
            <a:ext cx="5193109" cy="723900"/>
            <a:chOff x="6470916" y="5334000"/>
            <a:chExt cx="4869924" cy="723900"/>
          </a:xfrm>
        </p:grpSpPr>
        <p:sp>
          <p:nvSpPr>
            <p:cNvPr id="32" name="Rectangle 32"/>
            <p:cNvSpPr/>
            <p:nvPr/>
          </p:nvSpPr>
          <p:spPr>
            <a:xfrm>
              <a:off x="6477000" y="5334000"/>
              <a:ext cx="4857750" cy="723900"/>
            </a:xfrm>
            <a:prstGeom prst="roundRect">
              <a:avLst>
                <a:gd name="adj" fmla="val 10526"/>
              </a:avLst>
            </a:prstGeom>
            <a:solidFill>
              <a:srgbClr val="F4EACF"/>
            </a:solidFill>
            <a:ln w="13335">
              <a:solidFill>
                <a:srgbClr val="B08A2E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6470916" y="5579110"/>
              <a:ext cx="486992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那在一个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对象用完以后，谁来负责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清理和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收尾？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1571625" y="1857375"/>
            <a:ext cx="9048750" cy="4048125"/>
          </a:xfrm>
          <a:prstGeom prst="roundRect">
            <a:avLst>
              <a:gd name="adj" fmla="val 6588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3" name="Freeform 13"/>
          <p:cNvSpPr/>
          <p:nvPr/>
        </p:nvSpPr>
        <p:spPr>
          <a:xfrm>
            <a:off x="4984652" y="3627313"/>
            <a:ext cx="2222695" cy="6114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4000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析构函数</a:t>
            </a:r>
          </a:p>
        </p:txBody>
      </p:sp>
    </p:spTree>
    <p:extLst>
      <p:ext uri="{BB962C8B-B14F-4D97-AF65-F5344CB8AC3E}">
        <p14:creationId xmlns:p14="http://schemas.microsoft.com/office/powerpoint/2010/main" val="382213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92-header"/>
          <p:cNvGrpSpPr/>
          <p:nvPr/>
        </p:nvGrpSpPr>
        <p:grpSpPr>
          <a:xfrm>
            <a:off x="806577" y="797878"/>
            <a:ext cx="10566273" cy="1100645"/>
            <a:chOff x="806577" y="797878"/>
            <a:chExt cx="10566273" cy="11006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5033010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析构函数：对象结束时的收尾工作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7" name="slide_92-lead"/>
          <p:cNvGrpSpPr/>
          <p:nvPr/>
        </p:nvGrpSpPr>
        <p:grpSpPr>
          <a:xfrm>
            <a:off x="806577" y="1982798"/>
            <a:ext cx="10553700" cy="1334533"/>
            <a:chOff x="806940" y="1982798"/>
            <a:chExt cx="9435963" cy="1334533"/>
          </a:xfrm>
        </p:grpSpPr>
        <p:sp>
          <p:nvSpPr>
            <p:cNvPr id="6" name="TextBox 6"/>
            <p:cNvSpPr txBox="1"/>
            <p:nvPr/>
          </p:nvSpPr>
          <p:spPr>
            <a:xfrm>
              <a:off x="806940" y="1982798"/>
              <a:ext cx="9435963" cy="13345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析构函数</a:t>
              </a:r>
              <a:r>
                <a:rPr lang="zh-CN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也是一种特殊</a:t>
              </a:r>
              <a:r>
                <a:rPr lang="zh-CN" alt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成员函数</a:t>
              </a:r>
              <a:r>
                <a:rPr lang="zh-CN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，通常用于对象结束时的一些清理任务，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例如释放对象用</a:t>
              </a:r>
              <a:r>
                <a:rPr lang="en-US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申请的空间。</a:t>
              </a:r>
              <a:endParaRPr lang="en-US" altLang="zh-CN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析构函数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的名字是在类名前加一个波浪号</a:t>
              </a:r>
              <a:r>
                <a:rPr lang="en-US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~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，没有参数，也没有返回类型，连</a:t>
              </a:r>
              <a:r>
                <a:rPr lang="en-US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也不写。</a:t>
              </a:r>
              <a:endParaRPr lang="zh-CN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32" name="slide_92-tbl"/>
          <p:cNvGrpSpPr/>
          <p:nvPr/>
        </p:nvGrpSpPr>
        <p:grpSpPr>
          <a:xfrm>
            <a:off x="883452" y="3664622"/>
            <a:ext cx="6286500" cy="2400300"/>
            <a:chOff x="1047750" y="2762250"/>
            <a:chExt cx="6286500" cy="2400300"/>
          </a:xfrm>
        </p:grpSpPr>
        <p:sp>
          <p:nvSpPr>
            <p:cNvPr id="8" name="Rectangle 8"/>
            <p:cNvSpPr/>
            <p:nvPr/>
          </p:nvSpPr>
          <p:spPr>
            <a:xfrm>
              <a:off x="1047750" y="2762250"/>
              <a:ext cx="1809750" cy="40005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747440" y="2845435"/>
              <a:ext cx="410369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性质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2857500" y="2762250"/>
              <a:ext cx="4476750" cy="40005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4890690" y="2845435"/>
              <a:ext cx="410369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说明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1047750" y="3162300"/>
              <a:ext cx="1809750" cy="4000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747440" y="3245485"/>
              <a:ext cx="410369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名字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2857500" y="3162300"/>
              <a:ext cx="4476750" cy="4000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3872784" y="3245485"/>
              <a:ext cx="244618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类名前加~，例如~Student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1047750" y="3562350"/>
              <a:ext cx="1809750" cy="4000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747440" y="3645535"/>
              <a:ext cx="410369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参数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2857500" y="3562350"/>
              <a:ext cx="4476750" cy="4000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685506" y="3645535"/>
              <a:ext cx="820738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没有参数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1047750" y="3962400"/>
              <a:ext cx="1809750" cy="4000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542256" y="4045585"/>
              <a:ext cx="820738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返回类型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2857500" y="3962400"/>
              <a:ext cx="4476750" cy="4000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4153310" y="4045585"/>
              <a:ext cx="1885131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不写，连void也不写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1047750" y="4362450"/>
              <a:ext cx="1809750" cy="4000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747440" y="4445635"/>
              <a:ext cx="410369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个数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2857500" y="4362450"/>
              <a:ext cx="4476750" cy="4000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3864769" y="4445635"/>
              <a:ext cx="2462213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每个类</a:t>
              </a:r>
              <a:r>
                <a:rPr lang="zh-CN" sz="16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只有一个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，不能重载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1047750" y="4762500"/>
              <a:ext cx="1809750" cy="4000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542256" y="4845685"/>
              <a:ext cx="820738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调用时机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2857500" y="4762500"/>
              <a:ext cx="4476750" cy="4000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4172546" y="4845685"/>
              <a:ext cx="1846659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对象结束时自动调用</a:t>
              </a:r>
            </a:p>
          </p:txBody>
        </p:sp>
      </p:grpSp>
      <p:grpSp>
        <p:nvGrpSpPr>
          <p:cNvPr id="36" name="slide_92-eg"/>
          <p:cNvGrpSpPr/>
          <p:nvPr/>
        </p:nvGrpSpPr>
        <p:grpSpPr>
          <a:xfrm>
            <a:off x="8309498" y="3669979"/>
            <a:ext cx="2466975" cy="1243077"/>
            <a:chOff x="7707249" y="2755582"/>
            <a:chExt cx="2466975" cy="1243077"/>
          </a:xfrm>
        </p:grpSpPr>
        <p:sp>
          <p:nvSpPr>
            <p:cNvPr id="33" name="TextBox 33"/>
            <p:cNvSpPr txBox="1"/>
            <p:nvPr/>
          </p:nvSpPr>
          <p:spPr>
            <a:xfrm>
              <a:off x="7707249" y="2755582"/>
              <a:ext cx="1817805" cy="2431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例如：释放姓名数组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840599" y="3161983"/>
              <a:ext cx="2333625" cy="8366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78"/>
                </a:lnSpc>
              </a:pPr>
              <a:r>
                <a:rPr lang="en-US" sz="15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Student::~Student() {</a:t>
              </a:r>
              <a:br>
                <a:rPr lang="en-US" sz="15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5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delete</a:t>
              </a:r>
              <a:r>
                <a:rPr lang="en-US" sz="15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[] name;</a:t>
              </a:r>
              <a:br>
                <a:rPr lang="en-US" sz="15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35" name="Freeform 35"/>
            <p:cNvSpPr/>
            <p:nvPr/>
          </p:nvSpPr>
          <p:spPr>
            <a:xfrm>
              <a:off x="7724775" y="3143250"/>
              <a:ext cx="9525" cy="835342"/>
            </a:xfrm>
            <a:custGeom>
              <a:avLst/>
              <a:gdLst/>
              <a:ahLst/>
              <a:cxnLst/>
              <a:rect l="l" t="t" r="r" b="b"/>
              <a:pathLst>
                <a:path w="9525" h="835342">
                  <a:moveTo>
                    <a:pt x="0" y="0"/>
                  </a:moveTo>
                  <a:lnTo>
                    <a:pt x="0" y="83534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39" name="slide_92-imp"/>
          <p:cNvGrpSpPr/>
          <p:nvPr/>
        </p:nvGrpSpPr>
        <p:grpSpPr>
          <a:xfrm>
            <a:off x="7753350" y="4994808"/>
            <a:ext cx="3619500" cy="1219200"/>
            <a:chOff x="7715250" y="4319258"/>
            <a:chExt cx="3619500" cy="1219200"/>
          </a:xfrm>
        </p:grpSpPr>
        <p:sp>
          <p:nvSpPr>
            <p:cNvPr id="37" name="Rectangle 37"/>
            <p:cNvSpPr/>
            <p:nvPr/>
          </p:nvSpPr>
          <p:spPr>
            <a:xfrm>
              <a:off x="7715250" y="4319258"/>
              <a:ext cx="3619500" cy="1219200"/>
            </a:xfrm>
            <a:prstGeom prst="roundRect">
              <a:avLst>
                <a:gd name="adj" fmla="val 6250"/>
              </a:avLst>
            </a:prstGeom>
            <a:solidFill>
              <a:srgbClr val="FBECEC"/>
            </a:solidFill>
            <a:ln w="13335">
              <a:solidFill>
                <a:srgbClr val="C00000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7953649" y="4395058"/>
              <a:ext cx="3142701" cy="1067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没写析构函数时，编译器提供一个，</a:t>
              </a:r>
              <a:b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alt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空析构函数</a:t>
              </a:r>
              <a:r>
                <a:rPr lang="zh-CN" altLang="en-US" sz="1600" dirty="0">
                  <a:solidFill>
                    <a:srgbClr val="172B49"/>
                  </a:solidFill>
                  <a:cs typeface="Consolas"/>
                </a:rPr>
                <a:t>，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</a:t>
              </a:r>
              <a:r>
                <a:rPr lang="zh-CN" sz="16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不会释放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指针成员所指的动态空间。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71397909-FC57-1FDB-CAE1-695A90E22B86}"/>
              </a:ext>
            </a:extLst>
          </p:cNvPr>
          <p:cNvSpPr/>
          <p:nvPr/>
        </p:nvSpPr>
        <p:spPr>
          <a:xfrm flipV="1">
            <a:off x="1581443" y="3262312"/>
            <a:ext cx="1213339" cy="271610"/>
          </a:xfrm>
          <a:prstGeom prst="rect">
            <a:avLst/>
          </a:prstGeom>
          <a:solidFill>
            <a:srgbClr val="F4EACF"/>
          </a:solidFill>
          <a:ln>
            <a:noFill/>
          </a:ln>
        </p:spPr>
      </p:sp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构造函数与析构函数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例2.16　</a:t>
            </a:r>
            <a:r>
              <a:rPr lang="zh-CN" alt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给Date类加上析构函数</a:t>
            </a:r>
            <a:r>
              <a:rPr lang="zh-CN" altLang="en-US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的声明</a:t>
            </a:r>
            <a:endParaRPr lang="zh-CN" sz="2480" b="1" dirty="0">
              <a:solidFill>
                <a:srgbClr val="244D87"/>
              </a:solidFill>
              <a:latin typeface="Consolas"/>
              <a:ea typeface="Microsoft YaHei"/>
              <a:cs typeface="Consola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09775"/>
            <a:ext cx="6600825" cy="3971925"/>
            <a:chOff x="914400" y="2009775"/>
            <a:chExt cx="6600825" cy="3971925"/>
          </a:xfrm>
        </p:grpSpPr>
        <p:sp>
          <p:nvSpPr>
            <p:cNvPr id="7" name="Freeform 7"/>
            <p:cNvSpPr/>
            <p:nvPr/>
          </p:nvSpPr>
          <p:spPr>
            <a:xfrm>
              <a:off x="1038225" y="2009775"/>
              <a:ext cx="6477000" cy="39719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~Date();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setDate(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showDate();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year, month, day;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Date::Date(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"constructing..."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year = y; month = m; day = 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09775"/>
              <a:ext cx="9525" cy="3897630"/>
            </a:xfrm>
            <a:custGeom>
              <a:avLst/>
              <a:gdLst/>
              <a:ahLst/>
              <a:cxnLst/>
              <a:rect l="l" t="t" r="r" b="b"/>
              <a:pathLst>
                <a:path w="9525" h="3897630">
                  <a:moveTo>
                    <a:pt x="0" y="0"/>
                  </a:moveTo>
                  <a:lnTo>
                    <a:pt x="0" y="38976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019779" y="2737458"/>
            <a:ext cx="4434698" cy="2442263"/>
            <a:chOff x="7715250" y="2009775"/>
            <a:chExt cx="3571875" cy="1802571"/>
          </a:xfrm>
        </p:grpSpPr>
        <p:sp>
          <p:nvSpPr>
            <p:cNvPr id="11" name="Freeform 11"/>
            <p:cNvSpPr/>
            <p:nvPr/>
          </p:nvSpPr>
          <p:spPr>
            <a:xfrm>
              <a:off x="7715250" y="2009775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324100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409826"/>
              <a:ext cx="3571875" cy="14025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~Date()声明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析构函数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析构函数的函数名为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在类名前加~。</a:t>
              </a:r>
              <a:br>
                <a:rPr dirty="0"/>
              </a:br>
              <a:r>
                <a:rPr lang="zh-CN" altLang="en-US" sz="1950" dirty="0">
                  <a:solidFill>
                    <a:srgbClr val="172B49"/>
                  </a:solidFill>
                </a:rPr>
                <a:t>本例主要是用于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观察</a:t>
              </a:r>
              <a:r>
                <a:rPr lang="zh-CN" alt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析构函数调用的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时机，三个整数成员本身不需要手动释放。</a:t>
              </a:r>
            </a:p>
          </p:txBody>
        </p:sp>
      </p:grpSp>
      <p:sp>
        <p:nvSpPr>
          <p:cNvPr id="5" name="Freeform 16">
            <a:extLst>
              <a:ext uri="{FF2B5EF4-FFF2-40B4-BE49-F238E27FC236}">
                <a16:creationId xmlns:a16="http://schemas.microsoft.com/office/drawing/2014/main" id="{42F2F84F-5E4D-5C73-1548-9C34391C57FB}"/>
              </a:ext>
            </a:extLst>
          </p:cNvPr>
          <p:cNvSpPr/>
          <p:nvPr/>
        </p:nvSpPr>
        <p:spPr>
          <a:xfrm flipH="1">
            <a:off x="6607573" y="2059408"/>
            <a:ext cx="45719" cy="4031023"/>
          </a:xfrm>
          <a:custGeom>
            <a:avLst/>
            <a:gdLst/>
            <a:ahLst/>
            <a:cxnLst/>
            <a:rect l="l" t="t" r="r" b="b"/>
            <a:pathLst>
              <a:path w="9525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94-header"/>
          <p:cNvGrpSpPr/>
          <p:nvPr/>
        </p:nvGrpSpPr>
        <p:grpSpPr>
          <a:xfrm>
            <a:off x="806577" y="797878"/>
            <a:ext cx="10566273" cy="1078547"/>
            <a:chOff x="806577" y="797878"/>
            <a:chExt cx="10566273" cy="1078547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3555460" cy="3816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例2.20　析构函数</a:t>
              </a:r>
              <a:r>
                <a:rPr lang="zh-CN" altLang="en-US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的实现</a:t>
              </a:r>
              <a:endPara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11" name="slide_94-code"/>
          <p:cNvGrpSpPr/>
          <p:nvPr/>
        </p:nvGrpSpPr>
        <p:grpSpPr>
          <a:xfrm>
            <a:off x="923924" y="2076450"/>
            <a:ext cx="8234143" cy="2442472"/>
            <a:chOff x="923925" y="2076450"/>
            <a:chExt cx="6696047" cy="2442472"/>
          </a:xfrm>
        </p:grpSpPr>
        <p:sp>
          <p:nvSpPr>
            <p:cNvPr id="6" name="Rectangle 6"/>
            <p:cNvSpPr/>
            <p:nvPr/>
          </p:nvSpPr>
          <p:spPr>
            <a:xfrm>
              <a:off x="990600" y="2090738"/>
              <a:ext cx="4402402" cy="263842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990600" y="2354580"/>
              <a:ext cx="4402402" cy="263842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990600" y="2618422"/>
              <a:ext cx="4402402" cy="263842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039749" y="2095182"/>
              <a:ext cx="6580223" cy="2423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078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Date::~Date() {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"destructing..." &lt;&lt; endl;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Date::setDate(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y,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m,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d) {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year = y; month = m; day = d;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inline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Date::showDate() {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year &lt;&lt; "." &lt;&lt; month &lt;&lt; "." &lt;&lt; day &lt;&lt; endl;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923925" y="2076450"/>
              <a:ext cx="9525" cy="2419350"/>
            </a:xfrm>
            <a:custGeom>
              <a:avLst/>
              <a:gdLst/>
              <a:ahLst/>
              <a:cxnLst/>
              <a:rect l="l" t="t" r="r" b="b"/>
              <a:pathLst>
                <a:path w="9525" h="2419350">
                  <a:moveTo>
                    <a:pt x="0" y="0"/>
                  </a:moveTo>
                  <a:lnTo>
                    <a:pt x="0" y="241935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3" name="slide_94-r1"/>
          <p:cNvGrpSpPr/>
          <p:nvPr/>
        </p:nvGrpSpPr>
        <p:grpSpPr>
          <a:xfrm>
            <a:off x="923924" y="4778320"/>
            <a:ext cx="10287000" cy="1437125"/>
            <a:chOff x="1038606" y="4611052"/>
            <a:chExt cx="10287000" cy="1437125"/>
          </a:xfrm>
        </p:grpSpPr>
        <p:sp>
          <p:nvSpPr>
            <p:cNvPr id="12" name="slide_94-w1"/>
            <p:cNvSpPr txBox="1"/>
            <p:nvPr/>
          </p:nvSpPr>
          <p:spPr>
            <a:xfrm>
              <a:off x="1038606" y="4611052"/>
              <a:ext cx="10287000" cy="14371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类外实现析构函数写</a:t>
              </a:r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Date::~Date()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：不写返回类型，括号里没有参数，这里只输出一行destructing...</a:t>
              </a:r>
              <a:r>
                <a:rPr lang="en-US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来观察何时调用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  <a:p>
              <a:pPr algn="l">
                <a:lnSpc>
                  <a:spcPct val="150000"/>
                </a:lnSpc>
                <a:spcBef>
                  <a:spcPts val="810"/>
                </a:spcBef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setDate</a:t>
              </a:r>
              <a:r>
                <a:rPr lang="en-US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</a:t>
              </a:r>
              <a:r>
                <a:rPr lang="en-US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showDate</a:t>
              </a:r>
              <a:r>
                <a:rPr lang="en-US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与例</a:t>
              </a:r>
              <a:r>
                <a:rPr lang="en-US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2.7</a:t>
              </a:r>
              <a:r>
                <a:rPr lang="en-US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相同，增加析构函数不改变它们的用途。</a:t>
              </a:r>
            </a:p>
          </p:txBody>
        </p:sp>
      </p:grpSp>
      <p:sp>
        <p:nvSpPr>
          <p:cNvPr id="14" name="Freeform 11">
            <a:extLst>
              <a:ext uri="{FF2B5EF4-FFF2-40B4-BE49-F238E27FC236}">
                <a16:creationId xmlns:a16="http://schemas.microsoft.com/office/drawing/2014/main" id="{C98160FF-CC09-DA9B-9D49-E82E906D196D}"/>
              </a:ext>
            </a:extLst>
          </p:cNvPr>
          <p:cNvSpPr/>
          <p:nvPr/>
        </p:nvSpPr>
        <p:spPr>
          <a:xfrm>
            <a:off x="990600" y="4709440"/>
            <a:ext cx="10239375" cy="9525"/>
          </a:xfrm>
          <a:custGeom>
            <a:avLst/>
            <a:gdLst/>
            <a:ahLst/>
            <a:cxnLst/>
            <a:rect l="l" t="t" r="r" b="b"/>
            <a:pathLst>
              <a:path w="10239375" h="9525">
                <a:moveTo>
                  <a:pt x="0" y="0"/>
                </a:moveTo>
                <a:lnTo>
                  <a:pt x="102393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95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4765924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例2.20　观察对象的建立与结束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slide_95-code"/>
          <p:cNvGrpSpPr/>
          <p:nvPr/>
        </p:nvGrpSpPr>
        <p:grpSpPr>
          <a:xfrm>
            <a:off x="923925" y="2165544"/>
            <a:ext cx="5334821" cy="2784594"/>
            <a:chOff x="923925" y="2076450"/>
            <a:chExt cx="5334821" cy="2784594"/>
          </a:xfrm>
        </p:grpSpPr>
        <p:sp>
          <p:nvSpPr>
            <p:cNvPr id="6" name="TextBox 6"/>
            <p:cNvSpPr txBox="1"/>
            <p:nvPr/>
          </p:nvSpPr>
          <p:spPr>
            <a:xfrm>
              <a:off x="1039368" y="2091055"/>
              <a:ext cx="5219378" cy="276998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 date1(1998, 4, 28);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"Date1 output1:" &lt;&lt; endl;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date1.showDate();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date1.setDate(2002, 11, 14);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"Date1 output2:" &lt;&lt; endl;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date1.showDate();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923925" y="2076450"/>
              <a:ext cx="45719" cy="2784594"/>
            </a:xfrm>
            <a:custGeom>
              <a:avLst/>
              <a:gdLst/>
              <a:ahLst/>
              <a:cxnLst/>
              <a:rect l="l" t="t" r="r" b="b"/>
              <a:pathLst>
                <a:path w="9525" h="2531745">
                  <a:moveTo>
                    <a:pt x="0" y="0"/>
                  </a:moveTo>
                  <a:lnTo>
                    <a:pt x="0" y="253174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2" name="slide_95-out"/>
          <p:cNvGrpSpPr/>
          <p:nvPr/>
        </p:nvGrpSpPr>
        <p:grpSpPr>
          <a:xfrm>
            <a:off x="6953250" y="2203644"/>
            <a:ext cx="4381500" cy="2029778"/>
            <a:chOff x="6953250" y="2114550"/>
            <a:chExt cx="4381500" cy="2029778"/>
          </a:xfrm>
        </p:grpSpPr>
        <p:sp>
          <p:nvSpPr>
            <p:cNvPr id="9" name="Rectangle 9"/>
            <p:cNvSpPr/>
            <p:nvPr/>
          </p:nvSpPr>
          <p:spPr>
            <a:xfrm>
              <a:off x="6953250" y="2114550"/>
              <a:ext cx="4381500" cy="2029778"/>
            </a:xfrm>
            <a:prstGeom prst="roundRect">
              <a:avLst>
                <a:gd name="adj" fmla="val 3754"/>
              </a:avLst>
            </a:prstGeom>
            <a:solidFill>
              <a:srgbClr val="1E2F4D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098792" y="2183765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9FC5E8"/>
                  </a:solidFill>
                  <a:latin typeface="Consolas"/>
                  <a:ea typeface="Microsoft YaHei"/>
                  <a:cs typeface="Consolas"/>
                </a:rPr>
                <a:t>运行结果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097649" y="2465070"/>
              <a:ext cx="1671447" cy="16091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48"/>
                </a:lnSpc>
              </a:pP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constructing...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Date1 output1: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1998.4.28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Date1 output2: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2002.11.14</a:t>
              </a:r>
              <a:b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destructing...</a:t>
              </a:r>
            </a:p>
          </p:txBody>
        </p:sp>
      </p:grpSp>
      <p:grpSp>
        <p:nvGrpSpPr>
          <p:cNvPr id="21" name="slide_95-tl"/>
          <p:cNvGrpSpPr/>
          <p:nvPr/>
        </p:nvGrpSpPr>
        <p:grpSpPr>
          <a:xfrm>
            <a:off x="1047750" y="5448495"/>
            <a:ext cx="10191750" cy="762000"/>
            <a:chOff x="1047750" y="4953000"/>
            <a:chExt cx="10191750" cy="762000"/>
          </a:xfrm>
        </p:grpSpPr>
        <p:sp>
          <p:nvSpPr>
            <p:cNvPr id="13" name="Rectangle 13"/>
            <p:cNvSpPr/>
            <p:nvPr/>
          </p:nvSpPr>
          <p:spPr>
            <a:xfrm>
              <a:off x="1047750" y="4953000"/>
              <a:ext cx="3143250" cy="762000"/>
            </a:xfrm>
            <a:prstGeom prst="roundRect">
              <a:avLst>
                <a:gd name="adj" fmla="val 10000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2040255" y="5058410"/>
              <a:ext cx="1158240" cy="5600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定义date1</a:t>
              </a:r>
              <a:b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构造函数执行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4210050" y="5334000"/>
              <a:ext cx="342900" cy="9525"/>
            </a:xfrm>
            <a:custGeom>
              <a:avLst/>
              <a:gdLst/>
              <a:ahLst/>
              <a:cxnLst/>
              <a:rect l="l" t="t" r="r" b="b"/>
              <a:pathLst>
                <a:path w="342900" h="9525">
                  <a:moveTo>
                    <a:pt x="0" y="0"/>
                  </a:moveTo>
                  <a:lnTo>
                    <a:pt x="342900" y="0"/>
                  </a:lnTo>
                </a:path>
              </a:pathLst>
            </a:custGeom>
            <a:noFill/>
            <a:ln w="20955">
              <a:solidFill>
                <a:srgbClr val="244D87"/>
              </a:solidFill>
              <a:tailEnd type="triangle" w="lg" len="lg"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572000" y="4953000"/>
              <a:ext cx="3143250" cy="762000"/>
            </a:xfrm>
            <a:prstGeom prst="roundRect">
              <a:avLst>
                <a:gd name="adj" fmla="val 10000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5197792" y="5058410"/>
              <a:ext cx="1891665" cy="5600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两次showDate</a:t>
              </a:r>
              <a:b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中间setDate修改日期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7734300" y="5334000"/>
              <a:ext cx="342900" cy="9525"/>
            </a:xfrm>
            <a:custGeom>
              <a:avLst/>
              <a:gdLst/>
              <a:ahLst/>
              <a:cxnLst/>
              <a:rect l="l" t="t" r="r" b="b"/>
              <a:pathLst>
                <a:path w="342900" h="9525">
                  <a:moveTo>
                    <a:pt x="0" y="0"/>
                  </a:moveTo>
                  <a:lnTo>
                    <a:pt x="342900" y="0"/>
                  </a:lnTo>
                </a:path>
              </a:pathLst>
            </a:custGeom>
            <a:noFill/>
            <a:ln w="20955">
              <a:solidFill>
                <a:srgbClr val="244D87"/>
              </a:solidFill>
              <a:tailEnd type="triangle" w="lg" len="lg"/>
            </a:ln>
          </p:spPr>
        </p:sp>
        <p:sp>
          <p:nvSpPr>
            <p:cNvPr id="19" name="Rectangle 19"/>
            <p:cNvSpPr/>
            <p:nvPr/>
          </p:nvSpPr>
          <p:spPr>
            <a:xfrm>
              <a:off x="8096250" y="4953000"/>
              <a:ext cx="3143250" cy="762000"/>
            </a:xfrm>
            <a:prstGeom prst="roundRect">
              <a:avLst>
                <a:gd name="adj" fmla="val 10000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088755" y="5058410"/>
              <a:ext cx="1158240" cy="5600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main结束</a:t>
              </a:r>
              <a:b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析构函数执行</a:t>
              </a:r>
            </a:p>
          </p:txBody>
        </p:sp>
      </p:grpSp>
      <p:sp>
        <p:nvSpPr>
          <p:cNvPr id="22" name="Freeform 11">
            <a:extLst>
              <a:ext uri="{FF2B5EF4-FFF2-40B4-BE49-F238E27FC236}">
                <a16:creationId xmlns:a16="http://schemas.microsoft.com/office/drawing/2014/main" id="{8084A249-FADE-C993-D05F-27BD812BA268}"/>
              </a:ext>
            </a:extLst>
          </p:cNvPr>
          <p:cNvSpPr/>
          <p:nvPr/>
        </p:nvSpPr>
        <p:spPr>
          <a:xfrm>
            <a:off x="990600" y="5252780"/>
            <a:ext cx="10239375" cy="9525"/>
          </a:xfrm>
          <a:custGeom>
            <a:avLst/>
            <a:gdLst/>
            <a:ahLst/>
            <a:cxnLst/>
            <a:rect l="l" t="t" r="r" b="b"/>
            <a:pathLst>
              <a:path w="10239375" h="9525">
                <a:moveTo>
                  <a:pt x="0" y="0"/>
                </a:moveTo>
                <a:lnTo>
                  <a:pt x="102393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96-header"/>
          <p:cNvGrpSpPr/>
          <p:nvPr/>
        </p:nvGrpSpPr>
        <p:grpSpPr>
          <a:xfrm>
            <a:off x="806577" y="797878"/>
            <a:ext cx="10566273" cy="1100645"/>
            <a:chOff x="806577" y="797878"/>
            <a:chExt cx="10566273" cy="11006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4031437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析构函数在什么时候被调用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18" name="slide_96-tbl"/>
          <p:cNvGrpSpPr/>
          <p:nvPr/>
        </p:nvGrpSpPr>
        <p:grpSpPr>
          <a:xfrm>
            <a:off x="1047750" y="2175508"/>
            <a:ext cx="10287000" cy="1257300"/>
            <a:chOff x="1047750" y="2114550"/>
            <a:chExt cx="10287000" cy="1257300"/>
          </a:xfrm>
        </p:grpSpPr>
        <p:sp>
          <p:nvSpPr>
            <p:cNvPr id="6" name="Rectangle 6"/>
            <p:cNvSpPr/>
            <p:nvPr/>
          </p:nvSpPr>
          <p:spPr>
            <a:xfrm>
              <a:off x="1047750" y="2114550"/>
              <a:ext cx="47625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2621086" y="2198370"/>
              <a:ext cx="161582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对象的建立方式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5810250" y="2114550"/>
              <a:ext cx="55245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649171" y="2198370"/>
              <a:ext cx="184666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析构函数何时执行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1047750" y="2533650"/>
              <a:ext cx="4762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92149" y="2617470"/>
              <a:ext cx="3924151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在函数或代码块中定义的局部自动对象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5810250" y="2533650"/>
              <a:ext cx="5524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5954649" y="2617470"/>
              <a:ext cx="276998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离开所属代码块时自动执行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1047750" y="2952750"/>
              <a:ext cx="4762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92149" y="3036570"/>
              <a:ext cx="2226572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用new建立的动态对象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5810250" y="2952750"/>
              <a:ext cx="5524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5954649" y="3036570"/>
              <a:ext cx="260648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执行对应的delete时执行</a:t>
              </a:r>
            </a:p>
          </p:txBody>
        </p:sp>
      </p:grpSp>
      <p:grpSp>
        <p:nvGrpSpPr>
          <p:cNvPr id="22" name="slide_96-l"/>
          <p:cNvGrpSpPr/>
          <p:nvPr/>
        </p:nvGrpSpPr>
        <p:grpSpPr>
          <a:xfrm>
            <a:off x="1039749" y="3912940"/>
            <a:ext cx="3679192" cy="1184910"/>
            <a:chOff x="1039749" y="3612832"/>
            <a:chExt cx="3679192" cy="1184910"/>
          </a:xfrm>
        </p:grpSpPr>
        <p:sp>
          <p:nvSpPr>
            <p:cNvPr id="19" name="TextBox 19"/>
            <p:cNvSpPr txBox="1"/>
            <p:nvPr/>
          </p:nvSpPr>
          <p:spPr>
            <a:xfrm>
              <a:off x="1039749" y="3612832"/>
              <a:ext cx="13849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局部自动对象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173099" y="3981133"/>
              <a:ext cx="3545842" cy="8079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78"/>
                </a:lnSpc>
              </a:pP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 date1(1998, 4, 28);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   </a:t>
              </a: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date1在这里析构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1057275" y="3962400"/>
              <a:ext cx="9525" cy="835342"/>
            </a:xfrm>
            <a:custGeom>
              <a:avLst/>
              <a:gdLst/>
              <a:ahLst/>
              <a:cxnLst/>
              <a:rect l="l" t="t" r="r" b="b"/>
              <a:pathLst>
                <a:path w="9525" h="835342">
                  <a:moveTo>
                    <a:pt x="0" y="0"/>
                  </a:moveTo>
                  <a:lnTo>
                    <a:pt x="0" y="83534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6" name="slide_96-r"/>
          <p:cNvGrpSpPr/>
          <p:nvPr/>
        </p:nvGrpSpPr>
        <p:grpSpPr>
          <a:xfrm>
            <a:off x="6087999" y="3912940"/>
            <a:ext cx="4185741" cy="1184910"/>
            <a:chOff x="6087999" y="3612832"/>
            <a:chExt cx="4185741" cy="1184910"/>
          </a:xfrm>
        </p:grpSpPr>
        <p:sp>
          <p:nvSpPr>
            <p:cNvPr id="23" name="TextBox 23"/>
            <p:cNvSpPr txBox="1"/>
            <p:nvPr/>
          </p:nvSpPr>
          <p:spPr>
            <a:xfrm>
              <a:off x="6087999" y="3612832"/>
              <a:ext cx="92333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动态对象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221349" y="3981133"/>
              <a:ext cx="4052391" cy="8079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78"/>
                </a:lnSpc>
              </a:pP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Date* p =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new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Date(1998, 4, 28);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使用p所指的对象</a:t>
              </a:r>
              <a:b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delete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p;   </a:t>
              </a: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在这里析构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6105525" y="3962400"/>
              <a:ext cx="9525" cy="835342"/>
            </a:xfrm>
            <a:custGeom>
              <a:avLst/>
              <a:gdLst/>
              <a:ahLst/>
              <a:cxnLst/>
              <a:rect l="l" t="t" r="r" b="b"/>
              <a:pathLst>
                <a:path w="9525" h="835342">
                  <a:moveTo>
                    <a:pt x="0" y="0"/>
                  </a:moveTo>
                  <a:lnTo>
                    <a:pt x="0" y="83534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8" name="slide_96-tip"/>
          <p:cNvGrpSpPr/>
          <p:nvPr/>
        </p:nvGrpSpPr>
        <p:grpSpPr>
          <a:xfrm>
            <a:off x="1039368" y="5730578"/>
            <a:ext cx="10502875" cy="307777"/>
            <a:chOff x="1039368" y="5285105"/>
            <a:chExt cx="10502875" cy="307777"/>
          </a:xfrm>
        </p:grpSpPr>
        <p:sp>
          <p:nvSpPr>
            <p:cNvPr id="27" name="TextBox 27"/>
            <p:cNvSpPr txBox="1"/>
            <p:nvPr/>
          </p:nvSpPr>
          <p:spPr>
            <a:xfrm>
              <a:off x="1039368" y="5285105"/>
              <a:ext cx="1050287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指针变量p离开作用域，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不等于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它所指的对象被析构。动态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建立的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对象一定要用delete结束。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806577" y="797909"/>
            <a:ext cx="10566273" cy="1113282"/>
            <a:chOff x="806577" y="797909"/>
            <a:chExt cx="10566273" cy="1113282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909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06577" y="1426178"/>
              <a:ext cx="10477500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例2.21　为学生保存生日信息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923925" y="2183423"/>
            <a:ext cx="5037261" cy="3748454"/>
            <a:chOff x="923925" y="2009775"/>
            <a:chExt cx="6191250" cy="3748454"/>
          </a:xfrm>
        </p:grpSpPr>
        <p:grpSp>
          <p:nvGrpSpPr>
            <p:cNvPr id="22" name="Group 22"/>
            <p:cNvGrpSpPr/>
            <p:nvPr/>
          </p:nvGrpSpPr>
          <p:grpSpPr>
            <a:xfrm>
              <a:off x="1038225" y="2009775"/>
              <a:ext cx="6076950" cy="3748454"/>
              <a:chOff x="1038225" y="2009775"/>
              <a:chExt cx="6076950" cy="3748454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1038225" y="2009775"/>
                <a:ext cx="6076950" cy="3748454"/>
              </a:xfrm>
              <a:custGeom>
                <a:avLst/>
                <a:gdLst/>
                <a:ahLst/>
                <a:cxnLst/>
                <a:rect l="l" t="t" r="r" b="b"/>
                <a:pathLst>
                  <a:path w="6076950" h="4057650">
                    <a:moveTo>
                      <a:pt x="0" y="0"/>
                    </a:moveTo>
                    <a:lnTo>
                      <a:pt x="6076950" y="0"/>
                    </a:lnTo>
                    <a:lnTo>
                      <a:pt x="6076950" y="4057650"/>
                    </a:lnTo>
                    <a:lnTo>
                      <a:pt x="0" y="405765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1038225" y="2009775"/>
                <a:ext cx="6076950" cy="36734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800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class</a:t>
                </a:r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Student {</a:t>
                </a:r>
                <a:br>
                  <a:rPr dirty="0"/>
                </a:br>
                <a:r>
                  <a:rPr lang="en-US" sz="1800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public</a:t>
                </a:r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:</a:t>
                </a:r>
                <a:br>
                  <a:rPr dirty="0"/>
                </a:br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   Student(</a:t>
                </a:r>
                <a:r>
                  <a:rPr lang="en-US" sz="1800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string</a:t>
                </a:r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name1, </a:t>
                </a:r>
                <a:r>
                  <a:rPr lang="en-US" sz="1800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string</a:t>
                </a:r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no1,</a:t>
                </a:r>
                <a:br>
                  <a:rPr dirty="0"/>
                </a:br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           </a:t>
                </a:r>
                <a:r>
                  <a:rPr lang="en-US" sz="1800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float</a:t>
                </a:r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score1,</a:t>
                </a:r>
                <a:br>
                  <a:rPr dirty="0"/>
                </a:br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           </a:t>
                </a:r>
                <a:r>
                  <a:rPr lang="en-US" sz="1800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int</a:t>
                </a:r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y, </a:t>
                </a:r>
                <a:r>
                  <a:rPr lang="en-US" sz="1800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int</a:t>
                </a:r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m, </a:t>
                </a:r>
                <a:r>
                  <a:rPr lang="en-US" sz="1800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int</a:t>
                </a:r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d);</a:t>
                </a:r>
                <a:br>
                  <a:rPr dirty="0"/>
                </a:br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   ~Student();</a:t>
                </a:r>
                <a:br>
                  <a:rPr dirty="0"/>
                </a:br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   </a:t>
                </a:r>
                <a:r>
                  <a:rPr lang="en-US" sz="1800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void</a:t>
                </a:r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modify(</a:t>
                </a:r>
                <a:r>
                  <a:rPr lang="en-US" sz="1800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float</a:t>
                </a:r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score1);</a:t>
                </a:r>
                <a:br>
                  <a:rPr dirty="0"/>
                </a:br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   </a:t>
                </a:r>
                <a:r>
                  <a:rPr lang="en-US" sz="1800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void</a:t>
                </a:r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show();</a:t>
                </a:r>
                <a:br>
                  <a:rPr dirty="0"/>
                </a:br>
                <a:r>
                  <a:rPr lang="en-US" sz="1800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private</a:t>
                </a:r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:</a:t>
                </a:r>
                <a:br>
                  <a:rPr dirty="0"/>
                </a:br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   </a:t>
                </a:r>
                <a:r>
                  <a:rPr lang="en-US" sz="1800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string</a:t>
                </a:r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name, stu_no;</a:t>
                </a:r>
                <a:br>
                  <a:rPr dirty="0"/>
                </a:br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   </a:t>
                </a:r>
                <a:r>
                  <a:rPr lang="en-US" sz="1800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float</a:t>
                </a:r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score;</a:t>
                </a:r>
                <a:br>
                  <a:rPr dirty="0"/>
                </a:br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   </a:t>
                </a:r>
                <a:r>
                  <a:rPr lang="en-US" sz="18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Date*</a:t>
                </a:r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birthday;</a:t>
                </a:r>
                <a:br>
                  <a:rPr dirty="0"/>
                </a:br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};</a:t>
                </a:r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923925" y="2009775"/>
              <a:ext cx="45719" cy="3673426"/>
            </a:xfrm>
            <a:custGeom>
              <a:avLst/>
              <a:gdLst/>
              <a:ahLst/>
              <a:cxnLst/>
              <a:rect l="l" t="t" r="r" b="b"/>
              <a:pathLst>
                <a:path w="9525" h="3943350">
                  <a:moveTo>
                    <a:pt x="0" y="0"/>
                  </a:moveTo>
                  <a:lnTo>
                    <a:pt x="0" y="394335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6881819" y="1982258"/>
            <a:ext cx="4491032" cy="1148810"/>
            <a:chOff x="7226141" y="2079879"/>
            <a:chExt cx="4146709" cy="1148810"/>
          </a:xfrm>
        </p:grpSpPr>
        <p:sp>
          <p:nvSpPr>
            <p:cNvPr id="9" name="TextBox 9"/>
            <p:cNvSpPr/>
            <p:nvPr/>
          </p:nvSpPr>
          <p:spPr>
            <a:xfrm>
              <a:off x="7226141" y="2079879"/>
              <a:ext cx="1843659" cy="369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本例的需求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7239000" y="2502027"/>
              <a:ext cx="4133850" cy="9525"/>
            </a:xfrm>
            <a:custGeom>
              <a:avLst/>
              <a:gdLst/>
              <a:ahLst/>
              <a:cxnLst/>
              <a:rect l="l" t="t" r="r" b="b"/>
              <a:pathLst>
                <a:path w="4133850" h="9525">
                  <a:moveTo>
                    <a:pt x="0" y="0"/>
                  </a:moveTo>
                  <a:lnTo>
                    <a:pt x="41338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1" name="slide_97-w1"/>
            <p:cNvSpPr/>
            <p:nvPr/>
          </p:nvSpPr>
          <p:spPr>
            <a:xfrm>
              <a:off x="7229475" y="2590800"/>
              <a:ext cx="4133850" cy="63788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alt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 </a:t>
              </a:r>
              <a:r>
                <a:rPr lang="zh-CN" alt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</a:t>
              </a:r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保存姓名、学号、成绩和生日，</a:t>
              </a:r>
              <a:r>
                <a:rPr lang="zh-CN" alt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且</a:t>
              </a:r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可以修改成绩、显示信息。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885430" y="3421530"/>
            <a:ext cx="4569948" cy="2877346"/>
            <a:chOff x="7229475" y="3829050"/>
            <a:chExt cx="4219575" cy="3193152"/>
          </a:xfrm>
        </p:grpSpPr>
        <p:sp>
          <p:nvSpPr>
            <p:cNvPr id="13" name="TextBox 13"/>
            <p:cNvSpPr/>
            <p:nvPr/>
          </p:nvSpPr>
          <p:spPr>
            <a:xfrm>
              <a:off x="7229475" y="3829050"/>
              <a:ext cx="4133850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数据</a:t>
              </a:r>
              <a:r>
                <a:rPr lang="zh-CN" altLang="en-US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的保存方式</a:t>
              </a:r>
              <a:endPara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14" name="Freeform 14"/>
            <p:cNvSpPr/>
            <p:nvPr/>
          </p:nvSpPr>
          <p:spPr>
            <a:xfrm>
              <a:off x="7248144" y="4245483"/>
              <a:ext cx="4133850" cy="9525"/>
            </a:xfrm>
            <a:custGeom>
              <a:avLst/>
              <a:gdLst/>
              <a:ahLst/>
              <a:cxnLst/>
              <a:rect l="l" t="t" r="r" b="b"/>
              <a:pathLst>
                <a:path w="4133850" h="9525">
                  <a:moveTo>
                    <a:pt x="0" y="0"/>
                  </a:moveTo>
                  <a:lnTo>
                    <a:pt x="41338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grpSp>
          <p:nvGrpSpPr>
            <p:cNvPr id="30" name="Group 30"/>
            <p:cNvGrpSpPr/>
            <p:nvPr/>
          </p:nvGrpSpPr>
          <p:grpSpPr>
            <a:xfrm>
              <a:off x="7239000" y="4333875"/>
              <a:ext cx="4210050" cy="2688327"/>
              <a:chOff x="7239000" y="4333875"/>
              <a:chExt cx="4210050" cy="2688327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7239000" y="4333875"/>
                <a:ext cx="4210050" cy="1828800"/>
              </a:xfrm>
              <a:custGeom>
                <a:avLst/>
                <a:gdLst/>
                <a:ahLst/>
                <a:cxnLst/>
                <a:rect l="l" t="t" r="r" b="b"/>
                <a:pathLst>
                  <a:path w="4210050" h="1828800">
                    <a:moveTo>
                      <a:pt x="0" y="0"/>
                    </a:moveTo>
                    <a:lnTo>
                      <a:pt x="4210050" y="0"/>
                    </a:lnTo>
                    <a:lnTo>
                      <a:pt x="4210050" y="1828800"/>
                    </a:lnTo>
                    <a:lnTo>
                      <a:pt x="0" y="182880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7239000" y="4333875"/>
                <a:ext cx="4210050" cy="26883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姓名、学号用</a:t>
                </a:r>
                <a:r>
                  <a:rPr lang="en-US" sz="1800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string</a:t>
                </a:r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，成绩用float。</a:t>
                </a:r>
                <a:br>
                  <a:rPr dirty="0"/>
                </a:br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生日</a:t>
                </a:r>
                <a:r>
                  <a:rPr lang="zh-CN" alt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的日期储存</a:t>
                </a:r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沿用例2.7的</a:t>
                </a:r>
                <a:r>
                  <a:rPr lang="en-US" alt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</a:t>
                </a:r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Date</a:t>
                </a:r>
                <a:r>
                  <a:rPr lang="en-US" alt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</a:t>
                </a:r>
                <a:r>
                  <a:rPr lang="zh-CN" alt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类</a:t>
                </a:r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。</a:t>
                </a:r>
                <a:br>
                  <a:rPr dirty="0"/>
                </a:br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这里用</a:t>
                </a:r>
                <a:r>
                  <a:rPr lang="en-US" alt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Date </a:t>
                </a:r>
                <a:r>
                  <a:rPr lang="zh-CN" alt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类的指针变量 </a:t>
                </a:r>
                <a:r>
                  <a:rPr lang="en-US" altLang="zh-CN" sz="1800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birthday </a:t>
                </a:r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保存地址，</a:t>
                </a:r>
                <a:r>
                  <a:rPr lang="zh-CN" alt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并</a:t>
                </a:r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观察它何时</a:t>
                </a:r>
                <a:r>
                  <a:rPr lang="zh-CN" altLang="en-US" dirty="0">
                    <a:solidFill>
                      <a:srgbClr val="172B49"/>
                    </a:solidFill>
                    <a:cs typeface="Consolas"/>
                  </a:rPr>
                  <a:t>析构</a:t>
                </a:r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。</a:t>
                </a:r>
                <a:endParaRPr lang="en-US" alt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endParaRPr>
              </a:p>
              <a:p>
                <a:pPr algn="l"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172B49"/>
                    </a:solidFill>
                    <a:cs typeface="Consolas"/>
                  </a:rPr>
                  <a:t>可以为 </a:t>
                </a:r>
                <a:r>
                  <a:rPr lang="en-US" alt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Date </a:t>
                </a:r>
                <a:r>
                  <a:rPr lang="zh-CN" alt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类创建一个析构函数</a:t>
                </a:r>
                <a:r>
                  <a:rPr lang="en-US" alt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, </a:t>
                </a:r>
                <a:r>
                  <a:rPr lang="zh-CN" alt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析构时输出一句话进行观察。</a:t>
                </a:r>
                <a:endPara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endParaRPr>
              </a:p>
            </p:txBody>
          </p:sp>
        </p:grpSp>
      </p:grpSp>
      <p:sp>
        <p:nvSpPr>
          <p:cNvPr id="6" name="Freeform 16">
            <a:extLst>
              <a:ext uri="{FF2B5EF4-FFF2-40B4-BE49-F238E27FC236}">
                <a16:creationId xmlns:a16="http://schemas.microsoft.com/office/drawing/2014/main" id="{69B3195D-CB30-C4C1-542F-56F67C71D852}"/>
              </a:ext>
            </a:extLst>
          </p:cNvPr>
          <p:cNvSpPr/>
          <p:nvPr/>
        </p:nvSpPr>
        <p:spPr>
          <a:xfrm flipH="1">
            <a:off x="6223060" y="2064097"/>
            <a:ext cx="45719" cy="4031023"/>
          </a:xfrm>
          <a:custGeom>
            <a:avLst/>
            <a:gdLst/>
            <a:ahLst/>
            <a:cxnLst/>
            <a:rect l="l" t="t" r="r" b="b"/>
            <a:pathLst>
              <a:path w="9525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CB3FAEE0-FDFD-E3A1-5776-2CCF03BDF545}"/>
              </a:ext>
            </a:extLst>
          </p:cNvPr>
          <p:cNvSpPr/>
          <p:nvPr/>
        </p:nvSpPr>
        <p:spPr>
          <a:xfrm>
            <a:off x="1609064" y="3995345"/>
            <a:ext cx="3685077" cy="282416"/>
          </a:xfrm>
          <a:prstGeom prst="rect">
            <a:avLst/>
          </a:prstGeom>
          <a:solidFill>
            <a:srgbClr val="F4EACF"/>
          </a:solidFill>
          <a:ln>
            <a:noFill/>
          </a:ln>
        </p:spPr>
      </p:sp>
      <p:grpSp>
        <p:nvGrpSpPr>
          <p:cNvPr id="5" name="Group 5"/>
          <p:cNvGrpSpPr/>
          <p:nvPr/>
        </p:nvGrpSpPr>
        <p:grpSpPr>
          <a:xfrm>
            <a:off x="806577" y="797909"/>
            <a:ext cx="10566273" cy="1113282"/>
            <a:chOff x="806577" y="797909"/>
            <a:chExt cx="10566273" cy="1113282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909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06577" y="1426178"/>
              <a:ext cx="10477500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例2.21　构造</a:t>
              </a:r>
              <a:r>
                <a:rPr lang="zh-CN" altLang="en-US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函数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创建日期对象，析构时释放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944073" y="2236462"/>
            <a:ext cx="5621364" cy="3800182"/>
            <a:chOff x="828675" y="2009775"/>
            <a:chExt cx="5621364" cy="3800182"/>
          </a:xfrm>
        </p:grpSpPr>
        <p:sp>
          <p:nvSpPr>
            <p:cNvPr id="7" name="Rectangle 7"/>
            <p:cNvSpPr/>
            <p:nvPr/>
          </p:nvSpPr>
          <p:spPr>
            <a:xfrm>
              <a:off x="1493666" y="4984595"/>
              <a:ext cx="2086050" cy="282416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8" name="TextBox 8"/>
            <p:cNvSpPr/>
            <p:nvPr/>
          </p:nvSpPr>
          <p:spPr>
            <a:xfrm>
              <a:off x="1005329" y="2009775"/>
              <a:ext cx="5444710" cy="38001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Student::Student(</a:t>
              </a: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string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name1, </a:t>
              </a: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string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no1,</a:t>
              </a:r>
              <a:br>
                <a:rPr dirty="0"/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score1, </a:t>
              </a: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y, </a:t>
              </a: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m, </a:t>
              </a: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d) {</a:t>
              </a:r>
              <a:br>
                <a:rPr dirty="0"/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name = name1;  stu_no = no1;</a:t>
              </a:r>
              <a:br>
                <a:rPr dirty="0"/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score = score1;</a:t>
              </a:r>
              <a:br>
                <a:rPr dirty="0"/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birthday = </a:t>
              </a: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Date(y, m, d);</a:t>
              </a:r>
              <a:br>
                <a:rPr dirty="0"/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>
                <a:rPr dirty="0"/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Student::~Student() {</a:t>
              </a:r>
              <a:br>
                <a:rPr dirty="0"/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birthday;</a:t>
              </a:r>
              <a:br>
                <a:rPr dirty="0"/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828675" y="2009775"/>
              <a:ext cx="45719" cy="3800182"/>
            </a:xfrm>
            <a:custGeom>
              <a:avLst/>
              <a:gdLst/>
              <a:ahLst/>
              <a:cxnLst/>
              <a:rect l="l" t="t" r="r" b="b"/>
              <a:pathLst>
                <a:path w="9525" h="2209800">
                  <a:moveTo>
                    <a:pt x="0" y="0"/>
                  </a:moveTo>
                  <a:lnTo>
                    <a:pt x="0" y="220980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7053774" y="2100722"/>
            <a:ext cx="4360250" cy="1397299"/>
            <a:chOff x="7924800" y="2400298"/>
            <a:chExt cx="3474202" cy="2398261"/>
          </a:xfrm>
        </p:grpSpPr>
        <p:grpSp>
          <p:nvGrpSpPr>
            <p:cNvPr id="27" name="Group 27"/>
            <p:cNvGrpSpPr/>
            <p:nvPr/>
          </p:nvGrpSpPr>
          <p:grpSpPr>
            <a:xfrm>
              <a:off x="7924800" y="2400298"/>
              <a:ext cx="3474202" cy="2398261"/>
              <a:chOff x="7924800" y="2400298"/>
              <a:chExt cx="3474202" cy="2398261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7924800" y="2400300"/>
                <a:ext cx="3448050" cy="2333625"/>
              </a:xfrm>
              <a:custGeom>
                <a:avLst/>
                <a:gdLst/>
                <a:ahLst/>
                <a:cxnLst/>
                <a:rect l="l" t="t" r="r" b="b"/>
                <a:pathLst>
                  <a:path w="3448050" h="2333625">
                    <a:moveTo>
                      <a:pt x="0" y="0"/>
                    </a:moveTo>
                    <a:lnTo>
                      <a:pt x="3448050" y="0"/>
                    </a:lnTo>
                    <a:lnTo>
                      <a:pt x="3448050" y="2333625"/>
                    </a:lnTo>
                    <a:lnTo>
                      <a:pt x="0" y="2333625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7950952" y="2400298"/>
                <a:ext cx="3448050" cy="23982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在构造函数中：</a:t>
                </a:r>
                <a:endPara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endParaRPr>
              </a:p>
              <a:p>
                <a:pPr algn="l">
                  <a:lnSpc>
                    <a:spcPct val="150000"/>
                  </a:lnSpc>
                </a:pPr>
                <a:r>
                  <a:rPr lang="zh-CN" altLang="en-US" sz="2000" dirty="0">
                    <a:solidFill>
                      <a:srgbClr val="172B49"/>
                    </a:solidFill>
                  </a:rPr>
                  <a:t>通过</a:t>
                </a:r>
                <a:r>
                  <a:rPr lang="zh-CN" altLang="en-US" sz="2000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 </a:t>
                </a:r>
                <a:r>
                  <a:rPr lang="en-US" sz="2000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new Date</a:t>
                </a:r>
                <a:r>
                  <a:rPr lang="zh-CN" sz="20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(...)</a:t>
                </a:r>
                <a:r>
                  <a:rPr lang="zh-CN" altLang="en-US" sz="20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用于</a:t>
                </a:r>
                <a:r>
                  <a:rPr lang="zh-CN" sz="20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建立</a:t>
                </a:r>
                <a:r>
                  <a:rPr lang="zh-CN" sz="2000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日期对象</a:t>
                </a:r>
                <a:r>
                  <a:rPr lang="zh-CN" sz="20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，</a:t>
                </a:r>
                <a:r>
                  <a:rPr lang="en-US" sz="2000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birthday</a:t>
                </a:r>
                <a:r>
                  <a:rPr lang="zh-CN" sz="20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保存它的地址。</a:t>
                </a:r>
                <a:endParaRPr lang="en-US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endParaRPr>
              </a:p>
            </p:txBody>
          </p:sp>
        </p:grpSp>
      </p:grpSp>
      <p:sp>
        <p:nvSpPr>
          <p:cNvPr id="11" name="Freeform 16">
            <a:extLst>
              <a:ext uri="{FF2B5EF4-FFF2-40B4-BE49-F238E27FC236}">
                <a16:creationId xmlns:a16="http://schemas.microsoft.com/office/drawing/2014/main" id="{C06A9269-A7E8-3CF0-CB9B-DC3EF0FFCDDC}"/>
              </a:ext>
            </a:extLst>
          </p:cNvPr>
          <p:cNvSpPr/>
          <p:nvPr/>
        </p:nvSpPr>
        <p:spPr>
          <a:xfrm flipH="1">
            <a:off x="6649776" y="2064097"/>
            <a:ext cx="45719" cy="4031023"/>
          </a:xfrm>
          <a:custGeom>
            <a:avLst/>
            <a:gdLst/>
            <a:ahLst/>
            <a:cxnLst/>
            <a:rect l="l" t="t" r="r" b="b"/>
            <a:pathLst>
              <a:path w="9525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D6FBD70-66B8-1E78-4B06-A5AFD2511614}"/>
              </a:ext>
            </a:extLst>
          </p:cNvPr>
          <p:cNvSpPr txBox="1"/>
          <p:nvPr/>
        </p:nvSpPr>
        <p:spPr>
          <a:xfrm>
            <a:off x="7037363" y="3834029"/>
            <a:ext cx="4360250" cy="2350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44D87"/>
                </a:solidFill>
                <a:effectLst/>
                <a:uLnTx/>
                <a:uFillTx/>
                <a:latin typeface="Consolas"/>
                <a:ea typeface="Microsoft YaHei"/>
              </a:rPr>
              <a:t>在析构函数中：</a:t>
            </a:r>
            <a:b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/>
                <a:ea typeface="Microsoft YaHei"/>
              </a:rPr>
            </a:b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/>
                <a:ea typeface="Microsoft YaHei"/>
              </a:rPr>
              <a:t>当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72B49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Student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72B49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结束，不再使用时，成员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44D87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244D87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birthday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72B49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是动态创立的，生命周期由程序员手动管理，析构时需要用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172B49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delete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244D87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birthday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72B49"/>
                </a:solidFill>
                <a:effectLst/>
                <a:uLnTx/>
                <a:uFillTx/>
                <a:latin typeface="Consolas"/>
                <a:ea typeface="Microsoft YaHei"/>
                <a:cs typeface="Consolas"/>
              </a:rPr>
              <a:t>释放这个对象。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806577" y="797909"/>
            <a:ext cx="10566273" cy="1113282"/>
            <a:chOff x="806577" y="797909"/>
            <a:chExt cx="10566273" cy="1113282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909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06577" y="1426178"/>
              <a:ext cx="10477500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例2.21　修改成绩与显示信息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938213" y="2137467"/>
            <a:ext cx="5631029" cy="4113702"/>
            <a:chOff x="923925" y="2076450"/>
            <a:chExt cx="5886450" cy="4113702"/>
          </a:xfrm>
        </p:grpSpPr>
        <p:sp>
          <p:nvSpPr>
            <p:cNvPr id="6" name="TextBox 6"/>
            <p:cNvSpPr/>
            <p:nvPr/>
          </p:nvSpPr>
          <p:spPr>
            <a:xfrm>
              <a:off x="1038225" y="2076450"/>
              <a:ext cx="5772150" cy="41137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Student::modify(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score1) {</a:t>
              </a:r>
              <a:br>
                <a:rPr dirty="0"/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score = score1;</a:t>
              </a:r>
              <a:br>
                <a:rPr dirty="0"/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>
                <a:rPr dirty="0"/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Student::show() {</a:t>
              </a:r>
              <a:br>
                <a:rPr dirty="0"/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"name: " &lt;&lt; name &lt;&lt; </a:t>
              </a:r>
              <a:r>
                <a:rPr lang="en-US" dirty="0" err="1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endl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>
                <a:rPr dirty="0"/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</a:t>
              </a:r>
              <a:r>
                <a:rPr lang="en-US" dirty="0" err="1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stu_no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 " &lt;&lt; </a:t>
              </a:r>
              <a:r>
                <a:rPr lang="en-US" dirty="0" err="1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stu_no</a:t>
              </a:r>
              <a:r>
                <a:rPr lang="en-US" alt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</a:t>
              </a:r>
              <a:r>
                <a:rPr lang="en-US" altLang="zh-CN" dirty="0" err="1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endl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>
                <a:rPr dirty="0"/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"score: " &lt;&lt; score</a:t>
              </a:r>
              <a:r>
                <a:rPr lang="en-US" alt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</a:t>
              </a:r>
              <a:r>
                <a:rPr lang="en-US" altLang="zh-CN" dirty="0" err="1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endl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>
                <a:rPr dirty="0"/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"birthday: ";</a:t>
              </a:r>
              <a:br>
                <a:rPr dirty="0"/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birthday-&gt;</a:t>
              </a:r>
              <a:r>
                <a:rPr lang="en-US" dirty="0" err="1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showDate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(); </a:t>
              </a:r>
              <a:r>
                <a:rPr lang="en-US" dirty="0" err="1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alt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&lt;&lt; </a:t>
              </a:r>
              <a:r>
                <a:rPr lang="en-US" altLang="zh-CN" dirty="0" err="1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endl</a:t>
              </a:r>
              <a:r>
                <a:rPr lang="en-US" alt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>
                <a:rPr dirty="0"/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923925" y="2076450"/>
              <a:ext cx="45719" cy="4113702"/>
            </a:xfrm>
            <a:custGeom>
              <a:avLst/>
              <a:gdLst/>
              <a:ahLst/>
              <a:cxnLst/>
              <a:rect l="l" t="t" r="r" b="b"/>
              <a:pathLst>
                <a:path w="9525" h="2457450">
                  <a:moveTo>
                    <a:pt x="0" y="0"/>
                  </a:moveTo>
                  <a:lnTo>
                    <a:pt x="0" y="245745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6813453" y="3073797"/>
            <a:ext cx="4764258" cy="1907779"/>
            <a:chOff x="2600842" y="7377854"/>
            <a:chExt cx="4540857" cy="1677716"/>
          </a:xfrm>
        </p:grpSpPr>
        <p:sp>
          <p:nvSpPr>
            <p:cNvPr id="34" name="slide_99-w1"/>
            <p:cNvSpPr/>
            <p:nvPr/>
          </p:nvSpPr>
          <p:spPr>
            <a:xfrm>
              <a:off x="2600842" y="7377854"/>
              <a:ext cx="4540857" cy="16777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172B49"/>
                  </a:solidFill>
                </a:rPr>
                <a:t>在 </a:t>
              </a:r>
              <a:r>
                <a:rPr lang="en-US" altLang="zh-CN" sz="2000" dirty="0">
                  <a:solidFill>
                    <a:srgbClr val="172B49"/>
                  </a:solidFill>
                </a:rPr>
                <a:t>show()</a:t>
              </a:r>
              <a:r>
                <a:rPr lang="zh-CN" altLang="en-US" sz="2000" dirty="0">
                  <a:solidFill>
                    <a:srgbClr val="172B49"/>
                  </a:solidFill>
                </a:rPr>
                <a:t> 函数中，通过本类中的 </a:t>
              </a:r>
              <a:r>
                <a:rPr lang="en-US" altLang="zh-CN" sz="2000" dirty="0">
                  <a:solidFill>
                    <a:srgbClr val="172B49"/>
                  </a:solidFill>
                </a:rPr>
                <a:t>birthday </a:t>
              </a:r>
              <a:r>
                <a:rPr lang="zh-CN" altLang="en-US" sz="2000" dirty="0">
                  <a:solidFill>
                    <a:srgbClr val="172B49"/>
                  </a:solidFill>
                </a:rPr>
                <a:t>成员</a:t>
              </a:r>
              <a:r>
                <a:rPr lang="en-US" altLang="zh-CN" sz="2000" dirty="0">
                  <a:solidFill>
                    <a:srgbClr val="172B49"/>
                  </a:solidFill>
                </a:rPr>
                <a:t>, </a:t>
              </a:r>
              <a:r>
                <a:rPr lang="zh-CN" altLang="en-US" sz="2000" dirty="0">
                  <a:solidFill>
                    <a:srgbClr val="172B49"/>
                  </a:solidFill>
                </a:rPr>
                <a:t>通过指针调用 </a:t>
              </a:r>
              <a:r>
                <a:rPr lang="en-US" altLang="zh-CN" sz="2000" dirty="0">
                  <a:solidFill>
                    <a:srgbClr val="172B49"/>
                  </a:solidFill>
                </a:rPr>
                <a:t>Date </a:t>
              </a:r>
              <a:r>
                <a:rPr lang="zh-CN" altLang="en-US" sz="2000" dirty="0">
                  <a:solidFill>
                    <a:srgbClr val="172B49"/>
                  </a:solidFill>
                </a:rPr>
                <a:t>类的成员函数：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birthday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-&gt;showDate()，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用来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输出年月日。</a:t>
              </a:r>
            </a:p>
          </p:txBody>
        </p:sp>
      </p:grpSp>
      <p:sp>
        <p:nvSpPr>
          <p:cNvPr id="36" name="Freeform 16">
            <a:extLst>
              <a:ext uri="{FF2B5EF4-FFF2-40B4-BE49-F238E27FC236}">
                <a16:creationId xmlns:a16="http://schemas.microsoft.com/office/drawing/2014/main" id="{7B57339F-52DB-DAA1-3A1E-4C7023CCD6DF}"/>
              </a:ext>
            </a:extLst>
          </p:cNvPr>
          <p:cNvSpPr/>
          <p:nvPr/>
        </p:nvSpPr>
        <p:spPr>
          <a:xfrm flipH="1">
            <a:off x="6434073" y="2220146"/>
            <a:ext cx="45719" cy="4031023"/>
          </a:xfrm>
          <a:custGeom>
            <a:avLst/>
            <a:gdLst/>
            <a:ahLst/>
            <a:cxnLst/>
            <a:rect l="l" t="t" r="r" b="b"/>
            <a:pathLst>
              <a:path w="9525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806577" y="797909"/>
            <a:ext cx="10566273" cy="1113282"/>
            <a:chOff x="806577" y="797909"/>
            <a:chExt cx="10566273" cy="1113282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909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06577" y="1426178"/>
              <a:ext cx="10477500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例2.21　使用学生对象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781140" y="2354990"/>
            <a:ext cx="6113144" cy="2565595"/>
            <a:chOff x="878206" y="2095499"/>
            <a:chExt cx="6113144" cy="2565595"/>
          </a:xfrm>
        </p:grpSpPr>
        <p:sp>
          <p:nvSpPr>
            <p:cNvPr id="6" name="TextBox 6"/>
            <p:cNvSpPr/>
            <p:nvPr/>
          </p:nvSpPr>
          <p:spPr>
            <a:xfrm>
              <a:off x="1038225" y="2095500"/>
              <a:ext cx="5953125" cy="25655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>
                <a:rPr sz="2000" dirty="0"/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 stu1("Liming", "990201", 90,</a:t>
              </a:r>
              <a:br>
                <a:rPr sz="2000" dirty="0"/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         2008, 4, 28);</a:t>
              </a:r>
              <a:br>
                <a:rPr sz="2000" dirty="0"/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stu1.show();</a:t>
              </a:r>
              <a:br>
                <a:rPr sz="2000" dirty="0"/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stu1.modify(88);</a:t>
              </a:r>
              <a:br>
                <a:rPr sz="2000" dirty="0"/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stu1.show();</a:t>
              </a:r>
              <a:br>
                <a:rPr sz="2000" dirty="0"/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>
                <a:rPr sz="2000" dirty="0"/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7" name="Freeform 7"/>
            <p:cNvSpPr/>
            <p:nvPr/>
          </p:nvSpPr>
          <p:spPr>
            <a:xfrm flipH="1">
              <a:off x="878206" y="2095499"/>
              <a:ext cx="45719" cy="2565595"/>
            </a:xfrm>
            <a:custGeom>
              <a:avLst/>
              <a:gdLst/>
              <a:ahLst/>
              <a:cxnLst/>
              <a:rect l="l" t="t" r="r" b="b"/>
              <a:pathLst>
                <a:path w="9525" h="1962150">
                  <a:moveTo>
                    <a:pt x="0" y="0"/>
                  </a:moveTo>
                  <a:lnTo>
                    <a:pt x="0" y="196215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7200812" y="2316695"/>
            <a:ext cx="4381500" cy="2571750"/>
            <a:chOff x="7097649" y="2517838"/>
            <a:chExt cx="4381500" cy="2571750"/>
          </a:xfrm>
        </p:grpSpPr>
        <p:sp>
          <p:nvSpPr>
            <p:cNvPr id="9" name="Rectangle 9"/>
            <p:cNvSpPr/>
            <p:nvPr/>
          </p:nvSpPr>
          <p:spPr>
            <a:xfrm>
              <a:off x="7097649" y="2517838"/>
              <a:ext cx="4381500" cy="2571750"/>
            </a:xfrm>
            <a:prstGeom prst="roundRect">
              <a:avLst>
                <a:gd name="adj" fmla="val 3754"/>
              </a:avLst>
            </a:prstGeom>
            <a:solidFill>
              <a:srgbClr val="1E2F4D"/>
            </a:solidFill>
            <a:ln>
              <a:noFill/>
            </a:ln>
          </p:spPr>
        </p:sp>
        <p:sp>
          <p:nvSpPr>
            <p:cNvPr id="10" name="TextBox 10"/>
            <p:cNvSpPr/>
            <p:nvPr/>
          </p:nvSpPr>
          <p:spPr>
            <a:xfrm>
              <a:off x="7243191" y="2587085"/>
              <a:ext cx="9311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350" b="1" dirty="0">
                  <a:solidFill>
                    <a:srgbClr val="9FC5E8"/>
                  </a:solidFill>
                  <a:latin typeface="Consolas"/>
                  <a:ea typeface="Microsoft YaHei"/>
                  <a:cs typeface="Consolas"/>
                </a:rPr>
                <a:t>运行结果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239000" y="2867025"/>
              <a:ext cx="4000500" cy="21273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54"/>
                </a:lnSpc>
              </a:pPr>
              <a:r>
                <a:rPr lang="en-US" sz="158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name: Liming</a:t>
              </a:r>
              <a:br>
                <a:rPr dirty="0"/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stu_no: 990201</a:t>
              </a:r>
              <a:br>
                <a:rPr dirty="0"/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score: 90</a:t>
              </a:r>
              <a:br>
                <a:rPr dirty="0"/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birthday: 2008.4.28</a:t>
              </a:r>
              <a:br>
                <a:rPr dirty="0"/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name: Liming</a:t>
              </a:r>
              <a:br>
                <a:rPr dirty="0"/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stu_no: 990201</a:t>
              </a:r>
              <a:br>
                <a:rPr dirty="0"/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score: 88</a:t>
              </a:r>
              <a:br>
                <a:rPr dirty="0"/>
              </a:br>
              <a:r>
                <a:rPr lang="en-US" sz="158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birthday: 2008.4.28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04875" y="5328039"/>
            <a:ext cx="10382250" cy="941949"/>
            <a:chOff x="933450" y="5524500"/>
            <a:chExt cx="10382250" cy="711289"/>
          </a:xfrm>
        </p:grpSpPr>
        <p:sp>
          <p:nvSpPr>
            <p:cNvPr id="13" name="slide_100-w1"/>
            <p:cNvSpPr/>
            <p:nvPr/>
          </p:nvSpPr>
          <p:spPr>
            <a:xfrm>
              <a:off x="933450" y="5524500"/>
              <a:ext cx="10382250" cy="71128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main结束时，stu1的析构函数执行</a:t>
              </a:r>
              <a:r>
                <a:rPr lang="en-US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 birthday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，释放</a:t>
              </a:r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日期对象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>
                <a:rPr dirty="0"/>
              </a:br>
              <a:r>
                <a:rPr lang="zh-CN" altLang="en-US" sz="2000" dirty="0">
                  <a:solidFill>
                    <a:srgbClr val="172B49"/>
                  </a:solidFill>
                </a:rPr>
                <a:t>而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姓名和学号是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普通的</a:t>
              </a:r>
              <a:r>
                <a:rPr lang="en-US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string 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成员，它们保存的文字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在父对象被清理是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会自动清理。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806577" y="797909"/>
            <a:ext cx="10566273" cy="1100614"/>
            <a:chOff x="806577" y="797909"/>
            <a:chExt cx="10566273" cy="1100614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909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06577" y="1413510"/>
              <a:ext cx="10477500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隐式析构不会释放指针所指的对象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757747" y="2928907"/>
            <a:ext cx="5062029" cy="2335420"/>
            <a:chOff x="857249" y="2533650"/>
            <a:chExt cx="5306808" cy="2582844"/>
          </a:xfrm>
        </p:grpSpPr>
        <p:sp>
          <p:nvSpPr>
            <p:cNvPr id="6" name="Rectangle 6"/>
            <p:cNvSpPr/>
            <p:nvPr/>
          </p:nvSpPr>
          <p:spPr>
            <a:xfrm>
              <a:off x="1470454" y="3913825"/>
              <a:ext cx="4243700" cy="327473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7" name="TextBox 7"/>
            <p:cNvSpPr/>
            <p:nvPr/>
          </p:nvSpPr>
          <p:spPr>
            <a:xfrm>
              <a:off x="971550" y="2533650"/>
              <a:ext cx="5192507" cy="25828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 {</a:t>
              </a:r>
              <a:br>
                <a:rPr dirty="0"/>
              </a:b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>
                <a:rPr dirty="0"/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Student() {</a:t>
              </a:r>
              <a:br>
                <a:rPr dirty="0"/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birthday = </a:t>
              </a: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Date(2008,4,28);</a:t>
              </a:r>
              <a:br>
                <a:rPr dirty="0"/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}</a:t>
              </a:r>
              <a:br>
                <a:rPr dirty="0"/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~Student() { </a:t>
              </a: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birthday; }</a:t>
              </a:r>
              <a:br>
                <a:rPr dirty="0"/>
              </a:b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>
                <a:rPr dirty="0"/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Date* birthday;</a:t>
              </a:r>
              <a:br>
                <a:rPr dirty="0"/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857249" y="2533650"/>
              <a:ext cx="51190" cy="2582844"/>
            </a:xfrm>
            <a:custGeom>
              <a:avLst/>
              <a:gdLst/>
              <a:ahLst/>
              <a:cxnLst/>
              <a:rect l="l" t="t" r="r" b="b"/>
              <a:pathLst>
                <a:path w="9525" h="2209800">
                  <a:moveTo>
                    <a:pt x="0" y="0"/>
                  </a:moveTo>
                  <a:lnTo>
                    <a:pt x="0" y="220980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6426327" y="2189035"/>
            <a:ext cx="4898898" cy="1513551"/>
            <a:chOff x="6448425" y="2590800"/>
            <a:chExt cx="4898898" cy="1513551"/>
          </a:xfrm>
        </p:grpSpPr>
        <p:sp>
          <p:nvSpPr>
            <p:cNvPr id="10" name="TextBox 10"/>
            <p:cNvSpPr/>
            <p:nvPr/>
          </p:nvSpPr>
          <p:spPr>
            <a:xfrm>
              <a:off x="6448425" y="2590800"/>
              <a:ext cx="48577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alt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注意</a:t>
              </a:r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指针成员与日期对象是两部分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456045" y="3151851"/>
              <a:ext cx="2190750" cy="952500"/>
            </a:xfrm>
            <a:prstGeom prst="roundRect">
              <a:avLst>
                <a:gd name="adj" fmla="val 8000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6667500" y="3330672"/>
              <a:ext cx="1762125" cy="6400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340"/>
                </a:lnSpc>
              </a:pPr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Student中的</a:t>
              </a:r>
              <a:br>
                <a:rPr dirty="0"/>
              </a:br>
              <a:r>
                <a:rPr lang="en-US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birthday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39759" y="3542669"/>
              <a:ext cx="609600" cy="9525"/>
            </a:xfrm>
            <a:custGeom>
              <a:avLst/>
              <a:gdLst/>
              <a:ahLst/>
              <a:cxnLst/>
              <a:rect l="l" t="t" r="r" b="b"/>
              <a:pathLst>
                <a:path w="609600" h="9525">
                  <a:moveTo>
                    <a:pt x="0" y="0"/>
                  </a:moveTo>
                  <a:lnTo>
                    <a:pt x="609600" y="0"/>
                  </a:lnTo>
                </a:path>
              </a:pathLst>
            </a:custGeom>
            <a:noFill/>
            <a:ln w="20955">
              <a:solidFill>
                <a:srgbClr val="244D87"/>
              </a:solidFill>
              <a:tailEnd type="triangle" w="lg" len="lg"/>
            </a:ln>
          </p:spPr>
        </p:sp>
        <p:sp>
          <p:nvSpPr>
            <p:cNvPr id="14" name="Rectangle 14"/>
            <p:cNvSpPr/>
            <p:nvPr/>
          </p:nvSpPr>
          <p:spPr>
            <a:xfrm>
              <a:off x="9442323" y="3218819"/>
              <a:ext cx="1905000" cy="666750"/>
            </a:xfrm>
            <a:prstGeom prst="roundRect">
              <a:avLst>
                <a:gd name="adj" fmla="val 11429"/>
              </a:avLst>
            </a:prstGeom>
            <a:solidFill>
              <a:srgbClr val="FFFFFF"/>
            </a:solidFill>
            <a:ln w="13335">
              <a:solidFill>
                <a:srgbClr val="244D87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9525000" y="3387822"/>
              <a:ext cx="17145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Date对象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378702" y="4038198"/>
            <a:ext cx="4953000" cy="2102094"/>
            <a:chOff x="6372225" y="4181475"/>
            <a:chExt cx="4953000" cy="2102094"/>
          </a:xfrm>
        </p:grpSpPr>
        <p:grpSp>
          <p:nvGrpSpPr>
            <p:cNvPr id="31" name="Group 31"/>
            <p:cNvGrpSpPr/>
            <p:nvPr/>
          </p:nvGrpSpPr>
          <p:grpSpPr>
            <a:xfrm>
              <a:off x="6372225" y="4181475"/>
              <a:ext cx="4953000" cy="2102094"/>
              <a:chOff x="6372225" y="4181475"/>
              <a:chExt cx="4953000" cy="2102094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6372225" y="4181475"/>
                <a:ext cx="4953000" cy="1771650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1771650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1771650"/>
                    </a:lnTo>
                    <a:lnTo>
                      <a:pt x="0" y="177165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6372225" y="4181475"/>
                <a:ext cx="4953000" cy="21020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若不写析构函数，指针</a:t>
                </a:r>
                <a:r>
                  <a:rPr lang="zh-CN" altLang="en-US" dirty="0">
                    <a:solidFill>
                      <a:srgbClr val="172B49"/>
                    </a:solidFill>
                    <a:cs typeface="Consolas"/>
                  </a:rPr>
                  <a:t>变量</a:t>
                </a:r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成员</a:t>
                </a:r>
                <a:r>
                  <a:rPr lang="zh-CN" alt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确实</a:t>
                </a:r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会随Student结束</a:t>
                </a:r>
                <a:r>
                  <a:rPr lang="zh-CN" alt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而被清理</a:t>
                </a:r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，</a:t>
                </a:r>
                <a:r>
                  <a:rPr lang="zh-CN" alt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但是清理的只是一个存放了地址的变量，实际通过 </a:t>
                </a:r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new</a:t>
                </a:r>
                <a:r>
                  <a:rPr lang="en-US" alt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</a:t>
                </a:r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创建的</a:t>
                </a:r>
                <a:r>
                  <a:rPr lang="en-US" alt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</a:t>
                </a:r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Date</a:t>
                </a:r>
                <a:r>
                  <a:rPr lang="en-US" alt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</a:t>
                </a:r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对象却不会自动释放。</a:t>
                </a:r>
                <a:br>
                  <a:rPr dirty="0"/>
                </a:br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所以要在析构函数中写</a:t>
                </a:r>
                <a:r>
                  <a:rPr lang="en-US" sz="1800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delete birthday</a:t>
                </a:r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。</a:t>
                </a:r>
              </a:p>
            </p:txBody>
          </p:sp>
        </p:grpSp>
      </p:grpSp>
      <p:sp>
        <p:nvSpPr>
          <p:cNvPr id="17" name="Freeform 16">
            <a:extLst>
              <a:ext uri="{FF2B5EF4-FFF2-40B4-BE49-F238E27FC236}">
                <a16:creationId xmlns:a16="http://schemas.microsoft.com/office/drawing/2014/main" id="{898D94BF-4AAF-6D6B-4187-86CDAAE5FB81}"/>
              </a:ext>
            </a:extLst>
          </p:cNvPr>
          <p:cNvSpPr/>
          <p:nvPr/>
        </p:nvSpPr>
        <p:spPr>
          <a:xfrm flipH="1">
            <a:off x="6007356" y="2220146"/>
            <a:ext cx="45719" cy="4031023"/>
          </a:xfrm>
          <a:custGeom>
            <a:avLst/>
            <a:gdLst/>
            <a:ahLst/>
            <a:cxnLst/>
            <a:rect l="l" t="t" r="r" b="b"/>
            <a:pathLst>
              <a:path w="9525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103-header"/>
          <p:cNvGrpSpPr/>
          <p:nvPr/>
        </p:nvGrpSpPr>
        <p:grpSpPr>
          <a:xfrm>
            <a:off x="806577" y="797878"/>
            <a:ext cx="10566273" cy="1100645"/>
            <a:chOff x="806577" y="797878"/>
            <a:chExt cx="10566273" cy="11006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2696007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构造与析构的顺序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7" name="slide_103-lead"/>
          <p:cNvGrpSpPr/>
          <p:nvPr/>
        </p:nvGrpSpPr>
        <p:grpSpPr>
          <a:xfrm>
            <a:off x="810006" y="2032952"/>
            <a:ext cx="8079135" cy="276999"/>
            <a:chOff x="810006" y="2032952"/>
            <a:chExt cx="8079135" cy="276999"/>
          </a:xfrm>
        </p:grpSpPr>
        <p:sp>
          <p:nvSpPr>
            <p:cNvPr id="6" name="TextBox 6"/>
            <p:cNvSpPr txBox="1"/>
            <p:nvPr/>
          </p:nvSpPr>
          <p:spPr>
            <a:xfrm>
              <a:off x="810006" y="2032952"/>
              <a:ext cx="807913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同一个代码块中的局部对象，按</a:t>
              </a:r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构造的相反顺序</a:t>
              </a:r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析构：最先构造的最后析构。</a:t>
              </a:r>
            </a:p>
          </p:txBody>
        </p:sp>
      </p:grpSp>
      <p:grpSp>
        <p:nvGrpSpPr>
          <p:cNvPr id="16" name="slide_103-build"/>
          <p:cNvGrpSpPr/>
          <p:nvPr/>
        </p:nvGrpSpPr>
        <p:grpSpPr>
          <a:xfrm>
            <a:off x="1428750" y="2857500"/>
            <a:ext cx="9334500" cy="762000"/>
            <a:chOff x="1428750" y="2857500"/>
            <a:chExt cx="9334500" cy="762000"/>
          </a:xfrm>
        </p:grpSpPr>
        <p:sp>
          <p:nvSpPr>
            <p:cNvPr id="8" name="Rectangle 8"/>
            <p:cNvSpPr/>
            <p:nvPr/>
          </p:nvSpPr>
          <p:spPr>
            <a:xfrm>
              <a:off x="1428750" y="2857500"/>
              <a:ext cx="2667000" cy="762000"/>
            </a:xfrm>
            <a:prstGeom prst="roundRect">
              <a:avLst>
                <a:gd name="adj" fmla="val 10000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2165934" y="3101975"/>
              <a:ext cx="11926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构造 a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4114800" y="3238500"/>
              <a:ext cx="609600" cy="9525"/>
            </a:xfrm>
            <a:custGeom>
              <a:avLst/>
              <a:gdLst/>
              <a:ahLst/>
              <a:cxnLst/>
              <a:rect l="l" t="t" r="r" b="b"/>
              <a:pathLst>
                <a:path w="609600" h="9525">
                  <a:moveTo>
                    <a:pt x="0" y="0"/>
                  </a:moveTo>
                  <a:lnTo>
                    <a:pt x="609600" y="0"/>
                  </a:lnTo>
                </a:path>
              </a:pathLst>
            </a:custGeom>
            <a:noFill/>
            <a:ln w="20955">
              <a:solidFill>
                <a:srgbClr val="244D87"/>
              </a:solidFill>
              <a:tailEnd type="triangle" w="lg" len="lg"/>
            </a:ln>
          </p:spPr>
        </p:sp>
        <p:sp>
          <p:nvSpPr>
            <p:cNvPr id="11" name="Rectangle 11"/>
            <p:cNvSpPr/>
            <p:nvPr/>
          </p:nvSpPr>
          <p:spPr>
            <a:xfrm>
              <a:off x="4762500" y="2857500"/>
              <a:ext cx="2667000" cy="762000"/>
            </a:xfrm>
            <a:prstGeom prst="roundRect">
              <a:avLst>
                <a:gd name="adj" fmla="val 10000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5499684" y="3101975"/>
              <a:ext cx="11926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构造 b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448550" y="3238500"/>
              <a:ext cx="609600" cy="9525"/>
            </a:xfrm>
            <a:custGeom>
              <a:avLst/>
              <a:gdLst/>
              <a:ahLst/>
              <a:cxnLst/>
              <a:rect l="l" t="t" r="r" b="b"/>
              <a:pathLst>
                <a:path w="609600" h="9525">
                  <a:moveTo>
                    <a:pt x="0" y="0"/>
                  </a:moveTo>
                  <a:lnTo>
                    <a:pt x="609600" y="0"/>
                  </a:lnTo>
                </a:path>
              </a:pathLst>
            </a:custGeom>
            <a:noFill/>
            <a:ln w="20955">
              <a:solidFill>
                <a:srgbClr val="244D87"/>
              </a:solidFill>
              <a:tailEnd type="triangle" w="lg" len="lg"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96250" y="2857500"/>
              <a:ext cx="2667000" cy="762000"/>
            </a:xfrm>
            <a:prstGeom prst="roundRect">
              <a:avLst>
                <a:gd name="adj" fmla="val 10000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833434" y="3101975"/>
              <a:ext cx="11926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构造 c</a:t>
              </a:r>
            </a:p>
          </p:txBody>
        </p:sp>
      </p:grpSp>
      <p:grpSp>
        <p:nvGrpSpPr>
          <p:cNvPr id="26" name="slide_103-kill"/>
          <p:cNvGrpSpPr/>
          <p:nvPr/>
        </p:nvGrpSpPr>
        <p:grpSpPr>
          <a:xfrm>
            <a:off x="1428750" y="3638550"/>
            <a:ext cx="9334500" cy="1504950"/>
            <a:chOff x="1428750" y="3638550"/>
            <a:chExt cx="9334500" cy="1504950"/>
          </a:xfrm>
        </p:grpSpPr>
        <p:sp>
          <p:nvSpPr>
            <p:cNvPr id="17" name="Rectangle 17"/>
            <p:cNvSpPr/>
            <p:nvPr/>
          </p:nvSpPr>
          <p:spPr>
            <a:xfrm>
              <a:off x="1428750" y="4381500"/>
              <a:ext cx="2667000" cy="762000"/>
            </a:xfrm>
            <a:prstGeom prst="roundRect">
              <a:avLst>
                <a:gd name="adj" fmla="val 10000"/>
              </a:avLst>
            </a:prstGeom>
            <a:solidFill>
              <a:srgbClr val="FBECEC"/>
            </a:solidFill>
            <a:ln w="13335">
              <a:solidFill>
                <a:srgbClr val="C00000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165934" y="4625975"/>
              <a:ext cx="11926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⑥ 析构 a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4114800" y="4762500"/>
              <a:ext cx="609600" cy="9525"/>
            </a:xfrm>
            <a:custGeom>
              <a:avLst/>
              <a:gdLst/>
              <a:ahLst/>
              <a:cxnLst/>
              <a:rect l="l" t="t" r="r" b="b"/>
              <a:pathLst>
                <a:path w="609600" h="9525">
                  <a:moveTo>
                    <a:pt x="609600" y="0"/>
                  </a:moveTo>
                  <a:lnTo>
                    <a:pt x="0" y="0"/>
                  </a:lnTo>
                </a:path>
              </a:pathLst>
            </a:custGeom>
            <a:noFill/>
            <a:ln w="20955">
              <a:solidFill>
                <a:srgbClr val="C00000"/>
              </a:solidFill>
              <a:tailEnd type="triangle" w="lg" len="lg"/>
            </a:ln>
          </p:spPr>
        </p:sp>
        <p:sp>
          <p:nvSpPr>
            <p:cNvPr id="20" name="Rectangle 20"/>
            <p:cNvSpPr/>
            <p:nvPr/>
          </p:nvSpPr>
          <p:spPr>
            <a:xfrm>
              <a:off x="4762500" y="4381500"/>
              <a:ext cx="2667000" cy="762000"/>
            </a:xfrm>
            <a:prstGeom prst="roundRect">
              <a:avLst>
                <a:gd name="adj" fmla="val 10000"/>
              </a:avLst>
            </a:prstGeom>
            <a:solidFill>
              <a:srgbClr val="FBECEC"/>
            </a:solidFill>
            <a:ln w="13335">
              <a:solidFill>
                <a:srgbClr val="C00000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5499684" y="4625975"/>
              <a:ext cx="11926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⑤ 析构 b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448550" y="4762500"/>
              <a:ext cx="609600" cy="9525"/>
            </a:xfrm>
            <a:custGeom>
              <a:avLst/>
              <a:gdLst/>
              <a:ahLst/>
              <a:cxnLst/>
              <a:rect l="l" t="t" r="r" b="b"/>
              <a:pathLst>
                <a:path w="609600" h="9525">
                  <a:moveTo>
                    <a:pt x="609600" y="0"/>
                  </a:moveTo>
                  <a:lnTo>
                    <a:pt x="0" y="0"/>
                  </a:lnTo>
                </a:path>
              </a:pathLst>
            </a:custGeom>
            <a:noFill/>
            <a:ln w="20955">
              <a:solidFill>
                <a:srgbClr val="C00000"/>
              </a:solidFill>
              <a:tailEnd type="triangle" w="lg" len="lg"/>
            </a:ln>
          </p:spPr>
        </p:sp>
        <p:sp>
          <p:nvSpPr>
            <p:cNvPr id="23" name="Rectangle 23"/>
            <p:cNvSpPr/>
            <p:nvPr/>
          </p:nvSpPr>
          <p:spPr>
            <a:xfrm>
              <a:off x="8096250" y="4381500"/>
              <a:ext cx="2667000" cy="762000"/>
            </a:xfrm>
            <a:prstGeom prst="roundRect">
              <a:avLst>
                <a:gd name="adj" fmla="val 10000"/>
              </a:avLst>
            </a:prstGeom>
            <a:solidFill>
              <a:srgbClr val="FBECEC"/>
            </a:solidFill>
            <a:ln w="13335">
              <a:solidFill>
                <a:srgbClr val="C00000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833434" y="4625975"/>
              <a:ext cx="11926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④ 析构 c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9429750" y="3638550"/>
              <a:ext cx="9525" cy="704850"/>
            </a:xfrm>
            <a:custGeom>
              <a:avLst/>
              <a:gdLst/>
              <a:ahLst/>
              <a:cxnLst/>
              <a:rect l="l" t="t" r="r" b="b"/>
              <a:pathLst>
                <a:path w="9525" h="704850">
                  <a:moveTo>
                    <a:pt x="0" y="0"/>
                  </a:moveTo>
                  <a:lnTo>
                    <a:pt x="0" y="704850"/>
                  </a:lnTo>
                </a:path>
              </a:pathLst>
            </a:custGeom>
            <a:noFill/>
            <a:ln w="20955">
              <a:solidFill>
                <a:srgbClr val="C00000"/>
              </a:solidFill>
              <a:tailEnd type="triangle" w="lg" len="lg"/>
            </a:ln>
          </p:spPr>
        </p:sp>
      </p:grpSp>
      <p:grpSp>
        <p:nvGrpSpPr>
          <p:cNvPr id="28" name="slide_103-tip"/>
          <p:cNvGrpSpPr/>
          <p:nvPr/>
        </p:nvGrpSpPr>
        <p:grpSpPr>
          <a:xfrm>
            <a:off x="1038606" y="5653626"/>
            <a:ext cx="7530084" cy="352044"/>
            <a:chOff x="1038606" y="5653626"/>
            <a:chExt cx="7530084" cy="352044"/>
          </a:xfrm>
        </p:grpSpPr>
        <p:sp>
          <p:nvSpPr>
            <p:cNvPr id="27" name="TextBox 27"/>
            <p:cNvSpPr txBox="1"/>
            <p:nvPr/>
          </p:nvSpPr>
          <p:spPr>
            <a:xfrm>
              <a:off x="1038606" y="5653626"/>
              <a:ext cx="75300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5B6B82"/>
                  </a:solidFill>
                  <a:latin typeface="Consolas"/>
                  <a:ea typeface="Microsoft YaHei"/>
                  <a:cs typeface="Consolas"/>
                </a:rPr>
                <a:t>内层代码块的对象在内层代码块结束时就析构，要分别按代码块判断。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n_order_demo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4765924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例2.22　观察构造与析构的顺序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11" name="n_order_demo-code"/>
          <p:cNvGrpSpPr/>
          <p:nvPr/>
        </p:nvGrpSpPr>
        <p:grpSpPr>
          <a:xfrm>
            <a:off x="874394" y="2006699"/>
            <a:ext cx="5277472" cy="4185761"/>
            <a:chOff x="933449" y="1861333"/>
            <a:chExt cx="5095102" cy="4185761"/>
          </a:xfrm>
        </p:grpSpPr>
        <p:sp>
          <p:nvSpPr>
            <p:cNvPr id="6" name="Rectangle 6"/>
            <p:cNvSpPr/>
            <p:nvPr/>
          </p:nvSpPr>
          <p:spPr>
            <a:xfrm>
              <a:off x="1585180" y="4299733"/>
              <a:ext cx="2239020" cy="986691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51751" y="1861333"/>
              <a:ext cx="4876800" cy="418576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Demo {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Demo(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n) : name(n)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{ 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"construct " &lt;&lt; name &lt;&lt; endl; }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~Demo()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{ 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"destruct " &lt;&lt; name &lt;&lt; endl; }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name;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Demo a('a'), b('b');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{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Demo d('d');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}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Demo c('c');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0" name="Freeform 10"/>
            <p:cNvSpPr/>
            <p:nvPr/>
          </p:nvSpPr>
          <p:spPr>
            <a:xfrm flipH="1">
              <a:off x="933449" y="1861333"/>
              <a:ext cx="45719" cy="4185761"/>
            </a:xfrm>
            <a:custGeom>
              <a:avLst/>
              <a:gdLst/>
              <a:ahLst/>
              <a:cxnLst/>
              <a:rect l="l" t="t" r="r" b="b"/>
              <a:pathLst>
                <a:path w="9525" h="3563302">
                  <a:moveTo>
                    <a:pt x="0" y="0"/>
                  </a:moveTo>
                  <a:lnTo>
                    <a:pt x="0" y="356330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5" name="n_order_demo-out"/>
          <p:cNvGrpSpPr/>
          <p:nvPr/>
        </p:nvGrpSpPr>
        <p:grpSpPr>
          <a:xfrm>
            <a:off x="6833379" y="2006699"/>
            <a:ext cx="2667000" cy="2438400"/>
            <a:chOff x="6477000" y="2114550"/>
            <a:chExt cx="2667000" cy="2438400"/>
          </a:xfrm>
        </p:grpSpPr>
        <p:sp>
          <p:nvSpPr>
            <p:cNvPr id="12" name="Rectangle 12"/>
            <p:cNvSpPr/>
            <p:nvPr/>
          </p:nvSpPr>
          <p:spPr>
            <a:xfrm>
              <a:off x="6477000" y="2114550"/>
              <a:ext cx="2667000" cy="2438400"/>
            </a:xfrm>
            <a:prstGeom prst="roundRect">
              <a:avLst>
                <a:gd name="adj" fmla="val 3125"/>
              </a:avLst>
            </a:prstGeom>
            <a:solidFill>
              <a:srgbClr val="1E2F4D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22923" y="2186940"/>
              <a:ext cx="702208" cy="2503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rgbClr val="9FC5E8"/>
                  </a:solidFill>
                  <a:latin typeface="Consolas"/>
                  <a:ea typeface="Microsoft YaHei"/>
                  <a:cs typeface="Consolas"/>
                </a:rPr>
                <a:t>运行结果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621780" y="2442210"/>
              <a:ext cx="1167765" cy="20269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construct a</a:t>
              </a:r>
              <a:b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construct b</a:t>
              </a:r>
              <a:b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construct d</a:t>
              </a:r>
              <a:b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destruct d</a:t>
              </a:r>
              <a:b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construct c</a:t>
              </a:r>
              <a:b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destruct c</a:t>
              </a:r>
              <a:b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destruct b</a:t>
              </a:r>
              <a:b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destruct a</a:t>
              </a:r>
            </a:p>
          </p:txBody>
        </p:sp>
      </p:grpSp>
      <p:grpSp>
        <p:nvGrpSpPr>
          <p:cNvPr id="17" name="n_order_demo-why"/>
          <p:cNvGrpSpPr/>
          <p:nvPr/>
        </p:nvGrpSpPr>
        <p:grpSpPr>
          <a:xfrm>
            <a:off x="6825759" y="4578639"/>
            <a:ext cx="4620654" cy="1706301"/>
            <a:chOff x="6469380" y="4721860"/>
            <a:chExt cx="4475288" cy="1706301"/>
          </a:xfrm>
        </p:grpSpPr>
        <p:sp>
          <p:nvSpPr>
            <p:cNvPr id="16" name="n_order_demo-w1"/>
            <p:cNvSpPr txBox="1"/>
            <p:nvPr/>
          </p:nvSpPr>
          <p:spPr>
            <a:xfrm>
              <a:off x="6469380" y="4721860"/>
              <a:ext cx="4475288" cy="170630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</a:t>
              </a:r>
              <a:r>
                <a:rPr lang="en-US" alt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属于内层花括号，执行到右花括号就析构，所以</a:t>
              </a:r>
              <a:r>
                <a:rPr lang="en-US" alt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destruct d</a:t>
              </a:r>
              <a:r>
                <a:rPr lang="en-US" alt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出现在construct c之前。</a:t>
              </a:r>
            </a:p>
            <a:p>
              <a:pPr algn="l">
                <a:lnSpc>
                  <a:spcPct val="150000"/>
                </a:lnSpc>
                <a:spcBef>
                  <a:spcPts val="675"/>
                </a:spcBef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main结束时还剩a、b、c，按与构造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相反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的顺序析构：c、b、a。</a:t>
              </a:r>
            </a:p>
          </p:txBody>
        </p:sp>
      </p:grpSp>
      <p:sp>
        <p:nvSpPr>
          <p:cNvPr id="7" name="Freeform 16">
            <a:extLst>
              <a:ext uri="{FF2B5EF4-FFF2-40B4-BE49-F238E27FC236}">
                <a16:creationId xmlns:a16="http://schemas.microsoft.com/office/drawing/2014/main" id="{AE769D76-0238-333D-ABA3-BF56E28BE15C}"/>
              </a:ext>
            </a:extLst>
          </p:cNvPr>
          <p:cNvSpPr/>
          <p:nvPr/>
        </p:nvSpPr>
        <p:spPr>
          <a:xfrm flipH="1">
            <a:off x="6373113" y="1998055"/>
            <a:ext cx="45719" cy="4239048"/>
          </a:xfrm>
          <a:custGeom>
            <a:avLst/>
            <a:gdLst/>
            <a:ahLst/>
            <a:cxnLst/>
            <a:rect l="l" t="t" r="r" b="b"/>
            <a:pathLst>
              <a:path w="9525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104-header"/>
          <p:cNvGrpSpPr/>
          <p:nvPr/>
        </p:nvGrpSpPr>
        <p:grpSpPr>
          <a:xfrm>
            <a:off x="806577" y="797878"/>
            <a:ext cx="10566273" cy="1100645"/>
            <a:chOff x="806577" y="797878"/>
            <a:chExt cx="10566273" cy="11006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4031437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不同对象的生存期与作用域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46" name="slide_104-tbl"/>
          <p:cNvGrpSpPr/>
          <p:nvPr/>
        </p:nvGrpSpPr>
        <p:grpSpPr>
          <a:xfrm>
            <a:off x="1038606" y="2184781"/>
            <a:ext cx="10287000" cy="2095500"/>
            <a:chOff x="1047750" y="2038350"/>
            <a:chExt cx="10287000" cy="2095500"/>
          </a:xfrm>
        </p:grpSpPr>
        <p:sp>
          <p:nvSpPr>
            <p:cNvPr id="6" name="Rectangle 6"/>
            <p:cNvSpPr/>
            <p:nvPr/>
          </p:nvSpPr>
          <p:spPr>
            <a:xfrm>
              <a:off x="1047750" y="2038350"/>
              <a:ext cx="20002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817042" y="2131060"/>
              <a:ext cx="4616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种类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3048000" y="2038350"/>
              <a:ext cx="28575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4015085" y="2131060"/>
              <a:ext cx="923331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何时构造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5905500" y="2038350"/>
              <a:ext cx="25717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6729710" y="2131060"/>
              <a:ext cx="923331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何时析构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8477250" y="2038350"/>
              <a:ext cx="28575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982671" y="2131060"/>
              <a:ext cx="184666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FFFFFF"/>
                  </a:solidFill>
                  <a:cs typeface="Consolas"/>
                </a:rPr>
                <a:t>变量名</a:t>
              </a:r>
              <a:r>
                <a:rPr lang="zh-CN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在哪里可用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1047750" y="2457450"/>
              <a:ext cx="2000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55378" y="2550160"/>
              <a:ext cx="13849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局部自动对象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3048000" y="2457450"/>
              <a:ext cx="2857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3553421" y="2550160"/>
              <a:ext cx="184666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每次执行到定义处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5905500" y="2457450"/>
              <a:ext cx="2571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383462" y="2550160"/>
              <a:ext cx="161582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离开所属代码块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477250" y="2457450"/>
              <a:ext cx="2857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213503" y="2550160"/>
              <a:ext cx="13849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所属代码块内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1047750" y="2876550"/>
              <a:ext cx="2000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206298" y="2969260"/>
              <a:ext cx="168315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局部static对象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3048000" y="2876550"/>
              <a:ext cx="2857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3553421" y="2969260"/>
              <a:ext cx="184666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第一次经过定义处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5905500" y="2876550"/>
              <a:ext cx="2571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498878" y="2969260"/>
              <a:ext cx="13849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程序正常结束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8477250" y="2876550"/>
              <a:ext cx="2857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213503" y="2969260"/>
              <a:ext cx="13849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所属代码块内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1047750" y="3295650"/>
              <a:ext cx="2000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586210" y="3388360"/>
              <a:ext cx="923331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全局对象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3048000" y="3295650"/>
              <a:ext cx="2857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3761811" y="3388360"/>
              <a:ext cx="142987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main开始之前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5905500" y="3295650"/>
              <a:ext cx="2571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6498878" y="3388360"/>
              <a:ext cx="13849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程序正常结束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8477250" y="3295650"/>
              <a:ext cx="2857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9098087" y="3388360"/>
              <a:ext cx="161582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声明之后的位置</a:t>
              </a:r>
            </a:p>
          </p:txBody>
        </p:sp>
        <p:sp>
          <p:nvSpPr>
            <p:cNvPr id="38" name="Rectangle 38"/>
            <p:cNvSpPr/>
            <p:nvPr/>
          </p:nvSpPr>
          <p:spPr>
            <a:xfrm>
              <a:off x="1047750" y="3714750"/>
              <a:ext cx="2000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165422" y="3807460"/>
              <a:ext cx="176490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动态对象（new）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3048000" y="3714750"/>
              <a:ext cx="2857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3940546" y="3807460"/>
              <a:ext cx="107240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执行new时</a:t>
              </a:r>
            </a:p>
          </p:txBody>
        </p:sp>
        <p:sp>
          <p:nvSpPr>
            <p:cNvPr id="42" name="Rectangle 42"/>
            <p:cNvSpPr/>
            <p:nvPr/>
          </p:nvSpPr>
          <p:spPr>
            <a:xfrm>
              <a:off x="5905500" y="3714750"/>
              <a:ext cx="2571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6118965" y="3807460"/>
              <a:ext cx="214481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执行对应的delete时</a:t>
              </a:r>
            </a:p>
          </p:txBody>
        </p:sp>
        <p:sp>
          <p:nvSpPr>
            <p:cNvPr id="44" name="Rectangle 44"/>
            <p:cNvSpPr/>
            <p:nvPr/>
          </p:nvSpPr>
          <p:spPr>
            <a:xfrm>
              <a:off x="8477250" y="3714750"/>
              <a:ext cx="2857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9213503" y="3807460"/>
              <a:ext cx="13849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通过指针访问</a:t>
              </a:r>
            </a:p>
          </p:txBody>
        </p:sp>
      </p:grpSp>
      <p:grpSp>
        <p:nvGrpSpPr>
          <p:cNvPr id="48" name="slide_104-tip"/>
          <p:cNvGrpSpPr/>
          <p:nvPr/>
        </p:nvGrpSpPr>
        <p:grpSpPr>
          <a:xfrm>
            <a:off x="1038606" y="4725927"/>
            <a:ext cx="10287000" cy="1437125"/>
            <a:chOff x="1038606" y="4420552"/>
            <a:chExt cx="10287000" cy="1437125"/>
          </a:xfrm>
        </p:grpSpPr>
        <p:sp>
          <p:nvSpPr>
            <p:cNvPr id="47" name="slide_104-w1"/>
            <p:cNvSpPr txBox="1"/>
            <p:nvPr/>
          </p:nvSpPr>
          <p:spPr>
            <a:xfrm>
              <a:off x="1038606" y="4420552"/>
              <a:ext cx="10287000" cy="14371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作用域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指的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变量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名在哪里能用，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生存期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说的是对象存在多久，两者不能混为一谈。</a:t>
              </a:r>
            </a:p>
            <a:p>
              <a:pPr algn="l">
                <a:lnSpc>
                  <a:spcPct val="150000"/>
                </a:lnSpc>
                <a:spcBef>
                  <a:spcPts val="810"/>
                </a:spcBef>
              </a:pP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局部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定义的</a:t>
              </a:r>
              <a:r>
                <a:rPr lang="en-US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static</a:t>
              </a:r>
              <a:r>
                <a:rPr lang="en-US" alt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对象的名字只在函数中可用，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可是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对象却一直保留到程序结束，下次调用时还保存着上次的值。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806577" y="797909"/>
            <a:ext cx="10566273" cy="1100614"/>
            <a:chOff x="806577" y="797909"/>
            <a:chExt cx="10566273" cy="1100614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909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06577" y="1413510"/>
              <a:ext cx="10477500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模拟练习：析构函数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811530" y="2035778"/>
            <a:ext cx="5503926" cy="554926"/>
            <a:chOff x="811530" y="2035778"/>
            <a:chExt cx="5503926" cy="554926"/>
          </a:xfrm>
        </p:grpSpPr>
        <p:sp>
          <p:nvSpPr>
            <p:cNvPr id="6" name="TextBox 6"/>
            <p:cNvSpPr txBox="1"/>
            <p:nvPr/>
          </p:nvSpPr>
          <p:spPr>
            <a:xfrm>
              <a:off x="811530" y="2035778"/>
              <a:ext cx="550392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5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练习1　预测结果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Demo类同例2.22。下面的main输出什么？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64692" y="2326672"/>
              <a:ext cx="263709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Demo x('x');  Demo y('y');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847725" y="2295525"/>
              <a:ext cx="9525" cy="271462"/>
            </a:xfrm>
            <a:custGeom>
              <a:avLst/>
              <a:gdLst/>
              <a:ahLst/>
              <a:cxnLst/>
              <a:rect l="l" t="t" r="r" b="b"/>
              <a:pathLst>
                <a:path w="9525" h="271462">
                  <a:moveTo>
                    <a:pt x="0" y="0"/>
                  </a:moveTo>
                  <a:lnTo>
                    <a:pt x="0" y="27146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6800850" y="2038350"/>
            <a:ext cx="4572000" cy="641604"/>
            <a:chOff x="6800850" y="2038350"/>
            <a:chExt cx="4572000" cy="641604"/>
          </a:xfrm>
        </p:grpSpPr>
        <p:sp>
          <p:nvSpPr>
            <p:cNvPr id="10" name="Rectangle 10"/>
            <p:cNvSpPr/>
            <p:nvPr/>
          </p:nvSpPr>
          <p:spPr>
            <a:xfrm>
              <a:off x="6800850" y="2038350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11" name="TextBox 11"/>
            <p:cNvSpPr/>
            <p:nvPr/>
          </p:nvSpPr>
          <p:spPr>
            <a:xfrm>
              <a:off x="6927342" y="2061825"/>
              <a:ext cx="4364736" cy="59348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答案：construct x、construct y、destruct y、</a:t>
              </a:r>
              <a:br>
                <a:rPr dirty="0"/>
              </a:b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destruct x。析构按构造的相反顺序。</a:t>
              </a:r>
            </a:p>
          </p:txBody>
        </p:sp>
      </p:grpSp>
      <p:grpSp>
        <p:nvGrpSpPr>
          <p:cNvPr id="14" name="n_prac_f-sep1"/>
          <p:cNvGrpSpPr/>
          <p:nvPr/>
        </p:nvGrpSpPr>
        <p:grpSpPr>
          <a:xfrm>
            <a:off x="819150" y="2873216"/>
            <a:ext cx="10553700" cy="9525"/>
            <a:chOff x="819150" y="2873216"/>
            <a:chExt cx="10553700" cy="9525"/>
          </a:xfrm>
        </p:grpSpPr>
        <p:sp>
          <p:nvSpPr>
            <p:cNvPr id="13" name="Freeform 13"/>
            <p:cNvSpPr/>
            <p:nvPr/>
          </p:nvSpPr>
          <p:spPr>
            <a:xfrm>
              <a:off x="819150" y="2873216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  <a:prstDash val="dash"/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11530" y="2912364"/>
            <a:ext cx="5753100" cy="560070"/>
            <a:chOff x="811530" y="2912364"/>
            <a:chExt cx="5753100" cy="560070"/>
          </a:xfrm>
        </p:grpSpPr>
        <p:sp>
          <p:nvSpPr>
            <p:cNvPr id="15" name="n_prac_f-w2"/>
            <p:cNvSpPr txBox="1"/>
            <p:nvPr/>
          </p:nvSpPr>
          <p:spPr>
            <a:xfrm>
              <a:off x="811530" y="2912364"/>
              <a:ext cx="5753100" cy="5600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练习2　判断正误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可以给Student写两个析构函数，用参数区分不同的释放方式。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800850" y="2939891"/>
            <a:ext cx="4572000" cy="641604"/>
            <a:chOff x="6800850" y="2939891"/>
            <a:chExt cx="4572000" cy="641604"/>
          </a:xfrm>
        </p:grpSpPr>
        <p:sp>
          <p:nvSpPr>
            <p:cNvPr id="17" name="Rectangle 17"/>
            <p:cNvSpPr/>
            <p:nvPr/>
          </p:nvSpPr>
          <p:spPr>
            <a:xfrm>
              <a:off x="6800850" y="2939891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18" name="TextBox 18"/>
            <p:cNvSpPr/>
            <p:nvPr/>
          </p:nvSpPr>
          <p:spPr>
            <a:xfrm>
              <a:off x="6914483" y="2972737"/>
              <a:ext cx="4338066" cy="5078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答案：错。析构函数没有参数，每个类只有一个，不</a:t>
              </a:r>
              <a:br>
                <a:rPr dirty="0"/>
              </a:b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能重载。</a:t>
              </a:r>
            </a:p>
          </p:txBody>
        </p:sp>
      </p:grpSp>
      <p:grpSp>
        <p:nvGrpSpPr>
          <p:cNvPr id="21" name="n_prac_f-sep2"/>
          <p:cNvGrpSpPr/>
          <p:nvPr/>
        </p:nvGrpSpPr>
        <p:grpSpPr>
          <a:xfrm>
            <a:off x="819150" y="3760777"/>
            <a:ext cx="10553700" cy="9525"/>
            <a:chOff x="819150" y="3756088"/>
            <a:chExt cx="10553700" cy="9525"/>
          </a:xfrm>
        </p:grpSpPr>
        <p:sp>
          <p:nvSpPr>
            <p:cNvPr id="20" name="Freeform 20"/>
            <p:cNvSpPr/>
            <p:nvPr/>
          </p:nvSpPr>
          <p:spPr>
            <a:xfrm>
              <a:off x="819150" y="3756088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  <a:prstDash val="dash"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811530" y="3799259"/>
            <a:ext cx="5753100" cy="1061276"/>
            <a:chOff x="811530" y="3794570"/>
            <a:chExt cx="5753100" cy="1061276"/>
          </a:xfrm>
        </p:grpSpPr>
        <p:sp>
          <p:nvSpPr>
            <p:cNvPr id="22" name="n_prac_f-w3"/>
            <p:cNvSpPr txBox="1"/>
            <p:nvPr/>
          </p:nvSpPr>
          <p:spPr>
            <a:xfrm>
              <a:off x="811530" y="3794570"/>
              <a:ext cx="5753100" cy="5600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练习3　找错改错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</a:t>
              </a:r>
              <a:r>
                <a:rPr lang="zh-CN" altLang="en-US" sz="1500" dirty="0">
                  <a:solidFill>
                    <a:srgbClr val="172B49"/>
                  </a:solidFill>
                  <a:cs typeface="Consolas"/>
                </a:rPr>
                <a:t>以下的代码是在某个函数中，当函数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结束时，p所指的Date对象没有析构，为什么？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964692" y="4377500"/>
              <a:ext cx="3222688" cy="4783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620"/>
                </a:lnSpc>
              </a:pPr>
              <a:r>
                <a:rPr lang="en-US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Date* p = </a:t>
              </a:r>
              <a:r>
                <a:rPr lang="en-US" sz="13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Date(2024, 9, 1);</a:t>
              </a:r>
              <a:br/>
              <a:r>
                <a:rPr lang="en-US" sz="13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35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847725" y="4346638"/>
              <a:ext cx="9525" cy="485584"/>
            </a:xfrm>
            <a:custGeom>
              <a:avLst/>
              <a:gdLst/>
              <a:ahLst/>
              <a:cxnLst/>
              <a:rect l="l" t="t" r="r" b="b"/>
              <a:pathLst>
                <a:path w="9525" h="485584">
                  <a:moveTo>
                    <a:pt x="0" y="0"/>
                  </a:moveTo>
                  <a:lnTo>
                    <a:pt x="0" y="485584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6800850" y="4036968"/>
            <a:ext cx="4572000" cy="641604"/>
            <a:chOff x="6800850" y="3822763"/>
            <a:chExt cx="4572000" cy="641604"/>
          </a:xfrm>
        </p:grpSpPr>
        <p:sp>
          <p:nvSpPr>
            <p:cNvPr id="26" name="Rectangle 26"/>
            <p:cNvSpPr/>
            <p:nvPr/>
          </p:nvSpPr>
          <p:spPr>
            <a:xfrm>
              <a:off x="6800850" y="3822763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27" name="TextBox 27"/>
            <p:cNvSpPr/>
            <p:nvPr/>
          </p:nvSpPr>
          <p:spPr>
            <a:xfrm>
              <a:off x="6927342" y="3856076"/>
              <a:ext cx="4312348" cy="5620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答案：动态对象只有delete时才析构。p离开作用域</a:t>
              </a:r>
              <a:br>
                <a:rPr dirty="0"/>
              </a:b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不会析构所指对象，应在return前写</a:t>
              </a:r>
              <a:r>
                <a:rPr lang="en-US" sz="13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 p;</a:t>
              </a:r>
            </a:p>
          </p:txBody>
        </p:sp>
      </p:grpSp>
      <p:grpSp>
        <p:nvGrpSpPr>
          <p:cNvPr id="30" name="n_prac_f-sep3"/>
          <p:cNvGrpSpPr/>
          <p:nvPr/>
        </p:nvGrpSpPr>
        <p:grpSpPr>
          <a:xfrm>
            <a:off x="819150" y="5138213"/>
            <a:ext cx="10553700" cy="9525"/>
            <a:chOff x="819150" y="5025676"/>
            <a:chExt cx="10553700" cy="9525"/>
          </a:xfrm>
        </p:grpSpPr>
        <p:sp>
          <p:nvSpPr>
            <p:cNvPr id="29" name="Freeform 29"/>
            <p:cNvSpPr/>
            <p:nvPr/>
          </p:nvSpPr>
          <p:spPr>
            <a:xfrm>
              <a:off x="819150" y="5025676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  <a:prstDash val="dash"/>
            </a:ln>
          </p:spPr>
        </p:sp>
      </p:grpSp>
      <p:grpSp>
        <p:nvGrpSpPr>
          <p:cNvPr id="34" name="Group 34"/>
          <p:cNvGrpSpPr/>
          <p:nvPr/>
        </p:nvGrpSpPr>
        <p:grpSpPr>
          <a:xfrm>
            <a:off x="809625" y="5175148"/>
            <a:ext cx="5753100" cy="866775"/>
            <a:chOff x="809625" y="5067300"/>
            <a:chExt cx="5753100" cy="866775"/>
          </a:xfrm>
        </p:grpSpPr>
        <p:sp>
          <p:nvSpPr>
            <p:cNvPr id="31" name="n_prac_f-w4"/>
            <p:cNvSpPr/>
            <p:nvPr/>
          </p:nvSpPr>
          <p:spPr>
            <a:xfrm>
              <a:off x="809625" y="5067300"/>
              <a:ext cx="5753100" cy="561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5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练习4　补全代码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构造函数中写了</a:t>
              </a:r>
              <a:br/>
              <a:r>
                <a:rPr lang="en-US" sz="15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birthday</a:t>
              </a:r>
              <a:r>
                <a:rPr lang="en-US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= </a:t>
              </a:r>
              <a:r>
                <a:rPr lang="en-US" sz="15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 Date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(2008,4,28);，补全析构函数。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962025" y="5648325"/>
              <a:ext cx="3810000" cy="285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~Student() { ____ }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847725" y="5616226"/>
              <a:ext cx="9525" cy="271272"/>
            </a:xfrm>
            <a:custGeom>
              <a:avLst/>
              <a:gdLst/>
              <a:ahLst/>
              <a:cxnLst/>
              <a:rect l="l" t="t" r="r" b="b"/>
              <a:pathLst>
                <a:path w="9525" h="271272">
                  <a:moveTo>
                    <a:pt x="0" y="0"/>
                  </a:moveTo>
                  <a:lnTo>
                    <a:pt x="0" y="27127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37" name="Group 37"/>
          <p:cNvGrpSpPr/>
          <p:nvPr/>
        </p:nvGrpSpPr>
        <p:grpSpPr>
          <a:xfrm>
            <a:off x="6797516" y="5279923"/>
            <a:ext cx="4572000" cy="717899"/>
            <a:chOff x="6800850" y="5092351"/>
            <a:chExt cx="4572000" cy="717899"/>
          </a:xfrm>
        </p:grpSpPr>
        <p:sp>
          <p:nvSpPr>
            <p:cNvPr id="35" name="Rectangle 35"/>
            <p:cNvSpPr/>
            <p:nvPr/>
          </p:nvSpPr>
          <p:spPr>
            <a:xfrm>
              <a:off x="6800850" y="5092351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36" name="TextBox 36"/>
            <p:cNvSpPr/>
            <p:nvPr/>
          </p:nvSpPr>
          <p:spPr>
            <a:xfrm>
              <a:off x="6924675" y="5172075"/>
              <a:ext cx="3943350" cy="638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755"/>
                </a:lnSpc>
              </a:pP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答案：填</a:t>
              </a:r>
              <a:r>
                <a:rPr lang="en-US" sz="13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 birthday</a:t>
              </a: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;。</a:t>
              </a:r>
              <a:br/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用new建立的单个对象，用delete释放。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806577" y="797909"/>
            <a:ext cx="10566273" cy="1100614"/>
            <a:chOff x="806577" y="797909"/>
            <a:chExt cx="10566273" cy="1100614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909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06577" y="1413510"/>
              <a:ext cx="10477500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浅拷贝与深拷贝：</a:t>
              </a:r>
              <a:r>
                <a:rPr lang="zh-CN" altLang="en-US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在调用拷贝构造时，区分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复制地址还是复制数据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810767" y="2089263"/>
            <a:ext cx="10616887" cy="959834"/>
            <a:chOff x="810768" y="1976723"/>
            <a:chExt cx="10553700" cy="959834"/>
          </a:xfrm>
        </p:grpSpPr>
        <p:sp>
          <p:nvSpPr>
            <p:cNvPr id="6" name="slide_84-w1"/>
            <p:cNvSpPr/>
            <p:nvPr/>
          </p:nvSpPr>
          <p:spPr>
            <a:xfrm>
              <a:off x="810768" y="1976723"/>
              <a:ext cx="10553700" cy="9598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172B49"/>
                  </a:solidFill>
                  <a:cs typeface="Consolas"/>
                </a:rPr>
                <a:t>设对象 </a:t>
              </a:r>
              <a:r>
                <a:rPr lang="en-US" altLang="zh-CN" sz="2000" dirty="0">
                  <a:solidFill>
                    <a:srgbClr val="172B49"/>
                  </a:solidFill>
                  <a:cs typeface="Consolas"/>
                </a:rPr>
                <a:t>stu1 </a:t>
              </a:r>
              <a:r>
                <a:rPr lang="zh-CN" altLang="en-US" sz="2000" dirty="0">
                  <a:solidFill>
                    <a:srgbClr val="172B49"/>
                  </a:solidFill>
                  <a:cs typeface="Consolas"/>
                </a:rPr>
                <a:t>中有一个</a:t>
              </a:r>
              <a:r>
                <a:rPr lang="zh-CN" altLang="en-US" sz="2000" b="1" dirty="0">
                  <a:solidFill>
                    <a:srgbClr val="172B49"/>
                  </a:solidFill>
                  <a:cs typeface="Consolas"/>
                </a:rPr>
                <a:t>指针变量</a:t>
              </a:r>
              <a:r>
                <a:rPr lang="en-US" altLang="zh-CN" sz="20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birthday,</a:t>
              </a:r>
              <a:r>
                <a:rPr lang="zh-CN" alt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指向由Student自己创建、释放的Date对象。</a:t>
              </a:r>
              <a:r>
                <a:rPr lang="zh-CN" altLang="en-US" sz="2000" dirty="0">
                  <a:solidFill>
                    <a:srgbClr val="172B49"/>
                  </a:solidFill>
                  <a:cs typeface="Consolas"/>
                </a:rPr>
                <a:t>当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用stu1建立stu2时，</a:t>
              </a:r>
              <a:r>
                <a:rPr lang="zh-CN" altLang="en-US" sz="2000" dirty="0">
                  <a:solidFill>
                    <a:srgbClr val="172B49"/>
                  </a:solidFill>
                  <a:cs typeface="Consolas"/>
                </a:rPr>
                <a:t>拷贝构造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只复制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birthday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里的地址，还是另建一个保存相同日期的对象。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4679" y="3465712"/>
            <a:ext cx="4953000" cy="2602443"/>
            <a:chOff x="1039368" y="3151537"/>
            <a:chExt cx="4953000" cy="2602443"/>
          </a:xfrm>
        </p:grpSpPr>
        <p:sp>
          <p:nvSpPr>
            <p:cNvPr id="8" name="TextBox 8"/>
            <p:cNvSpPr txBox="1"/>
            <p:nvPr/>
          </p:nvSpPr>
          <p:spPr>
            <a:xfrm>
              <a:off x="1039368" y="3151537"/>
              <a:ext cx="230405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浅拷贝：只复制地址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1047750" y="3581400"/>
              <a:ext cx="1905000" cy="609600"/>
            </a:xfrm>
            <a:prstGeom prst="roundRect">
              <a:avLst>
                <a:gd name="adj" fmla="val 12500"/>
              </a:avLst>
            </a:prstGeom>
            <a:solidFill>
              <a:srgbClr val="FFFFFF"/>
            </a:solidFill>
            <a:ln w="13335">
              <a:solidFill>
                <a:srgbClr val="244D87"/>
              </a:solidFill>
            </a:ln>
          </p:spPr>
        </p:sp>
        <p:sp>
          <p:nvSpPr>
            <p:cNvPr id="10" name="TextBox 10"/>
            <p:cNvSpPr/>
            <p:nvPr/>
          </p:nvSpPr>
          <p:spPr>
            <a:xfrm>
              <a:off x="1162050" y="3759518"/>
              <a:ext cx="16764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6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stu1.birthday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1047750" y="4533900"/>
              <a:ext cx="1905000" cy="609600"/>
            </a:xfrm>
            <a:prstGeom prst="roundRect">
              <a:avLst>
                <a:gd name="adj" fmla="val 12500"/>
              </a:avLst>
            </a:prstGeom>
            <a:solidFill>
              <a:srgbClr val="FFFFFF"/>
            </a:solidFill>
            <a:ln w="13335">
              <a:solidFill>
                <a:srgbClr val="244D87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1162050" y="4712018"/>
              <a:ext cx="16764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6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stu2.birthday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3810000" y="4019550"/>
              <a:ext cx="2095500" cy="685800"/>
            </a:xfrm>
            <a:prstGeom prst="roundRect">
              <a:avLst>
                <a:gd name="adj" fmla="val 11111"/>
              </a:avLst>
            </a:prstGeom>
            <a:solidFill>
              <a:srgbClr val="F4EACF"/>
            </a:solidFill>
            <a:ln w="13335">
              <a:solidFill>
                <a:srgbClr val="B08A2E"/>
              </a:solidFill>
            </a:ln>
          </p:spPr>
        </p:sp>
        <p:sp>
          <p:nvSpPr>
            <p:cNvPr id="14" name="TextBox 14"/>
            <p:cNvSpPr/>
            <p:nvPr/>
          </p:nvSpPr>
          <p:spPr>
            <a:xfrm>
              <a:off x="4095750" y="4238625"/>
              <a:ext cx="1524000" cy="323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2008.4.28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2971800" y="3886200"/>
              <a:ext cx="800100" cy="361950"/>
            </a:xfrm>
            <a:custGeom>
              <a:avLst/>
              <a:gdLst/>
              <a:ahLst/>
              <a:cxnLst/>
              <a:rect l="l" t="t" r="r" b="b"/>
              <a:pathLst>
                <a:path w="800100" h="361950">
                  <a:moveTo>
                    <a:pt x="0" y="0"/>
                  </a:moveTo>
                  <a:lnTo>
                    <a:pt x="800100" y="361950"/>
                  </a:lnTo>
                </a:path>
              </a:pathLst>
            </a:custGeom>
            <a:noFill/>
            <a:ln w="20955">
              <a:solidFill>
                <a:srgbClr val="C00000"/>
              </a:solidFill>
              <a:tailEnd type="triangle" w="lg" len="lg"/>
            </a:ln>
          </p:spPr>
        </p:sp>
        <p:sp>
          <p:nvSpPr>
            <p:cNvPr id="16" name="Freeform 16"/>
            <p:cNvSpPr/>
            <p:nvPr/>
          </p:nvSpPr>
          <p:spPr>
            <a:xfrm>
              <a:off x="2971800" y="4495800"/>
              <a:ext cx="800100" cy="342900"/>
            </a:xfrm>
            <a:custGeom>
              <a:avLst/>
              <a:gdLst/>
              <a:ahLst/>
              <a:cxnLst/>
              <a:rect l="l" t="t" r="r" b="b"/>
              <a:pathLst>
                <a:path w="800100" h="342900">
                  <a:moveTo>
                    <a:pt x="0" y="342900"/>
                  </a:moveTo>
                  <a:lnTo>
                    <a:pt x="800100" y="0"/>
                  </a:lnTo>
                </a:path>
              </a:pathLst>
            </a:custGeom>
            <a:noFill/>
            <a:ln w="20955">
              <a:solidFill>
                <a:srgbClr val="C00000"/>
              </a:solidFill>
              <a:tailEnd type="triangle" w="lg" len="lg"/>
            </a:ln>
          </p:spPr>
        </p:sp>
        <p:sp>
          <p:nvSpPr>
            <p:cNvPr id="17" name="slide_84-w2"/>
            <p:cNvSpPr/>
            <p:nvPr/>
          </p:nvSpPr>
          <p:spPr>
            <a:xfrm>
              <a:off x="1039368" y="5327331"/>
              <a:ext cx="4953000" cy="4266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两个指针</a:t>
              </a:r>
              <a:r>
                <a:rPr lang="zh-CN" alt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指向同一个Date对象</a:t>
              </a:r>
              <a:r>
                <a:rPr lang="zh-CN" alt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endParaRPr lang="zh-CN" sz="16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506718" y="3465712"/>
            <a:ext cx="4953379" cy="2583394"/>
            <a:chOff x="6468618" y="3151537"/>
            <a:chExt cx="4953379" cy="2583394"/>
          </a:xfrm>
        </p:grpSpPr>
        <p:sp>
          <p:nvSpPr>
            <p:cNvPr id="19" name="TextBox 19"/>
            <p:cNvSpPr txBox="1"/>
            <p:nvPr/>
          </p:nvSpPr>
          <p:spPr>
            <a:xfrm>
              <a:off x="6468618" y="3151537"/>
              <a:ext cx="378614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深拷贝：</a:t>
              </a:r>
              <a:r>
                <a:rPr lang="zh-CN" alt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重新新建对象</a:t>
              </a:r>
              <a:r>
                <a:rPr lang="zh-CN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，再复制内容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6477000" y="3581400"/>
              <a:ext cx="1905000" cy="609600"/>
            </a:xfrm>
            <a:prstGeom prst="roundRect">
              <a:avLst>
                <a:gd name="adj" fmla="val 12500"/>
              </a:avLst>
            </a:prstGeom>
            <a:solidFill>
              <a:srgbClr val="FFFFFF"/>
            </a:solidFill>
            <a:ln w="13335">
              <a:solidFill>
                <a:srgbClr val="244D87"/>
              </a:solidFill>
            </a:ln>
          </p:spPr>
        </p:sp>
        <p:sp>
          <p:nvSpPr>
            <p:cNvPr id="21" name="TextBox 21"/>
            <p:cNvSpPr/>
            <p:nvPr/>
          </p:nvSpPr>
          <p:spPr>
            <a:xfrm>
              <a:off x="6591300" y="3759518"/>
              <a:ext cx="16764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6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stu1.birthday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6477000" y="4533900"/>
              <a:ext cx="1905000" cy="609600"/>
            </a:xfrm>
            <a:prstGeom prst="roundRect">
              <a:avLst>
                <a:gd name="adj" fmla="val 12500"/>
              </a:avLst>
            </a:prstGeom>
            <a:solidFill>
              <a:srgbClr val="FFFFFF"/>
            </a:solidFill>
            <a:ln w="13335">
              <a:solidFill>
                <a:srgbClr val="244D87"/>
              </a:solidFill>
            </a:ln>
          </p:spPr>
        </p:sp>
        <p:sp>
          <p:nvSpPr>
            <p:cNvPr id="23" name="TextBox 23"/>
            <p:cNvSpPr/>
            <p:nvPr/>
          </p:nvSpPr>
          <p:spPr>
            <a:xfrm>
              <a:off x="6591300" y="4712018"/>
              <a:ext cx="16764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6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stu2.birthday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9144000" y="3581400"/>
              <a:ext cx="2190750" cy="609600"/>
            </a:xfrm>
            <a:prstGeom prst="roundRect">
              <a:avLst>
                <a:gd name="adj" fmla="val 12500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25" name="TextBox 25"/>
            <p:cNvSpPr/>
            <p:nvPr/>
          </p:nvSpPr>
          <p:spPr>
            <a:xfrm>
              <a:off x="9144000" y="3769328"/>
              <a:ext cx="21907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日期1：2008.4.28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9144000" y="4533900"/>
              <a:ext cx="2190750" cy="609600"/>
            </a:xfrm>
            <a:prstGeom prst="roundRect">
              <a:avLst>
                <a:gd name="adj" fmla="val 12500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27" name="TextBox 27"/>
            <p:cNvSpPr/>
            <p:nvPr/>
          </p:nvSpPr>
          <p:spPr>
            <a:xfrm>
              <a:off x="9144000" y="4721828"/>
              <a:ext cx="21907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日期2：2008.4.28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8401050" y="3886200"/>
              <a:ext cx="704850" cy="9525"/>
            </a:xfrm>
            <a:custGeom>
              <a:avLst/>
              <a:gdLst/>
              <a:ahLst/>
              <a:cxnLst/>
              <a:rect l="l" t="t" r="r" b="b"/>
              <a:pathLst>
                <a:path w="704850" h="9525">
                  <a:moveTo>
                    <a:pt x="0" y="0"/>
                  </a:moveTo>
                  <a:lnTo>
                    <a:pt x="704850" y="0"/>
                  </a:lnTo>
                </a:path>
              </a:pathLst>
            </a:custGeom>
            <a:noFill/>
            <a:ln w="20955">
              <a:solidFill>
                <a:srgbClr val="538135"/>
              </a:solidFill>
              <a:tailEnd type="triangle" w="lg" len="lg"/>
            </a:ln>
          </p:spPr>
        </p:sp>
        <p:sp>
          <p:nvSpPr>
            <p:cNvPr id="29" name="Freeform 29"/>
            <p:cNvSpPr/>
            <p:nvPr/>
          </p:nvSpPr>
          <p:spPr>
            <a:xfrm>
              <a:off x="8401050" y="4838700"/>
              <a:ext cx="704850" cy="9525"/>
            </a:xfrm>
            <a:custGeom>
              <a:avLst/>
              <a:gdLst/>
              <a:ahLst/>
              <a:cxnLst/>
              <a:rect l="l" t="t" r="r" b="b"/>
              <a:pathLst>
                <a:path w="704850" h="9525">
                  <a:moveTo>
                    <a:pt x="0" y="0"/>
                  </a:moveTo>
                  <a:lnTo>
                    <a:pt x="704850" y="0"/>
                  </a:lnTo>
                </a:path>
              </a:pathLst>
            </a:custGeom>
            <a:noFill/>
            <a:ln w="20955">
              <a:solidFill>
                <a:srgbClr val="538135"/>
              </a:solidFill>
              <a:tailEnd type="triangle" w="lg" len="lg"/>
            </a:ln>
          </p:spPr>
        </p:sp>
        <p:sp>
          <p:nvSpPr>
            <p:cNvPr id="30" name="TextBox 30"/>
            <p:cNvSpPr/>
            <p:nvPr/>
          </p:nvSpPr>
          <p:spPr>
            <a:xfrm>
              <a:off x="6468998" y="5346382"/>
              <a:ext cx="4952999" cy="3885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两个Student各有一个Date对象。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806577" y="797909"/>
            <a:ext cx="10566273" cy="1113282"/>
            <a:chOff x="806577" y="797909"/>
            <a:chExt cx="10566273" cy="1113282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909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06577" y="1426178"/>
              <a:ext cx="10477500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例2.23　浅拷贝：Student类的声明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714375" y="2114550"/>
            <a:ext cx="6000750" cy="3700096"/>
            <a:chOff x="714375" y="2114550"/>
            <a:chExt cx="6000750" cy="3700096"/>
          </a:xfrm>
        </p:grpSpPr>
        <p:sp>
          <p:nvSpPr>
            <p:cNvPr id="7" name="TextBox 7"/>
            <p:cNvSpPr/>
            <p:nvPr/>
          </p:nvSpPr>
          <p:spPr>
            <a:xfrm>
              <a:off x="828675" y="2114550"/>
              <a:ext cx="5886450" cy="3619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 {</a:t>
              </a:r>
              <a:br>
                <a:rPr dirty="0"/>
              </a:b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>
                <a:rPr dirty="0"/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Student(</a:t>
              </a: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string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name1,</a:t>
              </a:r>
              <a:br>
                <a:rPr dirty="0"/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    </a:t>
              </a: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y, </a:t>
              </a: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m, </a:t>
              </a: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d);</a:t>
              </a:r>
              <a:br>
                <a:rPr dirty="0"/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~Student();</a:t>
              </a:r>
              <a:br>
                <a:rPr dirty="0"/>
              </a:b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>
                <a:rPr dirty="0"/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string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name;</a:t>
              </a:r>
              <a:br>
                <a:rPr dirty="0"/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Date* birthday;</a:t>
              </a:r>
              <a:br>
                <a:rPr dirty="0"/>
              </a:br>
              <a:r>
                <a:rPr lang="en-US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714375" y="2114550"/>
              <a:ext cx="90963" cy="3700096"/>
            </a:xfrm>
            <a:custGeom>
              <a:avLst/>
              <a:gdLst/>
              <a:ahLst/>
              <a:cxnLst/>
              <a:rect l="l" t="t" r="r" b="b"/>
              <a:pathLst>
                <a:path w="9525" h="2952750">
                  <a:moveTo>
                    <a:pt x="0" y="0"/>
                  </a:moveTo>
                  <a:lnTo>
                    <a:pt x="0" y="295275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6560234" y="2319892"/>
            <a:ext cx="4817283" cy="1229601"/>
            <a:chOff x="6948773" y="2282380"/>
            <a:chExt cx="4428744" cy="1229601"/>
          </a:xfrm>
        </p:grpSpPr>
        <p:sp>
          <p:nvSpPr>
            <p:cNvPr id="10" name="TextBox 10"/>
            <p:cNvSpPr txBox="1"/>
            <p:nvPr/>
          </p:nvSpPr>
          <p:spPr>
            <a:xfrm>
              <a:off x="6948773" y="228238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本例</a:t>
              </a:r>
              <a:r>
                <a:rPr lang="zh-CN" altLang="en-US" sz="2000" b="1" dirty="0">
                  <a:solidFill>
                    <a:srgbClr val="244D87"/>
                  </a:solidFill>
                  <a:cs typeface="Consolas"/>
                </a:rPr>
                <a:t>的需求</a:t>
              </a:r>
              <a:endParaRPr lang="zh-CN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11" name="Freeform 11"/>
            <p:cNvSpPr/>
            <p:nvPr/>
          </p:nvSpPr>
          <p:spPr>
            <a:xfrm>
              <a:off x="6957917" y="2619184"/>
              <a:ext cx="4419600" cy="9525"/>
            </a:xfrm>
            <a:custGeom>
              <a:avLst/>
              <a:gdLst/>
              <a:ahLst/>
              <a:cxnLst/>
              <a:rect l="l" t="t" r="r" b="b"/>
              <a:pathLst>
                <a:path w="4419600" h="9525">
                  <a:moveTo>
                    <a:pt x="0" y="0"/>
                  </a:moveTo>
                  <a:lnTo>
                    <a:pt x="44196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slide_85-w1"/>
            <p:cNvSpPr/>
            <p:nvPr/>
          </p:nvSpPr>
          <p:spPr>
            <a:xfrm>
              <a:off x="6949916" y="2700146"/>
              <a:ext cx="4419600" cy="8118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使用浅拷贝，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用stu1建立stu2，观察默认复制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的情况下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结果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如何</a:t>
              </a:r>
              <a:r>
                <a:rPr lang="zh-CN" altLang="en-US" dirty="0">
                  <a:solidFill>
                    <a:srgbClr val="172B49"/>
                  </a:solidFill>
                  <a:cs typeface="Consolas"/>
                </a:rPr>
                <a:t>，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本例简化了一些成员。</a:t>
              </a:r>
              <a:endParaRPr lang="zh-CN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569379" y="3967720"/>
            <a:ext cx="4817284" cy="1630927"/>
            <a:chOff x="6948772" y="4659820"/>
            <a:chExt cx="4428745" cy="1630927"/>
          </a:xfrm>
        </p:grpSpPr>
        <p:sp>
          <p:nvSpPr>
            <p:cNvPr id="18" name="TextBox 18"/>
            <p:cNvSpPr txBox="1"/>
            <p:nvPr/>
          </p:nvSpPr>
          <p:spPr>
            <a:xfrm>
              <a:off x="6948772" y="4659820"/>
              <a:ext cx="24765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没有</a:t>
              </a:r>
              <a:r>
                <a:rPr lang="zh-CN" alt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写</a:t>
              </a:r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拷贝构造</a:t>
              </a:r>
              <a:r>
                <a:rPr lang="zh-CN" alt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函数</a:t>
              </a:r>
              <a:endParaRPr lang="zh-CN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19" name="Freeform 19"/>
            <p:cNvSpPr/>
            <p:nvPr/>
          </p:nvSpPr>
          <p:spPr>
            <a:xfrm>
              <a:off x="6957917" y="4996624"/>
              <a:ext cx="4419600" cy="9525"/>
            </a:xfrm>
            <a:custGeom>
              <a:avLst/>
              <a:gdLst/>
              <a:ahLst/>
              <a:cxnLst/>
              <a:rect l="l" t="t" r="r" b="b"/>
              <a:pathLst>
                <a:path w="4419600" h="9525">
                  <a:moveTo>
                    <a:pt x="0" y="0"/>
                  </a:moveTo>
                  <a:lnTo>
                    <a:pt x="44196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20" name="slide_85-w3"/>
            <p:cNvSpPr/>
            <p:nvPr/>
          </p:nvSpPr>
          <p:spPr>
            <a:xfrm>
              <a:off x="6949916" y="5077586"/>
              <a:ext cx="4419600" cy="121316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dirty="0">
                  <a:solidFill>
                    <a:srgbClr val="172B49"/>
                  </a:solidFill>
                  <a:cs typeface="Consolas"/>
                </a:rPr>
                <a:t>编译器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默认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的拷贝构造函数只会按数值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分别复制成员。name</a:t>
              </a:r>
              <a:r>
                <a:rPr lang="en-US" alt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</a:t>
              </a:r>
              <a:r>
                <a:rPr lang="en-US" alt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string 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的方式复制，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birthday </a:t>
              </a:r>
              <a:r>
                <a:rPr lang="zh-CN" alt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是指针变量，</a:t>
              </a:r>
              <a:r>
                <a:rPr lang="zh-CN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只复制</a:t>
              </a:r>
              <a:r>
                <a:rPr lang="zh-CN" alt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其中的</a:t>
              </a:r>
              <a:r>
                <a:rPr lang="zh-CN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地址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6" name="Freeform 16">
            <a:extLst>
              <a:ext uri="{FF2B5EF4-FFF2-40B4-BE49-F238E27FC236}">
                <a16:creationId xmlns:a16="http://schemas.microsoft.com/office/drawing/2014/main" id="{67C800AC-15C1-C5AC-FD7F-59AA77F0C20F}"/>
              </a:ext>
            </a:extLst>
          </p:cNvPr>
          <p:cNvSpPr/>
          <p:nvPr/>
        </p:nvSpPr>
        <p:spPr>
          <a:xfrm flipH="1">
            <a:off x="6007356" y="2173256"/>
            <a:ext cx="45719" cy="4031023"/>
          </a:xfrm>
          <a:custGeom>
            <a:avLst/>
            <a:gdLst/>
            <a:ahLst/>
            <a:cxnLst/>
            <a:rect l="l" t="t" r="r" b="b"/>
            <a:pathLst>
              <a:path w="9525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806577" y="797909"/>
            <a:ext cx="10566273" cy="1113282"/>
            <a:chOff x="806577" y="797909"/>
            <a:chExt cx="10566273" cy="1113282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909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06577" y="1426178"/>
              <a:ext cx="10477500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例2.23　</a:t>
              </a:r>
              <a:r>
                <a:rPr lang="zh-CN" altLang="en-US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通过浅拷贝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复制以后，同一个日期对象</a:t>
              </a:r>
              <a:r>
                <a:rPr lang="zh-CN" altLang="en-US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会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被释放两次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930739" y="2283428"/>
            <a:ext cx="5418699" cy="2305050"/>
            <a:chOff x="925830" y="2099310"/>
            <a:chExt cx="5149215" cy="2305050"/>
          </a:xfrm>
        </p:grpSpPr>
        <p:sp>
          <p:nvSpPr>
            <p:cNvPr id="6" name="Rectangle 6"/>
            <p:cNvSpPr/>
            <p:nvPr/>
          </p:nvSpPr>
          <p:spPr>
            <a:xfrm>
              <a:off x="1487657" y="2588712"/>
              <a:ext cx="1841697" cy="262011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7" name="TextBox 7"/>
            <p:cNvSpPr/>
            <p:nvPr/>
          </p:nvSpPr>
          <p:spPr>
            <a:xfrm>
              <a:off x="1059180" y="2099310"/>
              <a:ext cx="5015865" cy="2305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Student::~Student() {</a:t>
              </a:r>
              <a:br>
                <a:rPr sz="2000" dirty="0"/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"Destructing..." &lt;&lt; name &lt;&lt; 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endl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>
                <a:rPr sz="2000" dirty="0"/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birthday;</a:t>
              </a:r>
              <a:br>
                <a:rPr sz="2000" dirty="0"/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>
                <a:rPr sz="2000" dirty="0"/>
              </a:b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>
                <a:rPr sz="2000" dirty="0"/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 stu1("liming",2008,4,28);</a:t>
              </a:r>
              <a:br>
                <a:rPr sz="2000" dirty="0"/>
              </a:b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 stu2 = stu1;   </a:t>
              </a:r>
              <a:r>
                <a:rPr lang="zh-CN" sz="1600" b="1" dirty="0">
                  <a:solidFill>
                    <a:schemeClr val="accent3">
                      <a:lumMod val="75000"/>
                    </a:schemeClr>
                  </a:solidFill>
                  <a:latin typeface="Consolas"/>
                  <a:ea typeface="Microsoft YaHei"/>
                  <a:cs typeface="Consolas"/>
                </a:rPr>
                <a:t>// </a:t>
              </a:r>
              <a:r>
                <a:rPr lang="zh-CN" altLang="en-US" sz="1600" b="1" dirty="0">
                  <a:solidFill>
                    <a:schemeClr val="accent3">
                      <a:lumMod val="75000"/>
                    </a:schemeClr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1600" b="1" dirty="0">
                  <a:solidFill>
                    <a:schemeClr val="accent3">
                      <a:lumMod val="75000"/>
                    </a:schemeClr>
                  </a:solidFill>
                  <a:latin typeface="Consolas"/>
                  <a:ea typeface="Microsoft YaHei"/>
                  <a:cs typeface="Consolas"/>
                </a:rPr>
                <a:t>默认拷贝构造</a:t>
              </a:r>
              <a:br>
                <a:rPr sz="2000" dirty="0"/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>
                <a:rPr sz="2000" dirty="0"/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925830" y="2099310"/>
              <a:ext cx="76200" cy="2153822"/>
            </a:xfrm>
            <a:custGeom>
              <a:avLst/>
              <a:gdLst/>
              <a:ahLst/>
              <a:cxnLst/>
              <a:rect l="l" t="t" r="r" b="b"/>
              <a:pathLst>
                <a:path w="9525" h="2000250">
                  <a:moveTo>
                    <a:pt x="0" y="0"/>
                  </a:moveTo>
                  <a:lnTo>
                    <a:pt x="0" y="200025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1047750" y="4942903"/>
            <a:ext cx="5143500" cy="1200150"/>
            <a:chOff x="1047750" y="4572000"/>
            <a:chExt cx="5143500" cy="1200150"/>
          </a:xfrm>
        </p:grpSpPr>
        <p:sp>
          <p:nvSpPr>
            <p:cNvPr id="10" name="Rectangle 10"/>
            <p:cNvSpPr/>
            <p:nvPr/>
          </p:nvSpPr>
          <p:spPr>
            <a:xfrm>
              <a:off x="1047750" y="4572000"/>
              <a:ext cx="5143500" cy="1200150"/>
            </a:xfrm>
            <a:prstGeom prst="roundRect">
              <a:avLst>
                <a:gd name="adj" fmla="val 6349"/>
              </a:avLst>
            </a:prstGeom>
            <a:solidFill>
              <a:srgbClr val="1E2F4D"/>
            </a:solidFill>
            <a:ln>
              <a:noFill/>
            </a:ln>
          </p:spPr>
        </p:sp>
        <p:sp>
          <p:nvSpPr>
            <p:cNvPr id="11" name="TextBox 11"/>
            <p:cNvSpPr/>
            <p:nvPr/>
          </p:nvSpPr>
          <p:spPr>
            <a:xfrm>
              <a:off x="1193673" y="4644390"/>
              <a:ext cx="1563814" cy="25031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280" b="1" dirty="0">
                  <a:solidFill>
                    <a:srgbClr val="9FC5E8"/>
                  </a:solidFill>
                  <a:latin typeface="Consolas"/>
                  <a:ea typeface="Microsoft YaHei"/>
                  <a:cs typeface="Consolas"/>
                </a:rPr>
                <a:t>析构顺序与错误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190625" y="4895850"/>
              <a:ext cx="4191000" cy="800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stu2析构：首次释放Date对象</a:t>
              </a:r>
              <a:br>
                <a:rPr dirty="0"/>
              </a:br>
              <a:r>
                <a:rPr lang="zh-CN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stu1析构：重复释放同一对象</a:t>
              </a:r>
              <a:br>
                <a:rPr dirty="0"/>
              </a:br>
              <a:r>
                <a:rPr lang="zh-CN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第二次delete</a:t>
              </a:r>
              <a:r>
                <a:rPr lang="zh-CN" altLang="en-US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会导致未定义</a:t>
              </a:r>
              <a:r>
                <a:rPr lang="zh-CN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行为。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667500" y="2114550"/>
            <a:ext cx="4667250" cy="1333500"/>
            <a:chOff x="6667500" y="2114550"/>
            <a:chExt cx="4667250" cy="1333500"/>
          </a:xfrm>
        </p:grpSpPr>
        <p:sp>
          <p:nvSpPr>
            <p:cNvPr id="14" name="Rectangle 14"/>
            <p:cNvSpPr/>
            <p:nvPr/>
          </p:nvSpPr>
          <p:spPr>
            <a:xfrm>
              <a:off x="6667500" y="2114550"/>
              <a:ext cx="1809750" cy="571500"/>
            </a:xfrm>
            <a:prstGeom prst="roundRect">
              <a:avLst>
                <a:gd name="adj" fmla="val 13333"/>
              </a:avLst>
            </a:prstGeom>
            <a:solidFill>
              <a:srgbClr val="FFFFFF"/>
            </a:solidFill>
            <a:ln w="13335">
              <a:solidFill>
                <a:srgbClr val="244D87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6724650" y="2283428"/>
              <a:ext cx="17907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5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stu2.birthday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667500" y="2876550"/>
              <a:ext cx="1809750" cy="571500"/>
            </a:xfrm>
            <a:prstGeom prst="roundRect">
              <a:avLst>
                <a:gd name="adj" fmla="val 13333"/>
              </a:avLst>
            </a:prstGeom>
            <a:solidFill>
              <a:srgbClr val="FFFFFF"/>
            </a:solidFill>
            <a:ln w="13335">
              <a:solidFill>
                <a:srgbClr val="244D87"/>
              </a:solidFill>
            </a:ln>
          </p:spPr>
        </p:sp>
        <p:sp>
          <p:nvSpPr>
            <p:cNvPr id="17" name="TextBox 17"/>
            <p:cNvSpPr/>
            <p:nvPr/>
          </p:nvSpPr>
          <p:spPr>
            <a:xfrm>
              <a:off x="6724650" y="3045428"/>
              <a:ext cx="17907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5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stu1.birthday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9334500" y="2400300"/>
              <a:ext cx="2000250" cy="762000"/>
            </a:xfrm>
            <a:prstGeom prst="roundRect">
              <a:avLst>
                <a:gd name="adj" fmla="val 10000"/>
              </a:avLst>
            </a:prstGeom>
            <a:solidFill>
              <a:srgbClr val="F4EACF"/>
            </a:solidFill>
            <a:ln w="13335">
              <a:solidFill>
                <a:srgbClr val="B08A2E"/>
              </a:solidFill>
            </a:ln>
          </p:spPr>
        </p:sp>
        <p:sp>
          <p:nvSpPr>
            <p:cNvPr id="19" name="TextBox 19"/>
            <p:cNvSpPr/>
            <p:nvPr/>
          </p:nvSpPr>
          <p:spPr>
            <a:xfrm>
              <a:off x="9620250" y="2657475"/>
              <a:ext cx="1476375" cy="333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2008.4.28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8496300" y="2400300"/>
              <a:ext cx="800100" cy="266700"/>
            </a:xfrm>
            <a:custGeom>
              <a:avLst/>
              <a:gdLst/>
              <a:ahLst/>
              <a:cxnLst/>
              <a:rect l="l" t="t" r="r" b="b"/>
              <a:pathLst>
                <a:path w="800100" h="266700">
                  <a:moveTo>
                    <a:pt x="0" y="0"/>
                  </a:moveTo>
                  <a:lnTo>
                    <a:pt x="800100" y="266700"/>
                  </a:lnTo>
                </a:path>
              </a:pathLst>
            </a:custGeom>
            <a:noFill/>
            <a:ln w="20955">
              <a:solidFill>
                <a:srgbClr val="C00000"/>
              </a:solidFill>
              <a:tailEnd type="triangle" w="lg" len="lg"/>
            </a:ln>
          </p:spPr>
        </p:sp>
        <p:sp>
          <p:nvSpPr>
            <p:cNvPr id="21" name="Freeform 21"/>
            <p:cNvSpPr/>
            <p:nvPr/>
          </p:nvSpPr>
          <p:spPr>
            <a:xfrm>
              <a:off x="8496300" y="2914650"/>
              <a:ext cx="800100" cy="247650"/>
            </a:xfrm>
            <a:custGeom>
              <a:avLst/>
              <a:gdLst/>
              <a:ahLst/>
              <a:cxnLst/>
              <a:rect l="l" t="t" r="r" b="b"/>
              <a:pathLst>
                <a:path w="800100" h="247650">
                  <a:moveTo>
                    <a:pt x="0" y="247650"/>
                  </a:moveTo>
                  <a:lnTo>
                    <a:pt x="800100" y="0"/>
                  </a:lnTo>
                </a:path>
              </a:pathLst>
            </a:custGeom>
            <a:noFill/>
            <a:ln w="20955">
              <a:solidFill>
                <a:srgbClr val="C00000"/>
              </a:solidFill>
              <a:tailEnd type="triangle" w="lg" len="lg"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6641797" y="3630930"/>
            <a:ext cx="4732401" cy="1634012"/>
            <a:chOff x="6659499" y="3540729"/>
            <a:chExt cx="4732401" cy="1634012"/>
          </a:xfrm>
        </p:grpSpPr>
        <p:grpSp>
          <p:nvGrpSpPr>
            <p:cNvPr id="45" name="Group 45"/>
            <p:cNvGrpSpPr/>
            <p:nvPr/>
          </p:nvGrpSpPr>
          <p:grpSpPr>
            <a:xfrm>
              <a:off x="6659499" y="3540729"/>
              <a:ext cx="4732401" cy="1634012"/>
              <a:chOff x="6659499" y="3540729"/>
              <a:chExt cx="4732401" cy="1634012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6659499" y="3612832"/>
                <a:ext cx="4667250" cy="1330071"/>
              </a:xfrm>
              <a:custGeom>
                <a:avLst/>
                <a:gdLst/>
                <a:ahLst/>
                <a:cxnLst/>
                <a:rect l="l" t="t" r="r" b="b"/>
                <a:pathLst>
                  <a:path w="4667250" h="1330071">
                    <a:moveTo>
                      <a:pt x="0" y="0"/>
                    </a:moveTo>
                    <a:lnTo>
                      <a:pt x="4667250" y="0"/>
                    </a:lnTo>
                    <a:lnTo>
                      <a:pt x="4667250" y="1330071"/>
                    </a:lnTo>
                    <a:lnTo>
                      <a:pt x="0" y="1330071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6724650" y="3540729"/>
                <a:ext cx="4667250" cy="16340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① main结束时</a:t>
                </a:r>
                <a:r>
                  <a:rPr lang="zh-CN" altLang="en-US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会</a:t>
                </a:r>
                <a:r>
                  <a:rPr lang="zh-CN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先析构</a:t>
                </a:r>
                <a:r>
                  <a:rPr lang="zh-CN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stu2，</a:t>
                </a:r>
                <a:r>
                  <a:rPr lang="zh-CN" altLang="en-US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然后</a:t>
                </a:r>
                <a:r>
                  <a:rPr lang="zh-CN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delete释放它指向的Date对象。</a:t>
                </a:r>
                <a:br>
                  <a:rPr dirty="0"/>
                </a:br>
                <a:r>
                  <a:rPr lang="zh-CN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② 再析构stu1，</a:t>
                </a:r>
                <a:r>
                  <a:rPr lang="zh-CN" altLang="en-US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可是 </a:t>
                </a:r>
                <a:r>
                  <a:rPr lang="en-US" b="1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birthday</a:t>
                </a:r>
                <a:r>
                  <a:rPr lang="zh-CN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仍存着原地址，</a:t>
                </a:r>
                <a:r>
                  <a:rPr lang="zh-CN" altLang="en-US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结果</a:t>
                </a:r>
                <a:r>
                  <a:rPr lang="zh-CN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又</a:t>
                </a:r>
                <a:r>
                  <a:rPr lang="zh-CN" altLang="en-US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会</a:t>
                </a:r>
                <a:r>
                  <a:rPr lang="zh-CN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去释放同一个对象。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7230793" y="5524382"/>
            <a:ext cx="3357490" cy="708947"/>
            <a:chOff x="7348025" y="5200650"/>
            <a:chExt cx="3357490" cy="819150"/>
          </a:xfrm>
        </p:grpSpPr>
        <p:sp>
          <p:nvSpPr>
            <p:cNvPr id="25" name="Rectangle 25"/>
            <p:cNvSpPr/>
            <p:nvPr/>
          </p:nvSpPr>
          <p:spPr>
            <a:xfrm>
              <a:off x="7348025" y="5200650"/>
              <a:ext cx="3357490" cy="819150"/>
            </a:xfrm>
            <a:prstGeom prst="roundRect">
              <a:avLst>
                <a:gd name="adj" fmla="val 9302"/>
              </a:avLst>
            </a:prstGeom>
            <a:solidFill>
              <a:srgbClr val="FBECEC"/>
            </a:solidFill>
            <a:ln w="13335">
              <a:solidFill>
                <a:srgbClr val="C00000"/>
              </a:solidFill>
            </a:ln>
          </p:spPr>
        </p:sp>
        <p:sp>
          <p:nvSpPr>
            <p:cNvPr id="26" name="TextBox 26"/>
            <p:cNvSpPr/>
            <p:nvPr/>
          </p:nvSpPr>
          <p:spPr>
            <a:xfrm>
              <a:off x="7694295" y="5321956"/>
              <a:ext cx="2796540" cy="65836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这是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未定义行为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：可能崩溃，</a:t>
              </a:r>
              <a:br>
                <a:rPr sz="2400" dirty="0"/>
              </a:b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也可能看似正常结束。</a:t>
              </a:r>
            </a:p>
          </p:txBody>
        </p:sp>
      </p:grpSp>
      <p:sp>
        <p:nvSpPr>
          <p:cNvPr id="23" name="Freeform 16">
            <a:extLst>
              <a:ext uri="{FF2B5EF4-FFF2-40B4-BE49-F238E27FC236}">
                <a16:creationId xmlns:a16="http://schemas.microsoft.com/office/drawing/2014/main" id="{A5608B03-5BDF-D801-75CA-325D0A179CE6}"/>
              </a:ext>
            </a:extLst>
          </p:cNvPr>
          <p:cNvSpPr/>
          <p:nvPr/>
        </p:nvSpPr>
        <p:spPr>
          <a:xfrm flipH="1">
            <a:off x="6368427" y="2173256"/>
            <a:ext cx="45719" cy="4031023"/>
          </a:xfrm>
          <a:custGeom>
            <a:avLst/>
            <a:gdLst/>
            <a:ahLst/>
            <a:cxnLst/>
            <a:rect l="l" t="t" r="r" b="b"/>
            <a:pathLst>
              <a:path w="9525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806577" y="797909"/>
            <a:ext cx="10566273" cy="1113282"/>
            <a:chOff x="806577" y="797909"/>
            <a:chExt cx="10566273" cy="1113282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909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06577" y="1426178"/>
              <a:ext cx="10477500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例2.24　深拷贝：增加拷贝构造函数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923925" y="2085975"/>
            <a:ext cx="5829300" cy="4160080"/>
            <a:chOff x="923925" y="2085975"/>
            <a:chExt cx="5829300" cy="4160080"/>
          </a:xfrm>
        </p:grpSpPr>
        <p:sp>
          <p:nvSpPr>
            <p:cNvPr id="7" name="TextBox 7"/>
            <p:cNvSpPr/>
            <p:nvPr/>
          </p:nvSpPr>
          <p:spPr>
            <a:xfrm>
              <a:off x="1038225" y="2085975"/>
              <a:ext cx="5715000" cy="41600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 {</a:t>
              </a:r>
              <a:br>
                <a:rPr sz="2000" dirty="0"/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>
                <a:rPr sz="2000" dirty="0"/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string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name1,</a:t>
              </a:r>
              <a:br>
                <a:rPr sz="2000" dirty="0"/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    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y,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d);</a:t>
              </a:r>
              <a:br>
                <a:rPr sz="2000" dirty="0"/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Student&amp; stu);</a:t>
              </a:r>
              <a:br>
                <a:rPr sz="2000" dirty="0"/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~Student();</a:t>
              </a:r>
              <a:br>
                <a:rPr sz="2000" dirty="0"/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>
                <a:rPr sz="2000" dirty="0"/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string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name;</a:t>
              </a:r>
              <a:br>
                <a:rPr sz="2000" dirty="0"/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Date* birthday;</a:t>
              </a:r>
              <a:br>
                <a:rPr sz="2000" dirty="0"/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923925" y="2085975"/>
              <a:ext cx="81915" cy="4160080"/>
            </a:xfrm>
            <a:custGeom>
              <a:avLst/>
              <a:gdLst/>
              <a:ahLst/>
              <a:cxnLst/>
              <a:rect l="l" t="t" r="r" b="b"/>
              <a:pathLst>
                <a:path w="9525" h="3057525">
                  <a:moveTo>
                    <a:pt x="0" y="0"/>
                  </a:moveTo>
                  <a:lnTo>
                    <a:pt x="0" y="305752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6490098" y="2174401"/>
            <a:ext cx="4878265" cy="1644334"/>
            <a:chOff x="7229856" y="2090071"/>
            <a:chExt cx="4142994" cy="1644334"/>
          </a:xfrm>
        </p:grpSpPr>
        <p:sp>
          <p:nvSpPr>
            <p:cNvPr id="10" name="TextBox 10"/>
            <p:cNvSpPr txBox="1"/>
            <p:nvPr/>
          </p:nvSpPr>
          <p:spPr>
            <a:xfrm>
              <a:off x="7229856" y="2090071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本例</a:t>
              </a:r>
              <a:r>
                <a:rPr lang="zh-CN" alt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的需求</a:t>
              </a:r>
              <a:endParaRPr lang="zh-CN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11" name="Freeform 11"/>
            <p:cNvSpPr/>
            <p:nvPr/>
          </p:nvSpPr>
          <p:spPr>
            <a:xfrm>
              <a:off x="7239000" y="2426970"/>
              <a:ext cx="4133850" cy="9525"/>
            </a:xfrm>
            <a:custGeom>
              <a:avLst/>
              <a:gdLst/>
              <a:ahLst/>
              <a:cxnLst/>
              <a:rect l="l" t="t" r="r" b="b"/>
              <a:pathLst>
                <a:path w="4133850" h="9525">
                  <a:moveTo>
                    <a:pt x="0" y="0"/>
                  </a:moveTo>
                  <a:lnTo>
                    <a:pt x="41338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slide_88-w1"/>
            <p:cNvSpPr/>
            <p:nvPr/>
          </p:nvSpPr>
          <p:spPr>
            <a:xfrm>
              <a:off x="7230618" y="2491073"/>
              <a:ext cx="4133850" cy="1243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dirty="0">
                  <a:solidFill>
                    <a:srgbClr val="172B49"/>
                  </a:solidFill>
                </a:rPr>
                <a:t>通过深拷贝，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复制Student时，另建一个Date对象。这样两个Student就能各自释放</a:t>
              </a:r>
              <a:r>
                <a:rPr lang="zh-CN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自己的日期对象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490098" y="4415886"/>
            <a:ext cx="4878265" cy="1634809"/>
            <a:chOff x="7229856" y="3630263"/>
            <a:chExt cx="4142994" cy="1634809"/>
          </a:xfrm>
        </p:grpSpPr>
        <p:sp>
          <p:nvSpPr>
            <p:cNvPr id="14" name="TextBox 14"/>
            <p:cNvSpPr/>
            <p:nvPr/>
          </p:nvSpPr>
          <p:spPr>
            <a:xfrm>
              <a:off x="7229856" y="3630263"/>
              <a:ext cx="18596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alt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添加拷贝构造函数</a:t>
              </a:r>
              <a:endParaRPr lang="zh-CN" sz="20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15" name="Freeform 15"/>
            <p:cNvSpPr/>
            <p:nvPr/>
          </p:nvSpPr>
          <p:spPr>
            <a:xfrm>
              <a:off x="7239000" y="3967162"/>
              <a:ext cx="4133850" cy="9525"/>
            </a:xfrm>
            <a:custGeom>
              <a:avLst/>
              <a:gdLst/>
              <a:ahLst/>
              <a:cxnLst/>
              <a:rect l="l" t="t" r="r" b="b"/>
              <a:pathLst>
                <a:path w="4133850" h="9525">
                  <a:moveTo>
                    <a:pt x="0" y="0"/>
                  </a:moveTo>
                  <a:lnTo>
                    <a:pt x="41338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6" name="slide_88-w2"/>
            <p:cNvSpPr txBox="1"/>
            <p:nvPr/>
          </p:nvSpPr>
          <p:spPr>
            <a:xfrm>
              <a:off x="7230618" y="4031266"/>
              <a:ext cx="4133850" cy="12338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Student(const Student&amp; stu);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是拷贝构造函数。参数用const引用：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代表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只读取来源对象，不修改它。</a:t>
              </a:r>
            </a:p>
          </p:txBody>
        </p:sp>
      </p:grpSp>
      <p:sp>
        <p:nvSpPr>
          <p:cNvPr id="6" name="Freeform 16">
            <a:extLst>
              <a:ext uri="{FF2B5EF4-FFF2-40B4-BE49-F238E27FC236}">
                <a16:creationId xmlns:a16="http://schemas.microsoft.com/office/drawing/2014/main" id="{85AD5CCA-6D75-C55E-5255-22EEFFE4D20A}"/>
              </a:ext>
            </a:extLst>
          </p:cNvPr>
          <p:cNvSpPr/>
          <p:nvPr/>
        </p:nvSpPr>
        <p:spPr>
          <a:xfrm flipH="1">
            <a:off x="5815099" y="2173256"/>
            <a:ext cx="45719" cy="4031023"/>
          </a:xfrm>
          <a:custGeom>
            <a:avLst/>
            <a:gdLst/>
            <a:ahLst/>
            <a:cxnLst/>
            <a:rect l="l" t="t" r="r" b="b"/>
            <a:pathLst>
              <a:path w="9525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806577" y="797909"/>
            <a:ext cx="10566273" cy="1113282"/>
            <a:chOff x="806577" y="797909"/>
            <a:chExt cx="10566273" cy="1113282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909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06577" y="1426178"/>
              <a:ext cx="10477500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例2.24　拷贝构造函数的实现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923925" y="1984139"/>
            <a:ext cx="10315575" cy="2469033"/>
            <a:chOff x="923925" y="2007717"/>
            <a:chExt cx="10315575" cy="2469033"/>
          </a:xfrm>
        </p:grpSpPr>
        <p:sp>
          <p:nvSpPr>
            <p:cNvPr id="9" name="TextBox 9"/>
            <p:cNvSpPr/>
            <p:nvPr/>
          </p:nvSpPr>
          <p:spPr>
            <a:xfrm>
              <a:off x="1047750" y="2007717"/>
              <a:ext cx="10191750" cy="2257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Student::Student(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Student&amp; stu) {</a:t>
              </a:r>
              <a:br>
                <a:rPr sz="2000" dirty="0"/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"Copy constructing..." &lt;&lt; stu.name &lt;&lt;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endl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>
                <a:rPr sz="2000" dirty="0"/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name = stu.name;</a:t>
              </a:r>
              <a:br>
                <a:rPr sz="2000" dirty="0"/>
              </a:b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zh-CN" b="1" dirty="0">
                  <a:solidFill>
                    <a:schemeClr val="accent3">
                      <a:lumMod val="75000"/>
                    </a:schemeClr>
                  </a:solidFill>
                  <a:latin typeface="Consolas"/>
                  <a:ea typeface="Microsoft YaHei"/>
                  <a:cs typeface="Consolas"/>
                </a:rPr>
                <a:t>// 为副本另建日期对象，避免共用原地址</a:t>
              </a:r>
              <a:br>
                <a:rPr sz="2000" dirty="0"/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birthday =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Date(*stu.birthday);</a:t>
              </a:r>
              <a:br>
                <a:rPr sz="2000" dirty="0"/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923925" y="2095500"/>
              <a:ext cx="45719" cy="2381250"/>
            </a:xfrm>
            <a:custGeom>
              <a:avLst/>
              <a:gdLst/>
              <a:ahLst/>
              <a:cxnLst/>
              <a:rect l="l" t="t" r="r" b="b"/>
              <a:pathLst>
                <a:path w="9525" h="1390650">
                  <a:moveTo>
                    <a:pt x="0" y="0"/>
                  </a:moveTo>
                  <a:lnTo>
                    <a:pt x="0" y="139065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36" name="Group 36"/>
          <p:cNvGrpSpPr/>
          <p:nvPr/>
        </p:nvGrpSpPr>
        <p:grpSpPr>
          <a:xfrm>
            <a:off x="1047750" y="4706525"/>
            <a:ext cx="10287000" cy="1524000"/>
            <a:chOff x="1047750" y="4476750"/>
            <a:chExt cx="10287000" cy="1524000"/>
          </a:xfrm>
        </p:grpSpPr>
        <p:sp>
          <p:nvSpPr>
            <p:cNvPr id="12" name="Rectangle 12"/>
            <p:cNvSpPr/>
            <p:nvPr/>
          </p:nvSpPr>
          <p:spPr>
            <a:xfrm>
              <a:off x="1047750" y="4476750"/>
              <a:ext cx="2286000" cy="3810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1047750" y="4550378"/>
              <a:ext cx="22860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altLang="en-US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步骤</a:t>
              </a:r>
              <a:endParaRPr lang="zh-CN" sz="15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3333750" y="4476750"/>
              <a:ext cx="3810000" cy="3810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3429000" y="4550378"/>
              <a:ext cx="38100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对应代码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7143750" y="4476750"/>
              <a:ext cx="4191000" cy="3810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7" name="TextBox 17"/>
            <p:cNvSpPr/>
            <p:nvPr/>
          </p:nvSpPr>
          <p:spPr>
            <a:xfrm>
              <a:off x="7477125" y="4550378"/>
              <a:ext cx="37147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altLang="en-US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意义</a:t>
              </a:r>
              <a:endParaRPr lang="zh-CN" sz="15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1047750" y="4857750"/>
              <a:ext cx="228600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TextBox 19"/>
            <p:cNvSpPr/>
            <p:nvPr/>
          </p:nvSpPr>
          <p:spPr>
            <a:xfrm>
              <a:off x="1047750" y="4931378"/>
              <a:ext cx="22860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5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复制姓名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3333750" y="4857750"/>
              <a:ext cx="381000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1" name="TextBox 21"/>
            <p:cNvSpPr/>
            <p:nvPr/>
          </p:nvSpPr>
          <p:spPr>
            <a:xfrm>
              <a:off x="3429000" y="4931378"/>
              <a:ext cx="38100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5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 = stu.name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7143750" y="4857750"/>
              <a:ext cx="419100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3" name="TextBox 23"/>
            <p:cNvSpPr/>
            <p:nvPr/>
          </p:nvSpPr>
          <p:spPr>
            <a:xfrm>
              <a:off x="7477125" y="4931378"/>
              <a:ext cx="37147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5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string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成员可以直接复制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1047750" y="5238750"/>
              <a:ext cx="228600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TextBox 25"/>
            <p:cNvSpPr/>
            <p:nvPr/>
          </p:nvSpPr>
          <p:spPr>
            <a:xfrm>
              <a:off x="1047750" y="5312378"/>
              <a:ext cx="22860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5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取得原日期对象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3333750" y="5238750"/>
              <a:ext cx="381000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7" name="TextBox 27"/>
            <p:cNvSpPr/>
            <p:nvPr/>
          </p:nvSpPr>
          <p:spPr>
            <a:xfrm>
              <a:off x="3429000" y="5312378"/>
              <a:ext cx="38100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5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*stu.birthday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7143750" y="5238750"/>
              <a:ext cx="419100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9" name="TextBox 29"/>
            <p:cNvSpPr/>
            <p:nvPr/>
          </p:nvSpPr>
          <p:spPr>
            <a:xfrm>
              <a:off x="7477125" y="5312378"/>
              <a:ext cx="37147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加*，取得指针所指的Date对象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1047750" y="5619750"/>
              <a:ext cx="228600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TextBox 31"/>
            <p:cNvSpPr/>
            <p:nvPr/>
          </p:nvSpPr>
          <p:spPr>
            <a:xfrm>
              <a:off x="1047750" y="5693378"/>
              <a:ext cx="22860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5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建立日期副本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3333750" y="5619750"/>
              <a:ext cx="381000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3" name="TextBox 33"/>
            <p:cNvSpPr/>
            <p:nvPr/>
          </p:nvSpPr>
          <p:spPr>
            <a:xfrm>
              <a:off x="3429000" y="5693378"/>
              <a:ext cx="38100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5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 Date(*stu.birthday)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7143750" y="5619750"/>
              <a:ext cx="4191000" cy="381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5" name="TextBox 35"/>
            <p:cNvSpPr/>
            <p:nvPr/>
          </p:nvSpPr>
          <p:spPr>
            <a:xfrm>
              <a:off x="7477125" y="5693378"/>
              <a:ext cx="37147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复制年月日，</a:t>
              </a:r>
              <a:r>
                <a:rPr lang="zh-CN" altLang="en-US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新地址交给</a:t>
              </a:r>
              <a:r>
                <a:rPr lang="en-US" sz="15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birthday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806577" y="797909"/>
            <a:ext cx="10566273" cy="1113282"/>
            <a:chOff x="806577" y="797909"/>
            <a:chExt cx="10566273" cy="1113282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909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06577" y="1426178"/>
              <a:ext cx="10477500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例2.24　两个学生对象</a:t>
              </a:r>
              <a:r>
                <a:rPr lang="zh-CN" altLang="en-US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都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各有自己的日期对象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923925" y="1986326"/>
            <a:ext cx="5631620" cy="1969978"/>
            <a:chOff x="923925" y="2062760"/>
            <a:chExt cx="5631620" cy="1969978"/>
          </a:xfrm>
        </p:grpSpPr>
        <p:sp>
          <p:nvSpPr>
            <p:cNvPr id="7" name="TextBox 7"/>
            <p:cNvSpPr/>
            <p:nvPr/>
          </p:nvSpPr>
          <p:spPr>
            <a:xfrm>
              <a:off x="1038225" y="2062760"/>
              <a:ext cx="5517320" cy="193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>
                <a:rPr sz="2000" dirty="0"/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 stu1("liming",2008,4,28);</a:t>
              </a:r>
              <a:br>
                <a:rPr sz="2000" dirty="0"/>
              </a:b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Student stu2 = stu1;   </a:t>
              </a:r>
              <a:r>
                <a:rPr lang="zh-CN" b="1" dirty="0">
                  <a:solidFill>
                    <a:schemeClr val="accent3">
                      <a:lumMod val="75000"/>
                    </a:schemeClr>
                  </a:solidFill>
                  <a:latin typeface="Consolas"/>
                  <a:ea typeface="Microsoft YaHei"/>
                  <a:cs typeface="Consolas"/>
                </a:rPr>
                <a:t>// </a:t>
              </a:r>
              <a:r>
                <a:rPr lang="zh-CN" altLang="en-US" b="1" dirty="0">
                  <a:solidFill>
                    <a:schemeClr val="accent3">
                      <a:lumMod val="75000"/>
                    </a:schemeClr>
                  </a:solidFill>
                  <a:latin typeface="Consolas"/>
                  <a:ea typeface="Microsoft YaHei"/>
                  <a:cs typeface="Consolas"/>
                </a:rPr>
                <a:t>调用深</a:t>
              </a:r>
              <a:r>
                <a:rPr lang="zh-CN" b="1" dirty="0">
                  <a:solidFill>
                    <a:schemeClr val="accent3">
                      <a:lumMod val="75000"/>
                    </a:schemeClr>
                  </a:solidFill>
                  <a:latin typeface="Consolas"/>
                  <a:ea typeface="Microsoft YaHei"/>
                  <a:cs typeface="Consolas"/>
                </a:rPr>
                <a:t>拷贝构造</a:t>
              </a:r>
              <a:br>
                <a:rPr sz="2000" b="1" dirty="0">
                  <a:solidFill>
                    <a:schemeClr val="accent3">
                      <a:lumMod val="75000"/>
                    </a:schemeClr>
                  </a:solidFill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0;</a:t>
              </a:r>
              <a:br>
                <a:rPr sz="2000" dirty="0"/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923925" y="2095500"/>
              <a:ext cx="76200" cy="1937238"/>
            </a:xfrm>
            <a:custGeom>
              <a:avLst/>
              <a:gdLst/>
              <a:ahLst/>
              <a:cxnLst/>
              <a:rect l="l" t="t" r="r" b="b"/>
              <a:pathLst>
                <a:path w="9525" h="1152525">
                  <a:moveTo>
                    <a:pt x="0" y="0"/>
                  </a:moveTo>
                  <a:lnTo>
                    <a:pt x="0" y="115252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1092327" y="4286978"/>
            <a:ext cx="4953000" cy="1447800"/>
            <a:chOff x="1047750" y="3733800"/>
            <a:chExt cx="4953000" cy="1447800"/>
          </a:xfrm>
        </p:grpSpPr>
        <p:sp>
          <p:nvSpPr>
            <p:cNvPr id="10" name="Rectangle 10"/>
            <p:cNvSpPr/>
            <p:nvPr/>
          </p:nvSpPr>
          <p:spPr>
            <a:xfrm>
              <a:off x="1047750" y="3733800"/>
              <a:ext cx="4953000" cy="1447800"/>
            </a:xfrm>
            <a:prstGeom prst="roundRect">
              <a:avLst>
                <a:gd name="adj" fmla="val 5263"/>
              </a:avLst>
            </a:prstGeom>
            <a:solidFill>
              <a:srgbClr val="1E2F4D"/>
            </a:solidFill>
            <a:ln>
              <a:noFill/>
            </a:ln>
          </p:spPr>
        </p:sp>
        <p:sp>
          <p:nvSpPr>
            <p:cNvPr id="11" name="TextBox 11"/>
            <p:cNvSpPr/>
            <p:nvPr/>
          </p:nvSpPr>
          <p:spPr>
            <a:xfrm>
              <a:off x="1193673" y="3806190"/>
              <a:ext cx="892683" cy="25031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280" b="1" dirty="0">
                  <a:solidFill>
                    <a:srgbClr val="9FC5E8"/>
                  </a:solidFill>
                  <a:latin typeface="Consolas"/>
                  <a:ea typeface="Microsoft YaHei"/>
                  <a:cs typeface="Consolas"/>
                </a:rPr>
                <a:t>运行结果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190625" y="4057650"/>
              <a:ext cx="4000500" cy="1038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Constructing...liming</a:t>
              </a:r>
              <a:br>
                <a:rPr dirty="0"/>
              </a:br>
              <a:r>
                <a:rPr lang="en-US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Copy constructing...liming</a:t>
              </a:r>
              <a:br>
                <a:rPr dirty="0"/>
              </a:br>
              <a:r>
                <a:rPr lang="en-US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Destructing...liming</a:t>
              </a:r>
              <a:br>
                <a:rPr dirty="0"/>
              </a:br>
              <a:r>
                <a:rPr lang="en-US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Destructing...liming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772275" y="2259915"/>
            <a:ext cx="4667250" cy="1562100"/>
            <a:chOff x="6667500" y="2114550"/>
            <a:chExt cx="4667250" cy="1562100"/>
          </a:xfrm>
        </p:grpSpPr>
        <p:sp>
          <p:nvSpPr>
            <p:cNvPr id="14" name="Rectangle 14"/>
            <p:cNvSpPr/>
            <p:nvPr/>
          </p:nvSpPr>
          <p:spPr>
            <a:xfrm>
              <a:off x="6667500" y="2114550"/>
              <a:ext cx="1809750" cy="609600"/>
            </a:xfrm>
            <a:prstGeom prst="roundRect">
              <a:avLst>
                <a:gd name="adj" fmla="val 12500"/>
              </a:avLst>
            </a:prstGeom>
            <a:solidFill>
              <a:srgbClr val="FFFFFF"/>
            </a:solidFill>
            <a:ln w="13335">
              <a:solidFill>
                <a:srgbClr val="244D87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6724650" y="2302478"/>
              <a:ext cx="17907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5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stu1.birthday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667500" y="3067050"/>
              <a:ext cx="1809750" cy="609600"/>
            </a:xfrm>
            <a:prstGeom prst="roundRect">
              <a:avLst>
                <a:gd name="adj" fmla="val 12500"/>
              </a:avLst>
            </a:prstGeom>
            <a:solidFill>
              <a:srgbClr val="FFFFFF"/>
            </a:solidFill>
            <a:ln w="13335">
              <a:solidFill>
                <a:srgbClr val="244D87"/>
              </a:solidFill>
            </a:ln>
          </p:spPr>
        </p:sp>
        <p:sp>
          <p:nvSpPr>
            <p:cNvPr id="17" name="TextBox 17"/>
            <p:cNvSpPr/>
            <p:nvPr/>
          </p:nvSpPr>
          <p:spPr>
            <a:xfrm>
              <a:off x="6724650" y="3254978"/>
              <a:ext cx="17907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5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stu2.birthday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9144000" y="2114550"/>
              <a:ext cx="2190750" cy="609600"/>
            </a:xfrm>
            <a:prstGeom prst="roundRect">
              <a:avLst>
                <a:gd name="adj" fmla="val 12500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9" name="TextBox 19"/>
            <p:cNvSpPr/>
            <p:nvPr/>
          </p:nvSpPr>
          <p:spPr>
            <a:xfrm>
              <a:off x="9144000" y="2302478"/>
              <a:ext cx="21907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日期1：2008.4.28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9144000" y="3067050"/>
              <a:ext cx="2190750" cy="609600"/>
            </a:xfrm>
            <a:prstGeom prst="roundRect">
              <a:avLst>
                <a:gd name="adj" fmla="val 12500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21" name="TextBox 21"/>
            <p:cNvSpPr/>
            <p:nvPr/>
          </p:nvSpPr>
          <p:spPr>
            <a:xfrm>
              <a:off x="9144000" y="3254978"/>
              <a:ext cx="21907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日期2：2008.4.28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8496300" y="2419350"/>
              <a:ext cx="609600" cy="9525"/>
            </a:xfrm>
            <a:custGeom>
              <a:avLst/>
              <a:gdLst/>
              <a:ahLst/>
              <a:cxnLst/>
              <a:rect l="l" t="t" r="r" b="b"/>
              <a:pathLst>
                <a:path w="609600" h="9525">
                  <a:moveTo>
                    <a:pt x="0" y="0"/>
                  </a:moveTo>
                  <a:lnTo>
                    <a:pt x="609600" y="0"/>
                  </a:lnTo>
                </a:path>
              </a:pathLst>
            </a:custGeom>
            <a:noFill/>
            <a:ln w="20955">
              <a:solidFill>
                <a:srgbClr val="538135"/>
              </a:solidFill>
              <a:tailEnd type="triangle" w="lg" len="lg"/>
            </a:ln>
          </p:spPr>
        </p:sp>
        <p:sp>
          <p:nvSpPr>
            <p:cNvPr id="23" name="Freeform 23"/>
            <p:cNvSpPr/>
            <p:nvPr/>
          </p:nvSpPr>
          <p:spPr>
            <a:xfrm>
              <a:off x="8496300" y="3371850"/>
              <a:ext cx="609600" cy="9525"/>
            </a:xfrm>
            <a:custGeom>
              <a:avLst/>
              <a:gdLst/>
              <a:ahLst/>
              <a:cxnLst/>
              <a:rect l="l" t="t" r="r" b="b"/>
              <a:pathLst>
                <a:path w="609600" h="9525">
                  <a:moveTo>
                    <a:pt x="0" y="0"/>
                  </a:moveTo>
                  <a:lnTo>
                    <a:pt x="609600" y="0"/>
                  </a:lnTo>
                </a:path>
              </a:pathLst>
            </a:custGeom>
            <a:noFill/>
            <a:ln w="20955">
              <a:solidFill>
                <a:srgbClr val="538135"/>
              </a:solidFill>
              <a:tailEnd type="triangle" w="lg" len="lg"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6508652" y="4162070"/>
            <a:ext cx="5044884" cy="1677782"/>
            <a:chOff x="6657974" y="3665012"/>
            <a:chExt cx="4895851" cy="1677782"/>
          </a:xfrm>
        </p:grpSpPr>
        <p:grpSp>
          <p:nvGrpSpPr>
            <p:cNvPr id="46" name="Group 46"/>
            <p:cNvGrpSpPr/>
            <p:nvPr/>
          </p:nvGrpSpPr>
          <p:grpSpPr>
            <a:xfrm>
              <a:off x="6657974" y="3665012"/>
              <a:ext cx="4895851" cy="1677782"/>
              <a:chOff x="6657974" y="3665012"/>
              <a:chExt cx="4895851" cy="1677782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6657975" y="3857625"/>
                <a:ext cx="4895850" cy="1238250"/>
              </a:xfrm>
              <a:custGeom>
                <a:avLst/>
                <a:gdLst/>
                <a:ahLst/>
                <a:cxnLst/>
                <a:rect l="l" t="t" r="r" b="b"/>
                <a:pathLst>
                  <a:path w="4895850" h="1238250">
                    <a:moveTo>
                      <a:pt x="0" y="0"/>
                    </a:moveTo>
                    <a:lnTo>
                      <a:pt x="4895850" y="0"/>
                    </a:lnTo>
                    <a:lnTo>
                      <a:pt x="4895850" y="1238250"/>
                    </a:lnTo>
                    <a:lnTo>
                      <a:pt x="0" y="123825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45" name="TextBox 45"/>
              <p:cNvSpPr txBox="1"/>
              <p:nvPr/>
            </p:nvSpPr>
            <p:spPr>
              <a:xfrm>
                <a:off x="6657974" y="3665012"/>
                <a:ext cx="4895850" cy="16777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Student stu2 = stu1;</a:t>
                </a:r>
                <a:r>
                  <a:rPr lang="en-US" altLang="zh-CN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</a:t>
                </a:r>
                <a:r>
                  <a:rPr lang="zh-CN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是在</a:t>
                </a:r>
                <a:r>
                  <a:rPr lang="zh-CN" altLang="zh-CN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调用拷贝构造函数</a:t>
                </a:r>
                <a:r>
                  <a:rPr lang="zh-CN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建立</a:t>
                </a:r>
                <a:r>
                  <a:rPr lang="zh-CN" altLang="en-US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一个</a:t>
                </a:r>
                <a:r>
                  <a:rPr lang="zh-CN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新对象。</a:t>
                </a:r>
                <a:br>
                  <a:rPr sz="2400" dirty="0"/>
                </a:br>
                <a:r>
                  <a:rPr lang="zh-CN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图中两个</a:t>
                </a:r>
                <a:r>
                  <a:rPr lang="en-US" altLang="zh-CN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</a:t>
                </a:r>
                <a:r>
                  <a:rPr lang="zh-CN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Date</a:t>
                </a:r>
                <a:r>
                  <a:rPr lang="en-US" altLang="zh-CN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 </a:t>
                </a:r>
                <a:r>
                  <a:rPr lang="zh-CN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对象保存相同的年月日，但</a:t>
                </a:r>
                <a:r>
                  <a:rPr lang="zh-CN" altLang="en-US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所属对象</a:t>
                </a:r>
                <a:r>
                  <a:rPr lang="zh-CN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地址不同</a:t>
                </a:r>
                <a:r>
                  <a:rPr lang="zh-CN" altLang="en-US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，</a:t>
                </a:r>
                <a:r>
                  <a:rPr lang="zh-CN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两次析构</a:t>
                </a:r>
                <a:r>
                  <a:rPr lang="zh-CN" altLang="en-US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时就不会出现问题了</a:t>
                </a:r>
                <a:r>
                  <a:rPr lang="zh-CN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。</a:t>
                </a:r>
              </a:p>
            </p:txBody>
          </p:sp>
        </p:grpSp>
      </p:grpSp>
      <p:grpSp>
        <p:nvGrpSpPr>
          <p:cNvPr id="28" name="slide_91-tip"/>
          <p:cNvGrpSpPr/>
          <p:nvPr/>
        </p:nvGrpSpPr>
        <p:grpSpPr>
          <a:xfrm>
            <a:off x="1000125" y="6001418"/>
            <a:ext cx="9992751" cy="293370"/>
            <a:chOff x="795140" y="5521928"/>
            <a:chExt cx="9064378" cy="293370"/>
          </a:xfrm>
        </p:grpSpPr>
        <p:sp>
          <p:nvSpPr>
            <p:cNvPr id="27" name="TextBox 27"/>
            <p:cNvSpPr txBox="1"/>
            <p:nvPr/>
          </p:nvSpPr>
          <p:spPr>
            <a:xfrm>
              <a:off x="795140" y="5521928"/>
              <a:ext cx="906437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altLang="en-US" dirty="0">
                  <a:solidFill>
                    <a:srgbClr val="172B49"/>
                  </a:solidFill>
                  <a:cs typeface="Consolas"/>
                </a:rPr>
                <a:t>注：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本例只处理</a:t>
              </a:r>
              <a:r>
                <a:rPr lang="zh-CN" altLang="en-US" dirty="0">
                  <a:solidFill>
                    <a:srgbClr val="172B49"/>
                  </a:solidFill>
                  <a:cs typeface="Consolas"/>
                </a:rPr>
                <a:t>拷贝构造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对象；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给已有对象赋值（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stu2 = stu1;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）要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运算符重载一章再讲。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120-header"/>
          <p:cNvGrpSpPr/>
          <p:nvPr/>
        </p:nvGrpSpPr>
        <p:grpSpPr>
          <a:xfrm>
            <a:off x="806577" y="797878"/>
            <a:ext cx="10566273" cy="1078547"/>
            <a:chOff x="806577" y="797878"/>
            <a:chExt cx="10566273" cy="1078547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6094617" cy="3816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例2.2</a:t>
              </a:r>
              <a:r>
                <a:rPr lang="en-US" alt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5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　</a:t>
              </a:r>
              <a:r>
                <a:rPr lang="zh-CN" alt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类的应用举例：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圆形游泳池的造价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7" name="slide_120-task"/>
          <p:cNvGrpSpPr/>
          <p:nvPr/>
        </p:nvGrpSpPr>
        <p:grpSpPr>
          <a:xfrm>
            <a:off x="810768" y="1976755"/>
            <a:ext cx="10553700" cy="872868"/>
            <a:chOff x="810768" y="1976755"/>
            <a:chExt cx="10553700" cy="872868"/>
          </a:xfrm>
        </p:grpSpPr>
        <p:sp>
          <p:nvSpPr>
            <p:cNvPr id="6" name="slide_120-w1"/>
            <p:cNvSpPr txBox="1"/>
            <p:nvPr/>
          </p:nvSpPr>
          <p:spPr>
            <a:xfrm>
              <a:off x="810768" y="1976755"/>
              <a:ext cx="10553700" cy="8728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圆形游泳池周围要修一圈宽3米的圆形过道，过道外边缘围上栅栏。栅栏35元/米，过道20元/平方米，泳池半径由键盘输入。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通过面向对象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编程计算过道和栅栏的造价。</a:t>
              </a:r>
            </a:p>
          </p:txBody>
        </p:sp>
      </p:grpSp>
      <p:grpSp>
        <p:nvGrpSpPr>
          <p:cNvPr id="15" name="slide_120-pic"/>
          <p:cNvGrpSpPr/>
          <p:nvPr/>
        </p:nvGrpSpPr>
        <p:grpSpPr>
          <a:xfrm>
            <a:off x="1428750" y="3163496"/>
            <a:ext cx="2961310" cy="2868612"/>
            <a:chOff x="1428750" y="3036888"/>
            <a:chExt cx="2961310" cy="2868612"/>
          </a:xfrm>
        </p:grpSpPr>
        <p:sp>
          <p:nvSpPr>
            <p:cNvPr id="8" name="Ellipse 8"/>
            <p:cNvSpPr/>
            <p:nvPr/>
          </p:nvSpPr>
          <p:spPr>
            <a:xfrm>
              <a:off x="1428750" y="3048000"/>
              <a:ext cx="2857500" cy="2857500"/>
            </a:xfrm>
            <a:prstGeom prst="ellipse">
              <a:avLst/>
            </a:prstGeom>
            <a:solidFill>
              <a:srgbClr val="EEF5E9"/>
            </a:solidFill>
            <a:ln w="47625">
              <a:solidFill>
                <a:srgbClr val="538135"/>
              </a:solidFill>
            </a:ln>
          </p:spPr>
        </p:sp>
        <p:sp>
          <p:nvSpPr>
            <p:cNvPr id="9" name="Ellipse 9"/>
            <p:cNvSpPr/>
            <p:nvPr/>
          </p:nvSpPr>
          <p:spPr>
            <a:xfrm>
              <a:off x="1943100" y="3562350"/>
              <a:ext cx="1828800" cy="1828800"/>
            </a:xfrm>
            <a:prstGeom prst="ellipse">
              <a:avLst/>
            </a:prstGeom>
            <a:solidFill>
              <a:srgbClr val="D8EEF5"/>
            </a:solidFill>
            <a:ln w="19050">
              <a:solidFill>
                <a:srgbClr val="244D8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2857500" y="4476750"/>
              <a:ext cx="914400" cy="9525"/>
            </a:xfrm>
            <a:custGeom>
              <a:avLst/>
              <a:gdLst/>
              <a:ahLst/>
              <a:cxnLst/>
              <a:rect l="l" t="t" r="r" b="b"/>
              <a:pathLst>
                <a:path w="914400" h="9525">
                  <a:moveTo>
                    <a:pt x="0" y="0"/>
                  </a:moveTo>
                  <a:lnTo>
                    <a:pt x="914400" y="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601849" y="4089082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泳池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945130" y="4531360"/>
              <a:ext cx="12630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355342" y="5460365"/>
              <a:ext cx="9405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过道 宽3米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993261" y="3036888"/>
              <a:ext cx="39679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栅栏</a:t>
              </a:r>
            </a:p>
          </p:txBody>
        </p:sp>
      </p:grpSp>
      <p:grpSp>
        <p:nvGrpSpPr>
          <p:cNvPr id="28" name="slide_120-calc"/>
          <p:cNvGrpSpPr/>
          <p:nvPr/>
        </p:nvGrpSpPr>
        <p:grpSpPr>
          <a:xfrm>
            <a:off x="4953000" y="3269858"/>
            <a:ext cx="6381750" cy="1257300"/>
            <a:chOff x="4953000" y="3143250"/>
            <a:chExt cx="6381750" cy="1257300"/>
          </a:xfrm>
        </p:grpSpPr>
        <p:sp>
          <p:nvSpPr>
            <p:cNvPr id="16" name="Rectangle 16"/>
            <p:cNvSpPr/>
            <p:nvPr/>
          </p:nvSpPr>
          <p:spPr>
            <a:xfrm>
              <a:off x="4953000" y="3143250"/>
              <a:ext cx="16192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5541924" y="322707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项目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572250" y="3143250"/>
              <a:ext cx="47625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520100" y="322707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怎样计算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4953000" y="3562350"/>
              <a:ext cx="1619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5541924" y="364617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栅栏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6572250" y="3562350"/>
              <a:ext cx="4762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716649" y="3646170"/>
              <a:ext cx="145172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外圆周长 × 35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4953000" y="3981450"/>
              <a:ext cx="1619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5541924" y="406527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过道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6572250" y="3981450"/>
              <a:ext cx="4762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716649" y="4065270"/>
              <a:ext cx="296189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（外圆面积 − 内圆面积）× 20</a:t>
              </a:r>
            </a:p>
          </p:txBody>
        </p:sp>
      </p:grpSp>
      <p:grpSp>
        <p:nvGrpSpPr>
          <p:cNvPr id="30" name="slide_120-design"/>
          <p:cNvGrpSpPr/>
          <p:nvPr/>
        </p:nvGrpSpPr>
        <p:grpSpPr>
          <a:xfrm>
            <a:off x="4952999" y="5064980"/>
            <a:ext cx="6474655" cy="785536"/>
            <a:chOff x="4944999" y="4527232"/>
            <a:chExt cx="6199361" cy="785536"/>
          </a:xfrm>
        </p:grpSpPr>
        <p:sp>
          <p:nvSpPr>
            <p:cNvPr id="29" name="slide_120-w2"/>
            <p:cNvSpPr txBox="1"/>
            <p:nvPr/>
          </p:nvSpPr>
          <p:spPr>
            <a:xfrm>
              <a:off x="4944999" y="4527232"/>
              <a:ext cx="6199361" cy="7855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外圆半径是r + 3。两项计算都</a:t>
              </a:r>
              <a:r>
                <a:rPr lang="zh-CN" altLang="en-US" dirty="0">
                  <a:solidFill>
                    <a:srgbClr val="172B49"/>
                  </a:solidFill>
                  <a:cs typeface="Consolas"/>
                </a:rPr>
                <a:t>需要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用到圆的周长和面积，所以设计一个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Circle类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，建立泳池和过道外边缘两个Circle对象。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121-header"/>
          <p:cNvGrpSpPr/>
          <p:nvPr/>
        </p:nvGrpSpPr>
        <p:grpSpPr>
          <a:xfrm>
            <a:off x="806577" y="797878"/>
            <a:ext cx="10566273" cy="1078547"/>
            <a:chOff x="806577" y="797878"/>
            <a:chExt cx="10566273" cy="1078547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3651641" cy="3816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</a:t>
              </a:r>
              <a:r>
                <a:rPr lang="en-US" alt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2.25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　Circle类的声明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slide_121-code"/>
          <p:cNvGrpSpPr/>
          <p:nvPr/>
        </p:nvGrpSpPr>
        <p:grpSpPr>
          <a:xfrm>
            <a:off x="923925" y="2057399"/>
            <a:ext cx="5724732" cy="3909418"/>
            <a:chOff x="923925" y="2057399"/>
            <a:chExt cx="5724732" cy="3909418"/>
          </a:xfrm>
        </p:grpSpPr>
        <p:sp>
          <p:nvSpPr>
            <p:cNvPr id="6" name="TextBox 6"/>
            <p:cNvSpPr txBox="1"/>
            <p:nvPr/>
          </p:nvSpPr>
          <p:spPr>
            <a:xfrm>
              <a:off x="1039749" y="2088832"/>
              <a:ext cx="5608908" cy="387798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#include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&lt;iostream&gt;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#include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&lt;iomanip&gt;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std;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PI = 3.14159f;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FencePrice = 35;     </a:t>
              </a: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元/米</a:t>
              </a:r>
              <a:b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ConcretePrice = 20;  </a:t>
              </a: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元/平方米</a:t>
              </a:r>
              <a:b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Circle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radius;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Circle(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r);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Circumference()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Area()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923925" y="2057399"/>
              <a:ext cx="45719" cy="3909417"/>
            </a:xfrm>
            <a:custGeom>
              <a:avLst/>
              <a:gdLst/>
              <a:ahLst/>
              <a:cxnLst/>
              <a:rect l="l" t="t" r="r" b="b"/>
              <a:pathLst>
                <a:path w="9525" h="3557588">
                  <a:moveTo>
                    <a:pt x="0" y="0"/>
                  </a:moveTo>
                  <a:lnTo>
                    <a:pt x="0" y="3557588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2" name="slide_121-note1"/>
          <p:cNvGrpSpPr/>
          <p:nvPr/>
        </p:nvGrpSpPr>
        <p:grpSpPr>
          <a:xfrm>
            <a:off x="7420356" y="2441795"/>
            <a:ext cx="3952494" cy="1048512"/>
            <a:chOff x="7420356" y="2090102"/>
            <a:chExt cx="3952494" cy="1048512"/>
          </a:xfrm>
        </p:grpSpPr>
        <p:sp>
          <p:nvSpPr>
            <p:cNvPr id="9" name="TextBox 9"/>
            <p:cNvSpPr txBox="1"/>
            <p:nvPr/>
          </p:nvSpPr>
          <p:spPr>
            <a:xfrm>
              <a:off x="7420356" y="2090102"/>
              <a:ext cx="1025922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三个常量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7429500" y="2426970"/>
              <a:ext cx="3943350" cy="9525"/>
            </a:xfrm>
            <a:custGeom>
              <a:avLst/>
              <a:gdLst/>
              <a:ahLst/>
              <a:cxnLst/>
              <a:rect l="l" t="t" r="r" b="b"/>
              <a:pathLst>
                <a:path w="3943350" h="9525">
                  <a:moveTo>
                    <a:pt x="0" y="0"/>
                  </a:moveTo>
                  <a:lnTo>
                    <a:pt x="39433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1" name="slide_121-w1"/>
            <p:cNvSpPr txBox="1"/>
            <p:nvPr/>
          </p:nvSpPr>
          <p:spPr>
            <a:xfrm>
              <a:off x="7421118" y="2491105"/>
              <a:ext cx="3943350" cy="6475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558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圆周率、栅栏单价、过道单价。栅栏按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米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计价，过道按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平方米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计价。</a:t>
              </a:r>
            </a:p>
          </p:txBody>
        </p:sp>
      </p:grpSp>
      <p:grpSp>
        <p:nvGrpSpPr>
          <p:cNvPr id="16" name="slide_121-note2"/>
          <p:cNvGrpSpPr/>
          <p:nvPr/>
        </p:nvGrpSpPr>
        <p:grpSpPr>
          <a:xfrm>
            <a:off x="7420356" y="4172996"/>
            <a:ext cx="3952494" cy="1373315"/>
            <a:chOff x="7420356" y="3305492"/>
            <a:chExt cx="3952494" cy="1373315"/>
          </a:xfrm>
        </p:grpSpPr>
        <p:sp>
          <p:nvSpPr>
            <p:cNvPr id="13" name="TextBox 13"/>
            <p:cNvSpPr txBox="1"/>
            <p:nvPr/>
          </p:nvSpPr>
          <p:spPr>
            <a:xfrm>
              <a:off x="7420356" y="3305492"/>
              <a:ext cx="11028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Circle类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7429500" y="3642360"/>
              <a:ext cx="3943350" cy="9525"/>
            </a:xfrm>
            <a:custGeom>
              <a:avLst/>
              <a:gdLst/>
              <a:ahLst/>
              <a:cxnLst/>
              <a:rect l="l" t="t" r="r" b="b"/>
              <a:pathLst>
                <a:path w="3943350" h="9525">
                  <a:moveTo>
                    <a:pt x="0" y="0"/>
                  </a:moveTo>
                  <a:lnTo>
                    <a:pt x="39433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slide_121-w2"/>
            <p:cNvSpPr txBox="1"/>
            <p:nvPr/>
          </p:nvSpPr>
          <p:spPr>
            <a:xfrm>
              <a:off x="7421118" y="3706495"/>
              <a:ext cx="3943350" cy="9723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558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只保存半径radius；构造函数接收半径，Circumference和Area分别返回周长和面积。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122-header"/>
          <p:cNvGrpSpPr/>
          <p:nvPr/>
        </p:nvGrpSpPr>
        <p:grpSpPr>
          <a:xfrm>
            <a:off x="806577" y="797878"/>
            <a:ext cx="10566273" cy="1078547"/>
            <a:chOff x="806577" y="797878"/>
            <a:chExt cx="10566273" cy="1078547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3651641" cy="3816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</a:t>
              </a:r>
              <a:r>
                <a:rPr lang="en-US" alt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2.25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　Circle类的实现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slide_122-code"/>
          <p:cNvGrpSpPr/>
          <p:nvPr/>
        </p:nvGrpSpPr>
        <p:grpSpPr>
          <a:xfrm>
            <a:off x="915375" y="2334945"/>
            <a:ext cx="4801021" cy="2531745"/>
            <a:chOff x="923925" y="2076450"/>
            <a:chExt cx="4801021" cy="2531745"/>
          </a:xfrm>
        </p:grpSpPr>
        <p:sp>
          <p:nvSpPr>
            <p:cNvPr id="6" name="TextBox 6"/>
            <p:cNvSpPr txBox="1"/>
            <p:nvPr/>
          </p:nvSpPr>
          <p:spPr>
            <a:xfrm>
              <a:off x="1039368" y="2091055"/>
              <a:ext cx="4685578" cy="24929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Circle::Circle(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r)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radius = r;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Circle::Circumference()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2 * PI * radius;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Circle::Area()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PI * radius * radius;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923925" y="2076450"/>
              <a:ext cx="9525" cy="2531745"/>
            </a:xfrm>
            <a:custGeom>
              <a:avLst/>
              <a:gdLst/>
              <a:ahLst/>
              <a:cxnLst/>
              <a:rect l="l" t="t" r="r" b="b"/>
              <a:pathLst>
                <a:path w="9525" h="2531745">
                  <a:moveTo>
                    <a:pt x="0" y="0"/>
                  </a:moveTo>
                  <a:lnTo>
                    <a:pt x="0" y="253174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5" name="slide_122-tbl"/>
          <p:cNvGrpSpPr/>
          <p:nvPr/>
        </p:nvGrpSpPr>
        <p:grpSpPr>
          <a:xfrm>
            <a:off x="6819868" y="2704654"/>
            <a:ext cx="4476750" cy="1676400"/>
            <a:chOff x="6858000" y="2114550"/>
            <a:chExt cx="4476750" cy="1676400"/>
          </a:xfrm>
        </p:grpSpPr>
        <p:sp>
          <p:nvSpPr>
            <p:cNvPr id="9" name="Rectangle 9"/>
            <p:cNvSpPr/>
            <p:nvPr/>
          </p:nvSpPr>
          <p:spPr>
            <a:xfrm>
              <a:off x="6858000" y="2114550"/>
              <a:ext cx="20002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7292" y="2207260"/>
              <a:ext cx="4616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函数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8858250" y="2114550"/>
              <a:ext cx="24765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65667" y="2207260"/>
              <a:ext cx="4616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结果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858000" y="2533650"/>
              <a:ext cx="2000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288257" y="2626360"/>
              <a:ext cx="113973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Circle(r)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858250" y="2533650"/>
              <a:ext cx="2476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191605" y="2626360"/>
              <a:ext cx="1809791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把r保存到radius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6858000" y="2952750"/>
              <a:ext cx="2000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908345" y="3045460"/>
              <a:ext cx="189955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Circumference()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858250" y="2952750"/>
              <a:ext cx="2476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519419" y="3045460"/>
              <a:ext cx="115416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返回圆周长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6858000" y="3371850"/>
              <a:ext cx="2000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478214" y="3464560"/>
              <a:ext cx="75982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Area()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8858250" y="3371850"/>
              <a:ext cx="2476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519419" y="3464560"/>
              <a:ext cx="115416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返回圆面积</a:t>
              </a:r>
            </a:p>
          </p:txBody>
        </p:sp>
      </p:grpSp>
      <p:grpSp>
        <p:nvGrpSpPr>
          <p:cNvPr id="27" name="slide_122-tip"/>
          <p:cNvGrpSpPr/>
          <p:nvPr/>
        </p:nvGrpSpPr>
        <p:grpSpPr>
          <a:xfrm>
            <a:off x="915375" y="5280867"/>
            <a:ext cx="7596196" cy="962636"/>
            <a:chOff x="1004469" y="4973295"/>
            <a:chExt cx="7596196" cy="962636"/>
          </a:xfrm>
        </p:grpSpPr>
        <p:sp>
          <p:nvSpPr>
            <p:cNvPr id="26" name="slide_122-w1"/>
            <p:cNvSpPr txBox="1"/>
            <p:nvPr/>
          </p:nvSpPr>
          <p:spPr>
            <a:xfrm>
              <a:off x="1004469" y="4973295"/>
              <a:ext cx="7596196" cy="9626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两个函数用return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结果，自己不输出。</a:t>
              </a:r>
            </a:p>
            <a:p>
              <a:pPr algn="l">
                <a:lnSpc>
                  <a:spcPct val="150000"/>
                </a:lnSpc>
                <a:spcBef>
                  <a:spcPts val="705"/>
                </a:spcBef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类外实现也要写上函数后面的const，与类内声明一致。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123-header"/>
          <p:cNvGrpSpPr/>
          <p:nvPr/>
        </p:nvGrpSpPr>
        <p:grpSpPr>
          <a:xfrm>
            <a:off x="806577" y="797878"/>
            <a:ext cx="10566273" cy="1078547"/>
            <a:chOff x="806577" y="797878"/>
            <a:chExt cx="10566273" cy="1078547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4507644" cy="3816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</a:t>
              </a:r>
              <a:r>
                <a:rPr lang="en-US" alt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2.25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　输入半径，建立两个圆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10" name="slide_123-code"/>
          <p:cNvGrpSpPr/>
          <p:nvPr/>
        </p:nvGrpSpPr>
        <p:grpSpPr>
          <a:xfrm>
            <a:off x="923925" y="2076450"/>
            <a:ext cx="5895975" cy="1978348"/>
            <a:chOff x="923925" y="2076450"/>
            <a:chExt cx="5895975" cy="1978348"/>
          </a:xfrm>
        </p:grpSpPr>
        <p:sp>
          <p:nvSpPr>
            <p:cNvPr id="6" name="Rectangle 6"/>
            <p:cNvSpPr/>
            <p:nvPr/>
          </p:nvSpPr>
          <p:spPr>
            <a:xfrm>
              <a:off x="990600" y="3472815"/>
              <a:ext cx="5829300" cy="276225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990600" y="3749040"/>
              <a:ext cx="5829300" cy="276225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039368" y="2091055"/>
              <a:ext cx="5698676" cy="19637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radius;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FenceCost, ConcreteCost;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"Enter the radius of the pool: ";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&gt;&gt; radius;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Circle Pool(radius);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Circle PoolRim(radius + 3);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23925" y="2076450"/>
              <a:ext cx="9525" cy="1978342"/>
            </a:xfrm>
            <a:custGeom>
              <a:avLst/>
              <a:gdLst/>
              <a:ahLst/>
              <a:cxnLst/>
              <a:rect l="l" t="t" r="r" b="b"/>
              <a:pathLst>
                <a:path w="9525" h="1978342">
                  <a:moveTo>
                    <a:pt x="0" y="0"/>
                  </a:moveTo>
                  <a:lnTo>
                    <a:pt x="0" y="197834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9" name="slide_123-tbl"/>
          <p:cNvGrpSpPr/>
          <p:nvPr/>
        </p:nvGrpSpPr>
        <p:grpSpPr>
          <a:xfrm>
            <a:off x="2599885" y="4716780"/>
            <a:ext cx="6667500" cy="1257300"/>
            <a:chOff x="1047750" y="4476750"/>
            <a:chExt cx="6667500" cy="1257300"/>
          </a:xfrm>
        </p:grpSpPr>
        <p:sp>
          <p:nvSpPr>
            <p:cNvPr id="11" name="Rectangle 11"/>
            <p:cNvSpPr/>
            <p:nvPr/>
          </p:nvSpPr>
          <p:spPr>
            <a:xfrm>
              <a:off x="1047750" y="4476750"/>
              <a:ext cx="19050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779549" y="456057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对象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2952750" y="4476750"/>
              <a:ext cx="28575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3948100" y="456057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表示的圆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5810250" y="4476750"/>
              <a:ext cx="19050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5999665" y="4560570"/>
              <a:ext cx="152616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半径（输入10）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1047750" y="4895850"/>
              <a:ext cx="1905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754969" y="4979670"/>
              <a:ext cx="49056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b="1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Pool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2952750" y="4895850"/>
              <a:ext cx="2857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4160799" y="497967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泳池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5810250" y="4895850"/>
              <a:ext cx="1905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637764" y="4979670"/>
              <a:ext cx="24997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10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1047750" y="5314950"/>
              <a:ext cx="1905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576180" y="5398770"/>
              <a:ext cx="84813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b="1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PoolRim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2952750" y="5314950"/>
              <a:ext cx="2857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3841750" y="5398770"/>
              <a:ext cx="10795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过道外边缘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5810250" y="5314950"/>
              <a:ext cx="1905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6637764" y="5398770"/>
              <a:ext cx="24997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13</a:t>
              </a:r>
            </a:p>
          </p:txBody>
        </p:sp>
      </p:grpSp>
      <p:grpSp>
        <p:nvGrpSpPr>
          <p:cNvPr id="31" name="slide_123-tip"/>
          <p:cNvGrpSpPr/>
          <p:nvPr/>
        </p:nvGrpSpPr>
        <p:grpSpPr>
          <a:xfrm>
            <a:off x="7488849" y="2646557"/>
            <a:ext cx="4177812" cy="1268951"/>
            <a:chOff x="7671582" y="2069782"/>
            <a:chExt cx="3655167" cy="1616533"/>
          </a:xfrm>
        </p:grpSpPr>
        <p:sp>
          <p:nvSpPr>
            <p:cNvPr id="30" name="slide_123-w1"/>
            <p:cNvSpPr txBox="1"/>
            <p:nvPr/>
          </p:nvSpPr>
          <p:spPr>
            <a:xfrm>
              <a:off x="7671582" y="2069782"/>
              <a:ext cx="3655167" cy="16165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main中的radius是局部变量，与Circle的私有成员radius同名，但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因为作用域不一致，所以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不是同一个变量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124-header"/>
          <p:cNvGrpSpPr/>
          <p:nvPr/>
        </p:nvGrpSpPr>
        <p:grpSpPr>
          <a:xfrm>
            <a:off x="806577" y="797878"/>
            <a:ext cx="10566273" cy="1078547"/>
            <a:chOff x="806577" y="797878"/>
            <a:chExt cx="10566273" cy="1078547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4507644" cy="3816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</a:t>
              </a:r>
              <a:r>
                <a:rPr lang="en-US" alt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2.25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　计算栅栏和过道的造价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slide_124-code"/>
          <p:cNvGrpSpPr/>
          <p:nvPr/>
        </p:nvGrpSpPr>
        <p:grpSpPr>
          <a:xfrm>
            <a:off x="923925" y="2076450"/>
            <a:ext cx="9426446" cy="2177296"/>
            <a:chOff x="923925" y="2076450"/>
            <a:chExt cx="9426446" cy="2177296"/>
          </a:xfrm>
        </p:grpSpPr>
        <p:sp>
          <p:nvSpPr>
            <p:cNvPr id="6" name="Rectangle 6"/>
            <p:cNvSpPr/>
            <p:nvPr/>
          </p:nvSpPr>
          <p:spPr>
            <a:xfrm>
              <a:off x="1566203" y="2729865"/>
              <a:ext cx="7038536" cy="285310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040130" y="2099310"/>
              <a:ext cx="9310241" cy="21544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fixed &lt;&lt; setprecision(2);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FenceCost = PoolRim.Circumference() * FencePrice;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"Fencing Cost is ￥" &lt;&lt; FenceCost &lt;&lt; endl;</a:t>
              </a:r>
              <a:b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ConcreteCost = (PoolRim.Area() - Pool.Area()) * ConcretePrice;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&lt;&lt; "Concrete Cost is ￥" &lt;&lt; ConcreteCost &lt;&lt; endl;</a:t>
              </a:r>
              <a:b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20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923925" y="2076450"/>
              <a:ext cx="45719" cy="2177296"/>
            </a:xfrm>
            <a:custGeom>
              <a:avLst/>
              <a:gdLst/>
              <a:ahLst/>
              <a:cxnLst/>
              <a:rect l="l" t="t" r="r" b="b"/>
              <a:pathLst>
                <a:path w="9525" h="1804035">
                  <a:moveTo>
                    <a:pt x="0" y="0"/>
                  </a:moveTo>
                  <a:lnTo>
                    <a:pt x="0" y="180403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8" name="slide_124-tbl"/>
          <p:cNvGrpSpPr/>
          <p:nvPr/>
        </p:nvGrpSpPr>
        <p:grpSpPr>
          <a:xfrm>
            <a:off x="1047750" y="4614787"/>
            <a:ext cx="5524500" cy="1257300"/>
            <a:chOff x="1047750" y="4000500"/>
            <a:chExt cx="5524500" cy="1257300"/>
          </a:xfrm>
        </p:grpSpPr>
        <p:sp>
          <p:nvSpPr>
            <p:cNvPr id="10" name="Rectangle 10"/>
            <p:cNvSpPr/>
            <p:nvPr/>
          </p:nvSpPr>
          <p:spPr>
            <a:xfrm>
              <a:off x="1047750" y="4000500"/>
              <a:ext cx="10477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362075" y="409321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项目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2095500" y="4000500"/>
              <a:ext cx="31432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2740723" y="4093210"/>
              <a:ext cx="185280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使用的量（半径10）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5238750" y="4000500"/>
              <a:ext cx="13335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695950" y="409321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造价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1047750" y="4419600"/>
              <a:ext cx="1047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362075" y="451231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栅栏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2095500" y="4419600"/>
              <a:ext cx="3143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2543842" y="4512310"/>
              <a:ext cx="224656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外圆周长 81.68米 × 35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5238750" y="4419600"/>
              <a:ext cx="1333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5408200" y="4512310"/>
              <a:ext cx="9946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2858.85元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1047750" y="4838700"/>
              <a:ext cx="1047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362075" y="493141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过道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2095500" y="4838700"/>
              <a:ext cx="31432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2286381" y="4931410"/>
              <a:ext cx="276148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圆环面积 216.77平方米 × 20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5238750" y="4838700"/>
              <a:ext cx="13335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5408200" y="4931410"/>
              <a:ext cx="9946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4335.39元</a:t>
              </a:r>
            </a:p>
          </p:txBody>
        </p:sp>
      </p:grpSp>
      <p:grpSp>
        <p:nvGrpSpPr>
          <p:cNvPr id="32" name="slide_124-out"/>
          <p:cNvGrpSpPr/>
          <p:nvPr/>
        </p:nvGrpSpPr>
        <p:grpSpPr>
          <a:xfrm>
            <a:off x="7003161" y="4672032"/>
            <a:ext cx="4476750" cy="1150620"/>
            <a:chOff x="6858000" y="4000500"/>
            <a:chExt cx="4476750" cy="1150620"/>
          </a:xfrm>
        </p:grpSpPr>
        <p:sp>
          <p:nvSpPr>
            <p:cNvPr id="29" name="Rectangle 29"/>
            <p:cNvSpPr/>
            <p:nvPr/>
          </p:nvSpPr>
          <p:spPr>
            <a:xfrm>
              <a:off x="6858000" y="4000500"/>
              <a:ext cx="4476750" cy="1150620"/>
            </a:xfrm>
            <a:prstGeom prst="roundRect">
              <a:avLst>
                <a:gd name="adj" fmla="val 6623"/>
              </a:avLst>
            </a:prstGeom>
            <a:solidFill>
              <a:srgbClr val="1E2F4D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004304" y="4064318"/>
              <a:ext cx="6583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9FC5E8"/>
                  </a:solidFill>
                  <a:latin typeface="Consolas"/>
                  <a:ea typeface="Microsoft YaHei"/>
                  <a:cs typeface="Consolas"/>
                </a:rPr>
                <a:t>运行结果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003161" y="4318000"/>
              <a:ext cx="3188462" cy="7492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52"/>
                </a:lnSpc>
              </a:pPr>
              <a:r>
                <a:rPr lang="en-US" sz="142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Enter the radius of the pool: 10</a:t>
              </a:r>
              <a:br>
                <a:rPr lang="en-US" sz="142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zh-CN" sz="142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Fencing Cost is ￥2858.85</a:t>
              </a:r>
              <a:br>
                <a:rPr lang="zh-CN" sz="142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42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Concrete Cost is ￥4335.39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125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5037104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类的组合：Line由两个Point组成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7" name="slide_125-intro"/>
          <p:cNvGrpSpPr/>
          <p:nvPr/>
        </p:nvGrpSpPr>
        <p:grpSpPr>
          <a:xfrm>
            <a:off x="810768" y="2027555"/>
            <a:ext cx="10432479" cy="872868"/>
            <a:chOff x="810768" y="2027555"/>
            <a:chExt cx="10432479" cy="872868"/>
          </a:xfrm>
        </p:grpSpPr>
        <p:sp>
          <p:nvSpPr>
            <p:cNvPr id="6" name="TextBox 6"/>
            <p:cNvSpPr txBox="1"/>
            <p:nvPr/>
          </p:nvSpPr>
          <p:spPr>
            <a:xfrm>
              <a:off x="810768" y="2027555"/>
              <a:ext cx="10432479" cy="8728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一个类的数据成员也可以是另一个类的对象，这叫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类的组合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。利用已有的类</a:t>
              </a:r>
              <a:r>
                <a:rPr lang="zh-CN" altLang="en-US" sz="2000" dirty="0">
                  <a:solidFill>
                    <a:srgbClr val="172B49"/>
                  </a:solidFill>
                  <a:cs typeface="Consolas"/>
                </a:rPr>
                <a:t>进行组合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，可以描述更复杂的对象。</a:t>
              </a:r>
            </a:p>
          </p:txBody>
        </p:sp>
      </p:grpSp>
      <p:grpSp>
        <p:nvGrpSpPr>
          <p:cNvPr id="10" name="slide_125-pt"/>
          <p:cNvGrpSpPr/>
          <p:nvPr/>
        </p:nvGrpSpPr>
        <p:grpSpPr>
          <a:xfrm>
            <a:off x="923925" y="3093276"/>
            <a:ext cx="4332103" cy="2331184"/>
            <a:chOff x="923925" y="2819400"/>
            <a:chExt cx="4332103" cy="2331184"/>
          </a:xfrm>
        </p:grpSpPr>
        <p:sp>
          <p:nvSpPr>
            <p:cNvPr id="8" name="TextBox 8"/>
            <p:cNvSpPr txBox="1"/>
            <p:nvPr/>
          </p:nvSpPr>
          <p:spPr>
            <a:xfrm>
              <a:off x="1040130" y="2842260"/>
              <a:ext cx="4215898" cy="23083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80"/>
                </a:lnSpc>
              </a:pP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Point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Point(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h,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v);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GetX();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GetY();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Draw();  </a:t>
              </a: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在(x,y)处画点</a:t>
              </a:r>
              <a:b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x, y;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23925" y="2819400"/>
              <a:ext cx="9525" cy="2306955"/>
            </a:xfrm>
            <a:custGeom>
              <a:avLst/>
              <a:gdLst/>
              <a:ahLst/>
              <a:cxnLst/>
              <a:rect l="l" t="t" r="r" b="b"/>
              <a:pathLst>
                <a:path w="9525" h="2306955">
                  <a:moveTo>
                    <a:pt x="0" y="0"/>
                  </a:moveTo>
                  <a:lnTo>
                    <a:pt x="0" y="23069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slide_125-ln"/>
          <p:cNvGrpSpPr/>
          <p:nvPr/>
        </p:nvGrpSpPr>
        <p:grpSpPr>
          <a:xfrm>
            <a:off x="5972175" y="3116136"/>
            <a:ext cx="4203455" cy="1806875"/>
            <a:chOff x="5972175" y="2819400"/>
            <a:chExt cx="4203455" cy="1806875"/>
          </a:xfrm>
        </p:grpSpPr>
        <p:sp>
          <p:nvSpPr>
            <p:cNvPr id="11" name="Rectangle 11"/>
            <p:cNvSpPr/>
            <p:nvPr/>
          </p:nvSpPr>
          <p:spPr>
            <a:xfrm>
              <a:off x="6452382" y="4091940"/>
              <a:ext cx="2907176" cy="251460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6088379" y="2842260"/>
              <a:ext cx="4087251" cy="17840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1980"/>
                </a:lnSpc>
              </a:pP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Line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Line(Point a, Point b);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Draw();  </a:t>
              </a: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画线段</a:t>
              </a:r>
              <a:b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Point p1, p2; </a:t>
              </a: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两个端点</a:t>
              </a:r>
              <a:b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5972175" y="2819400"/>
              <a:ext cx="9525" cy="1804035"/>
            </a:xfrm>
            <a:custGeom>
              <a:avLst/>
              <a:gdLst/>
              <a:ahLst/>
              <a:cxnLst/>
              <a:rect l="l" t="t" r="r" b="b"/>
              <a:pathLst>
                <a:path w="9525" h="1804035">
                  <a:moveTo>
                    <a:pt x="0" y="0"/>
                  </a:moveTo>
                  <a:lnTo>
                    <a:pt x="0" y="180403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1" name="slide_125-pic"/>
          <p:cNvGrpSpPr/>
          <p:nvPr/>
        </p:nvGrpSpPr>
        <p:grpSpPr>
          <a:xfrm>
            <a:off x="6047409" y="5150651"/>
            <a:ext cx="5195838" cy="1130882"/>
            <a:chOff x="6138912" y="4762500"/>
            <a:chExt cx="5195838" cy="1130882"/>
          </a:xfrm>
        </p:grpSpPr>
        <p:sp>
          <p:nvSpPr>
            <p:cNvPr id="15" name="Rectangle 15"/>
            <p:cNvSpPr/>
            <p:nvPr/>
          </p:nvSpPr>
          <p:spPr>
            <a:xfrm>
              <a:off x="6138912" y="4762500"/>
              <a:ext cx="5195838" cy="1130882"/>
            </a:xfrm>
            <a:prstGeom prst="roundRect">
              <a:avLst>
                <a:gd name="adj" fmla="val 6154"/>
              </a:avLst>
            </a:prstGeom>
            <a:solidFill>
              <a:srgbClr val="FFFFFF"/>
            </a:solidFill>
            <a:ln w="13335">
              <a:solidFill>
                <a:srgbClr val="244D87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241161" y="5049838"/>
              <a:ext cx="142987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一个Line对象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7810500" y="5219700"/>
              <a:ext cx="1524000" cy="609600"/>
            </a:xfrm>
            <a:prstGeom prst="roundRect">
              <a:avLst>
                <a:gd name="adj" fmla="val 12500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134880" y="5307012"/>
              <a:ext cx="875241" cy="4276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688"/>
                </a:lnSpc>
              </a:pP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p1：Point</a:t>
              </a:r>
              <a:b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x, y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9620250" y="5219700"/>
              <a:ext cx="1524000" cy="609600"/>
            </a:xfrm>
            <a:prstGeom prst="roundRect">
              <a:avLst>
                <a:gd name="adj" fmla="val 12500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44630" y="5307012"/>
              <a:ext cx="875241" cy="4276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688"/>
                </a:lnSpc>
              </a:pPr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p2：Point</a:t>
              </a:r>
              <a:b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x, y</a:t>
              </a:r>
            </a:p>
          </p:txBody>
        </p:sp>
      </p:grpSp>
      <p:grpSp>
        <p:nvGrpSpPr>
          <p:cNvPr id="23" name="slide_125-tip"/>
          <p:cNvGrpSpPr/>
          <p:nvPr/>
        </p:nvGrpSpPr>
        <p:grpSpPr>
          <a:xfrm>
            <a:off x="904313" y="5759380"/>
            <a:ext cx="4841631" cy="279628"/>
            <a:chOff x="904313" y="5485504"/>
            <a:chExt cx="4841631" cy="279628"/>
          </a:xfrm>
        </p:grpSpPr>
        <p:sp>
          <p:nvSpPr>
            <p:cNvPr id="22" name="slide_125-w2"/>
            <p:cNvSpPr txBox="1"/>
            <p:nvPr/>
          </p:nvSpPr>
          <p:spPr>
            <a:xfrm>
              <a:off x="904313" y="5485504"/>
              <a:ext cx="4841631" cy="2796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p1、p2是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完整的对象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放在Line对象里面。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126-header"/>
          <p:cNvGrpSpPr/>
          <p:nvPr/>
        </p:nvGrpSpPr>
        <p:grpSpPr>
          <a:xfrm>
            <a:off x="806577" y="797878"/>
            <a:ext cx="10566273" cy="1100645"/>
            <a:chOff x="806577" y="797878"/>
            <a:chExt cx="10566273" cy="11006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5700725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组合类的构造函数：给成员对象传参数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slide_126-form"/>
          <p:cNvGrpSpPr/>
          <p:nvPr/>
        </p:nvGrpSpPr>
        <p:grpSpPr>
          <a:xfrm>
            <a:off x="1047750" y="2038350"/>
            <a:ext cx="10287000" cy="876300"/>
            <a:chOff x="1047750" y="2038350"/>
            <a:chExt cx="10287000" cy="876300"/>
          </a:xfrm>
        </p:grpSpPr>
        <p:sp>
          <p:nvSpPr>
            <p:cNvPr id="6" name="Rectangle 6"/>
            <p:cNvSpPr/>
            <p:nvPr/>
          </p:nvSpPr>
          <p:spPr>
            <a:xfrm>
              <a:off x="1047750" y="2038350"/>
              <a:ext cx="10287000" cy="876300"/>
            </a:xfrm>
            <a:prstGeom prst="roundRect">
              <a:avLst>
                <a:gd name="adj" fmla="val 8696"/>
              </a:avLst>
            </a:prstGeom>
            <a:solidFill>
              <a:srgbClr val="F4EACF"/>
            </a:solidFill>
            <a:ln w="13335">
              <a:solidFill>
                <a:srgbClr val="B08A2E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161051" y="2081530"/>
              <a:ext cx="9919382" cy="7855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初始化列表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一般形式：类名::类名(形参表) : 对象成员1(参数), 对象成员2(参数) { 函数体 }</a:t>
              </a:r>
              <a:b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成员对象在初始化表里建立，建好以后才执行函数体。</a:t>
              </a:r>
            </a:p>
          </p:txBody>
        </p:sp>
      </p:grpSp>
      <p:grpSp>
        <p:nvGrpSpPr>
          <p:cNvPr id="12" name="slide_126-code"/>
          <p:cNvGrpSpPr/>
          <p:nvPr/>
        </p:nvGrpSpPr>
        <p:grpSpPr>
          <a:xfrm>
            <a:off x="929926" y="3293110"/>
            <a:ext cx="3359277" cy="1442212"/>
            <a:chOff x="923925" y="3162300"/>
            <a:chExt cx="3359277" cy="1442212"/>
          </a:xfrm>
        </p:grpSpPr>
        <p:sp>
          <p:nvSpPr>
            <p:cNvPr id="9" name="Rectangle 9"/>
            <p:cNvSpPr/>
            <p:nvPr/>
          </p:nvSpPr>
          <p:spPr>
            <a:xfrm>
              <a:off x="1438274" y="3451860"/>
              <a:ext cx="1844187" cy="276225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39368" y="3176905"/>
              <a:ext cx="3243834" cy="14276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Line::Line(Point a, Point b)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: p1(a), p2(b)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{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zh-CN" sz="165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两个端点已经建好</a:t>
              </a:r>
              <a:br>
                <a:rPr lang="zh-CN" sz="165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23925" y="3162300"/>
              <a:ext cx="9525" cy="1425892"/>
            </a:xfrm>
            <a:custGeom>
              <a:avLst/>
              <a:gdLst/>
              <a:ahLst/>
              <a:cxnLst/>
              <a:rect l="l" t="t" r="r" b="b"/>
              <a:pathLst>
                <a:path w="9525" h="1425892">
                  <a:moveTo>
                    <a:pt x="0" y="0"/>
                  </a:moveTo>
                  <a:lnTo>
                    <a:pt x="0" y="142589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9" name="slide_126-steps"/>
          <p:cNvGrpSpPr/>
          <p:nvPr/>
        </p:nvGrpSpPr>
        <p:grpSpPr>
          <a:xfrm>
            <a:off x="6096000" y="3200400"/>
            <a:ext cx="5238750" cy="1901190"/>
            <a:chOff x="6096000" y="3200400"/>
            <a:chExt cx="5238750" cy="1901190"/>
          </a:xfrm>
        </p:grpSpPr>
        <p:sp>
          <p:nvSpPr>
            <p:cNvPr id="13" name="Rectangle 13"/>
            <p:cNvSpPr/>
            <p:nvPr/>
          </p:nvSpPr>
          <p:spPr>
            <a:xfrm>
              <a:off x="6096000" y="3200400"/>
              <a:ext cx="142875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600825" y="329311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顺序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7524750" y="3200400"/>
              <a:ext cx="3810000" cy="4191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8917305" y="3293110"/>
              <a:ext cx="102489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发生了什么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6096000" y="3619500"/>
              <a:ext cx="1428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747224" y="3712210"/>
              <a:ext cx="12630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b="1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7524750" y="3619500"/>
              <a:ext cx="3810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402384" y="3712210"/>
              <a:ext cx="205473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形参a、b接收两个端点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6096000" y="4038600"/>
              <a:ext cx="1428750" cy="64389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747224" y="4243705"/>
              <a:ext cx="12630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b="1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7524750" y="4038600"/>
              <a:ext cx="3810000" cy="64389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779068" y="4086860"/>
              <a:ext cx="3301365" cy="5562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2070"/>
                </a:lnSpc>
              </a:pP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p1(a)、p2(b)：调用Point的拷贝构造</a:t>
              </a:r>
              <a:b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函数，建立两个端点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6096000" y="4682490"/>
              <a:ext cx="142875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747224" y="4775200"/>
              <a:ext cx="12630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00" b="1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7524750" y="4682490"/>
              <a:ext cx="3810000" cy="4191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187214" y="4775200"/>
              <a:ext cx="248507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执行Line构造函数的函数体</a:t>
              </a:r>
            </a:p>
          </p:txBody>
        </p:sp>
      </p:grpSp>
      <p:grpSp>
        <p:nvGrpSpPr>
          <p:cNvPr id="32" name="slide_126-warn"/>
          <p:cNvGrpSpPr/>
          <p:nvPr/>
        </p:nvGrpSpPr>
        <p:grpSpPr>
          <a:xfrm>
            <a:off x="1039368" y="5334879"/>
            <a:ext cx="10287000" cy="876300"/>
            <a:chOff x="1047750" y="5143500"/>
            <a:chExt cx="10287000" cy="876300"/>
          </a:xfrm>
        </p:grpSpPr>
        <p:sp>
          <p:nvSpPr>
            <p:cNvPr id="30" name="Rectangle 30"/>
            <p:cNvSpPr/>
            <p:nvPr/>
          </p:nvSpPr>
          <p:spPr>
            <a:xfrm>
              <a:off x="1047750" y="5143500"/>
              <a:ext cx="10287000" cy="876300"/>
            </a:xfrm>
            <a:prstGeom prst="roundRect">
              <a:avLst>
                <a:gd name="adj" fmla="val 8696"/>
              </a:avLst>
            </a:prstGeom>
            <a:solidFill>
              <a:srgbClr val="FBECEC"/>
            </a:solidFill>
            <a:ln w="13335">
              <a:solidFill>
                <a:srgbClr val="C00000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215302" y="5188882"/>
              <a:ext cx="7647927" cy="7823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因为 </a:t>
              </a:r>
              <a:r>
                <a:rPr lang="zh-CN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Point</a:t>
              </a:r>
              <a:r>
                <a:rPr lang="en-US" altLang="zh-CN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没有默认构造函数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，所以p1、p2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必须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在初始化表里给出参数。</a:t>
              </a:r>
              <a:b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在函数体里写</a:t>
              </a:r>
              <a:r>
                <a:rPr lang="en-US" alt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p1 = a; </a:t>
              </a:r>
              <a:r>
                <a:rPr lang="zh-CN" altLang="en-US" dirty="0">
                  <a:solidFill>
                    <a:srgbClr val="172B49"/>
                  </a:solidFill>
                </a:rPr>
                <a:t>是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来不及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：进入函数体前，p1已经要先建立好。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128-header"/>
          <p:cNvGrpSpPr/>
          <p:nvPr/>
        </p:nvGrpSpPr>
        <p:grpSpPr>
          <a:xfrm>
            <a:off x="806577" y="797878"/>
            <a:ext cx="10566273" cy="1078547"/>
            <a:chOff x="806577" y="797878"/>
            <a:chExt cx="10566273" cy="1078547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5128007" cy="3816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</a:t>
              </a:r>
              <a:r>
                <a:rPr lang="en-US" alt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2.26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　部件类Part与整体类Whole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8" name="slide_128-part"/>
          <p:cNvGrpSpPr/>
          <p:nvPr/>
        </p:nvGrpSpPr>
        <p:grpSpPr>
          <a:xfrm>
            <a:off x="923925" y="2238238"/>
            <a:ext cx="2269038" cy="2615786"/>
            <a:chOff x="923925" y="2076450"/>
            <a:chExt cx="2269038" cy="2615786"/>
          </a:xfrm>
        </p:grpSpPr>
        <p:sp>
          <p:nvSpPr>
            <p:cNvPr id="6" name="TextBox 6"/>
            <p:cNvSpPr txBox="1"/>
            <p:nvPr/>
          </p:nvSpPr>
          <p:spPr>
            <a:xfrm>
              <a:off x="1040130" y="2099310"/>
              <a:ext cx="2152833" cy="24929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Part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Part();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Part(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~Part();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Print();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val;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923925" y="2076450"/>
              <a:ext cx="45719" cy="2615786"/>
            </a:xfrm>
            <a:custGeom>
              <a:avLst/>
              <a:gdLst/>
              <a:ahLst/>
              <a:cxnLst/>
              <a:rect l="l" t="t" r="r" b="b"/>
              <a:pathLst>
                <a:path w="9525" h="2306955">
                  <a:moveTo>
                    <a:pt x="0" y="0"/>
                  </a:moveTo>
                  <a:lnTo>
                    <a:pt x="0" y="23069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3" name="slide_128-whole"/>
          <p:cNvGrpSpPr/>
          <p:nvPr/>
        </p:nvGrpSpPr>
        <p:grpSpPr>
          <a:xfrm>
            <a:off x="4688923" y="2238238"/>
            <a:ext cx="4181475" cy="2844145"/>
            <a:chOff x="5210175" y="2076450"/>
            <a:chExt cx="4181475" cy="2844145"/>
          </a:xfrm>
        </p:grpSpPr>
        <p:sp>
          <p:nvSpPr>
            <p:cNvPr id="9" name="Rectangle 9"/>
            <p:cNvSpPr/>
            <p:nvPr/>
          </p:nvSpPr>
          <p:spPr>
            <a:xfrm>
              <a:off x="5276850" y="3851910"/>
              <a:ext cx="4114800" cy="251460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5276850" y="4103370"/>
              <a:ext cx="4114800" cy="251460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5326380" y="2099310"/>
              <a:ext cx="3925755" cy="282128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80"/>
                </a:lnSpc>
              </a:pP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Whole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Whole();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Whole(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j,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k);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~Whole();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Print();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Part one;   </a:t>
              </a: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先声明</a:t>
              </a:r>
              <a:b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Part two;   </a:t>
              </a: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后声明</a:t>
              </a:r>
              <a:b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5210175" y="2076450"/>
              <a:ext cx="9525" cy="2809875"/>
            </a:xfrm>
            <a:custGeom>
              <a:avLst/>
              <a:gdLst/>
              <a:ahLst/>
              <a:cxnLst/>
              <a:rect l="l" t="t" r="r" b="b"/>
              <a:pathLst>
                <a:path w="9525" h="2809875">
                  <a:moveTo>
                    <a:pt x="0" y="0"/>
                  </a:moveTo>
                  <a:lnTo>
                    <a:pt x="0" y="280987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2" name="slide_128-pic"/>
          <p:cNvGrpSpPr/>
          <p:nvPr/>
        </p:nvGrpSpPr>
        <p:grpSpPr>
          <a:xfrm>
            <a:off x="9373705" y="2176809"/>
            <a:ext cx="2016815" cy="2653704"/>
            <a:chOff x="9525000" y="2114550"/>
            <a:chExt cx="1809750" cy="2381250"/>
          </a:xfrm>
        </p:grpSpPr>
        <p:sp>
          <p:nvSpPr>
            <p:cNvPr id="14" name="Rectangle 14"/>
            <p:cNvSpPr/>
            <p:nvPr/>
          </p:nvSpPr>
          <p:spPr>
            <a:xfrm>
              <a:off x="9525000" y="2114550"/>
              <a:ext cx="1809750" cy="2381250"/>
            </a:xfrm>
            <a:prstGeom prst="roundRect">
              <a:avLst>
                <a:gd name="adj" fmla="val 4211"/>
              </a:avLst>
            </a:prstGeom>
            <a:solidFill>
              <a:srgbClr val="FFFFFF"/>
            </a:solidFill>
            <a:ln w="13335">
              <a:solidFill>
                <a:srgbClr val="244D87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670161" y="2230438"/>
              <a:ext cx="871685" cy="2209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Whole对象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9715500" y="2571750"/>
              <a:ext cx="1428750" cy="533400"/>
            </a:xfrm>
            <a:prstGeom prst="roundRect">
              <a:avLst>
                <a:gd name="adj" fmla="val 14286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956096" y="2731453"/>
              <a:ext cx="947557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one：Part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9715500" y="3200400"/>
              <a:ext cx="1428750" cy="533400"/>
            </a:xfrm>
            <a:prstGeom prst="roundRect">
              <a:avLst>
                <a:gd name="adj" fmla="val 14286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956096" y="3360103"/>
              <a:ext cx="947557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two：Part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9715500" y="3829050"/>
              <a:ext cx="1428750" cy="533400"/>
            </a:xfrm>
            <a:prstGeom prst="roundRect">
              <a:avLst>
                <a:gd name="adj" fmla="val 1428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959072" y="3988753"/>
              <a:ext cx="94160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date：int</a:t>
              </a:r>
            </a:p>
          </p:txBody>
        </p:sp>
      </p:grpSp>
      <p:grpSp>
        <p:nvGrpSpPr>
          <p:cNvPr id="24" name="slide_128-tip"/>
          <p:cNvGrpSpPr/>
          <p:nvPr/>
        </p:nvGrpSpPr>
        <p:grpSpPr>
          <a:xfrm>
            <a:off x="1005840" y="5706124"/>
            <a:ext cx="10552569" cy="276999"/>
            <a:chOff x="1005840" y="5658279"/>
            <a:chExt cx="10552569" cy="276999"/>
          </a:xfrm>
        </p:grpSpPr>
        <p:sp>
          <p:nvSpPr>
            <p:cNvPr id="23" name="TextBox 23"/>
            <p:cNvSpPr txBox="1"/>
            <p:nvPr/>
          </p:nvSpPr>
          <p:spPr>
            <a:xfrm>
              <a:off x="1005840" y="5658279"/>
              <a:ext cx="1055256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one、two是Part对象，date是Whole自己的整数成员。one写在two前面，这个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声明顺序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下一页会用到。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129-header"/>
          <p:cNvGrpSpPr/>
          <p:nvPr/>
        </p:nvGrpSpPr>
        <p:grpSpPr>
          <a:xfrm>
            <a:off x="806577" y="797878"/>
            <a:ext cx="10566273" cy="1078547"/>
            <a:chOff x="806577" y="797878"/>
            <a:chExt cx="10566273" cy="1078547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4429098" cy="3816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</a:t>
              </a:r>
              <a:r>
                <a:rPr lang="en-US" alt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2.26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　Whole构造函数的实现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slide_129-code"/>
          <p:cNvGrpSpPr/>
          <p:nvPr/>
        </p:nvGrpSpPr>
        <p:grpSpPr>
          <a:xfrm>
            <a:off x="923925" y="2137408"/>
            <a:ext cx="4294472" cy="2260476"/>
            <a:chOff x="923925" y="2076450"/>
            <a:chExt cx="4294472" cy="2260476"/>
          </a:xfrm>
        </p:grpSpPr>
        <p:sp>
          <p:nvSpPr>
            <p:cNvPr id="6" name="Rectangle 6"/>
            <p:cNvSpPr/>
            <p:nvPr/>
          </p:nvSpPr>
          <p:spPr>
            <a:xfrm>
              <a:off x="1524000" y="3472815"/>
              <a:ext cx="3258654" cy="276225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039368" y="2091055"/>
              <a:ext cx="4179029" cy="224587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Whole::Whole()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date = 0;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Whole::Whole(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j,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k)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: two(i), one(j), date(k)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923925" y="2076450"/>
              <a:ext cx="9525" cy="2255520"/>
            </a:xfrm>
            <a:custGeom>
              <a:avLst/>
              <a:gdLst/>
              <a:ahLst/>
              <a:cxnLst/>
              <a:rect l="l" t="t" r="r" b="b"/>
              <a:pathLst>
                <a:path w="9525" h="2255520">
                  <a:moveTo>
                    <a:pt x="0" y="0"/>
                  </a:moveTo>
                  <a:lnTo>
                    <a:pt x="0" y="225552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2" name="slide_129-n1"/>
          <p:cNvGrpSpPr/>
          <p:nvPr/>
        </p:nvGrpSpPr>
        <p:grpSpPr>
          <a:xfrm>
            <a:off x="923925" y="4751689"/>
            <a:ext cx="4762500" cy="1333500"/>
            <a:chOff x="1047750" y="4572000"/>
            <a:chExt cx="4762500" cy="1333500"/>
          </a:xfrm>
        </p:grpSpPr>
        <p:sp>
          <p:nvSpPr>
            <p:cNvPr id="10" name="Rectangle 10"/>
            <p:cNvSpPr/>
            <p:nvPr/>
          </p:nvSpPr>
          <p:spPr>
            <a:xfrm>
              <a:off x="1047750" y="4572000"/>
              <a:ext cx="4762500" cy="1333500"/>
            </a:xfrm>
            <a:prstGeom prst="roundRect">
              <a:avLst>
                <a:gd name="adj" fmla="val 5714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213236" y="4630528"/>
              <a:ext cx="4520538" cy="12010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无参版本没有</a:t>
              </a:r>
              <a:r>
                <a:rPr lang="zh-CN" altLang="en-US" dirty="0">
                  <a:solidFill>
                    <a:srgbClr val="172B49"/>
                  </a:solidFill>
                  <a:cs typeface="Consolas"/>
                </a:rPr>
                <a:t>说明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one、two</a:t>
              </a:r>
              <a:r>
                <a:rPr lang="en-US" altLang="zh-CN" dirty="0">
                  <a:solidFill>
                    <a:srgbClr val="172B49"/>
                  </a:solidFill>
                  <a:cs typeface="Consolas"/>
                </a:rPr>
                <a:t> </a:t>
              </a:r>
              <a:r>
                <a:rPr lang="zh-CN" altLang="en-US" dirty="0">
                  <a:solidFill>
                    <a:srgbClr val="172B49"/>
                  </a:solidFill>
                  <a:cs typeface="Consolas"/>
                </a:rPr>
                <a:t>如何初始化。</a:t>
              </a:r>
              <a:b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它们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会被系统默认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无参数的构造函数 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Part()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建立，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故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Part必须有默认构造函数。</a:t>
              </a:r>
            </a:p>
          </p:txBody>
        </p:sp>
      </p:grpSp>
      <p:grpSp>
        <p:nvGrpSpPr>
          <p:cNvPr id="23" name="slide_129-flow"/>
          <p:cNvGrpSpPr/>
          <p:nvPr/>
        </p:nvGrpSpPr>
        <p:grpSpPr>
          <a:xfrm>
            <a:off x="6348033" y="2170110"/>
            <a:ext cx="5057394" cy="2615248"/>
            <a:chOff x="6277356" y="2109152"/>
            <a:chExt cx="5057394" cy="2615248"/>
          </a:xfrm>
        </p:grpSpPr>
        <p:sp>
          <p:nvSpPr>
            <p:cNvPr id="13" name="TextBox 13"/>
            <p:cNvSpPr txBox="1"/>
            <p:nvPr/>
          </p:nvSpPr>
          <p:spPr>
            <a:xfrm>
              <a:off x="6277356" y="2109152"/>
              <a:ext cx="348492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带参版本的</a:t>
              </a:r>
              <a:r>
                <a:rPr lang="zh-CN" altLang="en-US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初始化列表的</a:t>
              </a:r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实际顺序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6286500" y="2446020"/>
              <a:ext cx="5048250" cy="9525"/>
            </a:xfrm>
            <a:custGeom>
              <a:avLst/>
              <a:gdLst/>
              <a:ahLst/>
              <a:cxnLst/>
              <a:rect l="l" t="t" r="r" b="b"/>
              <a:pathLst>
                <a:path w="5048250" h="9525">
                  <a:moveTo>
                    <a:pt x="0" y="0"/>
                  </a:moveTo>
                  <a:lnTo>
                    <a:pt x="50482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6286500" y="2628900"/>
              <a:ext cx="5048250" cy="533400"/>
            </a:xfrm>
            <a:prstGeom prst="roundRect">
              <a:avLst>
                <a:gd name="adj" fmla="val 1428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412230" y="2778760"/>
              <a:ext cx="305428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one(j)：one声明在前，先构造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8810625" y="3181350"/>
              <a:ext cx="9525" cy="209550"/>
            </a:xfrm>
            <a:custGeom>
              <a:avLst/>
              <a:gdLst/>
              <a:ahLst/>
              <a:cxnLst/>
              <a:rect l="l" t="t" r="r" b="b"/>
              <a:pathLst>
                <a:path w="9525" h="209550">
                  <a:moveTo>
                    <a:pt x="0" y="0"/>
                  </a:moveTo>
                  <a:lnTo>
                    <a:pt x="0" y="209550"/>
                  </a:lnTo>
                </a:path>
              </a:pathLst>
            </a:custGeom>
            <a:noFill/>
            <a:ln w="20955">
              <a:solidFill>
                <a:srgbClr val="538135"/>
              </a:solidFill>
              <a:tailEnd type="triangle" w="lg" len="lg"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286500" y="3409950"/>
              <a:ext cx="5048250" cy="533400"/>
            </a:xfrm>
            <a:prstGeom prst="roundRect">
              <a:avLst>
                <a:gd name="adj" fmla="val 1428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412230" y="3559810"/>
              <a:ext cx="305428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two(i)：two声明在后，后构造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8810625" y="3962400"/>
              <a:ext cx="9525" cy="209550"/>
            </a:xfrm>
            <a:custGeom>
              <a:avLst/>
              <a:gdLst/>
              <a:ahLst/>
              <a:cxnLst/>
              <a:rect l="l" t="t" r="r" b="b"/>
              <a:pathLst>
                <a:path w="9525" h="209550">
                  <a:moveTo>
                    <a:pt x="0" y="0"/>
                  </a:moveTo>
                  <a:lnTo>
                    <a:pt x="0" y="209550"/>
                  </a:lnTo>
                </a:path>
              </a:pathLst>
            </a:custGeom>
            <a:noFill/>
            <a:ln w="20955">
              <a:solidFill>
                <a:srgbClr val="538135"/>
              </a:solidFill>
              <a:tailEnd type="triangle" w="lg" len="lg"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286500" y="4191000"/>
              <a:ext cx="5048250" cy="533400"/>
            </a:xfrm>
            <a:prstGeom prst="roundRect">
              <a:avLst>
                <a:gd name="adj" fmla="val 1428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412230" y="4340860"/>
              <a:ext cx="263023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date(k)，然后执行函数体</a:t>
              </a:r>
            </a:p>
          </p:txBody>
        </p:sp>
      </p:grpSp>
      <p:grpSp>
        <p:nvGrpSpPr>
          <p:cNvPr id="25" name="slide_129-rule"/>
          <p:cNvGrpSpPr/>
          <p:nvPr/>
        </p:nvGrpSpPr>
        <p:grpSpPr>
          <a:xfrm>
            <a:off x="6348033" y="5106984"/>
            <a:ext cx="5048250" cy="785536"/>
            <a:chOff x="6277356" y="5046026"/>
            <a:chExt cx="5048250" cy="785536"/>
          </a:xfrm>
        </p:grpSpPr>
        <p:sp>
          <p:nvSpPr>
            <p:cNvPr id="24" name="slide_129-w1"/>
            <p:cNvSpPr txBox="1"/>
            <p:nvPr/>
          </p:nvSpPr>
          <p:spPr>
            <a:xfrm>
              <a:off x="6277356" y="5046026"/>
              <a:ext cx="5048250" cy="7855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初始化表只决定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用什么参数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，不决定先后。先后由类中的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声明顺序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决定。</a:t>
              </a:r>
            </a:p>
          </p:txBody>
        </p:sp>
      </p:grpSp>
      <p:sp>
        <p:nvSpPr>
          <p:cNvPr id="28" name="Freeform 16">
            <a:extLst>
              <a:ext uri="{FF2B5EF4-FFF2-40B4-BE49-F238E27FC236}">
                <a16:creationId xmlns:a16="http://schemas.microsoft.com/office/drawing/2014/main" id="{6FC17FF9-C6D2-88C1-1E7A-D2EA56455F45}"/>
              </a:ext>
            </a:extLst>
          </p:cNvPr>
          <p:cNvSpPr/>
          <p:nvPr/>
        </p:nvSpPr>
        <p:spPr>
          <a:xfrm flipH="1">
            <a:off x="5916698" y="2173256"/>
            <a:ext cx="45719" cy="4031023"/>
          </a:xfrm>
          <a:custGeom>
            <a:avLst/>
            <a:gdLst/>
            <a:ahLst/>
            <a:cxnLst/>
            <a:rect l="l" t="t" r="r" b="b"/>
            <a:pathLst>
              <a:path w="9525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127-header"/>
          <p:cNvGrpSpPr/>
          <p:nvPr/>
        </p:nvGrpSpPr>
        <p:grpSpPr>
          <a:xfrm>
            <a:off x="806577" y="797878"/>
            <a:ext cx="10566273" cy="1100645"/>
            <a:chOff x="806577" y="797878"/>
            <a:chExt cx="10566273" cy="11006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4031437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组合对象的构造与析构顺序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7" name="slide_127-rule"/>
          <p:cNvGrpSpPr/>
          <p:nvPr/>
        </p:nvGrpSpPr>
        <p:grpSpPr>
          <a:xfrm>
            <a:off x="806577" y="2018475"/>
            <a:ext cx="10553700" cy="872868"/>
            <a:chOff x="810768" y="1913255"/>
            <a:chExt cx="10553700" cy="872868"/>
          </a:xfrm>
        </p:grpSpPr>
        <p:sp>
          <p:nvSpPr>
            <p:cNvPr id="6" name="slide_127-w1"/>
            <p:cNvSpPr txBox="1"/>
            <p:nvPr/>
          </p:nvSpPr>
          <p:spPr>
            <a:xfrm>
              <a:off x="810768" y="1913255"/>
              <a:ext cx="10553700" cy="8728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构造：先按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声明顺序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构造成员对象，再执行组合类的构造函数体。析构：先执行组合类的析构函数体，再按与构造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相反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的顺序析构成员。</a:t>
              </a:r>
            </a:p>
          </p:txBody>
        </p:sp>
      </p:grpSp>
      <p:grpSp>
        <p:nvGrpSpPr>
          <p:cNvPr id="17" name="slide_127-c"/>
          <p:cNvGrpSpPr/>
          <p:nvPr/>
        </p:nvGrpSpPr>
        <p:grpSpPr>
          <a:xfrm>
            <a:off x="1039368" y="3407311"/>
            <a:ext cx="10295382" cy="571500"/>
            <a:chOff x="1039368" y="3238500"/>
            <a:chExt cx="10295382" cy="571500"/>
          </a:xfrm>
        </p:grpSpPr>
        <p:sp>
          <p:nvSpPr>
            <p:cNvPr id="8" name="TextBox 8"/>
            <p:cNvSpPr txBox="1"/>
            <p:nvPr/>
          </p:nvSpPr>
          <p:spPr>
            <a:xfrm>
              <a:off x="1039368" y="3380105"/>
              <a:ext cx="46166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b="1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构造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2000250" y="3238500"/>
              <a:ext cx="257175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856520" y="3397568"/>
              <a:ext cx="85921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 one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4610100" y="3524250"/>
              <a:ext cx="685800" cy="9525"/>
            </a:xfrm>
            <a:custGeom>
              <a:avLst/>
              <a:gdLst/>
              <a:ahLst/>
              <a:cxnLst/>
              <a:rect l="l" t="t" r="r" b="b"/>
              <a:pathLst>
                <a:path w="685800" h="9525">
                  <a:moveTo>
                    <a:pt x="0" y="0"/>
                  </a:moveTo>
                  <a:lnTo>
                    <a:pt x="685800" y="0"/>
                  </a:lnTo>
                </a:path>
              </a:pathLst>
            </a:custGeom>
            <a:noFill/>
            <a:ln w="20955">
              <a:solidFill>
                <a:srgbClr val="538135"/>
              </a:solidFill>
              <a:tailEnd type="triangle" w="lg" len="lg"/>
            </a:ln>
          </p:spPr>
        </p:sp>
        <p:sp>
          <p:nvSpPr>
            <p:cNvPr id="12" name="Rectangle 12"/>
            <p:cNvSpPr/>
            <p:nvPr/>
          </p:nvSpPr>
          <p:spPr>
            <a:xfrm>
              <a:off x="5334000" y="3238500"/>
              <a:ext cx="257175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190270" y="3397568"/>
              <a:ext cx="85921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 two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7943850" y="3524250"/>
              <a:ext cx="685800" cy="9525"/>
            </a:xfrm>
            <a:custGeom>
              <a:avLst/>
              <a:gdLst/>
              <a:ahLst/>
              <a:cxnLst/>
              <a:rect l="l" t="t" r="r" b="b"/>
              <a:pathLst>
                <a:path w="685800" h="9525">
                  <a:moveTo>
                    <a:pt x="0" y="0"/>
                  </a:moveTo>
                  <a:lnTo>
                    <a:pt x="685800" y="0"/>
                  </a:lnTo>
                </a:path>
              </a:pathLst>
            </a:custGeom>
            <a:noFill/>
            <a:ln w="20955">
              <a:solidFill>
                <a:srgbClr val="538135"/>
              </a:solidFill>
              <a:tailEnd type="triangle" w="lg" len="lg"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667750" y="3238500"/>
              <a:ext cx="26670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207763" y="3397568"/>
              <a:ext cx="1586973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Whole构造函数体</a:t>
              </a:r>
            </a:p>
          </p:txBody>
        </p:sp>
      </p:grpSp>
      <p:grpSp>
        <p:nvGrpSpPr>
          <p:cNvPr id="27" name="slide_127-d"/>
          <p:cNvGrpSpPr/>
          <p:nvPr/>
        </p:nvGrpSpPr>
        <p:grpSpPr>
          <a:xfrm>
            <a:off x="1039368" y="4740811"/>
            <a:ext cx="10295382" cy="571500"/>
            <a:chOff x="1039368" y="4572000"/>
            <a:chExt cx="10295382" cy="571500"/>
          </a:xfrm>
        </p:grpSpPr>
        <p:sp>
          <p:nvSpPr>
            <p:cNvPr id="18" name="TextBox 18"/>
            <p:cNvSpPr txBox="1"/>
            <p:nvPr/>
          </p:nvSpPr>
          <p:spPr>
            <a:xfrm>
              <a:off x="1039368" y="4713605"/>
              <a:ext cx="46166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析构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2000250" y="4572000"/>
              <a:ext cx="2571750" cy="571500"/>
            </a:xfrm>
            <a:prstGeom prst="roundRect">
              <a:avLst>
                <a:gd name="adj" fmla="val 13333"/>
              </a:avLst>
            </a:prstGeom>
            <a:solidFill>
              <a:srgbClr val="FBECEC"/>
            </a:solidFill>
            <a:ln w="13335">
              <a:solidFill>
                <a:srgbClr val="C00000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2492638" y="4731068"/>
              <a:ext cx="1586973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Whole析构函数体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4610100" y="4857750"/>
              <a:ext cx="685800" cy="9525"/>
            </a:xfrm>
            <a:custGeom>
              <a:avLst/>
              <a:gdLst/>
              <a:ahLst/>
              <a:cxnLst/>
              <a:rect l="l" t="t" r="r" b="b"/>
              <a:pathLst>
                <a:path w="685800" h="9525">
                  <a:moveTo>
                    <a:pt x="0" y="0"/>
                  </a:moveTo>
                  <a:lnTo>
                    <a:pt x="685800" y="0"/>
                  </a:lnTo>
                </a:path>
              </a:pathLst>
            </a:custGeom>
            <a:noFill/>
            <a:ln w="20955">
              <a:solidFill>
                <a:srgbClr val="C00000"/>
              </a:solidFill>
              <a:tailEnd type="triangle" w="lg" len="lg"/>
            </a:ln>
          </p:spPr>
        </p:sp>
        <p:sp>
          <p:nvSpPr>
            <p:cNvPr id="22" name="Rectangle 22"/>
            <p:cNvSpPr/>
            <p:nvPr/>
          </p:nvSpPr>
          <p:spPr>
            <a:xfrm>
              <a:off x="5334000" y="4572000"/>
              <a:ext cx="2571750" cy="571500"/>
            </a:xfrm>
            <a:prstGeom prst="roundRect">
              <a:avLst>
                <a:gd name="adj" fmla="val 13333"/>
              </a:avLst>
            </a:prstGeom>
            <a:solidFill>
              <a:srgbClr val="FBECEC"/>
            </a:solidFill>
            <a:ln w="13335">
              <a:solidFill>
                <a:srgbClr val="C00000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190270" y="4731068"/>
              <a:ext cx="85921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析构 two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7943850" y="4857750"/>
              <a:ext cx="685800" cy="9525"/>
            </a:xfrm>
            <a:custGeom>
              <a:avLst/>
              <a:gdLst/>
              <a:ahLst/>
              <a:cxnLst/>
              <a:rect l="l" t="t" r="r" b="b"/>
              <a:pathLst>
                <a:path w="685800" h="9525">
                  <a:moveTo>
                    <a:pt x="0" y="0"/>
                  </a:moveTo>
                  <a:lnTo>
                    <a:pt x="685800" y="0"/>
                  </a:lnTo>
                </a:path>
              </a:pathLst>
            </a:custGeom>
            <a:noFill/>
            <a:ln w="20955">
              <a:solidFill>
                <a:srgbClr val="C00000"/>
              </a:solidFill>
              <a:tailEnd type="triangle" w="lg" len="lg"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667750" y="4572000"/>
              <a:ext cx="2667000" cy="571500"/>
            </a:xfrm>
            <a:prstGeom prst="roundRect">
              <a:avLst>
                <a:gd name="adj" fmla="val 13333"/>
              </a:avLst>
            </a:prstGeom>
            <a:solidFill>
              <a:srgbClr val="FBECEC"/>
            </a:solidFill>
            <a:ln w="13335">
              <a:solidFill>
                <a:srgbClr val="C00000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571645" y="4731068"/>
              <a:ext cx="85921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析构 one</a:t>
              </a:r>
            </a:p>
          </p:txBody>
        </p:sp>
      </p:grpSp>
      <p:grpSp>
        <p:nvGrpSpPr>
          <p:cNvPr id="29" name="slide_127-tip"/>
          <p:cNvGrpSpPr/>
          <p:nvPr/>
        </p:nvGrpSpPr>
        <p:grpSpPr>
          <a:xfrm>
            <a:off x="1039368" y="5797312"/>
            <a:ext cx="10156627" cy="276999"/>
            <a:chOff x="1039368" y="5526624"/>
            <a:chExt cx="10156627" cy="276999"/>
          </a:xfrm>
        </p:grpSpPr>
        <p:sp>
          <p:nvSpPr>
            <p:cNvPr id="28" name="TextBox 28"/>
            <p:cNvSpPr txBox="1"/>
            <p:nvPr/>
          </p:nvSpPr>
          <p:spPr>
            <a:xfrm>
              <a:off x="1039368" y="5526624"/>
              <a:ext cx="1015662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初始化表里没有提到的成员对象，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程序就会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用它的默认构造函数建立；这时默认构造函数必须可用。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n_compose_demo-header"/>
          <p:cNvGrpSpPr/>
          <p:nvPr/>
        </p:nvGrpSpPr>
        <p:grpSpPr>
          <a:xfrm>
            <a:off x="806577" y="797878"/>
            <a:ext cx="10566273" cy="1078547"/>
            <a:chOff x="806577" y="797878"/>
            <a:chExt cx="10566273" cy="1078547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6729406" cy="3816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例2.29　用输出验证组合对象的</a:t>
              </a:r>
              <a:r>
                <a:rPr lang="zh-CN" altLang="en-US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构造与析构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顺序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10" name="n_compose_demo-code"/>
          <p:cNvGrpSpPr/>
          <p:nvPr/>
        </p:nvGrpSpPr>
        <p:grpSpPr>
          <a:xfrm>
            <a:off x="923925" y="2076450"/>
            <a:ext cx="6152123" cy="3950970"/>
            <a:chOff x="923925" y="2076450"/>
            <a:chExt cx="6152123" cy="3950970"/>
          </a:xfrm>
        </p:grpSpPr>
        <p:sp>
          <p:nvSpPr>
            <p:cNvPr id="6" name="Rectangle 6"/>
            <p:cNvSpPr/>
            <p:nvPr/>
          </p:nvSpPr>
          <p:spPr>
            <a:xfrm>
              <a:off x="1402080" y="3798277"/>
              <a:ext cx="5214425" cy="240323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1402080" y="4584016"/>
              <a:ext cx="1439594" cy="194310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041273" y="2110740"/>
              <a:ext cx="6034775" cy="38472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1530"/>
                </a:lnSpc>
              </a:pP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Part {</a:t>
              </a:r>
              <a:b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Part(</a:t>
              </a: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i) : val(i) { </a:t>
              </a: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"Part " &lt;&lt; val &lt;&lt; endl; }</a:t>
              </a:r>
              <a:b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~Part() { </a:t>
              </a: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"~Part " &lt;&lt; val &lt;&lt; endl; }</a:t>
              </a:r>
              <a:b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val;</a:t>
              </a:r>
              <a:b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Whole {</a:t>
              </a:r>
              <a:b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Whole(</a:t>
              </a: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i, </a:t>
              </a: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j, </a:t>
              </a: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k) : two(i), one(j), date(k)</a:t>
              </a:r>
              <a:b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{ </a:t>
              </a: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"Whole " &lt;&lt; date &lt;&lt; endl; }</a:t>
              </a:r>
              <a:b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~Whole() { </a:t>
              </a: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"~Whole " &lt;&lt; date &lt;&lt; endl; }</a:t>
              </a:r>
              <a:b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Part one, two;</a:t>
              </a:r>
              <a:b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date;</a:t>
              </a:r>
              <a:b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Whole w(1, 2, 3);</a:t>
              </a:r>
              <a:b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4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23925" y="2076450"/>
              <a:ext cx="9525" cy="3950970"/>
            </a:xfrm>
            <a:custGeom>
              <a:avLst/>
              <a:gdLst/>
              <a:ahLst/>
              <a:cxnLst/>
              <a:rect l="l" t="t" r="r" b="b"/>
              <a:pathLst>
                <a:path w="9525" h="3950970">
                  <a:moveTo>
                    <a:pt x="0" y="0"/>
                  </a:moveTo>
                  <a:lnTo>
                    <a:pt x="0" y="395097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n_compose_demo-out"/>
          <p:cNvGrpSpPr/>
          <p:nvPr/>
        </p:nvGrpSpPr>
        <p:grpSpPr>
          <a:xfrm>
            <a:off x="7334250" y="2102181"/>
            <a:ext cx="4000500" cy="1943100"/>
            <a:chOff x="7334250" y="2114550"/>
            <a:chExt cx="4000500" cy="1943100"/>
          </a:xfrm>
        </p:grpSpPr>
        <p:sp>
          <p:nvSpPr>
            <p:cNvPr id="11" name="Rectangle 11"/>
            <p:cNvSpPr/>
            <p:nvPr/>
          </p:nvSpPr>
          <p:spPr>
            <a:xfrm>
              <a:off x="7334250" y="2114550"/>
              <a:ext cx="4000500" cy="1943100"/>
            </a:xfrm>
            <a:prstGeom prst="roundRect">
              <a:avLst>
                <a:gd name="adj" fmla="val 3922"/>
              </a:avLst>
            </a:prstGeom>
            <a:solidFill>
              <a:srgbClr val="1E2F4D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480173" y="2186940"/>
              <a:ext cx="702208" cy="2503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rgbClr val="9FC5E8"/>
                  </a:solidFill>
                  <a:latin typeface="Consolas"/>
                  <a:ea typeface="Microsoft YaHei"/>
                  <a:cs typeface="Consolas"/>
                </a:rPr>
                <a:t>运行结果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479030" y="2442210"/>
              <a:ext cx="853440" cy="15316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Part 2</a:t>
              </a:r>
              <a:b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Part 1</a:t>
              </a:r>
              <a:b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Whole 3</a:t>
              </a:r>
              <a:b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~Whole 3</a:t>
              </a:r>
              <a:b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~Part 1</a:t>
              </a:r>
              <a:b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~Part 2</a:t>
              </a:r>
            </a:p>
          </p:txBody>
        </p:sp>
      </p:grpSp>
      <p:grpSp>
        <p:nvGrpSpPr>
          <p:cNvPr id="16" name="n_compose_demo-why"/>
          <p:cNvGrpSpPr/>
          <p:nvPr/>
        </p:nvGrpSpPr>
        <p:grpSpPr>
          <a:xfrm>
            <a:off x="7334250" y="4138025"/>
            <a:ext cx="4000500" cy="2121799"/>
            <a:chOff x="7334250" y="4235208"/>
            <a:chExt cx="4000500" cy="2121799"/>
          </a:xfrm>
        </p:grpSpPr>
        <p:sp>
          <p:nvSpPr>
            <p:cNvPr id="15" name="n_compose_demo-w1"/>
            <p:cNvSpPr txBox="1"/>
            <p:nvPr/>
          </p:nvSpPr>
          <p:spPr>
            <a:xfrm>
              <a:off x="7334250" y="4235208"/>
              <a:ext cx="4000500" cy="21217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初始化表里two(i)写在前面，但one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声明在前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，所以先用j=2建立one，输出Part 2，再建立two，输出Part 1。</a:t>
              </a:r>
            </a:p>
            <a:p>
              <a:pPr algn="l">
                <a:lnSpc>
                  <a:spcPct val="150000"/>
                </a:lnSpc>
                <a:spcBef>
                  <a:spcPts val="675"/>
                </a:spcBef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main结束时先执行~Whole，再按相反顺序析构two、one。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130-header"/>
          <p:cNvGrpSpPr/>
          <p:nvPr/>
        </p:nvGrpSpPr>
        <p:grpSpPr>
          <a:xfrm>
            <a:off x="806577" y="797878"/>
            <a:ext cx="10566273" cy="1078547"/>
            <a:chOff x="806577" y="797878"/>
            <a:chExt cx="10566273" cy="1078547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6522619" cy="3816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循环引用时 可以使用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前向引用声明先引入类名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7" name="slide_130-intro"/>
          <p:cNvGrpSpPr/>
          <p:nvPr/>
        </p:nvGrpSpPr>
        <p:grpSpPr>
          <a:xfrm>
            <a:off x="810767" y="1976755"/>
            <a:ext cx="10553701" cy="872868"/>
            <a:chOff x="810768" y="1976755"/>
            <a:chExt cx="10291015" cy="872868"/>
          </a:xfrm>
        </p:grpSpPr>
        <p:sp>
          <p:nvSpPr>
            <p:cNvPr id="6" name="slide_130-w1"/>
            <p:cNvSpPr txBox="1"/>
            <p:nvPr/>
          </p:nvSpPr>
          <p:spPr>
            <a:xfrm>
              <a:off x="810768" y="1976755"/>
              <a:ext cx="10291015" cy="8728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A要用到B，B也要用到A，先写哪个都会碰到没见过的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名。这时可以先写一句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前向引用声明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，只引入类名，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完整定义放在后面。</a:t>
              </a:r>
            </a:p>
          </p:txBody>
        </p:sp>
      </p:grpSp>
      <p:grpSp>
        <p:nvGrpSpPr>
          <p:cNvPr id="11" name="slide_130-code"/>
          <p:cNvGrpSpPr/>
          <p:nvPr/>
        </p:nvGrpSpPr>
        <p:grpSpPr>
          <a:xfrm>
            <a:off x="923925" y="3259584"/>
            <a:ext cx="3953406" cy="2547112"/>
            <a:chOff x="923925" y="3009900"/>
            <a:chExt cx="3953406" cy="2547112"/>
          </a:xfrm>
        </p:grpSpPr>
        <p:sp>
          <p:nvSpPr>
            <p:cNvPr id="8" name="Rectangle 8"/>
            <p:cNvSpPr/>
            <p:nvPr/>
          </p:nvSpPr>
          <p:spPr>
            <a:xfrm>
              <a:off x="990600" y="3023235"/>
              <a:ext cx="3886731" cy="276225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039368" y="3024505"/>
              <a:ext cx="3694366" cy="25325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B;          </a:t>
              </a:r>
              <a:r>
                <a:rPr lang="zh-CN" sz="165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前向引用声明</a:t>
              </a:r>
              <a:br>
                <a:rPr lang="zh-CN" sz="165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A {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f(B b);  </a:t>
              </a:r>
              <a:r>
                <a:rPr lang="zh-CN" sz="165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只是函数原型</a:t>
              </a:r>
              <a:br>
                <a:rPr lang="zh-CN" sz="165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 {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g(A a);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923925" y="3009900"/>
              <a:ext cx="9525" cy="2531745"/>
            </a:xfrm>
            <a:custGeom>
              <a:avLst/>
              <a:gdLst/>
              <a:ahLst/>
              <a:cxnLst/>
              <a:rect l="l" t="t" r="r" b="b"/>
              <a:pathLst>
                <a:path w="9525" h="2531745">
                  <a:moveTo>
                    <a:pt x="0" y="0"/>
                  </a:moveTo>
                  <a:lnTo>
                    <a:pt x="0" y="253174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5" name="slide_130-why"/>
          <p:cNvGrpSpPr/>
          <p:nvPr/>
        </p:nvGrpSpPr>
        <p:grpSpPr>
          <a:xfrm>
            <a:off x="6331186" y="3259584"/>
            <a:ext cx="5119756" cy="2351218"/>
            <a:chOff x="6848856" y="3042602"/>
            <a:chExt cx="4485894" cy="2351218"/>
          </a:xfrm>
        </p:grpSpPr>
        <p:sp>
          <p:nvSpPr>
            <p:cNvPr id="12" name="TextBox 12"/>
            <p:cNvSpPr txBox="1"/>
            <p:nvPr/>
          </p:nvSpPr>
          <p:spPr>
            <a:xfrm>
              <a:off x="6848856" y="3042602"/>
              <a:ext cx="30777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这段代码为什么能</a:t>
              </a:r>
              <a:r>
                <a:rPr lang="zh-CN" alt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编译</a:t>
              </a:r>
              <a:r>
                <a:rPr lang="zh-CN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通过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6858000" y="3379470"/>
              <a:ext cx="4476750" cy="9525"/>
            </a:xfrm>
            <a:custGeom>
              <a:avLst/>
              <a:gdLst/>
              <a:ahLst/>
              <a:cxnLst/>
              <a:rect l="l" t="t" r="r" b="b"/>
              <a:pathLst>
                <a:path w="4476750" h="9525">
                  <a:moveTo>
                    <a:pt x="0" y="0"/>
                  </a:moveTo>
                  <a:lnTo>
                    <a:pt x="4476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slide_130-w2"/>
            <p:cNvSpPr txBox="1"/>
            <p:nvPr/>
          </p:nvSpPr>
          <p:spPr>
            <a:xfrm>
              <a:off x="6848857" y="3418086"/>
              <a:ext cx="4476750" cy="19757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20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 B;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让编译器知道B是一个类名。</a:t>
              </a:r>
            </a:p>
            <a:p>
              <a:pPr algn="l">
                <a:lnSpc>
                  <a:spcPct val="150000"/>
                </a:lnSpc>
                <a:spcBef>
                  <a:spcPts val="705"/>
                </a:spcBef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A中只声明了以B为参数的函数原型，暂时不需要知道B的成员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到底有什么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  <a:p>
              <a:pPr algn="l">
                <a:lnSpc>
                  <a:spcPct val="150000"/>
                </a:lnSpc>
                <a:spcBef>
                  <a:spcPts val="705"/>
                </a:spcBef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写B时A已经完整定义，g用A作参数没有问题</a:t>
              </a: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endParaRPr lang="zh-CN" sz="20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sp>
        <p:nvSpPr>
          <p:cNvPr id="16" name="Freeform 16">
            <a:extLst>
              <a:ext uri="{FF2B5EF4-FFF2-40B4-BE49-F238E27FC236}">
                <a16:creationId xmlns:a16="http://schemas.microsoft.com/office/drawing/2014/main" id="{F26834FE-5DD6-E620-DAC2-D9980AE36DE7}"/>
              </a:ext>
            </a:extLst>
          </p:cNvPr>
          <p:cNvSpPr/>
          <p:nvPr/>
        </p:nvSpPr>
        <p:spPr>
          <a:xfrm flipH="1">
            <a:off x="5815097" y="3163541"/>
            <a:ext cx="45719" cy="3102581"/>
          </a:xfrm>
          <a:custGeom>
            <a:avLst/>
            <a:gdLst/>
            <a:ahLst/>
            <a:cxnLst/>
            <a:rect l="l" t="t" r="r" b="b"/>
            <a:pathLst>
              <a:path w="9525" h="4133850">
                <a:moveTo>
                  <a:pt x="0" y="0"/>
                </a:moveTo>
                <a:lnTo>
                  <a:pt x="0" y="413385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131-header"/>
          <p:cNvGrpSpPr/>
          <p:nvPr/>
        </p:nvGrpSpPr>
        <p:grpSpPr>
          <a:xfrm>
            <a:off x="806577" y="797878"/>
            <a:ext cx="10566273" cy="1078547"/>
            <a:chOff x="806577" y="797878"/>
            <a:chExt cx="10566273" cy="1078547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6379952" cy="3816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注意：</a:t>
              </a:r>
              <a:r>
                <a:rPr lang="zh-CN" altLang="en-US" sz="2480" b="1" dirty="0">
                  <a:solidFill>
                    <a:srgbClr val="244D87"/>
                  </a:solidFill>
                  <a:cs typeface="Consolas"/>
                </a:rPr>
                <a:t>把类的对象作为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值成员</a:t>
              </a:r>
              <a:r>
                <a:rPr lang="zh-CN" altLang="en-US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则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需要完整类型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slide_131-bad"/>
          <p:cNvGrpSpPr/>
          <p:nvPr/>
        </p:nvGrpSpPr>
        <p:grpSpPr>
          <a:xfrm>
            <a:off x="923925" y="2132891"/>
            <a:ext cx="5514975" cy="1994662"/>
            <a:chOff x="923925" y="2076450"/>
            <a:chExt cx="5514975" cy="1994662"/>
          </a:xfrm>
        </p:grpSpPr>
        <p:sp>
          <p:nvSpPr>
            <p:cNvPr id="6" name="Rectangle 6"/>
            <p:cNvSpPr/>
            <p:nvPr/>
          </p:nvSpPr>
          <p:spPr>
            <a:xfrm>
              <a:off x="990600" y="2642235"/>
              <a:ext cx="5448300" cy="276225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039368" y="2091055"/>
              <a:ext cx="4553522" cy="19800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Fred;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Barney {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Fred x;     </a:t>
              </a:r>
              <a:r>
                <a:rPr lang="zh-CN" sz="16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// 错误：Fred尚未完整定义</a:t>
              </a:r>
              <a:br>
                <a:rPr lang="zh-CN" sz="16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Fred {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Barney y;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923925" y="2076450"/>
              <a:ext cx="9525" cy="1978342"/>
            </a:xfrm>
            <a:custGeom>
              <a:avLst/>
              <a:gdLst/>
              <a:ahLst/>
              <a:cxnLst/>
              <a:rect l="l" t="t" r="r" b="b"/>
              <a:pathLst>
                <a:path w="9525" h="1978342">
                  <a:moveTo>
                    <a:pt x="0" y="0"/>
                  </a:moveTo>
                  <a:lnTo>
                    <a:pt x="0" y="197834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3" name="slide_131-good"/>
          <p:cNvGrpSpPr/>
          <p:nvPr/>
        </p:nvGrpSpPr>
        <p:grpSpPr>
          <a:xfrm>
            <a:off x="923925" y="4678971"/>
            <a:ext cx="5514975" cy="1165987"/>
            <a:chOff x="923925" y="4152900"/>
            <a:chExt cx="5514975" cy="1165987"/>
          </a:xfrm>
        </p:grpSpPr>
        <p:sp>
          <p:nvSpPr>
            <p:cNvPr id="10" name="Rectangle 10"/>
            <p:cNvSpPr/>
            <p:nvPr/>
          </p:nvSpPr>
          <p:spPr>
            <a:xfrm>
              <a:off x="990600" y="4718685"/>
              <a:ext cx="5448300" cy="276225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4167505"/>
              <a:ext cx="4092512" cy="11513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Fred;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Barney {</a:t>
              </a:r>
              <a:b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Fred* x;    </a:t>
              </a:r>
              <a:r>
                <a:rPr lang="zh-CN" sz="165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可以：只是一个指针</a:t>
              </a:r>
              <a:br>
                <a:rPr lang="zh-CN" sz="165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16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23925" y="4152900"/>
              <a:ext cx="9525" cy="1148715"/>
            </a:xfrm>
            <a:custGeom>
              <a:avLst/>
              <a:gdLst/>
              <a:ahLst/>
              <a:cxnLst/>
              <a:rect l="l" t="t" r="r" b="b"/>
              <a:pathLst>
                <a:path w="9525" h="1148715">
                  <a:moveTo>
                    <a:pt x="0" y="0"/>
                  </a:moveTo>
                  <a:lnTo>
                    <a:pt x="0" y="114871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slide_131-why"/>
          <p:cNvGrpSpPr/>
          <p:nvPr/>
        </p:nvGrpSpPr>
        <p:grpSpPr>
          <a:xfrm>
            <a:off x="6848856" y="2104735"/>
            <a:ext cx="4485894" cy="1724180"/>
            <a:chOff x="6848856" y="2109152"/>
            <a:chExt cx="4485894" cy="1724180"/>
          </a:xfrm>
        </p:grpSpPr>
        <p:sp>
          <p:nvSpPr>
            <p:cNvPr id="14" name="TextBox 14"/>
            <p:cNvSpPr txBox="1"/>
            <p:nvPr/>
          </p:nvSpPr>
          <p:spPr>
            <a:xfrm>
              <a:off x="6848856" y="2109152"/>
              <a:ext cx="1410643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为什么出错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6858000" y="2446020"/>
              <a:ext cx="4476750" cy="9525"/>
            </a:xfrm>
            <a:custGeom>
              <a:avLst/>
              <a:gdLst/>
              <a:ahLst/>
              <a:cxnLst/>
              <a:rect l="l" t="t" r="r" b="b"/>
              <a:pathLst>
                <a:path w="4476750" h="9525">
                  <a:moveTo>
                    <a:pt x="0" y="0"/>
                  </a:moveTo>
                  <a:lnTo>
                    <a:pt x="4476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6" name="slide_131-w1"/>
            <p:cNvSpPr txBox="1"/>
            <p:nvPr/>
          </p:nvSpPr>
          <p:spPr>
            <a:xfrm>
              <a:off x="6849999" y="2542529"/>
              <a:ext cx="4476750" cy="12908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建立Barney对象要知道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Fred x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占多大空间，只有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 Fred; 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不知道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  <a:p>
              <a:pPr algn="l">
                <a:lnSpc>
                  <a:spcPct val="150000"/>
                </a:lnSpc>
                <a:spcBef>
                  <a:spcPts val="705"/>
                </a:spcBef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两个类按值互相包含，对象会无限嵌套下去。</a:t>
              </a:r>
            </a:p>
          </p:txBody>
        </p:sp>
      </p:grpSp>
      <p:grpSp>
        <p:nvGrpSpPr>
          <p:cNvPr id="21" name="slide_131-fix"/>
          <p:cNvGrpSpPr/>
          <p:nvPr/>
        </p:nvGrpSpPr>
        <p:grpSpPr>
          <a:xfrm>
            <a:off x="6848856" y="4693576"/>
            <a:ext cx="4485894" cy="1245569"/>
            <a:chOff x="6848856" y="4185602"/>
            <a:chExt cx="4485894" cy="1245569"/>
          </a:xfrm>
        </p:grpSpPr>
        <p:sp>
          <p:nvSpPr>
            <p:cNvPr id="18" name="TextBox 18"/>
            <p:cNvSpPr txBox="1"/>
            <p:nvPr/>
          </p:nvSpPr>
          <p:spPr>
            <a:xfrm>
              <a:off x="6848856" y="4185602"/>
              <a:ext cx="1128514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改成指针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6858000" y="4522470"/>
              <a:ext cx="4476750" cy="9525"/>
            </a:xfrm>
            <a:custGeom>
              <a:avLst/>
              <a:gdLst/>
              <a:ahLst/>
              <a:cxnLst/>
              <a:rect l="l" t="t" r="r" b="b"/>
              <a:pathLst>
                <a:path w="4476750" h="9525">
                  <a:moveTo>
                    <a:pt x="0" y="0"/>
                  </a:moveTo>
                  <a:lnTo>
                    <a:pt x="4476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20" name="slide_131-w2"/>
            <p:cNvSpPr txBox="1"/>
            <p:nvPr/>
          </p:nvSpPr>
          <p:spPr>
            <a:xfrm>
              <a:off x="6848856" y="4645635"/>
              <a:ext cx="4476750" cy="7855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指针的大小是固定的，声明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Fred* x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不需要Fred的完整定义。</a:t>
              </a:r>
            </a:p>
          </p:txBody>
        </p:sp>
      </p:grpSp>
      <p:sp>
        <p:nvSpPr>
          <p:cNvPr id="22" name="Freeform 11">
            <a:extLst>
              <a:ext uri="{FF2B5EF4-FFF2-40B4-BE49-F238E27FC236}">
                <a16:creationId xmlns:a16="http://schemas.microsoft.com/office/drawing/2014/main" id="{224333C5-A192-3E3B-CC2F-1719BA852F85}"/>
              </a:ext>
            </a:extLst>
          </p:cNvPr>
          <p:cNvSpPr/>
          <p:nvPr/>
        </p:nvSpPr>
        <p:spPr>
          <a:xfrm>
            <a:off x="990600" y="4409060"/>
            <a:ext cx="10239375" cy="9525"/>
          </a:xfrm>
          <a:custGeom>
            <a:avLst/>
            <a:gdLst/>
            <a:ahLst/>
            <a:cxnLst/>
            <a:rect l="l" t="t" r="r" b="b"/>
            <a:pathLst>
              <a:path w="10239375" h="9525">
                <a:moveTo>
                  <a:pt x="0" y="0"/>
                </a:moveTo>
                <a:lnTo>
                  <a:pt x="102393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132-header"/>
          <p:cNvGrpSpPr/>
          <p:nvPr/>
        </p:nvGrpSpPr>
        <p:grpSpPr>
          <a:xfrm>
            <a:off x="806577" y="797878"/>
            <a:ext cx="10566273" cy="1078547"/>
            <a:chOff x="806577" y="797878"/>
            <a:chExt cx="10566273" cy="1078547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5110373" cy="3816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注意：调用成员函数</a:t>
              </a:r>
              <a:r>
                <a:rPr lang="zh-CN" altLang="en-US" sz="2480" b="1" dirty="0">
                  <a:solidFill>
                    <a:srgbClr val="244D87"/>
                  </a:solidFill>
                  <a:cs typeface="Consolas"/>
                </a:rPr>
                <a:t>也</a:t>
              </a:r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需要完整定义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slide_132-bad"/>
          <p:cNvGrpSpPr/>
          <p:nvPr/>
        </p:nvGrpSpPr>
        <p:grpSpPr>
          <a:xfrm>
            <a:off x="923925" y="2076450"/>
            <a:ext cx="4510600" cy="2074704"/>
            <a:chOff x="923925" y="2076450"/>
            <a:chExt cx="4510600" cy="2074704"/>
          </a:xfrm>
        </p:grpSpPr>
        <p:sp>
          <p:nvSpPr>
            <p:cNvPr id="6" name="Rectangle 6"/>
            <p:cNvSpPr/>
            <p:nvPr/>
          </p:nvSpPr>
          <p:spPr>
            <a:xfrm>
              <a:off x="1430655" y="3097530"/>
              <a:ext cx="4003870" cy="251460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040130" y="2099310"/>
              <a:ext cx="4260782" cy="2051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80"/>
                </a:lnSpc>
              </a:pP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Fred;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Barney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method()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{ x-&gt;yabbaDabbaDo(); } </a:t>
              </a:r>
              <a:r>
                <a:rPr lang="zh-CN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// 错误</a:t>
              </a:r>
              <a:br>
                <a:rPr lang="zh-CN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Fred* x;    </a:t>
              </a: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可以</a:t>
              </a:r>
              <a:b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923925" y="2076450"/>
              <a:ext cx="9525" cy="2055495"/>
            </a:xfrm>
            <a:custGeom>
              <a:avLst/>
              <a:gdLst/>
              <a:ahLst/>
              <a:cxnLst/>
              <a:rect l="l" t="t" r="r" b="b"/>
              <a:pathLst>
                <a:path w="9525" h="2055495">
                  <a:moveTo>
                    <a:pt x="0" y="0"/>
                  </a:moveTo>
                  <a:lnTo>
                    <a:pt x="0" y="205549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slide_132-good"/>
          <p:cNvGrpSpPr/>
          <p:nvPr/>
        </p:nvGrpSpPr>
        <p:grpSpPr>
          <a:xfrm>
            <a:off x="6414133" y="2240572"/>
            <a:ext cx="5116683" cy="3690409"/>
            <a:chOff x="6353175" y="2076450"/>
            <a:chExt cx="5116683" cy="3690409"/>
          </a:xfrm>
        </p:grpSpPr>
        <p:sp>
          <p:nvSpPr>
            <p:cNvPr id="11" name="Rectangle 11"/>
            <p:cNvSpPr/>
            <p:nvPr/>
          </p:nvSpPr>
          <p:spPr>
            <a:xfrm>
              <a:off x="6469381" y="5242704"/>
              <a:ext cx="4671796" cy="524155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6469381" y="2112012"/>
              <a:ext cx="5000477" cy="36548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1875"/>
                </a:lnSpc>
              </a:pP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Fred;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Barney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method();     </a:t>
              </a: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只写原型</a:t>
              </a:r>
              <a:b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Fred* x;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Fred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yabbaDabbaDo();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Barney* y;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Barney::method()  </a:t>
              </a: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Fred已完整</a:t>
              </a:r>
              <a:b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{ x-&gt;yabbaDabbaDo(); }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6353175" y="2076450"/>
              <a:ext cx="9525" cy="3629025"/>
            </a:xfrm>
            <a:custGeom>
              <a:avLst/>
              <a:gdLst/>
              <a:ahLst/>
              <a:cxnLst/>
              <a:rect l="l" t="t" r="r" b="b"/>
              <a:pathLst>
                <a:path w="9525" h="3629025">
                  <a:moveTo>
                    <a:pt x="0" y="0"/>
                  </a:moveTo>
                  <a:lnTo>
                    <a:pt x="0" y="362902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slide_132-why"/>
          <p:cNvGrpSpPr/>
          <p:nvPr/>
        </p:nvGrpSpPr>
        <p:grpSpPr>
          <a:xfrm>
            <a:off x="916453" y="4593978"/>
            <a:ext cx="4953000" cy="1524000"/>
            <a:chOff x="1047750" y="4476750"/>
            <a:chExt cx="4953000" cy="1524000"/>
          </a:xfrm>
        </p:grpSpPr>
        <p:sp>
          <p:nvSpPr>
            <p:cNvPr id="15" name="Rectangle 15"/>
            <p:cNvSpPr/>
            <p:nvPr/>
          </p:nvSpPr>
          <p:spPr>
            <a:xfrm>
              <a:off x="1047750" y="4476750"/>
              <a:ext cx="4953000" cy="1524000"/>
            </a:xfrm>
            <a:prstGeom prst="roundRect">
              <a:avLst>
                <a:gd name="adj" fmla="val 5000"/>
              </a:avLst>
            </a:prstGeom>
            <a:solidFill>
              <a:srgbClr val="FBECEC"/>
            </a:solidFill>
            <a:ln w="13335">
              <a:solidFill>
                <a:srgbClr val="C00000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171427" y="4558879"/>
              <a:ext cx="4725653" cy="14061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172B49"/>
                  </a:solidFill>
                </a:rPr>
                <a:t>调用 </a:t>
              </a:r>
              <a:r>
                <a:rPr lang="en-US" sz="16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x-&gt;</a:t>
              </a:r>
              <a:r>
                <a:rPr lang="en-US" sz="1600" dirty="0" err="1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yabbaDabbaDo</a:t>
              </a:r>
              <a:r>
                <a:rPr lang="en-US" sz="16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()</a:t>
              </a:r>
              <a:r>
                <a:rPr lang="zh-CN" alt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程序需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要知道Fred有没有</a:t>
              </a:r>
              <a:endParaRPr lang="en-US" altLang="zh-CN" sz="16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endParaRPr>
            </a:p>
            <a:p>
              <a:pPr algn="l">
                <a:lnSpc>
                  <a:spcPct val="200000"/>
                </a:lnSpc>
              </a:pP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这个成员。</a:t>
              </a:r>
              <a:r>
                <a:rPr lang="zh-CN" altLang="en-US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可是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写到这一行时只有</a:t>
              </a:r>
              <a:r>
                <a:rPr lang="en-US" sz="16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 Fred;</a:t>
              </a: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所以要把method的函数体移到Fred定义之后。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lide_133-header"/>
          <p:cNvGrpSpPr/>
          <p:nvPr/>
        </p:nvGrpSpPr>
        <p:grpSpPr>
          <a:xfrm>
            <a:off x="806577" y="797878"/>
            <a:ext cx="10566273" cy="1100645"/>
            <a:chOff x="806577" y="797878"/>
            <a:chExt cx="10566273" cy="11006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3363722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前向引用声明能做什么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21" name="slide_133-tbl"/>
          <p:cNvGrpSpPr/>
          <p:nvPr/>
        </p:nvGrpSpPr>
        <p:grpSpPr>
          <a:xfrm>
            <a:off x="1047750" y="2194983"/>
            <a:ext cx="10287000" cy="1981200"/>
            <a:chOff x="1047750" y="2114550"/>
            <a:chExt cx="10287000" cy="1981200"/>
          </a:xfrm>
        </p:grpSpPr>
        <p:sp>
          <p:nvSpPr>
            <p:cNvPr id="6" name="Rectangle 6"/>
            <p:cNvSpPr/>
            <p:nvPr/>
          </p:nvSpPr>
          <p:spPr>
            <a:xfrm>
              <a:off x="1047750" y="2114550"/>
              <a:ext cx="5143500" cy="4953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988445" y="2245360"/>
              <a:ext cx="3262111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只有前向声明 class Fred; 时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191250" y="2114550"/>
              <a:ext cx="5143500" cy="49530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586396" y="2245360"/>
              <a:ext cx="235320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要看到Fred的完整定义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1047750" y="2609850"/>
              <a:ext cx="5143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92530" y="2740660"/>
              <a:ext cx="399949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声明指针或引用：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Fred* p;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Fred&amp; r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191250" y="2609850"/>
              <a:ext cx="5143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336030" y="2740660"/>
              <a:ext cx="296395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定义对象或值成员：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Fred x;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1047750" y="3105150"/>
              <a:ext cx="5143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92530" y="3235960"/>
              <a:ext cx="3053721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函数原型：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 f(Fred a);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191250" y="3105150"/>
              <a:ext cx="5143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336030" y="3235960"/>
              <a:ext cx="3433632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调用成员：</a:t>
              </a: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p-&gt;yabbaDabbaDo();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1047750" y="3600450"/>
              <a:ext cx="5143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6191250" y="3600450"/>
              <a:ext cx="5143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336030" y="3731260"/>
              <a:ext cx="281487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定义使用Fred对象的函数体</a:t>
              </a:r>
            </a:p>
          </p:txBody>
        </p:sp>
      </p:grpSp>
      <p:grpSp>
        <p:nvGrpSpPr>
          <p:cNvPr id="24" name="slide_133-key"/>
          <p:cNvGrpSpPr/>
          <p:nvPr/>
        </p:nvGrpSpPr>
        <p:grpSpPr>
          <a:xfrm>
            <a:off x="1005840" y="4675609"/>
            <a:ext cx="10287000" cy="1143000"/>
            <a:chOff x="1005840" y="4504805"/>
            <a:chExt cx="10287000" cy="1143000"/>
          </a:xfrm>
        </p:grpSpPr>
        <p:sp>
          <p:nvSpPr>
            <p:cNvPr id="22" name="Rectangle 22"/>
            <p:cNvSpPr/>
            <p:nvPr/>
          </p:nvSpPr>
          <p:spPr>
            <a:xfrm>
              <a:off x="1005840" y="4504805"/>
              <a:ext cx="10287000" cy="1143000"/>
            </a:xfrm>
            <a:prstGeom prst="roundRect">
              <a:avLst>
                <a:gd name="adj" fmla="val 6667"/>
              </a:avLst>
            </a:prstGeom>
            <a:solidFill>
              <a:srgbClr val="F4EACF"/>
            </a:solidFill>
            <a:ln w="13335">
              <a:solidFill>
                <a:srgbClr val="B08A2E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192529" y="4658954"/>
              <a:ext cx="7628573" cy="8728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判断方法：这一行代码要不要知道类的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大小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或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？</a:t>
              </a:r>
              <a:b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alt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如果需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要，就放到完整定义之后；只用到类名，前向声明就够了。</a:t>
              </a:r>
            </a:p>
          </p:txBody>
        </p:sp>
      </p:grpSp>
      <p:sp>
        <p:nvSpPr>
          <p:cNvPr id="25" name="TextBox 20">
            <a:extLst>
              <a:ext uri="{FF2B5EF4-FFF2-40B4-BE49-F238E27FC236}">
                <a16:creationId xmlns:a16="http://schemas.microsoft.com/office/drawing/2014/main" id="{952CADFD-CE5D-4E80-F0CD-B6FC00B92282}"/>
              </a:ext>
            </a:extLst>
          </p:cNvPr>
          <p:cNvSpPr txBox="1"/>
          <p:nvPr/>
        </p:nvSpPr>
        <p:spPr>
          <a:xfrm>
            <a:off x="1192530" y="3861795"/>
            <a:ext cx="3969035" cy="276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不能</a:t>
            </a:r>
            <a:r>
              <a:rPr lang="zh-CN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使用Fred对象的</a:t>
            </a:r>
            <a:r>
              <a:rPr lang="zh-CN" altLang="en-US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任何成员或者函数</a:t>
            </a:r>
            <a:endParaRPr lang="zh-CN" dirty="0">
              <a:solidFill>
                <a:srgbClr val="172B49"/>
              </a:solidFill>
              <a:latin typeface="Consolas"/>
              <a:ea typeface="Microsoft YaHei"/>
              <a:cs typeface="Consola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n_prac_h-header"/>
          <p:cNvGrpSpPr/>
          <p:nvPr/>
        </p:nvGrpSpPr>
        <p:grpSpPr>
          <a:xfrm>
            <a:off x="806577" y="797878"/>
            <a:ext cx="10566273" cy="1100645"/>
            <a:chOff x="806577" y="797878"/>
            <a:chExt cx="10566273" cy="11006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13510"/>
              <a:ext cx="4031437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模拟练习：组合与前向声明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n_prac_h-q1"/>
          <p:cNvGrpSpPr/>
          <p:nvPr/>
        </p:nvGrpSpPr>
        <p:grpSpPr>
          <a:xfrm>
            <a:off x="811530" y="2010410"/>
            <a:ext cx="5349240" cy="1061276"/>
            <a:chOff x="811530" y="2010410"/>
            <a:chExt cx="5349240" cy="1061276"/>
          </a:xfrm>
        </p:grpSpPr>
        <p:sp>
          <p:nvSpPr>
            <p:cNvPr id="6" name="n_prac_h-w1"/>
            <p:cNvSpPr txBox="1"/>
            <p:nvPr/>
          </p:nvSpPr>
          <p:spPr>
            <a:xfrm>
              <a:off x="811530" y="2010410"/>
              <a:ext cx="5753100" cy="5600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练习1　预测结果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Whole中依次声明</a:t>
              </a:r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Part one, two;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，下面的构造函数先输出谁？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64692" y="2593340"/>
              <a:ext cx="3691318" cy="47834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88"/>
                </a:lnSpc>
              </a:pPr>
              <a: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Whole(</a:t>
              </a:r>
              <a:r>
                <a:rPr lang="en-US" sz="13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i, </a:t>
              </a:r>
              <a:r>
                <a:rPr lang="en-US" sz="13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j) : two(i), one(j) {}</a:t>
              </a:r>
              <a:b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Whole w(1, 2);  </a:t>
              </a:r>
              <a:r>
                <a:rPr lang="zh-CN" sz="135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Part构造时输出val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847725" y="2562225"/>
              <a:ext cx="9525" cy="485775"/>
            </a:xfrm>
            <a:custGeom>
              <a:avLst/>
              <a:gdLst/>
              <a:ahLst/>
              <a:cxnLst/>
              <a:rect l="l" t="t" r="r" b="b"/>
              <a:pathLst>
                <a:path w="9525" h="485775">
                  <a:moveTo>
                    <a:pt x="0" y="0"/>
                  </a:moveTo>
                  <a:lnTo>
                    <a:pt x="0" y="48577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2" name="n_prac_h-a1"/>
          <p:cNvGrpSpPr/>
          <p:nvPr/>
        </p:nvGrpSpPr>
        <p:grpSpPr>
          <a:xfrm>
            <a:off x="6840606" y="2241423"/>
            <a:ext cx="4572000" cy="641604"/>
            <a:chOff x="6800850" y="2038350"/>
            <a:chExt cx="4572000" cy="641604"/>
          </a:xfrm>
        </p:grpSpPr>
        <p:sp>
          <p:nvSpPr>
            <p:cNvPr id="10" name="Rectangle 10"/>
            <p:cNvSpPr/>
            <p:nvPr/>
          </p:nvSpPr>
          <p:spPr>
            <a:xfrm>
              <a:off x="6800850" y="2038350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6927342" y="2114868"/>
              <a:ext cx="3631311" cy="50787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20"/>
                </a:lnSpc>
              </a:pP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答案：先输出</a:t>
              </a:r>
              <a:r>
                <a:rPr lang="en-US" sz="13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再输出</a:t>
              </a:r>
              <a:r>
                <a:rPr lang="en-US" sz="13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。成员按声明顺序构造，</a:t>
              </a:r>
              <a:b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one(j)先建立，与初始化表的书写顺序无关。</a:t>
              </a:r>
            </a:p>
          </p:txBody>
        </p:sp>
      </p:grpSp>
      <p:grpSp>
        <p:nvGrpSpPr>
          <p:cNvPr id="14" name="n_prac_h-sep1"/>
          <p:cNvGrpSpPr/>
          <p:nvPr/>
        </p:nvGrpSpPr>
        <p:grpSpPr>
          <a:xfrm>
            <a:off x="819150" y="3225854"/>
            <a:ext cx="10553700" cy="9525"/>
            <a:chOff x="819150" y="3114675"/>
            <a:chExt cx="10553700" cy="9525"/>
          </a:xfrm>
        </p:grpSpPr>
        <p:sp>
          <p:nvSpPr>
            <p:cNvPr id="13" name="Freeform 13"/>
            <p:cNvSpPr/>
            <p:nvPr/>
          </p:nvSpPr>
          <p:spPr>
            <a:xfrm>
              <a:off x="819150" y="3114675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  <a:prstDash val="dash"/>
            </a:ln>
          </p:spPr>
        </p:sp>
      </p:grpSp>
      <p:grpSp>
        <p:nvGrpSpPr>
          <p:cNvPr id="16" name="n_prac_h-q2"/>
          <p:cNvGrpSpPr/>
          <p:nvPr/>
        </p:nvGrpSpPr>
        <p:grpSpPr>
          <a:xfrm>
            <a:off x="811530" y="3264589"/>
            <a:ext cx="5339715" cy="560070"/>
            <a:chOff x="811530" y="3153410"/>
            <a:chExt cx="5339715" cy="560070"/>
          </a:xfrm>
        </p:grpSpPr>
        <p:sp>
          <p:nvSpPr>
            <p:cNvPr id="15" name="n_prac_h-w2"/>
            <p:cNvSpPr txBox="1"/>
            <p:nvPr/>
          </p:nvSpPr>
          <p:spPr>
            <a:xfrm>
              <a:off x="811530" y="3153410"/>
              <a:ext cx="5753100" cy="5600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练习2　判断正误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Point只有</a:t>
              </a:r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Point(float, float)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，Line的构造函数可以在函数体里写</a:t>
              </a:r>
              <a:r>
                <a:rPr lang="en-US" sz="15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p1 = a; p2 = b;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9" name="n_prac_h-a2"/>
          <p:cNvGrpSpPr/>
          <p:nvPr/>
        </p:nvGrpSpPr>
        <p:grpSpPr>
          <a:xfrm>
            <a:off x="6800850" y="3292529"/>
            <a:ext cx="4572000" cy="885063"/>
            <a:chOff x="6800850" y="3181350"/>
            <a:chExt cx="4572000" cy="885063"/>
          </a:xfrm>
        </p:grpSpPr>
        <p:sp>
          <p:nvSpPr>
            <p:cNvPr id="17" name="Rectangle 17"/>
            <p:cNvSpPr/>
            <p:nvPr/>
          </p:nvSpPr>
          <p:spPr>
            <a:xfrm>
              <a:off x="6800850" y="3181350"/>
              <a:ext cx="4572000" cy="885063"/>
            </a:xfrm>
            <a:prstGeom prst="roundRect">
              <a:avLst>
                <a:gd name="adj" fmla="val 8610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927342" y="3257867"/>
              <a:ext cx="3991356" cy="7517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20"/>
                </a:lnSpc>
              </a:pP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答案：不对。进入函数体前p1、p2要先用默认构造函</a:t>
              </a:r>
              <a:b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数建立，Point没有默认构造函数，必须用初始化表</a:t>
              </a:r>
              <a:b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sz="13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p1(a), p2(b)</a:t>
              </a: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21" name="n_prac_h-sep2"/>
          <p:cNvGrpSpPr/>
          <p:nvPr/>
        </p:nvGrpSpPr>
        <p:grpSpPr>
          <a:xfrm>
            <a:off x="819150" y="4333361"/>
            <a:ext cx="10553700" cy="9525"/>
            <a:chOff x="819150" y="4133088"/>
            <a:chExt cx="10553700" cy="9525"/>
          </a:xfrm>
        </p:grpSpPr>
        <p:sp>
          <p:nvSpPr>
            <p:cNvPr id="20" name="Freeform 20"/>
            <p:cNvSpPr/>
            <p:nvPr/>
          </p:nvSpPr>
          <p:spPr>
            <a:xfrm>
              <a:off x="819150" y="4133088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  <a:prstDash val="dash"/>
            </a:ln>
          </p:spPr>
        </p:sp>
      </p:grpSp>
      <p:grpSp>
        <p:nvGrpSpPr>
          <p:cNvPr id="25" name="n_prac_h-q3"/>
          <p:cNvGrpSpPr/>
          <p:nvPr/>
        </p:nvGrpSpPr>
        <p:grpSpPr>
          <a:xfrm>
            <a:off x="811530" y="4397305"/>
            <a:ext cx="4366832" cy="769176"/>
            <a:chOff x="811530" y="4197032"/>
            <a:chExt cx="4366832" cy="769176"/>
          </a:xfrm>
        </p:grpSpPr>
        <p:sp>
          <p:nvSpPr>
            <p:cNvPr id="22" name="TextBox 22"/>
            <p:cNvSpPr txBox="1"/>
            <p:nvPr/>
          </p:nvSpPr>
          <p:spPr>
            <a:xfrm>
              <a:off x="811530" y="4197032"/>
              <a:ext cx="436683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练习3　找错改错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这段代码能编译吗？怎样改？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64692" y="4487862"/>
              <a:ext cx="2276856" cy="47834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88"/>
                </a:lnSpc>
              </a:pPr>
              <a:r>
                <a:rPr lang="en-US" sz="13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Engine;</a:t>
              </a:r>
              <a:b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3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Car { Engine e; };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847725" y="4456938"/>
              <a:ext cx="9525" cy="485584"/>
            </a:xfrm>
            <a:custGeom>
              <a:avLst/>
              <a:gdLst/>
              <a:ahLst/>
              <a:cxnLst/>
              <a:rect l="l" t="t" r="r" b="b"/>
              <a:pathLst>
                <a:path w="9525" h="485584">
                  <a:moveTo>
                    <a:pt x="0" y="0"/>
                  </a:moveTo>
                  <a:lnTo>
                    <a:pt x="0" y="485584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28" name="n_prac_h-a3"/>
          <p:cNvGrpSpPr/>
          <p:nvPr/>
        </p:nvGrpSpPr>
        <p:grpSpPr>
          <a:xfrm>
            <a:off x="6772275" y="4510614"/>
            <a:ext cx="4572000" cy="641604"/>
            <a:chOff x="6800850" y="4199763"/>
            <a:chExt cx="4572000" cy="641604"/>
          </a:xfrm>
        </p:grpSpPr>
        <p:sp>
          <p:nvSpPr>
            <p:cNvPr id="26" name="Rectangle 26"/>
            <p:cNvSpPr/>
            <p:nvPr/>
          </p:nvSpPr>
          <p:spPr>
            <a:xfrm>
              <a:off x="6800850" y="4199763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927342" y="4276090"/>
              <a:ext cx="3614166" cy="50787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20"/>
                </a:lnSpc>
              </a:pP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答案：不能。值成员需要完整类型。可以先写出</a:t>
              </a:r>
              <a:b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Engine的完整定义，或改成指针</a:t>
              </a:r>
              <a:r>
                <a:rPr lang="en-US" sz="13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Engine* e;</a:t>
              </a: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30" name="n_prac_h-sep3"/>
          <p:cNvGrpSpPr/>
          <p:nvPr/>
        </p:nvGrpSpPr>
        <p:grpSpPr>
          <a:xfrm>
            <a:off x="819150" y="5454453"/>
            <a:ext cx="10553700" cy="9525"/>
            <a:chOff x="819150" y="5009388"/>
            <a:chExt cx="10553700" cy="9525"/>
          </a:xfrm>
        </p:grpSpPr>
        <p:sp>
          <p:nvSpPr>
            <p:cNvPr id="29" name="Freeform 29"/>
            <p:cNvSpPr/>
            <p:nvPr/>
          </p:nvSpPr>
          <p:spPr>
            <a:xfrm>
              <a:off x="819150" y="5009388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  <a:prstDash val="dash"/>
            </a:ln>
          </p:spPr>
        </p:sp>
      </p:grpSp>
      <p:grpSp>
        <p:nvGrpSpPr>
          <p:cNvPr id="34" name="n_prac_h-q4"/>
          <p:cNvGrpSpPr/>
          <p:nvPr/>
        </p:nvGrpSpPr>
        <p:grpSpPr>
          <a:xfrm>
            <a:off x="811530" y="5518397"/>
            <a:ext cx="4953279" cy="554863"/>
            <a:chOff x="811530" y="5073332"/>
            <a:chExt cx="4953279" cy="554863"/>
          </a:xfrm>
        </p:grpSpPr>
        <p:sp>
          <p:nvSpPr>
            <p:cNvPr id="31" name="TextBox 31"/>
            <p:cNvSpPr txBox="1"/>
            <p:nvPr/>
          </p:nvSpPr>
          <p:spPr>
            <a:xfrm>
              <a:off x="811530" y="5073332"/>
              <a:ext cx="4953279" cy="230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练习4　补全代码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　</a:t>
              </a:r>
              <a:r>
                <a:rPr lang="zh-CN" altLang="en-US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</a:t>
              </a:r>
              <a:r>
                <a:rPr lang="en-US" alt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2.25</a:t>
              </a:r>
              <a:r>
                <a:rPr lang="zh-CN" sz="15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中计算过道面积，补全表达式。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64692" y="5364162"/>
              <a:ext cx="446588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3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 = ____;  </a:t>
              </a:r>
              <a:r>
                <a:rPr lang="zh-CN" sz="1350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Pool和PoolRim是Circle对象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847725" y="5333238"/>
              <a:ext cx="9525" cy="271272"/>
            </a:xfrm>
            <a:custGeom>
              <a:avLst/>
              <a:gdLst/>
              <a:ahLst/>
              <a:cxnLst/>
              <a:rect l="l" t="t" r="r" b="b"/>
              <a:pathLst>
                <a:path w="9525" h="271272">
                  <a:moveTo>
                    <a:pt x="0" y="0"/>
                  </a:moveTo>
                  <a:lnTo>
                    <a:pt x="0" y="271272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37" name="n_prac_h-a4"/>
          <p:cNvGrpSpPr/>
          <p:nvPr/>
        </p:nvGrpSpPr>
        <p:grpSpPr>
          <a:xfrm>
            <a:off x="6800850" y="5564777"/>
            <a:ext cx="4572000" cy="641604"/>
            <a:chOff x="6800850" y="5076063"/>
            <a:chExt cx="4572000" cy="641604"/>
          </a:xfrm>
        </p:grpSpPr>
        <p:sp>
          <p:nvSpPr>
            <p:cNvPr id="35" name="Rectangle 35"/>
            <p:cNvSpPr/>
            <p:nvPr/>
          </p:nvSpPr>
          <p:spPr>
            <a:xfrm>
              <a:off x="6800850" y="5076063"/>
              <a:ext cx="4572000" cy="641604"/>
            </a:xfrm>
            <a:prstGeom prst="roundRect">
              <a:avLst>
                <a:gd name="adj" fmla="val 11876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6927342" y="5152390"/>
              <a:ext cx="4025646" cy="50787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20"/>
                </a:lnSpc>
              </a:pP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答案：填</a:t>
              </a:r>
              <a:r>
                <a:rPr lang="en-US" sz="13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PoolRim.Area() - Pool.Area()</a:t>
              </a: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，外圆面</a:t>
              </a:r>
              <a:b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3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积减去泳池面积才是圆环。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n_review_1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3808131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本章回顾：一个Scores类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12" name="n_review_1-code"/>
          <p:cNvGrpSpPr/>
          <p:nvPr/>
        </p:nvGrpSpPr>
        <p:grpSpPr>
          <a:xfrm>
            <a:off x="792693" y="2190750"/>
            <a:ext cx="6737369" cy="3538474"/>
            <a:chOff x="923925" y="2076450"/>
            <a:chExt cx="6737369" cy="3538474"/>
          </a:xfrm>
        </p:grpSpPr>
        <p:sp>
          <p:nvSpPr>
            <p:cNvPr id="10" name="TextBox 10"/>
            <p:cNvSpPr txBox="1"/>
            <p:nvPr/>
          </p:nvSpPr>
          <p:spPr>
            <a:xfrm>
              <a:off x="1040892" y="2107565"/>
              <a:ext cx="6620402" cy="34470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Scores {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Scores(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n = 3)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: size(n), data(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new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[n]()) { }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Scores(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Scores&amp; s)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    : size(s.size), data(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new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[s.size])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{ 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(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 = 0; i &lt; size; i++) data[i] = s.data[i]; }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~Scores() { 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delete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[] data; }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set(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i, 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v) { data[i] = v; }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get(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i) 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{ 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data[i]; }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size;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16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data;</a:t>
              </a:r>
              <a:b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23925" y="2076450"/>
              <a:ext cx="45719" cy="3538474"/>
            </a:xfrm>
            <a:custGeom>
              <a:avLst/>
              <a:gdLst/>
              <a:ahLst/>
              <a:cxnLst/>
              <a:rect l="l" t="t" r="r" b="b"/>
              <a:pathLst>
                <a:path w="9525" h="2990850">
                  <a:moveTo>
                    <a:pt x="0" y="0"/>
                  </a:moveTo>
                  <a:lnTo>
                    <a:pt x="0" y="299085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37" name="n_review_1-tbl"/>
          <p:cNvGrpSpPr/>
          <p:nvPr/>
        </p:nvGrpSpPr>
        <p:grpSpPr>
          <a:xfrm>
            <a:off x="7742804" y="2605933"/>
            <a:ext cx="3714750" cy="2787015"/>
            <a:chOff x="7620000" y="2114550"/>
            <a:chExt cx="3714750" cy="2787015"/>
          </a:xfrm>
        </p:grpSpPr>
        <p:sp>
          <p:nvSpPr>
            <p:cNvPr id="13" name="Rectangle 13"/>
            <p:cNvSpPr/>
            <p:nvPr/>
          </p:nvSpPr>
          <p:spPr>
            <a:xfrm>
              <a:off x="7620000" y="2114550"/>
              <a:ext cx="1238250" cy="43815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880052" y="2222818"/>
              <a:ext cx="718145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本章内容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858250" y="2114550"/>
              <a:ext cx="2476500" cy="438150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618805" y="2222818"/>
              <a:ext cx="955390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在Scores中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7620000" y="2552700"/>
              <a:ext cx="1238250" cy="4381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880052" y="2660968"/>
              <a:ext cx="718145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缺省参数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858250" y="2552700"/>
              <a:ext cx="2476500" cy="4381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251717" y="2660968"/>
              <a:ext cx="1689565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Scores(int n = 3)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7620000" y="2990850"/>
              <a:ext cx="1238250" cy="4381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880052" y="3099118"/>
              <a:ext cx="718145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初始化表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8858250" y="2990850"/>
              <a:ext cx="2476500" cy="4381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202024" y="3099118"/>
              <a:ext cx="1788951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size(n), data(...)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7620000" y="3429000"/>
              <a:ext cx="1238250" cy="4381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969821" y="3537268"/>
              <a:ext cx="538609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深拷贝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8858250" y="3429000"/>
              <a:ext cx="2476500" cy="4381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139507" y="3537268"/>
              <a:ext cx="1913985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拷贝构造函数new新数组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7620000" y="3867150"/>
              <a:ext cx="1238250" cy="4381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880052" y="3975418"/>
              <a:ext cx="718145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析构函数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8858250" y="3867150"/>
              <a:ext cx="2476500" cy="43815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9450490" y="3975418"/>
              <a:ext cx="1292020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delete[] data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7620000" y="4305300"/>
              <a:ext cx="1238250" cy="59626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7811123" y="4361815"/>
              <a:ext cx="856004" cy="4718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860"/>
                </a:lnSpc>
              </a:pPr>
              <a:r>
                <a:rPr lang="zh-CN" sz="14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const成员</a:t>
              </a:r>
              <a:br>
                <a:rPr lang="zh-CN" sz="14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zh-CN" sz="14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8858250" y="4305300"/>
              <a:ext cx="2476500" cy="59626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9498579" y="4492625"/>
              <a:ext cx="1195840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get不修改对象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n_review_2-header"/>
          <p:cNvGrpSpPr/>
          <p:nvPr/>
        </p:nvGrpSpPr>
        <p:grpSpPr>
          <a:xfrm>
            <a:off x="806577" y="797878"/>
            <a:ext cx="10566273" cy="1113345"/>
            <a:chOff x="806577" y="797878"/>
            <a:chExt cx="10566273" cy="1113345"/>
          </a:xfrm>
        </p:grpSpPr>
        <p:sp>
          <p:nvSpPr>
            <p:cNvPr id="2" name="TextBox 2"/>
            <p:cNvSpPr txBox="1"/>
            <p:nvPr/>
          </p:nvSpPr>
          <p:spPr>
            <a:xfrm>
              <a:off x="1005840" y="79787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构造函数与析构函数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06577" y="1426210"/>
              <a:ext cx="3474273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本章回顾：使用Scores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819150" y="1866900"/>
              <a:ext cx="10553700" cy="9525"/>
            </a:xfrm>
            <a:custGeom>
              <a:avLst/>
              <a:gdLst/>
              <a:ahLst/>
              <a:cxnLst/>
              <a:rect l="l" t="t" r="r" b="b"/>
              <a:pathLst>
                <a:path w="10553700" h="9525">
                  <a:moveTo>
                    <a:pt x="0" y="0"/>
                  </a:moveTo>
                  <a:lnTo>
                    <a:pt x="1055370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</p:grpSp>
      <p:grpSp>
        <p:nvGrpSpPr>
          <p:cNvPr id="9" name="n_review_2-code"/>
          <p:cNvGrpSpPr/>
          <p:nvPr/>
        </p:nvGrpSpPr>
        <p:grpSpPr>
          <a:xfrm>
            <a:off x="923925" y="2076450"/>
            <a:ext cx="6194792" cy="2074704"/>
            <a:chOff x="923925" y="2076450"/>
            <a:chExt cx="6194792" cy="2074704"/>
          </a:xfrm>
        </p:grpSpPr>
        <p:sp>
          <p:nvSpPr>
            <p:cNvPr id="6" name="Rectangle 6"/>
            <p:cNvSpPr/>
            <p:nvPr/>
          </p:nvSpPr>
          <p:spPr>
            <a:xfrm>
              <a:off x="1500554" y="2846070"/>
              <a:ext cx="4773344" cy="251460"/>
            </a:xfrm>
            <a:prstGeom prst="rect">
              <a:avLst/>
            </a:prstGeom>
            <a:solidFill>
              <a:srgbClr val="F4EACF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040130" y="2099310"/>
              <a:ext cx="6078587" cy="2051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80"/>
                </a:lnSpc>
              </a:pP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main() {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Scores a;          </a:t>
              </a: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3个成绩，初值0</a:t>
              </a:r>
              <a:b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a.set(0, 90);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Scores b = a;      </a:t>
              </a: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调用拷贝构造函数</a:t>
              </a:r>
              <a:b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b.set(0, 60);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&lt;&lt; a.get(0) &lt;&lt; " " &lt;&lt; b.get(0) &lt;&lt; endl;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 0;</a:t>
              </a:r>
              <a:b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</a:br>
              <a:r>
                <a:rPr lang="en-US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                      </a:t>
              </a:r>
              <a:r>
                <a:rPr lang="zh-CN" dirty="0">
                  <a:solidFill>
                    <a:srgbClr val="538135"/>
                  </a:solidFill>
                  <a:latin typeface="Consolas"/>
                  <a:ea typeface="Microsoft YaHei"/>
                  <a:cs typeface="Consolas"/>
                </a:rPr>
                <a:t>// 先析构b，再析构a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923925" y="2076450"/>
              <a:ext cx="9525" cy="2055495"/>
            </a:xfrm>
            <a:custGeom>
              <a:avLst/>
              <a:gdLst/>
              <a:ahLst/>
              <a:cxnLst/>
              <a:rect l="l" t="t" r="r" b="b"/>
              <a:pathLst>
                <a:path w="9525" h="2055495">
                  <a:moveTo>
                    <a:pt x="0" y="0"/>
                  </a:moveTo>
                  <a:lnTo>
                    <a:pt x="0" y="205549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3" name="n_review_2-out"/>
          <p:cNvGrpSpPr/>
          <p:nvPr/>
        </p:nvGrpSpPr>
        <p:grpSpPr>
          <a:xfrm>
            <a:off x="7620000" y="2264606"/>
            <a:ext cx="3714750" cy="754380"/>
            <a:chOff x="7620000" y="2114550"/>
            <a:chExt cx="3714750" cy="754380"/>
          </a:xfrm>
        </p:grpSpPr>
        <p:sp>
          <p:nvSpPr>
            <p:cNvPr id="10" name="Rectangle 10"/>
            <p:cNvSpPr/>
            <p:nvPr/>
          </p:nvSpPr>
          <p:spPr>
            <a:xfrm>
              <a:off x="7620000" y="2114550"/>
              <a:ext cx="3714750" cy="754380"/>
            </a:xfrm>
            <a:prstGeom prst="roundRect">
              <a:avLst>
                <a:gd name="adj" fmla="val 10101"/>
              </a:avLst>
            </a:prstGeom>
            <a:solidFill>
              <a:srgbClr val="1E2F4D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765161" y="2179638"/>
              <a:ext cx="77912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rgbClr val="9FC5E8"/>
                  </a:solidFill>
                  <a:latin typeface="Consolas"/>
                  <a:ea typeface="Microsoft YaHei"/>
                  <a:cs typeface="Consolas"/>
                </a:rPr>
                <a:t>运行结果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764018" y="2475230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90 60</a:t>
              </a:r>
            </a:p>
          </p:txBody>
        </p:sp>
      </p:grpSp>
      <p:grpSp>
        <p:nvGrpSpPr>
          <p:cNvPr id="24" name="n_review_2-pic"/>
          <p:cNvGrpSpPr/>
          <p:nvPr/>
        </p:nvGrpSpPr>
        <p:grpSpPr>
          <a:xfrm>
            <a:off x="1047750" y="4692452"/>
            <a:ext cx="5905500" cy="1428750"/>
            <a:chOff x="1047750" y="4476750"/>
            <a:chExt cx="5905500" cy="1428750"/>
          </a:xfrm>
        </p:grpSpPr>
        <p:sp>
          <p:nvSpPr>
            <p:cNvPr id="14" name="Rectangle 14"/>
            <p:cNvSpPr/>
            <p:nvPr/>
          </p:nvSpPr>
          <p:spPr>
            <a:xfrm>
              <a:off x="1047750" y="4476750"/>
              <a:ext cx="2095500" cy="571500"/>
            </a:xfrm>
            <a:prstGeom prst="roundRect">
              <a:avLst>
                <a:gd name="adj" fmla="val 13333"/>
              </a:avLst>
            </a:prstGeom>
            <a:solidFill>
              <a:srgbClr val="FFFFFF"/>
            </a:solidFill>
            <a:ln w="13335">
              <a:solidFill>
                <a:srgbClr val="244D87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758869" y="4645660"/>
              <a:ext cx="673261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a.data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1047750" y="5334000"/>
              <a:ext cx="2095500" cy="571500"/>
            </a:xfrm>
            <a:prstGeom prst="roundRect">
              <a:avLst>
                <a:gd name="adj" fmla="val 13333"/>
              </a:avLst>
            </a:prstGeom>
            <a:solidFill>
              <a:srgbClr val="FFFFFF"/>
            </a:solidFill>
            <a:ln w="13335">
              <a:solidFill>
                <a:srgbClr val="244D87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758869" y="5502910"/>
              <a:ext cx="673261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b.data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4286250" y="4476750"/>
              <a:ext cx="2667000" cy="571500"/>
            </a:xfrm>
            <a:prstGeom prst="roundRect">
              <a:avLst>
                <a:gd name="adj" fmla="val 13333"/>
              </a:avLst>
            </a:prstGeom>
            <a:solidFill>
              <a:srgbClr val="F6F8FB"/>
            </a:solidFill>
            <a:ln w="13335">
              <a:solidFill>
                <a:srgbClr val="244D87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807028" y="4645660"/>
              <a:ext cx="1625445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数组1：90, 0, 0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4286250" y="5334000"/>
              <a:ext cx="26670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3335">
              <a:solidFill>
                <a:srgbClr val="538135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807028" y="5502910"/>
              <a:ext cx="1625445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数组2：60, 0, 0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3162300" y="4762500"/>
              <a:ext cx="1085850" cy="9525"/>
            </a:xfrm>
            <a:custGeom>
              <a:avLst/>
              <a:gdLst/>
              <a:ahLst/>
              <a:cxnLst/>
              <a:rect l="l" t="t" r="r" b="b"/>
              <a:pathLst>
                <a:path w="1085850" h="9525">
                  <a:moveTo>
                    <a:pt x="0" y="0"/>
                  </a:moveTo>
                  <a:lnTo>
                    <a:pt x="1085850" y="0"/>
                  </a:lnTo>
                </a:path>
              </a:pathLst>
            </a:custGeom>
            <a:noFill/>
            <a:ln w="20955">
              <a:solidFill>
                <a:srgbClr val="538135"/>
              </a:solidFill>
              <a:tailEnd type="triangle" w="lg" len="lg"/>
            </a:ln>
          </p:spPr>
        </p:sp>
        <p:sp>
          <p:nvSpPr>
            <p:cNvPr id="23" name="Freeform 23"/>
            <p:cNvSpPr/>
            <p:nvPr/>
          </p:nvSpPr>
          <p:spPr>
            <a:xfrm>
              <a:off x="3162300" y="5619750"/>
              <a:ext cx="1085850" cy="9525"/>
            </a:xfrm>
            <a:custGeom>
              <a:avLst/>
              <a:gdLst/>
              <a:ahLst/>
              <a:cxnLst/>
              <a:rect l="l" t="t" r="r" b="b"/>
              <a:pathLst>
                <a:path w="1085850" h="9525">
                  <a:moveTo>
                    <a:pt x="0" y="0"/>
                  </a:moveTo>
                  <a:lnTo>
                    <a:pt x="1085850" y="0"/>
                  </a:lnTo>
                </a:path>
              </a:pathLst>
            </a:custGeom>
            <a:noFill/>
            <a:ln w="20955">
              <a:solidFill>
                <a:srgbClr val="538135"/>
              </a:solidFill>
              <a:tailEnd type="triangle" w="lg" len="lg"/>
            </a:ln>
          </p:spPr>
        </p:sp>
      </p:grpSp>
      <p:grpSp>
        <p:nvGrpSpPr>
          <p:cNvPr id="26" name="n_review_2-sum"/>
          <p:cNvGrpSpPr/>
          <p:nvPr/>
        </p:nvGrpSpPr>
        <p:grpSpPr>
          <a:xfrm>
            <a:off x="7639495" y="3503665"/>
            <a:ext cx="3714750" cy="2601418"/>
            <a:chOff x="7612761" y="3189288"/>
            <a:chExt cx="3714750" cy="2601418"/>
          </a:xfrm>
        </p:grpSpPr>
        <p:sp>
          <p:nvSpPr>
            <p:cNvPr id="25" name="n_review_2-w1"/>
            <p:cNvSpPr txBox="1"/>
            <p:nvPr/>
          </p:nvSpPr>
          <p:spPr>
            <a:xfrm>
              <a:off x="7612761" y="3189288"/>
              <a:ext cx="3714750" cy="26014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Scores b = a;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是初始化，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会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拷贝构造函数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，不是赋值。</a:t>
              </a:r>
            </a:p>
            <a:p>
              <a:pPr algn="l">
                <a:lnSpc>
                  <a:spcPct val="150000"/>
                </a:lnSpc>
                <a:spcBef>
                  <a:spcPts val="645"/>
                </a:spcBef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两个对象各有一块</a:t>
              </a:r>
              <a:r>
                <a:rPr lang="zh-CN" altLang="en-US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独立的</a:t>
              </a: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数组，析构时各自释放。</a:t>
              </a:r>
            </a:p>
            <a:p>
              <a:pPr algn="l">
                <a:lnSpc>
                  <a:spcPct val="150000"/>
                </a:lnSpc>
                <a:spcBef>
                  <a:spcPts val="645"/>
                </a:spcBef>
              </a:pPr>
              <a:r>
                <a:rPr lang="zh-CN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Scores若作为另一个类的成员，会先于那个类的构造函数体建立。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2041</TotalTime>
  <Words>31398</Words>
  <Application>Microsoft Office PowerPoint</Application>
  <PresentationFormat>宽屏</PresentationFormat>
  <Paragraphs>1659</Paragraphs>
  <Slides>125</Slides>
  <Notes>125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125</vt:i4>
      </vt:variant>
    </vt:vector>
  </HeadingPairs>
  <TitlesOfParts>
    <vt:vector size="129" baseType="lpstr">
      <vt:lpstr>Microsoft YaHei</vt:lpstr>
      <vt:lpstr>Arial</vt:lpstr>
      <vt:lpstr>Consolas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7.2 变量作用域与参数传递</dc:title>
  <dc:subject>第7章 函数与结构体；分节教学课件</dc:subject>
  <dc:creator/>
  <cp:keywords/>
  <dc:description>依据《深入浅出程序设计竞赛（基础篇）》制作，包含新知引导、题意分析、可编辑图示、模拟练习和讲课备注。</dc:description>
  <cp:lastModifiedBy>泉 小林</cp:lastModifiedBy>
  <cp:revision>50</cp:revision>
  <dcterms:created xsi:type="dcterms:W3CDTF">2026-10-02T14:53:39Z</dcterms:created>
  <dcterms:modified xsi:type="dcterms:W3CDTF">2026-10-30T08:32:33Z</dcterms:modified>
  <cp:category/>
  <cp:contentStatus/>
  <dc:language>zh-CN</dc:language>
</cp:coreProperties>
</file>