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presProps" Target="presProp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tableStyles" Target="tableStyles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_rels/notesSlide1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4.xml"/>
</Relationships>
</file>

<file path=ppt/notesSlides/_rels/notesSlide1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5.xml"/>
</Relationships>
</file>

<file path=ppt/notesSlides/_rels/notesSlide1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6.xml"/>
</Relationships>
</file>

<file path=ppt/notesSlides/_rels/notesSlide1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7.xml"/>
</Relationships>
</file>

<file path=ppt/notesSlides/_rels/notesSlide1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8.xml"/>
</Relationships>
</file>

<file path=ppt/notesSlides/_rels/notesSlide1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9.xml"/>
</Relationships>
</file>

<file path=ppt/notesSlides/_rels/notesSlide1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0.xml"/>
</Relationships>
</file>

<file path=ppt/notesSlides/_rels/notesSlide1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1.xml"/>
</Relationships>
</file>

<file path=ppt/notesSlides/_rels/notesSlide1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2.xml"/>
</Relationships>
</file>

<file path=ppt/notesSlides/_rels/notesSlide1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3.xml"/>
</Relationships>
</file>

<file path=ppt/notesSlides/_rels/notesSlide1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4.xml"/>
</Relationships>
</file>

<file path=ppt/notesSlides/_rels/notesSlide1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5.xml"/>
</Relationships>
</file>

<file path=ppt/notesSlides/_rels/notesSlide1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6.xml"/>
</Relationships>
</file>

<file path=ppt/notesSlides/_rels/notesSlide1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7.xml"/>
</Relationships>
</file>

<file path=ppt/notesSlides/_rels/notesSlide1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8.xml"/>
</Relationships>
</file>

<file path=ppt/notesSlides/_rels/notesSlide1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9.xml"/>
</Relationships>
</file>

<file path=ppt/notesSlides/_rels/notesSlide1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0.xml"/>
</Relationships>
</file>

<file path=ppt/notesSlides/_rels/notesSlide1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1.xml"/>
</Relationships>
</file>

<file path=ppt/notesSlides/_rels/notesSlide1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2.xml"/>
</Relationships>
</file>

<file path=ppt/notesSlides/_rels/notesSlide1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3.xml"/>
</Relationships>
</file>

<file path=ppt/notesSlides/_rels/notesSlide1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4.xml"/>
</Relationships>
</file>

<file path=ppt/notesSlides/_rels/notesSlide1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5.xml"/>
</Relationships>
</file>

<file path=ppt/notesSlides/_rels/notesSlide1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6.xml"/>
</Relationships>
</file>

<file path=ppt/notesSlides/_rels/notesSlide1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7.xml"/>
</Relationships>
</file>

<file path=ppt/notesSlides/_rels/notesSlide1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8.xml"/>
</Relationships>
</file>

<file path=ppt/notesSlides/_rels/notesSlide1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9.xml"/>
</Relationships>
</file>

<file path=ppt/notesSlides/_rels/notesSlide1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0.xml"/>
</Relationships>
</file>

<file path=ppt/notesSlides/_rels/notesSlide1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1.xml"/>
</Relationships>
</file>

<file path=ppt/notesSlides/_rels/notesSlide1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2.xml"/>
</Relationships>
</file>

<file path=ppt/notesSlides/_rels/notesSlide1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3.xml"/>
</Relationships>
</file>

<file path=ppt/notesSlides/_rels/notesSlide1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4.xml"/>
</Relationships>
</file>

<file path=ppt/notesSlides/_rels/notesSlide1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5.xml"/>
</Relationships>
</file>

<file path=ppt/notesSlides/_rels/notesSlide1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6.xml"/>
</Relationships>
</file>

<file path=ppt/notesSlides/_rels/notesSlide1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7.xml"/>
</Relationships>
</file>

<file path=ppt/notesSlides/_rels/notesSlide1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8.xml"/>
</Relationships>
</file>

<file path=ppt/notesSlides/_rels/notesSlide1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9.xml"/>
</Relationships>
</file>

<file path=ppt/notesSlides/_rels/notesSlide1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0.xml"/>
</Relationships>
</file>

<file path=ppt/notesSlides/_rels/notesSlide1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1.xml"/>
</Relationships>
</file>

<file path=ppt/notesSlides/_rels/notesSlide1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2.xml"/>
</Relationships>
</file>

<file path=ppt/notesSlides/_rels/notesSlide1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3.xml"/>
</Relationships>
</file>

<file path=ppt/notesSlides/_rels/notesSlide1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4.xml"/>
</Relationships>
</file>

<file path=ppt/notesSlides/_rels/notesSlide1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5.xml"/>
</Relationships>
</file>

<file path=ppt/notesSlides/_rels/notesSlide1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6.xml"/>
</Relationships>
</file>

<file path=ppt/notesSlides/_rels/notesSlide1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7.xml"/>
</Relationships>
</file>

<file path=ppt/notesSlides/_rels/notesSlide1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8.xml"/>
</Relationships>
</file>

<file path=ppt/notesSlides/_rels/notesSlide1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9.xml"/>
</Relationships>
</file>

<file path=ppt/notesSlides/_rels/notesSlide1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0.xml"/>
</Relationships>
</file>

<file path=ppt/notesSlides/_rels/notesSlide1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1.xml"/>
</Relationships>
</file>

<file path=ppt/notesSlides/_rels/notesSlide1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上一讲，我们已经会把数据和操作放进类里，也学过对象怎样构造、怎样析构。这一讲接着处理多个对象一起使用时会遇到的问题：操作的是谁，数据归谁，哪些函数可以修改它。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前面写一个对象时，很多关系还不明显。对象多起来，就要分清各自的数据和共同的数据，也要考虑哪些函数可以访问它们；this、static、friend和const分别处理其中不同的问题。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先让学生预测a.disp()和b.disp()会显示什么。预期答案是1和2，再追问：函数代码只有一套，它怎样知道这次读的是a还是b？这个问题就是接下来理解this的起点。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a.disp()读取a的x，显示a: x=1；b.disp()读取b的x，显示b: x=2。调用时，程序会把当前对象的地址交给成员函数，这个指针就叫this。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看a这一行：this指向a，函数就读取a的x。换成b调用，this便指向b。两次执行的是同一个disp，读取的却是不同对象中的数据。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刚才的a和b。执行a.disp()时，this指向a；执行b.disp()时，this指向b。普通成员函数就是通过这个指针，找到这次要读写的数据。在A的disp中，this的类型是A*，所以this-&gt;x表示“this指向的那个A对象中的x”。平常只写x时，这层关系由程序隐含完成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ox对象各自保存height、width和length。计算体积时，要把同一个对象的三个成员相乘。下面把省略的this写出来，对照着读。this是指针，*this是它指向的对象。this-&gt;height和(*this).height都取出当前对象的height。两段是可替换的函数定义，实际程序只保留一种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让disp同时显示this保存的对象地址和this-&gt;x。让a、b、c依次调用，比较地址与x，就能看出this怎样随调用者改变。a、b、c分别保存1、2、3。每次输出中，this给出本次调用者的地址，this-&gt;x给出它保存的整数。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三次调用分别显示a、b、c的地址，以及1、2、3。地址的具体数值会随运行情况变化，观察时要看它对应哪个对象。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Sample用x、y保存一对整数。现在要让p1复制p2的坐标：copy接收来源对象，把它的数据赋给调用者。若来源就是自己，直接返回即可。构造函数用i、j设置x、y；不传实参时，两者都为0。copy负责复制，print负责显示。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p1.copy(p2)中，this指向p1，xy引用p2。this == &amp;xy检查是否自己复制自己；*this = xy把p2的成员赋给p1。于是p1显示5,6，p2不变。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Circle需要接收一个半径。形参叫radius，数据成员也叫radius，这时写赋值语句就得说清楚：读的是传入的半径，改的是对象保存的半径。this-&gt;radius指对象的成员，右边单独的radius指形参。若写radius = radius，赋值只发生在形参自身，对象的半径就没有设好。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建立c时把1传给构造函数，由this-&gt;radius保存。随后c.get_area()读取这份半径，按例中取值3.14计算，得到3.14。给形参另取名字也能避免同名。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1.copy(p2)把两个对象联系起来。this确定接收数据的p1，形参xy确定提供数据的p2。指针、对象和地址要分别读清楚。this由C++在调用时提供，不用自己声明、初始化或添加形参，也不能把它改成另一个地址。写*this时，得到的是当前对象本身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刚才只建立a、b几个对象。如果要保存一整组exam对象，逐个起名字就不方便了。和整数一样，同一类的对象也能按顺序放进数组。exam ob[4]建立4个exam对象。ob[0]选中第0个对象，再用点号访问它的成员。四个元素各存各的数据，成员函数的代码可以共用。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这里的每一格都是exam对象，都有自己的数据。读ob[2]的成员时，先由下标选中ob[2]，再由成员名确定要用它里面的哪项数据。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立4个exam对象组成的数组ob。把下标i作为第i个对象的x，再依次读出来。这样可以检查：每个对象是否都保存了自己的值。set_x给调用者的x赋值，get_x读取调用者的x。选中一个数组元素后，调用方法和单个对象相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第一个循环给ob[0]到ob[3]依次存入0、1、2、3，第二个循环读取同一批对象。四个元素都设好值以后再读，输出才有确定的内容。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例是数组建立后再调用set_x。如果希望建立数组时就把x设好，需要给每个元素安排构造方式：可以用默认初值，也可以逐个传入不同的值。初始化发生在数组元素建立时；赋值发生在元素已经建立以后。即使只列出部分初值，剩下的元素也要有可用的默认构造方式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exam提供两种构造方式：不传实参，x取123；传入一个整数，x就取这个整数。接着用四个数组，比较完整初始化、部分初始化和建立后赋值。exam(int n)接收给定整数。没列出初值的元素则调用exam()，把x设为123。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ob1、ob3给四个元素都提供了整数。ob2、ob4只写前两个初值，后两个仍会构造，x取默认值123。先记下刚建立时的状态。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ob4[2]、ob4[3]已经构造完成，原先的x都是123。后续赋值把它们改为77、88，所以显示时要看修改后的值。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ob2和ob4起初都只列出两个值，数组却都有4个对象。区别在于ob4后来又改了最后两项，因此最终结果不同。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把example对象排成3行2列，每个对象内部保存x、y。我们要给6个对象设置坐标，按行显示，再观察它们结束时的析构顺序。op[i][j]选中一个对象，它的x、y才是坐标值。行列下标表示对象在哪一格，别和坐标值混在一起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这页先建立数组：第0行是(1,2)、(3,4)，第1行是(5,6)、(7,8)，第2行是(9,10)、(11,12)。每一对实参交给一个对象的构造函数。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循环每次读取第i行的两个对象，按行显示六组坐标。main结束时，6个元素按构造完成的相反顺序析构，各显示一次析构提示。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例如op[2][1]选中第2行第1列的对象，再读它的x和y，得到11、12。整个数组有6个对象，共保存12个整数成员。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前面用对象名和下标找到对象。若函数拿到的是对象地址，就可以用对象指针访问它。下面让p指向date1，再通过p设置日期。Date* p声明能保存Date对象地址的指针，&amp;date1取得地址。p指向date1后，p-&gt;setdate(...)就操作date1；前提是Date已有这个公有接口。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 = &amp;date1只把date1的地址交给p，没有新建Date对象。通过p修改日期，改的就是date1保存的日期。访问成员前，p必须先指向有效对象。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把exe对象ob的x设为2。先写ob.show_a()，再让p指向ob并写p-&gt;show_a()。比较两次输出，看两种写法是否操作同一份数据。set_a给当前对象的x赋值；show_a读取并显示它。先看清这两个接口，再比较下一页的访问方法。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ob.show_a()通过对象名访问，p-&gt;show_a()通过指针访问。因为p保存的正是ob的地址，两次读取的都是ob中的x，结果都是2。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把ob[0]、ob[1]的x分别设为10、20。让p从第0个对象开始，读一次后再加1。这里移动的单位是一个exe对象。p = ob让p指向ob[0]，读到10；++p让它指向ob[1]，读到20。移动的是指针的位置，两个对象中的x没有改变。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p每次确定一个数组元素，箭头后面的show_a再读取该元素的x。沿数组移动和修改对象数据是不同的操作，这里只做了前者。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4个example对象依次保存(1,2)、(3,4)、(5,6)、(7,8)。这次不按下标从小到大读取，而让指针从最后一个元素向前走。get_x、get_y仍负责读取坐标。要改变的是访问顺序，类中读取成员的函数不用改。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4个元素的下标是0到3，最后一组(7,8)保存在op[3]。数组建立好以后，下一页让p从&amp;op[3]出发。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先显示p指向的对象，再用--p移到前一项，依次得到7 8、5 6、3 4、1 2。读完op[0]就停止，不再把指针减到数组起点之前。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指针从op[3]开始，读完当前坐标才向前移。下标按3、2、1、0变化，读到op[0]以后就不再减1，这样四个对象都显示到了，也不会产生数组起点之前的指针。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对象指针已经能确定“哪一个对象”。如果还想把“访问A中的z”这项选择保存下来，就要用成员指针。使用时，再把对象和这项选择结合起来。int A::*表示A的int数据成员指针。ob.*pc2选ob的对应成员，pc1-&gt;*pc2选pc1所指对象的对应成员。它仍受访问权限限制，例中选择的是公有成员。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A把z设为公有成员，并在构造时给它赋值。建立ob(5)，再分别用对象名、对象指针和成员指针读取z，比较三次结果。pc1保存ob的地址，pc2保存对A中成员z的选择。pc2没有选定具体对象，还得和ob或pc1结合。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ob.*pc2、pc1-&gt;*pc2和ob.z都访问ob的z，所以都输出5。A*表示对象指针，A::*表示成员指针，读声明时要分清。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保存的是对数据成员的选择。若要保存“调用Coord的getx”这项选择，就需要成员函数指针，并写清返回类型、所属类和参数表。先用&amp;Coord::getx取得成员函数地址，再让op或pc1确定调用对象。(op.*pc_getx)()中的外层括号，把选择函数和真正调用分清楚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Coord对象op保存(5,6)。接着用对象名、对象指针和成员函数指针调用getx，观察写法变了，返回的x会不会变。getx返回调用对象的x。成员函数指针还要写所属类Coord，这和普通函数指针的声明不同。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四种写法最后都调用op的getx，因而都返回5。读每条语句时，可以分别找一找：哪个部分确定对象，哪个部分确定函数。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对象也能作为函数参数。以前学过普通变量的值传递、指针和引用，这里沿用同样的思路：让i从10开始，在函数里求平方，再检查原对象是否改变。都让i从10开始求平方，重点比较副本与main中obj的变化。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aClass用i保存整数。sqr按值接收对象，把形参的i改成平方。我们要比较函数内部的值和返回main以后obj的值。i在private中，sqr通过公有set修改它、通过get读取它。先看清接口，再追踪传入的对象。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按值形参ob是独立对象，函数内ob.get()得到100；main中的obj没有被改，仍为10。若类里保存原始指针，还要另查副本和原对象是否指向同一份外部数据。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如果希望平方后保留下修改，就让sqr接收aClass*。函数通过这个指针找到obj，再用箭头调用set和get。形参ob接收地址，ob-&gt;get()读取目标，ob-&gt;set(...)修改目标。指针本身接收的是地址副本，它访问的仍是原对象。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sqr(&amp;obj)把obj的有效地址传进去。函数沿这个地址把i改成100，回到main再次查询，读到的仍是100。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还可以把形参改为aClass&amp;。调用写sqr(obj)，函数内用点号访问；形参ob绑定到obj，就能直接修改它。ob是obj的引用，没有另建aClass副本。ob.set(...)把原对象的i改成100；只想读取时，后面会用const引用限制修改。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这里也写sqr(obj)，但形参是aClass&amp;，所以函数直接修改obj。返回后i仍为100。判断是否复制对象，要看函数声明，不能只看调用处。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Student已经能保存一个学生的姓名、学号和成绩。现在要统计全班人数、总分和平均分。如果这些统计也各存一份，每个对象会把谁算进去？用静态数据成员保存一份共同统计，再由静态成员函数提供查询。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先沿用普通成员的写法：每个Student中都放count、sum、ave，并把它们设为0。创建学生时，再把人数加1、成绩加进去。姓名、学号和成绩属于某个学生。统计量若也写成普通成员，每个学生对象里就各有一套。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初值为0，累加才有确定的起点。不过，stu1和stu2的统计量各自独立，即使都从0开始，也不会自动汇总到一起。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创建stu1，增加的是stu1的count和sum；创建stu2，增加的又是stu2的那一份。两个构造函数都执行了，数据却没有累加到同一个地方。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show_count_sum_ave通过当前对象读取count、sum、ave。用stu1调用时，它只看到stu1中的数据，不会自动把stu2的成绩也算进来。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stu1显示count=1、sum=90、ave=90；stu2显示count=1、sum=85、ave=85。要得到全班2人的统计，就得让两个对象操作同一份count、sum和ave。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问题已经找到了：统计分散在每个对象里。给count、sum、ave加上static后，它们各只保留一份，所有Student对象共同读写这份数据。类内写声明，类外用Student::给出定义和初值。类外定义不再写static，也不写public、private；这份数据的定义不需要等到对象建立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姓名、学号、成绩仍按普通成员保存。只把全班人数、总分和平均分声明为static，再让构造与析构函数维护它们。接下来会看到，两类数据放在同一个类中，但保存方式不同：学生信息属于各个对象，统计量由它们共用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name、stu_no、score各有各的值；count、sum、ave各只有一份。它们仍在private中，static没有把访问权限改成public。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构造时加入人数和成绩，析构时减去该学生的贡献，再重算平均分。人数为0就把ave设为0，避免除以0。本例只观察创建、析构，没有复制Student。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show显示当前学生的信息。show_count_sum_ave仍是普通成员函数，只是读取的数据已由整个Student类共用。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stu1加入后是1人、90分，平均90分；stu2加入后变成2人、175分，平均87.5分。此时无论通过哪个对象查询，读到的都是同一份统计。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第二行包含stu1和stu2两人的成绩。count从1变成2，sum从90变成175，ave随之变成87.5；这次数据确实加到了一起。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共用数据放在所属类中，就不必把它散放为无关的全局变量。表里的访问写法仍要服从权限：类外普通代码不能直接读取private静态成员。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myclass把i声明为公有静态成员。先用类名把i改为200，再用ob1.i改为300，然后让ob2查询。它会读到另一个值，还是同一个值？myclass::i和ob1.i都访问那一份共用的i。写在不同对象名后面，不会多出两份数据。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第一行显示两个200，第二行显示两个300。ob1.i改变了共用的i，ob2再读时也得到300；两者访问的是同一份数据。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例把i设为public，方便对照访问写法。实际需要保护统计量时，仍可把它放进private，只通过公有函数提供查询和修改。count归Student类共同保存，但类外普通函数不能直接访问它。写成对象名.count也不能绕过private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创建一个Student，就让count加1，再把此时的count存进新对象的StudentNo。接着继续创建对象，观察旧对象的学号和共同计数会怎样变化。StudentNo赋好后保留在各自对象中。count共同累加，本例析构时不减1，因此它记录创建数，不能当作当前存活人数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StudentNo是普通成员，每个对象各有一份；count带static，只定义一份。类外先把count设为0，新学生的编号便从1开始。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创建Student2以后，再调用Student1.print()。Student1的学号仍是1，但count已经是2，因为这个计数由所有对象共用。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继续创建Student3、Student4，旧对象的StudentNo仍然不变。每轮重新查询时，所有对象显示的count却都更新为这一轮的共同计数。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第4轮，Student1显示Student1 count=4，Student4显示Student4 count=4。前面的数字来自各自的StudentNo，后面的4来自同一个count。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统计已由整个Student类共用。查询人数和总分时，也没有必要先挑一个学生。把查询函数声明为static，就能直接通过类名调用。静态成员函数没有this，可直接读写本类静态成员。若还要读某个学生的score，就得另外提供那个Student对象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类外普通代码只能这样调用公有静态函数。函数本身属于这个类，仍可访问本类private成员；能否访问和是否有this要分别判断。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使用Student的姓名、学号和成绩。把show_count_sum声明为static，只查询共用的count和sum，不再依赖某个具体学生。score属于一名学生，count和sum共同保存。这个静态查询函数只读取后两项，所以不需要选定调用对象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构造时为姓名、学号申请数组，并加入自己的成绩；析构时释放自己的数组，再移出人数和成绩。每次更新的sum、count都是同一份。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类外定义show_count_sum时不再写static。函数直接读取count、sum；name、stu_no、score属于具体学生，要有对象才能访问。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第二个学生加入后，count从1变成2，sum从90变成175。第二次虽写stu2.show_count_sum()，静态函数也不会把stu2接收为this。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表中数值不同，是因为两次查询之间新增了stu2。类名调用和对象名调用，都读取当前那一份count与sum。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静态函数没有this。如果只写weight，程序无法确定是哪只猫的体重。把那只猫作为参数交给函数，就有了明确的读取对象。类内定义可以写成内联形式，类外定义不重复写static。private静态函数仍受权限限制，类外普通代码不能直接调用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small_cat保存自己的weight，创建时还把体重加入总重量、把数量加1。display接收一只猫的引用，total_disp则显示所有猫的共同统计。display从参数w取得具体对象，再读取w.weight。它虽是静态函数，仍属于small_cat，所以能访问本类private成员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display(w)读取w的weight，total_disp读取共用的total_weight和total_number。本例只累计创建时加入的数量、重量，没有安排移出统计的操作。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weight各自保存在对象中，两项带static的统计量则在类外各定义一次。先设为0，随后每创建一只猫，再加入它的重量和数量。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三次display依次显示0.9、0.8、0.7千克，参数决定读取哪只猫。total_disp不选某只猫，显示总数量3、总重量2.4千克。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w1、w2、w3各保留自己的weight。total_weight把三份体重加在一起，得到2.4；total_number记录3。查询时要先确定想看哪一种数据。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前面访问非静态成员时，还要配上对象。静态数据只有一份，不需要再选对象，取出地址后就可以交给普通int指针。&amp;myclass::i的类型是int*。和前面的int A::*对照：后者选择非静态成员，使用时还得配上对象。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count先取得共用i的地址。随后创建四个对象，把i从0加到4；count始终指向这份数据，最后*count就读到4。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静态成员函数没有this，调用时不需要提供某个对象。因此它的地址可以交给类型匹配的普通函数指针，再通过指针调用。get声明为int (*)()，不写myclass::*。它选中静态函数geti，geti再利用本类权限读取private中的i。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创建三个myclass对象后，共用的i变成3。(*get)()调用geti，返回3；普通函数指针和非静态成员函数指针的类型不同，不能混用。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例只在普通构造时计数。复制也会建立新对象，Point因此在普通构造、拷贝构造中都增加count，在析构时减少count，再用普通指针查询它。两种构造都会增加一个Point对象，所以都要计数。getX、getY后的const表示查询时不修改当前对象，后面再详细讲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count只定义一份，对象析构时再减1。和例2.17只增不减的计数相比，这里跟踪的是当前对象数量。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建立a后，坐标是4、5，count为1；复制建立b后，b也有4、5，count变成2。离开main时，两个对象各自析构，计数也相应减少。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可以从类外直接取count的地址。现在把count改为private，保留创建、析构计数，再提供公有静态函数showCount查询数量。外部代码不再直接读count，而取得showCount的地址。统计数据由Point的成员函数维护，查询也从公有接口进入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它读取共用count，没有this。可以通过普通函数指针调用，指针类型为void (*)()，调用时不用再配上a或b。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funcPtr()两次都调用Point::showCount。a建立后显示1，复制建立b后显示2；函数读取的是共同计数，调用时不用传入某个Point对象。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ivate把数据保护在类里。有时，一个类外函数确实需要协助处理这些数据，类就可以用friend明确授权，让指定函数或类参与访问。授权由保存数据的类作出。friend只给指定代码权限，其他类外代码仍不能直接访问private成员。接着分别看友元函数和友元类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友元函数有权读取类的私有成员，却没有这个类的this。它通常要从参数取得对象，才能确定读取或修改哪一份数据。friend声明写在授予权限的类中。普通友元函数可以在类内定义，也可以在类外定义；它仍是普通函数，不因此成为该类成员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ctangle把width、height放在private中。现在让外部函数duplicate读取一个矩形，把长和宽都乘2，再返回一个新矩形。为此，Rectangle向它授权。duplicate虽然不属于Rectangle，friend仍允许它读取来源param的私有成员，并给结果对象的私有成员赋值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bar的长宽为2、3，duplicate把结果res设为4、6，再返回给foo，因此foo的面积是24。res和foo都是先获得长宽，再读取这些值。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长和宽都乘2以后，foo保存4、6，面积为24。默认构造没有给长宽赋值，所以不能跳过设值步骤，就直接调用area读取它们。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Time用私有成员保存时、分、秒。让独立的display接收Time对象并显示它，看看friend怎样让类外函数读取私有数据。Time中的friend声明允许display读取私有成员。display仍是普通函数，类外定义时不用写Time::。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display(t1)让引用t绑定到t1，再用t.hour、t.minute、t.sec读取时间，输出10:13:56。它是普通函数，调用写display(t1)，而不是t1.display()。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girl私有保存姓名和年龄。让普通函数disp接收girl的引用并显示信息；姓名用动态字符数组保存，由对象析构时释放。friend给disp访问权限，参数x再确定读取谁。name用new[]申请，析构时用delete[]释放，两者要配对。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disp(e)让x引用e，因此x.name、x.age读到Chen Xingwei和18。允许这个函数访问即可，两个数据成员仍可保留为private。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成员函数靠调用对象确定数据来源，普通友元函数通常靠参数。公有接口能完成任务时就用接口，需要内部访问时再授权。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prdata要显示girl和boy各自的姓名、年龄。这些都是私有成员，因此两个类都要声明同一个prdata为友元，不能只得到一方同意。class boy;先声明类名，供函数声明使用。girl中的friend只授权访问girl；boy的私有数据还要由boy另行授权。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girl用init保存姓名、年龄，并声明prdata为友元。本例name有25个字符位置，给出的姓名都能放下；复制姓名时仍要注意容量。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boy声明的prdata与girl中的函数名、参数类型一致。它们指向同一个外部函数，分别给予读取两类私有成员的权限。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plg、plb是按值接收的对象。姓名保存在对象内部的字符数组中，复制时数组内容也会复制；函数分别从两个形参读取对应信息。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每次先显示传入的girl，再显示boy。三组姓名依次是Zhang Hao/Chen Lin、Li Ying/Wang Hua、Wan Hong/Bai Xiu，年龄也取自本次传入的对象。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Time::display已经能读取自己的时间。若还要显示Date的私有日期，就让Date专门授权给Time::display，而不必向Time的所有函数开放。先声明Date类名，再声明Time及display。后面定义Date时，就能明确要向哪个函数授权。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friend void Time::display(Date&amp;)写在Date中，表示Date向这个函数授权。Time的其他成员函数不会因此取得Date的私有数据访问权限。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hour、minute、sec取自调用它的Time对象；日期则通过参数d读取。这个函数要同时面对两个对象，所以两组数据的来源必须写清楚。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t1提供时间10:13:56，参数d引用d1，提供日期12/25/2004。display先输出日期，再输出时间；Date的权限由前面的friend声明提供。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ime::display成为Date的友元以后，仍然是Time的成员函数。this继续指向调用它的Time对象，另一个Date对象则从参数d取得。friend解决能不能访问Date的问题，参数d解决访问哪一个Date的问题。定义这种友元前，要先让Date看见Time及display的声明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boy::disp要显示自己的姓名、年龄，也要显示参数girl对象的信息。沿用刚才的办法：先声明boy的disp，再让girl向这个指定函数授权。class girl;先引入参数所需的类名。disp仍是boy的成员，类外用boy::disp定义；boy申请的姓名数组由delete[]释放。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这页接上disp(girl&amp;)及析构函数。boy先提供完整的函数声明，girl随后才能明确授权给它；boy自己的姓名数组仍由boy管理。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girl的friend声明选定boy::disp。它可以通过参数x读取girl的私有信息，boy的其他成员函数不会自动获得这项权限。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b.disp(e)中，name、age来自b，x.name、x.age来自e。显示结果是Chen Hao、25和Zhang Wei、18；同一函数里的两组数据各有来源。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前面每次只授权一个函数。如果Y中多个成员函数都需要访问X的内部数据，X也可以把整个Y声明为友元类，让Y的成员函数取得相应权限。friend class Y写在X里，表示X向Y授权。Y没有因此自动包含X对象；要读取具体数据，仍得先取得一个X对象。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友元关系按声明的方向生效，也不会自动传递。只给需要内部访问的代码授权；以后修改私有数据的表示方式，还要检查这些协作函数。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Square把边长side设为private。Rectangle的convert要读取这个边长，设置自己的width和height，因此由Square把Rectangle声明为友元类。先声明Square类名，Rectangle才可以声明convert(Square a)。随后定义Square并授权，再实现convert。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friend class Rectangle写在Square中，所以Rectangle的成员函数能够访问Square的成员。方向是Square向Rectangle，反向权限要另行声明。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rect.convert(sqr)把sqr的side读出来，给rect的width、height各存入4。再调用area，得到16；顺序是先设好长宽，再计算面积。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继续用boy、girl的姓名和年龄，调用仍写b.disp(e)。这次girl向整个boy类授权，比较它和只授权disp的区别。boy仍声明disp(girl&amp;)并管理自己的姓名数组。这里先保留boy的写法，下一页再看girl怎样扩大授权范围。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disp仍接收girl的引用，析构仍用delete[]释放姓名。调用方法也不用改；真正发生变化的是girl中即将写出的friend声明。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friend class boy允许boy的成员函数访问girl。对照例2.24，原来只授权disp，这次范围扩大到了整个boy类的成员函数。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输出仍是Chen Hao、25和Zhang Wei、18。不过，前例只有disp能访问girl的私有数据，本例则是boy的成员函数都获得了权限。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说“X是Y的友元”时，表示Y向X授权。找Y中的friend声明，就能确认方向；若Y又是Z的友元，也不能据此让X访问Z的私有数据。两条声明分别决定各自的权限。需要反向访问，就由另一方另写声明；不要把程序中的授权当成会自动互相生效的生活关系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学生除了姓名、学号，还有多科成绩。若Score已经能管理成绩，就让Student保存一个Score对象，直接使用它已有的操作。代码中B保存的a就是A对象。A仍是原来的类，B只是把一个A对象作为成员放进去，这和前面学过的类组合相同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中包含A对象成员。构造B时，需要先给这些成员安排初值，再执行B构造函数体；成员初始化表用来把实参交给它们的构造函数。多个对象成员按类内声明顺序初始化，不按列表的书写顺序。没有列进初始化表的成员，也得有可用的默认初始化方式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先由形参接收实参，再按类内声明顺序初始化对象成员，之后执行X的构造函数体。因此，不能靠调换初始化表的顺序来改变成员的构造顺序。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构造时需要一个整数和一个浮点数。B除了自己的z，还保存一个A成员a，所以B的构造函数需要把对应的两个实参继续交给a。A负责自己的x、y和显示操作。B要显示这部分内容时，调用a.show()即可，不必重写A的显示代码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初始化表中的a(x1,y1)把11、22交给A的构造函数。a建立好以后才进入B的函数体，把z设为33，最后显示x=11、y=22、z=33。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例把x、y分别传给B。如果调用者已有一个A对象，也可以把这个对象交给B，再用它建立内部成员a。下面用这种构造函数替换前例的版本。a(a1)复制建立B内部的新A成员。本例的整数、浮点数各自保存，并不共用一份数据；显示结果仍是11、22、33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要保存姓名、学号和三科成绩。先设计Score，保存计算机、英语、数学成绩，并提供修改、显示操作，再把它放进Student中。Score把三科成绩放在一起管理。Student内部保存一个Score对象，就能通过它的接口处理这组成绩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不传实参时三科都为0。modify一次更新三科，show显示当前成绩。后面Student只要调用这两个接口，就能修改和显示内部成绩。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姓名、学号仍由Student保存；三科成绩交给类型为Score的成员score1。建立Student时，还得把三个成绩实参传给score1的构造函数。score1是Student内部直接保存的对象成员，会按成员规则构造、析构。不用再为score1执行new或delete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name、stu_no保存身份信息，score1保存并处理三科成绩。它们一起构成这个Student对象；score1的生命周期也随所属对象一起管理。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score1先用s1、s2、s3构造，再执行Student函数体，申请姓名、学号数组。结束时先执行Student析构函数体释放数组，随后score1自动析构。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Student先更新姓名、学号，再调用score1.modify更新三科成绩。本例传入独立字符串实参，姓名数组的申请和释放仍由Student处理。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show先显示Student保存的姓名、学号，再调用score1.show显示成绩。两个类各自处理自己的数据，由Student把这些操作组合成完整记录。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先显示stu1的原信息，再调用modify。修改后，姓名和学号变为Zhanghao、990202，score1中的三科成绩变为95、85、75。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修改前后仍是同一个stu1。身份信息由Student更新，三科成绩由内部score1更新；因此第二次显示的整条记录都能对应到各自的修改操作。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既能查询对象，也能修改对象。有些对象建立好以后，只希望查询。把对象声明为const，就可以让编译器检查：哪些操作会违反这项限制。常对象也要初始化。构造完成后，它的普通非mutable成员不能再被修改，成员函数也得适用于const对象，才能通过它调用。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编译器看的是函数声明中的const，不会凭show这个名字判断它是否修改数据。要让查询函数支持常对象，就在参数表后声明const；mutable的例外稍后再看。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只有hour建立后不能改，可以只把hour声明为const。它要在初始化时取得值，不能等进函数体后再赋值。这里用初始化表中的hour(h)给出初值。现代C++也支持合适的类内默认初值；本例沿用初始化表，重点分清初始化和赋值发生的阶段。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show_Time只显示时间。参数表后的const约定：不通过当前对象修改普通非mutable成员，因此能用于常对象查询。声明和类外定义都要保留const，两处必须一致。调用仍写t.show_Time()，不用在调用处另加const。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add要读取两个整数求和，不需要改动它们。让形参写成const int&amp;，既能引用传入的数据，也限制函数通过这个引用修改它。i、j分别引用a、b。这里先用20、30熟悉常引用的写法；对象较大时，避免额外复制的作用会更明显。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add只执行i + j，返回50，主程序显示20+30=50。i、j是常引用，不能在函数里通过它们给a、b重新赋值。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utable可以给某个成员作例外。把hour声明为mutable，让const函数set_Hour修改它；minute仍受普通规则限制。hour在这里只用来演示语法。实际设计时，mutable适合不改变对象逻辑含义的辅助数据，不能为了随意改常对象而到处使用。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t1是普通对象，两项都能设为8。t2为const，只调用set_Hour：函数有const，hour又有mutable，所以能改为8；minute仍为0。注释中的错误调用不能执行。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const限制到哪里，要结合声明读。它不会把共用的静态数据、原始指针指向的外部数据一起冻结；应当说明限制的是对象本身，还是某条访问途径。</a:t>
            </a: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对象不一定要设为const。有时只希望拿到地址的代码不能修改它，就让指针写成const Time*：目标通过它只读，指针自己仍能改指向。先让pt取得有效对象地址，才能访问。这里const修饰所指的Time；写成Time* const时，限制的才是指针本身，后面再对照。</a:t>
            </a: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const int*可以指向常变量，也可以指向普通变量。它表达的是同一条限制：通过这个指针读取目标可以，修改目标不可以。pa改指向b后，b仍是普通变量。*pa不能修改它，但写b = 30仍然可以，因为变量名b提供的是另一条访问途径。</a:t>
            </a: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函数只查询对象时，可以接收const Time*，普通对象、常对象的地址都能传入。若接收Time*，函数允许修改目标，就不能把常对象的地址交给它。</a:t>
            </a: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这里假定Time能默认构造。g接收const Time*，只读，所以p1、p2都能传；f接收Time*，允许修改目标，不能接收p2所指的常对象。</a:t>
            </a: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前面用引用让函数直接操作原对象。若现在只想读取，就把形参改成const Time&amp;：调用方式不变，也不用为查询再复制一个Time。fun1用普通引用，可以修改原对象。fun2用常引用，只能读取这里的普通成员；两者仍然访问同一个Time对象。</a:t>
            </a: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fun1先把t1.hour改为18，fun2随后读取18。const限制的是fun2通过形参进行修改，并不会把前面已经发生的修改撤销。</a:t>
            </a: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ample提供公有m、私有n，以及修改和显示函数。先看普通对象能做什么，再把对象声明改成const，逐条检查原来的操作是否还允许。先认识接口：setvalue修改私有n，disply显示m、n。虽然它只显示数据，但当前声明没有const，稍后用常对象调用时仍会受到限制。</a:t>
            </a: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普通a最终显示m=30、n=40。改成const后，给a.m赋值、调用setvalue都不允许；disply也未声明const，不能调用。要支持常对象查询，声明和定义都须补const。</a:t>
            </a: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nst成员不能靠后续赋值取得初值，引用成员也得在建立时确定引用谁。接下来把这两件事放进Date：固定日期，再让引用r绑定到year。本例用成员初始化表完成这两项安排。执行顺序仍由成员在类内的声明顺序决定，列表也按这个顺序写，会更容易核对。</a:t>
            </a: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Date用三个const整数保存日期，再用const int&amp; r引用本对象的year。构造时既要绑定引用，又要设置年月日，完成以后再显示。r先声明，所以先绑定year。这里只建立引用关系，没有读取year的值；接着year、month、day分别初始化。</a:t>
            </a: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构造完成以后，year已是1998，r引用的也正是它，所以显示r=1998和1998.4.28。后面不能再用普通赋值语句改这些const日期成员。</a:t>
            </a: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对象和常对象都可能查询日期。除了统一提供const查询版本，也可以为同名showDate分别写普通版本、const版本，让对象类型决定调用哪一个。const版本的类外定义也保留const。这里常对象只能调用const版本；普通对象在两个版本都可用时，优先选择普通版本。</a:t>
            </a: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两个showDate都显示日期。为了看清实际调用了谁，让它们显示不同的标题，再分别用普通对象、常对象调用。函数名、参数表都相同，区别是末尾有没有const。支持常对象的版本，声明和定义都要写const。</a:t>
            </a: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普通版本先显示ShowDate1，const版本先显示ShowDate2，再各自读取当前对象的日期。标题帮助我们确认调用了哪个版本。</a:t>
            </a: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date1为普通对象，显示ShowDate1和1998.4.28；date2为常对象，显示ShowDate2和2002.11.14。每次读取的都是调用者自己的日期。</a:t>
            </a: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看date2这一行：常对象要求const版本。date1则优先选择普通版本。决定选择的是声明中的类型和const，函数名本身并没有变化。</a:t>
            </a: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Time* const固定指针地址，const Time*限制通过指针修改目标。定义常指针时先给出地址，再对照目标是否可改，别把两种限制混在一起。</a:t>
            </a: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变长后，可以把Student的接口、实现和main分文件保存。头文件说明怎样用，实现文件给出做法，main负责创建和调用对象。student.h保存类声明，student.cpp实现成员函数，studentmain.cpp使用对象。两个.cpp都要参与编译、链接，才能组成同一个程序。</a:t>
            </a: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使用姓名、学号和成绩。先把Student声明放进student.h，再加上头文件保护，避免同一段声明在一个翻译单元中因重复包含而重复定义。#ifndef检查保护标记，首次读到时定义标记并保留内容；再次包含就跳过。#endif结束检查。头文件仍保留使用Student所需的声明。</a:t>
            </a: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先包含student.h，后面的构造、析构定义才能对应到Student声明。字符串处理和输出用到的标准库头文件，也在实现文件中按需包含。</a:t>
            </a: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modify仍只修改当前学生的成绩，show仍显示这名学生。函数移到student.cpp后，功能和调用方法没有改变，类外定义继续写Student::。</a:t>
            </a:r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stu1先显示成绩90，修改后再显示88，姓名和学号不变。仅包含student.h还不够，工程里也要加入student.cpp，让函数实现一起参与构建。</a:t>
            </a:r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声明告诉main怎样调用，实现给出函数做法，两个.cpp共同构建程序。最终仍是同一个学生的成绩从90改成88，分文件没有改变原来的功能。</a:t>
            </a:r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类管理10个整数位置，提供压入、弹出、显示和退出。堆栈像一摞物品，后放的先取；还要处理栈满、栈空。例如先压入10，再压入20，下一次应弹出20，10仍留在栈中。这个先后顺序决定了后面push、pop怎样改变数据。</a:t>
            </a:r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ck有10个位置，tos记录下次写入的下标，也等于当前元素个数。栈里有数据时，栈顶在tos-1；先把这两个位置分清，后面的加减才容易理解。tos为0表示空，等于SIZE表示满。empty提供判空接口；弹出前先检查，避免把空栈返回的0当成真实数据。</a:t>
            </a:r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push接收要存入的整数，pop返回弹出的整数，ShowStack只显示，empty检查是否为空。构造函数先把tos设为0，让新建的栈从空状态开始。</a:t>
            </a:r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tos指向下一个空位，所以先写stck[tos]，再把tos加1。等于SIZE时已没有可写位置，直接返回，不能访问stck[SIZE]。</a:t>
            </a:r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tos在有效数据之后，先减1才到栈顶。返回这个位置的数后，它就不再属于有效内容，旧值可留在数组中。本例空栈返回0，调用前仍要先判空。</a:t>
            </a:r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弹出20以后，tos回到1，只有下标0仍有效。判断栈里有哪些数，要看下标0到tos-1，不能只看数组格子里有没有残留的数。</a:t>
            </a:r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从tos-1的栈顶开始向前显示，直到下标0。函数没有修改tos，所以显示完以后，栈中有效元素和弹出的先后顺序都不变。</a:t>
            </a: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ss在菜单循环外建立，后续命令都操作它。若每轮都新建空栈，上次压入的数据就无法保留给下一条命令使用。</a:t>
            </a:r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先把命令转成大写，i和I就进入同一分支。再读整数x，交给ss.push检查容量并保存。读取失败就结束，避免继续处理无效输入。</a:t>
            </a:r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empty为真就提示空栈；否则调用pop，把返回值存入x并显示。break只结束这次switch分支，while仍会继续等待下一条命令。</a:t>
            </a:r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S调用ShowStack，Q用return 0结束main。其他字符进入default，提示输入有误，再由while读取下一个命令。末尾的花括号依次结束switch、while和main。</a:t>
            </a:r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是把对象放进另一个对象。若想整理的是类型名称，例如把Inner限定为Outer内部的类型，就把类定义写进Outer，这叫嵌套类。Outer::Inner说明类型名属于Outer的作用域。定义这个类型不会自动给每个Outer对象加一个Inner；还要声明对象成员，才会保存对应对象。</a:t>
            </a:r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Outer::Inner说明去哪里找这个名字，public、private决定类外代码能不能用它。名称属于哪个作用域，与有没有访问权限，是两件需要分别检查的事。</a:t>
            </a:r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ner能访问Outer的私有成员，却不会自动绑定某个Outer对象。要修改谁的x，就把那个对象交给它。set从参数obj取得对象，obj.x便有明确目标。Outer不会反向获得访问Inner私有成员的特殊权限，Inner的友元也不会自动取得Outer的权限。</a:t>
            </a:r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嵌套类也能把声明和定义分开。先在Outer里声明Inner，再在外面写Outer::Inner的完整定义；成员函数还可以继续单独定义。Outer::Inner说明Inner属于Outer；Outer::Inner::show进一步说明show属于Inner。定义位置变了，类和函数的所属关系没有变。</a:t>
            </a:r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挑一个Student例子，指出自己的成绩放在哪里，共同统计放在哪里，查询函数又怎样取得数据。再对照表格说明this、static、friend和const各解决了什么问题；设计类时，要把这些关系落实到具体成员和函数上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3" Type="http://schemas.openxmlformats.org/officeDocument/2006/relationships/image" Target="../media/image1.jpg" /><Relationship Id="rId1" Type="http://schemas.openxmlformats.org/officeDocument/2006/relationships/slideLayout" Target="../slideLayouts/slideLayout2.xml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3" Type="http://schemas.openxmlformats.org/officeDocument/2006/relationships/image" Target="../media/image1.jpg" /><Relationship Id="rId1" Type="http://schemas.openxmlformats.org/officeDocument/2006/relationships/slideLayout" Target="../slideLayouts/slideLayout2.xml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3.xml"/>
</Relationships>
</file>

<file path=ppt/slides/_rels/slide1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4.xml"/>
</Relationships>
</file>

<file path=ppt/slides/_rels/slide1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5.xml"/>
</Relationships>
</file>

<file path=ppt/slides/_rels/slide1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6.xml"/>
</Relationships>
</file>

<file path=ppt/slides/_rels/slide1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7.xml"/>
</Relationships>
</file>

<file path=ppt/slides/_rels/slide1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8.xml"/>
</Relationships>
</file>

<file path=ppt/slides/_rels/slide1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9.xml"/>
</Relationships>
</file>

<file path=ppt/slides/_rels/slide1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0.xml"/>
</Relationships>
</file>

<file path=ppt/slides/_rels/slide1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1.xml"/>
</Relationships>
</file>

<file path=ppt/slides/_rels/slide1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2.xml"/>
</Relationships>
</file>

<file path=ppt/slides/_rels/slide1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3.xml"/>
</Relationships>
</file>

<file path=ppt/slides/_rels/slide1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4.xml"/>
</Relationships>
</file>

<file path=ppt/slides/_rels/slide1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5.xml"/>
</Relationships>
</file>

<file path=ppt/slides/_rels/slide1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6.xml"/>
</Relationships>
</file>

<file path=ppt/slides/_rels/slide1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7.xml"/>
</Relationships>
</file>

<file path=ppt/slides/_rels/slide1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8.xml"/>
</Relationships>
</file>

<file path=ppt/slides/_rels/slide1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9.xml"/>
</Relationships>
</file>

<file path=ppt/slides/_rels/slide1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0.xml"/>
</Relationships>
</file>

<file path=ppt/slides/_rels/slide1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1.xml"/>
</Relationships>
</file>

<file path=ppt/slides/_rels/slide1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2.xml"/>
</Relationships>
</file>

<file path=ppt/slides/_rels/slide1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3.xml"/>
</Relationships>
</file>

<file path=ppt/slides/_rels/slide1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4.xml"/>
</Relationships>
</file>

<file path=ppt/slides/_rels/slide1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5.xml"/>
</Relationships>
</file>

<file path=ppt/slides/_rels/slide1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6.xml"/>
</Relationships>
</file>

<file path=ppt/slides/_rels/slide1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7.xml"/>
</Relationships>
</file>

<file path=ppt/slides/_rels/slide1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8.xml"/>
</Relationships>
</file>

<file path=ppt/slides/_rels/slide1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9.xml"/>
</Relationships>
</file>

<file path=ppt/slides/_rels/slide17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0.xml"/>
</Relationships>
</file>

<file path=ppt/slides/_rels/slide17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1.xml"/>
</Relationships>
</file>

<file path=ppt/slides/_rels/slide17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2.xml"/>
</Relationships>
</file>

<file path=ppt/slides/_rels/slide17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3.xml"/>
</Relationships>
</file>

<file path=ppt/slides/_rels/slide17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4.xml"/>
</Relationships>
</file>

<file path=ppt/slides/_rels/slide17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5.xml"/>
</Relationships>
</file>

<file path=ppt/slides/_rels/slide17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6.xml"/>
</Relationships>
</file>

<file path=ppt/slides/_rels/slide1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7.xml"/>
</Relationships>
</file>

<file path=ppt/slides/_rels/slide17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8.xml"/>
</Relationships>
</file>

<file path=ppt/slides/_rels/slide17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9.xml"/>
</Relationships>
</file>

<file path=ppt/slides/_rels/slide18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0.xml"/>
</Relationships>
</file>

<file path=ppt/slides/_rels/slide18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1.xml"/>
</Relationships>
</file>

<file path=ppt/slides/_rels/slide18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2.xml"/>
</Relationships>
</file>

<file path=ppt/slides/_rels/slide18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3.xml"/>
</Relationships>
</file>

<file path=ppt/slides/_rels/slide18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4.xml"/>
</Relationships>
</file>

<file path=ppt/slides/_rels/slide18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5.xml"/>
</Relationships>
</file>

<file path=ppt/slides/_rels/slide18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6.xml"/>
</Relationships>
</file>

<file path=ppt/slides/_rels/slide18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7.xml"/>
</Relationships>
</file>

<file path=ppt/slides/_rels/slide18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8.xml"/>
</Relationships>
</file>

<file path=ppt/slides/_rels/slide18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9.xml"/>
</Relationships>
</file>

<file path=ppt/slides/_rels/slide19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90.xml"/>
</Relationships>
</file>

<file path=ppt/slides/_rels/slide19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91.xml"/>
</Relationships>
</file>

<file path=ppt/slides/_rels/slide19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9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286000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9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C++ 面向对象程序设计</a:t>
            </a:r>
          </a:p>
        </p:txBody>
      </p:sp>
      <p:sp>
        <p:nvSpPr>
          <p:cNvPr id="6" name="Freeform 6"/>
          <p:cNvSpPr/>
          <p:nvPr/>
        </p:nvSpPr>
        <p:spPr>
          <a:xfrm>
            <a:off x="3238500" y="3333750"/>
            <a:ext cx="5715000" cy="9525"/>
          </a:xfrm>
          <a:custGeom>
            <a:avLst/>
            <a:gdLst/>
            <a:ahLst/>
            <a:cxnLst/>
            <a:rect l="l" t="t" r="r" b="b"/>
            <a:pathLst>
              <a:path w="5715000" h="9525">
                <a:moveTo>
                  <a:pt x="0" y="0"/>
                </a:moveTo>
                <a:lnTo>
                  <a:pt x="57150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810000"/>
            <a:ext cx="9715500" cy="857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45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类的设计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381125" y="1524000"/>
            <a:ext cx="9429750" cy="447675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2000250" y="1885950"/>
            <a:ext cx="8191500" cy="6143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2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类的设计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952625" y="2647950"/>
            <a:ext cx="8382000" cy="1162050"/>
            <a:chOff x="1952625" y="2647950"/>
            <a:chExt cx="8382000" cy="1162050"/>
          </a:xfrm>
        </p:grpSpPr>
        <p:sp>
          <p:nvSpPr>
            <p:cNvPr id="7" name="Freeform 7"/>
            <p:cNvSpPr/>
            <p:nvPr/>
          </p:nvSpPr>
          <p:spPr>
            <a:xfrm>
              <a:off x="1952625" y="2647950"/>
              <a:ext cx="838200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2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一个类可以建立多个对象。它们各自保存什么，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又需要共同保存什么？函数要怎样找到要操作的对象？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这一讲就顺着这些问题，继续完善类的设计。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952750" y="3857625"/>
            <a:ext cx="7620000" cy="1957387"/>
            <a:chOff x="2952750" y="3857625"/>
            <a:chExt cx="7620000" cy="1957387"/>
          </a:xfrm>
        </p:grpSpPr>
        <p:sp>
          <p:nvSpPr>
            <p:cNvPr id="10" name="Freeform 10"/>
            <p:cNvSpPr/>
            <p:nvPr/>
          </p:nvSpPr>
          <p:spPr>
            <a:xfrm>
              <a:off x="2952750" y="3857625"/>
              <a:ext cx="7620000" cy="442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this与对象的使用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952750" y="4362450"/>
              <a:ext cx="7620000" cy="442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静态成员与友元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2952750" y="4867275"/>
              <a:ext cx="7620000" cy="442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对象成员与const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2952750" y="5372100"/>
              <a:ext cx="7620000" cy="4429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多文件、堆栈与嵌套类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　a和b调用同一个disp，显示谁的x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类A用x保存一个整数，disp负责显示x。现在建立a、b两个对象，分别存入1和2。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它们调用同一个disp，为什么能显示各自的数？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x1) { x = x1;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"x=" &lt;&lt; x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2105025"/>
            <a:chOff x="7715250" y="3255169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a有自己的x，b也有。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函数代码可以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但每次调用都得分清：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这回要读谁的x？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　调用者不同，读取的x也不同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 a(1), b(2);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"a: "; a.disp();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"b: "; b.disp();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a.disp()读取a的x，显示a: x=1；b.disp()读取b的x，显示b: x=2。调用时，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程序会把当前对象的地址交给成员函数，这个指针就叫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　对照调用者、this和输出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调用语句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this指向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显示的x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a.disp()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x=1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b.disp()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x=2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看a这一行：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指向a，函数就读取a的x。换成b调用，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便指向b。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两次执行的是同一个disp，读取的却是不同对象中的数据。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this怎样找到这次调用的对象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回到刚才的a和b。执行a.disp()时，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指向a；执行b.disp()时，</a:t>
              </a:r>
              <a:br/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指向b。普通成员函数就是通过这个指针，找到这次要读写的数据。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90625" y="3338512"/>
            <a:ext cx="9715500" cy="1938338"/>
            <a:chOff x="1190625" y="3338512"/>
            <a:chExt cx="9715500" cy="1938338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338512"/>
              <a:ext cx="2857500" cy="952500"/>
              <a:chOff x="1190625" y="3338512"/>
              <a:chExt cx="2857500" cy="952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338512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455194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对象a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x=1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190625" y="4324350"/>
              <a:ext cx="2857500" cy="952500"/>
              <a:chOff x="1190625" y="4324350"/>
              <a:chExt cx="28575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190625" y="4324350"/>
                <a:ext cx="28575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276350" y="4441031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对象b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x=2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524750" y="3640931"/>
              <a:ext cx="3381375" cy="1333500"/>
              <a:chOff x="7524750" y="3640931"/>
              <a:chExt cx="3381375" cy="1333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524750" y="3640931"/>
                <a:ext cx="3381375" cy="1333500"/>
              </a:xfrm>
              <a:prstGeom prst="roundRect">
                <a:avLst>
                  <a:gd name="adj" fmla="val 571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610475" y="3948112"/>
                <a:ext cx="3209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A::disp()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读取</a:t>
                </a:r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this</a:t>
                </a: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-&gt;x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143375" y="3814762"/>
              <a:ext cx="3286125" cy="331315"/>
              <a:chOff x="4143375" y="3814762"/>
              <a:chExt cx="3286125" cy="33131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143375" y="3814762"/>
                <a:ext cx="3286125" cy="302419"/>
              </a:xfrm>
              <a:custGeom>
                <a:avLst/>
                <a:gdLst/>
                <a:ahLst/>
                <a:cxnLst/>
                <a:rect l="l" t="t" r="r" b="b"/>
                <a:pathLst>
                  <a:path w="3286125" h="302419">
                    <a:moveTo>
                      <a:pt x="0" y="0"/>
                    </a:moveTo>
                    <a:lnTo>
                      <a:pt x="3286125" y="302419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338739" y="4072205"/>
                <a:ext cx="90761" cy="73872"/>
              </a:xfrm>
              <a:custGeom>
                <a:avLst/>
                <a:gdLst/>
                <a:ahLst/>
                <a:cxnLst/>
                <a:rect l="l" t="t" r="r" b="b"/>
                <a:pathLst>
                  <a:path w="90761" h="73872">
                    <a:moveTo>
                      <a:pt x="90761" y="44976"/>
                    </a:moveTo>
                    <a:lnTo>
                      <a:pt x="0" y="73872"/>
                    </a:lnTo>
                    <a:lnTo>
                      <a:pt x="6798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4143375" y="4469285"/>
              <a:ext cx="3286125" cy="331315"/>
              <a:chOff x="4143375" y="4469285"/>
              <a:chExt cx="3286125" cy="33131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4143375" y="4498181"/>
                <a:ext cx="3286125" cy="302419"/>
              </a:xfrm>
              <a:custGeom>
                <a:avLst/>
                <a:gdLst/>
                <a:ahLst/>
                <a:cxnLst/>
                <a:rect l="l" t="t" r="r" b="b"/>
                <a:pathLst>
                  <a:path w="3286125" h="302419">
                    <a:moveTo>
                      <a:pt x="0" y="302419"/>
                    </a:moveTo>
                    <a:lnTo>
                      <a:pt x="32861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338739" y="4469285"/>
                <a:ext cx="90761" cy="73872"/>
              </a:xfrm>
              <a:custGeom>
                <a:avLst/>
                <a:gdLst/>
                <a:ahLst/>
                <a:cxnLst/>
                <a:rect l="l" t="t" r="r" b="b"/>
                <a:pathLst>
                  <a:path w="90761" h="73872">
                    <a:moveTo>
                      <a:pt x="90761" y="28896"/>
                    </a:moveTo>
                    <a:lnTo>
                      <a:pt x="6798" y="73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4333875" y="3879056"/>
              <a:ext cx="2952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3150"/>
                </a:lnSpc>
              </a:pP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a调用时</a:t>
              </a:r>
              <a:r>
                <a:rPr lang="en-US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指向a</a:t>
              </a:r>
              <a:br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b调用时</a:t>
              </a:r>
              <a:r>
                <a:rPr lang="en-US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指向b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32" name="Freeform 32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在A的disp中，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的类型是A*，所以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-&gt;x表示“this指向的那个A对象中的x”。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平常只写x时，这层关系由程序隐含完成。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把隐含的this写出来，就能看清数据属于谁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Box对象各自保存height、width和length。计算体积时，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要把同一个对象的三个成员相乘。下面把省略的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写出来，对照着读。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Box::volume()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height * width * length;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显式写出当前对象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Box::volume()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-&gt;height *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-&gt;width *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-&gt;length;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1152525"/>
            <a:chOff x="990600" y="5014912"/>
            <a:chExt cx="10239375" cy="1152525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是指针，*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是它指向的对象。this-&gt;height和(*this).height都取出当前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对象的height。两段是可替换的函数定义，实际程序只保留一种。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　把this保存的对象地址也显示出来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让disp同时显示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保存的对象地址和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-&gt;x。让a、b、c依次调用，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比较地址与x，就能看出this怎样随调用者改变。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x1) { x = x1;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=" &lt;&lt;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 when x=" &lt;&lt;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-&gt;x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272088"/>
            <a:ext cx="10239375" cy="819150"/>
            <a:chOff x="990600" y="527208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2720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3863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a、b、c分别保存1、2、3。每次输出中，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给出本次调用者的地址，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-&gt;x给出它保存的整数。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　地址和x一起看，确认调用者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 a(1), b(2), c(3);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a.disp(); b.disp(); c.disp();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438400"/>
            <a:chOff x="7715250" y="272415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三次调用分别显示a、b、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c的地址，以及1、2、3。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地址的具体数值会随运行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情况变化，观察时要看它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对应哪个对象。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　把另一组坐标复制给当前对象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Sample用x、y保存一对整数。现在要让p1复制p2的坐标：copy接收来源对象，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把它的数据赋给调用者。若来源就是自己，直接返回即可。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7791450" cy="2428875"/>
            <a:chOff x="914400" y="3250406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Sample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x, 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Sample(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j = 0) { x = i; y = j;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copy(Sample&amp; xy);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print()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x &lt;&lt; ',' &lt;&lt; y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0406"/>
            <a:ext cx="2714625" cy="2438400"/>
            <a:chOff x="8715375" y="3250406"/>
            <a:chExt cx="27146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3250406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4731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0456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构造函数用i、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j设置x、y；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不传实参时，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两者都为0。copy负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责复制，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print负责显示。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　this指向接收者，xy引用来源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Sample::copy(Sample&amp; xy)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== &amp;xy)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= xy;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Sample p1, p2(5, 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p1.copy(p2); p1.print();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257425"/>
            <a:chOff x="7715250" y="2724150"/>
            <a:chExt cx="3571875" cy="22574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p1.copy(p2)中，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指向p1，xy引用p2。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== &amp;xy检查是否自己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复制自己；*this =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xy把p2的成员赋给p1。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于是p1显示5,6，p2不变。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形参和成员都叫radius，赋值时怎样分清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Circle需要接收一个半径。形参叫radius，数据成员也叫radius，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这时写赋值语句就得说清楚：读的是传入的半径，改的是对象保存的半径。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Circle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radius;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Circle(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radius)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-&gt;radius = radius;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get_area()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3.14 * radius * radius;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272088"/>
            <a:ext cx="10239375" cy="819150"/>
            <a:chOff x="990600" y="527208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2720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3863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-&gt;radius指对象的成员，右边单独的radius指形参。若写radius = radius，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赋值只发生在形参自身，对象的半径就没有设好。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用半径1建立Circle，再计算面积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在已包含iostream的程序中使用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Circle c = Circle(1);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= c.get_area();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std::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a &lt;&lt; std::endl;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1080135"/>
            <a:chOff x="990600" y="4652962"/>
            <a:chExt cx="10239375" cy="1080135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9658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建立c时把1传给构造函数，由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-&gt;radius保存。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随后c.get_area()读取这份半径，按例中取值3.14计算，得到3.14。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给形参另取名字也能避免同名。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this指针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this、*this、&amp;xy分别指什么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p1.copy(p2)把两个对象联系起来。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确定接收数据的p1，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形参xy确定提供数据的p2。指针、对象和地址要分别读清楚。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具体含义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在p1.copy(p2)中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this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当前调用对象的指针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指向p1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*this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当前调用对象本身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&amp;xy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xy所引用对象的地址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p2的地址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239375" cy="704850"/>
            <a:chOff x="990600" y="5462588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由C++在调用时提供，不用自己声明、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或添加形参，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也不能把它改成另一个地址。写*this时，得到的是当前对象本身。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同类对象多了，也可以放进数组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刚才只建立a、b几个对象。如果要保存一整组exam对象，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逐个起名字就不方便了。和整数一样，同一类的对象也能按顺序放进数组。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类名 数组名[元素个数];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例如，保存4个exam对象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 ob[4];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先确定数组元素，再访问它的成员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ob[下标].成员名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239375" cy="819150"/>
            <a:chOff x="990600" y="4817269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 ob[4]建立4个exam对象。ob[0]选中第0个对象，再用点号访问它的成员。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四个元素各存各的数据，成员函数的代码可以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一个数组格子里，保存的是一个完整对象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3" name="Group 23"/>
          <p:cNvGrpSpPr/>
          <p:nvPr/>
        </p:nvGrpSpPr>
        <p:grpSpPr>
          <a:xfrm>
            <a:off x="1190625" y="3390900"/>
            <a:ext cx="9867900" cy="1257300"/>
            <a:chOff x="1190625" y="3390900"/>
            <a:chExt cx="9867900" cy="12573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390900"/>
              <a:ext cx="2238375" cy="1257300"/>
              <a:chOff x="1190625" y="3390900"/>
              <a:chExt cx="2238375" cy="12573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90625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6350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ob[0]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第0个exam对象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3733800" y="3390900"/>
              <a:ext cx="2238375" cy="1257300"/>
              <a:chOff x="3733800" y="3390900"/>
              <a:chExt cx="2238375" cy="12573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3733800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3819525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ob[1]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第1个exam对象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276975" y="3390900"/>
              <a:ext cx="2238375" cy="1257300"/>
              <a:chOff x="6276975" y="3390900"/>
              <a:chExt cx="2238375" cy="12573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6276975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362700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ob[2]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第2个exam对象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8820150" y="3390900"/>
              <a:ext cx="2238375" cy="1257300"/>
              <a:chOff x="8820150" y="3390900"/>
              <a:chExt cx="2238375" cy="12573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8820150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8905875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ob[3]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第3个exam对象</a:t>
                </a:r>
              </a:p>
            </p:txBody>
          </p:sp>
        </p:grpSp>
      </p:grpSp>
      <p:sp>
        <p:nvSpPr>
          <p:cNvPr id="24" name="Freeform 2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5" name="Freeform 25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这里的每一格都是exam对象，都有自己的数据。读ob[2]的成员时，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先由下标选中ob[2]，再由成员名确定要用它里面的哪项数据。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例2.4　给4个对象分别存入0、1、2、3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建立4个exam对象组成的数组ob。把下标i作为第i个对象的x，再依次读出来。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这样可以检查：每个对象是否都保存了自己的值。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exam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set_x(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n) { x = n;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get_x()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1960245"/>
            <a:chOff x="7715250" y="3255169"/>
            <a:chExt cx="3571875" cy="196024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5601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set_x给调用者的x赋值，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get_x读取调用者的x。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选中一个数组元素后，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调用方法和单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个对象相同。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例2.4　先逐个设置，再逐个读取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 ob[4];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0; i &lt; 4; ++i) ob[i].set_x(i);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ob[i].get_x()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第一个循环给ob[0]到ob[3]依次存入0、1、2、3，第二个循环读取同一批对象。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四个元素都设好值以后再读，输出才有确定的内容。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对象数组建立时，每个元素怎样取得初值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前例是数组建立后再调用set_x。如果希望建立数组时就把x设好，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需要给每个元素安排构造方式：可以用默认初值，也可以逐个传入不同的值。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3338512"/>
          <a:ext cx="10191750" cy="19240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希望怎样设置初值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怎样安排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要检查什么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各元素采用默认初值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提供无实参的构造方式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构造函数能否不传实参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各元素采用不同初值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在初始化列表中逐个给出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实参与构造函数是否匹配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只写出部分初值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其余元素仍需要构造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剩余元素能否默认初始化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578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72112"/>
            <a:ext cx="10239375" cy="704850"/>
            <a:chOff x="990600" y="5472112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721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发生在数组元素建立时；赋值发生在元素已经建立以后。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即使只列出部分初值，剩下的元素也要有可用的默认构造方式。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例2.5　没写初值的元素，会调用哪个构造函数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exam提供两种构造方式：不传实参，x取123；传入一个整数，x就取这个整数。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接着用四个数组，比较完整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、部分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和建立后赋值。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exam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exam() { x = 123;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n) { x = n;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get_x()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exam(int n)接收给定整数。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没列出初值的元素则调用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exam()，把x设为123。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例2.5　先看四个数组各自怎样建立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 ob1[4] = {11, 22, 33, 44};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 ob2[4] = {55, 66};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 ob3[4] = {exam(11), exam(22), exam(33),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exam(44)};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 ob4[4] = {exam(55), exam(66)};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ob4[2] = exam(77);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ob4[3] = exam(88);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ob1[i].get_x() &lt;&lt; ' ';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239375" cy="819150"/>
            <a:chOff x="990600" y="4910138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ob1、ob3给四个元素都提供了整数。ob2、ob4只写前两个初值，后两个仍会构造，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x取默认值123。先记下刚建立时的状态。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例2.5　ob4建立以后，再改最后两个元素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ob2[i].get_x()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ob3[i].get_x()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0; i &lt; 4; ++i)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ob4[i].get_x()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239375" cy="819150"/>
            <a:chOff x="990600" y="4910138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ob4[2]、ob4[3]已经构造完成，原先的x都是123。后续赋值把它们改为77、88，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所以显示时要看修改后的值。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例2.5　把构造初值和最终结果对起来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数组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最终显示的x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原因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11 22 33 44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每个元素都传入整数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55 66 123 123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后两项调用exam()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11 22 33 44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每项都写出exam(...)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55 66 77 88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后两项建立后又被赋值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239375" cy="704850"/>
            <a:chOff x="990600" y="54768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ob2和ob4起初都只列出两个值，数组却都有4个对象。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区别在于ob4后来又改了最后两项，因此最终结果不同。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例2.6　用二维对象数组保存6组坐标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这次把example对象排成3行2列，每个对象内部保存x、y。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我们要给6个对象设置坐标，按行显示，再观察它们结束时的析构顺序。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943225"/>
            <a:chOff x="914400" y="2986088"/>
            <a:chExt cx="7791450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example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example(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m) { x = n; y = m;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~example()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"Destructor called.\n";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get_x()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get_y()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714625" cy="2438400"/>
            <a:chOff x="8715375" y="2986088"/>
            <a:chExt cx="27146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op[i][j]选中一个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对象，它的x、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y才是坐标值。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行列下标表示对象在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哪一格，别和坐标值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混在一起。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例2.6　按行给6个对象安排坐标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example op[3][2] =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example(1, 2), example(3, 4),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example(5, 6), example(7, 8),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example(9, 10), example(11, 12)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这页先建立数组：第0行是(1,2)、(3,4)，第1行是(5,6)、(7,8)，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第2行是(9,10)、(11,12)。每一对实参交给一个对象的构造函数。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例2.6　读取坐标，再观察析构顺序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0; i &lt; 3; ++i)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op[i][0].get_x() &lt;&lt; ' ' &lt;&lt; op[i][0].get_y()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op[i][1].get_x() &lt;&lt; ' ' &lt;&lt; op[i][1].get_y()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循环每次读取第i行的两个对象，按行显示六组坐标。main结束时，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6个元素按构造完成的相反顺序析构，各显示一次析构提示。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例2.6　行列下标选对象，x和y存坐标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1381125" y="2952750"/>
            <a:ext cx="8143875" cy="2305050"/>
            <a:chOff x="1381125" y="2952750"/>
            <a:chExt cx="8143875" cy="2305050"/>
          </a:xfrm>
        </p:grpSpPr>
        <p:sp>
          <p:nvSpPr>
            <p:cNvPr id="7" name="Freeform 7"/>
            <p:cNvSpPr/>
            <p:nvPr/>
          </p:nvSpPr>
          <p:spPr>
            <a:xfrm>
              <a:off x="3333750" y="2952750"/>
              <a:ext cx="2857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第0列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6667500" y="2952750"/>
              <a:ext cx="28575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第1列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381125" y="3409950"/>
              <a:ext cx="16192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第0行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3333750" y="3333750"/>
              <a:ext cx="2857500" cy="590550"/>
              <a:chOff x="3333750" y="3333750"/>
              <a:chExt cx="2857500" cy="5905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3333750" y="333375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419475" y="345043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op[0][0]：(1,2)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667500" y="3333750"/>
              <a:ext cx="2857500" cy="590550"/>
              <a:chOff x="6667500" y="3333750"/>
              <a:chExt cx="2857500" cy="59055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6667500" y="333375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753225" y="345043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op[0][1]：(3,4)</a:t>
                </a: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1381125" y="4076700"/>
              <a:ext cx="16192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第1行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3333750" y="4000500"/>
              <a:ext cx="2857500" cy="590550"/>
              <a:chOff x="3333750" y="4000500"/>
              <a:chExt cx="2857500" cy="59055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3333750" y="400050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3419475" y="411718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op[1][0]：(5,6)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667500" y="4000500"/>
              <a:ext cx="2857500" cy="590550"/>
              <a:chOff x="6667500" y="4000500"/>
              <a:chExt cx="2857500" cy="59055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667500" y="400050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6753225" y="411718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op[1][1]：(7,8)</a:t>
                </a:r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381125" y="4743450"/>
              <a:ext cx="16192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第2行</a:t>
              </a:r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3333750" y="4667250"/>
              <a:ext cx="2857500" cy="590550"/>
              <a:chOff x="3333750" y="4667250"/>
              <a:chExt cx="2857500" cy="59055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3333750" y="466725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3419475" y="478393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op[2][0]：(9,10)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667500" y="4667250"/>
              <a:ext cx="2857500" cy="590550"/>
              <a:chOff x="6667500" y="4667250"/>
              <a:chExt cx="2857500" cy="59055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6667500" y="4667250"/>
                <a:ext cx="2857500" cy="590550"/>
              </a:xfrm>
              <a:prstGeom prst="roundRect">
                <a:avLst>
                  <a:gd name="adj" fmla="val 1290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6753225" y="4783931"/>
                <a:ext cx="26860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op[2][1]：(11,12)</a:t>
                </a:r>
              </a:p>
            </p:txBody>
          </p:sp>
        </p:grpSp>
      </p:grpSp>
      <p:sp>
        <p:nvSpPr>
          <p:cNvPr id="42" name="Freeform 42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5" name="Group 45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43" name="Freeform 43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例如op[2][1]选中第2行第1列的对象，再读它的x和y，得到11、12。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整个数组有6个对象，共保存12个整数成员。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知道对象的地址，也能找到它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前面用对象名和下标找到对象。若函数拿到的是对象地址，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就可以用对象指针访问它。下面让p指向date1，再通过p设置日期。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Date* 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 date1;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= &amp;date1;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p-&gt;setdate(2007, 10, 18);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Date* p声明能保存Date对象地址的指针，&amp;date1取得地址。p指向date1后，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p-&gt;setdate(...)就操作date1；前提是Date已有这个公有接口。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指针p和对象名date1，指向同一个对象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0" name="Group 20"/>
          <p:cNvGrpSpPr/>
          <p:nvPr/>
        </p:nvGrpSpPr>
        <p:grpSpPr>
          <a:xfrm>
            <a:off x="1190625" y="3143250"/>
            <a:ext cx="9858375" cy="2152650"/>
            <a:chOff x="1190625" y="3143250"/>
            <a:chExt cx="9858375" cy="2152650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143250"/>
              <a:ext cx="4729162" cy="1371600"/>
              <a:chOff x="1190625" y="3143250"/>
              <a:chExt cx="4729162" cy="13716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90625" y="3143250"/>
                <a:ext cx="4729162" cy="1371600"/>
              </a:xfrm>
              <a:prstGeom prst="roundRect">
                <a:avLst>
                  <a:gd name="adj" fmla="val 555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6350" y="3476625"/>
                <a:ext cx="4557712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保存Date对象地址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6319838" y="3143250"/>
              <a:ext cx="4729162" cy="1371600"/>
              <a:chOff x="6319838" y="3143250"/>
              <a:chExt cx="4729162" cy="13716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319838" y="3143250"/>
                <a:ext cx="4729162" cy="1371600"/>
              </a:xfrm>
              <a:prstGeom prst="roundRect">
                <a:avLst>
                  <a:gd name="adj" fmla="val 555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6405562" y="3476625"/>
                <a:ext cx="4557712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date1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保存年、月、日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976938" y="3791958"/>
              <a:ext cx="276225" cy="74184"/>
              <a:chOff x="5976938" y="3791958"/>
              <a:chExt cx="276225" cy="741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5976938" y="3829050"/>
                <a:ext cx="2762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9525">
                    <a:moveTo>
                      <a:pt x="0" y="0"/>
                    </a:moveTo>
                    <a:lnTo>
                      <a:pt x="2762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165431" y="37919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18" name="Freeform 18"/>
            <p:cNvSpPr/>
            <p:nvPr/>
          </p:nvSpPr>
          <p:spPr>
            <a:xfrm>
              <a:off x="1428750" y="4924425"/>
              <a:ext cx="9429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= &amp;date1；p-&gt;setdate(...)操作date1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4" name="Group 24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2" name="Freeform 22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= &amp;date1只把date1的地址交给p，没有新建Date对象。通过p修改日期，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改的就是date1保存的日期。访问成员前，p必须先指向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例2.7　用对象名和指针读取同一个x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把exe对象ob的x设为2。先写ob.show_a()，再让p指向ob并写p-&gt;show_a()。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比较两次输出，看两种写法是否操作同一份数据。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exe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set_a(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a) { x = a;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show_a()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x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1960245"/>
            <a:chOff x="7715250" y="3255169"/>
            <a:chExt cx="3571875" cy="196024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5601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set_a给当前对象的x赋值；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show_a读取并显示它。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先看清这两个接口，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再比较下一页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的访问方法。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例2.7　p指向ob以后，两次都显示2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exe ob, *p;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ob.set_a(2); ob.show_a();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 = &amp;ob; p-&gt;show_a();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ob.show_a()通过对象名访问，p-&gt;show_a()通过指针访问。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因为p保存的正是ob的地址，两次读取的都是ob中的x，结果都是2。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对象指针加1，会走到哪个数组元素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把ob[0]、ob[1]的x分别设为10、20。让p从第0个对象开始，读一次后再加1。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这里移动的单位是一个exe对象。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exe ob[2], *p;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ob[0].set_a(10); ob[1].set_a(20);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 = ob;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p-&gt;show_a();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++p;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p-&gt;show_a();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1960245"/>
            <a:chOff x="7715250" y="3255169"/>
            <a:chExt cx="3571875" cy="196024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5601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= ob让p指向ob[0]，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读到10；++p让它指向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ob[1]，读到20。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移动的是指针的位置，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两个对象中的x没有改变。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对照p移动前后的位置与输出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执行到这里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p指向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show_a读取的x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 = ob之后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ob[0]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++p之后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ob[1]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p每次确定一个数组元素，箭头后面的show_a再读取该元素的x。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沿数组移动和修改对象数据是不同的操作，这里只做了前者。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例2.8　从最后一个对象开始，反向显示坐标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4个example对象依次保存(1,2)、(3,4)、(5,6)、(7,8)。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这次不按下标从小到大读取，而让指针从最后一个元素向前走。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example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example(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m) { x = n; y = m;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get_x()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get_y()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1663065"/>
            <a:chOff x="7715250" y="2986088"/>
            <a:chExt cx="3571875" cy="166306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2630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get_x、get_y仍负责读取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坐标。要改变的是访问顺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序，类中读取成员的函数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不用改。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例2.8　先建立数组，确定最后一个元素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example op[4] =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example(1, 2), example(3, 4),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example(5, 6), example(7, 8)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239375" cy="819150"/>
            <a:chOff x="990600" y="42386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4个元素的下标是0到3，最后一组(7,8)保存在op[3]。数组建立好以后，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下一页让p从&amp;op[3]出发。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例2.8　显示当前坐标，再决定是否向前走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example* p = &amp;op[3];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0; i &lt; 4; ++i)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p-&gt;get_x() &lt;&lt; ' ' &lt;&lt; p-&gt;get_y()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(i &lt; 3) --p;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先显示p指向的对象，再用--p移到前一项，依次得到7 8、5 6、3 4、1 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读完op[0]就停止，不再把指针减到数组起点之前。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例2.8　沿着3、2、1、0跟踪指针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1190625" y="2952750"/>
            <a:ext cx="9867900" cy="2205038"/>
            <a:chOff x="1190625" y="2952750"/>
            <a:chExt cx="9867900" cy="2205038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390900"/>
              <a:ext cx="2238375" cy="1257300"/>
              <a:chOff x="1190625" y="3390900"/>
              <a:chExt cx="2238375" cy="12573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90625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6350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op[0]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(1,2)</a:t>
                </a:r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1190625" y="4800600"/>
              <a:ext cx="2238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第4次读取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3733800" y="3390900"/>
              <a:ext cx="2238375" cy="1257300"/>
              <a:chOff x="3733800" y="3390900"/>
              <a:chExt cx="2238375" cy="12573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3733800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819525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op[1]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(3,4)</a:t>
                </a:r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3733800" y="4800600"/>
              <a:ext cx="2238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第3次读取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3476625" y="3963408"/>
              <a:ext cx="209550" cy="74184"/>
              <a:chOff x="3476625" y="3963408"/>
              <a:chExt cx="209550" cy="7418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3476625" y="4000500"/>
                <a:ext cx="209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9525">
                    <a:moveTo>
                      <a:pt x="2095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476625" y="39634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6276975" y="3390900"/>
              <a:ext cx="2238375" cy="1257300"/>
              <a:chOff x="6276975" y="3390900"/>
              <a:chExt cx="2238375" cy="12573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276975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362700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op[2]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(5,6)</a:t>
                </a:r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6276975" y="4800600"/>
              <a:ext cx="2238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第2次读取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6019800" y="3963408"/>
              <a:ext cx="209550" cy="74184"/>
              <a:chOff x="6019800" y="3963408"/>
              <a:chExt cx="209550" cy="7418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019800" y="4000500"/>
                <a:ext cx="209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9525">
                    <a:moveTo>
                      <a:pt x="2095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6019800" y="39634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8820150" y="3390900"/>
              <a:ext cx="2238375" cy="1257300"/>
              <a:chOff x="8820150" y="3390900"/>
              <a:chExt cx="2238375" cy="12573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8820150" y="3390900"/>
                <a:ext cx="2238375" cy="1257300"/>
              </a:xfrm>
              <a:prstGeom prst="roundRect">
                <a:avLst>
                  <a:gd name="adj" fmla="val 606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8905875" y="3659981"/>
                <a:ext cx="206692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op[3]</a:t>
                </a:r>
                <a:br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(7,8)</a:t>
                </a:r>
              </a:p>
            </p:txBody>
          </p:sp>
        </p:grpSp>
        <p:sp>
          <p:nvSpPr>
            <p:cNvPr id="35" name="Freeform 35"/>
            <p:cNvSpPr/>
            <p:nvPr/>
          </p:nvSpPr>
          <p:spPr>
            <a:xfrm>
              <a:off x="8820150" y="4800600"/>
              <a:ext cx="2238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第1次读取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8562975" y="3963408"/>
              <a:ext cx="209550" cy="74184"/>
              <a:chOff x="8562975" y="3963408"/>
              <a:chExt cx="209550" cy="7418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8562975" y="4000500"/>
                <a:ext cx="2095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9525">
                    <a:moveTo>
                      <a:pt x="20955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8562975" y="39634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40" name="Freeform 40"/>
            <p:cNvSpPr/>
            <p:nvPr/>
          </p:nvSpPr>
          <p:spPr>
            <a:xfrm>
              <a:off x="7791450" y="29527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p从op[3]开始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6" name="Group 46"/>
          <p:cNvGrpSpPr/>
          <p:nvPr/>
        </p:nvGrpSpPr>
        <p:grpSpPr>
          <a:xfrm>
            <a:off x="990600" y="5819775"/>
            <a:ext cx="10239375" cy="371475"/>
            <a:chOff x="990600" y="5819775"/>
            <a:chExt cx="10239375" cy="371475"/>
          </a:xfrm>
        </p:grpSpPr>
        <p:sp>
          <p:nvSpPr>
            <p:cNvPr id="44" name="Freeform 44"/>
            <p:cNvSpPr/>
            <p:nvPr/>
          </p:nvSpPr>
          <p:spPr>
            <a:xfrm>
              <a:off x="990600" y="5819775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p按3、2、1、0读取，覆盖4个元素；读完停在op[0]，不再向前。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对象指针选对象，成员指针选哪个成员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对象指针已经能确定“哪一个对象”。如果还想把“访问A中的z”这项选择保存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下来，就要用成员指针。使用时，再把对象和这项选择结合起来。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A::*pc2;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pc2 = &amp;A::z;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ob是A对象，pc1是指向A对象的指针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ob.*pc2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pc1-&gt;*pc2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239375" cy="1080135"/>
            <a:chOff x="990600" y="4817269"/>
            <a:chExt cx="10239375" cy="1080135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239375" cy="9658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 A::*表示A的int数据成员指针。ob.*pc2选ob的对应成员，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pc1-&gt;*pc2选pc1所指对象的对应成员。它仍受访问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例中选择的是公有成员。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例2.9　用不同写法，读取ob的同一个z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A把z设为公有成员，并在构造时给它赋值。建立ob(5)，再分别用对象名、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对象指针和成员指针读取z，比较三次结果。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i) { z = 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z;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pc1保存ob的地址，pc2保存对A中成员z的选择。pc2没有选定具体对象，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还得和ob或pc1结合。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例2.9　对象与成员选定后，都读到5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 ob(5);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A* pc1 = &amp;ob;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A::*pc2 = &amp;A::z;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ob.*pc2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pc1-&gt;*pc2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ob.z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1960245"/>
            <a:chOff x="7715250" y="2724150"/>
            <a:chExt cx="3571875" cy="196024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5601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ob.*pc2、pc1-&gt;*pc2和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ob.z都访问ob的z，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所以都输出5。A*表示对象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指针，A::*表示成员指针，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读声明时要分清。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成员函数也能用指针保存，再配上对象调用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刚才保存的是对数据成员的选择。若要保存“调用Coord的getx”这项选择，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就需要成员函数指针，并写清返回类型、所属类和参数表。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(Coord::*pc_getx)();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pc_getx = &amp;Coord::getx;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(op.*pc_getx)();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(pc1-&gt;*pc_getx)();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先用&amp;Coord::getx取得成员函数地址，再让op或pc1确定调用对象。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(op.*pc_getx)()中的外层括号，把选择函数和真正调用分清楚。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例2.10　用4种写法调用op的getx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Coord对象op保存(5,6)。接着用对象名、对象指针和成员函数指针调用getx，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观察写法变了，返回的x会不会变。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686050"/>
            <a:chOff x="914400" y="2986088"/>
            <a:chExt cx="7791450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Coord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Coord(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 = 0) { x = a; y = b;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714625" cy="2105025"/>
            <a:chOff x="8715375" y="2986088"/>
            <a:chExt cx="27146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7146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getx返回调用对象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的x。成员函数指针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还要写所属类Coord，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这和普通函数指针的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对象数组与指针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例2.10　4种调用都选中了op和getx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Coord op(5, 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Coord* pc1 = &amp;op;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(Coord::*pc_getx)() = &amp;Coord::getx;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pc1-&gt;getx()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op.getx()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(op.*pc_getx)()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(pc1-&gt;*pc_getx)()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571875" cy="1960245"/>
            <a:chOff x="7715250" y="2705100"/>
            <a:chExt cx="3571875" cy="196024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571875" cy="15601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四种写法最后都调用op的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getx，因而都返回5。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读每条语句时，可以分别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找一找：哪个部分确定对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象，哪个部分确定函数。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把对象交给函数，修改的是副本还是原对象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对象也能作为函数参数。以前学过普通变量的值传递、指针和引用，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这里沿用同样的思路：让i从10开始，在函数里求平方，再检查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是否改变。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6098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形参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函数中修改的对象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aClass ob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sqr(obj)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形参ob，独立于obj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aClass* ob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sqr(&amp;obj)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指针所指的obj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aClass&amp; ob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sqr(obj)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引用绑定的obj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911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805488"/>
            <a:ext cx="10239375" cy="371475"/>
            <a:chOff x="990600" y="5805488"/>
            <a:chExt cx="102393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805488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都让i从10开始求平方，重点比较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与main中obj的变化。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例2.11　按值传对象，先看副本怎样改变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aClass用i保存整数。sqr按值接收对象，把形参的i改成平方。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我们要比较函数内部的值和返回main以后obj的值。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aClass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aClass(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n) { i = n;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set(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n) { i = n;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2105025"/>
            <a:chOff x="7715250" y="3255169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i在private中，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sqr通过公有set修改它、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通过get读取它。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先看清接口，再追踪传入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例2.11　副本变成100，obj仍是10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sqr(aClass ob)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ob.set(ob.get() * ob.get());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"copy of obj has i value of " &lt;&lt; ob.get()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aClass obj(10);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sqr(obj);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"But, obj.i is unchanged in main: " &lt;&lt; obj.get();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按值形参ob是独立对象，函数内ob.get()得到100；main中的obj没有被改，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仍为10。若类里保存原始指针，还要另查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是否指向同一份外部数据。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例2.12　把obj的地址交给sqr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如果希望平方后保留下修改，就让sqr接收aClass*。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函数通过这个指针找到obj，再用箭头调用set和get。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sqr(aClass* ob)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ob-&gt;set(ob-&gt;get() * ob-&gt;get());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"obj has i value of " &lt;&lt; ob-&gt;get()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形参ob接收地址，ob-&gt;get()读取目标，ob-&gt;set(...)修改目标。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指针本身接收的是地址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，它访问的仍是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例2.12　用&amp;obj调用，返回后保留100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aClass obj(10);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sqr(&amp;obj);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"Now, obj.i in main() has been changed: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obj.get()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sqr(&amp;obj)把obj的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地址传进去。函数沿这个地址把i改成100，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回到main再次查询，读到的仍是100。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例2.13　用引用直接操作obj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还可以把形参改为aClass&amp;。调用写sqr(obj)，函数内用点号访问；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形参ob绑定到obj，就能直接修改它。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sqr(aClass&amp; ob)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ob.set(ob.get() * ob.get());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"obj has i value of " &lt;&lt; ob.get()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ob是obj的引用，没有另建aClass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。ob.set(...)把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的i改成100；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只想读取时，后面会用const引用限制修改。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向函数传递对象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例2.13　调用像传值，结果却要看形参类型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aClass obj(10);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sqr(obj);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"Now, obj.i in main() has been changed: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obj.get()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这里也写sqr(obj)，但形参是aClass&amp;，所以函数直接修改obj。返回后i仍为100。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判断是否复制对象，要看函数声明，不能只看调用处。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每个学生的成绩各存一份，全班总分放哪儿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Student已经能保存一个学生的姓名、学号和成绩。现在要统计全班人数、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总分和平均分。如果这些统计也各存一份，每个对象会把谁算进去？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90625" y="3371850"/>
            <a:ext cx="9715500" cy="2238375"/>
            <a:chOff x="1190625" y="3371850"/>
            <a:chExt cx="9715500" cy="2238375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371850"/>
              <a:ext cx="3048000" cy="952500"/>
              <a:chOff x="1190625" y="3371850"/>
              <a:chExt cx="3048000" cy="952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371850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488531"/>
                <a:ext cx="2876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stu1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Liming，90分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190625" y="4657725"/>
              <a:ext cx="3048000" cy="952500"/>
              <a:chOff x="1190625" y="4657725"/>
              <a:chExt cx="30480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190625" y="4657725"/>
                <a:ext cx="30480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276350" y="4774406"/>
                <a:ext cx="2876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stu2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Zhanghao，85分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524750" y="3633788"/>
              <a:ext cx="3381375" cy="1714500"/>
              <a:chOff x="7524750" y="3633788"/>
              <a:chExt cx="3381375" cy="1714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524750" y="3633788"/>
                <a:ext cx="338137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610475" y="3964781"/>
                <a:ext cx="3209925" cy="105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全班共同统计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人数2，总分175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平均87.5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333875" y="3848100"/>
              <a:ext cx="3095625" cy="476452"/>
              <a:chOff x="4333875" y="3848100"/>
              <a:chExt cx="3095625" cy="476452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333875" y="3848100"/>
                <a:ext cx="3095625" cy="452438"/>
              </a:xfrm>
              <a:custGeom>
                <a:avLst/>
                <a:gdLst/>
                <a:ahLst/>
                <a:cxnLst/>
                <a:rect l="l" t="t" r="r" b="b"/>
                <a:pathLst>
                  <a:path w="3095625" h="452438">
                    <a:moveTo>
                      <a:pt x="0" y="0"/>
                    </a:moveTo>
                    <a:lnTo>
                      <a:pt x="3095625" y="452438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337327" y="4251148"/>
                <a:ext cx="92173" cy="73404"/>
              </a:xfrm>
              <a:custGeom>
                <a:avLst/>
                <a:gdLst/>
                <a:ahLst/>
                <a:cxnLst/>
                <a:rect l="l" t="t" r="r" b="b"/>
                <a:pathLst>
                  <a:path w="92173" h="73404">
                    <a:moveTo>
                      <a:pt x="92173" y="49390"/>
                    </a:moveTo>
                    <a:lnTo>
                      <a:pt x="0" y="73404"/>
                    </a:lnTo>
                    <a:lnTo>
                      <a:pt x="10728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4333875" y="4657523"/>
              <a:ext cx="3095625" cy="476453"/>
              <a:chOff x="4333875" y="4657523"/>
              <a:chExt cx="3095625" cy="476453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4333875" y="4681538"/>
                <a:ext cx="3095625" cy="452438"/>
              </a:xfrm>
              <a:custGeom>
                <a:avLst/>
                <a:gdLst/>
                <a:ahLst/>
                <a:cxnLst/>
                <a:rect l="l" t="t" r="r" b="b"/>
                <a:pathLst>
                  <a:path w="3095625" h="452438">
                    <a:moveTo>
                      <a:pt x="0" y="452438"/>
                    </a:moveTo>
                    <a:lnTo>
                      <a:pt x="30956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337327" y="4657523"/>
                <a:ext cx="92173" cy="73404"/>
              </a:xfrm>
              <a:custGeom>
                <a:avLst/>
                <a:gdLst/>
                <a:ahLst/>
                <a:cxnLst/>
                <a:rect l="l" t="t" r="r" b="b"/>
                <a:pathLst>
                  <a:path w="92173" h="73404">
                    <a:moveTo>
                      <a:pt x="92173" y="24015"/>
                    </a:moveTo>
                    <a:lnTo>
                      <a:pt x="10728" y="734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819775"/>
            <a:ext cx="10239375" cy="371475"/>
            <a:chOff x="990600" y="5819775"/>
            <a:chExt cx="10239375" cy="371475"/>
          </a:xfrm>
        </p:grpSpPr>
        <p:sp>
          <p:nvSpPr>
            <p:cNvPr id="30" name="Freeform 30"/>
            <p:cNvSpPr/>
            <p:nvPr/>
          </p:nvSpPr>
          <p:spPr>
            <a:xfrm>
              <a:off x="990600" y="5819775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用静态数据成员保存一份共同统计，再由静态成员函数提供查询。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例2.14　把统计量写成普通成员，试试看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先沿用普通成员的写法：每个Student中都放count、sum、ave，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并把它们设为0。创建学生时，再把人数加1、成绩加进去。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&lt;cstring&gt;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~Student();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571875" cy="2105025"/>
            <a:chOff x="7715250" y="33837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姓名、学号和成绩属于某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个学生。统计量若也写成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普通成员，每个学生对象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里就各有一套。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例2.14　每个对象的统计量都从0开始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show_count_sum_ave();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count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sum = 0, ave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105025"/>
            <a:chOff x="7715250" y="272415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初值为0，累加才有确定的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起点。不过，stu1和stu2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的统计量各自独立，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即使都从0开始，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也不会自动汇总到一起。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例2.14　构造函数到底给哪份统计加1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971925"/>
            <a:chOff x="914400" y="2171700"/>
            <a:chExt cx="6791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++count;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sum +=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ave = sum /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--count; sum -=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554605"/>
            <a:chOff x="7715250" y="2171700"/>
            <a:chExt cx="3571875" cy="255460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创建stu1，增加的是stu1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的count和sum；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创建stu2，增加的又是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stu2的那一份。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两个构造函数都执行了，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数据却没有累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加到同一个地方。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例2.14　查询函数只看调用者的统计量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"\nname: " &lt;&lt; name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Student::show_count_sum_ave()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"\ncount: " &lt;&lt;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"\nsum: " &lt;&lt; sum &lt;&lt; "\nave: " &lt;&lt; ave;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239375" cy="819150"/>
            <a:chOff x="990600" y="47815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show_count_sum_ave通过当前对象读取count、sum、ave。用stu1调用时，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它只看到stu1中的数据，不会自动把stu2的成绩也算进来。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例2.14　建立两人以后，为什么各自仍显示1人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stu1("Liming", "990201",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 stu1.show_count_sum_ave();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stu2("Zhanghao", "990202", 85);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stu2.show(); stu2.show_count_sum_ave();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stu1显示count=1、sum=90、ave=90；stu2显示count=1、sum=85、ave=85。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要得到全班2人的统计，就得让两个对象操作同一份count、sum和ave。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用static把各自的统计量改为共用数据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问题已经找到了：统计分散在每个对象里。给count、sum、ave加上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它们各只保留一份，所有Student对象共同读写这份数据。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类内声明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count;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sum, ave;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类外定义并给出初值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Student::count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Student::sum = 0.0f;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Student::ave = 0.0f;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类内写声明，类外用Student::给出定义和初值。类外定义不再写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也不写public、private；这份数据的定义不需要等到对象建立。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例2.15　学生信息各自保存，统计量共同保存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姓名、学号、成绩仍按普通成员保存。只把全班人数、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总分和平均分声明为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，再让构造与析构函数维护它们。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~Student();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show_count_sum_ave();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接下来会看到，两类数据放在同一个类中，但保存方式不同：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学生信息属于各个对象，统计量由它们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例2.15　只给三项共用统计加static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sum;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ave;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name、stu_no、score各有各的值；count、sum、ave各只有一份。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它们仍在private中，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没有把访问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改成public。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例2.15　学生加入或离开时，怎样更新统计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971925"/>
            <a:chOff x="914400" y="2171700"/>
            <a:chExt cx="6791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++count; sum +=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ave = sum /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--count; sum -=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ave = count &gt; 0 ? sum / count :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771775"/>
            <a:chOff x="7715250" y="2171700"/>
            <a:chExt cx="3571875" cy="277177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构造时加入人数和成绩，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析构时减去该学生的贡献，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再重算平均分。人数为0就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把ave设为0，避免除以0。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本例只观察创建、析构，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没有复制Student。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例2.15　定义共用数据，再通过函数查询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943225"/>
            <a:chOff x="914400" y="2171700"/>
            <a:chExt cx="10220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"\nname: " &lt;&lt; name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Student::show_count_sum_ave()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"\ncount: " &lt;&lt;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"\nsum: " &lt;&lt; sum &lt;&lt; "\nave: " &lt;&lt; ave;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Student::count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Student::sum = 0.0f;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Student::ave = 0.0f;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229225"/>
            <a:ext cx="10239375" cy="819150"/>
            <a:chOff x="990600" y="52292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52292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3435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show显示当前学生的信息。show_count_sum_ave仍是普通成员函数，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只是读取的数据已由整个Student类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例2.15　第二个学生加入后，总分累加到175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stu1("Liming", "990201",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 stu1.show_count_sum_ave();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stu2("Zhanghao", "990202", 85);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stu2.show(); stu2.show_count_sum_ave();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stu1加入后是1人、90分，平均90分；stu2加入后变成2人、175分，平均87.5分。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此时无论通过哪个对象查询，读到的都是同一份统计。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例2.15　沿着创建顺序跟踪共同统计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547938"/>
                <a:gridCol w="2547938"/>
                <a:gridCol w="2547937"/>
                <a:gridCol w="2547937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已创建的学生对象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count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sum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ave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90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90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stu1、stu2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175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87.5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第二行包含stu1和stu2两人的成绩。count从1变成2，sum从90变成175，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ave随之变成87.5；这次数据确实加到了一起。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static成员怎样声明、定义和访问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对应规则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类内声明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static 数据类型 成员名;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仍受public、private等控制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类外定义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数据类型 类名::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成员名= 初值;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只定义一次，不再写static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类外访问公有成员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类名::成员名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无需先创建对象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通过对象访问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对象.成员名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或指针-&gt;成员名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访问的仍是共用数据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239375" cy="704850"/>
            <a:chOff x="990600" y="54768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数据放在所属类中，就不必把它散放为无关的全局变量。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表里的访问写法仍要服从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：类外普通代码不能直接读取private静态成员。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例2.16　改ob1.i以后，ob2读到什么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myclass把i声明为公有静态成员。先用类名把i改为200，再用ob1.i改为300，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然后让ob2查询。它会读到另一个值，还是同一个值？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myclass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geti()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myclass::i和ob1.i都访问那一份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的i。写在不同对象名后面，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不会多出两份数据。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例2.16　两种访问方法读的是同一份i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428875"/>
            <a:chOff x="914400" y="2724150"/>
            <a:chExt cx="7791450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myclass::i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myclass::i = 200;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myclass ob1, ob2;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ob1.geti() &lt;&lt; ' ' &lt;&lt; ob2.geti()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ob1.i = 300;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ob1.geti() &lt;&lt; ' ' &lt;&lt; ob2.geti()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714625" cy="2257425"/>
            <a:chOff x="8715375" y="2724150"/>
            <a:chExt cx="2714625" cy="2257425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71462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第一行显示两个200，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第二行显示两个300。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ob1.i改变了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i，ob2再读时也得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到300；两者访问的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是同一份数据。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数据可以共用，访问权限仍然由类控制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前例把i设为public，方便对照访问写法。实际需要保护统计量时，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仍可把它放进private，只通过公有函数提供查询和修改。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38512"/>
            <a:ext cx="10220325" cy="1400175"/>
            <a:chOff x="914400" y="3338512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38512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count;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在公有接口中提供需要的统计查询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38512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52988"/>
            <a:ext cx="10239375" cy="819150"/>
            <a:chOff x="990600" y="485298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529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672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count归Student类共同保存，但类外普通函数不能直接访问它。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写成对象名.count也不能绕过private。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例2.17　学号保存自己的值，count记录创建总数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每创建一个Student，就让count加1，再把此时的count存进新对象的StudentNo。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接着继续创建对象，观察旧对象的学号和共同计数会怎样变化。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Student() { ++count; StudentNo = 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print()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"Student" &lt;&lt; StudentNo &lt;&lt; " count=" &lt;&lt; count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1152525"/>
            <a:chOff x="990600" y="5014912"/>
            <a:chExt cx="10239375" cy="1152525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StudentNo赋好后保留在各自对象中。count共同累加，本例析构时不减1，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因此它记录创建数，不能当作当前存活人数。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例2.17　两个成员的声明方式决定保存方式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86038"/>
            <a:ext cx="10220325" cy="1657350"/>
            <a:chOff x="914400" y="2586038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58603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Student::count = 0;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8603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357688"/>
            <a:ext cx="10239375" cy="1152525"/>
            <a:chOff x="990600" y="4357688"/>
            <a:chExt cx="10239375" cy="1152525"/>
          </a:xfrm>
        </p:grpSpPr>
        <p:sp>
          <p:nvSpPr>
            <p:cNvPr id="11" name="Freeform 11"/>
            <p:cNvSpPr/>
            <p:nvPr/>
          </p:nvSpPr>
          <p:spPr>
            <a:xfrm>
              <a:off x="990600" y="43576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471988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StudentNo是普通成员，每个对象各有一份；count带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，只定义一份。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类外先把count设为0，新学生的编号便从1开始。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例2.17　创建新学生，再查询前面的学生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Student1;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Student1.print();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"-----------\n";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Student2;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Student1.print(); Student2.print();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"-----------\n";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Student3;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257425"/>
            <a:chOff x="7715250" y="2724150"/>
            <a:chExt cx="3571875" cy="22574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创建Student2以后，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再调用Student1.print()。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Student1的学号仍是1，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但count已经是2，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因为这个计数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由所有对象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例2.17　继续创建到第4个，比较两项输出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Student1.print(); Student2.print(); Student3.print();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"-----------\n";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Student4;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Student1.print(); Student2.print();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Student3.print(); Student4.print();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继续创建Student3、Student4，旧对象的StudentNo仍然不变。每轮重新查询时，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所有对象显示的count却都更新为这一轮的共同计数。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例2.17　学号不变，共同计数随创建次数增加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本轮新建的对象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各对象各自的StudentNo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本轮共同读取的count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1、2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1、2、3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1、2、3、4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239375" cy="704850"/>
            <a:chOff x="990600" y="54768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第4轮，Student1显示Student1 count=4，Student4显示Student4 count=4。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前面的数字来自各自的StudentNo，后面的4来自同一个count。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只查询全班统计，为什么还要挑一个学生调用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统计已由整个Student类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。查询人数和总分时，也没有必要先挑一个学生。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把查询函数声明为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，就能直接通过类名调用。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类内声明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show_count_sum();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类外调用公有静态成员函数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Student::show_count_sum();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静态成员函数没有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，可直接读写本类静态成员。若还要读某个学生的score，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就得另外提供那个Student对象。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静态成员函数怎样声明、定义和调用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3372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286000"/>
                <a:gridCol w="4667250"/>
                <a:gridCol w="3238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位置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说明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类内声明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static 返回类型 函数名(参数表);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把函数声明为静态成员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类外定义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返回类型 类名::函数名(参数表)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不重复写static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通过类名调用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类名::函数名(实参表)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无需先创建对象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对象或指针调用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对象.函数名(...)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或指针-&gt;函数名(...)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仍然调用同一个静态函数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类外普通代码只能这样调用公有静态函数。函数本身属于这个类，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仍可访问本类private成员；能否访问和是否有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要分别判断。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例2.18　不指定学生，也能查询人数和总分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继续使用Student的姓名、学号和成绩。把show_count_sum声明为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只查询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的count和sum，不再依赖某个具体学生。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sum;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~Student();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show_count_sum();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1960245"/>
            <a:chOff x="7715250" y="2986088"/>
            <a:chExt cx="3571875" cy="196024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5601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score属于一名学生，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count和sum共同保存。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这个静态查询函数只读取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后两项，所以不需要选定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例2.18　每个学生管理自己，也更新共同统计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457575"/>
            <a:chOff x="914400" y="2171700"/>
            <a:chExt cx="6791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++count; sum +=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--count; sum -=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257425"/>
            <a:chOff x="7715250" y="2171700"/>
            <a:chExt cx="3571875" cy="225742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构造时为姓名、学号申请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数组，并加入自己的成绩；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析构时释放自己的数组，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再移出人数和成绩。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每次更新的sum、count都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是同一份。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例2.18　类外定义静态查询函数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"\nname: " &lt;&lt; name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Student::show_count_sum()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"\ncount: " &lt;&lt; count &lt;&lt; "\nsum: " &lt;&lt; sum;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Student::count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Student::sum = 0.0f;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239375" cy="819150"/>
            <a:chOff x="990600" y="4910138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类外定义show_count_sum时不再写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。函数直接读取count、sum；name、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stu_no、score属于具体学生，要有对象才能访问。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例2.18　用类名和对象名分别查询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stu1("Liming", "990201",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Student::show_count_sum();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stu2("Zhanghao", "990202", 85);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stu2.show();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stu2.show_count_sum();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554605"/>
            <a:chOff x="7715250" y="2724150"/>
            <a:chExt cx="3571875" cy="255460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第二个学生加入后，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count从1变成2，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sum从90变成175。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第二次虽写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stu2.show_count_sum()，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静态函数也不会把stu2接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收为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例2.18　两种调用写法，读取同一份统计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5714999"/>
                <a:gridCol w="2238376"/>
                <a:gridCol w="2238375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count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sum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Student::show_count_sum()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90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stu2.show_count_sum()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175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表中数值不同，是因为两次查询之间新增了stu2。类名调用和对象名调用，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都读取当前那一份count与sum。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静态函数要读某只猫的体重，还缺什么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静态函数没有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。如果只写weight，程序无法确定是哪只猫的体重。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把那只猫作为参数交给函数，就有了明确的读取对象。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要访问的内容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是否需要具体对象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怎样使用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本类静态数据成员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不需要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直接写成员名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本类静态成员函数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不需要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直接调用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某个对象的普通成员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需要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通过形参对象、指针或引用访问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239375" cy="704850"/>
            <a:chOff x="990600" y="5462588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类内定义可以写成内联形式，类外定义不重复写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private静态函数仍受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限制，类外普通代码不能直接调用。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例2.19　分别查询猫的体重和共同统计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每个small_cat保存自己的weight，创建时还把体重加入总重量、把数量加1。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display接收一只猫的引用，total_disp则显示所有猫的共同统计。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small_cat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small_cat(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w)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weight = w; total_weight += w; ++total_number;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display从参数w取得具体对象，再读取w.weight。它虽是静态函数，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仍属于small_cat，所以能访问本类private成员。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例2.19　一个函数读指定对象，一个读共同数据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display(small_cat&amp; w)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"The small_cat weighs " &lt;&lt; w.weight &lt;&lt; " kg\n";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total_disp()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total_number &lt;&lt; " small_cat total_weight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total_weight &lt;&lt; " kg\n";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display(w)读取w的weight，total_disp读取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的total_weight和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total_number。本例只累计创建时加入的数量、重量，没有安排移出统计的操作。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例2.19　把两项共同统计定义为0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weight;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total_weight, total_number;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small_cat::total_weight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small_cat::total_number = 0;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weight各自保存在对象中，两项带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的统计量则在类外各定义一次。先设为0，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随后每创建一只猫，再加入它的重量和数量。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例2.19　把w1、w2、w3依次交给display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small_cat w1(0.9), w2(0.8), w3(0.7);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small_cat::display(w1);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small_cat::display(w2);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small_cat::display(w3);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small_cat::total_disp();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438400"/>
            <a:chOff x="7715250" y="272415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三次display依次显示0.9、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0.8、0.7千克，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参数决定读取哪只猫。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total_disp不选某只猫，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显示总数量3、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总重量2.4千克。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例2.19　各自的weight与共同统计分开看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查看内容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对象各自保存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类共同保存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三只猫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0.9、0.8、0.7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total_number=3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重量合计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由3份weight相加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total_weight=2.4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w1、w2、w3各保留自己的weight。total_weight把三份体重加在一起，得到2.4；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total_number记录3。查询时要先确定想看哪一种数据。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例2.20　静态数据的地址，交给哪种指针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692572"/>
            <a:chOff x="990600" y="2057400"/>
            <a:chExt cx="10239375" cy="69257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692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前面访问非静态成员时，还要配上对象。静态数据只有一份，不需要再选对象，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取出地址后就可以交给普通int指针。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869406"/>
            <a:ext cx="10220325" cy="1914525"/>
            <a:chOff x="914400" y="2869406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869406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myclass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myclass() { ++i;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869406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98231"/>
            <a:ext cx="10239375" cy="819150"/>
            <a:chOff x="990600" y="489823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9823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01253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&amp;myclass::i的类型是int*。和前面的int A::*对照：后者选择非静态成员，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使用时还得配上对象。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例2.20　用普通指针读出共同计数4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914525"/>
            <a:chOff x="914400" y="2724150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myclass::i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count = &amp;myclass::i;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myclass ob1, ob2, ob3, ob4;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"myclass::i=" &lt;&lt; *count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52975"/>
            <a:ext cx="10239375" cy="782955"/>
            <a:chOff x="990600" y="4752975"/>
            <a:chExt cx="10239375" cy="782955"/>
          </a:xfrm>
        </p:grpSpPr>
        <p:sp>
          <p:nvSpPr>
            <p:cNvPr id="11" name="Freeform 11"/>
            <p:cNvSpPr/>
            <p:nvPr/>
          </p:nvSpPr>
          <p:spPr>
            <a:xfrm>
              <a:off x="990600" y="475297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67275"/>
              <a:ext cx="10239375" cy="6686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count先取得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i的地址。随后创建四个对象，把i从0加到4；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count始终指向这份数据，最后*count就读到4。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例2.21　静态函数的地址，也不必再配对象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静态成员函数没有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，调用时不需要提供某个对象。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因此它的地址可以交给类型匹配的普通函数指针，再通过指针调用。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myclass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myclass() { ++i;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geti()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2105025"/>
            <a:chOff x="7715250" y="3255169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get声明为int (*)()，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不写myclass::*。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它选中静态函数geti，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geti再利用本类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private中的i。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例2.21　通过get调用geti，读到3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myclass::i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(*get)() = &amp;myclass::geti;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myclass ob1, ob2, ob3;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"myclass::i=" &lt;&lt; (*get)()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创建三个myclass对象后，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的i变成3。(*get)()调用geti，返回3；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普通函数指针和非静态成员函数指针的类型不同，不能混用。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例2.21A　复制Point时，对象数量怎样统计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前例只在普通构造时计数。复制也会建立新对象，Point因此在普通构造、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拷贝构造中都增加count，在析构时减少count，再用普通指针查询它。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6791325" cy="2428875"/>
            <a:chOff x="914400" y="3250406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 = 0) : x(x),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y(y) { ++count;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Point&amp; p) : x(p.x),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y(p.y) { ++count;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~Point() { --count;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0406"/>
            <a:ext cx="3571875" cy="2438400"/>
            <a:chOff x="7715250" y="3250406"/>
            <a:chExt cx="35718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040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473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0456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两种构造都会增加一个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Point对象，所以都要计数。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getX、getY后的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示查询时不修改当前对象，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后面再详细讲。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例2.21A　count随创建和析构一起变化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count;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Point::count = 0;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1960245"/>
            <a:chOff x="7715250" y="2724150"/>
            <a:chExt cx="3571875" cy="196024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5601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count只定义一份，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对象析构时再减1。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和例2.17只增不减的计数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相比，这里跟踪的是当前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对象数量。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例2.21A　用a复制建立b，坐标相同，数量增加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ptr = &amp;Point::count;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Point a(4,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"Point A: " &lt;&lt; a.getX() &lt;&lt; ',' &lt;&lt; a.getY();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 Object count = " &lt;&lt; *ptr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Point b(a);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"Point B: " &lt;&lt; b.getX() &lt;&lt; ',' &lt;&lt; b.getY();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 Object count = " &lt;&lt; *ptr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建立a后，坐标是4、5，count为1；复制建立b后，b也有4、5，count变成2。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离开main时，两个对象各自析构，计数也相应减少。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例2.21B　把count藏起来，通过showCount查询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刚才可以从类外直接取count的地址。现在把count改为private，保留创建、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析构计数，再提供公有静态函数showCount查询数量。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 = 0) : x(x),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y(y) { ++count;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Point&amp; p) : x(p.x),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y(p.y) { ++count;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~Point() { --count;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外部代码不再直接读count，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而取得showCount的地址。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统计数据由Point的成员函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数维护，查询也从公有接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口进入。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例2.21B　showCount不依赖某个Point对象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428875"/>
            <a:chOff x="914400" y="2724150"/>
            <a:chExt cx="7791450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showCount()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"Object count = " &lt;&lt; count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Point::count = 0;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714625" cy="2554605"/>
            <a:chOff x="8715375" y="2724150"/>
            <a:chExt cx="2714625" cy="2554605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71462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它读取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可以通过普通函数指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针调用，指针类型为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void (*)()，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调用时不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用再配上a或b。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静态成员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例2.21B　用funcPtr查询复制前后的数量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(*funcPtr)() = &amp;Point::showCount;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Point a(4,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"Point A: " &lt;&lt; a.getX() &lt;&lt; ',' &lt;&lt; a.getY()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funcPtr();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Point b(a);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"Point B: " &lt;&lt; b.getX() &lt;&lt; ',' &lt;&lt; b.getY()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funcPtr();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funcPtr()两次都调用Point::showCount。a建立后显示1，复制建立b后显示2；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函数读取的是共同计数，调用时不用传入某个Point对象。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类外函数需要读取私有数据时，怎样授权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private把数据保护在类里。有时，一个类外函数确实需要协助处理这些数据，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类就可以用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明确授权，让指定函数或类参与访问。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860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授予谁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怎样声明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能获得什么权限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334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一个普通函数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friend 函数声明;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该函数可访问本类成员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另一个类的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指定成员函数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friend 类名::函数声明;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只授予指定函数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另一个类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friend class 类名;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授予该类的成员函数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673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81638"/>
            <a:ext cx="10239375" cy="704850"/>
            <a:chOff x="990600" y="5481638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816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授权由保存数据的类作出。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只给指定代码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其他类外代码仍不能直接访问private成员。接着分别看友元函数和友元类。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友元函数有访问权限，还要拿到具体对象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普通友元函数有权读取类的私有成员，却没有这个类的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它通常要从参数取得对象，才能确定读取或修改哪一份数据。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在类内声明，授予访问权限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 duplicate(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Rectangle&amp;);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在类外按普通函数定义，不加Rectangle::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 duplicate(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Rectangle&amp; param)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通过param访问来源对象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239375" cy="819150"/>
            <a:chOff x="990600" y="475773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声明写在授予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的类中。普通友元函数可以在类内定义，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也可以在类外定义；它仍是普通函数，不因此成为该类成员。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矩形例子：读取私有长宽，建立一个放大矩形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90612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Rectangle把width、height放在private中。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现在让外部函数duplicate读取一个矩形，把长和宽都乘2，再返回一个新矩形。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为此，Rectangle向它授权。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38512"/>
            <a:ext cx="7791450" cy="2686050"/>
            <a:chOff x="914400" y="3338512"/>
            <a:chExt cx="7791450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3338512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width, height;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Rectangle()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Rectangle(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y) : width(x), height(y)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 duplicate(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38512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338512"/>
            <a:ext cx="2714625" cy="2771775"/>
            <a:chOff x="8715375" y="3338512"/>
            <a:chExt cx="2714625" cy="2771775"/>
          </a:xfrm>
        </p:grpSpPr>
        <p:sp>
          <p:nvSpPr>
            <p:cNvPr id="14" name="Freeform 14"/>
            <p:cNvSpPr/>
            <p:nvPr/>
          </p:nvSpPr>
          <p:spPr>
            <a:xfrm>
              <a:off x="8715375" y="3338512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652838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738562"/>
              <a:ext cx="27146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duplicate虽然不属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于Rectangle，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仍允许它读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取来源param的私有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成员，并给结果对象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的私有成员赋值。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矩形例子：从2和3得到4和6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457575"/>
            <a:chOff x="914400" y="2171700"/>
            <a:chExt cx="6791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 duplicate(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Rectangle&amp; param)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Rectangle res;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res.width = param.width * 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res.height = param.height * 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Rectangle foo;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Rectangle bar(2, 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foo = duplicate(bar);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foo.area()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438400"/>
            <a:chOff x="7715250" y="217170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bar的长宽为2、3，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duplicate把结果res设为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4、6，再返回给foo，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因此foo的面积是24。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res和foo都是先获得长宽，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再读取这些值。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矩形例子：对照来源与结果的长宽、面积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547938"/>
                <a:gridCol w="2547938"/>
                <a:gridCol w="2547937"/>
                <a:gridCol w="2547937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矩形对象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width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height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面积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bar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6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foo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6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1038225"/>
            <a:chOff x="990600" y="4410075"/>
            <a:chExt cx="10239375" cy="1038225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长和宽都乘2以后，foo保存4、6，面积为24。默认构造没有给长宽赋值，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所以不能跳过设值步骤，就直接调用area读取它们。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Time例子：让普通函数display显示私有时间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Time用私有成员保存时、分、秒。让独立的display接收Time对象并显示它，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看看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怎样让类外函数读取私有数据。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display(Time&amp;);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hour, minute, sec;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hour = h; minute = m; sec = 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Time中的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声明允许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display读取私有成员。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display仍是普通函数，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类外定义时不用写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Time例子：display从参数t取得时间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display(Time&amp; t)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t.hour &lt;&lt; ':' &lt;&lt; t.minute &lt;&lt; ':' &lt;&lt; t.sec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 t1(10, 13, 56);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display(t1);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239375" cy="819150"/>
            <a:chOff x="990600" y="47815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display(t1)让引用t绑定到t1，再用t.hour、t.minute、t.sec读取时间，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输出10:13:56。它是普通函数，调用写display(t1)，而不是t1.display()。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例2.22　用友元函数显示姓名和年龄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girl私有保存姓名和年龄。让普通函数disp接收girl的引用并显示信息；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姓名用动态字符数组保存，由对象析构时释放。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&lt;cstring&gt;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girl(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disp(girl&amp;);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~girl()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给disp访问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参数x再确定读取谁。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name用new[]申请，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析构时用delete[]释放，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两者要配对。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例2.22　通过x读取e的姓名和年龄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943225"/>
            <a:chOff x="914400" y="2171700"/>
            <a:chExt cx="10220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disp(girl&amp;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"Girl's name is " &lt;&lt; x.name &lt;&lt; ",age:" &lt;&lt; x.age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girl e("Chen Xingwei", 18);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disp(e);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229225"/>
            <a:ext cx="10239375" cy="819150"/>
            <a:chOff x="990600" y="52292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52292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3435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disp(e)让x引用e，因此x.name、x.age读到Chen Xingwei和18。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允许这个函数访问即可，两个数据成员仍可保留为private。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同样能访问私有成员，调用方式有什么不同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比较内容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普通友元函数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是否属于这个类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属于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不属于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是否有这个类的this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非静态成员函数有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没有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怎样取得具体对象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由调用对象提供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通常由参数提供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类外定义函数名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类名::函数名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直接写函数名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239375" cy="704850"/>
            <a:chOff x="990600" y="54768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成员函数靠调用对象确定数据来源，普通友元函数通常靠参数。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公有接口能完成任务时就用接口，需要内部访问时再授权。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例2.23　同时显示girl和boy，双方都要授权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prdata要显示girl和boy各自的姓名、年龄。这些都是私有成员，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因此两个类都要声明同一个prdata为友元，不能只得到一方同意。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6791325" cy="2171700"/>
            <a:chOff x="914400" y="325040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&lt;cstring&gt;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prdata(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 plg,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0406"/>
            <a:ext cx="3571875" cy="2438400"/>
            <a:chOff x="7715250" y="3250406"/>
            <a:chExt cx="35718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040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473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0456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class boy;先声明类名，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供函数声明使用。girl中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只授权访问girl；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boy的私有数据还要由boy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另行授权。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例2.23　girl先保存自己的姓名和年龄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 plb);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name[25];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girl::init(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strcpy(name, N); age =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438400"/>
            <a:chOff x="7715250" y="272415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girl用init保存姓名、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年龄，并声明prdata为友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元。本例name有25个字符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位置，给出的姓名都能放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下；复制姓名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时仍要注意容量。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例2.23　boy也向同一个prdata授予访问权限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prdata(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 plg,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 plb);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name[25];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105025"/>
            <a:chOff x="7715250" y="2724150"/>
            <a:chExt cx="35718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boy声明的prdata与girl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中的函数名、参数类型一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致。它们指向同一个外部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函数，分别给予读取两类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私有成员的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例2.23　prdata分别从两个形参读取姓名和年龄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boy::init(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N[],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strcpy(name, N); age =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prdata(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 plg,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 plb)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"name: " &lt;&lt; plg.name &lt;&lt; "\nage: " &lt;&lt; plg.age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"name: " &lt;&lt; plb.name &lt;&lt; "\nage: " &lt;&lt; plb.age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plg、plb是按值接收的对象。姓名保存在对象内部的字符数组中，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复制时数组内容也会复制；函数分别从两个形参读取对应信息。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例2.23　换三组对象，观察prdata每次读取谁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714750"/>
            <a:chOff x="914400" y="2171700"/>
            <a:chExt cx="679132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girl G1, G2, G3;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boy B1, B2, B3;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G1.init("Zhang Hao", 12);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G2.init("Li Ying", 13);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G3.init("Wan Hong", 12);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B1.init("Chen Lin", 11);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B2.init("Wang Hua", 13);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B3.init("Bai Xiu", 12);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prdata(G1, B1);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prdata(G2, B2);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prdata(G3, B3);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554605"/>
            <a:chOff x="7715250" y="2171700"/>
            <a:chExt cx="3571875" cy="255460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每次先显示传入的girl，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再显示boy。三组姓名依次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是Zhang Hao/Chen Lin、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Li Ying/Wang Hua、Wan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Hong/Bai Xiu，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年龄也取自本次传入的对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Time要一起显示时间和Date的日期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Time::display已经能读取自己的时间。若还要显示Date的私有日期，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就让Date专门授权给Time::display，而不必向Time的所有函数开放。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display(Date&amp;);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hour, minute, sec;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571875" cy="2105025"/>
            <a:chOff x="7715250" y="33837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先声明Date类名，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再声明Time及display。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后面定义Date时，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就能明确要向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哪个函数授权。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Date把权限只交给Time::display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Time::display(Date&amp;);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month, day, year;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hour = h; minute = m; sec = 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571875" cy="2554605"/>
            <a:chOff x="7715250" y="2705100"/>
            <a:chExt cx="3571875" cy="255460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57187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void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Time::display(Date&amp;)写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在Date中，表示Date向这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个函数授权。Time的其他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成员函数不会因此取得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Date的私有数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据访问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Time::display从调用者和参数分别读取数据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Time::display(Date&amp;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d.month &lt;&lt; '/' &lt;&lt; d.day &lt;&lt; '/' &lt;&lt; d.year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hour &lt;&lt; ':' &lt;&lt; minute &lt;&lt; ':' &lt;&lt; sec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Date::Date(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month = m; day = d; year =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hour、minute、sec取自调用它的Time对象；日期则通过参数d读取。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这个函数要同时面对两个对象，所以两组数据的来源必须写清楚。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调用t1.display(d1)，显示两份数据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 t1(10, 13, 56);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 d1(12, 25, 2004);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t1.display(d1);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t1提供时间10:13:56，参数d引用d1，提供日期12/25/2004。display先输出日期，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再输出时间；Date的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由前面的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声明提供。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成为Date的友元后，display仍属于Time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Time::display成为Date的友元以后，仍然是Time的成员函数。</a:t>
              </a:r>
              <a:br/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继续指向调用它的Time对象，另一个Date对象则从参数d取得。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90625" y="3419475"/>
            <a:ext cx="9858375" cy="1714500"/>
            <a:chOff x="1190625" y="3419475"/>
            <a:chExt cx="9858375" cy="1714500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419475"/>
              <a:ext cx="3019425" cy="1714500"/>
              <a:chOff x="1190625" y="3419475"/>
              <a:chExt cx="3019425" cy="1714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419475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924300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调用者t1：Time</a:t>
                </a:r>
                <a:br/>
                <a:r>
                  <a:rPr lang="en-US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this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提供时间数据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10100" y="3419475"/>
              <a:ext cx="3019425" cy="1714500"/>
              <a:chOff x="4610100" y="3419475"/>
              <a:chExt cx="3019425" cy="1714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10100" y="3419475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695825" y="3757612"/>
                <a:ext cx="2847975" cy="1038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Time::display(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Date&amp; d)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同时显示日期与时间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029575" y="3419475"/>
              <a:ext cx="3019425" cy="1714500"/>
              <a:chOff x="8029575" y="3419475"/>
              <a:chExt cx="3019425" cy="1714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8029575" y="3419475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115300" y="3924300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参数d：Date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friend授予访问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权限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276725" y="4239633"/>
              <a:ext cx="266700" cy="74184"/>
              <a:chOff x="4276725" y="4239633"/>
              <a:chExt cx="266700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276725" y="4276725"/>
                <a:ext cx="266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9525">
                    <a:moveTo>
                      <a:pt x="0" y="0"/>
                    </a:moveTo>
                    <a:lnTo>
                      <a:pt x="2667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4455694" y="42396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7696200" y="4239633"/>
              <a:ext cx="266700" cy="74184"/>
              <a:chOff x="7696200" y="4239633"/>
              <a:chExt cx="26670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96200" y="4276725"/>
                <a:ext cx="266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9525">
                    <a:moveTo>
                      <a:pt x="26670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696200" y="42396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解决能不能访问Date的问题，参数d解决访问哪一个Date的问题。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定义这种友元前，要先让Date看见Time及display的声明。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例2.24　boy显示自己，还要显示girl的信息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boy::disp要显示自己的姓名、年龄，也要显示参数girl对象的信息。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沿用刚才的办法：先声明boy的disp，再让girl向这个指定函数授权。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boy(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class girl;先引入参数所需的类名。disp仍是boy的成员，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类外用boy::disp定义；boy申请的姓名数组由delete[]释放。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例2.24　先把boy的disp声明完整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disp(girl&amp;);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~boy()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这页接上disp(girl&amp;)及析构函数。boy先提供完整的函数声明，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girl随后才能明确授权给它；boy自己的姓名数组仍由boy管理。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例2.24　girl只授权给boy::disp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girl(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boy::disp(girl&amp;);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~girl()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571875" cy="2438400"/>
            <a:chOff x="7715250" y="2447925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girl的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声明选定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boy::disp。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它可以通过参数x读取girl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的私有信息，boy的其他成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员函数不会自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动获得这项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例2.24　b提供自己的数据，x引用e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boy::disp(girl&amp;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"Boy's name is " &lt;&lt; name &lt;&lt; ",age:" &lt;&lt; 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"Girl's name is " &lt;&lt; x.name &lt;&lt; ",age:" &lt;&lt; x.age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boy b("Chen Hao", 25);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girl e("Zhang Wei", 18);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b.disp(e);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b.disp(e)中，name、age来自b，x.name、x.age来自e。显示结果是Chen Hao、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25和Zhang Wei、18；同一函数里的两组数据各有来源。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多个函数都需要协作时，可以授权给整个类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前面每次只授权一个函数。如果Y中多个成员函数都需要访问X的内部数据，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X也可以把整个Y声明为友元类，让Y的成员函数取得相应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Y的成员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X的其他成员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class Y写在X里，表示X向Y授权。Y没有因此自动包含X对象；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要读取具体数据，仍得先取得一个X对象。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X向Y授权，不代表反过来或继续向外授权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已经声明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实际生效的权限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不能自动得到的权限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X把Y声明为友元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Y的成员函数可访问X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X也能访问Y的私有成员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X向Y授权，Y向Z授权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两条声明各自生效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Z也自动取得X的权限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友元关系按声明的方向生效，也不会自动传递。只给需要内部访问的代码授权；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以后修改私有数据的表示方式，还要检查这些协作函数。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Square例子：让Rectangle读取私有边长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Square把边长side设为private。Rectangle的convert要读取这个边长，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设置自己的width和height，因此由Square把Rectangle声明为友元类。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Square;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width, height;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convert(Square a);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571875" cy="2105025"/>
            <a:chOff x="7715250" y="3255169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先声明Square类名，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Rectangle才可以声明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convert(Square a)。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随后定义Square并授权，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再实现convert。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Square例子：授权声明写在Square内部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Square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side;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Square(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a) : side(a)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1080135"/>
            <a:chOff x="990600" y="4495800"/>
            <a:chExt cx="10239375" cy="1080135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9658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class Rectangle写在Square中，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所以Rectangle的成员函数能够访问Square的成员。方向是Square向Rectangle，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要另行声明。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Square例子：边长4，转换后面积为16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791325" cy="2943225"/>
            <a:chOff x="914400" y="2576512"/>
            <a:chExt cx="6791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Rectangle::convert(Square 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width = a.side;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height = a.side;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Square sqr(4);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rect.convert(sqr);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rect.area();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576512"/>
            <a:ext cx="3571875" cy="2438400"/>
            <a:chOff x="7715250" y="2576512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576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890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976562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rect.convert(sqr)把sqr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的side读出来，给rect的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width、height各存入4。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再调用area，得到16；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顺序是先设好长宽，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再计算面积。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例2.25　把对disp的授权扩大到整个boy类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继续用boy、girl的姓名和年龄，调用仍写b.disp(e)。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这次girl向整个boy类授权，比较它和只授权disp的区别。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boy(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boy仍声明disp(girl&amp;)并管理自己的姓名数组。这里先保留boy的写法，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下一页再看girl怎样扩大授权范围。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例2.25　boy的接口和数组释放方式不变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disp(girl&amp;);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~boy()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239375" cy="819150"/>
            <a:chOff x="990600" y="449580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disp仍接收girl的引用，析构仍用delete[]释放姓名。调用方法也不用改；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真正发生变化的是girl中即将写出的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例2.25　friend class boy授予哪些函数权限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girl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girl(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strcpy(name, n); age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~girl()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571875" cy="2438400"/>
            <a:chOff x="7715250" y="2447925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class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boy允许boy的成员函数访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问girl。对照例2.24，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原来只授权disp，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这次范围扩大到了整个boy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类的成员函数。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例2.25　结果相同，授权范围却不同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boy::disp(girl&amp;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"Boy's name is " &lt;&lt; name &lt;&lt; ",age:" &lt;&lt; 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"Girl's name is " &lt;&lt; x.name &lt;&lt; ",age:" &lt;&lt; x.age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boy b("Chen Hao", 25);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girl e("Zhang Wei", 18);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b.disp(e);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输出仍是Chen Hao、25和Zhang Wei、18。不过，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前例只有disp能访问girl的私有数据，本例则是boy的成员函数都获得了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判断友元关系，要找到friend写在哪个类中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说“X是Y的友元”时，表示Y向X授权。找Y中的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声明，就能确认方向；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若Y又是Z的友元，也不能据此让X访问Z的私有数据。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90625" y="3209925"/>
            <a:ext cx="9858375" cy="2085975"/>
            <a:chOff x="1190625" y="3209925"/>
            <a:chExt cx="9858375" cy="2085975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209925"/>
              <a:ext cx="4729162" cy="1381125"/>
              <a:chOff x="1190625" y="3209925"/>
              <a:chExt cx="4729162" cy="13811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209925"/>
                <a:ext cx="4729162" cy="1381125"/>
              </a:xfrm>
              <a:prstGeom prst="roundRect">
                <a:avLst>
                  <a:gd name="adj" fmla="val 551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548062"/>
                <a:ext cx="4557712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Y中的friend class X;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X获得访问Y的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权限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19838" y="3209925"/>
              <a:ext cx="4729162" cy="1381125"/>
              <a:chOff x="6319838" y="3209925"/>
              <a:chExt cx="4729162" cy="1381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319838" y="3209925"/>
                <a:ext cx="4729162" cy="1381125"/>
              </a:xfrm>
              <a:prstGeom prst="roundRect">
                <a:avLst>
                  <a:gd name="adj" fmla="val 551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405562" y="3548062"/>
                <a:ext cx="4557712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X中的friend class Y;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需要反向访问时另行声明</a:t>
                </a:r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1238250" y="4924425"/>
              <a:ext cx="9810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两条声明各自生效；反向访问和继续传递都不会自动成立。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4" name="Group 24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2" name="Freeform 22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两条声明分别决定各自的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。需要反向访问，就由另一方另写声明；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不要把程序中的授权当成会自动互相生效的生活关系。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把一组相关数据和操作交给对象成员管理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一个学生除了姓名、学号，还有多科成绩。若Score已经能管理成绩，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就让Student保存一个Score对象，直接使用它已有的操作。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A的成员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 a;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B的接口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571875" cy="2105025"/>
            <a:chOff x="7715250" y="33837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代码中B保存的a就是A对象。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A仍是原来的类，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B只是把一个A对象作为成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员放进去，这和前面学过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的类组合相同。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B要建立好，里面的A对象也得先建立好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B中包含A对象成员。构造B时，需要先给这些成员安排初值，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再执行B构造函数体；成员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表用来把实参交给它们的构造函数。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X::X(形参表)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: 对象成员1(实参表1), 对象成员2(实参表2)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执行整体对象的构造函数体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多个对象成员按类内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，不按列表的书写顺序。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没有列进初始化表的成员，也得有可用的默认初始化方式。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从传入实参到执行构造函数体，顺序这样走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5" name="Group 25"/>
          <p:cNvGrpSpPr/>
          <p:nvPr/>
        </p:nvGrpSpPr>
        <p:grpSpPr>
          <a:xfrm>
            <a:off x="1190625" y="3333750"/>
            <a:ext cx="9858375" cy="1714500"/>
            <a:chOff x="1190625" y="3333750"/>
            <a:chExt cx="9858375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333750"/>
              <a:ext cx="3019425" cy="1714500"/>
              <a:chOff x="1190625" y="3333750"/>
              <a:chExt cx="3019425" cy="17145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90625" y="3333750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6350" y="3838575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调用X的构造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形参接收实参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610100" y="3333750"/>
              <a:ext cx="3019425" cy="1714500"/>
              <a:chOff x="4610100" y="3333750"/>
              <a:chExt cx="3019425" cy="17145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4610100" y="3333750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4695825" y="3838575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初始化对象成员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按类内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声明顺序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267200" y="4153908"/>
              <a:ext cx="276225" cy="74184"/>
              <a:chOff x="4267200" y="4153908"/>
              <a:chExt cx="276225" cy="741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4267200" y="4191000"/>
                <a:ext cx="2762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9525">
                    <a:moveTo>
                      <a:pt x="0" y="0"/>
                    </a:moveTo>
                    <a:lnTo>
                      <a:pt x="2762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4455694" y="41539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8029575" y="3333750"/>
              <a:ext cx="3019425" cy="1714500"/>
              <a:chOff x="8029575" y="3333750"/>
              <a:chExt cx="3019425" cy="1714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8029575" y="3333750"/>
                <a:ext cx="3019425" cy="1714500"/>
              </a:xfrm>
              <a:prstGeom prst="roundRect">
                <a:avLst>
                  <a:gd name="adj" fmla="val 444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115300" y="3838575"/>
                <a:ext cx="284797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进入X的函数体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继续整体构造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686675" y="4153908"/>
              <a:ext cx="276225" cy="74184"/>
              <a:chOff x="7686675" y="4153908"/>
              <a:chExt cx="276225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686675" y="4191000"/>
                <a:ext cx="2762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9525">
                    <a:moveTo>
                      <a:pt x="0" y="0"/>
                    </a:moveTo>
                    <a:lnTo>
                      <a:pt x="2762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875169" y="41539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6" name="Freeform 2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9" name="Group 29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7" name="Freeform 27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先由形参接收实参，再按类内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对象成员，之后执行X的构造函数体。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因此，不能靠调换初始化表的顺序来改变成员的构造顺序。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例2.26　B包含A，怎样给内部的x、y传初值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A构造时需要一个整数和一个浮点数。B除了自己的z，还保存一个A成员a，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所以B的构造函数需要把对应的两个实参继续交给a。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y1) { x = x1; y = y1;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"\nx=" &lt;&lt; x &lt;&lt; " y=" &lt;&lt;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1771650"/>
            <a:chOff x="7715250" y="2986088"/>
            <a:chExt cx="35718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A负责自己的x、y和显示操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作。B要显示这部分内容时，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调用a.show()即可，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不必重写A的显示代码。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例2.26　先用11、22构造a，再把z设为33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714750"/>
            <a:chOff x="914400" y="2171700"/>
            <a:chExt cx="7791450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z1) : a(x1,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y1) { z = z1;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 { a.show();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 z=" &lt;&lt; z;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z;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 b(11, 22, 33);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714625" cy="2851785"/>
            <a:chOff x="8715375" y="2171700"/>
            <a:chExt cx="2714625" cy="285178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714625" cy="24517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表中的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a(x1,y1)把11、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22交给A的构造函数。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a建立好以后才进入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B的函数体，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把z设为33，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最后显示x=11、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y=22、z=33。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已有A对象时，也可以用它初始化B中的a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前例把x、y分别传给B。如果调用者已有一个A对象，也可以把这个对象交给B，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再用它建立内部成员a。下面用这种构造函数替换前例的版本。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B(A a1,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z1) : a(a1) { z = z1; 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使用这个构造函数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A a(11, 22);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 b(a, 33);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571875" cy="2257425"/>
            <a:chOff x="7715250" y="3383756"/>
            <a:chExt cx="3571875" cy="22574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a(a1)复制建立B内部的新A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成员。本例的整数、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浮点数各自保存，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一份数据；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显示结果仍是11、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22、33。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把学生的三科成绩集中交给Score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Student要保存姓名、学号和三科成绩。先设计Score，保存计算机、英语、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数学成绩，并提供修改、显示操作，再把它放进Student中。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3200400"/>
            <a:chOff x="914400" y="2986088"/>
            <a:chExt cx="7791450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computer, english, mathematics;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Score::Score(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computer = c; english = e; mathematics = 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714625" cy="2257425"/>
            <a:chOff x="8715375" y="2986088"/>
            <a:chExt cx="2714625" cy="22574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71462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Score把三科成绩放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在一起管理。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Student内部保存一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个Score对象，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就能通过它的接口处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理这组成绩。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Score先把自己的修改、显示功能做好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Score::Score() { computer = english = mathematics = 0;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Score::modify(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computer = c; english = e; mathematics = 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"\nScore computer: " &lt;&lt; computer;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"\nScore english: " &lt;&lt; english;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"\nScore mathematics: " &lt;&lt; mathematics;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239375" cy="819150"/>
            <a:chOff x="990600" y="4910138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不传实参时三科都为0。modify一次更新三科，show显示当前成绩。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后面Student只要调用这两个接口，就能修改和显示内部成绩。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Student中的score1保存三科成绩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姓名、学号仍由Student保存；三科成绩交给类型为Score的成员score1。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建立Student时，还得把三个成绩实参传给score1的构造函数。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943225"/>
            <a:chOff x="914400" y="2986088"/>
            <a:chExt cx="7791450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 score1;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~Student();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714625" cy="2257425"/>
            <a:chOff x="8715375" y="2986088"/>
            <a:chExt cx="2714625" cy="22574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71462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score1是Student内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部直接保存的对象成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员，会按成员规则构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造、析构。不用再为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score1执行new或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delete。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一个Student内部，分工保存两类信息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8" name="Group 18"/>
          <p:cNvGrpSpPr/>
          <p:nvPr/>
        </p:nvGrpSpPr>
        <p:grpSpPr>
          <a:xfrm>
            <a:off x="1190625" y="2952750"/>
            <a:ext cx="9858375" cy="2228850"/>
            <a:chOff x="1190625" y="2952750"/>
            <a:chExt cx="9858375" cy="2228850"/>
          </a:xfrm>
        </p:grpSpPr>
        <p:sp>
          <p:nvSpPr>
            <p:cNvPr id="7" name="Freeform 7"/>
            <p:cNvSpPr/>
            <p:nvPr/>
          </p:nvSpPr>
          <p:spPr>
            <a:xfrm>
              <a:off x="1190625" y="2952750"/>
              <a:ext cx="9858375" cy="2228850"/>
            </a:xfrm>
            <a:prstGeom prst="roundRect">
              <a:avLst>
                <a:gd name="adj" fmla="val 4274"/>
              </a:avLst>
            </a:prstGeom>
            <a:noFill/>
            <a:ln w="11430">
              <a:solidFill>
                <a:srgbClr val="244D87"/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1476375" y="3105150"/>
              <a:ext cx="9096375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Student对象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571625" y="3619500"/>
              <a:ext cx="3333750" cy="1428750"/>
              <a:chOff x="1571625" y="3619500"/>
              <a:chExt cx="3333750" cy="14287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571625" y="3619500"/>
                <a:ext cx="3333750" cy="1428750"/>
              </a:xfrm>
              <a:prstGeom prst="roundRect">
                <a:avLst>
                  <a:gd name="adj" fmla="val 5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657350" y="3981450"/>
                <a:ext cx="31623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name、stu_no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学生身份信息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476875" y="3619500"/>
              <a:ext cx="5095875" cy="1428750"/>
              <a:chOff x="5476875" y="3619500"/>
              <a:chExt cx="5095875" cy="14287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5476875" y="3619500"/>
                <a:ext cx="5095875" cy="1428750"/>
              </a:xfrm>
              <a:prstGeom prst="roundRect">
                <a:avLst>
                  <a:gd name="adj" fmla="val 5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562600" y="3981450"/>
                <a:ext cx="49244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score1：Score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computer、english、mathematics</a:t>
                </a:r>
              </a:p>
            </p:txBody>
          </p:sp>
        </p:grpSp>
      </p:grpSp>
      <p:sp>
        <p:nvSpPr>
          <p:cNvPr id="19" name="Freeform 1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2" name="Group 22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20" name="Freeform 20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name、stu_no保存身份信息，score1保存并处理三科成绩。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它们一起构成这个Student对象；score1的生命周期也随所属对象一起管理。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初始化表把三科成绩交给score1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6791325" cy="3200400"/>
            <a:chOff x="914400" y="2447925"/>
            <a:chExt cx="6791325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s2,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s3)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: score1(s1, s2, s3)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447925"/>
            <a:ext cx="3571875" cy="2554605"/>
            <a:chOff x="7715250" y="2447925"/>
            <a:chExt cx="3571875" cy="2554605"/>
          </a:xfrm>
        </p:grpSpPr>
        <p:sp>
          <p:nvSpPr>
            <p:cNvPr id="11" name="Freeform 11"/>
            <p:cNvSpPr/>
            <p:nvPr/>
          </p:nvSpPr>
          <p:spPr>
            <a:xfrm>
              <a:off x="7715250" y="244792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76225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847975"/>
              <a:ext cx="357187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score1先用s1、s2、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s3构造，再执行Student函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数体，申请姓名、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学号数组。结束时先执行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Student析构函数体释放数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组，随后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score1自动析构。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修改姓名学号，成绩交给score1修改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7791450" cy="2171700"/>
            <a:chOff x="914400" y="24955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s2,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s3)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[strlen(stu_no1) + 1];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95550"/>
            <a:ext cx="2714625" cy="3105150"/>
            <a:chOff x="8715375" y="2495550"/>
            <a:chExt cx="2714625" cy="3105150"/>
          </a:xfrm>
        </p:grpSpPr>
        <p:sp>
          <p:nvSpPr>
            <p:cNvPr id="11" name="Freeform 11"/>
            <p:cNvSpPr/>
            <p:nvPr/>
          </p:nvSpPr>
          <p:spPr>
            <a:xfrm>
              <a:off x="8715375" y="24955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8098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95600"/>
              <a:ext cx="2714625" cy="2705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Student先更新姓名、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学号，再调用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score1.modify更新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三科成绩。本例传入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独立字符串实参，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姓名数组的申请和释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放仍由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Student处理。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显示学生信息时，调用score1.show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57450"/>
            <a:ext cx="10220325" cy="1914525"/>
            <a:chOff x="914400" y="2457450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457450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score1.modify(s1, s2, s3);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"\nname: " &lt;&lt; name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57450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86275"/>
            <a:ext cx="10239375" cy="1152525"/>
            <a:chOff x="990600" y="4486275"/>
            <a:chExt cx="10239375" cy="1152525"/>
          </a:xfrm>
        </p:grpSpPr>
        <p:sp>
          <p:nvSpPr>
            <p:cNvPr id="11" name="Freeform 11"/>
            <p:cNvSpPr/>
            <p:nvPr/>
          </p:nvSpPr>
          <p:spPr>
            <a:xfrm>
              <a:off x="990600" y="448627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00575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show先显示Student保存的姓名、学号，再调用score1.show显示成绩。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两个类各自处理自己的数据，由Student把这些操作组合成完整记录。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修改同一个学生，观察整条记录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7791450" cy="2171700"/>
            <a:chOff x="914400" y="2724150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stu1("Liming", "990201", 90, 80, 70);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stu1.modify("Zhanghao", "990202", 95, 85, 75);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24150"/>
            <a:ext cx="2714625" cy="2554605"/>
            <a:chOff x="8715375" y="2724150"/>
            <a:chExt cx="2714625" cy="2554605"/>
          </a:xfrm>
        </p:grpSpPr>
        <p:sp>
          <p:nvSpPr>
            <p:cNvPr id="11" name="Freeform 11"/>
            <p:cNvSpPr/>
            <p:nvPr/>
          </p:nvSpPr>
          <p:spPr>
            <a:xfrm>
              <a:off x="8715375" y="272415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384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24200"/>
              <a:ext cx="271462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先显示stu1的原信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息，再调用modify。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修改后，姓名和学号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变为Zhanghao、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990202，score1中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的三科成绩变为95、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85、75。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对象成员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例2.27　把修改前后的身份信息和成绩对照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显示时机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姓名 / 学号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计算机、英语、数学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建立后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Liming / 990201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90、80、70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modify后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Zhanghao / 990202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95、85、75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修改前后仍是同一个stu1。身份信息由Student更新，三科成绩由内部score1更新；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因此第二次显示的整条记录都能对应到各自的修改操作。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对象只用来查询时，怎样防止误改数据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前面既能查询对象，也能修改对象。有些对象建立好以后，只希望查询。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把对象声明为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，就可以让编译器检查：哪些操作会违反这项限制。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538538"/>
            <a:ext cx="10220325" cy="885825"/>
            <a:chOff x="914400" y="3538538"/>
            <a:chExt cx="10220325" cy="885825"/>
          </a:xfrm>
        </p:grpSpPr>
        <p:sp>
          <p:nvSpPr>
            <p:cNvPr id="10" name="Freeform 10"/>
            <p:cNvSpPr/>
            <p:nvPr/>
          </p:nvSpPr>
          <p:spPr>
            <a:xfrm>
              <a:off x="1038225" y="3538538"/>
              <a:ext cx="10096500" cy="885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t1(12, 34, 46);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也可以写成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 t2(12, 34, 46);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538538"/>
              <a:ext cx="9525" cy="811530"/>
            </a:xfrm>
            <a:custGeom>
              <a:avLst/>
              <a:gdLst/>
              <a:ahLst/>
              <a:cxnLst/>
              <a:rect l="l" t="t" r="r" b="b"/>
              <a:pathLst>
                <a:path w="9525" h="811530">
                  <a:moveTo>
                    <a:pt x="0" y="0"/>
                  </a:moveTo>
                  <a:lnTo>
                    <a:pt x="0" y="8115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538662"/>
            <a:ext cx="10239375" cy="819150"/>
            <a:chOff x="990600" y="453866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5386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6529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常对象也要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。构造完成后，它的普通非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mutable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成员不能再被修改，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成员函数也得适用于const对象，才能通过它调用。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函数名叫show，就一定能由常对象调用吗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原因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设置时间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set_Time(...);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普通显示函数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show_Time();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不能调用，即使函数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体不修改数据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常显示函数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show_Time()const;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239375" cy="704850"/>
            <a:chOff x="990600" y="519112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编译器看的是函数声明中的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，不会凭show这个名字判断它是否修改数据。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要让查询函数支持常对象，就在参数表后声明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；mutable的例外稍后再看。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只有一个成员需要固定时，把它声明为const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若只有hour建立后不能改，可以只把hour声明为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它要在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时取得值，不能等进函数体后再赋值。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hour;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h) : hour(h) {}  // 正确：初始化hour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另一种写法中的问题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h) { hour = h; }  // 错误：给const成员赋值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表中的hour(h)给出初值。现代C++也支持合适的类内默认初值；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本例沿用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表，重点分清初始化和赋值发生的阶段。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在成员函数参数表后加const，约定只读操作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show_Time只显示时间。参数表后的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约定：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不通过当前对象修改普通非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mutable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成员，因此能用于常对象查询。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类内声明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show_Time()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类外定义也保留const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Time::show_Time()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hour &lt;&lt; ':' &lt;&lt; minute &lt;&lt; ':' &lt;&lt; sec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239375" cy="819150"/>
            <a:chOff x="990600" y="475773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声明和类外定义都要保留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，两处必须一致。调用仍写t.show_Time()，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不用在调用处另加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例2.28　引用参数只需读取时，加上const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add要读取两个整数求和，不需要改动它们。让形参写成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int&amp;，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既能引用传入的数据，也限制函数通过这个引用修改它。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add(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 i,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 j);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= 20, b = 30;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a &lt;&lt; '+' &lt;&lt; b &lt;&lt; '=' &lt;&lt; add(a, b)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239375" cy="819150"/>
            <a:chOff x="990600" y="475773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i、j分别引用a、b。这里先用20、30熟悉常引用的写法；对象较大时，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避免额外复制的作用会更明显。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例2.28　读取i和j，返回20与30的和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add(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 i,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 j)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+ j;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239375" cy="819150"/>
            <a:chOff x="990600" y="42386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add只执行i + j，返回50，主程序显示20+30=50。i、j是常引用，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不能在函数里通过它们给a、b重新赋值。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mutable例子：常对象中，哪些成员可以例外修改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mutable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可以给某个成员作例外。把hour声明为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mutable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让const函数set_Hour修改它；minute仍受普通规则限制。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Time() { hour = 0; minute 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set_Hour(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 hour = h;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set_Minute(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m) { minute = m;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show_Time()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hour &lt;&lt; ':' &lt;&lt; minute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mutable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hour;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minute;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438400"/>
            <a:chOff x="7715250" y="2986088"/>
            <a:chExt cx="35718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hour在这里只用来演示语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法。实际设计时，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mutable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适合不改变对象逻辑含义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的辅助数据，不能为了随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意改常对象而到处使用。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mutable例子：为什么t1显示8:8，t2显示8:0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 t1;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t1.set_Hour(8); t1.set_Minute(8);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t1.show_Time();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 t2;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t2.set_Hour(8);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t2.set_Minute(8); // 错误：不能调用非const成员函数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t2.show_Time();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t1是普通对象，两项都能设为8。t2为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，只调用set_Hour：函数有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hour又有mutable，所以能改为8；minute仍为0。注释中的错误调用不能执行。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固定成员、固定对象、限制函数，分别怎样写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需要限制什么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使用方式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限制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某个成员的值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把该数据成员声明为const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建立后不能再给该成员赋值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整个对象的修改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把对象声明为const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只能调用适用的const成员函数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函数通过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this进行的修改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参数表后加const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不能通过this修改非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mutable成员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239375" cy="965835"/>
            <a:chOff x="990600" y="5191125"/>
            <a:chExt cx="10239375" cy="965835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239375" cy="9658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限制到哪里，要结合声明读。它不会把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的静态数据、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原始指针指向的外部数据一起冻结；应当说明限制的是对象本身，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还是某条访问途径。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const Time*让这条指针访问途径保持只读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对象不一定要设为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。有时只希望拿到地址的代码不能修改它，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就让指针写成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Time*：目标通过它只读，指针自己仍能改指向。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 t1;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Time* pt = &amp;t1;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*pt = t1;  // 错误：不能通过pt给目标对象赋值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pt-&gt;set_Time(...); // 错误：不能调用非const成员函数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239375" cy="819150"/>
            <a:chOff x="990600" y="4688681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先让pt取得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对象地址，才能访问。这里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修饰所指的Time；写成Time*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const时，限制的才是指针本身，后面再对照。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指向const的指针，也能指向普通变量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int*可以指向常变量，也可以指向普通变量。它表达的是同一条限制：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通过这个指针读取目标可以，修改目标不可以。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a = 10;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 = 20;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pa = &amp;a;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 = &amp;b;          // 可以改变指向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*pa = 30;      // 错误：不能通过pa修改目标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pb = &amp;a;  // 错误：会丢掉对常变量的限制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 = 30;           // b自身仍是普通变量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pa改指向b后，b仍是普通变量。*pa不能修改它，但写b = 30仍然可以，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因为变量名b提供的是另一条访问途径。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传地址给函数时，也要保留const限制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547938"/>
                <a:gridCol w="2547938"/>
                <a:gridCol w="2547937"/>
                <a:gridCol w="2547937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函数形参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普通对象地址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常对象地址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能否修改目标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Time* pt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可以传入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不能传入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可以在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访问权限内修改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 Time* pt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可以传入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可以传入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不能修改非mutable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函数只查询对象时，可以接收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Time*，普通对象、常对象的地址都能传入。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若接收Time*，函数允许修改目标，就不能把常对象的地址交给它。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对照f和g，看哪种对象地址可以传入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f(Time* pt);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g(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Time* pt);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 t1;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 t2;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Time* p1 = &amp;t1;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Time* p2 = &amp;t2;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f(p1);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f(p2);  // 错误：不能丢掉const限制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g(p1);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g(p2);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571875" cy="2257425"/>
            <a:chOff x="7715250" y="2705100"/>
            <a:chExt cx="3571875" cy="22574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57187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这里假定Time能默认构造。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g接收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Time*，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只读，所以p1、p2都能传；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f接收Time*，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允许修改目标，不能接收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p2所指的常对象。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函数要读取原对象，也可以用常引用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前面用引用让函数直接操作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。若现在只想读取，就把形参改成</a:t>
              </a:r>
              <a:br/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Time&amp;：调用方式不变，也不用为查询再复制一个Time。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s) : hour(h),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minute(m), sec(s)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hour, minute, sec;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239375" cy="819150"/>
            <a:chOff x="990600" y="475773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fun1用普通引用，可以修改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。fun2用常引用，只能读取这里的普通成员；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两者仍然访问同一个Time对象。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fun1改成18以后，fun2读到的也是18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7791450" cy="2686050"/>
            <a:chOff x="914400" y="2705100"/>
            <a:chExt cx="7791450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fun1(Time&amp; t) { t.hour = 18;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fun2(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Time&amp; t)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t.hour &lt;&lt; endl;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t.hour = 18; // 错误：不能通过常引用修改hour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Time t1(10, 13, 56);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fun1(t1); fun2(t1);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05100"/>
            <a:ext cx="2714625" cy="2554605"/>
            <a:chOff x="8715375" y="2705100"/>
            <a:chExt cx="2714625" cy="2554605"/>
          </a:xfrm>
        </p:grpSpPr>
        <p:sp>
          <p:nvSpPr>
            <p:cNvPr id="11" name="Freeform 11"/>
            <p:cNvSpPr/>
            <p:nvPr/>
          </p:nvSpPr>
          <p:spPr>
            <a:xfrm>
              <a:off x="8715375" y="27051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194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05150"/>
              <a:ext cx="271462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fun1先把t1.hour改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为18，fun2随后读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取18。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限制的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是fun2通过形参进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行修改，并不会把前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面已经发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生的修改撤销。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例2.29　把普通对象改为const，哪些语句要变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Sample提供公有m、私有n，以及修改和显示函数。先看普通对象能做什么，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再把对象声明改成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，逐条检查原来的操作是否还允许。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400175"/>
            <a:chOff x="914400" y="2986088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Sample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Sample(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j) { m = i; n = j;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setvalue(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i) { n = i;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500562"/>
            <a:ext cx="10239375" cy="1152525"/>
            <a:chOff x="990600" y="4500562"/>
            <a:chExt cx="10239375" cy="1152525"/>
          </a:xfrm>
        </p:grpSpPr>
        <p:sp>
          <p:nvSpPr>
            <p:cNvPr id="14" name="Freeform 14"/>
            <p:cNvSpPr/>
            <p:nvPr/>
          </p:nvSpPr>
          <p:spPr>
            <a:xfrm>
              <a:off x="990600" y="45005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614862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先认识接口：setvalue修改私有n，disply显示m、n。虽然它只显示数据，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但当前声明没有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，稍后用常对象调用时仍会受到限制。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例2.29　不能修改常对象，也不能调用非const版本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2686050"/>
            <a:chOff x="914400" y="2171700"/>
            <a:chExt cx="7791450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disply()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"m=" &lt;&lt; m &lt;&lt; "\nn=" &lt;&lt; n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Sample a(10, 20);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a.setvalue(40);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a.m = 30;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a.disply();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714625" cy="3771900"/>
            <a:chOff x="8715375" y="2171700"/>
            <a:chExt cx="2714625" cy="37719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714625" cy="3371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普通a最终显示m=30、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n=40。改成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给a.m赋值、调用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setvalue都不允许；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disply也未声明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，不能调用。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要支持常对象查询，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声明和定义都须补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常成员和引用成员，都得在初始化阶段安排好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成员不能靠后续赋值取得初值，引用成员也得在建立时确定引用谁。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接下来把这两件事放进Date：固定日期，再让引用r绑定到year。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构造时需要做什么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能否等进函数体后再赋值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 int year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给出年份初值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不能，赋值不能代替初始化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 int&amp; r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绑定到已有的int对象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不能，引用须在初始化时绑定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239375" cy="704850"/>
            <a:chOff x="990600" y="5253038"/>
            <a:chExt cx="102393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本例用成员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表完成这两项安排。执行顺序仍由成员在类内的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决定，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列表也按这个顺序写，会更容易核对。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例2.30　日期固定下来，让r只读地引用year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Date用三个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整数保存日期，再用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int&amp; r引用本对象的year。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构造时既要绑定引用，又要设置年月日，完成以后再显示。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 r;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year, month, day;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105025"/>
            <a:chOff x="7715250" y="2986088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r先声明，所以先绑定year。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这里只建立引用关系，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没有读取year的值；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接着year、month、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day分别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例2.30　初始化全部完成，再通过r读取年份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943225"/>
            <a:chOff x="914400" y="2171700"/>
            <a:chExt cx="10220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Date::Date(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: r(year), year(y), month(m), day(d)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inline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Date::showDate()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"r=" &lt;&lt; r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year &lt;&lt; '.' &lt;&lt; month &lt;&lt; '.' &lt;&lt; day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 date1(1998, 4, 28);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date1.showDate();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229225"/>
            <a:ext cx="10239375" cy="819150"/>
            <a:chOff x="990600" y="5229225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52292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3435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构造完成以后，year已是1998，r引用的也正是它，所以显示r=1998和1998.4.28。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后面不能再用普通赋值语句改这些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日期成员。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同名查询函数，也能按const提供两个版本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000458"/>
            <a:chOff x="990600" y="2057400"/>
            <a:chExt cx="10239375" cy="100045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00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普通对象和常对象都可能查询日期。除了统一提供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查询版本，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也可以为同名showDate分别写普通版本、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让对象类型决定调用哪一个。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538538"/>
            <a:ext cx="10220325" cy="628650"/>
            <a:chOff x="914400" y="3538538"/>
            <a:chExt cx="10220325" cy="628650"/>
          </a:xfrm>
        </p:grpSpPr>
        <p:sp>
          <p:nvSpPr>
            <p:cNvPr id="10" name="Freeform 10"/>
            <p:cNvSpPr/>
            <p:nvPr/>
          </p:nvSpPr>
          <p:spPr>
            <a:xfrm>
              <a:off x="1038225" y="3538538"/>
              <a:ext cx="10096500" cy="6286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showDate();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showDate()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538538"/>
              <a:ext cx="9525" cy="554355"/>
            </a:xfrm>
            <a:custGeom>
              <a:avLst/>
              <a:gdLst/>
              <a:ahLst/>
              <a:cxnLst/>
              <a:rect l="l" t="t" r="r" b="b"/>
              <a:pathLst>
                <a:path w="9525" h="554355">
                  <a:moveTo>
                    <a:pt x="0" y="0"/>
                  </a:moveTo>
                  <a:lnTo>
                    <a:pt x="0" y="5543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281488"/>
            <a:ext cx="10239375" cy="819150"/>
            <a:chOff x="990600" y="4281488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28148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395788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版本的类外定义也保留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。这里常对象只能调用const版本；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普通对象在两个版本都可用时，优先选择普通版本。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例2.31　给Date声明两个showDate版本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692572"/>
            <a:chOff x="990600" y="2057400"/>
            <a:chExt cx="10239375" cy="69257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6925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两个showDate都显示日期。为了看清实际调用了谁，让它们显示不同的标题，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再分别用普通对象、常对象调用。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078956"/>
            <a:ext cx="6791325" cy="2428875"/>
            <a:chOff x="914400" y="3078956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078956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 : year(y),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month(m), day(d)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showDate()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year, month, day;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07895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078956"/>
            <a:ext cx="3571875" cy="2105025"/>
            <a:chOff x="7715250" y="30789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0789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932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4790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函数名、参数表都相同，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区别是末尾有没有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支持常对象的版本，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声明和定义都要写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例2.31　用ShowDate1和ShowDate2区分输出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Date::showDate()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"ShowDate1:\n";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year &lt;&lt; '.' &lt;&lt; month &lt;&lt; '.' &lt;&lt; day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Date::showDate()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"ShowDate2:\n";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year &lt;&lt; '.' &lt;&lt; month &lt;&lt; '.' &lt;&lt; day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239375" cy="819150"/>
            <a:chOff x="990600" y="47815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普通版本先显示ShowDate1，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版本先显示ShowDate2，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再各自读取当前对象的日期。标题帮助我们确认调用了哪个版本。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例2.31　date1和date2分别选择哪个版本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 date1(1998, 4, 28);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date1.showDate();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 date2(2002, 11, 14);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date2.showDate();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date1为普通对象，显示ShowDate1和1998.4.28；date2为常对象，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显示ShowDate2和2002.11.14。每次读取的都是调用者自己的日期。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例2.31　对照对象类型和选中的函数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选中的函数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显示标题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date1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showDate()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ShowDate1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date2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showDate() const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ShowDate2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239375" cy="704850"/>
            <a:chOff x="990600" y="441007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看date2这一行：常对象要求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版本。date1则优先选择普通版本。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决定选择的是声明中的类型和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，函数名本身并没有变化。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const与数据保护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const写在不同位置，限制的内容要分开读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3372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const限制什么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仍可以做什么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4667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 Time t(...);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对象的普通非mutable成员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调用const查询函数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 f() const;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通过this修改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普通成员的行为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读取成员、修改mutable成员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Time* const p= &amp;t;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指针p保存的地址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在权限内修改非const目标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 Time* p= &amp;t;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通过p修改目标的行为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改变p，指向另一个有效对象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Time*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固定指针地址，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Time*限制通过指针修改目标。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定义常指针时先给出地址，再对照目标是否可改，别把两种限制混在一起。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一个类的程序变长了，怎样分文件整理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程序变长后，可以把Student的接口、实现和main分文件保存。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头文件说明怎样用，实现文件给出做法，main负责创建和调用对象。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90625" y="3038475"/>
            <a:ext cx="9858375" cy="2238375"/>
            <a:chOff x="1190625" y="3038475"/>
            <a:chExt cx="9858375" cy="2238375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657600"/>
              <a:ext cx="2714625" cy="1285875"/>
              <a:chOff x="1190625" y="3657600"/>
              <a:chExt cx="2714625" cy="12858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657600"/>
                <a:ext cx="2714625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940969"/>
                <a:ext cx="2543175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student.h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类声明与接口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476750" y="3038475"/>
              <a:ext cx="3048000" cy="1000125"/>
              <a:chOff x="4476750" y="3038475"/>
              <a:chExt cx="3048000" cy="1000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476750" y="3038475"/>
                <a:ext cx="304800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562475" y="3178969"/>
                <a:ext cx="2876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student.cpp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成员函数实现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476750" y="4276725"/>
              <a:ext cx="3048000" cy="1000125"/>
              <a:chOff x="4476750" y="4276725"/>
              <a:chExt cx="3048000" cy="10001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476750" y="4276725"/>
                <a:ext cx="304800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562475" y="4417219"/>
                <a:ext cx="2876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studentmain.cpp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main与对象使用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477250" y="3657600"/>
              <a:ext cx="2571750" cy="1285875"/>
              <a:chOff x="8477250" y="3657600"/>
              <a:chExt cx="2571750" cy="128587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477250" y="3657600"/>
                <a:ext cx="257175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562975" y="3940969"/>
                <a:ext cx="24003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同一个程序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共同构建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981450" y="3533775"/>
              <a:ext cx="400050" cy="552450"/>
              <a:chOff x="3981450" y="3533775"/>
              <a:chExt cx="400050" cy="55245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3981450" y="3533775"/>
                <a:ext cx="400050" cy="552450"/>
              </a:xfrm>
              <a:custGeom>
                <a:avLst/>
                <a:gdLst/>
                <a:ahLst/>
                <a:cxnLst/>
                <a:rect l="l" t="t" r="r" b="b"/>
                <a:pathLst>
                  <a:path w="400050" h="552450">
                    <a:moveTo>
                      <a:pt x="0" y="552450"/>
                    </a:moveTo>
                    <a:lnTo>
                      <a:pt x="4000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300002" y="3533775"/>
                <a:ext cx="81498" cy="92812"/>
              </a:xfrm>
              <a:custGeom>
                <a:avLst/>
                <a:gdLst/>
                <a:ahLst/>
                <a:cxnLst/>
                <a:rect l="l" t="t" r="r" b="b"/>
                <a:pathLst>
                  <a:path w="81498" h="92812">
                    <a:moveTo>
                      <a:pt x="81498" y="0"/>
                    </a:moveTo>
                    <a:lnTo>
                      <a:pt x="60085" y="92812"/>
                    </a:lnTo>
                    <a:lnTo>
                      <a:pt x="0" y="49302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3981450" y="4467225"/>
              <a:ext cx="400050" cy="314325"/>
              <a:chOff x="3981450" y="4467225"/>
              <a:chExt cx="400050" cy="31432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3981450" y="4467225"/>
                <a:ext cx="40005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400050" h="314325">
                    <a:moveTo>
                      <a:pt x="0" y="0"/>
                    </a:moveTo>
                    <a:lnTo>
                      <a:pt x="400050" y="31432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4289599" y="4698182"/>
                <a:ext cx="91901" cy="83368"/>
              </a:xfrm>
              <a:custGeom>
                <a:avLst/>
                <a:gdLst/>
                <a:ahLst/>
                <a:cxnLst/>
                <a:rect l="l" t="t" r="r" b="b"/>
                <a:pathLst>
                  <a:path w="91901" h="83368">
                    <a:moveTo>
                      <a:pt x="91901" y="83368"/>
                    </a:moveTo>
                    <a:lnTo>
                      <a:pt x="0" y="58332"/>
                    </a:lnTo>
                    <a:lnTo>
                      <a:pt x="45833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7620000" y="3533775"/>
              <a:ext cx="762000" cy="552450"/>
              <a:chOff x="7620000" y="3533775"/>
              <a:chExt cx="762000" cy="55245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7620000" y="3533775"/>
                <a:ext cx="762000" cy="552450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552450">
                    <a:moveTo>
                      <a:pt x="0" y="0"/>
                    </a:moveTo>
                    <a:lnTo>
                      <a:pt x="762000" y="5524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8289200" y="4004700"/>
                <a:ext cx="92800" cy="81525"/>
              </a:xfrm>
              <a:custGeom>
                <a:avLst/>
                <a:gdLst/>
                <a:ahLst/>
                <a:cxnLst/>
                <a:rect l="l" t="t" r="r" b="b"/>
                <a:pathLst>
                  <a:path w="92800" h="81525">
                    <a:moveTo>
                      <a:pt x="92800" y="81525"/>
                    </a:moveTo>
                    <a:lnTo>
                      <a:pt x="0" y="60060"/>
                    </a:lnTo>
                    <a:lnTo>
                      <a:pt x="4354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7" name="Group 37"/>
            <p:cNvGrpSpPr/>
            <p:nvPr/>
          </p:nvGrpSpPr>
          <p:grpSpPr>
            <a:xfrm>
              <a:off x="7620000" y="4466390"/>
              <a:ext cx="762000" cy="315160"/>
              <a:chOff x="7620000" y="4466390"/>
              <a:chExt cx="762000" cy="31516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7620000" y="4467225"/>
                <a:ext cx="762000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314325">
                    <a:moveTo>
                      <a:pt x="0" y="314325"/>
                    </a:moveTo>
                    <a:lnTo>
                      <a:pt x="762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286754" y="4466390"/>
                <a:ext cx="95246" cy="68579"/>
              </a:xfrm>
              <a:custGeom>
                <a:avLst/>
                <a:gdLst/>
                <a:ahLst/>
                <a:cxnLst/>
                <a:rect l="l" t="t" r="r" b="b"/>
                <a:pathLst>
                  <a:path w="95246" h="68579">
                    <a:moveTo>
                      <a:pt x="95246" y="835"/>
                    </a:moveTo>
                    <a:lnTo>
                      <a:pt x="28289" y="685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9" name="Freeform 3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40" name="Freeform 40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student.h保存类声明，student.cpp实现成员函数，studentmain.cpp使用对象。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两个.cpp都要参与编译、链接，才能组成同一个程序。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例2.32　把Student的声明放进student.h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继续使用姓名、学号和成绩。先把Student声明放进student.h，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再加上头文件保护，避免同一段声明在一个翻译单元中因重复包含而重复定义。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#ifndef STUDENT_H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#define STUDENT_H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*name, *stu_no;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~Student();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257425"/>
            <a:chOff x="7715250" y="2986088"/>
            <a:chExt cx="3571875" cy="22574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#ifndef检查保护标记，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首次读到时定义标记并保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留内容；再次包含就跳过。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#endif结束检查。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头文件仍保留使用Student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所需的声明。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例2.32　student.cpp先包含声明，再实现函数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971925"/>
            <a:chOff x="914400" y="2171700"/>
            <a:chExt cx="67913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"student.h"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&lt;cstring&gt;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Student::Student(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name1,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stu_no1,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name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[strlen(name1)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strcpy(name, name1);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stu_no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[strlen(stu_no1) + 1];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strcpy(stu_no, stu_no1);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Student::~Student()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name;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438400"/>
            <a:chOff x="7715250" y="2171700"/>
            <a:chExt cx="35718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先包含student.h，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后面的构造、析构定义才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能对应到Student声明。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字符串处理和输出用到的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标准库头文件，也在实现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文件中按需包含。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例2.32　把修改和显示函数也移到实现文件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Student::modify(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 = score1;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"\nname: " &lt;&lt; name;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"\nstu_no: " &lt;&lt; stu_no;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"\nscore: " &lt;&lt; score;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554605"/>
            <a:chOff x="7715250" y="2724150"/>
            <a:chExt cx="3571875" cy="255460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modify仍只修改当前学生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的成绩，show仍显示这名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学生。函数移到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student.cpp后，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功能和调用方法没有改变，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类外定义继续写Student::。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例2.32　main包含头文件，创建并使用Student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"student.h"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stu1("Liming", "990201", 90);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stu1.modify(88);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851785"/>
            <a:chOff x="7715250" y="2724150"/>
            <a:chExt cx="3571875" cy="285178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4517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stu1先显示成绩90，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修改后再显示88，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姓名和学号不变。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仅包含student.h还不够，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工程里也要加入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student.cpp，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让函数实现一起参与构建。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多文件组成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例2.32　把三个文件的职责和运行结果对起来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文件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这个文件负责什么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student.h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Student类的声明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student.cpp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成员函数的实现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studentmain.cpp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main与对象的使用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239375" cy="704850"/>
            <a:chOff x="990600" y="5191125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声明告诉main怎样调用，实现给出函数做法，两个.cpp共同构建程序。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最终仍是同一个学生的成绩从90改成88，分文件没有改变原来的功能。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用类设计一个容量为10的堆栈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用类管理10个整数位置，提供压入、弹出、显示和退出。堆栈像一摞物品，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后放的先取；还要处理栈满、栈空。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81125" y="3086100"/>
            <a:ext cx="9667875" cy="2033587"/>
            <a:chOff x="1381125" y="3086100"/>
            <a:chExt cx="9667875" cy="2033587"/>
          </a:xfrm>
        </p:grpSpPr>
        <p:sp>
          <p:nvSpPr>
            <p:cNvPr id="10" name="Freeform 10"/>
            <p:cNvSpPr/>
            <p:nvPr/>
          </p:nvSpPr>
          <p:spPr>
            <a:xfrm>
              <a:off x="1381125" y="4733925"/>
              <a:ext cx="1428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栈底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048125" y="3086100"/>
              <a:ext cx="6286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栈顶：后放的20先取出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3333750" y="4419600"/>
              <a:ext cx="2714625" cy="666750"/>
              <a:chOff x="3333750" y="4419600"/>
              <a:chExt cx="2714625" cy="6667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3333750" y="4419600"/>
                <a:ext cx="2714625" cy="666750"/>
              </a:xfrm>
              <a:prstGeom prst="roundRect">
                <a:avLst>
                  <a:gd name="adj" fmla="val 1142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419475" y="4545806"/>
                <a:ext cx="25431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333750" y="3657600"/>
              <a:ext cx="2714625" cy="666750"/>
              <a:chOff x="3333750" y="3657600"/>
              <a:chExt cx="2714625" cy="66675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3333750" y="3657600"/>
                <a:ext cx="2714625" cy="666750"/>
              </a:xfrm>
              <a:prstGeom prst="roundRect">
                <a:avLst>
                  <a:gd name="adj" fmla="val 1142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3419475" y="3783806"/>
                <a:ext cx="25431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191250" y="3400425"/>
              <a:ext cx="1047750" cy="561975"/>
              <a:chOff x="6191250" y="3400425"/>
              <a:chExt cx="1047750" cy="56197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191250" y="3400425"/>
                <a:ext cx="1047750" cy="561975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561975">
                    <a:moveTo>
                      <a:pt x="1047750" y="0"/>
                    </a:moveTo>
                    <a:lnTo>
                      <a:pt x="0" y="561975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191250" y="3888245"/>
                <a:ext cx="94844" cy="74155"/>
              </a:xfrm>
              <a:custGeom>
                <a:avLst/>
                <a:gdLst/>
                <a:ahLst/>
                <a:cxnLst/>
                <a:rect l="l" t="t" r="r" b="b"/>
                <a:pathLst>
                  <a:path w="94844" h="74155">
                    <a:moveTo>
                      <a:pt x="0" y="74155"/>
                    </a:moveTo>
                    <a:lnTo>
                      <a:pt x="59780" y="0"/>
                    </a:lnTo>
                    <a:lnTo>
                      <a:pt x="94844" y="6537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6191250" y="4114800"/>
              <a:ext cx="1333500" cy="590550"/>
              <a:chOff x="6191250" y="4114800"/>
              <a:chExt cx="1333500" cy="59055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191250" y="4114800"/>
                <a:ext cx="1333500" cy="590550"/>
              </a:xfrm>
              <a:custGeom>
                <a:avLst/>
                <a:gdLst/>
                <a:ahLst/>
                <a:cxnLst/>
                <a:rect l="l" t="t" r="r" b="b"/>
                <a:pathLst>
                  <a:path w="1333500" h="590550">
                    <a:moveTo>
                      <a:pt x="0" y="0"/>
                    </a:moveTo>
                    <a:lnTo>
                      <a:pt x="1333500" y="5905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429514" y="4635910"/>
                <a:ext cx="95236" cy="69440"/>
              </a:xfrm>
              <a:custGeom>
                <a:avLst/>
                <a:gdLst/>
                <a:ahLst/>
                <a:cxnLst/>
                <a:rect l="l" t="t" r="r" b="b"/>
                <a:pathLst>
                  <a:path w="95236" h="69440">
                    <a:moveTo>
                      <a:pt x="95236" y="69440"/>
                    </a:moveTo>
                    <a:lnTo>
                      <a:pt x="0" y="67830"/>
                    </a:lnTo>
                    <a:lnTo>
                      <a:pt x="30039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7715250" y="3228975"/>
              <a:ext cx="3333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push：从顶端压入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715250" y="4657725"/>
              <a:ext cx="3333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pop：从顶端取出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6" name="Group 36"/>
          <p:cNvGrpSpPr/>
          <p:nvPr/>
        </p:nvGrpSpPr>
        <p:grpSpPr>
          <a:xfrm>
            <a:off x="990600" y="5486400"/>
            <a:ext cx="10239375" cy="704850"/>
            <a:chOff x="990600" y="5486400"/>
            <a:chExt cx="10239375" cy="704850"/>
          </a:xfrm>
        </p:grpSpPr>
        <p:sp>
          <p:nvSpPr>
            <p:cNvPr id="34" name="Freeform 34"/>
            <p:cNvSpPr/>
            <p:nvPr/>
          </p:nvSpPr>
          <p:spPr>
            <a:xfrm>
              <a:off x="990600" y="54864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例如先压入10，再压入20，下一次应弹出20，10仍留在栈中。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这个先后顺序决定了后面push、pop怎样改变数据。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用数组保存整数，用tos记录有效范围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stck有10个位置，tos记录下次写入的下标，也等于当前元素个数。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栈里有数据时，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栈顶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在tos-1；先把这两个位置分清，后面的加减才容易理解。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#ifndef STACK_H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#define STACK_H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SIZE = 10;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stack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stck[SIZE];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tos;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819150"/>
            <a:chOff x="990600" y="5014912"/>
            <a:chExt cx="102393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tos为0表示空，等于SIZE表示满。empty提供判空接口；弹出前先检查，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避免把空栈返回的0当成真实数据。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声明压入、弹出、显示和判空接口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stack();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push(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ch);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pop();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ShowStack();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empty()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tos ==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239375" cy="819150"/>
            <a:chOff x="990600" y="4652962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push接收要存入的整数，pop返回弹出的整数，ShowStack只显示，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empty检查是否为空。构造函数先把tos设为0，让新建的栈从空状态开始。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push先检查，再写入，再增加tos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3457575"/>
            <a:chOff x="914400" y="2171700"/>
            <a:chExt cx="10220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"stack.h"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stack::stack() { tos = 0;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stack::push(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ch)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(tos == SIZE)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"Stack is full\n";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stck[tos] = ch;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++tos;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"You have pushed a data into the stack!\n";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571875" cy="2257425"/>
            <a:chOff x="7715250" y="2171700"/>
            <a:chExt cx="3571875" cy="2257425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57187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tos指向下一个空位，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所以先写stck[tos]，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再把tos加1。等于SIZE时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已没有可写位置，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直接返回，不能访问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stck[SIZE]。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pop先判空，再退一格读取栈顶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stack::pop()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(tos == 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"Stack is empty\n";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--tos;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stck[tos];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571875" cy="2554605"/>
            <a:chOff x="7715250" y="2724150"/>
            <a:chExt cx="3571875" cy="255460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571875" cy="21545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tos在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数据之后，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先减1才到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栈顶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返回这个位置的数后，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它就不再属于有效内容，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旧值可留在数组中。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本例空栈返回0，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调用前仍要先判空。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压入10、20，再弹出一次，跟踪tos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1467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547938"/>
                <a:gridCol w="2547938"/>
                <a:gridCol w="2547937"/>
                <a:gridCol w="2547937"/>
              </a:tblGrid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有效内容</a:t>
                      </a:r>
                    </a:p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从栈底到栈顶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tos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对应的数组位置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619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刚建立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下次写stck[0]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619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push(10)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10在下标0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19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push(20)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10、20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20是当前栈顶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pop()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返回20，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下次可写下标1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67350"/>
            <a:ext cx="10239375" cy="704850"/>
            <a:chOff x="990600" y="5467350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67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弹出20以后，tos回到1，只有下标0仍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。判断栈里有哪些数，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要看下标0到tos-1，不能只看数组格子里有没有残留的数。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ShowStack只读取，不改变栈的状态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stack::ShowStack()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"\nThe content of stack:\n";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(tos == 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"The stack has no data!\n";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 = tos - 1; i &gt;= 0; --i)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stck[i] &lt;&lt; " 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"\n\n";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571875" cy="2257425"/>
            <a:chOff x="7715250" y="2705100"/>
            <a:chExt cx="3571875" cy="22574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571875" cy="1857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从tos-1的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栈顶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开始向前显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示，直到下标0。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函数没有修改tos，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所以显示完以后，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栈中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元素和弹出的先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后顺序都不变。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在main中建一个栈，再显示菜单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457575"/>
            <a:chOff x="914400" y="2171700"/>
            <a:chExt cx="7791450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&lt;cctype&gt;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"stack.h"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stack ss;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ch;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"&lt;I&gt; ------ Push data to stack\n";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"&lt;O&gt; ------ Pop data from stack\n";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"&lt;S&gt; ------ Show the content of stack\n";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"&lt;Q&gt; ------ Quit...\n";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后续循环接在这里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714625" cy="2438400"/>
            <a:chOff x="8715375" y="2171700"/>
            <a:chExt cx="27146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7146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ss在菜单循环外建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立，后续命令都操作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它。若每轮都新建空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栈，上次压入的数据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就无法保留给下一条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命令使用。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读到I命令，再读整数交给push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10220325" cy="2686050"/>
            <a:chOff x="914400" y="2171700"/>
            <a:chExt cx="10220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while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"Please select an item: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(!(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&gt;&gt; ch))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ch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static_cast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&gt;(toupper(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static_cast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&lt;unsigned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&gt;(ch)));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switch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(ch)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case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'I':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"Enter the value that you want to push: 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(!(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&gt;&gt; x))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ss.push(x);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break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72050"/>
            <a:ext cx="10239375" cy="819150"/>
            <a:chOff x="990600" y="49720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720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86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先把命令转成大写，i和I就进入同一分支。再读整数x，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交给ss.push检查容量并保存。读取失败就结束，避免继续处理无效输入。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O先判空，再弹出并显示结果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95550"/>
            <a:ext cx="10220325" cy="2171700"/>
            <a:chOff x="914400" y="2495550"/>
            <a:chExt cx="10220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495550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case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'O':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(ss.empty())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"Stack is empty\n";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    x = ss.pop();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"Pop " &lt;&lt; x &lt;&lt; " from stack.\n";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break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case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'S': ss.ShowStack();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break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955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781550"/>
            <a:ext cx="10239375" cy="819150"/>
            <a:chOff x="990600" y="4781550"/>
            <a:chExt cx="102393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7815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8958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empty为真就提示空栈；否则调用pop，把返回值存入x并显示。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break只结束这次switch分支，while仍会继续等待下一条命令。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类的应用：堆栈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例2.33　S显示，Q退出，其他字符重新提示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57450"/>
            <a:ext cx="10220325" cy="1914525"/>
            <a:chOff x="914400" y="2457450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457450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case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'Q':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default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"You have inputted a wrong item! 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     &lt;&lt; "Please try again!\n";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57450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86275"/>
            <a:ext cx="10239375" cy="1152525"/>
            <a:chOff x="990600" y="4486275"/>
            <a:chExt cx="10239375" cy="1152525"/>
          </a:xfrm>
        </p:grpSpPr>
        <p:sp>
          <p:nvSpPr>
            <p:cNvPr id="11" name="Freeform 11"/>
            <p:cNvSpPr/>
            <p:nvPr/>
          </p:nvSpPr>
          <p:spPr>
            <a:xfrm>
              <a:off x="990600" y="448627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00575"/>
              <a:ext cx="10239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S调用ShowStack，Q用return 0结束main。其他字符进入default，提示输入有误，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再由while读取下一个命令。末尾的花括号依次结束switch、while和main。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嵌套类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类名也需要整理时，可以把相关类型定义在类中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前面是把对象放进另一个对象。若想整理的是类型名称，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例如把Inner限定为Outer内部的类型，就把类定义写进Outer，这叫嵌套类。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Outer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Inner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// Inner的成员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Outer::Inner item;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239375" cy="1080135"/>
            <a:chOff x="990600" y="5014912"/>
            <a:chExt cx="10239375" cy="1080135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239375" cy="9658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Outer::Inner说明类型名属于Outer的作用域。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定义这个类型不会自动给每个Outer对象加一个Inner；还要声明对象成员，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才会保存对应对象。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嵌套类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外部能不能使用Inner，还要看它的访问权限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Inner声明在哪里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外围类中使用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类外普通代码能否使用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public区域的Inner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直接使用Inner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可用Outer::Inner限定名称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private区域的Inner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按访问权限使用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不能直接用它建立对象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类外定义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Inner的成员函数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外围类内先有相应声明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写Outer::Inner::函数名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239375" cy="965835"/>
            <a:chOff x="990600" y="5191125"/>
            <a:chExt cx="10239375" cy="965835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239375" cy="9658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Outer::Inner说明去哪里找这个名字，public、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private决定类外代码能不能用它。名称属于哪个作用域，与有没有访问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是两件需要分别检查的事。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嵌套类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Inner能访问Outer的私有成员，但要先取得对象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Inner能访问Outer的私有成员，却不会自动绑定某个Outer对象。要修改谁的x，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就把那个对象交给它。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Outer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x = 0;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Inner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set(Outer&amp; obj,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value)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obj.x = value;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771775"/>
            <a:chOff x="7715250" y="2986088"/>
            <a:chExt cx="3571875" cy="277177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set从参数obj取得对象，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obj.x便有明确目标。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Outer不会反向获得访问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Inner私有成员的特殊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Inner的友元也不会自动取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得Outer的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嵌套类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Inner内容较长时，可以先声明，再放到类外定义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2424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嵌套类也能把声明和定义分开。先在Outer里声明Inner，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再在外面写Outer::Inner的完整定义；成员函数还可以继续单独定义。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Outer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Inner;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Outer::Inner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Outer::Inner::show()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Inner成员函数的实现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571875" cy="2438400"/>
            <a:chOff x="7715250" y="2986088"/>
            <a:chExt cx="35718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5718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Outer::Inner说明Inner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属于Outer；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Outer::Inner::show进一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步说明show属于Inner。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定义位置变了，类和函数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的所属关系没有变。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本讲回顾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-5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回顾类的设计：数据归谁，操作谁来做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1467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遇到的具体问题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对应的知识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成员函数正在操作哪个对象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this与调用对象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同类对象怎样批量保存与传递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对象数组、指针、值与引用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多个对象共同维护一份数据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静态数据成员与静态成员函数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让指定代码参与内部协作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友元函数、友元类与对象成员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限制修改、整理较大的程序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const、多文件组织与嵌套类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67350"/>
            <a:ext cx="10239375" cy="704850"/>
            <a:chOff x="990600" y="5467350"/>
            <a:chExt cx="102393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6735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设计类时，先分清数据各自保存还是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，函数操作谁、是否有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、能否修改，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再检查各成员的构造和析构。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33333</Words>
  <Application>Microsoft Office PowerPoint</Application>
  <PresentationFormat>宽屏</PresentationFormat>
  <Paragraphs>1476</Paragraphs>
  <Slides>192</Slides>
  <Notes>192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192</vt:i4>
      </vt:variant>
    </vt:vector>
  </HeadingPairs>
  <TitlesOfParts>
    <vt:vector size="196" baseType="lpstr">
      <vt:lpstr>Microsoft YaHei</vt:lpstr>
      <vt:lpstr>Arial</vt:lpstr>
      <vt:lpstr>Consolas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 变量作用域与参数传递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4</cp:revision>
  <dcterms:created xsi:type="dcterms:W3CDTF">2026-10-02T14:53:39Z</dcterms:created>
  <dcterms:modified xsi:type="dcterms:W3CDTF">2026-10-28T04:59:41Z</dcterms:modified>
  <cp:category/>
  <cp:contentStatus/>
  <dc:language>zh-CN</dc:language>
</cp:coreProperties>
</file>