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  <p:sldId id="305" r:id="rId76"/>
    <p:sldId id="306" r:id="rId77"/>
    <p:sldId id="307" r:id="rId78"/>
    <p:sldId id="308" r:id="rId79"/>
    <p:sldId id="309" r:id="rId80"/>
    <p:sldId id="310" r:id="rId81"/>
    <p:sldId id="311" r:id="rId82"/>
    <p:sldId id="312" r:id="rId83"/>
    <p:sldId id="313" r:id="rId84"/>
    <p:sldId id="314" r:id="rId85"/>
    <p:sldId id="315" r:id="rId86"/>
    <p:sldId id="316" r:id="rId87"/>
    <p:sldId id="317" r:id="rId88"/>
    <p:sldId id="318" r:id="rId89"/>
    <p:sldId id="319" r:id="rId90"/>
    <p:sldId id="320" r:id="rId91"/>
    <p:sldId id="321" r:id="rId92"/>
    <p:sldId id="322" r:id="rId93"/>
    <p:sldId id="323" r:id="rId94"/>
    <p:sldId id="324" r:id="rId95"/>
    <p:sldId id="325" r:id="rId96"/>
    <p:sldId id="326" r:id="rId97"/>
    <p:sldId id="327" r:id="rId98"/>
    <p:sldId id="328" r:id="rId99"/>
    <p:sldId id="329" r:id="rId100"/>
    <p:sldId id="330" r:id="rId101"/>
    <p:sldId id="331" r:id="rId102"/>
    <p:sldId id="332" r:id="rId103"/>
    <p:sldId id="333" r:id="rId104"/>
    <p:sldId id="334" r:id="rId105"/>
    <p:sldId id="335" r:id="rId106"/>
    <p:sldId id="336" r:id="rId107"/>
    <p:sldId id="337" r:id="rId108"/>
    <p:sldId id="338" r:id="rId109"/>
    <p:sldId id="339" r:id="rId110"/>
    <p:sldId id="340" r:id="rId111"/>
    <p:sldId id="341" r:id="rId112"/>
    <p:sldId id="342" r:id="rId113"/>
    <p:sldId id="343" r:id="rId114"/>
    <p:sldId id="344" r:id="rId115"/>
    <p:sldId id="345" r:id="rId116"/>
    <p:sldId id="346" r:id="rId117"/>
    <p:sldId id="347" r:id="rId118"/>
    <p:sldId id="348" r:id="rId119"/>
    <p:sldId id="349" r:id="rId120"/>
    <p:sldId id="350" r:id="rId121"/>
    <p:sldId id="351" r:id="rId122"/>
    <p:sldId id="352" r:id="rId123"/>
    <p:sldId id="353" r:id="rId124"/>
    <p:sldId id="354" r:id="rId125"/>
    <p:sldId id="355" r:id="rId126"/>
    <p:sldId id="356" r:id="rId127"/>
    <p:sldId id="357" r:id="rId128"/>
    <p:sldId id="358" r:id="rId129"/>
    <p:sldId id="359" r:id="rId130"/>
    <p:sldId id="360" r:id="rId131"/>
    <p:sldId id="361" r:id="rId132"/>
    <p:sldId id="362" r:id="rId133"/>
    <p:sldId id="363" r:id="rId134"/>
    <p:sldId id="364" r:id="rId135"/>
    <p:sldId id="365" r:id="rId136"/>
    <p:sldId id="366" r:id="rId137"/>
    <p:sldId id="367" r:id="rId138"/>
    <p:sldId id="368" r:id="rId139"/>
    <p:sldId id="369" r:id="rId140"/>
    <p:sldId id="370" r:id="rId141"/>
    <p:sldId id="371" r:id="rId142"/>
    <p:sldId id="372" r:id="rId143"/>
    <p:sldId id="373" r:id="rId144"/>
    <p:sldId id="374" r:id="rId145"/>
    <p:sldId id="375" r:id="rId146"/>
    <p:sldId id="376" r:id="rId147"/>
    <p:sldId id="377" r:id="rId148"/>
    <p:sldId id="378" r:id="rId149"/>
    <p:sldId id="379" r:id="rId150"/>
    <p:sldId id="380" r:id="rId151"/>
    <p:sldId id="381" r:id="rId152"/>
    <p:sldId id="382" r:id="rId153"/>
    <p:sldId id="383" r:id="rId1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Relationship Id="rId63" Type="http://schemas.openxmlformats.org/officeDocument/2006/relationships/slide" Target="slides/slide37.xml" /><Relationship Id="rId64" Type="http://schemas.openxmlformats.org/officeDocument/2006/relationships/slide" Target="slides/slide38.xml" /><Relationship Id="rId65" Type="http://schemas.openxmlformats.org/officeDocument/2006/relationships/slide" Target="slides/slide39.xml" /><Relationship Id="rId66" Type="http://schemas.openxmlformats.org/officeDocument/2006/relationships/slide" Target="slides/slide40.xml" /><Relationship Id="rId67" Type="http://schemas.openxmlformats.org/officeDocument/2006/relationships/slide" Target="slides/slide41.xml" /><Relationship Id="rId68" Type="http://schemas.openxmlformats.org/officeDocument/2006/relationships/slide" Target="slides/slide42.xml" /><Relationship Id="rId69" Type="http://schemas.openxmlformats.org/officeDocument/2006/relationships/slide" Target="slides/slide43.xml" /><Relationship Id="rId70" Type="http://schemas.openxmlformats.org/officeDocument/2006/relationships/slide" Target="slides/slide44.xml" /><Relationship Id="rId71" Type="http://schemas.openxmlformats.org/officeDocument/2006/relationships/slide" Target="slides/slide45.xml" /><Relationship Id="rId72" Type="http://schemas.openxmlformats.org/officeDocument/2006/relationships/slide" Target="slides/slide46.xml" /><Relationship Id="rId73" Type="http://schemas.openxmlformats.org/officeDocument/2006/relationships/slide" Target="slides/slide47.xml" /><Relationship Id="rId74" Type="http://schemas.openxmlformats.org/officeDocument/2006/relationships/slide" Target="slides/slide48.xml" /><Relationship Id="rId75" Type="http://schemas.openxmlformats.org/officeDocument/2006/relationships/slide" Target="slides/slide49.xml" /><Relationship Id="rId76" Type="http://schemas.openxmlformats.org/officeDocument/2006/relationships/slide" Target="slides/slide50.xml" /><Relationship Id="rId77" Type="http://schemas.openxmlformats.org/officeDocument/2006/relationships/slide" Target="slides/slide51.xml" /><Relationship Id="rId78" Type="http://schemas.openxmlformats.org/officeDocument/2006/relationships/slide" Target="slides/slide52.xml" /><Relationship Id="rId79" Type="http://schemas.openxmlformats.org/officeDocument/2006/relationships/slide" Target="slides/slide53.xml" /><Relationship Id="rId80" Type="http://schemas.openxmlformats.org/officeDocument/2006/relationships/slide" Target="slides/slide54.xml" /><Relationship Id="rId81" Type="http://schemas.openxmlformats.org/officeDocument/2006/relationships/slide" Target="slides/slide55.xml" /><Relationship Id="rId82" Type="http://schemas.openxmlformats.org/officeDocument/2006/relationships/slide" Target="slides/slide56.xml" /><Relationship Id="rId83" Type="http://schemas.openxmlformats.org/officeDocument/2006/relationships/slide" Target="slides/slide57.xml" /><Relationship Id="rId84" Type="http://schemas.openxmlformats.org/officeDocument/2006/relationships/slide" Target="slides/slide58.xml" /><Relationship Id="rId85" Type="http://schemas.openxmlformats.org/officeDocument/2006/relationships/slide" Target="slides/slide59.xml" /><Relationship Id="rId86" Type="http://schemas.openxmlformats.org/officeDocument/2006/relationships/slide" Target="slides/slide60.xml" /><Relationship Id="rId87" Type="http://schemas.openxmlformats.org/officeDocument/2006/relationships/slide" Target="slides/slide61.xml" /><Relationship Id="rId88" Type="http://schemas.openxmlformats.org/officeDocument/2006/relationships/slide" Target="slides/slide62.xml" /><Relationship Id="rId89" Type="http://schemas.openxmlformats.org/officeDocument/2006/relationships/slide" Target="slides/slide63.xml" /><Relationship Id="rId90" Type="http://schemas.openxmlformats.org/officeDocument/2006/relationships/slide" Target="slides/slide64.xml" /><Relationship Id="rId91" Type="http://schemas.openxmlformats.org/officeDocument/2006/relationships/slide" Target="slides/slide65.xml" /><Relationship Id="rId92" Type="http://schemas.openxmlformats.org/officeDocument/2006/relationships/slide" Target="slides/slide66.xml" /><Relationship Id="rId93" Type="http://schemas.openxmlformats.org/officeDocument/2006/relationships/slide" Target="slides/slide67.xml" /><Relationship Id="rId94" Type="http://schemas.openxmlformats.org/officeDocument/2006/relationships/slide" Target="slides/slide68.xml" /><Relationship Id="rId95" Type="http://schemas.openxmlformats.org/officeDocument/2006/relationships/slide" Target="slides/slide69.xml" /><Relationship Id="rId96" Type="http://schemas.openxmlformats.org/officeDocument/2006/relationships/slide" Target="slides/slide70.xml" /><Relationship Id="rId97" Type="http://schemas.openxmlformats.org/officeDocument/2006/relationships/slide" Target="slides/slide71.xml" /><Relationship Id="rId98" Type="http://schemas.openxmlformats.org/officeDocument/2006/relationships/slide" Target="slides/slide72.xml" /><Relationship Id="rId99" Type="http://schemas.openxmlformats.org/officeDocument/2006/relationships/slide" Target="slides/slide73.xml" /><Relationship Id="rId100" Type="http://schemas.openxmlformats.org/officeDocument/2006/relationships/slide" Target="slides/slide74.xml" /><Relationship Id="rId101" Type="http://schemas.openxmlformats.org/officeDocument/2006/relationships/slide" Target="slides/slide75.xml" /><Relationship Id="rId102" Type="http://schemas.openxmlformats.org/officeDocument/2006/relationships/slide" Target="slides/slide76.xml" /><Relationship Id="rId103" Type="http://schemas.openxmlformats.org/officeDocument/2006/relationships/slide" Target="slides/slide77.xml" /><Relationship Id="rId104" Type="http://schemas.openxmlformats.org/officeDocument/2006/relationships/slide" Target="slides/slide78.xml" /><Relationship Id="rId105" Type="http://schemas.openxmlformats.org/officeDocument/2006/relationships/slide" Target="slides/slide79.xml" /><Relationship Id="rId106" Type="http://schemas.openxmlformats.org/officeDocument/2006/relationships/slide" Target="slides/slide80.xml" /><Relationship Id="rId107" Type="http://schemas.openxmlformats.org/officeDocument/2006/relationships/slide" Target="slides/slide81.xml" /><Relationship Id="rId108" Type="http://schemas.openxmlformats.org/officeDocument/2006/relationships/slide" Target="slides/slide82.xml" /><Relationship Id="rId109" Type="http://schemas.openxmlformats.org/officeDocument/2006/relationships/slide" Target="slides/slide83.xml" /><Relationship Id="rId110" Type="http://schemas.openxmlformats.org/officeDocument/2006/relationships/slide" Target="slides/slide84.xml" /><Relationship Id="rId111" Type="http://schemas.openxmlformats.org/officeDocument/2006/relationships/slide" Target="slides/slide85.xml" /><Relationship Id="rId112" Type="http://schemas.openxmlformats.org/officeDocument/2006/relationships/slide" Target="slides/slide86.xml" /><Relationship Id="rId113" Type="http://schemas.openxmlformats.org/officeDocument/2006/relationships/slide" Target="slides/slide87.xml" /><Relationship Id="rId114" Type="http://schemas.openxmlformats.org/officeDocument/2006/relationships/slide" Target="slides/slide88.xml" /><Relationship Id="rId115" Type="http://schemas.openxmlformats.org/officeDocument/2006/relationships/slide" Target="slides/slide89.xml" /><Relationship Id="rId116" Type="http://schemas.openxmlformats.org/officeDocument/2006/relationships/slide" Target="slides/slide90.xml" /><Relationship Id="rId117" Type="http://schemas.openxmlformats.org/officeDocument/2006/relationships/slide" Target="slides/slide91.xml" /><Relationship Id="rId118" Type="http://schemas.openxmlformats.org/officeDocument/2006/relationships/slide" Target="slides/slide92.xml" /><Relationship Id="rId119" Type="http://schemas.openxmlformats.org/officeDocument/2006/relationships/slide" Target="slides/slide93.xml" /><Relationship Id="rId120" Type="http://schemas.openxmlformats.org/officeDocument/2006/relationships/slide" Target="slides/slide94.xml" /><Relationship Id="rId121" Type="http://schemas.openxmlformats.org/officeDocument/2006/relationships/slide" Target="slides/slide95.xml" /><Relationship Id="rId122" Type="http://schemas.openxmlformats.org/officeDocument/2006/relationships/slide" Target="slides/slide96.xml" /><Relationship Id="rId123" Type="http://schemas.openxmlformats.org/officeDocument/2006/relationships/slide" Target="slides/slide97.xml" /><Relationship Id="rId124" Type="http://schemas.openxmlformats.org/officeDocument/2006/relationships/slide" Target="slides/slide98.xml" /><Relationship Id="rId125" Type="http://schemas.openxmlformats.org/officeDocument/2006/relationships/slide" Target="slides/slide99.xml" /><Relationship Id="rId126" Type="http://schemas.openxmlformats.org/officeDocument/2006/relationships/slide" Target="slides/slide100.xml" /><Relationship Id="rId127" Type="http://schemas.openxmlformats.org/officeDocument/2006/relationships/slide" Target="slides/slide101.xml" /><Relationship Id="rId128" Type="http://schemas.openxmlformats.org/officeDocument/2006/relationships/slide" Target="slides/slide102.xml" /><Relationship Id="rId129" Type="http://schemas.openxmlformats.org/officeDocument/2006/relationships/slide" Target="slides/slide103.xml" /><Relationship Id="rId130" Type="http://schemas.openxmlformats.org/officeDocument/2006/relationships/slide" Target="slides/slide104.xml" /><Relationship Id="rId131" Type="http://schemas.openxmlformats.org/officeDocument/2006/relationships/slide" Target="slides/slide105.xml" /><Relationship Id="rId132" Type="http://schemas.openxmlformats.org/officeDocument/2006/relationships/slide" Target="slides/slide106.xml" /><Relationship Id="rId133" Type="http://schemas.openxmlformats.org/officeDocument/2006/relationships/slide" Target="slides/slide107.xml" /><Relationship Id="rId134" Type="http://schemas.openxmlformats.org/officeDocument/2006/relationships/slide" Target="slides/slide108.xml" /><Relationship Id="rId135" Type="http://schemas.openxmlformats.org/officeDocument/2006/relationships/slide" Target="slides/slide109.xml" /><Relationship Id="rId136" Type="http://schemas.openxmlformats.org/officeDocument/2006/relationships/slide" Target="slides/slide110.xml" /><Relationship Id="rId137" Type="http://schemas.openxmlformats.org/officeDocument/2006/relationships/slide" Target="slides/slide111.xml" /><Relationship Id="rId138" Type="http://schemas.openxmlformats.org/officeDocument/2006/relationships/slide" Target="slides/slide112.xml" /><Relationship Id="rId139" Type="http://schemas.openxmlformats.org/officeDocument/2006/relationships/slide" Target="slides/slide113.xml" /><Relationship Id="rId140" Type="http://schemas.openxmlformats.org/officeDocument/2006/relationships/slide" Target="slides/slide114.xml" /><Relationship Id="rId141" Type="http://schemas.openxmlformats.org/officeDocument/2006/relationships/slide" Target="slides/slide115.xml" /><Relationship Id="rId142" Type="http://schemas.openxmlformats.org/officeDocument/2006/relationships/slide" Target="slides/slide116.xml" /><Relationship Id="rId143" Type="http://schemas.openxmlformats.org/officeDocument/2006/relationships/slide" Target="slides/slide117.xml" /><Relationship Id="rId144" Type="http://schemas.openxmlformats.org/officeDocument/2006/relationships/slide" Target="slides/slide118.xml" /><Relationship Id="rId145" Type="http://schemas.openxmlformats.org/officeDocument/2006/relationships/slide" Target="slides/slide119.xml" /><Relationship Id="rId146" Type="http://schemas.openxmlformats.org/officeDocument/2006/relationships/slide" Target="slides/slide120.xml" /><Relationship Id="rId147" Type="http://schemas.openxmlformats.org/officeDocument/2006/relationships/slide" Target="slides/slide121.xml" /><Relationship Id="rId148" Type="http://schemas.openxmlformats.org/officeDocument/2006/relationships/slide" Target="slides/slide122.xml" /><Relationship Id="rId149" Type="http://schemas.openxmlformats.org/officeDocument/2006/relationships/slide" Target="slides/slide123.xml" /><Relationship Id="rId150" Type="http://schemas.openxmlformats.org/officeDocument/2006/relationships/slide" Target="slides/slide124.xml" /><Relationship Id="rId151" Type="http://schemas.openxmlformats.org/officeDocument/2006/relationships/slide" Target="slides/slide125.xml" /><Relationship Id="rId152" Type="http://schemas.openxmlformats.org/officeDocument/2006/relationships/slide" Target="slides/slide126.xml" /><Relationship Id="rId153" Type="http://schemas.openxmlformats.org/officeDocument/2006/relationships/slide" Target="slides/slide127.xml" /><Relationship Id="rId154" Type="http://schemas.openxmlformats.org/officeDocument/2006/relationships/slide" Target="slides/slide128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_rels/notesSlide6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4.xml"/>
</Relationships>
</file>

<file path=ppt/notesSlides/_rels/notesSlide6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5.xml"/>
</Relationships>
</file>

<file path=ppt/notesSlides/_rels/notesSlide6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6.xml"/>
</Relationships>
</file>

<file path=ppt/notesSlides/_rels/notesSlide6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7.xml"/>
</Relationships>
</file>

<file path=ppt/notesSlides/_rels/notesSlide6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8.xml"/>
</Relationships>
</file>

<file path=ppt/notesSlides/_rels/notesSlide6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9.xml"/>
</Relationships>
</file>

<file path=ppt/notesSlides/_rels/notesSlide7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0.xml"/>
</Relationships>
</file>

<file path=ppt/notesSlides/_rels/notesSlide7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1.xml"/>
</Relationships>
</file>

<file path=ppt/notesSlides/_rels/notesSlide7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2.xml"/>
</Relationships>
</file>

<file path=ppt/notesSlides/_rels/notesSlide7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3.xml"/>
</Relationships>
</file>

<file path=ppt/notesSlides/_rels/notesSlide7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4.xml"/>
</Relationships>
</file>

<file path=ppt/notesSlides/_rels/notesSlide7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5.xml"/>
</Relationships>
</file>

<file path=ppt/notesSlides/_rels/notesSlide7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6.xml"/>
</Relationships>
</file>

<file path=ppt/notesSlides/_rels/notesSlide7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7.xml"/>
</Relationships>
</file>

<file path=ppt/notesSlides/_rels/notesSlide7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8.xml"/>
</Relationships>
</file>

<file path=ppt/notesSlides/_rels/notesSlide7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9.xml"/>
</Relationships>
</file>

<file path=ppt/notesSlides/_rels/notesSlide8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0.xml"/>
</Relationships>
</file>

<file path=ppt/notesSlides/_rels/notesSlide8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1.xml"/>
</Relationships>
</file>

<file path=ppt/notesSlides/_rels/notesSlide8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2.xml"/>
</Relationships>
</file>

<file path=ppt/notesSlides/_rels/notesSlide8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3.xml"/>
</Relationships>
</file>

<file path=ppt/notesSlides/_rels/notesSlide8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4.xml"/>
</Relationships>
</file>

<file path=ppt/notesSlides/_rels/notesSlide8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5.xml"/>
</Relationships>
</file>

<file path=ppt/notesSlides/_rels/notesSlide8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6.xml"/>
</Relationships>
</file>

<file path=ppt/notesSlides/_rels/notesSlide8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7.xml"/>
</Relationships>
</file>

<file path=ppt/notesSlides/_rels/notesSlide8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8.xml"/>
</Relationships>
</file>

<file path=ppt/notesSlides/_rels/notesSlide8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9.xml"/>
</Relationships>
</file>

<file path=ppt/notesSlides/_rels/notesSlide9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0.xml"/>
</Relationships>
</file>

<file path=ppt/notesSlides/_rels/notesSlide9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1.xml"/>
</Relationships>
</file>

<file path=ppt/notesSlides/_rels/notesSlide9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2.xml"/>
</Relationships>
</file>

<file path=ppt/notesSlides/_rels/notesSlide9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3.xml"/>
</Relationships>
</file>

<file path=ppt/notesSlides/_rels/notesSlide9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4.xml"/>
</Relationships>
</file>

<file path=ppt/notesSlides/_rels/notesSlide9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5.xml"/>
</Relationships>
</file>

<file path=ppt/notesSlides/_rels/notesSlide9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6.xml"/>
</Relationships>
</file>

<file path=ppt/notesSlides/_rels/notesSlide9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7.xml"/>
</Relationships>
</file>

<file path=ppt/notesSlides/_rels/notesSlide9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8.xml"/>
</Relationships>
</file>

<file path=ppt/notesSlides/_rels/notesSlide9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9.xml"/>
</Relationships>
</file>

<file path=ppt/notesSlides/_rels/notesSlide10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0.xml"/>
</Relationships>
</file>

<file path=ppt/notesSlides/_rels/notesSlide10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1.xml"/>
</Relationships>
</file>

<file path=ppt/notesSlides/_rels/notesSlide10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2.xml"/>
</Relationships>
</file>

<file path=ppt/notesSlides/_rels/notesSlide10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3.xml"/>
</Relationships>
</file>

<file path=ppt/notesSlides/_rels/notesSlide10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4.xml"/>
</Relationships>
</file>

<file path=ppt/notesSlides/_rels/notesSlide10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5.xml"/>
</Relationships>
</file>

<file path=ppt/notesSlides/_rels/notesSlide10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6.xml"/>
</Relationships>
</file>

<file path=ppt/notesSlides/_rels/notesSlide10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7.xml"/>
</Relationships>
</file>

<file path=ppt/notesSlides/_rels/notesSlide10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8.xml"/>
</Relationships>
</file>

<file path=ppt/notesSlides/_rels/notesSlide10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9.xml"/>
</Relationships>
</file>

<file path=ppt/notesSlides/_rels/notesSlide1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0.xml"/>
</Relationships>
</file>

<file path=ppt/notesSlides/_rels/notesSlide1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1.xml"/>
</Relationships>
</file>

<file path=ppt/notesSlides/_rels/notesSlide1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2.xml"/>
</Relationships>
</file>

<file path=ppt/notesSlides/_rels/notesSlide1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3.xml"/>
</Relationships>
</file>

<file path=ppt/notesSlides/_rels/notesSlide1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4.xml"/>
</Relationships>
</file>

<file path=ppt/notesSlides/_rels/notesSlide1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5.xml"/>
</Relationships>
</file>

<file path=ppt/notesSlides/_rels/notesSlide1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6.xml"/>
</Relationships>
</file>

<file path=ppt/notesSlides/_rels/notesSlide1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7.xml"/>
</Relationships>
</file>

<file path=ppt/notesSlides/_rels/notesSlide1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8.xml"/>
</Relationships>
</file>

<file path=ppt/notesSlides/_rels/notesSlide1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9.xml"/>
</Relationships>
</file>

<file path=ppt/notesSlides/_rels/notesSlide1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0.xml"/>
</Relationships>
</file>

<file path=ppt/notesSlides/_rels/notesSlide1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1.xml"/>
</Relationships>
</file>

<file path=ppt/notesSlides/_rels/notesSlide1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2.xml"/>
</Relationships>
</file>

<file path=ppt/notesSlides/_rels/notesSlide1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3.xml"/>
</Relationships>
</file>

<file path=ppt/notesSlides/_rels/notesSlide1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4.xml"/>
</Relationships>
</file>

<file path=ppt/notesSlides/_rels/notesSlide1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5.xml"/>
</Relationships>
</file>

<file path=ppt/notesSlides/_rels/notesSlide1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6.xml"/>
</Relationships>
</file>

<file path=ppt/notesSlides/_rels/notesSlide1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7.xml"/>
</Relationships>
</file>

<file path=ppt/notesSlides/_rels/notesSlide1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前面已经会定义类、创建对象。这一讲继续讨论：已有的类能不能接着用，怎样在它的基础上做出新的类。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我们会从person与employee的共同信息出发，学习怎样派生新类。后面继续检查谁能访问成员、对象怎样构造，以及多个基类怎样共同组成一个派生类。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让学生找出两行中完全重复的部分。我们希望保留person已经做好的工作，employee只描述自己多出来的内容。这里的关系是员工属于人这一类。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两个词说的是同一关系的不同侧面。person描述人的共同信息，employee把这个范围缩小到员工，并增加员工需要的信息。箭头从派生类指向它所依据的基类。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person已经保存了三项共同信息。定义employee时，用冒号后面的public person说明它从person派生。person保存共同的三项数据，并声明print函数。把共同内容保留在这个类里，employee就能在它的基础上继续扩充。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employee中不再重复声明name、age、sex。冒号引出基类列表，public是继承方式；它对访问权限的影响，后面会逐项比较。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先写新类的名字，再说明从哪个已有类派生。花括号里写新类自己增加的成员。三个继承方式关键字是public、protected、private。用class定义类时，省略继承方式按private处理；struct省略时按public处理。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要分开两件事：对象里有没有这部分数据，代码有没有直接访问它的权限。基类的私有数据没有消失，它仍由基类自己的成员函数管理。本讲会显式编写派生类构造函数；现代C++也有using继承构造函数的写法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派生类声明同名成员后，会先找到派生类中的声明。基类成员仍然存在。 普通成员函数同名，不等于已经实现了虚函数重写。后面的print、show例子会继续用到这个区别。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employee的成员函数需要读取继承来的信息；main里也可能通过员工对象调用函数。两处写代码的位置不同，能访问的成员也可能不同。 同一句“可以访问”要说明发生在哪里。后面的访问表，分别列出内部访问和类外对象访问。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public、protected、private写在继承位置，控制基类中原本可访问的成员，怎样通过派生类继续被访问。 表中的属性指通过这条继承关系访问时的权限。基类自己原来的声明没有被改写；private成员也不会因为继承方式改变而开放。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有时新类只想在内部借用基类的操作，再向外提供自己安排的接口。private继承就会把基类的public、protected成员限制为派生类的private访问。 派生类可以另外提供public函数，间接使用基类功能。基类的private数据仍要交给基类自己的接口处理。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Point保存位置X、Y，Rectangle新增宽W和高H。本例要设置矩形、移动它，再输出位置和尺寸。 初始位置是(2,3)，宽20、高10。向X方向移动3、向Y方向移动2后，位置变为(5,5)，宽和高保持不变。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X、Y设为private。外部要改变坐标，调用InitP或Move；要读取坐标，调用GetX、GetY。Rectangle即使从Point派生，也不能直接写X、Y。Point自己的成员函数有权限读写这两个私有数据。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Rectangle即使从Point派生，也不能直接写X、Y。Point自己的成员函数有权限读写这两个私有数据。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tangle采用private继承。InitR调用Point的InitP设置位置，再保存宽和高；Move明确调用基类的移动函数。Rectangle::Move与Point::Move同名。写Point::Move能明确选择基类版本，避免再次调用自己。GetX、GetY也用同样方式转交给Point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Rectangle::Move与Point::Move同名。写Point::Move能明确选择基类版本，避免再次调用自己。GetX、GetY也用同样方式转交给Point。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通过Rectangle自己公开的函数完成操作。输出顺序是X、Y、高H、宽W。rect是新建的Rectangle对象。InitR把初始位置设为(2,3)，宽设为20、高设为10。对象准备好了，接下来再移动它，并读取位置与尺寸。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移动计算为X=2+3、Y=3+2，所以输出5,5,10,20。这里调用的GetX、GetY是Rectangle公开的转接函数。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看见rect.Move能调用，不能据此认为private继承保留了基类的public访问。Rectangle自己又声明了一个public Move。 再次派生时，private继承得到的访问也受限制。需要继续开放哪些功能，应由当前类明确提供接口。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如果希望新类对外继续提供基类的公有操作，可以采用public继承。Rectangle对象就能直接使用Point公开的移动和读取函数。 public继承保留public、protected的访问层次。基类的private数据仍由基类自己的函数管理。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沿用Point的位置操作，再增加protected成员a、b。对比它们与private坐标X、Y的访问差别。a、b用于比较访问权限，本例不读取它们的初值。派生类成员函数可以直接使用a、b，仍不能直接使用X、Y。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a、b用于比较访问权限，本例不读取它们的初值。派生类成员函数可以直接使用a、b，仍不能直接使用X、Y。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把继承方式改成public。Rectangle只需增加设置尺寸与读取尺寸的函数，不必再给Move、GetX、GetY写转接函数。在Rectangle的成员函数内部写a=2是允许的，写X=2仍不允许。要设置X、Y，继续调用Point的InitP。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仍把矩形从(2,3)移动到(5,5)。这次Move、GetX、GetY直接来自Point。结果仍为5,5,10,20。输出相同，公开函数的来源却不同：例4.1由Rectangle转接，本例保留Point的公有接口。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结果仍为5,5,10,20。输出相同，公开函数的来源却不同：例4.1由Rectangle转接，本例保留Point的公有接口。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有些数据希望交给派生类继续处理，却又不希望main随意改写。protected允许派生类按规则访问，同时限制类外普通代码直接访问。 protected本身仍是保护访问，并没有变成public。派生类通常通过自己这一派生对象访问继承来的保护成员。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mployee是从person公有派生的员工类型。当一项操作只需要人的共同信息时，也可以接收员工对象的person部分。赋值会得到另一个基类对象；引用和指针仍关联原来的派生对象。使用基类接口时，只能直接使用基类提供的成员，后面会完整比较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base提供test1，derived新增test2。让base引用b引用derived对象d，检查b可以直接使用哪些名字。d确实有test2，但表达式b的类型是base&amp;，查找成员时依据base接口。b.test1()输出test1:base。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d确实有test2，但表达式b的类型是base&amp;，查找成员时依据base接口。b.test1()输出test1:base。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private继承把已有接口限制在当前派生类里。若希望后续派生类仍能使用这些成员，同时不向类外公开，可以采用protected继承。 保护继承与私有继承对类外访问的限制相近；差别主要在继续派生以后，哪些成员仍可访问。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Point和矩形任务，把继承方式改成protected。Rectangle内部可以调用Point的公有函数，再提供自己的public接口。Point的公有函数通过继承成为protected访问；Rectangle自己声明的这些函数仍是public。基类的a、b可以在内部使用，X、Y仍不可直接访问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Point的公有函数通过继承成为protected访问；Rectangle自己声明的这些函数仍是public。基类的a、b可以在内部使用，X、Y仍不可直接访问。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先请学生独立判断，再请他们说明代码写在什么位置、通过哪个类型访问。等大家说出依据，再进入下一页讲评。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仍以Point和Rectangle为例。先判断代码写在Rectangle内部，还是写在类外main中，再结合继承方式检查。 判断时同时看三项：成员在基类中的声明、采用哪种继承方式、这次访问发生在哪里。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继承常把一般类型逐步具体化，例如输入设备与键盘、鼠标。已有类描述共同部分，新类补充各自特点。 继承中的“组合多个基类行为”，与把对象放进成员变量是两种不同的写法。选用哪种方式，要看类型之间实际是什么关系。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矩形和三角形都需要宽、高，却用不同方法求面积。让Polygon保存共同数据和设置操作，再由两个派生类计算各自的面积。 原图中两条箭头都指向Polygon，表示Rectangle和Triangle分别从它派生。两个对象各自保存自己的宽、高。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共同任务是接收两个整数，并保存到width和height。把数据设为protected，让派生类的面积函数能够使用。set_values接收a、b，分别保存为width、height。这两项数据用protected声明，派生类的成员函数能够使用。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Rectangle从Polygon公有派生。area直接用继承来的width与height相乘，不需要把设置尺寸的代码再写一遍。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riangle也从Polygon公有派生，把面积计算写成底乘高再除以2。本例两个对象都设置为宽4、高5。矩形得到20，三角形得到10。共用的是类中已有的代码；rect和trgl的宽、高数据分别属于各自对象。这里用整数面积演示原例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矩形得到20，三角形得到10。共用的是类中已有的代码；rect和trgl的宽、高数据分别属于各自对象。这里用整数面积演示原例。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other提供无参和带一个整数参数的构造函数。Daughter和Son都接收一个整数，但把这个参数交给基类的方式不同。Mother有两个构造函数。无参版本与int参数版本分别显示不同提示，后面就靠这些提示判断实际选中了哪一个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Daughter的构造函数接收了a，却没有把a传给Mother。建立Daughter对象时，它的Mother部分使用无参构造。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Son在冒号后写Mother(a)，明确选择Mother的带参构造。对比kelly与bud建立时的输出。kelly依次输出Mother: no parameters和Daughter: int parameter；bud依次输出Mother: int parameter和Son: int parameter。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继续计算宽4、高5的图形面积。Polygon负责尺寸，Output负责显示整数；矩形和三角形同时使用这两个类。 一个派生类可以有多个基类，这叫多继承。这里先看两个功能怎样一起使用，后面再比较多继承的访问与构造规则。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Polygon用构造函数接收尺寸。Output提供静态print函数，只需要一个待显示的整数。尺寸分别保存在图形对象中。print不需要某个Output对象的数据，所以可以声明为static，并通过类名调用。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基类列表中，用逗号分隔Polygon和Output。两个类都采用public继承，并把a、b传给Polygon构造。Rectangle与Triangle沿用相同的尺寸初始化和输出函数，只把面积计算写成各自需要的形式。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对象建立时安排尺寸。输出时，先调用area得到整数，再把这个结果传给print。两行分别输出20和10。静态print既可以通过对象写出，也可以通过类名写出；两种写法调用同一个静态函数。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可以对照例4.6的输出：Mother总是先于Daughter或Son完成构造。析构按相反方向进行。本讲通过实际建立的派生对象观察顺序，不涉及经基类指针删除对象。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Base和Derive分别在构造、析构时显示一行文字。只创建一个局部对象op，观察进入和离开main时发生什么。op先完成Base部分，再执行Derive构造。return结束main时，局部对象开始销毁，派生类的析构在基类析构之前。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op先完成Base部分，再执行Derive构造。return结束main时，局部对象开始销毁，派生类的析构在基类析构之前。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不需要在Derive析构函数里手动调用Base析构。对象的销毁过程会继续完成基类部分的清理。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若Base只有Base(int)可用，编译器无法凭空决定这个整数。Derive的构造函数要在初始化列表中，说明Base这一部分怎样建立。Base(m)写在函数体之前，m可以来自派生类形参，也可以用常量。若省略这一项，会尝试默认初始化Base；没有可用的无参构造就会报错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Base保存i，Derive新增j。建立Derive obj(50,60)，要求基类i得到60，派生类j得到50。 Derive的第一个形参n接收50，第二个形参m接收60。Base(m)把60交给基类，函数体再把n保存到j。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Base负责自己的private成员i。派生类传入一个整数，Base把它保存好，并提供showi读取。Derive不能直接给i赋值。通过Base的构造函数安排i的初值，再通过showi显示它。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初始化列表先执行Base(m)。进入Derive函数体时，i已保存m；随后j保存n。形参顺序与交给基类的顺序，需要逐项对照。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showi来自公有基类，showj由Derive提供。两次调用显示的是同一个obj中不同部分保存的数据。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showi来自公有基类，showj由Derive提供。两次调用显示的是同一个obj中不同部分保存的数据。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一个派生对象除了基类部分，还可能保存另一个类的对象成员。它们都要先建立好，派生类的构造函数体才能使用。 单继承时依次完成：基类、按声明顺序排列的对象成员、派生类构造函数体。销毁时先执行派生类析构体，再按相反顺序销毁成员和基类。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Derived公有继承Base，又声明了一个Base类型的对象成员d。它们类型相同，却是Derived对象中的两个不同部分。 Base(i)初始化继承来的基类部分，d(i)初始化名字为d的对象成员。两份都要构造，也各自会析构。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Base的每个对象分别保存自己的x。构造输出没有写明对象名字，判断两行同样的输出时，要结合它们各自属于哪一部分。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先构造继承来的Base，再构造d，最后进入Derived构造体。obj.show()使用基类部分的show，输出x=123。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两个Base构造提示看起来一样，仍代表两个独立子对象。不要把它们合成同一份数据。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这里说的是本讲的非虚单继承链。后面遇到虚基类时，最派生类还会直接负责共享虚基类的初始化。不要把当前规则直接套到所有继承结构。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这个例子建立First、Second、Third三层类型。先看最基础的一层：无参时把a、b设为0，带参时分别保存x、y。后面的Second不能直接访问a、b，但可以选择First的构造函数安排初值，并调用First::print显示。</a:t>
            </a: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Second增加c、d。无参构造把First设为(1,1)；两个参数时先加1交给First；四个参数时用后两个构造First。无参构造把(1,1)交给First。两个参数时，x、y留给c、d，x+1、y+1交给First；四个参数的版本接在后面。</a:t>
            </a: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Second::print先调用First::print，再补充c、d。同名隐藏后，First::明确指定要使用的基类版本。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Third把前面的初始化任务交给Second，只负责自己新增的e。不同参数个数会选择不同的Second构造函数。Third()没有写Second初始化项，会调用Second()。它又把(1,1)交给First，所以默认Third中的a、b并不是0。</a:t>
            </a: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Third()没有写Second初始化项，会调用Second()。它又把(1,1)交给First，所以默认Third中的a、b并不是0。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读每个声明时，按“当前类选哪一个构造函数，参数再交给哪一层”追踪。下一页把各层保存的值集中对照。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同样写出10、10，参数个数不同，会选中不同的构造函数，a、b也就不同。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obj6的100、100留给Second，200留给Third，50、50继续交给First。每一层只保存自己负责的数据。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多继承、多层派生与多重派生，分别描述不同的类结构。 多继承看直接基类数量，多层派生看继承链的层次，两者可以同时出现。</a:t>
            </a: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冒号后列出所有直接基类，彼此用逗号分隔。public不会自动应用到逗号后的其他基类。这三段是不同写法的对照，分别考虑。检查访问权限时，沿着使用的那个基类逐项判断。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C要沿用A和B的功能，但对A采用public继承，对B采用private继承。先准备两个基类各自的设置和输出接口。a和b分别由所属基类的成员函数管理。C通过setA、setB间接设置数据，不直接访问它们。</a:t>
            </a: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a和b分别由所属基类的成员函数管理。C通过setA、setB间接设置数据，不直接访问它们。</a:t>
            </a: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private继承限制了main经C对象直接调用B的函数。C自己的成员函数仍能调用setB和printB，所以可以向外提供setC、printC。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依次输出a=3、b=8、c=6。b的值来自setC内部调用的setB(8)，不是被注释的错误语句。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X和Y都声明了f。Z同时继承它们，写obj.f()时，两个来源都符合这个名字，编译器无法唯一选择。X::与Y::明确指定查找来源，消除二义性。Z自己声明了g，直接写obj.g()会先找到Z中的g；这些声明的实现另行提供。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个对象有多个基类部分时，它们都要初始化。顺序由类声明中的基类列表决定，不由构造函数初始化列表的书写顺序决定。这里先构造Base1，再构造Base2，接着初始化value，最后进入Derived构造函数体。实参也可以重复使用或来自常量，不要求参数个数机械相加。</a:t>
            </a: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Hard保存硬件名称，Soft保存操作系统与语言，System再保存拥有者。System构造时，把各项参数交给对应部分。这些是类的声明片段，构造函数实现另行提供。字符串长度应适合相应数组，并为字符串结束标记留出位置。</a:t>
            </a: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bn交给Hard，o、lg交给Soft，ow留给System保存。使用这段实现时需包含&lt;cstring&gt;并使用std命名空间；传入姓名须能放入owner。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window接收窗口四条边的位置。scrollbar也接收四条边，让新类把右侧宽20的区域交给滚动条使用。 窗口区域为top、left、bottom、right。滚动条的左边界取right-20，右边界仍为right；该示例假定窗口宽度至少为20。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省略的继承方式都按private处理。构造函数和析构函数名字必须与类名一致；这里沿用窗口与滚动条组合的原例结构。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省略的继承方式都按private处理。构造函数和析构函数名字必须与类名一致；这里沿用窗口与滚动条组合的原例结构。</a:t>
            </a: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类声明先列window，后列scrollbar，所以构造也按这个次序完成。两个基类接收的坐标不同，各自负责相应区域。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本例要建立一个同时保存x、y、z的对象。x、y分别由两个基类构造，z由Derived自己保存。两个基类都只有带参构造。Derived建立时需要明确提供sx、sy，不能省略以后再在函数体里补做。</a:t>
            </a: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两个基类都只有带参构造。Derived建立时需要明确提供sx、sy，不能省略以后再在函数体里补做。</a:t>
            </a: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getx通过public继承向外保留。Base2是私有基类，所以Derived自己提供public gety，再在内部调用Base2::gety。</a:t>
            </a: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构造依次把1交给Base1、3交给Base2，再把5保存到z。输出为x=1、y=3、z=5。</a:t>
            </a: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base1和base2都从base派生，derived再同时继承base1、base2。若两条路径都采用普通继承，derived里就会出现两份base。 两份base各自保存一份成员a。写a时需要说明使用哪一份；若设计上只需要一份共同的base，就需要调整继承方式。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base先把a设为5。base1把自己那份a增加10，base2把另一份a增加20。base把a设为5，并显示初值。a声明为protected，因此base1、base2可以在各自继承到的base部分中修改它。</a:t>
            </a: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base1中的a从5变成15，base2中的a从5变成25。它们各自构造了一份base，不是在同一个a上连续增加。</a:t>
            </a: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在derived构造函数中，base1::a得到15，base2::a得到25。作用域限定消除了访问的二义性，两份数据仍然分别存在。</a:t>
            </a: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即使两个成员同名、初值相同，它们也不一定是同一份数据。先确认对象里有几份base，再追踪a的变化。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base1和base2希望沿用同一份base，可以在它们继承base的位置加上virtual。这样建立derived时，两条虚继承路径共用一份base子对象。这种共同基类叫虚基类。virtual写在继承说明中；它与后续课程中虚函数的用法要分别理解。</a:t>
            </a: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base仍把a初始化为5。base1、base2的修改操作也不变，只在继承base时加入virtual。base仍把a设为5。接下来只改变base1、base2继承base的方式，比较derived对象里这份数据会怎样变化。</a:t>
            </a: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现在先建立唯一的base，a为5。base1把它改为15，base2接着在这份a上增加20，得到35。</a:t>
            </a: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输出依次为base a=5、base1 a=15、base2 a=35、derived a=35。这里的a只有一份，不再需要选择base1路径或base2路径。</a:t>
            </a: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从base完成构造到derived完成构造，各层操作的是同一个虚基类子对象。 虚基类base只构造一次。base1和base2各自的其他数据仍属于各自部分，并没有把两个类整体合成一个类。</a:t>
            </a: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区别来自对象的组成方式。作用域限定能选择访问哪一份，虚继承则改变了需要保存几份共同基类。</a:t>
            </a: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derived里只有一份虚基类base。如果base1与base2各自都替它构造一次，又会回到重复初始化的问题。C++把这项工作交给最派生类。 建立derived对象时，derived是最派生类；直接建立base1对象时，base1就是最派生类。最派生类负责初始化共享的虚基类。</a:t>
            </a:r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不能把规则说成每一层永远都必须写出虚基类初始化项。有可用的默认构造时可以省略；本例base只有带参构造，所以各个可作为完整对象建立的类都写明怎样初始化它。</a:t>
            </a:r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即使基类列表先写Y，虚基类Z仍先完成构造。之后才轮到普通直接基类Y，再执行X的构造函数体。更一般地，先构造虚基类，再按声明顺序构造普通直接基类和成员，最后执行当前构造体。多个虚基类按继承图的深度优先、从左到右次序确定。</a:t>
            </a:r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建立derived obj(2,4,6,8)，希望a、b、c、d分别得到2、4、6、8，并观察各层构造提示的先后。base接收sa并保存到私有成员a，然后显示Constructing base。base1、base2仍要通过构造传参安排a的初值。</a:t>
            </a: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base1单独建立时，需要自己的base(sa)。当它作为derived的一部分建立时，虚基类base由derived安排。</a:t>
            </a: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base2与base1一样，对base采用virtual public继承。两条路径的共同base，在一个derived对象里只保留一份。</a:t>
            </a:r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base(2)在这里生效，base1、base2各自初始化列表中的base项被忽略。然后b得到4、c得到6，最后d得到8。</a:t>
            </a:r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判断先后看继承结构与类声明。初始化列表即使换了书写顺序，也不能把虚基类安排到普通基类后面。</a:t>
            </a:r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两种写法都表示对base采用公有虚继承。真正需要检查的是virtual写在哪一条继承关系上。这两段分别展示同一个声明的不同写法，不应在同一作用域同时重复定义derived。</a:t>
            </a:r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X和Y虚继承B，Z普通继承B，AA再从X、Y、Z派生。先沿每条路径看AA最终要保留几份B。X、Y两条虚继承路径共同使用一份B；Z的普通继承路径另有一份B。因此AA中共有两份B子对象。</a:t>
            </a:r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X和Y虚继承B，Z普通继承B，AA再从X、Y、Z派生。先沿每条路径看AA最终要保留几份B。 X、Y两条虚继承路径共同使用一份B；Z的普通继承路径另有一份B。因此AA中共有两份B子对象。</a:t>
            </a:r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公有派生的对象包含一个基类部分。如果继承路径可访问且没有二义性，类外可以把派生对象用于相应的基类赋值、引用和指针操作。 这叫赋值兼容。它允许从派生类向可用的基类转换；不能因此反过来把一个普通Base当成完整Derived。</a:t>
            </a:r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假设Derived还有自己新增的数据。把d赋给另一个Base对象b时，b并不会因此变成Derived，也不会增加那些派生类数据。 这种按值复制会截取基类部分，常叫对象切片。引用与指针不复制整个对象，仍可关联原来那一个d。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dptr必须先取得有效地址。把未初始化指针交给另一个指针，并不能得到可安全访问的对象；本例两个基类指针都指向d中的Base部分。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base保存整数i并提供show。derive公有继承base，也声明一个show，用不同的文字标明调用了哪个版本。base的构造函数把x保存到i，show显示base和当前i值。这个show是普通非虚函数，后面会对照派生类的同名函数。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这里的show没有声明为virtual。通过base对象、base引用或base指针调用时，选择base::show；直接通过derive对象调用才选择derive::show。</a:t>
            </a: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三次输出依次为base 11、base 22、base 33。b1得到d1的基类成员值；b2引用d2，但调用依据这里的非虚base接口。</a:t>
            </a: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两次分别输出base 44、base 55。最后通过原来的derive*指针d4删除动态对象；b4随后不再用于访问。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这些show都是普通非虚函数。继承提供了对象之间的转换关系；按对象实际类型选择虚函数，是后续多态部分讨论的规则。</a:t>
            </a:r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的兼容操作要求相应的基类转换在当前位置可访问。private继承会限制类外普通代码进行这种转换。对象里仍有base部分，只是main没有经这条私有继承路径转换的权限。这里限定在类外普通代码，类内部有自己的访问规则。</a:t>
            </a:r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obj1本来就是Base对象。它不保证包含Derived新增的数据与操作，所以不能仅凭一个Base地址就当成Derived使用。</a:t>
            </a:r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提供print1，B公有继承A并新增print2。让A指针ptr先指向A对象，再指向B对象，比较两次能直接写出的调用。把ptr改为指向op2，没有改变ptr的类型A*。表达式ptr-&gt;print2()仍无法在A接口中找到print2。成员函数实现另行提供。</a:t>
            </a:r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把ptr改为指向op2，没有改变ptr的类型A*。表达式ptr-&gt;print2()仍无法在A接口中找到print2。成员函数实现另行提供。</a:t>
            </a:r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例ptr刚刚保存了&amp;op2，而op2确实是B对象。因此可以沿这个已知关系转换回B*，再调用B新增的print2。static_cast&lt;B*&gt;写明目标类型为B*，括号里的ptr是待转换指针。转换不会把A对象变成B对象；这里能够使用它，依赖ptr确实来自&amp;op2。</a:t>
            </a:r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先请学生独立判断，再请他们说明代码写在什么位置、通过哪个类型访问。等大家说出依据，再进入下一页讲评。</a:t>
            </a:r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假定Derived从Base公有派生，路径唯一。d中的基类成员i为22，Base的show是普通非虚成员函数。 经r或p修改允许修改的基类成员，会影响d；修改独立对象b不会反过来修改d。成员函数是否虚，还会影响调用行为。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让学生用Point与Rectangle说明访问规则，再用两种base菱形结构说明共同基类的份数。最后对照例4.17，说明为什么五次调用都选择普通base::show。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        <Relationship Id="rId4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3" Type="http://schemas.openxmlformats.org/officeDocument/2006/relationships/image" Target="../media/image_349b7aebbbcd46b1.jpg" />          <Relationship Id="rId4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6.xml"/>
</Relationships>
</file>

<file path=ppt/slides/_rels/slide3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7.xml"/>
</Relationships>
</file>

<file path=ppt/slides/_rels/slide3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8.xml"/>
</Relationships>
</file>

<file path=ppt/slides/_rels/slide3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39.xml"/>
</Relationships>
</file>

<file path=ppt/slides/_rels/slide4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0.xml"/>
</Relationships>
</file>

<file path=ppt/slides/_rels/slide4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1.xml"/>
</Relationships>
</file>

<file path=ppt/slides/_rels/slide4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2.xml"/>
</Relationships>
</file>

<file path=ppt/slides/_rels/slide4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3.xml"/>
</Relationships>
</file>

<file path=ppt/slides/_rels/slide4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4.xml"/>
</Relationships>
</file>

<file path=ppt/slides/_rels/slide4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5.xml"/>
</Relationships>
</file>

<file path=ppt/slides/_rels/slide4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6.xml"/>
</Relationships>
</file>

<file path=ppt/slides/_rels/slide4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7.xml"/>
</Relationships>
</file>

<file path=ppt/slides/_rels/slide4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8.xml"/>
</Relationships>
</file>

<file path=ppt/slides/_rels/slide4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49.xml"/>
</Relationships>
</file>

<file path=ppt/slides/_rels/slide5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0.xml"/>
</Relationships>
</file>

<file path=ppt/slides/_rels/slide5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1.xml"/>
</Relationships>
</file>

<file path=ppt/slides/_rels/slide5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2.xml"/>
</Relationships>
</file>

<file path=ppt/slides/_rels/slide5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3.xml"/>
</Relationships>
</file>

<file path=ppt/slides/_rels/slide5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4.xml"/>
</Relationships>
</file>

<file path=ppt/slides/_rels/slide5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5.xml"/>
</Relationships>
</file>

<file path=ppt/slides/_rels/slide5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6.xml"/>
</Relationships>
</file>

<file path=ppt/slides/_rels/slide5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7.xml"/>
</Relationships>
</file>

<file path=ppt/slides/_rels/slide5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8.xml"/>
</Relationships>
</file>

<file path=ppt/slides/_rels/slide5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59.xml"/>
</Relationships>
</file>

<file path=ppt/slides/_rels/slide6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0.xml"/>
</Relationships>
</file>

<file path=ppt/slides/_rels/slide6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1.xml"/>
</Relationships>
</file>

<file path=ppt/slides/_rels/slide6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2.xml"/>
</Relationships>
</file>

<file path=ppt/slides/_rels/slide6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3.xml"/>
</Relationships>
</file>

<file path=ppt/slides/_rels/slide6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4.xml"/>
</Relationships>
</file>

<file path=ppt/slides/_rels/slide6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5.xml"/>
</Relationships>
</file>

<file path=ppt/slides/_rels/slide6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6.xml"/>
</Relationships>
</file>

<file path=ppt/slides/_rels/slide6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7.xml"/>
</Relationships>
</file>

<file path=ppt/slides/_rels/slide6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8.xml"/>
</Relationships>
</file>

<file path=ppt/slides/_rels/slide6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69.xml"/>
</Relationships>
</file>

<file path=ppt/slides/_rels/slide7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0.xml"/>
</Relationships>
</file>

<file path=ppt/slides/_rels/slide7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1.xml"/>
</Relationships>
</file>

<file path=ppt/slides/_rels/slide7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2.xml"/>
</Relationships>
</file>

<file path=ppt/slides/_rels/slide7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3.xml"/>
</Relationships>
</file>

<file path=ppt/slides/_rels/slide7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4.xml"/>
</Relationships>
</file>

<file path=ppt/slides/_rels/slide7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5.xml"/>
</Relationships>
</file>

<file path=ppt/slides/_rels/slide7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6.xml"/>
</Relationships>
</file>

<file path=ppt/slides/_rels/slide7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7.xml"/>
</Relationships>
</file>

<file path=ppt/slides/_rels/slide7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8.xml"/>
</Relationships>
</file>

<file path=ppt/slides/_rels/slide7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79.xml"/>
</Relationships>
</file>

<file path=ppt/slides/_rels/slide8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0.xml"/>
</Relationships>
</file>

<file path=ppt/slides/_rels/slide8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1.xml"/>
</Relationships>
</file>

<file path=ppt/slides/_rels/slide8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2.xml"/>
</Relationships>
</file>

<file path=ppt/slides/_rels/slide8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3.xml"/>
</Relationships>
</file>

<file path=ppt/slides/_rels/slide8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4.xml"/>
</Relationships>
</file>

<file path=ppt/slides/_rels/slide8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5.xml"/>
</Relationships>
</file>

<file path=ppt/slides/_rels/slide8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6.xml"/>
</Relationships>
</file>

<file path=ppt/slides/_rels/slide8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7.xml"/>
</Relationships>
</file>

<file path=ppt/slides/_rels/slide8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8.xml"/>
</Relationships>
</file>

<file path=ppt/slides/_rels/slide8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89.xml"/>
</Relationships>
</file>

<file path=ppt/slides/_rels/slide9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0.xml"/>
</Relationships>
</file>

<file path=ppt/slides/_rels/slide9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1.xml"/>
</Relationships>
</file>

<file path=ppt/slides/_rels/slide9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2.xml"/>
</Relationships>
</file>

<file path=ppt/slides/_rels/slide9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3.xml"/>
</Relationships>
</file>

<file path=ppt/slides/_rels/slide9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4.xml"/>
</Relationships>
</file>

<file path=ppt/slides/_rels/slide9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5.xml"/>
</Relationships>
</file>

<file path=ppt/slides/_rels/slide9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6.xml"/>
</Relationships>
</file>

<file path=ppt/slides/_rels/slide9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7.xml"/>
</Relationships>
</file>

<file path=ppt/slides/_rels/slide9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8.xml"/>
</Relationships>
</file>

<file path=ppt/slides/_rels/slide9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99.xml"/>
</Relationships>
</file>

<file path=ppt/slides/_rels/slide10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0.xml"/>
</Relationships>
</file>

<file path=ppt/slides/_rels/slide10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1.xml"/>
</Relationships>
</file>

<file path=ppt/slides/_rels/slide10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2.xml"/>
</Relationships>
</file>

<file path=ppt/slides/_rels/slide10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3.xml"/>
</Relationships>
</file>

<file path=ppt/slides/_rels/slide10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4.xml"/>
</Relationships>
</file>

<file path=ppt/slides/_rels/slide10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5.xml"/>
</Relationships>
</file>

<file path=ppt/slides/_rels/slide10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6.xml"/>
</Relationships>
</file>

<file path=ppt/slides/_rels/slide10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7.xml"/>
</Relationships>
</file>

<file path=ppt/slides/_rels/slide10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8.xml"/>
</Relationships>
</file>

<file path=ppt/slides/_rels/slide10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09.xml"/>
</Relationships>
</file>

<file path=ppt/slides/_rels/slide1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0.xml"/>
</Relationships>
</file>

<file path=ppt/slides/_rels/slide1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1.xml"/>
</Relationships>
</file>

<file path=ppt/slides/_rels/slide1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2.xml"/>
</Relationships>
</file>

<file path=ppt/slides/_rels/slide1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3.xml"/>
</Relationships>
</file>

<file path=ppt/slides/_rels/slide1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4.xml"/>
</Relationships>
</file>

<file path=ppt/slides/_rels/slide1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5.xml"/>
</Relationships>
</file>

<file path=ppt/slides/_rels/slide1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6.xml"/>
</Relationships>
</file>

<file path=ppt/slides/_rels/slide1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7.xml"/>
</Relationships>
</file>

<file path=ppt/slides/_rels/slide1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8.xml"/>
</Relationships>
</file>

<file path=ppt/slides/_rels/slide1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19.xml"/>
</Relationships>
</file>

<file path=ppt/slides/_rels/slide1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0.xml"/>
</Relationships>
</file>

<file path=ppt/slides/_rels/slide1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1.xml"/>
</Relationships>
</file>

<file path=ppt/slides/_rels/slide1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2.xml"/>
</Relationships>
</file>

<file path=ppt/slides/_rels/slide1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3.xml"/>
</Relationships>
</file>

<file path=ppt/slides/_rels/slide1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4.xml"/>
</Relationships>
</file>

<file path=ppt/slides/_rels/slide1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5.xml"/>
</Relationships>
</file>

<file path=ppt/slides/_rels/slide1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6.xml"/>
</Relationships>
</file>

<file path=ppt/slides/_rels/slide1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7.xml"/>
</Relationships>
</file>

<file path=ppt/slides/_rels/slide1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          <Relationship Id="rId2" Type="http://schemas.openxmlformats.org/officeDocument/2006/relationships/notesSlide" Target="../notesSlides/notesSlide128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857250" y="2286000"/>
            <a:ext cx="104775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90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C++ 面向对象程序设计</a:t>
            </a:r>
          </a:p>
        </p:txBody>
      </p:sp>
      <p:sp>
        <p:nvSpPr>
          <p:cNvPr id="6" name="Freeform 6"/>
          <p:cNvSpPr/>
          <p:nvPr/>
        </p:nvSpPr>
        <p:spPr>
          <a:xfrm>
            <a:off x="3238500" y="3333750"/>
            <a:ext cx="5715000" cy="9525"/>
          </a:xfrm>
          <a:custGeom>
            <a:avLst/>
            <a:gdLst/>
            <a:ahLst/>
            <a:cxnLst/>
            <a:rect l="l" t="t" r="r" b="b"/>
            <a:pathLst>
              <a:path w="5715000" h="9525">
                <a:moveTo>
                  <a:pt x="0" y="0"/>
                </a:moveTo>
                <a:lnTo>
                  <a:pt x="5715000" y="0"/>
                </a:lnTo>
              </a:path>
            </a:pathLst>
          </a:custGeom>
          <a:noFill/>
          <a:ln w="28575">
            <a:solidFill>
              <a:srgbClr val="00B0BB"/>
            </a:solidFill>
          </a:ln>
        </p:spPr>
      </p:sp>
      <p:sp>
        <p:nvSpPr>
          <p:cNvPr id="7" name="Freeform 7"/>
          <p:cNvSpPr/>
          <p:nvPr/>
        </p:nvSpPr>
        <p:spPr>
          <a:xfrm>
            <a:off x="1238250" y="3810000"/>
            <a:ext cx="9715500" cy="857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45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9" name="Freeform 9"/>
          <p:cNvSpPr/>
          <p:nvPr/>
        </p:nvSpPr>
        <p:spPr>
          <a:xfrm>
            <a:off x="1905000" y="5381625"/>
            <a:ext cx="8382000" cy="3286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1720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参考课件：李际军《继承与派生类》</a:t>
            </a:r>
          </a:p>
        </p:txBody>
      </p:sp>
    </p:spTree>
  </p:cSld>
  <p:clrMapOvr>
    <a:masterClrMapping/>
  </p:clrMapOvr>
  <p:transition p14:dur="350">
    <p:fade/>
  </p:transition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</p:grpSp>
      <p:sp>
        <p:nvSpPr>
          <p:cNvPr id="4" name="Freeform 4"/>
          <p:cNvSpPr/>
          <p:nvPr/>
        </p:nvSpPr>
        <p:spPr>
          <a:xfrm>
            <a:off x="1381125" y="1524000"/>
            <a:ext cx="9429750" cy="4476750"/>
          </a:xfrm>
          <a:prstGeom prst="roundRect">
            <a:avLst>
              <a:gd name="adj" fmla="val 5957"/>
            </a:avLst>
          </a:prstGeom>
          <a:solidFill>
            <a:srgbClr val="FFFFFF"/>
          </a:solidFill>
          <a:ln>
            <a:noFill/>
          </a:ln>
        </p:spPr>
      </p:sp>
      <p:sp>
        <p:nvSpPr>
          <p:cNvPr id="5" name="Freeform 5"/>
          <p:cNvSpPr/>
          <p:nvPr/>
        </p:nvSpPr>
        <p:spPr>
          <a:xfrm>
            <a:off x="2000250" y="1885950"/>
            <a:ext cx="8191500" cy="6143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ctr"/>
            <a:r>
              <a:rPr lang="zh-CN" sz="322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这一讲：继承与派生类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952625" y="2647950"/>
            <a:ext cx="8572500" cy="1400175"/>
            <a:chOff x="1952625" y="2647950"/>
            <a:chExt cx="8572500" cy="1400175"/>
          </a:xfrm>
        </p:grpSpPr>
        <p:sp>
          <p:nvSpPr>
            <p:cNvPr id="7" name="Freeform 7"/>
            <p:cNvSpPr/>
            <p:nvPr/>
          </p:nvSpPr>
          <p:spPr>
            <a:xfrm>
              <a:off x="1952625" y="2647950"/>
              <a:ext cx="8572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已有的person类能保存人的姓名、年龄和性别。现在要记录员工，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还需要部门和工资。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能不能保留原来的代码，只把员工新增的部分补上？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这一讲就从这里展开。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190750" y="4286250"/>
            <a:ext cx="8239125" cy="1081088"/>
            <a:chOff x="2190750" y="4286250"/>
            <a:chExt cx="8239125" cy="1081088"/>
          </a:xfrm>
        </p:grpSpPr>
        <p:sp>
          <p:nvSpPr>
            <p:cNvPr id="10" name="Freeform 10"/>
            <p:cNvSpPr/>
            <p:nvPr/>
          </p:nvSpPr>
          <p:spPr>
            <a:xfrm>
              <a:off x="2190750" y="428625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继承方式与访问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6429375" y="428625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构造与析构顺序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190750" y="495300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多继承与虚基类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6429375" y="4953000"/>
              <a:ext cx="4000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赋值、引用与指针</a:t>
              </a:r>
            </a:p>
          </p:txBody>
        </p:sp>
      </p:grpSp>
    </p:spTree>
  </p:cSld>
  <p:clrMapOvr>
    <a:masterClrMapping/>
  </p:clrMapOvr>
  <p:transition p14:dur="350">
    <p:fade/>
  </p:transition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从已有的person，扩充出employee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记录一个人，需要姓名、年龄和性别。记录一名员工，还要知道部门和工资。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如果两个类各写一遍这些共同信息，修改姓名的处理方式时，就得两处一起改。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共同信息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新增信息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person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name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age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sex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本例没有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employee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：员工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name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age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sex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department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salary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704850"/>
            <a:chOff x="990600" y="525303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员工也是人。可以让employee沿用person已有的数据与操作，再补充部门、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工资这些员工特有的信息。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继承与派生：在已有类上继续扩充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保持已有类的特性来构造新类，这个过程叫继承。站在新类的角度，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在原有基础上增加自己的特性，就叫派生。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，也叫父类；employee是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，也叫子类。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76375" y="3719512"/>
            <a:ext cx="9334500" cy="1285875"/>
            <a:chOff x="1476375" y="3719512"/>
            <a:chExt cx="9334500" cy="1285875"/>
          </a:xfrm>
        </p:grpSpPr>
        <p:grpSp>
          <p:nvGrpSpPr>
            <p:cNvPr id="13" name="Group 13"/>
            <p:cNvGrpSpPr/>
            <p:nvPr/>
          </p:nvGrpSpPr>
          <p:grpSpPr>
            <a:xfrm>
              <a:off x="1476375" y="3719512"/>
              <a:ext cx="3619500" cy="1285875"/>
              <a:chOff x="1476375" y="3719512"/>
              <a:chExt cx="3619500" cy="12858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476375" y="3719512"/>
                <a:ext cx="361950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562100" y="3995738"/>
                <a:ext cx="34480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person：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基类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姓名、年龄、性别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810375" y="3719512"/>
              <a:ext cx="4000500" cy="1285875"/>
              <a:chOff x="6810375" y="3719512"/>
              <a:chExt cx="4000500" cy="12858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810375" y="3719512"/>
                <a:ext cx="400050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896100" y="3836194"/>
                <a:ext cx="3829050" cy="1052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employee：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派生类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沿用人的信息，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增加部门、工资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191125" y="4330120"/>
              <a:ext cx="1524000" cy="74184"/>
              <a:chOff x="5191125" y="4330120"/>
              <a:chExt cx="15240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191125" y="4367212"/>
                <a:ext cx="1524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524000" h="9525">
                    <a:moveTo>
                      <a:pt x="1524000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5191125" y="4330120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1" name="Freeform 21"/>
            <p:cNvSpPr/>
            <p:nvPr/>
          </p:nvSpPr>
          <p:spPr>
            <a:xfrm>
              <a:off x="5191125" y="3719512"/>
              <a:ext cx="1571625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从person派生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5" name="Freeform 25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设计思路从一般走向特殊。继承可以重用已有代码，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派生则让新类能够处理原来没有描述的情况。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派生类怎样沿用基类的定义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person已经保存了三项共同信息。定义employee时，用冒号后面的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person说明它从person派生。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name[10];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age;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sex;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2105025"/>
            <a:chOff x="7715250" y="33837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person保存共同的三项数据，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并声明print函数。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把共同内容保留在这个类里，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employee就能在它的基础上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继续扩充。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派生类怎样沿用基类的定义（续）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employee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person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department[20];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salary;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employee中不再重复声明name、age、sex。冒号引出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是继承方式；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访问权限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的影响，后面会逐项比较。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派生类的声明，各部分分别写什么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先写新类的名字，再说明从哪个已有类派生。花括号里写新类自己增加的成员。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869406"/>
            <a:ext cx="10220325" cy="1914525"/>
            <a:chOff x="914400" y="28694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8694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派生类名 : 继承方式 基类名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派生类自己声明的数据成员和成员函数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employee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person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员工新增的内容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8694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98231"/>
            <a:ext cx="10429875" cy="819150"/>
            <a:chOff x="990600" y="489823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982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01253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三个继承方式关键字是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、private。用class定义类时，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省略继承方式按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处理；struct省略时按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新类可以增加什么，已有部分又在哪里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对象里，来自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的那部分叫基类子对象。它还保存新类增加的数据，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可以沿用已有操作、增加操作或声明同名成员。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处理内容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employee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中的对应内容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沿用基类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人的姓名、年龄、性别及相关操作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增加数据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员工的部门和工资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增加或重新定义操作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提供符合员工需要的成员函数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数据仍在基类子对象里，派生类不能直接访问它们。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构造与析构各有调用规则，不能把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构造函数当成普通成员函数直接沿用。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同名隐藏、重载与重写，要分开判断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声明同名成员后，会先找到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中的声明。基类成员仍然存在。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63842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名称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判断依据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本讲怎样理解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同名隐藏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派生类声明了同名成员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可用基类名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::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成员名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指定基类版本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函数重载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同一作用域中同名、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参数不同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让调用依据参数选择函数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虚函数重写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派生类重写基类虚函数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需要虚函数规则，后续再展开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67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81638"/>
            <a:ext cx="10429875" cy="704850"/>
            <a:chOff x="990600" y="548163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816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普通成员函数同名，不等于已经实现了虚函数重写。后面的print、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show例子会继续用到这个区别。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访问成员时，要看是谁在使用它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employee的成员函数需要读取继承来的信息；main里也可能通过员工对象调用函数。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两处写代码的位置不同，能访问的成员也可能不同。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访问位置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访问形式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需要判断什么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派生类内部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employee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函数中使用成员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该成员能否在派生类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内部直接使用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类外普通代码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对象名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.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该成员是否向外部开放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1387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253038"/>
            <a:ext cx="10429875" cy="704850"/>
            <a:chOff x="990600" y="525303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253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同一句“可以访问”要说明发生在哪里。后面的访问表，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分别列出内部访问和类外对象访问。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三种继承方式怎样影响访问属性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、private写在继承位置，控制基类中原本可访问的成员，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怎样通过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继续被访问。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基类中的成员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继承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继承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继承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表中的属性指通过这条继承关系访问时的权限。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自己原来的声明没有被改写；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成员也不会因为继承方式改变而开放。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私有继承：内部能用，外部不能直接用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有时新类只想在内部借用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的操作，再向外提供自己安排的接口。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继承就会把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的public、protected成员限制为派生类的private访问。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基类成员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派生类内部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类外经派生类对象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可以另外提供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函数，间接使用基类功能。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数据仍要交给基类自己的接口处理。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用一个点记录矩形的位置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Point保存位置X、Y，Rectangle新增宽W和高H。本例要设置矩形、移动它，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再输出位置和尺寸。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524000" y="3038475"/>
            <a:ext cx="9144000" cy="2243137"/>
            <a:chOff x="1524000" y="3038475"/>
            <a:chExt cx="9144000" cy="2243137"/>
          </a:xfrm>
        </p:grpSpPr>
        <p:sp>
          <p:nvSpPr>
            <p:cNvPr id="10" name="Freeform 10"/>
            <p:cNvSpPr/>
            <p:nvPr/>
          </p:nvSpPr>
          <p:spPr>
            <a:xfrm>
              <a:off x="1666875" y="3495675"/>
              <a:ext cx="2857500" cy="1095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524000" y="3038475"/>
              <a:ext cx="3238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初始位置 (2,3)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1524000" y="3848100"/>
              <a:ext cx="3238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宽W=20，高H=10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7572375" y="3495675"/>
              <a:ext cx="2857500" cy="1095375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7429500" y="3038475"/>
              <a:ext cx="3238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移动以后 (5,5)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7429500" y="3848100"/>
              <a:ext cx="3238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宽W=20，高H=10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4714875" y="4096758"/>
              <a:ext cx="2571750" cy="74184"/>
              <a:chOff x="4714875" y="4096758"/>
              <a:chExt cx="2571750" cy="7418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4714875" y="4133850"/>
                <a:ext cx="2571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2571750" h="9525">
                    <a:moveTo>
                      <a:pt x="0" y="0"/>
                    </a:moveTo>
                    <a:lnTo>
                      <a:pt x="2571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7198894" y="40967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3" name="Freeform 23"/>
            <p:cNvSpPr/>
            <p:nvPr/>
          </p:nvSpPr>
          <p:spPr>
            <a:xfrm>
              <a:off x="4714875" y="3514725"/>
              <a:ext cx="25717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X加3，Y加2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3143250" y="4895850"/>
              <a:ext cx="61912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位置改变，尺寸保持不变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9" name="Freeform 29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初始位置是(2,3)，宽20、高10。向X方向移动3、向Y方向移动2后，位置变为(5,5)，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宽和高保持不变。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Point负责设置、移动和读取位置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X、Y设为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。外部要改变坐标，调用InitP或Move；要读取坐标，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调用GetX、GetY。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InitP(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0,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 = 0)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X = x; Y =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Move(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offX,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offY)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X += offX; Y += offY;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1771650"/>
            <a:chOff x="7715250" y="3383756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Rectangle即使从Point派生，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也不能直接写X、Y。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Point自己的成员函数有权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限读写这两个私有数据。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Point负责设置、移动和读取位置（续）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Rectangle即使从Point派生，也不能直接写X、Y。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Point自己的成员函数有权限读写这两个私有数据。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Rectangle提供自己的公有接口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Rectangle采用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继承。InitR调用Point的InitP设置位置，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再保存宽和高；Move明确调用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的移动函数。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171700"/>
            <a:chOff x="914400" y="2986088"/>
            <a:chExt cx="7791450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InitR(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InitP(x, y); W = w; H = 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Move(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Point::Move(dx, dy);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771775"/>
            <a:chOff x="8715375" y="2986088"/>
            <a:chExt cx="2905125" cy="277177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Rectangle::Move与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Point::Move同名。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写Point::Move能明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确选择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避免再次调用自己。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GetX、GetY也用同样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方式转交给Point。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Rectangle提供自己的公有接口（续）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Point::GetX();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Point::GetY();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GetH()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GetW()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W, 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Rectangle::Move与Point::Move同名。写Point::Move能明确选择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避免再次调用自己。GetX、GetY也用同样方式转交给Point。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移动后输出哪四个数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通过Rectangle自己公开的函数完成操作。输出顺序是X、Y、高H、宽W。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97994"/>
            <a:ext cx="10220325" cy="1657350"/>
            <a:chOff x="914400" y="2997994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97994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Point与Rectangle的定义接在前面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rect.InitR(2, 3, 20, 10);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97994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69644"/>
            <a:ext cx="10429875" cy="819150"/>
            <a:chOff x="990600" y="4769644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69644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83944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rect是新建的Rectangle对象。InitR把初始位置设为(2,3)，宽设为20、高设为10。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对象准备好了，接下来再移动它，并读取位置与尺寸。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移动后输出哪四个数（续）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rect.Move(3, 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rect.GetX() &lt;&lt; ',' &lt;&lt; rect.GetY() &lt;&lt; ','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rect.GetH() &lt;&lt; ',' &lt;&lt; rect.GetW()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移动计算为X=2+3、Y=3+2，所以输出5,5,10,20。这里调用的GetX、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GetY是Rectangle公开的转接函数。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　同名函数属于哪个类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看见rect.Move能调用，不能据此认为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继承保留了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的public访问。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Rectangle自己又声明了一个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Move。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成员或调用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本例中的判断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Point::InitP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外部不能经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直接调用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继承限制了访问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Rectangle::Move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外部可以调用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Rectangle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自己声明为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Point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Rectangle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它们是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Point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再次派生时，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继承得到的访问也受限制。需要继续开放哪些功能，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应由当前类明确提供接口。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公有继承：保留原有的公有接口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如果希望新类对外继续提供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的公有操作，可以采用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Rectangle对象就能直接使用Point公开的移动和读取函数。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基类成员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派生类内部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类外经派生类对象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继承保留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、protected的访问层次。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数据仍由基类自己的函数管理。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例4.2　Point增加两个保护成员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沿用Point的位置操作，再增加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成员a、b。对比它们与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坐标X、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Y的访问差别。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83756"/>
            <a:ext cx="6791325" cy="2171700"/>
            <a:chOff x="914400" y="3383756"/>
            <a:chExt cx="6791325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383756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InitP(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= 0,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 = 0) { X = x; Y =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Move(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dy) { X += dx; Y += dy;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8375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383756"/>
            <a:ext cx="3762375" cy="2105025"/>
            <a:chOff x="7715250" y="3383756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3383756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698081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783806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a、b用于比较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访问权限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本例不读取它们的初值。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成员函数可以直接使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用a、b，仍不能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直接使用X、Y。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例4.2　Point增加两个保护成员（续）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Y;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a、b用于比较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访问权限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，本例不读取它们的初值。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成员函数可以直接使用a、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b，仍不能直接使用X、Y。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例4.2　Rectangle直接沿用Point的接口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把继承方式改成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。Rectangle只需增加设置尺寸与读取尺寸的函数，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不必再给Move、GetX、GetY写转接函数。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686050"/>
            <a:chOff x="914400" y="2986088"/>
            <a:chExt cx="7791450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InitR(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InitP(x, y); W = w; H = 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GetH()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GetW()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W, 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438400"/>
            <a:chOff x="8715375" y="2986088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在Rectangle的成员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函数内部写a=2是允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许的，写X=2仍不允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许。要设置X、Y，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Point的InitP。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例4.2　同样移动，调用路径不同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仍把矩形从(2,3)移动到(5,5)。这次Move、GetX、GetY直接来自Point。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186112"/>
            <a:ext cx="10220325" cy="1143000"/>
            <a:chOff x="914400" y="3186112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186112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rect.InitR(2, 3, 20, 10);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rect.Move(3, 2);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186112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443412"/>
            <a:ext cx="10429875" cy="819150"/>
            <a:chOff x="990600" y="44434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4434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5577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结果仍为5,5,10,20。输出相同，公开函数的来源却不同：例4.1由Rectangle转接，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本例保留Point的公有接口。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例4.2　同样移动，调用路径不同（续）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rect.GetX() &lt;&lt; ',' &lt;&lt; rect.GetY() &lt;&lt; ','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&lt;&lt; rect.GetH() &lt;&lt; ',' &lt;&lt; rect.GetW() &lt;&lt; endl;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rect.a = 2;  // 错误：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，类外不能直接访问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rect.X = 2;  // 错误：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，类外不能直接访问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结果仍为5,5,10,20。输出相同，公开函数的来源却不同：例4.1由Rectangle转接，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本例保留Point的公有接口。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protected给派生类留下访问途径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有些数据希望交给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继续处理，却又不希望main随意改写。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允许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按规则访问，同时限制类外普通代码直接访问。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声明位置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派生类成员函数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main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中通过对象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数据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可以按规则访问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不能直接访问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读取函数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可以调用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公有继承时可以调用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本身仍是保护访问，并没有变成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通常通过自己这一派生对象访问继承来的保护成员。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公有派生对象可以用于需要基类的地方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employee是从person公有派生的员工类型。当一项操作只需要人的共同信息时，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也可以接收员工对象的person部分。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derived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base b;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b = d;          // 把基类部分赋给另一个base对象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base&amp; br = d;   // 引用d中的基类部分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base* pb = &amp;d;  // 指向d中的基类部分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429875" cy="819150"/>
            <a:chOff x="990600" y="4817269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赋值会得到另一个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对象；引用和指针仍关联原来的派生对象。使用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只能直接使用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提供的成员，后面会完整比较。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例4.3　base引用能调用哪一个函数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base提供test1，derived新增test2。让base引用b引用derived对象d，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检查b可以直接使用哪些名字。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0406"/>
            <a:ext cx="7791450" cy="2171700"/>
            <a:chOff x="914400" y="3250406"/>
            <a:chExt cx="7791450" cy="2171700"/>
          </a:xfrm>
        </p:grpSpPr>
        <p:sp>
          <p:nvSpPr>
            <p:cNvPr id="10" name="Freeform 10"/>
            <p:cNvSpPr/>
            <p:nvPr/>
          </p:nvSpPr>
          <p:spPr>
            <a:xfrm>
              <a:off x="1038225" y="3250406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test1()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"test1:base"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test2()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"test2:derived"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0406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0406"/>
            <a:ext cx="2905125" cy="2438400"/>
            <a:chOff x="8715375" y="3250406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3250406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4731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0456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d确实有test2，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但表达式b的类型是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base&amp;，查找成员时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依据base接口。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b.test1()输出test1: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例4.3　base引用能调用哪一个函数（续）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base&amp; b = d;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b.test2();  // 错误：base接口中没有test2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b.test1();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d确实有test2，但表达式b的类型是base&amp;，查找成员时依据base接口。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b.test1()输出test1:base。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保护继承：为后续派生保留访问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1090612"/>
            <a:chOff x="990600" y="2057400"/>
            <a:chExt cx="10429875" cy="109061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1090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继承把已有接口限制在当前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里。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若希望后续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仍能使用这些成员，同时不向类外公开，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可以采用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3338512"/>
          <a:ext cx="10191750" cy="19240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基类成员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派生类中访问属性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类外经派生类对象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不可直接访问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578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72112"/>
            <a:ext cx="10429875" cy="704850"/>
            <a:chOff x="990600" y="5472112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721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保护继承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私有继承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对类外访问的限制相近；差别主要在继续派生以后，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哪些成员仍可访问。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例4.4　保护继承后仍可提供自己的接口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沿用Point和矩形任务，把继承方式改成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Rectangle内部可以调用Point的公有函数，再提供自己的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400175"/>
            <a:chOff x="914400" y="2986088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InitR(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InitP(x, y); W = w; H = 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500562"/>
            <a:ext cx="10429875" cy="1152525"/>
            <a:chOff x="990600" y="4500562"/>
            <a:chExt cx="10429875" cy="1152525"/>
          </a:xfrm>
        </p:grpSpPr>
        <p:sp>
          <p:nvSpPr>
            <p:cNvPr id="14" name="Freeform 14"/>
            <p:cNvSpPr/>
            <p:nvPr/>
          </p:nvSpPr>
          <p:spPr>
            <a:xfrm>
              <a:off x="990600" y="45005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614862"/>
              <a:ext cx="104298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Point的公有函数通过继承成为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Rectangle自己声明的这些函数仍是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的a、b可以在内部使用，X、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Y仍不可直接访问。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例4.4　保护继承后仍可提供自己的接口（续）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2428875"/>
            <a:chOff x="914400" y="2171700"/>
            <a:chExt cx="7791450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Move(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dx,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dy) { Point::Move(dx, dy);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GetX()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Point::GetX();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GetY()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Point::GetY();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GetH()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GetW()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float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W, H;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3438525"/>
            <a:chOff x="8715375" y="2171700"/>
            <a:chExt cx="2905125" cy="343852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3038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Point的公有函数通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过继承成为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访问；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Rectangle自己声明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的这些函数仍是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的a、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b可以在内部使用，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X、Y仍不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可直接访问。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模拟练习：把访问位置也写进判断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仍以Point和Rectangle为例。先判断代码写在Rectangle内部，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还是写在类外main中，再结合继承方式检查。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5908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语句与位置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：内部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a=2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：类外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rect.a=2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：类外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rect.InitP(2,3)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：类外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rect.Move(3,2)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721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786438"/>
            <a:ext cx="10429875" cy="371475"/>
            <a:chOff x="990600" y="578643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78643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先根据代码出现的位置与表达式类型作判断，再说明依据。下一页一起核对。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模拟练习讲评：把访问位置也写进判断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仍以Point和Rectangle为例。先判断代码写在Rectangle内部，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还是写在类外main中，再结合继承方式检查。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61937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619625"/>
                <a:gridCol w="1333500"/>
                <a:gridCol w="4238625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语句与位置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是否允许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判断依据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4667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：内部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a=2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是基类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667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public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：类外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rect.a=2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类外不能直接访问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protected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667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：类外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rect.InitP(2,3)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不允许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继承来的接口按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private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：类外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rect.Move(3,2)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例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4.1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允许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Rectangle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公开的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Move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70071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15012"/>
            <a:ext cx="10429875" cy="371475"/>
            <a:chOff x="990600" y="5815012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15012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判断时同时看三项：成员在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中的声明、采用哪种继承方式、这次访问发生在哪里。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基类与派生类可以表达哪些关系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继承常把一般类型逐步具体化，例如输入设备与键盘、鼠标。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已有类描述共同部分，新类补充各自特点。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860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怎样理解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334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一般到特殊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键盘、鼠标都属于输入设备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接口到具体实现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基类约定操作，派生类提供实现；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虚函数部分再展开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结合多个基类的行为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多继承让一个派生类同时沿用多个基类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6733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81638"/>
            <a:ext cx="10429875" cy="704850"/>
            <a:chOff x="990600" y="548163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816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继承中的“组合多个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行为”，与把对象放进成员变量是两种不同的写法。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选用哪种方式，要看类型之间实际是什么关系。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一个Polygon，派生出矩形与三角形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矩形和三角形都需要宽、高，却用不同方法求面积。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让Polygon保存共同数据和设置操作，再由两个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计算各自的面积。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524000" y="3038475"/>
            <a:ext cx="9239250" cy="2190750"/>
            <a:chOff x="1524000" y="3038475"/>
            <a:chExt cx="9239250" cy="2190750"/>
          </a:xfrm>
        </p:grpSpPr>
        <p:grpSp>
          <p:nvGrpSpPr>
            <p:cNvPr id="13" name="Group 13"/>
            <p:cNvGrpSpPr/>
            <p:nvPr/>
          </p:nvGrpSpPr>
          <p:grpSpPr>
            <a:xfrm>
              <a:off x="4191000" y="3038475"/>
              <a:ext cx="4000500" cy="742950"/>
              <a:chOff x="4191000" y="3038475"/>
              <a:chExt cx="4000500" cy="74295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4191000" y="3038475"/>
                <a:ext cx="4000500" cy="742950"/>
              </a:xfrm>
              <a:prstGeom prst="roundRect">
                <a:avLst>
                  <a:gd name="adj" fmla="val 1025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4276725" y="3057525"/>
                <a:ext cx="382905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Polygon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共同的宽、高与设置操作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524000" y="4419600"/>
              <a:ext cx="3333750" cy="809625"/>
              <a:chOff x="1524000" y="4419600"/>
              <a:chExt cx="3333750" cy="8096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524000" y="4419600"/>
                <a:ext cx="3333750" cy="809625"/>
              </a:xfrm>
              <a:prstGeom prst="roundRect">
                <a:avLst>
                  <a:gd name="adj" fmla="val 941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609725" y="4464844"/>
                <a:ext cx="31623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Rectangle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面积：宽乘高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429500" y="4419600"/>
              <a:ext cx="3333750" cy="809625"/>
              <a:chOff x="7429500" y="4419600"/>
              <a:chExt cx="3333750" cy="80962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429500" y="4419600"/>
                <a:ext cx="3333750" cy="809625"/>
              </a:xfrm>
              <a:prstGeom prst="roundRect">
                <a:avLst>
                  <a:gd name="adj" fmla="val 9412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515225" y="4471988"/>
                <a:ext cx="3162300" cy="704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195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Triangle</a:t>
                </a:r>
                <a:br/>
                <a:r>
                  <a:rPr lang="zh-CN" sz="195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面积：底乘高再除以2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429000" y="3851597"/>
              <a:ext cx="1333500" cy="472753"/>
              <a:chOff x="3429000" y="3851597"/>
              <a:chExt cx="1333500" cy="472753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3429000" y="3857625"/>
                <a:ext cx="1333500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1333500" h="466725">
                    <a:moveTo>
                      <a:pt x="0" y="466725"/>
                    </a:moveTo>
                    <a:lnTo>
                      <a:pt x="13335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667441" y="3851597"/>
                <a:ext cx="95059" cy="70019"/>
              </a:xfrm>
              <a:custGeom>
                <a:avLst/>
                <a:gdLst/>
                <a:ahLst/>
                <a:cxnLst/>
                <a:rect l="l" t="t" r="r" b="b"/>
                <a:pathLst>
                  <a:path w="95059" h="70019">
                    <a:moveTo>
                      <a:pt x="95059" y="6028"/>
                    </a:moveTo>
                    <a:lnTo>
                      <a:pt x="24507" y="700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7620000" y="3853859"/>
              <a:ext cx="1238250" cy="470491"/>
              <a:chOff x="7620000" y="3853859"/>
              <a:chExt cx="1238250" cy="47049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0000" y="3857625"/>
                <a:ext cx="1238250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1238250" h="466725">
                    <a:moveTo>
                      <a:pt x="1238250" y="466725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620000" y="3853859"/>
                <a:ext cx="95176" cy="69417"/>
              </a:xfrm>
              <a:custGeom>
                <a:avLst/>
                <a:gdLst/>
                <a:ahLst/>
                <a:cxnLst/>
                <a:rect l="l" t="t" r="r" b="b"/>
                <a:pathLst>
                  <a:path w="95176" h="69417">
                    <a:moveTo>
                      <a:pt x="0" y="3766"/>
                    </a:moveTo>
                    <a:lnTo>
                      <a:pt x="95176" y="0"/>
                    </a:lnTo>
                    <a:lnTo>
                      <a:pt x="69011" y="69417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原图中两条箭头都指向Polygon，表示Rectangle和Triangle分别从它派生。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两个对象各自保存自己的宽、高。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例4.5　Polygon保存宽和高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共同任务是接收两个整数，并保存到width和height。把数据设为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的面积函数能够使用。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set_values(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width = a; height =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438400"/>
            <a:chOff x="7715250" y="2986088"/>
            <a:chExt cx="37623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set_values接收a、b，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分别保存为width、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height。这两项数据用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声明，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的成员函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数能够使用。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例4.5　Polygon保存宽和高（续）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143000"/>
            <a:chOff x="914400" y="2724150"/>
            <a:chExt cx="10220325" cy="11430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3981450"/>
            <a:ext cx="10429875" cy="819150"/>
            <a:chOff x="990600" y="398145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398145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0957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Rectangle从Polygon公有派生。area直接用继承来的width与height相乘，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不需要把设置尺寸的代码再写一遍。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例4.5　Triangle使用自己的面积算法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Triangle也从Polygon公有派生，把面积计算写成底乘高再除以2。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本例两个对象都设置为宽4、高5。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Triangle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width * height / 2;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429875" cy="819150"/>
            <a:chOff x="990600" y="468868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矩形得到20，三角形得到10。共用的是类中已有的代码；rect和trgl的宽、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高数据分别属于各自对象。这里用整数面积演示原例。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例4.5　Triangle使用自己的面积算法（续）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Rectangle rect;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Triangle trgl;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rect.set_values(4,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trgl.set_values(4,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rect.area()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trgl.area() &lt;&lt; '\n';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105025"/>
            <a:chOff x="7715250" y="272415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矩形得到20，三角形得到10。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共用的是类中已有的代码；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rect和trgl的宽、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高数据分别属于各自对象。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这里用整数面积演示原例。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例4.6　派生对象会调用哪一个Mother构造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Mother提供无参和带一个整数参数的构造函数。Daughter和Son都接收一个整数，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但把这个参数交给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的方式不同。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Mother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Mother()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"Mother: no parameters\n";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Mother(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"Mother: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parameter\n";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Mother有两个构造函数。无参版本与int参数版本分别显示不同提示，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后面就靠这些提示判断实际选中了哪一个。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例4.6　派生对象会调用哪一个Mother构造（续）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Daughter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Mother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Daughter(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"Daughter: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parameter\n\n";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Daughter的构造函数接收了a，却没有把a传给Mother。建立Daughter对象时，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它的Mother部分使用无参构造。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例4.6　用初始化列表把参数交给基类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Son在冒号后写Mother(a)，明确选择Mother的带参构造。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对比kelly与bud建立时的输出。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Son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Mother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Son(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a) : Mother(a)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"Son: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parameter\n\n";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Daughter kelly(0);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Son bud(0);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438400"/>
            <a:chOff x="7715250" y="2986088"/>
            <a:chExt cx="37623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kelly依次输出Mother: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no parameters和Daughter: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int parameter；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bud依次输出Mother: int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parameter和Son: int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parameter。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例4.7　一个类沿用两方面的功能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继续计算宽4、高5的图形面积。Polygon负责尺寸，Output负责显示整数；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矩形和三角形同时使用这两个类。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619250" y="3038475"/>
            <a:ext cx="8905875" cy="2209800"/>
            <a:chOff x="1619250" y="3038475"/>
            <a:chExt cx="8905875" cy="2209800"/>
          </a:xfrm>
        </p:grpSpPr>
        <p:grpSp>
          <p:nvGrpSpPr>
            <p:cNvPr id="13" name="Group 13"/>
            <p:cNvGrpSpPr/>
            <p:nvPr/>
          </p:nvGrpSpPr>
          <p:grpSpPr>
            <a:xfrm>
              <a:off x="1619250" y="3038475"/>
              <a:ext cx="3714750" cy="790575"/>
              <a:chOff x="1619250" y="3038475"/>
              <a:chExt cx="3714750" cy="7905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619250" y="3038475"/>
                <a:ext cx="3714750" cy="790575"/>
              </a:xfrm>
              <a:prstGeom prst="roundRect">
                <a:avLst>
                  <a:gd name="adj" fmla="val 963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704975" y="3074194"/>
                <a:ext cx="35433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Polygon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保存width、height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7191375" y="3038475"/>
              <a:ext cx="3333750" cy="790575"/>
              <a:chOff x="7191375" y="3038475"/>
              <a:chExt cx="3333750" cy="7905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191375" y="3038475"/>
                <a:ext cx="3333750" cy="790575"/>
              </a:xfrm>
              <a:prstGeom prst="roundRect">
                <a:avLst>
                  <a:gd name="adj" fmla="val 963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277100" y="3074194"/>
                <a:ext cx="31623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Output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显示一个整数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3571875" y="4467225"/>
              <a:ext cx="5238750" cy="781050"/>
              <a:chOff x="3571875" y="4467225"/>
              <a:chExt cx="5238750" cy="78105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3571875" y="4467225"/>
                <a:ext cx="5238750" cy="781050"/>
              </a:xfrm>
              <a:prstGeom prst="roundRect">
                <a:avLst>
                  <a:gd name="adj" fmla="val 975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3657600" y="4498181"/>
                <a:ext cx="506730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Rectangle / Triangle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提供各自的area函数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667125" y="3905250"/>
              <a:ext cx="1000125" cy="466725"/>
              <a:chOff x="3667125" y="3905250"/>
              <a:chExt cx="1000125" cy="46672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3667125" y="3905250"/>
                <a:ext cx="1000125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1000125" h="466725">
                    <a:moveTo>
                      <a:pt x="1000125" y="466725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3667125" y="3905250"/>
                <a:ext cx="95186" cy="70712"/>
              </a:xfrm>
              <a:custGeom>
                <a:avLst/>
                <a:gdLst/>
                <a:ahLst/>
                <a:cxnLst/>
                <a:rect l="l" t="t" r="r" b="b"/>
                <a:pathLst>
                  <a:path w="95186" h="70712">
                    <a:moveTo>
                      <a:pt x="0" y="0"/>
                    </a:moveTo>
                    <a:lnTo>
                      <a:pt x="95186" y="3488"/>
                    </a:lnTo>
                    <a:lnTo>
                      <a:pt x="63815" y="70712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7620000" y="3904076"/>
              <a:ext cx="1143000" cy="467899"/>
              <a:chOff x="7620000" y="3904076"/>
              <a:chExt cx="1143000" cy="467899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620000" y="3905250"/>
                <a:ext cx="1143000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466725">
                    <a:moveTo>
                      <a:pt x="0" y="466725"/>
                    </a:moveTo>
                    <a:lnTo>
                      <a:pt x="1143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8667757" y="3904076"/>
                <a:ext cx="95243" cy="68679"/>
              </a:xfrm>
              <a:custGeom>
                <a:avLst/>
                <a:gdLst/>
                <a:ahLst/>
                <a:cxnLst/>
                <a:rect l="l" t="t" r="r" b="b"/>
                <a:pathLst>
                  <a:path w="95243" h="68679">
                    <a:moveTo>
                      <a:pt x="95243" y="1174"/>
                    </a:moveTo>
                    <a:lnTo>
                      <a:pt x="28044" y="6867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可以有多个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，这叫多继承。这里先看两个功能怎样一起使用，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后面再比较多继承的访问与构造规则。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例4.7　Polygon与Output各自提供什么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Polygon用构造函数接收尺寸。Output提供静态print函数，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只需要一个待显示的整数。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943225"/>
            <a:chOff x="914400" y="2986088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Polygon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width, height;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Polygon(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b) : width(a), height(b)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Output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Output::print(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i &lt;&lt; '\n';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438400"/>
            <a:chOff x="8715375" y="2986088"/>
            <a:chExt cx="2905125" cy="2438400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尺寸分别保存在图形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对象中。print不需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要某个Output对象的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数据，所以可以声明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为static，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并通过类名调用。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例4.7　两个派生类分别补充面积函数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列表中，用逗号分隔Polygon和Output。两个类都采用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继承，并把a、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b传给Polygon构造。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686050"/>
            <a:chOff x="914400" y="2986088"/>
            <a:chExt cx="7791450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Rectangle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Polygon,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Output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Rectangle(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b) : Polygon(a, b)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width * height;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Triangle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Polygon,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Output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Triangle(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b) : Polygon(a, b)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area()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width * height / 2;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105025"/>
            <a:chOff x="8715375" y="2986088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Triangle沿用相同的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尺寸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和输出函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数，只把面积计算写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成各自需要的形式。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继承与派生类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例4.7　计算面积后交给print显示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对象建立时安排尺寸。输出时，先调用area得到整数，再把这个结果传给print。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869406"/>
            <a:ext cx="10220325" cy="1914525"/>
            <a:chOff x="914400" y="28694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8694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Rectangle rect(4,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Triangle trgl(4,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rect.print(rect.area());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Triangle::print(trgl.area());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8694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98231"/>
            <a:ext cx="10429875" cy="819150"/>
            <a:chOff x="990600" y="489823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982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01253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两行分别输出20和10。静态print既可以通过对象写出，也可以通过类名写出；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两种写法调用同一个静态函数。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建立派生对象时，基类部分也要建立好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Rectangle对象中已有Polygon部分。要让整个矩形对象可用，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就得把这部分尺寸也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好，然后才能执行Rectangle自己的构造函数体。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81125" y="3324225"/>
            <a:ext cx="9525000" cy="1943100"/>
            <a:chOff x="1381125" y="3324225"/>
            <a:chExt cx="9525000" cy="1943100"/>
          </a:xfrm>
        </p:grpSpPr>
        <p:grpSp>
          <p:nvGrpSpPr>
            <p:cNvPr id="13" name="Group 13"/>
            <p:cNvGrpSpPr/>
            <p:nvPr/>
          </p:nvGrpSpPr>
          <p:grpSpPr>
            <a:xfrm>
              <a:off x="1381125" y="3324225"/>
              <a:ext cx="4333875" cy="1095375"/>
              <a:chOff x="1381125" y="3324225"/>
              <a:chExt cx="4333875" cy="1095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381125" y="3324225"/>
                <a:ext cx="433387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466850" y="3671888"/>
                <a:ext cx="416242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构造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基类</a:t>
                </a: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部分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238875" y="3324225"/>
              <a:ext cx="4333875" cy="1095375"/>
              <a:chOff x="6238875" y="3324225"/>
              <a:chExt cx="4333875" cy="10953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238875" y="3324225"/>
                <a:ext cx="433387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324600" y="3671888"/>
                <a:ext cx="416242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派生类</a:t>
                </a: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构造函数体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810250" y="3830058"/>
              <a:ext cx="352425" cy="74184"/>
              <a:chOff x="5810250" y="3830058"/>
              <a:chExt cx="352425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810250" y="386715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6074944" y="38300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1" name="Freeform 21"/>
            <p:cNvSpPr/>
            <p:nvPr/>
          </p:nvSpPr>
          <p:spPr>
            <a:xfrm>
              <a:off x="1381125" y="4895850"/>
              <a:ext cx="9525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销毁：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析构函数体 →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7" name="Group 27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5" name="Freeform 25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构造时先完成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，再执行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构造函数体。销毁时先执行派生类析构函数体，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再销毁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例4.8　把构造和析构的时刻打印出来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Base和Derive分别在构造、析构时显示一行文字。只创建一个局部对象op，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观察进入和离开main时发生什么。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base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~Base()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"Destructing base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429875" cy="819150"/>
            <a:chOff x="990600" y="4817269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op先完成Base部分，再执行Derive构造。return结束main时，局部对象开始销毁，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的析构在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析构之前。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例4.8　把构造和析构的时刻打印出来（续）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457575"/>
            <a:chOff x="914400" y="2171700"/>
            <a:chExt cx="7791450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derived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~Derive()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"Destructing derived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 op;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438400"/>
            <a:chOff x="8715375" y="217170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op先完成Base部分，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再执行Derive构造。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return结束main时，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局部对象开始销毁，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的析构在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析构之前。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例4.8　四行输出对应四个阶段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3372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顺序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发生的事情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Constructing base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class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Constructing derived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class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构造函数体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Destructing derived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class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析构函数体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667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Destructing base class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销毁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不需要在Derive析构函数里手动调用Base析构。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对象的销毁过程会继续完成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部分的清理。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基类需要参数时，参数从哪里来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若Base只有Base(int)可用，编译器无法凭空决定这个整数。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Derive的构造函数要在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列表中，说明Base这一部分怎样建立。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686050"/>
            <a:chOff x="914400" y="2986088"/>
            <a:chExt cx="6791325" cy="26860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m) : Base(m)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    // 此时Base部分已经构造完成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438400"/>
            <a:chOff x="7715250" y="2986088"/>
            <a:chExt cx="3762375" cy="243840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Base(m)写在函数体之前，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m可以来自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形参，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也可以用常量。若省略这一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项，会尝试默认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没有可用的无参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构造就会报错。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例4.9　两个实参分别初始化i和j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Base保存i，Derive新增j。建立Derive obj(50,60)，要求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i得到60，</a:t>
              </a:r>
              <a:br/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j得到50。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81125" y="3086100"/>
            <a:ext cx="9144000" cy="2143125"/>
            <a:chOff x="1381125" y="3086100"/>
            <a:chExt cx="9144000" cy="2143125"/>
          </a:xfrm>
        </p:grpSpPr>
        <p:grpSp>
          <p:nvGrpSpPr>
            <p:cNvPr id="13" name="Group 13"/>
            <p:cNvGrpSpPr/>
            <p:nvPr/>
          </p:nvGrpSpPr>
          <p:grpSpPr>
            <a:xfrm>
              <a:off x="1381125" y="3657600"/>
              <a:ext cx="2857500" cy="1095375"/>
              <a:chOff x="1381125" y="3657600"/>
              <a:chExt cx="2857500" cy="1095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381125" y="3657600"/>
                <a:ext cx="2857500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466850" y="3838575"/>
                <a:ext cx="26860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obj(50,60)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n=50，m=60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7239000" y="3086100"/>
              <a:ext cx="3286125" cy="952500"/>
              <a:chOff x="7239000" y="3086100"/>
              <a:chExt cx="3286125" cy="952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239000" y="3086100"/>
                <a:ext cx="3286125" cy="952500"/>
              </a:xfrm>
              <a:prstGeom prst="roundRect">
                <a:avLst>
                  <a:gd name="adj" fmla="val 8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324725" y="3195638"/>
                <a:ext cx="3114675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Base(m)</a:t>
                </a:r>
                <a:br/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基类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i=60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239000" y="4324350"/>
              <a:ext cx="3286125" cy="904875"/>
              <a:chOff x="7239000" y="4324350"/>
              <a:chExt cx="3286125" cy="904875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239000" y="4324350"/>
                <a:ext cx="3286125" cy="904875"/>
              </a:xfrm>
              <a:prstGeom prst="roundRect">
                <a:avLst>
                  <a:gd name="adj" fmla="val 8421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324725" y="4410075"/>
                <a:ext cx="3114675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j=n</a:t>
                </a:r>
                <a:br/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派生类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j=50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4381500" y="3565436"/>
              <a:ext cx="2714625" cy="377914"/>
              <a:chOff x="4381500" y="3565436"/>
              <a:chExt cx="2714625" cy="37791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381500" y="3590925"/>
                <a:ext cx="2714625" cy="352425"/>
              </a:xfrm>
              <a:custGeom>
                <a:avLst/>
                <a:gdLst/>
                <a:ahLst/>
                <a:cxnLst/>
                <a:rect l="l" t="t" r="r" b="b"/>
                <a:pathLst>
                  <a:path w="2714625" h="352425">
                    <a:moveTo>
                      <a:pt x="0" y="352425"/>
                    </a:moveTo>
                    <a:lnTo>
                      <a:pt x="27146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04349" y="3565436"/>
                <a:ext cx="91776" cy="73567"/>
              </a:xfrm>
              <a:custGeom>
                <a:avLst/>
                <a:gdLst/>
                <a:ahLst/>
                <a:cxnLst/>
                <a:rect l="l" t="t" r="r" b="b"/>
                <a:pathLst>
                  <a:path w="91776" h="73567">
                    <a:moveTo>
                      <a:pt x="91776" y="25489"/>
                    </a:moveTo>
                    <a:lnTo>
                      <a:pt x="9551" y="735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7" name="Group 27"/>
            <p:cNvGrpSpPr/>
            <p:nvPr/>
          </p:nvGrpSpPr>
          <p:grpSpPr>
            <a:xfrm>
              <a:off x="4381500" y="4467225"/>
              <a:ext cx="2714625" cy="331872"/>
              <a:chOff x="4381500" y="4467225"/>
              <a:chExt cx="2714625" cy="331872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4381500" y="4467225"/>
                <a:ext cx="2714625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2714625" h="304800">
                    <a:moveTo>
                      <a:pt x="0" y="0"/>
                    </a:moveTo>
                    <a:lnTo>
                      <a:pt x="2714625" y="30480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004803" y="4725376"/>
                <a:ext cx="91322" cy="73721"/>
              </a:xfrm>
              <a:custGeom>
                <a:avLst/>
                <a:gdLst/>
                <a:ahLst/>
                <a:cxnLst/>
                <a:rect l="l" t="t" r="r" b="b"/>
                <a:pathLst>
                  <a:path w="91322" h="73721">
                    <a:moveTo>
                      <a:pt x="91322" y="46649"/>
                    </a:moveTo>
                    <a:lnTo>
                      <a:pt x="0" y="73721"/>
                    </a:lnTo>
                    <a:lnTo>
                      <a:pt x="8277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29" name="Freeform 2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2" name="Group 3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0" name="Freeform 3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Derive的第一个形参n接收50，第二个形参m接收60。Base(m)把60交给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函数体再把n保存到j。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例4.9　Base构造函数保存i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Base负责自己的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成员i。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传入一个整数，Base把它保存好，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并提供showi读取。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943225"/>
            <a:chOff x="914400" y="2986088"/>
            <a:chExt cx="7791450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base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i = n;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~Base()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"Destructing base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showi()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i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105025"/>
            <a:chOff x="8715375" y="2986088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Derive不能直接给i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赋值。通过Base的构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造函数安排i的初值，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再通过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showi显示它。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例4.9　Derive把m交给Base，把n留给j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457575"/>
            <a:chOff x="914400" y="2171700"/>
            <a:chExt cx="7791450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m) : Base(m)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derived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j = n;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~Derive()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"Destructing derived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showj()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j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771775"/>
            <a:chOff x="8715375" y="2171700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列表先执行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Base(m)。进入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Derive函数体时，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i已保存m；随后j保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存n。形参顺序与交给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的顺序，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需要逐项对照。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例4.9　输出与销毁顺序一起检查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 obj(50, 60);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obj.showi();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obj.showj();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showi来自公有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，showj由Derive提供。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两次调用显示的是同一个obj中不同部分保存的数据。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例4.9　输出与销毁顺序一起检查：结果对照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发生的事情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 xml:space="preserve"> 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 xml:space="preserve"> Derive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显示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showi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60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showj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销毁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析构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 xml:space="preserve"> 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 xml:space="preserve"> 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析构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429875" cy="704850"/>
            <a:chOff x="990600" y="519112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showi来自公有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，showj由Derive提供。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两次调用显示的是同一个obj中不同部分保存的数据。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还有对象成员时，要多完成哪一步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一个派生对象除了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部分，还可能保存另一个类的对象成员。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它们都要先建立好，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的构造函数体才能使用。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81125" y="3324225"/>
            <a:ext cx="9525000" cy="1943100"/>
            <a:chOff x="1381125" y="3324225"/>
            <a:chExt cx="9525000" cy="1943100"/>
          </a:xfrm>
        </p:grpSpPr>
        <p:grpSp>
          <p:nvGrpSpPr>
            <p:cNvPr id="13" name="Group 13"/>
            <p:cNvGrpSpPr/>
            <p:nvPr/>
          </p:nvGrpSpPr>
          <p:grpSpPr>
            <a:xfrm>
              <a:off x="1381125" y="3324225"/>
              <a:ext cx="2778125" cy="1095375"/>
              <a:chOff x="1381125" y="3324225"/>
              <a:chExt cx="2778125" cy="1095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381125" y="3324225"/>
                <a:ext cx="277812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466850" y="3671888"/>
                <a:ext cx="2606675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构造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基类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83125" y="3324225"/>
              <a:ext cx="2778125" cy="1095375"/>
              <a:chOff x="4683125" y="3324225"/>
              <a:chExt cx="2778125" cy="10953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83125" y="3324225"/>
                <a:ext cx="277812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68850" y="3505200"/>
                <a:ext cx="2606675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按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声明顺序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构造对象成员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54500" y="3830058"/>
              <a:ext cx="352425" cy="74184"/>
              <a:chOff x="4254500" y="3830058"/>
              <a:chExt cx="352425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54500" y="386715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519194" y="38300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7985125" y="3324225"/>
              <a:ext cx="2778125" cy="1095375"/>
              <a:chOff x="7985125" y="3324225"/>
              <a:chExt cx="2778125" cy="10953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7985125" y="3324225"/>
                <a:ext cx="277812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070850" y="3505200"/>
                <a:ext cx="2606675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派生类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构造函数体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556500" y="3830058"/>
              <a:ext cx="352425" cy="74184"/>
              <a:chOff x="7556500" y="3830058"/>
              <a:chExt cx="352425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556500" y="386715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21194" y="38300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1381125" y="4895850"/>
              <a:ext cx="9525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销毁：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析构体 → 成员逆序析构 → 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2" name="Freeform 32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单继承时依次完成：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、按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排列的对象成员、派生类构造函数体。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销毁时先执行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析构体，再按相反顺序销毁成员和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例4.10　同一个对象里有两份Base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en-US" sz="20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Derived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公有继承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Base，又声明了一个Base类型的对象成员d。它们类型相同，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却是Derived对象中的两个不同部分。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81125" y="3086100"/>
            <a:ext cx="9429750" cy="2190750"/>
            <a:chOff x="1381125" y="3086100"/>
            <a:chExt cx="9429750" cy="2190750"/>
          </a:xfrm>
        </p:grpSpPr>
        <p:sp>
          <p:nvSpPr>
            <p:cNvPr id="10" name="Freeform 10"/>
            <p:cNvSpPr/>
            <p:nvPr/>
          </p:nvSpPr>
          <p:spPr>
            <a:xfrm>
              <a:off x="1381125" y="3086100"/>
              <a:ext cx="9429750" cy="2190750"/>
            </a:xfrm>
            <a:prstGeom prst="roundRect">
              <a:avLst>
                <a:gd name="adj" fmla="val 4348"/>
              </a:avLst>
            </a:prstGeom>
            <a:noFill/>
            <a:ln w="11430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3143250" y="3209925"/>
              <a:ext cx="619125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8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Derived obj(123)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714500" y="3848100"/>
              <a:ext cx="4000500" cy="1190625"/>
              <a:chOff x="1714500" y="3848100"/>
              <a:chExt cx="4000500" cy="119062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714500" y="3848100"/>
                <a:ext cx="4000500" cy="1190625"/>
              </a:xfrm>
              <a:prstGeom prst="roundRect">
                <a:avLst>
                  <a:gd name="adj" fmla="val 64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800225" y="4083844"/>
                <a:ext cx="3829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继承来的Base部分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Base(i)，x=123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429375" y="3848100"/>
              <a:ext cx="4000500" cy="1190625"/>
              <a:chOff x="6429375" y="3848100"/>
              <a:chExt cx="4000500" cy="1190625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6429375" y="3848100"/>
                <a:ext cx="4000500" cy="1190625"/>
              </a:xfrm>
              <a:prstGeom prst="roundRect">
                <a:avLst>
                  <a:gd name="adj" fmla="val 64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6515100" y="4083844"/>
                <a:ext cx="3829050" cy="71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对象成员d</a:t>
                </a:r>
                <a:br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d(i)，x=123</a:t>
                </a:r>
              </a:p>
            </p:txBody>
          </p:sp>
        </p:grpSp>
      </p:grpSp>
      <p:sp>
        <p:nvSpPr>
          <p:cNvPr id="22" name="Freeform 22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5" name="Group 25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3" name="Freeform 23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Base(i)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继承来的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部分，d(i)初始化名字为d的对象成员。两份都要构造，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也各自会析构。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例4.10　Base保存x并报告构造时刻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62238"/>
            <a:ext cx="7791450" cy="2686050"/>
            <a:chOff x="914400" y="2662238"/>
            <a:chExt cx="7791450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662238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x =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base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~Base()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"Destructing base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show()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 x=" &lt;&lt; x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62238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662238"/>
            <a:ext cx="2905125" cy="2771775"/>
            <a:chOff x="8715375" y="2662238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66223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97656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062288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Base的每个对象分别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保存自己的x。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构造输出没有写明对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象名字，判断两行同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样的输出时，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要结合它们各自属于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哪一部分。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例4.10　初始化列表分别安排两份Base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971925"/>
            <a:chOff x="914400" y="2171700"/>
            <a:chExt cx="7791450" cy="397192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9719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 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i) : Base(i), d(i)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derived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~Derived()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"Destructing derived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\n";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 obj(123);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obj.show();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897630"/>
            </a:xfrm>
            <a:custGeom>
              <a:avLst/>
              <a:gdLst/>
              <a:ahLst/>
              <a:cxnLst/>
              <a:rect l="l" t="t" r="r" b="b"/>
              <a:pathLst>
                <a:path w="9525" h="3897630">
                  <a:moveTo>
                    <a:pt x="0" y="0"/>
                  </a:moveTo>
                  <a:lnTo>
                    <a:pt x="0" y="38976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438400"/>
            <a:chOff x="8715375" y="217170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先构造继承来的Base，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再构造d，最后进入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Derived构造体。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obj.show()使用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部分的show，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输出x=123。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例4.10　把相同的输出对应到不同对象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1467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顺序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继承来的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Base(123)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Base(123)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整个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构造函数体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整个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析构函数体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成员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，再到基类部分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两次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析构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67350"/>
            <a:ext cx="10429875" cy="704850"/>
            <a:chOff x="990600" y="5467350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673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两个Base构造提示看起来一样，仍代表两个独立子对象。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不要把它们合成同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多层派生时，每一层负责自己的直接基类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假如Third从Second派生，而Second又从First派生，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Third通常把参数交给Second，再由Second决定怎样构造First。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81125" y="3324225"/>
            <a:ext cx="9525000" cy="1943100"/>
            <a:chOff x="1381125" y="3324225"/>
            <a:chExt cx="9525000" cy="1943100"/>
          </a:xfrm>
        </p:grpSpPr>
        <p:grpSp>
          <p:nvGrpSpPr>
            <p:cNvPr id="13" name="Group 13"/>
            <p:cNvGrpSpPr/>
            <p:nvPr/>
          </p:nvGrpSpPr>
          <p:grpSpPr>
            <a:xfrm>
              <a:off x="1381125" y="3324225"/>
              <a:ext cx="2778125" cy="1095375"/>
              <a:chOff x="1381125" y="3324225"/>
              <a:chExt cx="2778125" cy="10953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381125" y="3324225"/>
                <a:ext cx="277812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466850" y="3505200"/>
                <a:ext cx="2606675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First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完成基础部分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4683125" y="3324225"/>
              <a:ext cx="2778125" cy="1095375"/>
              <a:chOff x="4683125" y="3324225"/>
              <a:chExt cx="2778125" cy="10953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4683125" y="3324225"/>
                <a:ext cx="277812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4768850" y="3505200"/>
                <a:ext cx="2606675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Second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完成新增部分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4254500" y="3830058"/>
              <a:ext cx="352425" cy="74184"/>
              <a:chOff x="4254500" y="3830058"/>
              <a:chExt cx="352425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4254500" y="386715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4519194" y="38300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7985125" y="3324225"/>
              <a:ext cx="2778125" cy="1095375"/>
              <a:chOff x="7985125" y="3324225"/>
              <a:chExt cx="2778125" cy="10953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7985125" y="3324225"/>
                <a:ext cx="2778125" cy="1095375"/>
              </a:xfrm>
              <a:prstGeom prst="roundRect">
                <a:avLst>
                  <a:gd name="adj" fmla="val 6957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8070850" y="3505200"/>
                <a:ext cx="2606675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Third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完成本层部分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556500" y="3830058"/>
              <a:ext cx="352425" cy="74184"/>
              <a:chOff x="7556500" y="3830058"/>
              <a:chExt cx="352425" cy="741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7556500" y="3867150"/>
                <a:ext cx="3524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52425" h="9525">
                    <a:moveTo>
                      <a:pt x="0" y="0"/>
                    </a:moveTo>
                    <a:lnTo>
                      <a:pt x="3524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7821194" y="38300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8" name="Freeform 28"/>
            <p:cNvSpPr/>
            <p:nvPr/>
          </p:nvSpPr>
          <p:spPr>
            <a:xfrm>
              <a:off x="1381125" y="4895850"/>
              <a:ext cx="95250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调用传参向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追溯，构造完成从First回到Third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4" name="Group 34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2" name="Freeform 32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一层层完成，再执行各层函数体。省略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初始化项的前提，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是默认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那一层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确实可行。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First保存a、b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这个例子建立First、Second、Third三层类型。先看最基础的一层：无参时把a、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b设为0，带参时分别保存x、y。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First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b;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First() { a = 0; b 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First(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y) { a = x; b = 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~First()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"\n a=" &lt;&lt; a &lt;&lt; " b=" &lt;&lt;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1771650"/>
            <a:chOff x="7715250" y="2986088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后面的Second不能直接访问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a、b，但可以选择First的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构造函数安排初值，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并调用First::print显示。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Second的三个构造函数怎样传参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Second增加c、d。无参构造把First设为(1,1)；两个参数时先加1交给First；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四个参数时用后两个构造First。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Second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First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c, 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Second() : First(1, 1) { c = 0; d 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Second(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y) : First(x + 1, y + 1)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 = x; d =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无参构造把(1,1)交给First。两个参数时，x、y留给c、d，x+1、y+1交给First；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四个参数的版本接在后面。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Second的三个构造函数怎样传参（续）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Second(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 : First(m,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n)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 = x; d =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~Second()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First::print();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 c=" &lt;&lt; c &lt;&lt; " d=" &lt;&lt;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429875" cy="819150"/>
            <a:chOff x="990600" y="4910138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Second::print先调用First::print，再补充c、d。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同名隐藏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First::明确指定要使用的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版本。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Third再增加一个整数e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Third把前面的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任务交给Second，只负责自己新增的e。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不同参数个数会选择不同的Second构造函数。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Third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Second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e;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Third() { e = 0;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Third(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z) : Second(x,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y) { e = z; 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Third()没有写Second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项，会调用Second()。它又把(1,1)交给First，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所以默认Third中的a、b并不是0。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Third再增加一个整数e（续）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Third(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n)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: Second(x, y, m, n) { e = z;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~Third()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Second::print();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 e=" &lt;&lt; 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Third()没有写Second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项，会调用Second()。它又把(1,1)交给First，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所以默认Third中的a、b并不是0。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建立七个对象，逐个检查结果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7791450" cy="2686050"/>
            <a:chOff x="914400" y="2705100"/>
            <a:chExt cx="7791450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7667625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First obj0; obj0.print();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Second obj1; obj1.print();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Second obj2(10, 10, 20, 20); obj2.print();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Second obj3(10, 10); obj3.print();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Third obj4; obj4.print();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Third obj5(10, 10, 20); obj5.print();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Third obj6(100, 100, 200, 50, 50); obj6.print();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705100"/>
            <a:ext cx="2905125" cy="2438400"/>
            <a:chOff x="8715375" y="270510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7051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30194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10515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读每个声明时，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按“当前类选哪一个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构造函数，参数再交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给哪一层”追踪。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下一页把各层保存的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值集中对照。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First与Second的四组结果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4671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c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没有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First()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Second()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First(1,1)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后两个参数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交给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First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429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x+1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y+1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交给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First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7054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819775"/>
            <a:ext cx="10429875" cy="371475"/>
            <a:chOff x="990600" y="5819775"/>
            <a:chExt cx="10429875" cy="371475"/>
          </a:xfrm>
        </p:grpSpPr>
        <p:sp>
          <p:nvSpPr>
            <p:cNvPr id="9" name="Freeform 9"/>
            <p:cNvSpPr/>
            <p:nvPr/>
          </p:nvSpPr>
          <p:spPr>
            <a:xfrm>
              <a:off x="990600" y="5819775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同样写出10、10，参数个数不同，会选中不同的构造函数，a、b也就不同。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构造与析构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例4.11　Third的三组结果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8384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547938"/>
                <a:gridCol w="2547938"/>
                <a:gridCol w="2547937"/>
                <a:gridCol w="2547937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c</a:t>
                      </a:r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obj6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100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100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200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07682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191125"/>
            <a:ext cx="10429875" cy="704850"/>
            <a:chOff x="990600" y="519112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1911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obj6的100、100留给Second，200留给Third，50、50继续交给First。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每一层只保存自己负责的数据。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从一个基类，到多个基类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多继承、多层派生与多重派生，分别描述不同的类结构。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633662"/>
          <a:ext cx="10191750" cy="296227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524000"/>
                <a:gridCol w="4238625"/>
                <a:gridCol w="4429125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含义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对应例子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810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单继承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每个派生类只有一个直接基类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Second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First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多继承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一个类有多个直接基类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Rectangle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同时继承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Polygon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Output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10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多重派生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同一基类派生多个类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Polygon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Rectangle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Triangle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810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多层派生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派生类继续作为基类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 xml:space="preserve">First 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 xml:space="preserve"> Second 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 xml:space="preserve"> Third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911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05488"/>
            <a:ext cx="10429875" cy="371475"/>
            <a:chOff x="990600" y="580548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0548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多继承看直接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数量，多层派生看继承链的层次，两者可以同时出现。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多继承中，每个基类分别指定继承方式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冒号后列出所有直接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，彼此用逗号分隔。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不会自动应用到逗号后的其他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7791450" cy="2428875"/>
            <a:chOff x="914400" y="3255169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y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对x是public继承，对y按class默认的private处理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 :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对x是private继承，对y是public继承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两个基类都明确采用public继承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3255169"/>
            <a:ext cx="2905125" cy="2105025"/>
            <a:chOff x="8715375" y="3255169"/>
            <a:chExt cx="2905125" cy="2105025"/>
          </a:xfrm>
        </p:grpSpPr>
        <p:sp>
          <p:nvSpPr>
            <p:cNvPr id="14" name="Freeform 14"/>
            <p:cNvSpPr/>
            <p:nvPr/>
          </p:nvSpPr>
          <p:spPr>
            <a:xfrm>
              <a:off x="8715375" y="3255169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569494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655219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这三段是不同写法的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对照，分别考虑。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检查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访问权限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沿着使用的那个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逐项判断。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例4.12　A和B分别管理一个整数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C要沿用A和B的功能，但对A采用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继承，对B采用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先准备两个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各自的设置和输出接口。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setA(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 a =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printA()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"a=" &lt;&lt; a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a和b分别由所属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的成员函数管理。C通过setA、setB间接设置数据，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不直接访问它们。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例4.12　A和B分别管理一个整数（续）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setB(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 b =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printB()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"b=" &lt;&lt; b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a和b分别由所属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的成员函数管理。C通过setA、setB间接设置数据，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不直接访问它们。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例4.12　C在内部继续使用B的函数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6791325" cy="3457575"/>
            <a:chOff x="914400" y="2171700"/>
            <a:chExt cx="6791325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6667500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setC(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 =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setB(y);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printC()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printB();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"c=" &lt;&lt; 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171700"/>
            <a:ext cx="3762375" cy="2438400"/>
            <a:chOff x="7715250" y="217170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1717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4860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57175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继承限制了main经C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对象直接调用B的函数。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C自己的成员函数仍能调用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setB和printB，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所以可以向外提供setC、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printC。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例4.12　类外能访问A，怎样使用B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C obj;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obj.setA(3);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obj.printA();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obj.setB(4);   // 错误：B是私有基类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obj.printB();  // 错误：不能在此直接调用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obj.setC(6, 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obj.printC();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762375" cy="1771650"/>
            <a:chOff x="7715250" y="2705100"/>
            <a:chExt cx="37623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依次输出a=3、b=8、c=6。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b的值来自setC内部调用的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setB(8)，不是被注释的错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误语句。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两个基类都有f，调用哪一个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X和Y都声明了f。Z同时继承它们，写obj.f()时，两个来源都符合这个名字，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编译器无法唯一选择。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2943225"/>
            <a:chOff x="914400" y="2986088"/>
            <a:chExt cx="6791325" cy="29432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f(); 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f();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g(); 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Z obj;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// obj.f();  // 错误：f有两个来源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obj.X::f();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obj.Y::f();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X::与Y::明确指定查找来源，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消除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二义性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。Z自己声明了g，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直接写obj.g()会先找到Z中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的g；这些声明的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实现另行提供。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多个基类怎样安排构造顺序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一个对象有多个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部分时，它们都要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。顺序由类声明中的基类列表决定，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不由构造函数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列表的书写顺序决定。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: Base1(x), Base2(y), value(z) {}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value;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这里先构造Base1，再构造Base2，接着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value，最后进入Derived构造函数体。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实参也可以重复使用或来自常量，不要求参数个数机械相加。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硬件与软件的例子：分别转交参数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Hard保存硬件名称，Soft保存操作系统与语言，System再保存拥有者。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System构造时，把各项参数交给对应部分。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6791325" cy="3200400"/>
            <a:chOff x="914400" y="2986088"/>
            <a:chExt cx="6791325" cy="320040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6667500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Hard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bodyname[20];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Hard(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bdnm);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Soft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os[10], Lang[15];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Soft(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* o,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lg);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2986088"/>
            <a:ext cx="3762375" cy="2105025"/>
            <a:chOff x="7715250" y="2986088"/>
            <a:chExt cx="3762375" cy="2105025"/>
          </a:xfrm>
        </p:grpSpPr>
        <p:sp>
          <p:nvSpPr>
            <p:cNvPr id="14" name="Freeform 14"/>
            <p:cNvSpPr/>
            <p:nvPr/>
          </p:nvSpPr>
          <p:spPr>
            <a:xfrm>
              <a:off x="7715250" y="2986088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300412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386138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这些是类的声明片段，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构造函数实现另行提供。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字符串长度应适合相应数组，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并为字符串结束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标记留出位置。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System把不同参数送往不同基类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System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Hard,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Soft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owner[10];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System(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* ow,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bn,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* o,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* lg)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: Hard(bn), Soft(o, lg)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strcpy(owner, ow);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438400"/>
            <a:chOff x="7715250" y="272415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bn交给Hard，o、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lg交给Soft，ow留给System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保存。使用这段实现时需包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含&lt;cstring&gt;并使用std命名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空间；传入姓名须能放入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owner。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窗口与滚动条：同一组坐标怎样分配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window接收窗口四条边的位置。scrollbar也接收四条边，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让新类把右侧宽20的区域交给滚动条使用。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714500" y="3181350"/>
            <a:ext cx="9429750" cy="2038350"/>
            <a:chOff x="1714500" y="3181350"/>
            <a:chExt cx="9429750" cy="2038350"/>
          </a:xfrm>
        </p:grpSpPr>
        <p:sp>
          <p:nvSpPr>
            <p:cNvPr id="10" name="Freeform 10"/>
            <p:cNvSpPr/>
            <p:nvPr/>
          </p:nvSpPr>
          <p:spPr>
            <a:xfrm>
              <a:off x="3048000" y="3228975"/>
              <a:ext cx="5857875" cy="1524000"/>
            </a:xfrm>
            <a:prstGeom prst="rect">
              <a:avLst/>
            </a:prstGeom>
            <a:solidFill>
              <a:srgbClr val="F3F6FA"/>
            </a:solidFill>
            <a:ln w="11430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8048625" y="3228975"/>
              <a:ext cx="857250" cy="1524000"/>
            </a:xfrm>
            <a:prstGeom prst="rect">
              <a:avLst/>
            </a:prstGeom>
            <a:solidFill>
              <a:srgbClr val="DDE8F5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3476625" y="4038600"/>
              <a:ext cx="41910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window：整个窗口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809750" y="3181350"/>
              <a:ext cx="10953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top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1714500" y="4800600"/>
              <a:ext cx="1333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bottom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3048000" y="4848225"/>
              <a:ext cx="1714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left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8953500" y="4038600"/>
              <a:ext cx="21907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scrollbar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8667750" y="4287258"/>
              <a:ext cx="333375" cy="74184"/>
              <a:chOff x="8667750" y="4287258"/>
              <a:chExt cx="333375" cy="7418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8667750" y="4324350"/>
                <a:ext cx="3333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33375" h="9525">
                    <a:moveTo>
                      <a:pt x="333375" y="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8667750" y="4287258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0" y="37092"/>
                    </a:moveTo>
                    <a:lnTo>
                      <a:pt x="87731" y="0"/>
                    </a:lnTo>
                    <a:lnTo>
                      <a:pt x="87731" y="74184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5" name="Freeform 25"/>
            <p:cNvSpPr/>
            <p:nvPr/>
          </p:nvSpPr>
          <p:spPr>
            <a:xfrm>
              <a:off x="6953250" y="4848225"/>
              <a:ext cx="3714750" cy="357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right-20 至 right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1" name="Group 31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9" name="Freeform 29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窗口区域为top、left、bottom、right。滚动条的左边界取right-20，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右边界仍为right；该示例假定窗口宽度至少为20。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窗口例子：基类列表与初始化列表对照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7791450" cy="2943225"/>
            <a:chOff x="914400" y="2576512"/>
            <a:chExt cx="7791450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window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window(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top,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left,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bottom,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right);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~window();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scrollbar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scrollbar(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top,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left,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bottom,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right);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~scrollbar();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576512"/>
            <a:ext cx="2905125" cy="2438400"/>
            <a:chOff x="8715375" y="2576512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576512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890838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976562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省略的继承方式都按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构造函数和析构函数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名字必须与类名一致；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这里沿用窗口与滚动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条组合的原例结构。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窗口例子：基类列表与初始化列表对照（续）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scrollbarwind : window, scrollbar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scrollbarwind(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top,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left,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bottom,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right);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~scrollbarwind();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省略的继承方式都按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处理。构造函数和析构函数名字必须与类名一致；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这里沿用窗口与滚动条组合的原例结构。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窗口例子：分别初始化两个基类部分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657350"/>
            <a:chOff x="914400" y="2724150"/>
            <a:chExt cx="10220325" cy="165735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scrollbarwind::scrollbarwind(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top,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left,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bottom,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right)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: window(top, left, bottom, right),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scrollbar(top, right - 20, bottom, right)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两个基类部分已经完成构造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495800"/>
            <a:ext cx="10429875" cy="819150"/>
            <a:chOff x="990600" y="4495800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495800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6101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类声明先列window，后列scrollbar，所以构造也按这个次序完成。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接收的坐标不同，各自负责相应区域。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例4.13　Base1保存x，Base2保存y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本例要建立一个同时保存x、y、z的对象。x、y分别由两个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z由Derived自己保存。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Base1(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sx) { x = sx;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getx()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都只有带参构造。Derived建立时需要明确提供sx、sy，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不能省略以后再在函数体里补做。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例4.13　Base1保存x，Base2保存y（续）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Base2(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sy) { y = sy;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都只有带参构造。Derived建立时需要明确提供sx、sy，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不能省略以后再在函数体里补做。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例4.13　私有基类的读取由Derived转接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sz)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: Base1(sx), Base2(sy) { z = sz;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getz()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gety()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Base2::gety();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438400"/>
            <a:chOff x="7715250" y="2724150"/>
            <a:chExt cx="3762375" cy="243840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getx通过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继承向外保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留。Base2是私有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所以Derived自己提供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gety，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再在内部调用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Base2::gety。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多继承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例4.13　三个值怎样输出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 obj(1, 3, 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 = obj.getx();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"x=" &lt;&lt; ma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mb = obj.gety();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"y=" &lt;&lt; mb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mc = obj.getz();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"z=" &lt;&lt; mc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762375" cy="1438275"/>
            <a:chOff x="7715250" y="2705100"/>
            <a:chExt cx="3762375" cy="143827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762375" cy="1038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构造依次把1交给Base1、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3交给Base2，再把5保存到z。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输出为x=1、y=3、z=5。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两条继承路径，可能带来两份相同的基类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base1和base2都从base派生，derived再同时继承base1、base2。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若两条路径都采用普通继承，derived里就会出现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base。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905000" y="3038475"/>
            <a:ext cx="8858250" cy="2190750"/>
            <a:chOff x="1905000" y="3038475"/>
            <a:chExt cx="8858250" cy="2190750"/>
          </a:xfrm>
        </p:grpSpPr>
        <p:grpSp>
          <p:nvGrpSpPr>
            <p:cNvPr id="13" name="Group 13"/>
            <p:cNvGrpSpPr/>
            <p:nvPr/>
          </p:nvGrpSpPr>
          <p:grpSpPr>
            <a:xfrm>
              <a:off x="1905000" y="3038475"/>
              <a:ext cx="3714750" cy="619125"/>
              <a:chOff x="1905000" y="3038475"/>
              <a:chExt cx="3714750" cy="6191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905000" y="3038475"/>
                <a:ext cx="371475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990725" y="3155156"/>
                <a:ext cx="35433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base：a=5→15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6762750" y="3038475"/>
              <a:ext cx="4000500" cy="619125"/>
              <a:chOff x="6762750" y="3038475"/>
              <a:chExt cx="4000500" cy="61912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6762750" y="3038475"/>
                <a:ext cx="40005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6848475" y="3155156"/>
                <a:ext cx="38290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另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一份</a:t>
                </a:r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base：a=5→25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286000" y="3848100"/>
              <a:ext cx="3238500" cy="571500"/>
              <a:chOff x="2286000" y="3848100"/>
              <a:chExt cx="3238500" cy="571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2286000" y="3848100"/>
                <a:ext cx="32385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2371725" y="3940969"/>
                <a:ext cx="30670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base1：a加10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000875" y="3848100"/>
              <a:ext cx="3238500" cy="571500"/>
              <a:chOff x="7000875" y="3848100"/>
              <a:chExt cx="3238500" cy="5715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000875" y="3848100"/>
                <a:ext cx="32385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7086600" y="3940969"/>
                <a:ext cx="30670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base2：a加20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4191000" y="4657725"/>
              <a:ext cx="4191000" cy="571500"/>
              <a:chOff x="4191000" y="4657725"/>
              <a:chExt cx="4191000" cy="5715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4191000" y="4657725"/>
                <a:ext cx="41910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276725" y="4750594"/>
                <a:ext cx="40195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derived：读取最终结果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3762375" y="3657600"/>
              <a:ext cx="95250" cy="190500"/>
              <a:chOff x="3762375" y="3657600"/>
              <a:chExt cx="95250" cy="1905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3762375" y="3657600"/>
                <a:ext cx="9525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90500">
                    <a:moveTo>
                      <a:pt x="95250" y="19050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3762375" y="3657600"/>
                <a:ext cx="72411" cy="95057"/>
              </a:xfrm>
              <a:custGeom>
                <a:avLst/>
                <a:gdLst/>
                <a:ahLst/>
                <a:cxnLst/>
                <a:rect l="l" t="t" r="r" b="b"/>
                <a:pathLst>
                  <a:path w="72411" h="95057">
                    <a:moveTo>
                      <a:pt x="0" y="0"/>
                    </a:moveTo>
                    <a:lnTo>
                      <a:pt x="72411" y="61881"/>
                    </a:lnTo>
                    <a:lnTo>
                      <a:pt x="6058" y="95057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5" name="Group 35"/>
            <p:cNvGrpSpPr/>
            <p:nvPr/>
          </p:nvGrpSpPr>
          <p:grpSpPr>
            <a:xfrm>
              <a:off x="8667750" y="3657600"/>
              <a:ext cx="95250" cy="190500"/>
              <a:chOff x="8667750" y="3657600"/>
              <a:chExt cx="95250" cy="19050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8667750" y="3657600"/>
                <a:ext cx="9525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190500">
                    <a:moveTo>
                      <a:pt x="0" y="190500"/>
                    </a:moveTo>
                    <a:lnTo>
                      <a:pt x="952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8690589" y="3657600"/>
                <a:ext cx="72411" cy="95057"/>
              </a:xfrm>
              <a:custGeom>
                <a:avLst/>
                <a:gdLst/>
                <a:ahLst/>
                <a:cxnLst/>
                <a:rect l="l" t="t" r="r" b="b"/>
                <a:pathLst>
                  <a:path w="72411" h="95057">
                    <a:moveTo>
                      <a:pt x="72411" y="0"/>
                    </a:moveTo>
                    <a:lnTo>
                      <a:pt x="66352" y="95057"/>
                    </a:lnTo>
                    <a:lnTo>
                      <a:pt x="0" y="61881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8" name="Group 38"/>
            <p:cNvGrpSpPr/>
            <p:nvPr/>
          </p:nvGrpSpPr>
          <p:grpSpPr>
            <a:xfrm>
              <a:off x="4333875" y="4408770"/>
              <a:ext cx="809625" cy="248955"/>
              <a:chOff x="4333875" y="4408770"/>
              <a:chExt cx="809625" cy="248955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4333875" y="4419600"/>
                <a:ext cx="80962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238125">
                    <a:moveTo>
                      <a:pt x="809625" y="238125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4333875" y="4408770"/>
                <a:ext cx="94632" cy="71170"/>
              </a:xfrm>
              <a:custGeom>
                <a:avLst/>
                <a:gdLst/>
                <a:ahLst/>
                <a:cxnLst/>
                <a:rect l="l" t="t" r="r" b="b"/>
                <a:pathLst>
                  <a:path w="94632" h="71170">
                    <a:moveTo>
                      <a:pt x="0" y="10830"/>
                    </a:moveTo>
                    <a:lnTo>
                      <a:pt x="94632" y="0"/>
                    </a:lnTo>
                    <a:lnTo>
                      <a:pt x="73700" y="7117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1" name="Group 41"/>
            <p:cNvGrpSpPr/>
            <p:nvPr/>
          </p:nvGrpSpPr>
          <p:grpSpPr>
            <a:xfrm>
              <a:off x="7477125" y="4410364"/>
              <a:ext cx="762000" cy="247361"/>
              <a:chOff x="7477125" y="4410364"/>
              <a:chExt cx="762000" cy="247361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7477125" y="4419600"/>
                <a:ext cx="76200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238125">
                    <a:moveTo>
                      <a:pt x="0" y="238125"/>
                    </a:moveTo>
                    <a:lnTo>
                      <a:pt x="762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8144324" y="4410364"/>
                <a:ext cx="94801" cy="70807"/>
              </a:xfrm>
              <a:custGeom>
                <a:avLst/>
                <a:gdLst/>
                <a:ahLst/>
                <a:cxnLst/>
                <a:rect l="l" t="t" r="r" b="b"/>
                <a:pathLst>
                  <a:path w="94801" h="70807">
                    <a:moveTo>
                      <a:pt x="94801" y="9236"/>
                    </a:moveTo>
                    <a:lnTo>
                      <a:pt x="22127" y="708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43" name="Freeform 43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6" name="Group 46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44" name="Freeform 44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base各自保存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成员a。写a时需要说明使用哪一份；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若设计上只需要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共同的base，就需要调整继承方式。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例4.14　两条路径分别改变自己的a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base先把a设为5。base1把自己那份a增加10，base2把另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a增加20。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97994"/>
            <a:ext cx="10220325" cy="1657350"/>
            <a:chOff x="914400" y="2997994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97994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base() { a = 5;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 a=" &lt;&lt; a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97994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69644"/>
            <a:ext cx="10429875" cy="819150"/>
            <a:chOff x="990600" y="4769644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69644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83944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base把a设为5，并显示初值。a声明为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，因此base1、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base2可以在各自继承到的base部分中修改它。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例4.14　两条路径分别改变自己的a（续）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base1()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 += 10;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"base1 a=" &lt;&lt; a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base2()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 += 20;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"base2 a=" &lt;&lt; a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2438400"/>
            <a:chOff x="8715375" y="2447925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base1中的a从5变成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15，base2中的a从5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变成25。它们各自构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造了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不是在同一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个a上连续增加。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例4.14　用作用域指定要读取哪一份a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7791450" cy="2943225"/>
            <a:chOff x="914400" y="2576512"/>
            <a:chExt cx="7791450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7667625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"base1::a=" &lt;&lt; base1::a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"base2::a=" &lt;&lt; base2::a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 obj;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576512"/>
            <a:ext cx="2905125" cy="2771775"/>
            <a:chOff x="8715375" y="2576512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576512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890838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976562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在derived构造函数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中，base1::a得到15，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base2::a得到25。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作用域限定消除了访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问的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二义性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仍然分别存在。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例4.14　两次base构造，各自从5开始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输出顺序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对应的对象部分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a=5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路径中的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 a=15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修改自己的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a=5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路径中的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base2 a=25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修改自己的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6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base1::a=15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；</a:t>
                      </a:r>
                    </a:p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base2::a=25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分别读取两份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即使两个成员同名、初值相同，它们也不一定是同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先确认对象里有几份base，再追踪a的变化。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只需要一份共同的base时，怎样声明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如果base1和base2希望沿用同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base，可以在它们继承base的位置加上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这样建立derived时，两条虚继承路径共用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base子对象。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55169"/>
            <a:ext cx="6791325" cy="2428875"/>
            <a:chOff x="914400" y="3255169"/>
            <a:chExt cx="6791325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3255169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base1新增的成员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base2新增的成员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两条路径共用一份base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55169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7715250" y="3255169"/>
            <a:ext cx="3762375" cy="1771650"/>
            <a:chOff x="7715250" y="3255169"/>
            <a:chExt cx="3762375" cy="1771650"/>
          </a:xfrm>
        </p:grpSpPr>
        <p:sp>
          <p:nvSpPr>
            <p:cNvPr id="14" name="Freeform 14"/>
            <p:cNvSpPr/>
            <p:nvPr/>
          </p:nvSpPr>
          <p:spPr>
            <a:xfrm>
              <a:off x="7715250" y="3255169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715250" y="3569494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7715250" y="3655219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这种共同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写在继承说明中；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它与后续课程中虚函数的用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法要分别理解。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例4.15　把两条路径都改成虚继承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base仍把a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为5。base1、base2的修改操作也不变，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只在继承base时加入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base() { a = 5;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 a=" &lt;&lt; a &lt;&lt; endl; }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protected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base仍把a设为5。接下来只改变base1、base2继承base的方式，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比较derived对象里这份数据会怎样变化。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例4.15　把两条路径都改成虚继承（续）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447925"/>
            <a:ext cx="7791450" cy="3200400"/>
            <a:chOff x="914400" y="2447925"/>
            <a:chExt cx="7791450" cy="3200400"/>
          </a:xfrm>
        </p:grpSpPr>
        <p:sp>
          <p:nvSpPr>
            <p:cNvPr id="7" name="Freeform 7"/>
            <p:cNvSpPr/>
            <p:nvPr/>
          </p:nvSpPr>
          <p:spPr>
            <a:xfrm>
              <a:off x="1038225" y="2447925"/>
              <a:ext cx="7667625" cy="32004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base1()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 += 10;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"base1 a=" &lt;&lt; a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base2()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 += 20;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"base2 a=" &lt;&lt; a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447925"/>
              <a:ext cx="9525" cy="3126105"/>
            </a:xfrm>
            <a:custGeom>
              <a:avLst/>
              <a:gdLst/>
              <a:ahLst/>
              <a:cxnLst/>
              <a:rect l="l" t="t" r="r" b="b"/>
              <a:pathLst>
                <a:path w="9525" h="3126105">
                  <a:moveTo>
                    <a:pt x="0" y="0"/>
                  </a:moveTo>
                  <a:lnTo>
                    <a:pt x="0" y="31261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447925"/>
            <a:ext cx="2905125" cy="2105025"/>
            <a:chOff x="8715375" y="2447925"/>
            <a:chExt cx="2905125" cy="2105025"/>
          </a:xfrm>
        </p:grpSpPr>
        <p:sp>
          <p:nvSpPr>
            <p:cNvPr id="11" name="Freeform 11"/>
            <p:cNvSpPr/>
            <p:nvPr/>
          </p:nvSpPr>
          <p:spPr>
            <a:xfrm>
              <a:off x="8715375" y="2447925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762250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847975"/>
              <a:ext cx="290512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现在先建立唯一的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base，a为5。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base1把它改为15，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base2接着在这份a上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增加20，得到35。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例4.15　derived直接读取共同的a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62238"/>
            <a:ext cx="7791450" cy="2171700"/>
            <a:chOff x="914400" y="2662238"/>
            <a:chExt cx="7791450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662238"/>
              <a:ext cx="7667625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"derived a=" &lt;&lt; a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 obj;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62238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662238"/>
            <a:ext cx="2905125" cy="2771775"/>
            <a:chOff x="8715375" y="2662238"/>
            <a:chExt cx="2905125" cy="2771775"/>
          </a:xfrm>
        </p:grpSpPr>
        <p:sp>
          <p:nvSpPr>
            <p:cNvPr id="11" name="Freeform 11"/>
            <p:cNvSpPr/>
            <p:nvPr/>
          </p:nvSpPr>
          <p:spPr>
            <a:xfrm>
              <a:off x="8715375" y="266223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97656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3062288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输出依次为base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a=5、base1 a=15、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 a=35、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 a=35。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这里的a只有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不再需要选择base1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路径或base2路径。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例4.15　一份a怎样依次变成35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385762"/>
            <a:chOff x="990600" y="2057400"/>
            <a:chExt cx="10429875" cy="385762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从base完成构造到derived完成构造，各层操作的是同一个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子对象。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286000" y="2952750"/>
            <a:ext cx="7953375" cy="2190750"/>
            <a:chOff x="2286000" y="2952750"/>
            <a:chExt cx="7953375" cy="2190750"/>
          </a:xfrm>
        </p:grpSpPr>
        <p:grpSp>
          <p:nvGrpSpPr>
            <p:cNvPr id="13" name="Group 13"/>
            <p:cNvGrpSpPr/>
            <p:nvPr/>
          </p:nvGrpSpPr>
          <p:grpSpPr>
            <a:xfrm>
              <a:off x="3619500" y="2952750"/>
              <a:ext cx="5238750" cy="619125"/>
              <a:chOff x="3619500" y="2952750"/>
              <a:chExt cx="5238750" cy="61912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3619500" y="2952750"/>
                <a:ext cx="523875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3705225" y="3069431"/>
                <a:ext cx="50673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共同的base：a=5→15→35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2286000" y="3762375"/>
              <a:ext cx="3238500" cy="571500"/>
              <a:chOff x="2286000" y="3762375"/>
              <a:chExt cx="3238500" cy="5715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2286000" y="3762375"/>
                <a:ext cx="32385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2371725" y="3855244"/>
                <a:ext cx="30670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base1：a加10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000875" y="3762375"/>
              <a:ext cx="3238500" cy="571500"/>
              <a:chOff x="7000875" y="3762375"/>
              <a:chExt cx="3238500" cy="5715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7000875" y="3762375"/>
                <a:ext cx="32385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086600" y="3855244"/>
                <a:ext cx="30670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base2：a加20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191000" y="4572000"/>
              <a:ext cx="4191000" cy="571500"/>
              <a:chOff x="4191000" y="4572000"/>
              <a:chExt cx="4191000" cy="5715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4191000" y="4572000"/>
                <a:ext cx="41910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4276725" y="4664869"/>
                <a:ext cx="40195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derived：读取最终结果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857625" y="3549710"/>
              <a:ext cx="1143000" cy="212665"/>
              <a:chOff x="3857625" y="3549710"/>
              <a:chExt cx="1143000" cy="212665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3857625" y="3571875"/>
                <a:ext cx="11430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143000" h="190500">
                    <a:moveTo>
                      <a:pt x="0" y="190500"/>
                    </a:moveTo>
                    <a:lnTo>
                      <a:pt x="1143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907990" y="3549710"/>
                <a:ext cx="92635" cy="73175"/>
              </a:xfrm>
              <a:custGeom>
                <a:avLst/>
                <a:gdLst/>
                <a:ahLst/>
                <a:cxnLst/>
                <a:rect l="l" t="t" r="r" b="b"/>
                <a:pathLst>
                  <a:path w="92635" h="73175">
                    <a:moveTo>
                      <a:pt x="92635" y="22165"/>
                    </a:moveTo>
                    <a:lnTo>
                      <a:pt x="12196" y="731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1" name="Group 31"/>
            <p:cNvGrpSpPr/>
            <p:nvPr/>
          </p:nvGrpSpPr>
          <p:grpSpPr>
            <a:xfrm>
              <a:off x="7477125" y="3549109"/>
              <a:ext cx="1190625" cy="213266"/>
              <a:chOff x="7477125" y="3549109"/>
              <a:chExt cx="1190625" cy="213266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7477125" y="3571875"/>
                <a:ext cx="119062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190625" h="190500">
                    <a:moveTo>
                      <a:pt x="1190625" y="19050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7477125" y="3549109"/>
                <a:ext cx="92489" cy="73252"/>
              </a:xfrm>
              <a:custGeom>
                <a:avLst/>
                <a:gdLst/>
                <a:ahLst/>
                <a:cxnLst/>
                <a:rect l="l" t="t" r="r" b="b"/>
                <a:pathLst>
                  <a:path w="92489" h="73252">
                    <a:moveTo>
                      <a:pt x="0" y="22766"/>
                    </a:moveTo>
                    <a:lnTo>
                      <a:pt x="92489" y="0"/>
                    </a:lnTo>
                    <a:lnTo>
                      <a:pt x="80769" y="73252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4" name="Group 34"/>
            <p:cNvGrpSpPr/>
            <p:nvPr/>
          </p:nvGrpSpPr>
          <p:grpSpPr>
            <a:xfrm>
              <a:off x="4333875" y="4323045"/>
              <a:ext cx="809625" cy="248955"/>
              <a:chOff x="4333875" y="4323045"/>
              <a:chExt cx="809625" cy="248955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4333875" y="4333875"/>
                <a:ext cx="80962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238125">
                    <a:moveTo>
                      <a:pt x="809625" y="238125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4333875" y="4323045"/>
                <a:ext cx="94632" cy="71170"/>
              </a:xfrm>
              <a:custGeom>
                <a:avLst/>
                <a:gdLst/>
                <a:ahLst/>
                <a:cxnLst/>
                <a:rect l="l" t="t" r="r" b="b"/>
                <a:pathLst>
                  <a:path w="94632" h="71170">
                    <a:moveTo>
                      <a:pt x="0" y="10830"/>
                    </a:moveTo>
                    <a:lnTo>
                      <a:pt x="94632" y="0"/>
                    </a:lnTo>
                    <a:lnTo>
                      <a:pt x="73700" y="7117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7" name="Group 37"/>
            <p:cNvGrpSpPr/>
            <p:nvPr/>
          </p:nvGrpSpPr>
          <p:grpSpPr>
            <a:xfrm>
              <a:off x="7477125" y="4324639"/>
              <a:ext cx="762000" cy="247361"/>
              <a:chOff x="7477125" y="4324639"/>
              <a:chExt cx="762000" cy="247361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7477125" y="4333875"/>
                <a:ext cx="762000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762000" h="238125">
                    <a:moveTo>
                      <a:pt x="0" y="238125"/>
                    </a:moveTo>
                    <a:lnTo>
                      <a:pt x="7620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8144324" y="4324639"/>
                <a:ext cx="94801" cy="70807"/>
              </a:xfrm>
              <a:custGeom>
                <a:avLst/>
                <a:gdLst/>
                <a:ahLst/>
                <a:cxnLst/>
                <a:rect l="l" t="t" r="r" b="b"/>
                <a:pathLst>
                  <a:path w="94801" h="70807">
                    <a:moveTo>
                      <a:pt x="94801" y="9236"/>
                    </a:moveTo>
                    <a:lnTo>
                      <a:pt x="22127" y="7080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39" name="Freeform 39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2" name="Group 42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40" name="Freeform 40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base只构造一次。base1和base2各自的其他数据仍属于各自部分，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并没有把两个类整体合成一个类。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同一段加法，为什么两次结果不同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观察项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普通继承：例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4.14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虚继承：例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4.15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构造次数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的变化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；另一份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5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15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→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读取的结果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两条路径分别为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15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共同的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为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区别来自对象的组成方式。作用域限定能选择访问哪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虚继承则改变了需要保存几份共同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共同的虚基类，由谁来给初值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derived里只有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一份虚基类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base。如果base1与base2各自都替它构造一次，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又会回到重复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的问题。C++把这项工作交给最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33500" y="3467100"/>
            <a:ext cx="9429750" cy="1814512"/>
            <a:chOff x="1333500" y="3467100"/>
            <a:chExt cx="9429750" cy="1814512"/>
          </a:xfrm>
        </p:grpSpPr>
        <p:grpSp>
          <p:nvGrpSpPr>
            <p:cNvPr id="13" name="Group 13"/>
            <p:cNvGrpSpPr/>
            <p:nvPr/>
          </p:nvGrpSpPr>
          <p:grpSpPr>
            <a:xfrm>
              <a:off x="1333500" y="3562350"/>
              <a:ext cx="4381500" cy="1285875"/>
              <a:chOff x="1333500" y="3562350"/>
              <a:chExt cx="4381500" cy="1285875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1333500" y="3562350"/>
                <a:ext cx="438150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1419225" y="3838575"/>
                <a:ext cx="42100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最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派生类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derived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负责唯一的base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初始化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7334250" y="3562350"/>
              <a:ext cx="3429000" cy="1285875"/>
              <a:chOff x="7334250" y="3562350"/>
              <a:chExt cx="3429000" cy="128587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7334250" y="3562350"/>
                <a:ext cx="3429000" cy="1285875"/>
              </a:xfrm>
              <a:prstGeom prst="roundRect">
                <a:avLst>
                  <a:gd name="adj" fmla="val 5926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7419975" y="3838575"/>
                <a:ext cx="3257550" cy="733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>
                  <a:lnSpc>
                    <a:spcPts val="2625"/>
                  </a:lnSpc>
                </a:pPr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共同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虚基类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base</a:t>
                </a:r>
                <a:br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只构造一次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857875" y="4144383"/>
              <a:ext cx="1333500" cy="74184"/>
              <a:chOff x="5857875" y="4144383"/>
              <a:chExt cx="1333500" cy="74184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5857875" y="4181475"/>
                <a:ext cx="1333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33500" h="9525">
                    <a:moveTo>
                      <a:pt x="0" y="0"/>
                    </a:moveTo>
                    <a:lnTo>
                      <a:pt x="133350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7103644" y="414438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21" name="Freeform 21"/>
            <p:cNvSpPr/>
            <p:nvPr/>
          </p:nvSpPr>
          <p:spPr>
            <a:xfrm>
              <a:off x="5762625" y="3467100"/>
              <a:ext cx="1524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提供初值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1905000" y="4895850"/>
              <a:ext cx="857250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本次base1、base2中的base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项忽略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29" name="Group 29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27" name="Freeform 27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建立derived对象时，derived是最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；直接建立base1对象时，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base1就是最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负责初始化共享的虚基类。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虚基类需要参数时，要区分两种建立方式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20574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建立的对象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谁负责</a:t>
                      </a:r>
                      <a:r>
                        <a:rPr lang="en-US" sz="1880" b="1">
                          <a:solidFill>
                            <a:srgbClr val="FFFFFF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其他初始化项怎样处理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直接建立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base(...)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810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derived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构造函数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base1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base2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base(...)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此次忽略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42957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4410075"/>
            <a:ext cx="10429875" cy="704850"/>
            <a:chOff x="990600" y="44100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44100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未显式写出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项时，会尝试默认初始化它。若base没有可用的无参构造，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能单独建立的相应类就需要提供有效的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虚基类会先于普通的直接基类构造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即使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列表先写Y，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Z仍先完成构造。之后才轮到普通直接基类Y，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再执行X的构造函数体。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省略其他成员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X one;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这里假定Y、Z都能默认构造，且没有其他依赖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构造次序：Z → Y → X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更一般地，先构造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，再按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声明顺序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构造普通直接基类和成员，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最后执行当前构造体。多个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按继承图的深度优先、从左到右次序确定。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例4.16　base与base1分别保存a、b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建立derived obj(2,4,6,8)，希望a、b、c、d分别得到2、4、6、8，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并观察各层构造提示的先后。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914525"/>
            <a:chOff x="914400" y="2986088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a = sa;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base"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014912"/>
            <a:ext cx="10429875" cy="819150"/>
            <a:chOff x="990600" y="5014912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501491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12921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base接收sa并保存到私有成员a，然后显示Constructing base。base1、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base2仍要通过构造传参安排a的初值。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例4.16　base与base1分别保存a、b（续）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624138"/>
            <a:ext cx="10220325" cy="1914525"/>
            <a:chOff x="914400" y="2624138"/>
            <a:chExt cx="10220325" cy="1914525"/>
          </a:xfrm>
        </p:grpSpPr>
        <p:sp>
          <p:nvSpPr>
            <p:cNvPr id="7" name="Freeform 7"/>
            <p:cNvSpPr/>
            <p:nvPr/>
          </p:nvSpPr>
          <p:spPr>
            <a:xfrm>
              <a:off x="1038225" y="2624138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base1(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sb) : base(sa)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b = sb;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base1"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624138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652962"/>
            <a:ext cx="10429875" cy="819150"/>
            <a:chOff x="990600" y="4652962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652962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767262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base1单独建立时，需要自己的base(sa)。当它作为derived的一部分建立时，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base由derived安排。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例4.16　base2保存c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171700"/>
            <a:chOff x="914400" y="2724150"/>
            <a:chExt cx="6791325" cy="2171700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171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base2(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sc) : base(sa)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c = sc;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base2"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097405"/>
            </a:xfrm>
            <a:custGeom>
              <a:avLst/>
              <a:gdLst/>
              <a:ahLst/>
              <a:cxnLst/>
              <a:rect l="l" t="t" r="r" b="b"/>
              <a:pathLst>
                <a:path w="9525" h="2097405">
                  <a:moveTo>
                    <a:pt x="0" y="0"/>
                  </a:moveTo>
                  <a:lnTo>
                    <a:pt x="0" y="20974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2105025"/>
            <a:chOff x="7715250" y="272415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base2与base1一样，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对base采用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virtual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继承。两条路径的共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同base，在一个derived对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象里只保留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例4.16　derived明确初始化虚基类base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171700"/>
            <a:ext cx="7791450" cy="3457575"/>
            <a:chOff x="914400" y="2171700"/>
            <a:chExt cx="7791450" cy="3457575"/>
          </a:xfrm>
        </p:grpSpPr>
        <p:sp>
          <p:nvSpPr>
            <p:cNvPr id="7" name="Freeform 7"/>
            <p:cNvSpPr/>
            <p:nvPr/>
          </p:nvSpPr>
          <p:spPr>
            <a:xfrm>
              <a:off x="1038225" y="2171700"/>
              <a:ext cx="7667625" cy="34575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base1,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base2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sa,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sb,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sc,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sd)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: base(sa), base1(sa, sb), base2(sa, sc)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d = sd;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"Constructing derived" &lt;&lt; endl;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 obj(2, 4, 6, 8);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171700"/>
              <a:ext cx="9525" cy="3383280"/>
            </a:xfrm>
            <a:custGeom>
              <a:avLst/>
              <a:gdLst/>
              <a:ahLst/>
              <a:cxnLst/>
              <a:rect l="l" t="t" r="r" b="b"/>
              <a:pathLst>
                <a:path w="9525" h="3383280">
                  <a:moveTo>
                    <a:pt x="0" y="0"/>
                  </a:moveTo>
                  <a:lnTo>
                    <a:pt x="0" y="33832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8715375" y="2171700"/>
            <a:ext cx="2905125" cy="2438400"/>
            <a:chOff x="8715375" y="2171700"/>
            <a:chExt cx="2905125" cy="2438400"/>
          </a:xfrm>
        </p:grpSpPr>
        <p:sp>
          <p:nvSpPr>
            <p:cNvPr id="11" name="Freeform 11"/>
            <p:cNvSpPr/>
            <p:nvPr/>
          </p:nvSpPr>
          <p:spPr>
            <a:xfrm>
              <a:off x="8715375" y="2171700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8715375" y="2486025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8715375" y="2571750"/>
              <a:ext cx="2905125" cy="2038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base(2)在这里生效，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base1、base2各自初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始化列表中的base项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被忽略。然后b得到4、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c得到6，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最后d得到8。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例4.16　构造提示与数据去向对应起来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顺序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完成的数据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Constructing base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共同的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a=2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Constructing base1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b=4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Constructing base2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c=6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65722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Constructing derived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d=8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判断先后看继承结构与类声明。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列表即使换了书写顺序，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也不能把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虚基类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安排到普通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virtual与public的先后可以交换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两种写法都表示对base采用公有虚继承。真正需要检查的是</a:t>
              </a:r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写在哪一条继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承关系上。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212306"/>
            <a:ext cx="10220325" cy="1914525"/>
            <a:chOff x="914400" y="3212306"/>
            <a:chExt cx="10220325" cy="1914525"/>
          </a:xfrm>
        </p:grpSpPr>
        <p:sp>
          <p:nvSpPr>
            <p:cNvPr id="10" name="Freeform 10"/>
            <p:cNvSpPr/>
            <p:nvPr/>
          </p:nvSpPr>
          <p:spPr>
            <a:xfrm>
              <a:off x="1038225" y="3212306"/>
              <a:ext cx="10096500" cy="19145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新增成员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等价的另一种写法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新增成员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212306"/>
              <a:ext cx="9525" cy="1840230"/>
            </a:xfrm>
            <a:custGeom>
              <a:avLst/>
              <a:gdLst/>
              <a:ahLst/>
              <a:cxnLst/>
              <a:rect l="l" t="t" r="r" b="b"/>
              <a:pathLst>
                <a:path w="9525" h="1840230">
                  <a:moveTo>
                    <a:pt x="0" y="0"/>
                  </a:moveTo>
                  <a:lnTo>
                    <a:pt x="0" y="18402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5241131"/>
            <a:ext cx="10429875" cy="485775"/>
            <a:chOff x="990600" y="5241131"/>
            <a:chExt cx="10429875" cy="485775"/>
          </a:xfrm>
        </p:grpSpPr>
        <p:sp>
          <p:nvSpPr>
            <p:cNvPr id="14" name="Freeform 14"/>
            <p:cNvSpPr/>
            <p:nvPr/>
          </p:nvSpPr>
          <p:spPr>
            <a:xfrm>
              <a:off x="990600" y="524113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5355431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这两段分别展示同一个声明的不同写法，不应在同一作用域同时重复定义derived。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虚继承与普通继承可以同时存在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X和Y虚继承B，Z普通继承B，AA再从X、Y、Z派生。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先沿每条路径看AA最终要保留几份B。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AA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Y,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Z {};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429875" cy="819150"/>
            <a:chOff x="990600" y="4817269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X、Y两条虚继承路径共同使用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B；Z的普通继承路径另有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因此AA中共有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B子对象。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虚基类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虚继承与普通继承可以同时存在：图解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49" name="Group 49"/>
          <p:cNvGrpSpPr/>
          <p:nvPr/>
        </p:nvGrpSpPr>
        <p:grpSpPr>
          <a:xfrm>
            <a:off x="1524000" y="2952750"/>
            <a:ext cx="9334500" cy="2190750"/>
            <a:chOff x="1524000" y="2952750"/>
            <a:chExt cx="9334500" cy="2190750"/>
          </a:xfrm>
        </p:grpSpPr>
        <p:grpSp>
          <p:nvGrpSpPr>
            <p:cNvPr id="10" name="Group 10"/>
            <p:cNvGrpSpPr/>
            <p:nvPr/>
          </p:nvGrpSpPr>
          <p:grpSpPr>
            <a:xfrm>
              <a:off x="1524000" y="2952750"/>
              <a:ext cx="5095875" cy="666750"/>
              <a:chOff x="1524000" y="2952750"/>
              <a:chExt cx="5095875" cy="66675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524000" y="2952750"/>
                <a:ext cx="5095875" cy="666750"/>
              </a:xfrm>
              <a:prstGeom prst="roundRect">
                <a:avLst>
                  <a:gd name="adj" fmla="val 1142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Freeform 8"/>
              <p:cNvSpPr/>
              <p:nvPr/>
            </p:nvSpPr>
            <p:spPr>
              <a:xfrm>
                <a:off x="1609725" y="3093244"/>
                <a:ext cx="4924425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X、Y共同的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虚基类</a:t>
                </a:r>
                <a:r>
                  <a:rPr lang="en-US" sz="202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7762875" y="2952750"/>
              <a:ext cx="2952750" cy="666750"/>
              <a:chOff x="7762875" y="2952750"/>
              <a:chExt cx="2952750" cy="66675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7762875" y="2952750"/>
                <a:ext cx="2952750" cy="666750"/>
              </a:xfrm>
              <a:prstGeom prst="roundRect">
                <a:avLst>
                  <a:gd name="adj" fmla="val 11429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7848600" y="3093244"/>
                <a:ext cx="278130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Z路径中的普通B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857375" y="3905250"/>
              <a:ext cx="2143125" cy="523875"/>
              <a:chOff x="1857375" y="3905250"/>
              <a:chExt cx="2143125" cy="523875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857375" y="3905250"/>
                <a:ext cx="2143125" cy="523875"/>
              </a:xfrm>
              <a:prstGeom prst="roundRect">
                <a:avLst>
                  <a:gd name="adj" fmla="val 14545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943100" y="3960019"/>
                <a:ext cx="19716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X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924175" y="3669203"/>
              <a:ext cx="1123950" cy="159847"/>
              <a:chOff x="2924175" y="3669203"/>
              <a:chExt cx="1123950" cy="159847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2924175" y="3695700"/>
                <a:ext cx="112395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123950" h="133350">
                    <a:moveTo>
                      <a:pt x="0" y="133350"/>
                    </a:moveTo>
                    <a:lnTo>
                      <a:pt x="11239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3956635" y="3669203"/>
                <a:ext cx="91490" cy="73668"/>
              </a:xfrm>
              <a:custGeom>
                <a:avLst/>
                <a:gdLst/>
                <a:ahLst/>
                <a:cxnLst/>
                <a:rect l="l" t="t" r="r" b="b"/>
                <a:pathLst>
                  <a:path w="91490" h="73668">
                    <a:moveTo>
                      <a:pt x="91490" y="26497"/>
                    </a:moveTo>
                    <a:lnTo>
                      <a:pt x="8740" y="7366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5286375" y="3905250"/>
              <a:ext cx="2143125" cy="523875"/>
              <a:chOff x="5286375" y="3905250"/>
              <a:chExt cx="2143125" cy="523875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286375" y="3905250"/>
                <a:ext cx="2143125" cy="523875"/>
              </a:xfrm>
              <a:prstGeom prst="roundRect">
                <a:avLst>
                  <a:gd name="adj" fmla="val 14545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372100" y="3960019"/>
                <a:ext cx="19716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Y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4048125" y="3663737"/>
              <a:ext cx="2305050" cy="165313"/>
              <a:chOff x="4048125" y="3663737"/>
              <a:chExt cx="2305050" cy="165313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4048125" y="3695700"/>
                <a:ext cx="2305050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2305050" h="133350">
                    <a:moveTo>
                      <a:pt x="2305050" y="13335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048125" y="3663737"/>
                <a:ext cx="89727" cy="74060"/>
              </a:xfrm>
              <a:custGeom>
                <a:avLst/>
                <a:gdLst/>
                <a:ahLst/>
                <a:cxnLst/>
                <a:rect l="l" t="t" r="r" b="b"/>
                <a:pathLst>
                  <a:path w="89727" h="74060">
                    <a:moveTo>
                      <a:pt x="0" y="31963"/>
                    </a:moveTo>
                    <a:lnTo>
                      <a:pt x="89727" y="0"/>
                    </a:lnTo>
                    <a:lnTo>
                      <a:pt x="85442" y="7406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2" name="Group 32"/>
            <p:cNvGrpSpPr/>
            <p:nvPr/>
          </p:nvGrpSpPr>
          <p:grpSpPr>
            <a:xfrm>
              <a:off x="8715375" y="3905250"/>
              <a:ext cx="2143125" cy="523875"/>
              <a:chOff x="8715375" y="3905250"/>
              <a:chExt cx="2143125" cy="523875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8715375" y="3905250"/>
                <a:ext cx="2143125" cy="523875"/>
              </a:xfrm>
              <a:prstGeom prst="roundRect">
                <a:avLst>
                  <a:gd name="adj" fmla="val 14545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8801100" y="3960019"/>
                <a:ext cx="1971675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18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Z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9239250" y="3680605"/>
              <a:ext cx="542925" cy="148445"/>
              <a:chOff x="9239250" y="3680605"/>
              <a:chExt cx="542925" cy="148445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9239250" y="3695700"/>
                <a:ext cx="542925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542925" h="133350">
                    <a:moveTo>
                      <a:pt x="542925" y="13335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239250" y="3680605"/>
                <a:ext cx="94046" cy="72043"/>
              </a:xfrm>
              <a:custGeom>
                <a:avLst/>
                <a:gdLst/>
                <a:ahLst/>
                <a:cxnLst/>
                <a:rect l="l" t="t" r="r" b="b"/>
                <a:pathLst>
                  <a:path w="94046" h="72043">
                    <a:moveTo>
                      <a:pt x="0" y="15095"/>
                    </a:moveTo>
                    <a:lnTo>
                      <a:pt x="94046" y="0"/>
                    </a:lnTo>
                    <a:lnTo>
                      <a:pt x="76351" y="72043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39" name="Group 39"/>
            <p:cNvGrpSpPr/>
            <p:nvPr/>
          </p:nvGrpSpPr>
          <p:grpSpPr>
            <a:xfrm>
              <a:off x="3857625" y="4667250"/>
              <a:ext cx="4667250" cy="476250"/>
              <a:chOff x="3857625" y="4667250"/>
              <a:chExt cx="4667250" cy="47625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3857625" y="4667250"/>
                <a:ext cx="4667250" cy="476250"/>
              </a:xfrm>
              <a:prstGeom prst="roundRect">
                <a:avLst>
                  <a:gd name="adj" fmla="val 16000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3943350" y="4705350"/>
                <a:ext cx="449580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AA：共保存</a:t>
                </a:r>
                <a:r>
                  <a:rPr lang="zh-CN" sz="21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两份</a:t>
                </a:r>
                <a:r>
                  <a:rPr lang="en-US" sz="2100" dirty="0">
                    <a:solidFill>
                      <a:srgbClr val="172B49"/>
                    </a:solidFill>
                    <a:latin typeface="Consolas"/>
                    <a:ea typeface="Consolas"/>
                    <a:cs typeface="Consolas"/>
                  </a:rPr>
                  <a:t>B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924175" y="4462863"/>
              <a:ext cx="2028825" cy="128187"/>
              <a:chOff x="2924175" y="4462863"/>
              <a:chExt cx="2028825" cy="128187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2924175" y="4495800"/>
                <a:ext cx="202882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2028825" h="95250">
                    <a:moveTo>
                      <a:pt x="2028825" y="95250"/>
                    </a:moveTo>
                    <a:lnTo>
                      <a:pt x="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2924175" y="4462863"/>
                <a:ext cx="89374" cy="74103"/>
              </a:xfrm>
              <a:custGeom>
                <a:avLst/>
                <a:gdLst/>
                <a:ahLst/>
                <a:cxnLst/>
                <a:rect l="l" t="t" r="r" b="b"/>
                <a:pathLst>
                  <a:path w="89374" h="74103">
                    <a:moveTo>
                      <a:pt x="0" y="32937"/>
                    </a:moveTo>
                    <a:lnTo>
                      <a:pt x="89374" y="0"/>
                    </a:lnTo>
                    <a:lnTo>
                      <a:pt x="85895" y="74103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5" name="Group 45"/>
            <p:cNvGrpSpPr/>
            <p:nvPr/>
          </p:nvGrpSpPr>
          <p:grpSpPr>
            <a:xfrm>
              <a:off x="6191250" y="4495800"/>
              <a:ext cx="161925" cy="95250"/>
              <a:chOff x="6191250" y="4495800"/>
              <a:chExt cx="161925" cy="9525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191250" y="4495800"/>
                <a:ext cx="16192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95250">
                    <a:moveTo>
                      <a:pt x="0" y="95250"/>
                    </a:moveTo>
                    <a:lnTo>
                      <a:pt x="16192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6258750" y="4495800"/>
                <a:ext cx="94425" cy="76452"/>
              </a:xfrm>
              <a:custGeom>
                <a:avLst/>
                <a:gdLst/>
                <a:ahLst/>
                <a:cxnLst/>
                <a:rect l="l" t="t" r="r" b="b"/>
                <a:pathLst>
                  <a:path w="94425" h="76452">
                    <a:moveTo>
                      <a:pt x="94425" y="0"/>
                    </a:moveTo>
                    <a:lnTo>
                      <a:pt x="37613" y="76452"/>
                    </a:lnTo>
                    <a:lnTo>
                      <a:pt x="0" y="1251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grpSp>
          <p:nvGrpSpPr>
            <p:cNvPr id="48" name="Group 48"/>
            <p:cNvGrpSpPr/>
            <p:nvPr/>
          </p:nvGrpSpPr>
          <p:grpSpPr>
            <a:xfrm>
              <a:off x="7429500" y="4462287"/>
              <a:ext cx="2352675" cy="128763"/>
              <a:chOff x="7429500" y="4462287"/>
              <a:chExt cx="2352675" cy="128763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7429500" y="4495800"/>
                <a:ext cx="2352675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2352675" h="95250">
                    <a:moveTo>
                      <a:pt x="0" y="95250"/>
                    </a:moveTo>
                    <a:lnTo>
                      <a:pt x="2352675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9693015" y="4462287"/>
                <a:ext cx="89160" cy="74123"/>
              </a:xfrm>
              <a:custGeom>
                <a:avLst/>
                <a:gdLst/>
                <a:ahLst/>
                <a:cxnLst/>
                <a:rect l="l" t="t" r="r" b="b"/>
                <a:pathLst>
                  <a:path w="89160" h="74123">
                    <a:moveTo>
                      <a:pt x="89160" y="33513"/>
                    </a:moveTo>
                    <a:lnTo>
                      <a:pt x="3001" y="741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</p:grpSp>
      <p:sp>
        <p:nvSpPr>
          <p:cNvPr id="50" name="Freeform 50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53" name="Group 53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51" name="Freeform 51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X、Y两条虚继承路径共同使用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B；Z的普通继承路径另有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一份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因此AA中共有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两份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B子对象。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需要Base接口时，可以怎样使用Derived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公有派生的对象包含一个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部分。如果继承路径可访问且没有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二义性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类外可以把派生对象用于相应的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赋值、引用和指针操作。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使用方式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发生什么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是否仍关联原对象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b; b = 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把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的基类部分赋给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是另一个对象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Base&amp; br = 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中的基类部分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Base* bp = &amp;d;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指向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中的基类部分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这叫赋值兼容。它允许从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向可用的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转换；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不能因此反过来把一个普通Base当成完整Derived。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赋给Base对象时，只保留Base那部分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假设Derived还有自己新增的数据。把d赋给另一个Base对象b时，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b并不会因此变成Derived，也不会增加那些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数据。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28750" y="3114675"/>
            <a:ext cx="9382125" cy="2190750"/>
            <a:chOff x="1428750" y="3114675"/>
            <a:chExt cx="9382125" cy="2190750"/>
          </a:xfrm>
        </p:grpSpPr>
        <p:sp>
          <p:nvSpPr>
            <p:cNvPr id="10" name="Freeform 10"/>
            <p:cNvSpPr/>
            <p:nvPr/>
          </p:nvSpPr>
          <p:spPr>
            <a:xfrm>
              <a:off x="1428750" y="3114675"/>
              <a:ext cx="4191000" cy="2190750"/>
            </a:xfrm>
            <a:prstGeom prst="roundRect">
              <a:avLst>
                <a:gd name="adj" fmla="val 4348"/>
              </a:avLst>
            </a:prstGeom>
            <a:noFill/>
            <a:ln w="11430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905000" y="3228975"/>
              <a:ext cx="32385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派生对象d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809750" y="3781425"/>
              <a:ext cx="3429000" cy="619125"/>
              <a:chOff x="1809750" y="3781425"/>
              <a:chExt cx="3429000" cy="61912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809750" y="3781425"/>
                <a:ext cx="34290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895475" y="3883819"/>
                <a:ext cx="3257550" cy="4143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8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Base部分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809750" y="4514850"/>
              <a:ext cx="3429000" cy="571500"/>
              <a:chOff x="1809750" y="4514850"/>
              <a:chExt cx="3429000" cy="5715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809750" y="4514850"/>
                <a:ext cx="3429000" cy="571500"/>
              </a:xfrm>
              <a:prstGeom prst="roundRect">
                <a:avLst>
                  <a:gd name="adj" fmla="val 13333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895475" y="4600575"/>
                <a:ext cx="3257550" cy="400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10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Derived新增部分</a:t>
                </a:r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7715250" y="3114675"/>
              <a:ext cx="3095625" cy="2190750"/>
            </a:xfrm>
            <a:prstGeom prst="roundRect">
              <a:avLst>
                <a:gd name="adj" fmla="val 4348"/>
              </a:avLst>
            </a:prstGeom>
            <a:noFill/>
            <a:ln w="11430">
              <a:solidFill>
                <a:srgbClr val="244D87"/>
              </a:solidFill>
            </a:ln>
          </p:spPr>
        </p:sp>
        <p:sp>
          <p:nvSpPr>
            <p:cNvPr id="22" name="Freeform 22"/>
            <p:cNvSpPr/>
            <p:nvPr/>
          </p:nvSpPr>
          <p:spPr>
            <a:xfrm>
              <a:off x="7905750" y="3228975"/>
              <a:ext cx="266700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218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基类对象b</a:t>
              </a:r>
            </a:p>
          </p:txBody>
        </p:sp>
        <p:grpSp>
          <p:nvGrpSpPr>
            <p:cNvPr id="27" name="Group 27"/>
            <p:cNvGrpSpPr/>
            <p:nvPr/>
          </p:nvGrpSpPr>
          <p:grpSpPr>
            <a:xfrm>
              <a:off x="7905750" y="3781425"/>
              <a:ext cx="2667000" cy="619125"/>
              <a:chOff x="7905750" y="3781425"/>
              <a:chExt cx="2667000" cy="619125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7905750" y="3781425"/>
                <a:ext cx="2667000" cy="619125"/>
              </a:xfrm>
              <a:prstGeom prst="roundRect">
                <a:avLst>
                  <a:gd name="adj" fmla="val 12308"/>
                </a:avLst>
              </a:prstGeom>
              <a:solidFill>
                <a:srgbClr val="F6F8FB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7991475" y="3898106"/>
                <a:ext cx="2495550" cy="3857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20" dirty="0">
                    <a:solidFill>
                      <a:srgbClr val="172B49"/>
                    </a:solidFill>
                    <a:latin typeface="Consolas"/>
                    <a:ea typeface="Microsoft YaHei"/>
                    <a:cs typeface="Consolas"/>
                  </a:rPr>
                  <a:t>Base部分的</a:t>
                </a:r>
                <a:r>
                  <a:rPr lang="zh-CN" sz="202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副本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762625" y="4049133"/>
              <a:ext cx="1809750" cy="74184"/>
              <a:chOff x="5762625" y="4049133"/>
              <a:chExt cx="1809750" cy="74184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5762625" y="4086225"/>
                <a:ext cx="18097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809750" h="9525">
                    <a:moveTo>
                      <a:pt x="0" y="0"/>
                    </a:moveTo>
                    <a:lnTo>
                      <a:pt x="1809750" y="0"/>
                    </a:lnTo>
                  </a:path>
                </a:pathLst>
              </a:custGeom>
              <a:noFill/>
              <a:ln w="17145">
                <a:solidFill>
                  <a:srgbClr val="244D87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7484644" y="4049133"/>
                <a:ext cx="87731" cy="74184"/>
              </a:xfrm>
              <a:custGeom>
                <a:avLst/>
                <a:gdLst/>
                <a:ahLst/>
                <a:cxnLst/>
                <a:rect l="l" t="t" r="r" b="b"/>
                <a:pathLst>
                  <a:path w="87731" h="74184">
                    <a:moveTo>
                      <a:pt x="87731" y="37092"/>
                    </a:moveTo>
                    <a:lnTo>
                      <a:pt x="0" y="7418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4D87"/>
              </a:solidFill>
              <a:ln>
                <a:noFill/>
              </a:ln>
            </p:spPr>
          </p:sp>
        </p:grpSp>
        <p:sp>
          <p:nvSpPr>
            <p:cNvPr id="31" name="Freeform 31"/>
            <p:cNvSpPr/>
            <p:nvPr/>
          </p:nvSpPr>
          <p:spPr>
            <a:xfrm>
              <a:off x="5953125" y="3467100"/>
              <a:ext cx="1428750" cy="4143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en-US" sz="218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b=d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810500" y="4752975"/>
              <a:ext cx="285750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b仍然是Base对象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838200" y="537210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39" name="Group 39"/>
          <p:cNvGrpSpPr/>
          <p:nvPr/>
        </p:nvGrpSpPr>
        <p:grpSpPr>
          <a:xfrm>
            <a:off x="990600" y="5486400"/>
            <a:ext cx="10429875" cy="704850"/>
            <a:chOff x="990600" y="5486400"/>
            <a:chExt cx="10429875" cy="704850"/>
          </a:xfrm>
        </p:grpSpPr>
        <p:sp>
          <p:nvSpPr>
            <p:cNvPr id="37" name="Freeform 37"/>
            <p:cNvSpPr/>
            <p:nvPr/>
          </p:nvSpPr>
          <p:spPr>
            <a:xfrm>
              <a:off x="990600" y="548640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这种按值复制会截取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部分，常叫对象切片。引用与指针不复制整个对象，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仍可关联原来那一个d。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指针转换前，先让它指向有效对象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Derived 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Base* bptr = &amp;d;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Derived* dptr = &amp;d;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Base* another = dptr;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dptr必须先取得有效地址。把未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初始化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指针交给另一个指针，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并不能得到可安全访问的对象；本例两个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指针都指向d中的Base部分。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例4.17　base与derive都声明show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base保存整数i并提供show。derive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公有继承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base，也声明一个show，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用不同的文字标明调用了哪个版本。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10220325" cy="1657350"/>
            <a:chOff x="914400" y="2986088"/>
            <a:chExt cx="10220325" cy="1657350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10096500" cy="1657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i;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{ i = x;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show()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"base " &lt;&lt; i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1583055"/>
            </a:xfrm>
            <a:custGeom>
              <a:avLst/>
              <a:gdLst/>
              <a:ahLst/>
              <a:cxnLst/>
              <a:rect l="l" t="t" r="r" b="b"/>
              <a:pathLst>
                <a:path w="9525" h="1583055">
                  <a:moveTo>
                    <a:pt x="0" y="0"/>
                  </a:moveTo>
                  <a:lnTo>
                    <a:pt x="0" y="15830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757738"/>
            <a:ext cx="10429875" cy="819150"/>
            <a:chOff x="990600" y="4757738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7577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720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base的构造函数把x保存到i，show显示base和当前i值。这个show是普通非虚函数，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后面会对照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派生类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的同名函数。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例4.17　base与derive都声明show（续）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10220325" cy="1400175"/>
            <a:chOff x="914400" y="2724150"/>
            <a:chExt cx="10220325" cy="14001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x) : base(x) {}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show() {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"derive " &lt;&lt; i &lt;&lt; endl; }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238625"/>
            <a:ext cx="10429875" cy="819150"/>
            <a:chOff x="990600" y="4238625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238625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435292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这里的show没有声明为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virtual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。通过base对象、base引用或base指针调用时，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选择base::show；直接通过derive对象调用才选择derive::show。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例4.17　对象赋值与引用分别得到什么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05100"/>
            <a:ext cx="6791325" cy="2686050"/>
            <a:chOff x="914400" y="2705100"/>
            <a:chExt cx="6791325" cy="2686050"/>
          </a:xfrm>
        </p:grpSpPr>
        <p:sp>
          <p:nvSpPr>
            <p:cNvPr id="7" name="Freeform 7"/>
            <p:cNvSpPr/>
            <p:nvPr/>
          </p:nvSpPr>
          <p:spPr>
            <a:xfrm>
              <a:off x="1038225" y="2705100"/>
              <a:ext cx="6667500" cy="2686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 b1(11);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 d1(22);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b1 = d1;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b1.show();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 d2(33);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base&amp; b2 = d2;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b2.show();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后续指针操作接在这里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05100"/>
              <a:ext cx="9525" cy="2611755"/>
            </a:xfrm>
            <a:custGeom>
              <a:avLst/>
              <a:gdLst/>
              <a:ahLst/>
              <a:cxnLst/>
              <a:rect l="l" t="t" r="r" b="b"/>
              <a:pathLst>
                <a:path w="9525" h="2611755">
                  <a:moveTo>
                    <a:pt x="0" y="0"/>
                  </a:moveTo>
                  <a:lnTo>
                    <a:pt x="0" y="261175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05100"/>
            <a:ext cx="3762375" cy="2105025"/>
            <a:chOff x="7715250" y="2705100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70510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1942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05150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三次输出依次为base 11、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 22、base 33。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b1得到d1的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成员值；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b2引用d2，但调用依据这里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的非虚base接口。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例4.17　基类指针也能指向派生对象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724150"/>
            <a:ext cx="6791325" cy="2428875"/>
            <a:chOff x="914400" y="2724150"/>
            <a:chExt cx="6791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724150"/>
              <a:ext cx="6667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 d3(44);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base* b3 = &amp;d3;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b3-&gt;show();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derive* d4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new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derive(55);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base* b4 = d4;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b4-&gt;show();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delete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d4;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724150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724150"/>
            <a:ext cx="3762375" cy="1771650"/>
            <a:chOff x="7715250" y="2724150"/>
            <a:chExt cx="3762375" cy="1771650"/>
          </a:xfrm>
        </p:grpSpPr>
        <p:sp>
          <p:nvSpPr>
            <p:cNvPr id="11" name="Freeform 11"/>
            <p:cNvSpPr/>
            <p:nvPr/>
          </p:nvSpPr>
          <p:spPr>
            <a:xfrm>
              <a:off x="7715250" y="2724150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3038475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3124200"/>
              <a:ext cx="3762375" cy="1371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两次分别输出base 44、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 55。最后通过原来的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derive*指针d4删除动态对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象；b4随后不再用于访问。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例4.17　五次调用，为什么都显示base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14675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访问表达式的类型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输出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b1.show()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，赋值前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11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b1.show()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，赋值后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22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b2.show()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base&amp;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33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b3-&gt;show()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base*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44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3875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b4-&gt;show()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base*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55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530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67350"/>
            <a:ext cx="10429875" cy="704850"/>
            <a:chOff x="990600" y="5467350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67350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这些show都是普通非虚函数。继承提供了对象之间的转换关系；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按对象实际类型选择虚函数，是后续多态部分讨论的规则。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私有派生时，类外不能隐式转成基类指针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前面的兼容操作要求相应的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转换在当前位置可访问。</a:t>
              </a:r>
              <a:br/>
              <a:r>
                <a:rPr lang="en-US" sz="20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继承会限制类外普通代码进行这种转换。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2986088"/>
            <a:ext cx="7791450" cy="2428875"/>
            <a:chOff x="914400" y="2986088"/>
            <a:chExt cx="7791450" cy="2428875"/>
          </a:xfrm>
        </p:grpSpPr>
        <p:sp>
          <p:nvSpPr>
            <p:cNvPr id="10" name="Freeform 10"/>
            <p:cNvSpPr/>
            <p:nvPr/>
          </p:nvSpPr>
          <p:spPr>
            <a:xfrm>
              <a:off x="1038225" y="2986088"/>
              <a:ext cx="7667625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private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 op1;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 op2;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base* ptr = &amp;op1;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ptr = &amp;op2;  // 错误：此处base是不可访问的基类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2986088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8715375" y="2986088"/>
            <a:ext cx="2905125" cy="2771775"/>
            <a:chOff x="8715375" y="2986088"/>
            <a:chExt cx="2905125" cy="2771775"/>
          </a:xfrm>
        </p:grpSpPr>
        <p:sp>
          <p:nvSpPr>
            <p:cNvPr id="14" name="Freeform 14"/>
            <p:cNvSpPr/>
            <p:nvPr/>
          </p:nvSpPr>
          <p:spPr>
            <a:xfrm>
              <a:off x="8715375" y="2986088"/>
              <a:ext cx="2571750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8715375" y="3300412"/>
              <a:ext cx="2571750" cy="9525"/>
            </a:xfrm>
            <a:custGeom>
              <a:avLst/>
              <a:gdLst/>
              <a:ahLst/>
              <a:cxnLst/>
              <a:rect l="l" t="t" r="r" b="b"/>
              <a:pathLst>
                <a:path w="2571750" h="9525">
                  <a:moveTo>
                    <a:pt x="0" y="0"/>
                  </a:moveTo>
                  <a:lnTo>
                    <a:pt x="2571750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8715375" y="3386138"/>
              <a:ext cx="2905125" cy="2371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对象里仍有base部分，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只是main没有经这条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私有继承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路径转换的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权限。这里限定在类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外普通代码，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类内部有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自己的访问规则。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Base对象不能自动补出Derived新增的部分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366962"/>
            <a:ext cx="10220325" cy="2428875"/>
            <a:chOff x="914400" y="2366962"/>
            <a:chExt cx="10220325" cy="2428875"/>
          </a:xfrm>
        </p:grpSpPr>
        <p:sp>
          <p:nvSpPr>
            <p:cNvPr id="7" name="Freeform 7"/>
            <p:cNvSpPr/>
            <p:nvPr/>
          </p:nvSpPr>
          <p:spPr>
            <a:xfrm>
              <a:off x="1038225" y="2366962"/>
              <a:ext cx="10096500" cy="24288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Derived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Base {};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Base obj1;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 obj2;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Derived* ptr = &amp;obj2;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   // ptr = &amp;obj1;  // 错误：Base*不能隐式转为Derived*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366962"/>
              <a:ext cx="9525" cy="2354580"/>
            </a:xfrm>
            <a:custGeom>
              <a:avLst/>
              <a:gdLst/>
              <a:ahLst/>
              <a:cxnLst/>
              <a:rect l="l" t="t" r="r" b="b"/>
              <a:pathLst>
                <a:path w="9525" h="2354580">
                  <a:moveTo>
                    <a:pt x="0" y="0"/>
                  </a:moveTo>
                  <a:lnTo>
                    <a:pt x="0" y="23545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990600" y="4910138"/>
            <a:ext cx="10429875" cy="819150"/>
            <a:chOff x="990600" y="4910138"/>
            <a:chExt cx="10429875" cy="819150"/>
          </a:xfrm>
        </p:grpSpPr>
        <p:sp>
          <p:nvSpPr>
            <p:cNvPr id="11" name="Freeform 11"/>
            <p:cNvSpPr/>
            <p:nvPr/>
          </p:nvSpPr>
          <p:spPr>
            <a:xfrm>
              <a:off x="990600" y="4910138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90600" y="502443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obj1本来就是Base对象。它不保证包含Derived新增的数据与操作，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所以不能仅凭一个Base地址就当成Derived使用。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基类指针能找到的成员，由基类接口决定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A提供print1，B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公有继承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A并新增print2。让A指针ptr先指向A对象，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再指向B对象，比较两次能直接写出的调用。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431381"/>
            <a:ext cx="10220325" cy="1143000"/>
            <a:chOff x="914400" y="3431381"/>
            <a:chExt cx="10220325" cy="1143000"/>
          </a:xfrm>
        </p:grpSpPr>
        <p:sp>
          <p:nvSpPr>
            <p:cNvPr id="10" name="Freeform 10"/>
            <p:cNvSpPr/>
            <p:nvPr/>
          </p:nvSpPr>
          <p:spPr>
            <a:xfrm>
              <a:off x="1038225" y="3431381"/>
              <a:ext cx="10096500" cy="11430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print1();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431381"/>
              <a:ext cx="9525" cy="1068705"/>
            </a:xfrm>
            <a:custGeom>
              <a:avLst/>
              <a:gdLst/>
              <a:ahLst/>
              <a:cxnLst/>
              <a:rect l="l" t="t" r="r" b="b"/>
              <a:pathLst>
                <a:path w="9525" h="1068705">
                  <a:moveTo>
                    <a:pt x="0" y="0"/>
                  </a:moveTo>
                  <a:lnTo>
                    <a:pt x="0" y="1068705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688681"/>
            <a:ext cx="10429875" cy="819150"/>
            <a:chOff x="990600" y="4688681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688681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802981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把ptr改为指向op2，没有改变ptr的类型A*。表达式ptr-&gt;print2()仍无法在A接口中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找到print2。成员函数实现另行提供。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基类指针能找到的成员，由基类接口决定（续）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0" name="Group 10"/>
          <p:cNvGrpSpPr/>
          <p:nvPr/>
        </p:nvGrpSpPr>
        <p:grpSpPr>
          <a:xfrm>
            <a:off x="914400" y="2576512"/>
            <a:ext cx="6791325" cy="2943225"/>
            <a:chOff x="914400" y="2576512"/>
            <a:chExt cx="6791325" cy="2943225"/>
          </a:xfrm>
        </p:grpSpPr>
        <p:sp>
          <p:nvSpPr>
            <p:cNvPr id="7" name="Freeform 7"/>
            <p:cNvSpPr/>
            <p:nvPr/>
          </p:nvSpPr>
          <p:spPr>
            <a:xfrm>
              <a:off x="1038225" y="2576512"/>
              <a:ext cx="6667500" cy="29432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class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B :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 {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public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: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void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print2();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 op1;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 op2;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A* ptr = &amp;op1;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ptr-&gt;print1();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ptr = &amp;op2;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ptr-&gt;print1();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// ptr-&gt;print2();  // 错误：A中没有print2</a:t>
              </a:r>
            </a:p>
          </p:txBody>
        </p:sp>
        <p:sp>
          <p:nvSpPr>
            <p:cNvPr id="9" name="Freeform 9"/>
            <p:cNvSpPr/>
            <p:nvPr/>
          </p:nvSpPr>
          <p:spPr>
            <a:xfrm>
              <a:off x="914400" y="2576512"/>
              <a:ext cx="9525" cy="2868930"/>
            </a:xfrm>
            <a:custGeom>
              <a:avLst/>
              <a:gdLst/>
              <a:ahLst/>
              <a:cxnLst/>
              <a:rect l="l" t="t" r="r" b="b"/>
              <a:pathLst>
                <a:path w="9525" h="2868930">
                  <a:moveTo>
                    <a:pt x="0" y="0"/>
                  </a:moveTo>
                  <a:lnTo>
                    <a:pt x="0" y="286893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7715250" y="2576512"/>
            <a:ext cx="3762375" cy="2105025"/>
            <a:chOff x="7715250" y="2576512"/>
            <a:chExt cx="3762375" cy="2105025"/>
          </a:xfrm>
        </p:grpSpPr>
        <p:sp>
          <p:nvSpPr>
            <p:cNvPr id="11" name="Freeform 11"/>
            <p:cNvSpPr/>
            <p:nvPr/>
          </p:nvSpPr>
          <p:spPr>
            <a:xfrm>
              <a:off x="7715250" y="2576512"/>
              <a:ext cx="3381375" cy="3857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2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代码说明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7715250" y="2890838"/>
              <a:ext cx="3381375" cy="9525"/>
            </a:xfrm>
            <a:custGeom>
              <a:avLst/>
              <a:gdLst/>
              <a:ahLst/>
              <a:cxnLst/>
              <a:rect l="l" t="t" r="r" b="b"/>
              <a:pathLst>
                <a:path w="3381375" h="9525">
                  <a:moveTo>
                    <a:pt x="0" y="0"/>
                  </a:moveTo>
                  <a:lnTo>
                    <a:pt x="3381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4" name="Freeform 14"/>
            <p:cNvSpPr/>
            <p:nvPr/>
          </p:nvSpPr>
          <p:spPr>
            <a:xfrm>
              <a:off x="7715250" y="2976562"/>
              <a:ext cx="3762375" cy="17049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把ptr改为指向op2，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没有改变ptr的类型A*。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表达式ptr-&gt;print2()仍无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法在A接口中找到print2。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成员函数实现另行提供。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转回B指针前，必须确认原对象就是B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本例ptr刚刚保存了&amp;op2，而op2确实是B对象。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因此可以沿这个已知关系转换回B*，再调用B新增的print2。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14400" y="3302794"/>
            <a:ext cx="10220325" cy="1400175"/>
            <a:chOff x="914400" y="3302794"/>
            <a:chExt cx="10220325" cy="1400175"/>
          </a:xfrm>
        </p:grpSpPr>
        <p:sp>
          <p:nvSpPr>
            <p:cNvPr id="10" name="Freeform 10"/>
            <p:cNvSpPr/>
            <p:nvPr/>
          </p:nvSpPr>
          <p:spPr>
            <a:xfrm>
              <a:off x="1038225" y="3302794"/>
              <a:ext cx="10096500" cy="14001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02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A* ptr = &amp;op2;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B* bptr =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static_cast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&lt;B*&gt;(ptr);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bptr-&gt;print2();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// 若ptr实际指向独立的A对象，就不能照这样访问B成员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914400" y="3302794"/>
              <a:ext cx="9525" cy="1325880"/>
            </a:xfrm>
            <a:custGeom>
              <a:avLst/>
              <a:gdLst/>
              <a:ahLst/>
              <a:cxnLst/>
              <a:rect l="l" t="t" r="r" b="b"/>
              <a:pathLst>
                <a:path w="9525" h="1325880">
                  <a:moveTo>
                    <a:pt x="0" y="0"/>
                  </a:moveTo>
                  <a:lnTo>
                    <a:pt x="0" y="132588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990600" y="4817269"/>
            <a:ext cx="10429875" cy="819150"/>
            <a:chOff x="990600" y="4817269"/>
            <a:chExt cx="10429875" cy="819150"/>
          </a:xfrm>
        </p:grpSpPr>
        <p:sp>
          <p:nvSpPr>
            <p:cNvPr id="14" name="Freeform 14"/>
            <p:cNvSpPr/>
            <p:nvPr/>
          </p:nvSpPr>
          <p:spPr>
            <a:xfrm>
              <a:off x="990600" y="4817269"/>
              <a:ext cx="10239375" cy="9525"/>
            </a:xfrm>
            <a:custGeom>
              <a:avLst/>
              <a:gdLst/>
              <a:ahLst/>
              <a:cxnLst/>
              <a:rect l="l" t="t" r="r" b="b"/>
              <a:pathLst>
                <a:path w="10239375" h="9525">
                  <a:moveTo>
                    <a:pt x="0" y="0"/>
                  </a:moveTo>
                  <a:lnTo>
                    <a:pt x="10239375" y="0"/>
                  </a:lnTo>
                </a:path>
              </a:pathLst>
            </a:custGeom>
            <a:noFill/>
            <a:ln w="7620">
              <a:solidFill>
                <a:srgbClr val="CED8E4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990600" y="4931569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static_cast&lt;B*&gt;写明目标类型为B*，括号里的ptr是待转换指针。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转换不会把A对象变成B对象；这里能够使用它，依赖ptr确实来自&amp;op2。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模拟练习：对象、引用和指针分别保留什么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假定Derived从Base公有派生，路径唯一。d中的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成员i为22，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Base的show是普通非虚成员函数。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6098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请写出判断与依据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b = 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Base&amp; r = 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048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Base* p = &amp;d;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________________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6911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805488"/>
            <a:ext cx="10429875" cy="371475"/>
            <a:chOff x="990600" y="5805488"/>
            <a:chExt cx="10429875" cy="371475"/>
          </a:xfrm>
        </p:grpSpPr>
        <p:sp>
          <p:nvSpPr>
            <p:cNvPr id="12" name="Freeform 12"/>
            <p:cNvSpPr/>
            <p:nvPr/>
          </p:nvSpPr>
          <p:spPr>
            <a:xfrm>
              <a:off x="990600" y="5805488"/>
              <a:ext cx="10429875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先根据代码出现的位置与表达式类型作判断，再说明依据。下一页一起核对。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赋值兼容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模拟练习讲评：对象、引用和指针分别保留什么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990600" y="2057400"/>
            <a:ext cx="10429875" cy="738188"/>
            <a:chOff x="990600" y="2057400"/>
            <a:chExt cx="10429875" cy="738188"/>
          </a:xfrm>
        </p:grpSpPr>
        <p:sp>
          <p:nvSpPr>
            <p:cNvPr id="7" name="Freeform 7"/>
            <p:cNvSpPr/>
            <p:nvPr/>
          </p:nvSpPr>
          <p:spPr>
            <a:xfrm>
              <a:off x="990600" y="2057400"/>
              <a:ext cx="10429875" cy="7381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假定Derived从Base公有派生，路径唯一。d中的</a:t>
              </a:r>
              <a:r>
                <a:rPr lang="zh-CN" sz="20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成员i为22，</a:t>
              </a:r>
              <a:br/>
              <a:r>
                <a:rPr lang="zh-CN" sz="202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Base的show是普通非虚成员函数。</a:t>
              </a:r>
            </a:p>
          </p:txBody>
        </p:sp>
      </p:grpSp>
      <p:graphicFrame>
        <p:nvGraphicFramePr>
          <p:cNvPr id="10" name="teaching-table"/>
          <p:cNvGraphicFramePr>
            <a:graphicFrameLocks noGrp="1"/>
          </p:cNvGraphicFramePr>
          <p:nvPr/>
        </p:nvGraphicFramePr>
        <p:xfrm>
          <a:off x="990600" y="2986088"/>
          <a:ext cx="10191750" cy="226695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857500"/>
                <a:gridCol w="3333750"/>
                <a:gridCol w="40005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操作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是否复制出另一个对象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继续使用哪个接口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 b = 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是，只复制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部分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Base&amp; r = 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否，仍关联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引用接口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Base* p = &amp;d;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否，仍关联</a:t>
                      </a:r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d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en-US" sz="1880" b="0">
                          <a:solidFill>
                            <a:srgbClr val="172B49"/>
                          </a:solidFill>
                          <a:latin typeface="Consolas"/>
                          <a:ea typeface="Consolas"/>
                          <a:cs typeface="Consolas"/>
                        </a:rPr>
                        <a:t>Base</a:t>
                      </a:r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指针接口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11" name="Freeform 11"/>
          <p:cNvSpPr/>
          <p:nvPr/>
        </p:nvSpPr>
        <p:spPr>
          <a:xfrm>
            <a:off x="838200" y="5348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990600" y="5462588"/>
            <a:ext cx="10429875" cy="704850"/>
            <a:chOff x="990600" y="5462588"/>
            <a:chExt cx="10429875" cy="704850"/>
          </a:xfrm>
        </p:grpSpPr>
        <p:sp>
          <p:nvSpPr>
            <p:cNvPr id="12" name="Freeform 12"/>
            <p:cNvSpPr/>
            <p:nvPr/>
          </p:nvSpPr>
          <p:spPr>
            <a:xfrm>
              <a:off x="990600" y="5462588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经r或p修改允许修改的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基类</a:t>
              </a: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成员，会影响d；修改独立对象b不会反过来修改d。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成员函数是否虚，还会影响调用行为。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17270" y="795338"/>
            <a:ext cx="514350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本讲回顾</a:t>
            </a:r>
          </a:p>
        </p:txBody>
      </p:sp>
      <p:sp>
        <p:nvSpPr>
          <p:cNvPr id="4" name="Freeform 4"/>
          <p:cNvSpPr/>
          <p:nvPr/>
        </p:nvSpPr>
        <p:spPr>
          <a:xfrm>
            <a:off x="825246" y="1420178"/>
            <a:ext cx="10458450" cy="49872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8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继承与派生类：沿对象结构检查每一步</a:t>
            </a:r>
          </a:p>
        </p:txBody>
      </p:sp>
      <p:sp>
        <p:nvSpPr>
          <p:cNvPr id="6" name="Freeform 6"/>
          <p:cNvSpPr/>
          <p:nvPr/>
        </p:nvSpPr>
        <p:spPr>
          <a:xfrm>
            <a:off x="819150" y="184785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aphicFrame>
        <p:nvGraphicFramePr>
          <p:cNvPr id="7" name="teaching-table"/>
          <p:cNvGraphicFramePr>
            <a:graphicFrameLocks noGrp="1"/>
          </p:cNvGraphicFramePr>
          <p:nvPr/>
        </p:nvGraphicFramePr>
        <p:xfrm>
          <a:off x="990600" y="2143125"/>
          <a:ext cx="10191750" cy="3124200"/>
        </p:xfrm>
        <a:graphic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4476750"/>
                <a:gridCol w="5715000"/>
              </a:tblGrid>
              <a:tr h="4953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要回答的问题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本讲的判断方法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FFFFFF"/>
                      </a:solidFill>
                      <a:prstDash val="solid"/>
                    </a:lnL>
                    <a:lnR w="11430">
                      <a:solidFill>
                        <a:srgbClr val="FFFFFF"/>
                      </a:solidFill>
                      <a:prstDash val="solid"/>
                    </a:lnR>
                    <a:lnT w="11430">
                      <a:solidFill>
                        <a:srgbClr val="FFFFFF"/>
                      </a:solidFill>
                      <a:prstDash val="solid"/>
                    </a:lnT>
                    <a:lnB w="11430">
                      <a:solidFill>
                        <a:srgbClr val="FFFFFF"/>
                      </a:solidFill>
                      <a:prstDash val="solid"/>
                    </a:lnB>
                    <a:solidFill>
                      <a:srgbClr val="244D87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新类怎样沿用已有类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选择基类，补充新成员，说明继承方式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一个成员现在能不能访问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看原访问属性、继承路径和使用位置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各部分按什么顺序建立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虚基类、普通基类、成员、构造函数体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  <a:tr h="47625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共同基类到底有几份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区分普通继承路径与虚继承路径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派生对象能怎样当作基类使用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区分按值复制、引用和指针，</a:t>
                      </a:r>
                    </a:p>
                    <a:p>
                      <a:pPr algn="ctr"/>
                      <a:r>
                        <a:rPr lang="zh-CN" sz="1880" b="0">
                          <a:solidFill>
                            <a:srgbClr val="172B49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并检查访问与二义性</a:t>
                      </a:r>
                    </a:p>
                  </a:txBody>
                  <a:tcPr anchor="ctr" marL="114300" marR="114300" marT="0" marB="0">
                    <a:lnL w="11430">
                      <a:solidFill>
                        <a:srgbClr val="B4C4D7"/>
                      </a:solidFill>
                      <a:prstDash val="solid"/>
                    </a:lnL>
                    <a:lnR w="11430">
                      <a:solidFill>
                        <a:srgbClr val="B4C4D7"/>
                      </a:solidFill>
                      <a:prstDash val="solid"/>
                    </a:lnR>
                    <a:lnT w="11430">
                      <a:solidFill>
                        <a:srgbClr val="B4C4D7"/>
                      </a:solidFill>
                      <a:prstDash val="solid"/>
                    </a:lnT>
                    <a:lnB w="11430">
                      <a:solidFill>
                        <a:srgbClr val="B4C4D7"/>
                      </a:solidFill>
                      <a:prstDash val="solid"/>
                    </a:lnB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Freeform 8"/>
          <p:cNvSpPr/>
          <p:nvPr/>
        </p:nvSpPr>
        <p:spPr>
          <a:xfrm>
            <a:off x="838200" y="53625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990600" y="5476875"/>
            <a:ext cx="10429875" cy="704850"/>
            <a:chOff x="990600" y="5476875"/>
            <a:chExt cx="10429875" cy="704850"/>
          </a:xfrm>
        </p:grpSpPr>
        <p:sp>
          <p:nvSpPr>
            <p:cNvPr id="9" name="Freeform 9"/>
            <p:cNvSpPr/>
            <p:nvPr/>
          </p:nvSpPr>
          <p:spPr>
            <a:xfrm>
              <a:off x="990600" y="5476875"/>
              <a:ext cx="10429875" cy="7048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625"/>
                </a:lnSpc>
              </a:pPr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读程序时，把类型关系、对象里保存的数据、当前访问位置分别看清楚，</a:t>
              </a:r>
              <a:br/>
              <a:r>
                <a:rPr lang="zh-CN" sz="195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>再追踪具体一次构造、调用或赋值。</a:t>
              </a:r>
            </a:p>
          </p:txBody>
        </p:sp>
      </p:grp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128</ns0:Slides>
  <ns0:Notes>37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37</ns1:i4>
      </ns1:variant>
    </ns1:vector>
  </ns0:HeadingPairs>
  <ns0:TitlesOfParts>
    <ns1:vector size="37" baseType="lpstr">
      <ns1:lpstr>老师发来一份名单，你改的是哪一份？</ns1:lpstr>
      <ns1:lpstr>想把原名单改对，应该改哪张纸？</ns1:lpstr>
      <ns1:lpstr>交换了副本，原变量为什么没有变？</ns1:lpstr>
      <ns1:lpstr>你记在自己纸上的结果，老师怎样拿到？</ns1:lpstr>
      <ns1:lpstr>函数里的统计结果，怎样交给主函数？</ns1:lpstr>
      <ns1:lpstr>歌唱比赛结束后，怎样算出最高得分？</ns1:lpstr>
      <ns1:lpstr>歌唱比赛：计算去掉极端分数后的最高分</ns1:lpstr>
      <ns1:lpstr>去掉的是两个评分，重复的分数仍可能留下</ns1:lpstr>
      <ns1:lpstr>每个人都要统计，用函数接收这一组评分</ns1:lpstr>
      <ns1:lpstr>把整组评分交给函数，还需要告诉它什么？</ns1:lpstr>
      <ns1:lpstr>数组参数访问的是哪一批元素？</ns1:lpstr>
      <ns1:lpstr>参数列表中的m，记录这次有效评分的数量</ns1:lpstr>
      <ns1:lpstr>上一名选手的总分，能带到下一名身上吗？</ns1:lpstr>
      <ns1:lpstr>局部变量：每次统计都从自己的初值开始</ns1:lpstr>
      <ns1:lpstr>两个地方都写m，它们一定是同一份记录吗？</ns1:lpstr>
      <ns1:lpstr>相同的名字，也可能指向不同的变量</ns1:lpstr>
      <ns1:lpstr>能不能使用一个变量，要看声明所在的范围</ns1:lpstr>
      <ns1:lpstr>离开一对大括号，哪些名字还能用？</ns1:lpstr>
      <ns1:lpstr>完整程序：每次统计一名选手（1/2）</ns1:lpstr>
      <ns1:lpstr>完整程序：每次统计一名选手（2/2）</ns1:lpstr>
      <ns1:lpstr>两份记录放反了，怎样把它们交换回来？</ns1:lpstr>
      <ns1:lpstr>交换变量：要把原来的两个值真正换过来</ns1:lpstr>
      <ns1:lpstr>直接连写两次赋值，会丢掉原来的值</ns1:lpstr>
      <ns1:lpstr>普通形参收到副本，换完副本还不够</ns1:lpstr>
      <ns1:lpstr>副本已经换好了，怎样让原来的两个格子交换？</ns1:lpstr>
      <ns1:lpstr>引用交换：三次赋值改的是原变量</ns1:lpstr>
      <ns1:lpstr>完整程序：用引用交换原变量</ns1:lpstr>
      <ns1:lpstr>同一个&amp;符号，放的位置不同，含义也不同</ns1:lpstr>
      <ns1:lpstr>文字转换后，还能保留一份原文吗？</ns1:lpstr>
      <ns1:lpstr>自动修正：保留原文，再得到一份大写版</ns1:lpstr>
      <ns1:lpstr>要同时打印原文和大写版，该在谁身上修改？</ns1:lpstr>
      <ns1:lpstr>这次要保留原文，传值恰好满足需要</ns1:lpstr>
      <ns1:lpstr>完整程序：保留原文并返回大写副本（1/2）</ns1:lpstr>
      <ns1:lpstr>完整程序：保留原文并返回大写副本（2/2）</ns1:lpstr>
      <ns1:lpstr>要不要修改原数据，决定参数怎样写</ns1:lpstr>
      <ns1:lpstr>模拟练习：改的是哪一份数据？</ns1:lpstr>
      <ns1:lpstr>模拟练习：把作用域与传参一起检查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7.2 变量作用域与参数传递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2026-10-03T08:36:23Z</dcterms:modified>
  <cp:category/>
  <cp:contentStatus/>
  <dc:language>zh-CN</dc:language>
</cp:coreProperties>
</file>