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  <p:sldId id="318" r:id="rId89"/>
    <p:sldId id="319" r:id="rId90"/>
    <p:sldId id="320" r:id="rId91"/>
    <p:sldId id="321" r:id="rId92"/>
    <p:sldId id="322" r:id="rId93"/>
    <p:sldId id="323" r:id="rId94"/>
    <p:sldId id="324" r:id="rId95"/>
    <p:sldId id="325" r:id="rId96"/>
    <p:sldId id="326" r:id="rId97"/>
    <p:sldId id="327" r:id="rId98"/>
    <p:sldId id="328" r:id="rId99"/>
    <p:sldId id="329" r:id="rId100"/>
    <p:sldId id="330" r:id="rId101"/>
    <p:sldId id="331" r:id="rId102"/>
    <p:sldId id="332" r:id="rId103"/>
    <p:sldId id="333" r:id="rId104"/>
    <p:sldId id="334" r:id="rId105"/>
    <p:sldId id="335" r:id="rId106"/>
    <p:sldId id="336" r:id="rId107"/>
    <p:sldId id="337" r:id="rId108"/>
    <p:sldId id="338" r:id="rId109"/>
    <p:sldId id="339" r:id="rId110"/>
    <p:sldId id="340" r:id="rId111"/>
    <p:sldId id="341" r:id="rId112"/>
    <p:sldId id="342" r:id="rId113"/>
    <p:sldId id="343" r:id="rId114"/>
    <p:sldId id="344" r:id="rId115"/>
    <p:sldId id="345" r:id="rId116"/>
    <p:sldId id="346" r:id="rId117"/>
    <p:sldId id="347" r:id="rId118"/>
    <p:sldId id="348" r:id="rId119"/>
    <p:sldId id="349" r:id="rId120"/>
    <p:sldId id="350" r:id="rId121"/>
    <p:sldId id="351" r:id="rId122"/>
    <p:sldId id="352" r:id="rId123"/>
    <p:sldId id="353" r:id="rId124"/>
    <p:sldId id="354" r:id="rId125"/>
    <p:sldId id="355" r:id="rId126"/>
    <p:sldId id="356" r:id="rId127"/>
    <p:sldId id="357" r:id="rId128"/>
    <p:sldId id="358" r:id="rId129"/>
    <p:sldId id="359" r:id="rId130"/>
    <p:sldId id="360" r:id="rId131"/>
    <p:sldId id="361" r:id="rId132"/>
    <p:sldId id="362" r:id="rId133"/>
    <p:sldId id="363" r:id="rId134"/>
    <p:sldId id="364" r:id="rId135"/>
    <p:sldId id="365" r:id="rId136"/>
    <p:sldId id="366" r:id="rId137"/>
    <p:sldId id="367" r:id="rId138"/>
    <p:sldId id="368" r:id="rId139"/>
    <p:sldId id="369" r:id="rId140"/>
    <p:sldId id="370" r:id="rId141"/>
    <p:sldId id="371" r:id="rId142"/>
    <p:sldId id="372" r:id="rId143"/>
    <p:sldId id="373" r:id="rId144"/>
    <p:sldId id="374" r:id="rId145"/>
    <p:sldId id="375" r:id="rId146"/>
    <p:sldId id="376" r:id="rId147"/>
    <p:sldId id="377" r:id="rId148"/>
    <p:sldId id="378" r:id="rId149"/>
    <p:sldId id="379" r:id="rId150"/>
    <p:sldId id="380" r:id="rId151"/>
    <p:sldId id="381" r:id="rId152"/>
    <p:sldId id="382" r:id="rId153"/>
    <p:sldId id="383" r:id="rId154"/>
    <p:sldId id="384" r:id="rId155"/>
    <p:sldId id="385" r:id="rId156"/>
    <p:sldId id="386" r:id="rId157"/>
    <p:sldId id="387" r:id="rId158"/>
    <p:sldId id="388" r:id="rId159"/>
    <p:sldId id="389" r:id="rId160"/>
    <p:sldId id="390" r:id="rId161"/>
    <p:sldId id="391" r:id="rId162"/>
    <p:sldId id="392" r:id="rId163"/>
    <p:sldId id="393" r:id="rId164"/>
    <p:sldId id="394" r:id="rId165"/>
    <p:sldId id="395" r:id="rId166"/>
    <p:sldId id="396" r:id="rId167"/>
    <p:sldId id="397" r:id="rId168"/>
    <p:sldId id="398" r:id="rId169"/>
    <p:sldId id="399" r:id="rId170"/>
    <p:sldId id="400" r:id="rId171"/>
    <p:sldId id="401" r:id="rId172"/>
    <p:sldId id="402" r:id="rId173"/>
    <p:sldId id="403" r:id="rId174"/>
    <p:sldId id="404" r:id="rId175"/>
    <p:sldId id="405" r:id="rId176"/>
    <p:sldId id="406" r:id="rId177"/>
    <p:sldId id="407" r:id="rId1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Relationship Id="rId89" Type="http://schemas.openxmlformats.org/officeDocument/2006/relationships/slide" Target="slides/slide63.xml" /><Relationship Id="rId90" Type="http://schemas.openxmlformats.org/officeDocument/2006/relationships/slide" Target="slides/slide64.xml" /><Relationship Id="rId91" Type="http://schemas.openxmlformats.org/officeDocument/2006/relationships/slide" Target="slides/slide65.xml" /><Relationship Id="rId92" Type="http://schemas.openxmlformats.org/officeDocument/2006/relationships/slide" Target="slides/slide66.xml" /><Relationship Id="rId93" Type="http://schemas.openxmlformats.org/officeDocument/2006/relationships/slide" Target="slides/slide67.xml" /><Relationship Id="rId94" Type="http://schemas.openxmlformats.org/officeDocument/2006/relationships/slide" Target="slides/slide68.xml" /><Relationship Id="rId95" Type="http://schemas.openxmlformats.org/officeDocument/2006/relationships/slide" Target="slides/slide69.xml" /><Relationship Id="rId96" Type="http://schemas.openxmlformats.org/officeDocument/2006/relationships/slide" Target="slides/slide70.xml" /><Relationship Id="rId97" Type="http://schemas.openxmlformats.org/officeDocument/2006/relationships/slide" Target="slides/slide71.xml" /><Relationship Id="rId98" Type="http://schemas.openxmlformats.org/officeDocument/2006/relationships/slide" Target="slides/slide72.xml" /><Relationship Id="rId99" Type="http://schemas.openxmlformats.org/officeDocument/2006/relationships/slide" Target="slides/slide73.xml" /><Relationship Id="rId100" Type="http://schemas.openxmlformats.org/officeDocument/2006/relationships/slide" Target="slides/slide74.xml" /><Relationship Id="rId101" Type="http://schemas.openxmlformats.org/officeDocument/2006/relationships/slide" Target="slides/slide75.xml" /><Relationship Id="rId102" Type="http://schemas.openxmlformats.org/officeDocument/2006/relationships/slide" Target="slides/slide76.xml" /><Relationship Id="rId103" Type="http://schemas.openxmlformats.org/officeDocument/2006/relationships/slide" Target="slides/slide77.xml" /><Relationship Id="rId104" Type="http://schemas.openxmlformats.org/officeDocument/2006/relationships/slide" Target="slides/slide78.xml" /><Relationship Id="rId105" Type="http://schemas.openxmlformats.org/officeDocument/2006/relationships/slide" Target="slides/slide79.xml" /><Relationship Id="rId106" Type="http://schemas.openxmlformats.org/officeDocument/2006/relationships/slide" Target="slides/slide80.xml" /><Relationship Id="rId107" Type="http://schemas.openxmlformats.org/officeDocument/2006/relationships/slide" Target="slides/slide81.xml" /><Relationship Id="rId108" Type="http://schemas.openxmlformats.org/officeDocument/2006/relationships/slide" Target="slides/slide82.xml" /><Relationship Id="rId109" Type="http://schemas.openxmlformats.org/officeDocument/2006/relationships/slide" Target="slides/slide83.xml" /><Relationship Id="rId110" Type="http://schemas.openxmlformats.org/officeDocument/2006/relationships/slide" Target="slides/slide84.xml" /><Relationship Id="rId111" Type="http://schemas.openxmlformats.org/officeDocument/2006/relationships/slide" Target="slides/slide85.xml" /><Relationship Id="rId112" Type="http://schemas.openxmlformats.org/officeDocument/2006/relationships/slide" Target="slides/slide86.xml" /><Relationship Id="rId113" Type="http://schemas.openxmlformats.org/officeDocument/2006/relationships/slide" Target="slides/slide87.xml" /><Relationship Id="rId114" Type="http://schemas.openxmlformats.org/officeDocument/2006/relationships/slide" Target="slides/slide88.xml" /><Relationship Id="rId115" Type="http://schemas.openxmlformats.org/officeDocument/2006/relationships/slide" Target="slides/slide89.xml" /><Relationship Id="rId116" Type="http://schemas.openxmlformats.org/officeDocument/2006/relationships/slide" Target="slides/slide90.xml" /><Relationship Id="rId117" Type="http://schemas.openxmlformats.org/officeDocument/2006/relationships/slide" Target="slides/slide91.xml" /><Relationship Id="rId118" Type="http://schemas.openxmlformats.org/officeDocument/2006/relationships/slide" Target="slides/slide92.xml" /><Relationship Id="rId119" Type="http://schemas.openxmlformats.org/officeDocument/2006/relationships/slide" Target="slides/slide93.xml" /><Relationship Id="rId120" Type="http://schemas.openxmlformats.org/officeDocument/2006/relationships/slide" Target="slides/slide94.xml" /><Relationship Id="rId121" Type="http://schemas.openxmlformats.org/officeDocument/2006/relationships/slide" Target="slides/slide95.xml" /><Relationship Id="rId122" Type="http://schemas.openxmlformats.org/officeDocument/2006/relationships/slide" Target="slides/slide96.xml" /><Relationship Id="rId123" Type="http://schemas.openxmlformats.org/officeDocument/2006/relationships/slide" Target="slides/slide97.xml" /><Relationship Id="rId124" Type="http://schemas.openxmlformats.org/officeDocument/2006/relationships/slide" Target="slides/slide98.xml" /><Relationship Id="rId125" Type="http://schemas.openxmlformats.org/officeDocument/2006/relationships/slide" Target="slides/slide99.xml" /><Relationship Id="rId126" Type="http://schemas.openxmlformats.org/officeDocument/2006/relationships/slide" Target="slides/slide100.xml" /><Relationship Id="rId127" Type="http://schemas.openxmlformats.org/officeDocument/2006/relationships/slide" Target="slides/slide101.xml" /><Relationship Id="rId128" Type="http://schemas.openxmlformats.org/officeDocument/2006/relationships/slide" Target="slides/slide102.xml" /><Relationship Id="rId129" Type="http://schemas.openxmlformats.org/officeDocument/2006/relationships/slide" Target="slides/slide103.xml" /><Relationship Id="rId130" Type="http://schemas.openxmlformats.org/officeDocument/2006/relationships/slide" Target="slides/slide104.xml" /><Relationship Id="rId131" Type="http://schemas.openxmlformats.org/officeDocument/2006/relationships/slide" Target="slides/slide105.xml" /><Relationship Id="rId132" Type="http://schemas.openxmlformats.org/officeDocument/2006/relationships/slide" Target="slides/slide106.xml" /><Relationship Id="rId133" Type="http://schemas.openxmlformats.org/officeDocument/2006/relationships/slide" Target="slides/slide107.xml" /><Relationship Id="rId134" Type="http://schemas.openxmlformats.org/officeDocument/2006/relationships/slide" Target="slides/slide108.xml" /><Relationship Id="rId135" Type="http://schemas.openxmlformats.org/officeDocument/2006/relationships/slide" Target="slides/slide109.xml" /><Relationship Id="rId136" Type="http://schemas.openxmlformats.org/officeDocument/2006/relationships/slide" Target="slides/slide110.xml" /><Relationship Id="rId137" Type="http://schemas.openxmlformats.org/officeDocument/2006/relationships/slide" Target="slides/slide111.xml" /><Relationship Id="rId138" Type="http://schemas.openxmlformats.org/officeDocument/2006/relationships/slide" Target="slides/slide112.xml" /><Relationship Id="rId139" Type="http://schemas.openxmlformats.org/officeDocument/2006/relationships/slide" Target="slides/slide113.xml" /><Relationship Id="rId140" Type="http://schemas.openxmlformats.org/officeDocument/2006/relationships/slide" Target="slides/slide114.xml" /><Relationship Id="rId141" Type="http://schemas.openxmlformats.org/officeDocument/2006/relationships/slide" Target="slides/slide115.xml" /><Relationship Id="rId142" Type="http://schemas.openxmlformats.org/officeDocument/2006/relationships/slide" Target="slides/slide116.xml" /><Relationship Id="rId143" Type="http://schemas.openxmlformats.org/officeDocument/2006/relationships/slide" Target="slides/slide117.xml" /><Relationship Id="rId144" Type="http://schemas.openxmlformats.org/officeDocument/2006/relationships/slide" Target="slides/slide118.xml" /><Relationship Id="rId145" Type="http://schemas.openxmlformats.org/officeDocument/2006/relationships/slide" Target="slides/slide119.xml" /><Relationship Id="rId146" Type="http://schemas.openxmlformats.org/officeDocument/2006/relationships/slide" Target="slides/slide120.xml" /><Relationship Id="rId147" Type="http://schemas.openxmlformats.org/officeDocument/2006/relationships/slide" Target="slides/slide121.xml" /><Relationship Id="rId148" Type="http://schemas.openxmlformats.org/officeDocument/2006/relationships/slide" Target="slides/slide122.xml" /><Relationship Id="rId149" Type="http://schemas.openxmlformats.org/officeDocument/2006/relationships/slide" Target="slides/slide123.xml" /><Relationship Id="rId150" Type="http://schemas.openxmlformats.org/officeDocument/2006/relationships/slide" Target="slides/slide124.xml" /><Relationship Id="rId151" Type="http://schemas.openxmlformats.org/officeDocument/2006/relationships/slide" Target="slides/slide125.xml" /><Relationship Id="rId152" Type="http://schemas.openxmlformats.org/officeDocument/2006/relationships/slide" Target="slides/slide126.xml" /><Relationship Id="rId153" Type="http://schemas.openxmlformats.org/officeDocument/2006/relationships/slide" Target="slides/slide127.xml" /><Relationship Id="rId154" Type="http://schemas.openxmlformats.org/officeDocument/2006/relationships/slide" Target="slides/slide128.xml" /><Relationship Id="rId155" Type="http://schemas.openxmlformats.org/officeDocument/2006/relationships/slide" Target="slides/slide129.xml" /><Relationship Id="rId156" Type="http://schemas.openxmlformats.org/officeDocument/2006/relationships/slide" Target="slides/slide130.xml" /><Relationship Id="rId157" Type="http://schemas.openxmlformats.org/officeDocument/2006/relationships/slide" Target="slides/slide131.xml" /><Relationship Id="rId158" Type="http://schemas.openxmlformats.org/officeDocument/2006/relationships/slide" Target="slides/slide132.xml" /><Relationship Id="rId159" Type="http://schemas.openxmlformats.org/officeDocument/2006/relationships/slide" Target="slides/slide133.xml" /><Relationship Id="rId160" Type="http://schemas.openxmlformats.org/officeDocument/2006/relationships/slide" Target="slides/slide134.xml" /><Relationship Id="rId161" Type="http://schemas.openxmlformats.org/officeDocument/2006/relationships/slide" Target="slides/slide135.xml" /><Relationship Id="rId162" Type="http://schemas.openxmlformats.org/officeDocument/2006/relationships/slide" Target="slides/slide136.xml" /><Relationship Id="rId163" Type="http://schemas.openxmlformats.org/officeDocument/2006/relationships/slide" Target="slides/slide137.xml" /><Relationship Id="rId164" Type="http://schemas.openxmlformats.org/officeDocument/2006/relationships/slide" Target="slides/slide138.xml" /><Relationship Id="rId165" Type="http://schemas.openxmlformats.org/officeDocument/2006/relationships/slide" Target="slides/slide139.xml" /><Relationship Id="rId166" Type="http://schemas.openxmlformats.org/officeDocument/2006/relationships/slide" Target="slides/slide140.xml" /><Relationship Id="rId167" Type="http://schemas.openxmlformats.org/officeDocument/2006/relationships/slide" Target="slides/slide141.xml" /><Relationship Id="rId168" Type="http://schemas.openxmlformats.org/officeDocument/2006/relationships/slide" Target="slides/slide142.xml" /><Relationship Id="rId169" Type="http://schemas.openxmlformats.org/officeDocument/2006/relationships/slide" Target="slides/slide143.xml" /><Relationship Id="rId170" Type="http://schemas.openxmlformats.org/officeDocument/2006/relationships/slide" Target="slides/slide144.xml" /><Relationship Id="rId171" Type="http://schemas.openxmlformats.org/officeDocument/2006/relationships/slide" Target="slides/slide145.xml" /><Relationship Id="rId172" Type="http://schemas.openxmlformats.org/officeDocument/2006/relationships/slide" Target="slides/slide146.xml" /><Relationship Id="rId173" Type="http://schemas.openxmlformats.org/officeDocument/2006/relationships/slide" Target="slides/slide147.xml" /><Relationship Id="rId174" Type="http://schemas.openxmlformats.org/officeDocument/2006/relationships/slide" Target="slides/slide148.xml" /><Relationship Id="rId175" Type="http://schemas.openxmlformats.org/officeDocument/2006/relationships/slide" Target="slides/slide149.xml" /><Relationship Id="rId176" Type="http://schemas.openxmlformats.org/officeDocument/2006/relationships/slide" Target="slides/slide150.xml" /><Relationship Id="rId177" Type="http://schemas.openxmlformats.org/officeDocument/2006/relationships/slide" Target="slides/slide151.xml" /><Relationship Id="rId178" Type="http://schemas.openxmlformats.org/officeDocument/2006/relationships/slide" Target="slides/slide15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_rels/notesSlide1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9.xml"/>
</Relationships>
</file>

<file path=ppt/notesSlides/_rels/notesSlide1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0.xml"/>
</Relationships>
</file>

<file path=ppt/notesSlides/_rels/notesSlide1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1.xml"/>
</Relationships>
</file>

<file path=ppt/notesSlides/_rels/notesSlide1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上一讲已经能用基类指针指向派生类对象。这一讲继续讨论：指针指向不同对象时，同一个函数调用怎样执行各自的功能。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可以请学生分别说出矩形和三角形的面积算法。任务相同，处理方法却不同；这一讲要让同一段调用代码也能适应这种差别。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例如，高10、底6的三角形，面积是30；长10、宽6的矩形，面积是60。半径10的圆，面积约为314.16。</a:t>
            </a:r>
          </a:p>
          <a:p>
            <a:pPr/>
            <a:r>
              <a:rPr lang="zh-CN" dirty="0"/>
              <a:t>如果程序里只保留一个“计算面积”的调用，怎样让它选中各自的算法？先看清对象之间的差别：共同的是求面积这件事，不同的是完成它的具体方法。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这里先建立整体印象，不要求学生立即背术语。前面学过的重载属于其中一种，后面要解决的是基类指针指向不同对象时的调用问题。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四种名称分别描述写法怎样适应不同类型，本讲重点看包含多态。前两类归为通用多态，后两类归为专用多态。模板和运算符重载的细节不在这里展开。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写下函数名，还要确定实际执行哪一段代码。把调用与相应函数实现联系起来，称为联编，也常说绑定。</a:t>
            </a:r>
          </a:p>
          <a:p>
            <a:pPr/>
            <a:r>
              <a:rPr lang="zh-CN" dirty="0"/>
              <a:t>有的调用在编译时就能确定；有的要根据运行时的实际对象选择。C++同时支持这两种方式。静态联编用于编译时确定的调用；动态联编支持运行时多态。两者可以出现在同一个C++程序里。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建立Point类保存坐标x、y；从Point派生Circle，增加半径；再从Circle派生Cylinder，增加高度。</a:t>
            </a:r>
          </a:p>
          <a:p>
            <a:pPr/>
            <a:r>
              <a:rPr lang="zh-CN" dirty="0"/>
              <a:t>为三种对象重载输出运算符&lt;&lt;，使cout能按对象类型显示相应信息。本例使用程序内给定的数据，不需要键盘输入。给同一个运算符定义处理不同类型的函数，叫运算符重载。先看&lt;&lt;按类型选择输出函数，再比较虚函数的动态调用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先把一个点需要的数据和操作列出来。getX、getY读取坐标，setPoint修改坐标。x、y是protected成员，派生类可以使用。输出函数接受const Point&amp;，只读取这个点；friend让这个普通函数能够访问坐标。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operator&lt;&lt;把点写成[x,y]。返回原来的输出流，后面才能继续接&lt;&lt;；这些定义接在Point声明之后，使用&lt;iostream&gt;和std命名空间。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建立坐标为(3.5,6.4)的点，再把它改成(8.5,6.8)。观察普通读取和重载输出的结果。第一行显示x=3.5,y=6.4。修改后，cout&lt;&lt;p会调用接受Point的输出函数，显示p(new):[8.5,6.8]。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圆需要圆心和半径。圆心坐标交给Point部分保存，Circle自己增加radius。这里的area返回圆面积。radius保持private，后续Cylinder通过getRadius读取半径，不能直接访问Circle的私有成员。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构造时把a、b交给Point，r留给radius。这个operator&lt;&lt;接受Circle，因此除了圆心，还会显示半径和圆面积。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cout&lt;&lt;c选择Circle版本。pRef的类型是Point&amp;，cout&lt;&lt;pRef选择Point版本，只显示[5,5]；引用仍指着这个圆，没有把对象复制成一个点。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这里的&lt;&lt;是普通非成员重载函数。编译时按表达式的类型选择版本，并不会自动根据引用背后的完整对象改选。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Cylinder的area表示圆柱表面积，volume表示体积。同名的area在这一例里还不是虚函数，后面会专门改成虚函数作比较。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Circle::area()明确调用底面圆的面积。表面积由两个底面和侧面组成；体积用底面积乘高度，不能误写成Cylinder自己的表面积乘高度。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输出函数接收Cylinder引用，用读取函数取得圆心与半径，再补上高度、表面积和体积。整段信息由同一个输出函数完成。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三次输出面对的是同一个圆柱。cy1显示圆柱信息，pRef只显示点的信息，cRef按圆显示；差别来自表达式类型和&lt;&lt;的重载选择。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重载已经能提供不同的输出格式。接下来的问题是：如果只有一个基类指针，能不能让调用随实际对象改变？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上一讲可以让A*指向B对象。现在A和B都有show函数。</a:t>
            </a:r>
          </a:p>
          <a:p>
            <a:pPr/>
            <a:r>
              <a:rPr lang="zh-CN" dirty="0"/>
              <a:t>我们让同一个指针先指向A，再指向B，并连续调用show。先按已有知识预测结果，再决定还缺少什么。指针能指向派生类对象，只解决了“能指向谁”。要让函数调用选中派生类版本，还需要检查show是否为虚函数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A::show没有virtual。B虽然定义了同名函数，但通过A*调用时，仍按A类型选择普通成员函数。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结果是AA。第二次pc确实指向b，但pc的声明类型仍是A*，普通show调用不会因此改成B::show。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Base保存a、b，Derived在它的基础上增加c。现在要让pc分别显示Base对象mb(60,60)和Derived对象mc(10,20,30)。</a:t>
            </a:r>
          </a:p>
          <a:p>
            <a:pPr/>
            <a:r>
              <a:rPr lang="zh-CN" dirty="0"/>
              <a:t>先保留普通show，看看第二次调用为什么没有显示c。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构造函数把x、y放进a、b，show显示这两个成员。先保留普通成员函数，作为稍后添加virtual的对照。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Base(x,y)初始化基类部分，c保存第三个参数。Derived::show存在，但存在一个函数与通过Base*选中它，是两回事。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两次都调用Base::show，分别显示60 60与10 20。第二次读的是mc中Base部分的数据，c=30并没有被这段函数输出。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希望pc指向mb时显示Base信息，指向mc时显示Derived信息。调用代码不用换，只让Base::show声明为虚函数。virtual说明这项操作允许派生类重写。Derived原来的同签名show就成为重写版本；pc-&gt;show()会根据当前实际对象选择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pc指向mb时显示Base与60 60；pc改指向mc时显示Derived与30。变化来自Base::show前的virtual，调用处仍是pc-&gt;show()。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*说明通过这个指针能使用哪些接口。当前指向Base还是Derived，则影响虚函数执行哪个重写版本。先按Base接口检查这次调用是否合法，再根据实际对象确定虚函数的最终重写版本。Derived新增的其他函数，不会自动出现在Base接口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virtual写在基类的声明中。派生类可用override表明“我要重写”，编译器会核对；省略override时，只要正确匹配，派生类函数仍是虚函数。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协变要求返回类型满足规定的派生关系和可访问性。当前例子都使用相同返回类型，先把普通的重写写准确。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基类函数返回A*，重写版本可以在满足条件时返回B*，其中B是A的派生类。这种返回类型变化称为协变。两个get的参数一致。这里B公有继承A，因此B*可作为A*使用；类指针或同类引用才有这种例外，还要满足可访问、无二义性及const等条件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Grandam、Mother、Daughter构成三层继承。用一个Grandam*依次指向三个对象，要求每次介绍的都是当前对象。Grandam先把introduce_self声明为虚函数。通过这个接口调用时，后面的派生类可以提供各自的介绍方式。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virtual只在Grandam中写一次。Mother和Daughter的同签名函数仍是虚函数，分别重写前面的版本。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三行依次为I am grandam.、I am mother.、I am daughter.。调用写法没有变，实际对象沿继承层次发生了变化。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base派生出derive1和derive2。让ptr依次指向base、derive1、derive2对象，比较保留virtual和去掉virtual的结果。base声明虚函数who，默认介绍自己属于base。接下来让两个派生类分别提供自己的介绍。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who都是无参数、无返回值的同名函数。base的virtual使两个派生方向都能提供各自的重写版本。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保留virtual时，三次分别报告base、derive1、derive2。若只去掉base中who的virtual，三次都选择base::who。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不要只记输出。每一行都问清楚：指针声明为什么类型，实际对象又是什么类型，who有没有虚函数性质。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Student保存学号、姓名和成绩。Graduate再增加pay，表示助学金。</a:t>
            </a:r>
          </a:p>
          <a:p>
            <a:pPr/>
            <a:r>
              <a:rPr lang="zh-CN" dirty="0"/>
              <a:t>建立Li(1001,87.5)和Wang(2001,98.5,563.5)，用Student*依次显示两人的信息，希望研究生还能显示pay。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这一步沿用普通display，只输出共同的三项信息。使用&lt;iostream&gt;、&lt;string&gt;和std命名空间，下面在此基础上增加Graduate。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构造函数把学号、姓名、成绩交给Student，把第四个参数留给pay。这里先声明display，下一段再写具体输出。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Graduate的display多显示pay。构造参数563.5会保存在这个成员中；它不会因为用Student*访问就从对象里消失。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Student::display为普通函数时，两次只显示学号、姓名、成绩。把它的声明改为virtual void display();，第二次就会增加pay=563.5。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基类接口保持display这个名称。派生类决定如何显示自己的完整信息，这就是本例需要的运行时多态。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关键在于虚函数和实际对象，不能仅凭使用“点”还是“箭头”下结论。公有继承使类外的基类指针、引用转换通常可用。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构造Derived对象时，要先完成Base部分。如果在Base构造函数里调用虚函数，不会提前进入尚未构造完成的Derived版本。</a:t>
            </a:r>
          </a:p>
          <a:p>
            <a:pPr/>
            <a:r>
              <a:rPr lang="zh-CN" dirty="0"/>
              <a:t>析构时也按当前正在析构的类处理，不会再跳回已经析构掉的派生层。不要在构造或析构期间，依赖更深一层派生类的重写实现。对正在构造、析构的对象调用纯虚函数还会带来未定义行为。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虚函数也可以在类内定义，具有inline性质。inline并不会取消virtual；是否把某次调用展开，是编译器另外考虑的优化。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假设用Grandam*保存new Mother得到的地址。删除时，Mother这一层和Grandam这一层都需要完成清理。</a:t>
            </a:r>
          </a:p>
          <a:p>
            <a:pPr/>
            <a:r>
              <a:rPr lang="zh-CN" dirty="0"/>
              <a:t>如果准备通过基类指针delete派生类对象，基类就应该提供可访问的虚析构函数。本讲这些普通delete场景中，基类析构函数非虚会导致未定义行为。不能把“只执行基类析构”当成可靠的运行结果。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Grandam析构函数前加virtual后，Mother的析构函数也具有虚函数性质。这里不需要为析构函数安排同名的普通调用。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先显示This is Mother::~Mother().，再显示This is Grandam::~Grandam().。派生类先清理自己，再进入基类部分，顺序与构造相反。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只改参数的派生类函数不会重写原来的虚函数。基类中的那个虚函数仍然存在，也仍然是虚函数。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中func1、func2、func3为虚函数，func4为普通函数。Derived尝试提供同名成员，观察哪些能重写，哪些只发生隐藏，哪些会直接报错。返回类型不能单独区分重载。void改成char也不属于类指针或引用的协变，所以这一项必须先改正或删除，才能讨论后续调用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Base中func1、func2、func3有virtual，func4没有。先看清基类的声明，才能判断下一段哪些派生类函数构成重写。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func1重写基类虚函数。func2(int)参数不同，隐藏了同名的func2()；func4只是普通同名成员，不能提供动态调用。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依次输出Derived func1、Base func2、Base func4。func2()没有被匹配的版本重写；func4则从一开始就是普通函数。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在派生类函数后写override能帮助检查重写意图。例如func2(int)若加override，就会因为没有匹配的基类虚函数而报错。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Derived同时继承Base1和Base2。Base1::fun是虚函数，Base2::fun是普通函数，Derived自己也定义fun。Derived::fun重写Base1的虚函数，同时隐藏Base2的同名成员。两条继承路径中的原函数性质不同，要分别判断。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四行依次是Base1、Base2、Derived、Base2。最后两次都面对obj3，但只有Base1接口中的fun是虚函数。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ptr1沿Base1虚函数接口找到Derived::fun；ptr2的普通成员调用选择Base2::fun。指向同一个对象，并不意味着每个函数都有动态选择。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设B公有继承A。除题目另有说明外，B中的f与A中的f签名相同。分别写出调用版本和依据。把“接口是否合法”和“实际执行哪个版本”分开检查，遇到同名函数时会清楚很多。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计算高10、底6的三角形，长10、宽6的矩形，以及半径10的圆的面积。</a:t>
            </a:r>
          </a:p>
          <a:p>
            <a:pPr/>
            <a:r>
              <a:rPr lang="zh-CN" dirty="0"/>
              <a:t>Figure保存尺寸，三个派生类各自实现show_area。程序让Figure*依次指向这三个对象，并输出尺寸与面积。本例的Square类按长方形计算，两条边为10和6。不要只根据类名，就把两条边误认为一样长。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Figure只保存两项尺寸，并给show_area一个默认说明。派生类有自己的面积算法，就重写这个虚函数。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构造时把a、b交给Figure。对于t(10,6)，x表示高10，y表示底6，所以面积为30。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Square把两个参数交给Figure，show_area用x*y计算长方形面积。这里的x、y分别是10和6，结果为60。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Circle把半径a传入Figure，并用x保存半径。show_area计算3.1416*x*x，半径10时结果为314.16。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三次面积依次为30、60、314.16。公式留在各自的类中，主函数不需要在每次调用前重新编写公式。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lygon定义area默认返回0。Rectangle和Triangle重写它。用三个Polygon*分别指向矩形、三角形和普通Polygon对象，比较结果。Polygon保存width、height，set_values给它们赋值。area有一个返回0的默认实现，因此Polygon本身仍能建立对象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默认实现使Polygon仍能建立对象。两个派生类给出具体公式，后面通过相同的area入口调用。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结果为20、10、0。前两个选中派生类公式；poly没有更具体的类型，就使用Polygon自己的默认实现。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矩形与三角形的公式已经明确。可“某种图形”究竟是哪种形状，还没有说清。</a:t>
            </a:r>
          </a:p>
          <a:p>
            <a:pPr/>
            <a:r>
              <a:rPr lang="zh-CN" dirty="0"/>
              <a:t>如果我们只想规定“具体图形必须会求面积”，却不愿在基类里随便返回0，就需要一种只规定接口的声明方式。基类可以要求派生类补齐这项功能。这样，尚未提供完整实现的类就不能直接建立对象，遗漏会在使用前被发现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=0是纯虚说明符，表示area为纯虚函数，不是让area返回0。声明以分号结束；本例在基类中不提供area函数体。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Polygon还没有一个具体可用的area实现，直接建立Polygon对象，就无法兑现它对求面积的要求。这样的类称为抽象类。</a:t>
            </a:r>
          </a:p>
          <a:p>
            <a:pPr/>
            <a:r>
              <a:rPr lang="zh-CN" dirty="0"/>
              <a:t>派生类把所有仍为纯虚的操作实现完整后，才能作为具体类建立对象。没有补齐的派生类仍是抽象类。抽象类可以有数据、构造函数和已经实现的成员函数。不能直接创建它的完整对象，不妨碍它成为派生对象的一部分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rcle保存半径，并把show声明为纯虚函数。Area类负责显示面积，Perimeter类负责显示周长。半径都设为10，用Circle*分别调用。Circle先保存半径r，并用setr设置它。show声明为纯虚函数，具体显示面积还是周长，留给下面两个派生类完成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两个具体类都实现show，Circle本身不规定显示哪一种结果。本例用3.14近似圆周率，两项计算都读取各自保存的半径。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第一次显示Area is 314，第二次显示Perimeter is 62.8。可以声明Circle*，但不能写Circle obj来创建这个抽象类的对象。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Shape提供setWidth、setHeight，要求具体图形实现getArea。建立Rectangle和Triangle对象，宽都设为5，高都设为7。Shape保存width、height并提供两个设置函数。getArea为纯虚函数，所以必须由具体图形补齐面积计算方法。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矩形面积返回35。三角形这里使用int计算与返回，35/2得到17；如果题目需要17.5，就应改用适合的小数类型。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这段代码直接使用具体对象，仍能调用它们实现的纯虚接口。抽象的是Shape，Rectangle和Triangle已经补齐getArea，可以正常建立对象。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按值的限制针对实际定义与调用；指针、引用不会直接创建抽象类对象。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抽象类可以包含普通函数、普通虚函数、数据成员、构造函数和析构函数。后面的Polygon就会保留设置宽高和打印面积的功能。</a:t>
            </a:r>
          </a:p>
          <a:p>
            <a:pPr/>
            <a:r>
              <a:rPr lang="zh-CN" dirty="0"/>
              <a:t>普通具体类也可以派生出抽象类：派生层把一个虚函数重新声明为纯虚函数即可。本讲的大多数纯虚函数只保留声明。纯虚析构是必须补上定义的一种情况，不能把它与“完全不用实现”混为一谈。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=0使Shape保持抽象。派生对象结束生命时仍会执行Shape部分的析构，因此这个函数需要有定义；类外的空函数体也是一种定义。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继续使用宽4、高5的矩形和三角形。这次不创建普通Polygon对象，只让它提供共同接口。set_values已经有完整实现，可以被两个派生类沿用。area留给派生类完成，Polygon自己因此是抽象类。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Rectangle和Triangle都实现area，分别使用矩形和三角形公式。两个具体类补齐了接口，可以正常建立对象。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结果仍然是20和10。不能创建Polygon对象，不等于不能声明Polygon指针，也不等于不能通过它使用虚函数接口。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和三角形都要把面积打印出来。计算方法不同，打印一个数的动作却相同，可以把打印动作放回Polygon。printarea是普通成员函数。它内部调用的area仍是虚函数，this指向当前对象，所以最终分别得到矩形面积20和三角形面积10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先进入Polygon::printarea，再由其中的this-&gt;area()选中当前对象的实现。共用打印过程，并没有把不同图形的面积算法写死。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矩形边长为5和8，圆的半径为10。把它们的地址放进Shapes* ptr[2]，通过同一个display接口显示面积。</a:t>
            </a:r>
          </a:p>
          <a:p>
            <a:pPr/>
            <a:r>
              <a:rPr lang="zh-CN" dirty="0"/>
              <a:t>Shapes保存x、y；矩形把它们当两条边，圆把x当半径。数组中保存的是两个指针，不是两个Shapes对象。具体对象rect和cir仍各自存在。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setvalue负责保存参数，不计算面积。Rectangle实现display，使用x*y；圆类会使用相同接口，但只需要半径x。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圆仍沿用setvalue。第二个参数有默认值0，setvalue(10)会把x设为10、y设为0，这个圆的面积公式只读取x。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依次显示矩形面积40、圆面积314.159。两个指针类型相同，实际对象不同，因此display执行两个具体类的版本。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B、C不必重复写virtual，f仍然是虚函数。下面分别直接调用对象，以及通过A*调用，比较两组结果。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两组都依次显示A f、B f、C f。前一组直接写出三个对象；后一组只保留A*这个接口，仍能根据当前对象选中实现。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person保存编号、姓名、性别和来源。undergraduate增加成绩，teacher增加工资，graduate同时沿用这两个类的数据。</a:t>
            </a:r>
          </a:p>
          <a:p>
            <a:pPr/>
            <a:r>
              <a:rPr lang="zh-CN" dirty="0"/>
              <a:t>让person*依次指向四类对象，要求每次显示当前对象应有的信息。两个中间类都虚继承person，让graduate只保存一份共同身份数据。graduate自己重写showinfo，明确最后使用哪一种显示方式。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本例使用&lt;iostream&gt;、&lt;cstring&gt;及std命名空间。下面先写person的public部分，随后接显示函数与数据成员。setinfo把四个参数分别保存。字符串参数用const char*接收，本例给定的姓名和来源长度都能放进对应字符数组。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person默认保存jetty的信息。showinfo只显示四项共同数据，并用virtual允许不同身份扩充显示内容。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构造函数把成绩设为90。setinfo先交给person保存四项身份数据，再保存score；显示部分接在下一页。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person::showinfo()明确使用基类已有实现，补上score即可。这样的限定调用不会再次动态跳回undergraduate::showinfo。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构造函数把教师设为rose、工资2000。setinfo沿用person保存身份，再把sa保存进salary；下一段再补上显示。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teacher先明确调用person::showinfo显示身份，再输出salary。这个showinfo重写了基类的虚函数。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graduate先把六项数据设为jetty的身份、成绩90和工资1000。共同身份交给person保存，score和salary分别来自两个中间类。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graduate给出自己的最终showinfo，把共同身份、成绩和工资一起显示。这样不会在两个中间类的重写版本之间留下歧义。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四次调用都写showinfo。p显示身份，u再显示成绩，t再显示工资，g同时显示成绩和工资；各自的数据并没有混在一个对象中。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虚继承解决graduate中的共同基类数据份数，虚函数解决showinfo选哪个实现。这两个virtual解决的问题不同。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base* pb = new derived;创建的完整对象是derived。现在执行delete pb，希望派生层和基类层都能正确清理。</a:t>
            </a:r>
          </a:p>
          <a:p>
            <a:pPr/>
            <a:r>
              <a:rPr lang="zh-CN" dirty="0"/>
              <a:t>把base的析构函数声明为virtual，再观察完整的析构顺序。这里要检查的是删除接口。普通成员函数是否为虚，与析构函数是否为虚不是同一个声明。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正确版本依次显示derived destructor和base destructor。若去掉base析构前的virtual，本例delete具有未定义行为，不能承诺它只显示哪一行。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a要求实现f和g。b只实现f，c再实现f和g。判断哪些类能够建立对象，然后用a*调用c的两个函数。a声明了f、g两个纯虚函数。想建立某个派生类的对象，就需要检查这两个操作是否都已有具体实现。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b仍缺少g的具体实现，所以仍是抽象类。c补齐两个操作，可以建立对象；是否抽象，要看还有没有纯虚操作未被具体实现。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两行输出为c f和c g。b x的问题在编译阶段就能发现，并不是先生成对象、运行到这里才出错。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继续使用person、undergraduate、teacher、graduate。把person改为抽象基类，保留纯虚showinfo，并提供虚析构函数。</a:t>
            </a:r>
          </a:p>
          <a:p>
            <a:pPr/>
            <a:r>
              <a:rPr lang="zh-CN" dirty="0"/>
              <a:t>主函数通过person*依次创建、显示、删除三个具体类对象。每个类的声明和实现分别放入.h与.cpp文件。这次把接口与实现分开。展示的代码按标明的文件名整理，几个同名类的早期演示属于独立例子，不要一并拼进来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showinfo留给具体身份实现。虚析构支持主函数通过person*释放对象；头文件保护避免重复包含同一份类定义。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抽象类仍有构造函数和具体成员函数。构造person部分时先放入默认身份；析构函数显示提示，便于后面跟踪清理顺序。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undergraduate虚继承person，增加score并实现showinfo。析构函数自动保持虚函数性质，声明里不用再重复virtual。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共同身份仍交给person::setinfo，score由当前类保存。构造和析构提示只帮助观察执行过程，不参与成绩计算。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这是person纯虚接口的具体实现。它直接显示共同身份与score，因此通过person*调用也能得到本科生的完整内容。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teacher同样虚继承person。与本科生类相比，它保存salary并提供自己的showinfo，两条继承路径最后会在graduate中汇合。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单独建立teacher时，这些初值就是rose与工资2000。建立graduate时也会经过这个构造过程，随后graduate还会重新设置最终数据。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teacher完成了person要求的showinfo。因此它虽然来自抽象基类，自己已经是可以建立对象的具体类。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graduate有成绩和工资，也有一份共享的person部分。它必须明确提供自己的showinfo，统一处理两条路径带来的同名重写。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在两个直接基类构造完成后，graduate把共享身份重新设为jetty，同时设定成绩90、工资1000。应按最后完成的设置判断对象数据。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析构函数显示graduate层的清理提示。setinfo把共同身份交给person，再分别保存成绩与工资，供showinfo读取。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这项重写是graduate对象的最终显示版本。调用方只拿到person*，也能通过showinfo看到它的成绩和工资。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先创建，再通过虚函数显示，最后通过虚析构释放。delete之后pp还保留旧地址，不能再解引用；下面会先给它重新赋值。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pp的类型始终是person*，每次先接收新对象的地址再使用。创建哪种具体对象，就显示哪种信息，并从对应的派生层开始析构。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构造顺序为person、undergraduate、teacher、graduate。析构反过来；共享的虚基类person只构造、析构一次。person构造在本例中不显示提示。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回到例5.0的图形。增加顶层抽象基类Shape，统一提供名称、面积、体积这三个接口。</a:t>
            </a:r>
          </a:p>
          <a:p>
            <a:pPr/>
            <a:r>
              <a:rPr lang="zh-CN" dirty="0"/>
              <a:t>建立点(3.2,4.5)、圆(2.4,1.2,5.6)、圆柱(3.5,6.4,5.2,10.5)，用Shape*依次显示名称并查询面积、体积。这次area与volume是虚函数。与例5.0的普通&lt;&lt;重载相比，基类指针将能找到实际图形的具体算法。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area、volume先返回0，适合本例中点的面积、体积及圆的体积约定。shapeName为纯虚函数，所以Shape仍是抽象类。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Point实现shapeName后就能建立对象。它没有重写area、volume，使用Shape已经给出的0；共同坐标仍由x、y保存。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这里的operator&lt;&lt;仍是普通输出重载，负责格式化坐标。它与shapeName这个虚成员函数各做一件事，不要把两种调用机制混为一谈。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area与基类的声明同样带const，才能正确重写。Circle没有定义volume，仍使用Shape中的默认0。本例radius为protected，Cylinder可以直接读取。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只有构造函数使用成员初始化列表。setRadius是普通成员函数，要在函数体内赋值；不能写成构造函数那样的:radius(r)。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三个虚函数在Cylinder中都已有具体版本。通过Shape*调用时，将分别报告Cylinder名称、圆柱表面积和圆柱体积。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Circle::area()显式指定底面圆面积。如果在Cylinder::area里面直接调用area()，会再次调用自己，不能得到所需的底面积。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这个&lt;&lt;重载显示圆心、半径和高。面积、体积随后通过Shape虚函数接口查询，方便把两种调用方式放在一起比较。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对象尺寸就是题目给定值。圆柱半径始终为5.2，高为10.5；下面沿用同一批对象，不重新创建或修改它们。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点的area、volume沿用Shape的0。圆的area选择Circle版本，约98.5203；volume没有重写，仍为0。名称分别为Point和Circle。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这次area和volume都选中Cylinder版本。按照半径5.2、高10.5计算，表面积约512.595，体积约891.96。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没有重写时，沿用已有实现；完成重写时，选择具体对象的版本。不是每个派生类都必须把所有普通虚函数重新写一遍。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Shape集中声明名称、面积、体积这套共同接口。具体图形把各自的实现写在自己的类里。</a:t>
            </a:r>
          </a:p>
          <a:p>
            <a:pPr/>
            <a:r>
              <a:rPr lang="zh-CN" dirty="0"/>
              <a:t>调用方通过Shape*使用已经公开的接口，可以少依赖具体类的内部算法。增加新图形时，也更容易接入相同的处理过程。接口依然需要可见的声明。使用类库可以不阅读函数实现，但使用者仍要知道可调用的函数、参数和必要约定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判断下面四句话是否正确，并说出依据。默认讨论类外可访问、无二义性的公有继承。分别核对虚函数性质、已有实现和可访问接口。指向派生对象，不会使基类指针变成派生类指针。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判断下面四句话是否正确，并说出依据。默认讨论类外可访问、无二义性的公有继承。分别核对虚函数性质、已有实现和可访问接口。指向派生对象，不会使基类指针变成派生类指针。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继续判断。这里的“建立对象”指创建该类的完整对象。“抽象”没有把整个类的成员功能全部取消。前面的set_values、printarea和构造函数，都在具体派生对象中发挥作用。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继续判断。这里的“建立对象”指创建该类的完整对象。“抽象”没有把整个类的成员功能全部取消。前面的set_values、printarea和构造函数，都在具体派生对象中发挥作用。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请学生先独立判断，再说出依据。遇到分歧时，回到函数声明、接口类型和实际对象逐项检查，随后进入讲评。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最后三题，把指针、对象与类型转换区分开来。向上转换不能随意倒过来；向下转换要确认实际类型及对应规则。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判断一次调用时，先看它使用什么接口，再看函数是否为虚，最后沿实际对象的继承关系寻找最终重写版本。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基类声明共同接口，派生类提供各自算法。通过基类指针或引用调用虚函数时，同一种调用写法就能处理不同的实际对象。</a:t>
            </a:r>
          </a:p>
          <a:p>
            <a:pPr/>
            <a:r>
              <a:rPr lang="zh-CN" dirty="0"/>
              <a:t>如果基类没有合适的默认实现，可以把操作声明为纯虚函数；需要通过基类指针释放对象时，再保证基类具有虚析构函数。能说明接口、实际对象、选中版本之间的关系，就已经把这一讲的主线串起来了。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8.xml"/>
</Relationships>
</file>

<file path=ppt/slides/_rels/slide1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49.xml"/>
</Relationships>
</file>

<file path=ppt/slides/_rels/slide1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50.xml"/>
</Relationships>
</file>

<file path=ppt/slides/_rels/slide1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51.xml"/>
</Relationships>
</file>

<file path=ppt/slides/_rels/slide1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<Relationship Id="rId2" Type="http://schemas.openxmlformats.org/officeDocument/2006/relationships/notesSlide" Target="../notesSlides/notesSlide152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3337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10000"/>
            <a:ext cx="9715500" cy="857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4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9" name="Freeform 9"/>
          <p:cNvSpPr/>
          <p:nvPr/>
        </p:nvSpPr>
        <p:spPr>
          <a:xfrm>
            <a:off x="1905000" y="5381625"/>
            <a:ext cx="8382000" cy="328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7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参考课件：李际军《多态性与虚函数》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81125" y="1524000"/>
            <a:ext cx="9429750" cy="447675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00250" y="1885950"/>
            <a:ext cx="8191500" cy="6143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2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这一讲：多态性与虚函数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52625" y="2647950"/>
            <a:ext cx="8572500" cy="1400175"/>
            <a:chOff x="1952625" y="2647950"/>
            <a:chExt cx="8572500" cy="1400175"/>
          </a:xfrm>
        </p:grpSpPr>
        <p:sp>
          <p:nvSpPr>
            <p:cNvPr id="7" name="Freeform 7"/>
            <p:cNvSpPr/>
            <p:nvPr/>
          </p:nvSpPr>
          <p:spPr>
            <a:xfrm>
              <a:off x="1952625" y="2647950"/>
              <a:ext cx="8572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让三角形、矩形和圆各自报告面积，我们都可以说“计算面积”，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但它们使用的计算方法不同。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程序也需要这样的能力：调用的写法保持一致，具体怎样做，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由当前对象决定。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190750" y="4286250"/>
            <a:ext cx="8239125" cy="1081088"/>
            <a:chOff x="2190750" y="4286250"/>
            <a:chExt cx="8239125" cy="1081088"/>
          </a:xfrm>
        </p:grpSpPr>
        <p:sp>
          <p:nvSpPr>
            <p:cNvPr id="10" name="Freeform 10"/>
            <p:cNvSpPr/>
            <p:nvPr/>
          </p:nvSpPr>
          <p:spPr>
            <a:xfrm>
              <a:off x="2190750" y="428625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多态与联编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429375" y="428625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虚函数与重写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190750" y="495300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虚析构函数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429375" y="495300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纯虚函数与抽象类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同样是“计算面积”，不同图形怎样回应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例如，高10、底6的三角形，面积是30；长10、宽6的矩形，面积是60。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半径10的圆，面积约为314.16。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如果程序里只保留一个“计算面积”的调用，怎样让它选中各自的算法？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" y="3514725"/>
            <a:ext cx="9953625" cy="1943100"/>
            <a:chOff x="1190625" y="3514725"/>
            <a:chExt cx="9953625" cy="1943100"/>
          </a:xfrm>
        </p:grpSpPr>
        <p:sp>
          <p:nvSpPr>
            <p:cNvPr id="10" name="Freeform 10"/>
            <p:cNvSpPr/>
            <p:nvPr/>
          </p:nvSpPr>
          <p:spPr>
            <a:xfrm>
              <a:off x="1619250" y="3514725"/>
              <a:ext cx="1905000" cy="1047750"/>
            </a:xfrm>
            <a:custGeom>
              <a:avLst/>
              <a:gdLst/>
              <a:ahLst/>
              <a:cxnLst/>
              <a:rect l="l" t="t" r="r" b="b"/>
              <a:pathLst>
                <a:path w="1905000" h="1047750">
                  <a:moveTo>
                    <a:pt x="0" y="1047750"/>
                  </a:moveTo>
                  <a:lnTo>
                    <a:pt x="1905000" y="1047750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EEF4FA"/>
            </a:solidFill>
            <a:ln w="23812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4953000" y="3514725"/>
              <a:ext cx="2000250" cy="1047750"/>
            </a:xfrm>
            <a:prstGeom prst="rect">
              <a:avLst/>
            </a:prstGeom>
            <a:solidFill>
              <a:srgbClr val="EEF4FA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715375" y="3514725"/>
              <a:ext cx="1047750" cy="1047750"/>
            </a:xfrm>
            <a:prstGeom prst="ellipse">
              <a:avLst/>
            </a:prstGeom>
            <a:solidFill>
              <a:srgbClr val="EEF4FA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190625" y="4752975"/>
              <a:ext cx="28575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高10、底6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面积30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24375" y="4752975"/>
              <a:ext cx="28575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长10、宽6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面积60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286750" y="4752975"/>
              <a:ext cx="28575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半径10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面积约314.16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3" name="Group 23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21" name="Freeform 21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先看清对象之间的差别：共同的是求面积这件事，不同的是完成它的具体方法。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多态：同一种调用，可以有不同的表现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443038"/>
            <a:chOff x="990600" y="2057400"/>
            <a:chExt cx="10429875" cy="144303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443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不同对象接收到同样的操作要求，可以执行不同的动作。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这种现象称为“多态性”。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在C++中，同名重载函数可以处理不同参数；通过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调用虚函数，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还能根据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执行不同版本。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69093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实现方式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决定调用版本的依据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函数重载、运算符重载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编译时，根据参数类型等信息选择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继承与虚函数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运行时，根据实际对象选择最终重写版本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多态的四种分类，分别在说什么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四种名称分别描述写法怎样适应不同类型，本讲重点看包含多态。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971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名称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含义与例子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191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参数多态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同一模板用于不同类型，如函数模板、类模板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191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包含多态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基类指针或引用，操作类族中的不同对象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重载多态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同名函数或运算符，通过参数区别具体版本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191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强制多态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按运算需要转换类型，如整数与浮点数相加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7007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15012"/>
            <a:ext cx="10429875" cy="371475"/>
            <a:chOff x="990600" y="58150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150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前两类归为通用多态，后两类归为专用多态。模板和运算符重载的细节不在这里展开。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联编：这一次调用，究竟接到哪个函数体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写下函数名，还要确定执行哪段代码。把调用与相应实现联系起来，称为联编，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也常说绑定。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43000" y="3133725"/>
            <a:ext cx="9906000" cy="1809750"/>
            <a:chOff x="1143000" y="3133725"/>
            <a:chExt cx="9906000" cy="18097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133725"/>
              <a:ext cx="3022600" cy="714375"/>
              <a:chOff x="1143000" y="3133725"/>
              <a:chExt cx="3022600" cy="714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133725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30517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同一个函数名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133725"/>
              <a:ext cx="3022600" cy="714375"/>
              <a:chOff x="4584700" y="3133725"/>
              <a:chExt cx="3022600" cy="714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133725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30517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编译时确定版本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453820"/>
              <a:ext cx="285750" cy="74184"/>
              <a:chOff x="4222750" y="3453820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4909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34538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133725"/>
              <a:ext cx="3022600" cy="714375"/>
              <a:chOff x="8026400" y="3133725"/>
              <a:chExt cx="3022600" cy="7143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133725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30517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静态联编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3453820"/>
              <a:ext cx="285750" cy="74184"/>
              <a:chOff x="7664450" y="3453820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34909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34538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229100"/>
              <a:ext cx="3022600" cy="714375"/>
              <a:chOff x="1143000" y="4229100"/>
              <a:chExt cx="3022600" cy="71437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43000" y="4229100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228725" y="4400550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虚函数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接口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584700" y="4229100"/>
              <a:ext cx="3022600" cy="714375"/>
              <a:chOff x="4584700" y="4229100"/>
              <a:chExt cx="3022600" cy="71437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584700" y="4229100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670425" y="4400550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运行时看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222750" y="4549195"/>
              <a:ext cx="285750" cy="74184"/>
              <a:chOff x="4222750" y="4549195"/>
              <a:chExt cx="285750" cy="7418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222750" y="45862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420769" y="45491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8026400" y="4229100"/>
              <a:ext cx="3022600" cy="714375"/>
              <a:chOff x="8026400" y="4229100"/>
              <a:chExt cx="3022600" cy="71437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026400" y="4229100"/>
                <a:ext cx="302260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112125" y="4400550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动态联编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664450" y="4549195"/>
              <a:ext cx="285750" cy="74184"/>
              <a:chOff x="7664450" y="4549195"/>
              <a:chExt cx="285750" cy="7418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664450" y="45862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862469" y="45491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7" name="Freeform 4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8" name="Freeform 48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静态联编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用于编译时确定的调用；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动态联编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支持运行时多态。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两者可以出现在同一个C++程序里。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让点、圆和圆柱按各自的格式输出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cout会输出整数，却不知道自定义对象该按什么格式显示。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给&lt;&lt;补上不同类型的输出函数，再输出点、圆和圆柱。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3000" y="3562350"/>
            <a:ext cx="9906000" cy="1657350"/>
            <a:chOff x="1143000" y="3562350"/>
            <a:chExt cx="9906000" cy="16573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562350"/>
              <a:ext cx="3022600" cy="1095375"/>
              <a:chOff x="1143000" y="3562350"/>
              <a:chExt cx="3022600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562350"/>
                <a:ext cx="302260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757612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Point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x、y坐标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562350"/>
              <a:ext cx="3022600" cy="1095375"/>
              <a:chOff x="4584700" y="3562350"/>
              <a:chExt cx="3022600" cy="1095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562350"/>
                <a:ext cx="302260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757612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Circle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增加半径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4072945"/>
              <a:ext cx="285750" cy="74184"/>
              <a:chOff x="4222750" y="4072945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411003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40729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562350"/>
              <a:ext cx="3022600" cy="1095375"/>
              <a:chOff x="8026400" y="3562350"/>
              <a:chExt cx="3022600" cy="10953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562350"/>
                <a:ext cx="302260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757612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Cylinder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增加高度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4072945"/>
              <a:ext cx="285750" cy="74184"/>
              <a:chOff x="7664450" y="4072945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411003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40729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619250" y="4848225"/>
              <a:ext cx="9048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从左侧基类公有派生，逐步补充数据与实现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给同一个运算符定义处理不同类型的函数，叫运算符重载。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先看&lt;&lt;按类型选择输出函数，再比较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的动态调用。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Point保存坐标，并提供读写函数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先把一个点需要的数据和操作列出来。getX、getY读取坐标，setPoint修改坐标。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2943225"/>
            <a:chOff x="914400" y="2633662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2438400"/>
            <a:chOff x="7715250" y="2633662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x、y是protected成员，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派生类可以使用。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输出函数接受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 Point&amp;，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只读取这个点；friend让这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个普通函数能够访问坐标。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设置坐标，再规定点的输出格式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Point::Point(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: x(a), y(b)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Point::setPoint(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x =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y =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'[' &lt;&lt; p.x &lt;&lt; ',' &lt;&lt; p.y &lt;&lt; ']';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2438400"/>
            <a:chOff x="7715250" y="27051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operator&lt;&lt;把点写成[x,y]。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返回原来的输出流，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后面才能继续接&lt;&lt;；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这些定义接在Point声明之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后，使用&lt;iostream&gt;和std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命名空间。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用一个点检查读取与修改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建立坐标为(3.5,6.4)的点，再把它改成(8.5,6.8)。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观察普通读取和重载输出的结果。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p(3.5, 6.4);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"x=" &lt;&lt; p.getX() &lt;&lt; ",y=" &lt;&lt; p.getY()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p.setPoint(8.5, 6.8);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):" &lt;&lt; p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第一行显示x=3.5,y=6.4。修改后，cout&lt;&lt;p会调用接受Point的输出函数，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显示p(new):[8.5,6.8]。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Circle沿用坐标，再增加半径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圆需要圆心和半径。圆心坐标交给Point部分保存，Circle自己增加radius。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7791450" cy="2943225"/>
            <a:chOff x="914400" y="2633662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setRadius(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getRadius()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radius;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633662"/>
            <a:ext cx="2905125" cy="2771775"/>
            <a:chOff x="8715375" y="2633662"/>
            <a:chExt cx="2905125" cy="2771775"/>
          </a:xfrm>
        </p:grpSpPr>
        <p:sp>
          <p:nvSpPr>
            <p:cNvPr id="14" name="Freeform 14"/>
            <p:cNvSpPr/>
            <p:nvPr/>
          </p:nvSpPr>
          <p:spPr>
            <a:xfrm>
              <a:off x="8715375" y="263366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294798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033712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这里的area返回圆面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积。radius保持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private，后续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Cylinder通过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getRadius读取半径，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不能直接访问Circle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的私有成员。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把圆心、半径和面积连接起来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Circle::Circle(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: Point(a, b), radius(r)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Circle::setRadius(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 { radius = r;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Circle::getRadius()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radius;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3.14159 * radius * radius;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Circle&amp; 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"Center=[" &lt;&lt; c.x &lt;&lt; ',' &lt;&lt; c.y &lt;&lt; "],r="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c.radius &lt;&lt; ",area=" &lt;&lt; c.area();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429875" cy="819150"/>
            <a:chOff x="990600" y="52292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构造时把a、b交给Point，r留给radius。这个operator&lt;&lt;接受Circle，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因此除了圆心，还会显示半径和圆面积。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同一个圆，通过Point引用会输出什么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 c(3.5, 6.4, 5.2);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"original circle:" &lt;&lt; c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c.setRadius(7.5);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c.setPoint(5,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circle:" &lt;&lt; c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Point&amp; pRef =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"pRef:" &lt;&lt; pRef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cout&lt;&lt;c选择Circle版本。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pRef的类型是Point&amp;，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cout&lt;&lt;pRef选择Point版本，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只显示[5,5]；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仍指着这个圆，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没有把对象复制成一个点。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圆对象没有变，输出所用的类型变了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选中的输出函数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显示的信息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cout &lt;&lt; 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operator&lt;&lt;(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…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,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Circle&amp;)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圆心、半径、面积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cout &lt;&lt; pRef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operator&lt;&lt;(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…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,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Point&amp;)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圆心坐标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[5,5]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429875" cy="704850"/>
            <a:chOff x="990600" y="44100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这里的&lt;&lt;是普通非成员重载函数。编译时按表达式的类型选择版本，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并不会自动根据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背后的完整对象改选。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Cylinder在圆的基础上增加高度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Cylinder(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setHeight(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getHeight()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volume()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105025"/>
            <a:chOff x="7715250" y="21717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Cylinder的area表示圆柱表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面积，volume表示体积。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同名的area在这一例里还不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，后面会专门改成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作比较。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圆柱的表面积与体积怎样计算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Cylinder::Cylinder(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: Circle(a, b, r), height(h)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Cylinder::setHeight(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 { height = h;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Cylinder::getHeight()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height;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 * Circle::area()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+ 2 * 3.14159 * getRadius() *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Cylinder::volume()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Circle::area() *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3105150"/>
            <a:chOff x="8715375" y="2447925"/>
            <a:chExt cx="2905125" cy="3105150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705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Circle::area()明确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调用底面圆的面积。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表面积由两个底面和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侧面组成；体积用底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面积乘高度，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不能误写成Cylinder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自己的表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面积乘高度。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让圆柱一次输出完整信息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Cylinder&amp; cy)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"Center=[" &lt;&lt; cy.getX() &lt;&lt; ',' &lt;&lt; cy.getY()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"],r=" &lt;&lt; cy.getRadius() &lt;&lt; ",h=" &lt;&lt; cy.height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"\narea=" &lt;&lt; cy.area()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",volume=" &lt;&lt; cy.volume();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429875" cy="819150"/>
            <a:chOff x="990600" y="47815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输出函数接收Cylinder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，用读取函数取得圆心与半径，再补上高度、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表面积和体积。整段信息由同一个输出函数完成。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修改圆柱，再用三种类型观察它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Cylinder cy1(3.5, 6.4, 5.2, 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"original cylinder:" &lt;&lt; cy1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cy1.setHeight(15);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cy1.setRadius(7.5);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cy1.setPoint(5,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cylinder:" &lt;&lt; cy1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Point&amp; pRef = cy1;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Circle&amp; cRef = cy1;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"pRef as a Point:" &lt;&lt; pRef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"cRef as a Circle:" &lt;&lt; cRef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771775"/>
            <a:chOff x="8715375" y="2447925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三次输出面对的是同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一个圆柱。cy1显示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圆柱信息，pRef只显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示点的信息，cRef按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圆显示；差别来自表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达式类型和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&lt;&lt;的重载选择。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例5.0　核对圆柱修改前后的数据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状态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位置、半径、高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面积与体积（约）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修改前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(3.5,6.4)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5.2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496.623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849.486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修改后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(5,5)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7.5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1060.29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2650.72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Point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[5,5]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不显示面积、体积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Circle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[5,5]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，半径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7.5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圆面积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176.714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重载已经能提供不同的输出格式。接下来的问题是：如果只有一个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能不能让调用随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改变？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指针换了对象，调用会不会跟着改变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A、B都有show。让A*先指向A，再指向B，两次show调用会选择谁？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43000" y="2952750"/>
            <a:ext cx="10096500" cy="2228850"/>
            <a:chOff x="1143000" y="2952750"/>
            <a:chExt cx="10096500" cy="22288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543300"/>
              <a:ext cx="2857500" cy="1143000"/>
              <a:chOff x="1143000" y="3543300"/>
              <a:chExt cx="2857500" cy="1143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543300"/>
                <a:ext cx="285750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762375"/>
                <a:ext cx="2686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A* pc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调用pc-&gt;show()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953000" y="2952750"/>
              <a:ext cx="3048000" cy="952500"/>
              <a:chOff x="4953000" y="2952750"/>
              <a:chExt cx="30480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953000" y="29527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038725" y="3243262"/>
                <a:ext cx="2876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A对象a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000500" y="3429000"/>
              <a:ext cx="876300" cy="428625"/>
              <a:chOff x="4000500" y="3429000"/>
              <a:chExt cx="876300" cy="4286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000500" y="3429000"/>
                <a:ext cx="876300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876300" h="428625">
                    <a:moveTo>
                      <a:pt x="0" y="428625"/>
                    </a:moveTo>
                    <a:lnTo>
                      <a:pt x="8763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781694" y="3429000"/>
                <a:ext cx="95106" cy="71868"/>
              </a:xfrm>
              <a:custGeom>
                <a:avLst/>
                <a:gdLst/>
                <a:ahLst/>
                <a:cxnLst/>
                <a:rect l="l" t="t" r="r" b="b"/>
                <a:pathLst>
                  <a:path w="95106" h="71868">
                    <a:moveTo>
                      <a:pt x="95106" y="0"/>
                    </a:moveTo>
                    <a:lnTo>
                      <a:pt x="32595" y="71868"/>
                    </a:lnTo>
                    <a:lnTo>
                      <a:pt x="0" y="5228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8143875" y="3276600"/>
              <a:ext cx="30956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A::show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4953000" y="4095750"/>
              <a:ext cx="3048000" cy="952500"/>
              <a:chOff x="4953000" y="4095750"/>
              <a:chExt cx="3048000" cy="9525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953000" y="40957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038725" y="4386262"/>
                <a:ext cx="2876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B对象b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000500" y="4286250"/>
              <a:ext cx="876300" cy="293816"/>
              <a:chOff x="4000500" y="4286250"/>
              <a:chExt cx="876300" cy="29381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4000500" y="4286250"/>
                <a:ext cx="8763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876300" h="285750">
                    <a:moveTo>
                      <a:pt x="0" y="0"/>
                    </a:moveTo>
                    <a:lnTo>
                      <a:pt x="87630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4781892" y="4509537"/>
                <a:ext cx="94908" cy="70529"/>
              </a:xfrm>
              <a:custGeom>
                <a:avLst/>
                <a:gdLst/>
                <a:ahLst/>
                <a:cxnLst/>
                <a:rect l="l" t="t" r="r" b="b"/>
                <a:pathLst>
                  <a:path w="94908" h="70529">
                    <a:moveTo>
                      <a:pt x="94908" y="62463"/>
                    </a:moveTo>
                    <a:lnTo>
                      <a:pt x="0" y="70529"/>
                    </a:lnTo>
                    <a:lnTo>
                      <a:pt x="22999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30" name="Freeform 30"/>
            <p:cNvSpPr/>
            <p:nvPr/>
          </p:nvSpPr>
          <p:spPr>
            <a:xfrm>
              <a:off x="8143875" y="4419600"/>
              <a:ext cx="30956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A::show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143000" y="4810125"/>
              <a:ext cx="2857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接口类型不变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8" name="Group 3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6" name="Freeform 3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指针能指向派生类对象，只解决了“能指向谁”。要让函数调用选中派生类版本，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还需要检查show是否为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　普通show函数，两次调用都是A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"A";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A::show没有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B虽然定义了同名函数，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但通过A*调用时，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仍按A类型选择普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通成员函数。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　把指针先后指向两个对象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A* pc = &amp;a;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 = &amp;b;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1771650"/>
            <a:chOff x="7715250" y="2724150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结果是AA。第二次pc确实指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向b，但pc的声明类型仍是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A*，普通show调用不会因此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改成B::show。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例5.2　指向Derived，却只显示基类部分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Base保存a、b，Derived在它的基础上增加c。现在要让pc分别显示Base对象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mb(60,60)和Derived对象mc(10,20,30)。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先保留普通show，看看第二次调用为什么没有显示c。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81125" y="3462338"/>
            <a:ext cx="9334500" cy="2190749"/>
            <a:chOff x="1381125" y="3462338"/>
            <a:chExt cx="9334500" cy="2190749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462338"/>
              <a:ext cx="4095750" cy="571500"/>
              <a:chOff x="1381125" y="3462338"/>
              <a:chExt cx="409575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462338"/>
                <a:ext cx="4095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562350"/>
                <a:ext cx="3924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mb：Base对象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381125" y="4271962"/>
              <a:ext cx="4095750" cy="1381125"/>
              <a:chOff x="1381125" y="4271962"/>
              <a:chExt cx="4095750" cy="1381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81125" y="4271962"/>
                <a:ext cx="4095750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66850" y="4610100"/>
                <a:ext cx="3924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Base部分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a=60，b=60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619875" y="3462338"/>
              <a:ext cx="4095750" cy="571500"/>
              <a:chOff x="6619875" y="3462338"/>
              <a:chExt cx="4095750" cy="571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619875" y="3462338"/>
                <a:ext cx="4095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705600" y="3562350"/>
                <a:ext cx="3924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mc：Derived对象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619875" y="4271962"/>
              <a:ext cx="4095750" cy="1381125"/>
              <a:chOff x="6619875" y="4271962"/>
              <a:chExt cx="4095750" cy="138112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619875" y="4271962"/>
                <a:ext cx="4095750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705600" y="4610100"/>
                <a:ext cx="3924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Base部分：a=10，b=20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Derived新增：c=30</a:t>
                </a:r>
              </a:p>
            </p:txBody>
          </p:sp>
        </p:grp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例5.2　Base先保存两个数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y) : a(x), b(y)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"Base----------\n" &lt;&lt; a &lt;&lt; ' ' &lt;&lt; b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429875" cy="819150"/>
            <a:chOff x="990600" y="4910138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构造函数把x、y放进a、b，show显示这两个成员。先保留普通成员函数，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作为稍后添加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的对照。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例5.2　Derived另有一个显示c的版本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62238"/>
            <a:ext cx="7791450" cy="2686050"/>
            <a:chOff x="914400" y="2662238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66223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z) : Base(x, y),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c(z)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"Derived---------\n" &lt;&lt; c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6223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662238"/>
            <a:ext cx="2905125" cy="2771775"/>
            <a:chOff x="8715375" y="2662238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66223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97656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062288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Base(x,y)初始化基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类部分，c保存第三个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Derived::show存在，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但存在一个函数与通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过Base*选中它，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是两回事。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例5.2　观察两次普通show调用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 mb(60, 60);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Derived mc(10, 20, 30);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Base* pc = &amp;mb;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 = &amp;mc;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两次都调用Base::show，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分别显示60 60与10 20。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第二次读的是mc中Base部分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的数据，c=30并没有被这段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函数输出。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例5.3　把选择具体版本的机会留到运行时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我们希望pc指向mb时显示Base信息，指向mc时显示Derived信息。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调用代码不用换，只让Base::show声明为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把例5.2中Base的show改成下面这个版本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"Base----------\n" &lt;&lt; a &lt;&lt; ' ' &lt;&lt; b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429875" cy="819150"/>
            <a:chOff x="990600" y="468868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说明这项操作允许派生类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。Derived原来的同签名show就成为重写版本；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pc-&gt;show()会根据当前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例5.3　调用不变，第二次选中Derived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 mb(60, 60);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Derived mc(10, 20, 30);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Base* pc = &amp;mb;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 = &amp;mc;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pc-&gt;show();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pc指向mb时显示Base与60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60；pc改指向mc时显示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Derived与30。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变化来自Base::show前的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，调用处仍是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pc-&gt;show()。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虚函数调用，要分清指针类型与实际对象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Base*说明通过这个指针能使用哪些接口。当前指向Base还是Derived，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则影响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执行哪个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43000" y="3038475"/>
            <a:ext cx="10096500" cy="2228850"/>
            <a:chOff x="1143000" y="3038475"/>
            <a:chExt cx="10096500" cy="22288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629025"/>
              <a:ext cx="2857500" cy="1143000"/>
              <a:chOff x="1143000" y="3629025"/>
              <a:chExt cx="2857500" cy="1143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629025"/>
                <a:ext cx="285750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848100"/>
                <a:ext cx="2686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Base* pc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调用pc-&gt;show()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953000" y="3038475"/>
              <a:ext cx="3048000" cy="952500"/>
              <a:chOff x="4953000" y="3038475"/>
              <a:chExt cx="30480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953000" y="3038475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038725" y="3162300"/>
                <a:ext cx="2876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Base对象mb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a=60，b=60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000500" y="3514725"/>
              <a:ext cx="876300" cy="428625"/>
              <a:chOff x="4000500" y="3514725"/>
              <a:chExt cx="876300" cy="4286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000500" y="3514725"/>
                <a:ext cx="876300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876300" h="428625">
                    <a:moveTo>
                      <a:pt x="0" y="428625"/>
                    </a:moveTo>
                    <a:lnTo>
                      <a:pt x="8763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781694" y="3514725"/>
                <a:ext cx="95106" cy="71868"/>
              </a:xfrm>
              <a:custGeom>
                <a:avLst/>
                <a:gdLst/>
                <a:ahLst/>
                <a:cxnLst/>
                <a:rect l="l" t="t" r="r" b="b"/>
                <a:pathLst>
                  <a:path w="95106" h="71868">
                    <a:moveTo>
                      <a:pt x="95106" y="0"/>
                    </a:moveTo>
                    <a:lnTo>
                      <a:pt x="32595" y="71868"/>
                    </a:lnTo>
                    <a:lnTo>
                      <a:pt x="0" y="5228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8143875" y="3362325"/>
              <a:ext cx="30956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Base::show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4953000" y="4181475"/>
              <a:ext cx="3048000" cy="952500"/>
              <a:chOff x="4953000" y="4181475"/>
              <a:chExt cx="3048000" cy="9525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953000" y="4181475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038725" y="4305300"/>
                <a:ext cx="2876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Derived对象mc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a=10，b=20，c=30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000500" y="4371975"/>
              <a:ext cx="876300" cy="293816"/>
              <a:chOff x="4000500" y="4371975"/>
              <a:chExt cx="876300" cy="29381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4000500" y="4371975"/>
                <a:ext cx="8763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876300" h="285750">
                    <a:moveTo>
                      <a:pt x="0" y="0"/>
                    </a:moveTo>
                    <a:lnTo>
                      <a:pt x="87630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4781892" y="4595262"/>
                <a:ext cx="94908" cy="70529"/>
              </a:xfrm>
              <a:custGeom>
                <a:avLst/>
                <a:gdLst/>
                <a:ahLst/>
                <a:cxnLst/>
                <a:rect l="l" t="t" r="r" b="b"/>
                <a:pathLst>
                  <a:path w="94908" h="70529">
                    <a:moveTo>
                      <a:pt x="94908" y="62463"/>
                    </a:moveTo>
                    <a:lnTo>
                      <a:pt x="0" y="70529"/>
                    </a:lnTo>
                    <a:lnTo>
                      <a:pt x="22999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30" name="Freeform 30"/>
            <p:cNvSpPr/>
            <p:nvPr/>
          </p:nvSpPr>
          <p:spPr>
            <a:xfrm>
              <a:off x="8143875" y="4505325"/>
              <a:ext cx="30956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Derived::show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143000" y="4895850"/>
              <a:ext cx="2857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接口类型不变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8" name="Group 3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6" name="Freeform 3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先按Base接口检查这次调用是否合法，再根据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的最终重写版本。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Derived新增的其他函数，不会自动出现在Base接口里。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怎样声明虚函数，怎样重写它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override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写在基类的声明中。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派生类可用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override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表明“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”，编译器会核对；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override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只要正确匹配，派生类函数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重写时，函数声明要对得上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需要核对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本讲采用的写法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名称与参数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函数名、参数个数、类型与顺序一致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等限定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基类带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，重写版本也要对应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返回类型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通常保持一致；类指针或引用有协变例外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检查意图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override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，便于发现签名不匹配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协变要求返回类型满足规定的派生关系和可访问性。当前例子都使用相同返回类型，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先把普通的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写准确。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返回类型的一个例外：返回更具体的对象指针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如果基类函数返回A*，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版本可以在满足条件时返回B*，其中B是A的派生类。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这种返回类型变化称为协变。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Maker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A* get();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DerivedMaker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Maker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B* get()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override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438400"/>
            <a:chOff x="7715250" y="2986088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两个get的参数一致。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这里B公有继承A，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因此B*可作为A*使用；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类指针或同类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才有这种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例外，还要满足可访问、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无二义性及const等条件。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例5.4　祖母、母亲、女儿各自介绍自己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Grandam、Mother、Daughter构成三层继承。用一个Grandam*依次指向三个对象，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要求每次介绍的都是当前对象。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Grandam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introduce_self()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"I am grandam.\n";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Grandam先把introduce_self声明为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。通过这个接口调用时，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后面的派生类可以提供各自的介绍方式。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例5.4　祖母、母亲、女儿各自介绍自己（续）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Mother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Grandam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introduce_self()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"I am mother.\n";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Daughter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Mother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introduce_self()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"I am daughter.\n";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762375" cy="1771650"/>
            <a:chOff x="7715250" y="2447925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只在Grandam中写一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次。Mother和Daughter的同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签名函数仍是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例5.4　同一个ptr，依次接收三个地址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Grandam g;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Mother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Daughter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Grandam* ptr = &amp;g;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ptr-&gt;introduce_self();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 = &amp;m;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ptr-&gt;introduce_self();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 = &amp;d;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ptr-&gt;introduce_self();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2438400"/>
            <a:chOff x="7715250" y="2576512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三行依次为I am grandam.、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am mother.、I am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daughter.。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调用写法没有变，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沿继承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层次发生了变化。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例5.5　一个基类，也可以有多个派生方向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base派生出derive1和derive2。让ptr依次指向base、derive1、derive2对象，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比较保留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和去掉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who()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is the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of base 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base声明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who，默认介绍自己属于base。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接下来让两个派生类分别提供自己的介绍。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例5.5　一个基类，也可以有多个派生方向（续）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derive1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who()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is the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of derive1 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derive2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who()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is the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of derive2 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105025"/>
            <a:chOff x="8715375" y="2447925"/>
            <a:chExt cx="2905125" cy="2105025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who都是无参数、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无返回值的同名函数。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个派生方向都能提供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例5.5　用ptr依次询问三个对象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 obj;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derive1 obj1;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derive2 obj2;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base* ptr = &amp;obj;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ptr-&gt;who();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 = &amp;obj1;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ptr-&gt;who();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 = &amp;obj2;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ptr-&gt;who();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2438400"/>
            <a:chOff x="7715250" y="2576512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三次分别报告base、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derive1、derive2。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若只去掉base中who的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，三次都选择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base::who。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例5.5　只改一个virtual，比较三次调用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ptr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指向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who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who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是普通函数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obj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obj1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obj2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429875" cy="704850"/>
            <a:chOff x="990600" y="519112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不要只记输出。每一行都问清楚：指针声明为什么类型，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又是什么类型，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who有没有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性质。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显示研究生信息时，助学金为什么没了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Student保存学号、姓名和成绩。Graduate再增加pay，表示助学金。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建立Li(1001,87.5)和Wang(2001,98.5,563.5)，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用Student*依次显示两人的信息，希望研究生还能显示pay。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81125" y="3462338"/>
            <a:ext cx="9334500" cy="2190749"/>
            <a:chOff x="1381125" y="3462338"/>
            <a:chExt cx="9334500" cy="2190749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462338"/>
              <a:ext cx="4095750" cy="571500"/>
              <a:chOff x="1381125" y="3462338"/>
              <a:chExt cx="409575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462338"/>
                <a:ext cx="4095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562350"/>
                <a:ext cx="3924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stud1：Student对象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381125" y="4271962"/>
              <a:ext cx="4095750" cy="1381125"/>
              <a:chOff x="1381125" y="4271962"/>
              <a:chExt cx="4095750" cy="1381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81125" y="4271962"/>
                <a:ext cx="4095750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66850" y="4610100"/>
                <a:ext cx="3924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num=1001，name=Li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score=87.5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619875" y="3462338"/>
              <a:ext cx="4095750" cy="571500"/>
              <a:chOff x="6619875" y="3462338"/>
              <a:chExt cx="4095750" cy="571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619875" y="3462338"/>
                <a:ext cx="4095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705600" y="3562350"/>
                <a:ext cx="3924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grad1：Graduate对象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619875" y="4271962"/>
              <a:ext cx="4095750" cy="1381125"/>
              <a:chOff x="6619875" y="4271962"/>
              <a:chExt cx="4095750" cy="138112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619875" y="4271962"/>
                <a:ext cx="4095750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705600" y="4443412"/>
                <a:ext cx="3924300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num=2001，name=Wang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score=98.5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pay=563.5</a:t>
                </a:r>
              </a:p>
            </p:txBody>
          </p:sp>
        </p:grp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Student规定学生的共同信息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714750"/>
            <a:chOff x="914400" y="2171700"/>
            <a:chExt cx="6791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string nam,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: num(n), name(nam), score(s)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num;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string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Student::display()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"num:" &lt;&lt; num &lt;&lt; "\nname:"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"\nscore:" &lt;&lt; score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438400"/>
            <a:chOff x="7715250" y="21717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这一步沿用普通display，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只输出共同的三项信息。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使用&lt;iostream&gt;、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&lt;string&gt;和std命名空间，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下面在此基础上增加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Graduate补上pay及自己的display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7791450" cy="2171700"/>
            <a:chOff x="914400" y="24955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Graduate(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string nam,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: Student(n, nam, s), pay(p)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95550"/>
            <a:ext cx="2905125" cy="3105150"/>
            <a:chOff x="8715375" y="2495550"/>
            <a:chExt cx="2905125" cy="3105150"/>
          </a:xfrm>
        </p:grpSpPr>
        <p:sp>
          <p:nvSpPr>
            <p:cNvPr id="11" name="Freeform 11"/>
            <p:cNvSpPr/>
            <p:nvPr/>
          </p:nvSpPr>
          <p:spPr>
            <a:xfrm>
              <a:off x="8715375" y="24955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8098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95600"/>
              <a:ext cx="2905125" cy="2705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构造函数把学号、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姓名、成绩交给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把第四个参数留给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pay。这里先声明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下一段再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写具体输出。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Graduate补上pay及自己的display（续）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143000"/>
            <a:chOff x="914400" y="2724150"/>
            <a:chExt cx="10220325" cy="11430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Graduate::display()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"num:" &lt;&lt; num &lt;&lt; "\nname:"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"\nscore:" &lt;&lt; score &lt;&lt; "\npay=" &lt;&lt; pay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3981450"/>
            <a:ext cx="10429875" cy="819150"/>
            <a:chOff x="990600" y="39814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39814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0957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Graduate的display多显示pay。构造参数563.5会保存在这个成员中；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它不会因为用Student*访问就从对象里消失。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同一套调用，比较修改前后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62238"/>
            <a:ext cx="6791325" cy="2171700"/>
            <a:chOff x="914400" y="2662238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662238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Student stud1(1001, "Li", 87.5);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Graduate grad1(2001, "Wang", 98.5, 563.5);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Student* pt = &amp;stud1;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pt-&gt;display();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 = &amp;grad1;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pt-&gt;display();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6223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662238"/>
            <a:ext cx="3762375" cy="2771775"/>
            <a:chOff x="7715250" y="2662238"/>
            <a:chExt cx="3762375" cy="2771775"/>
          </a:xfrm>
        </p:grpSpPr>
        <p:sp>
          <p:nvSpPr>
            <p:cNvPr id="11" name="Freeform 11"/>
            <p:cNvSpPr/>
            <p:nvPr/>
          </p:nvSpPr>
          <p:spPr>
            <a:xfrm>
              <a:off x="7715250" y="266223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97656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062288"/>
              <a:ext cx="376237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Student::display为普通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函数时，两次只显示学号、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姓名、成绩。把它的声明改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void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display();，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第二次就会增加pay=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563.5。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例5.6　用结果确认virtual解决了什么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当前对象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display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虚函数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display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Li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1001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87.5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1001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87.5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grad1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Wang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2001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Wang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98.5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2001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Wang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98.5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pay=563.5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429875" cy="704850"/>
            <a:chOff x="990600" y="44100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基类接口保持display这个名称。派生类决定如何显示自己的完整信息，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这就是本例需要的运行时多态。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哪些调用能体现运行时多态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怎样判断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Base* p = &amp;derived; p-&gt;show();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show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为虚函数时，按实际对象选择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Base&amp; r = derived; r.show();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引用同样支持动态调用，点运算符也可以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 copy = derived;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copy.show();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copy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已经是独立的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derived.Base::show();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显式指定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版本，跳过动态选择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关键在于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，不能仅凭使用“点”还是“箭头”下结论。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公有继承使类外的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转换通常可用。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构造过程中，虚函数只处理已经构造到的这一层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构造Derived时先构造Base。如果Base构造函数调用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会选择当前Base层的实现。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3000" y="3324225"/>
            <a:ext cx="9906000" cy="1895475"/>
            <a:chOff x="1143000" y="3324225"/>
            <a:chExt cx="9906000" cy="18954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324225"/>
              <a:ext cx="4743450" cy="1000125"/>
              <a:chOff x="1143000" y="3324225"/>
              <a:chExt cx="4743450" cy="10001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324225"/>
                <a:ext cx="47434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638550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构造Base部分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05550" y="3324225"/>
              <a:ext cx="4743450" cy="1000125"/>
              <a:chOff x="6305550" y="3324225"/>
              <a:chExt cx="4743450" cy="1000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05550" y="3324225"/>
                <a:ext cx="47434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391275" y="3638550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构造Derived部分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43600" y="3787195"/>
              <a:ext cx="285750" cy="74184"/>
              <a:chOff x="5943600" y="3787195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943600" y="38242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141619" y="37871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1190625" y="4514850"/>
              <a:ext cx="447675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Base构造期间的虚调用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使用当前Base层的实现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6429375" y="4514850"/>
              <a:ext cx="447675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Derived尚未构造完成时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不提前调用它的重写版本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7" name="Freeform 27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不要在构造或析构期间，依赖更深一层派生类的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实现。对正在构造、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析构的对象调用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还会带来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未定义行为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虚函数能用在哪里，哪些写法不成立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函数种类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能否声明为虚函数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原因或用法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普通非静态成员函数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调用与具体对象关联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普通非成员函数、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static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不具备这种对象成员调用关系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构造的是当前确定的类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析构函数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通过基类指针删除时尤其需要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也可以在类内定义，具有inline性质。inline并不会取消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是否把某次调用展开，是编译器另外考虑的优化。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删除对象时，也要找到正确的清理过程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用Grandam*保存new Mother的地址。删除时，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要让Mother和Grandam两层都完成清理。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3000" y="3533775"/>
            <a:ext cx="9906000" cy="1704975"/>
            <a:chOff x="1143000" y="3533775"/>
            <a:chExt cx="9906000" cy="17049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533775"/>
              <a:ext cx="3022600" cy="1143000"/>
              <a:chOff x="1143000" y="3533775"/>
              <a:chExt cx="3022600" cy="1143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533775"/>
                <a:ext cx="302260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752850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Grandam*指向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Mother对象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533775"/>
              <a:ext cx="3022600" cy="1143000"/>
              <a:chOff x="4584700" y="3533775"/>
              <a:chExt cx="3022600" cy="114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533775"/>
                <a:ext cx="302260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919538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delete指针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4068183"/>
              <a:ext cx="285750" cy="74184"/>
              <a:chOff x="4222750" y="4068183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41052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40681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533775"/>
              <a:ext cx="3022600" cy="1143000"/>
              <a:chOff x="8026400" y="3533775"/>
              <a:chExt cx="3022600" cy="1143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533775"/>
                <a:ext cx="302260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752850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先~Mother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再~Grandam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4068183"/>
              <a:ext cx="285750" cy="74184"/>
              <a:chOff x="7664450" y="4068183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41052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40681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714500" y="4867275"/>
              <a:ext cx="8763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Grandam的析构函数声明为virtual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本讲这些普通delete场景中，基类析构函数非虚会导致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未定义行为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不能把“只执行基类析构”当成可靠的运行结果。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例5.7　让析构过程从Mother回到Grandam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Grandam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~Grandam()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"This is Grandam::~Grandam().\n";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Mother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Grandam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~Mother()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"This is Mother::~Mother().\n";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771775"/>
            <a:chOff x="8715375" y="2447925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Grandam析构函数前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Mother的析构函数也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具有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性质。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这里不需要为析构函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数安排同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名的普通调用。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例5.7　通过基类指针释放Mother对象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143000"/>
            <a:chOff x="914400" y="2724150"/>
            <a:chExt cx="10220325" cy="11430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Grandam* f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Mother;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3981450"/>
            <a:ext cx="10429875" cy="819150"/>
            <a:chOff x="990600" y="39814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39814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0957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先显示This is Mother::~Mother().，再显示This is Grandam::~Grandam().。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派生类先清理自己，再进入基类部分，顺序与构造相反。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重载、重写和同名隐藏，别混在一起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名称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发生了什么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简单例子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同一作用域中，参数不同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f(int)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派生类匹配基类虚函数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virtual f()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与派生类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同名隐藏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派生类名称遮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住基类同名成员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派生类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f(int)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隐藏基类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429875" cy="704850"/>
            <a:chOff x="990600" y="519112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只改参数的派生类函数不会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。基类中的那个虚函数仍然存在，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也仍然是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例5.8　四个同名函数，逐个核对声明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Base中func1、func2、func3为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，func4为普通函数。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Derived尝试提供同名成员，观察哪些能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，哪些只发生隐藏，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哪些会直接报错。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38512"/>
            <a:ext cx="6791325" cy="2428875"/>
            <a:chOff x="914400" y="3338512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38512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func1();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func2();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func3();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func4();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Derived中的这项尝试不成立：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//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func3();  // 与void func3()返回类型冲突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3851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38512"/>
            <a:ext cx="3762375" cy="2105025"/>
            <a:chOff x="7715250" y="3338512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38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52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3856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返回类型不能单独区分重载。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void改成char也不属于类指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针或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的协变，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所以这一项必须先改正或删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除，才能讨论后续调用。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例5.8　把可用的函数版本保留下来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func1()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 func1--\n";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func2()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 func2--\n";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func3()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 func3--\n";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func4()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 func4--\n";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Base中func1、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func2、func3有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，func4没有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。先看清基类的声明，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才能判断下一段哪些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派生类函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数构成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例5.8　把可用的函数版本保留下来（续）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func1()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"--Derived func1--\n";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func2(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"--Derived func2--\n";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func4()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"--Derived func4--\n";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func1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基类虚函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数。func2(int)参数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不同，隐藏了同名的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func2()；func4只是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普通同名成员，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不能提供动态调用。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例5.8　通过Base*分别调用三个函数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Derived d2;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Base* bp = &amp;d2;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bp-&gt;func1();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bp-&gt;func2();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bp-&gt;func4();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依次输出Derived func1、Base func2、Base func4。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func2()没有被匹配的版本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；func4则从一开始就是普通函数。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例5.8　用声明解释每一次选择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Derived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与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的关系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Base*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func1()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重写虚函数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Derived::func1()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func2(int)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隐藏同名成员，不重写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func2()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Base::func2()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char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func3()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（错误尝试）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返回类型冲突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必须先修正，不能运行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func4()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普通同名隐藏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Base::func4()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在派生类函数后写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override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能帮助检查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意图。例如func2(int)若加override，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就会因为没有匹配的基类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而报错。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例5.9　多继承时，两种基类指针怎样调用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Derived同时继承Base1和Base2。Base1::fun是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Base2::fun是普通函数，Derived自己也定义fun。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Base1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"--Base1--\n";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"--Base2--\n";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fun()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"--Derived--\n";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Derived::fun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同时隐藏Base2的同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名成员。两条继承路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径中的原函数性质不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同，要分别判断。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例5.9　指向同一个Derived，结果仍可能不同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Base1 obj1;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Base2 obj2;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Derived obj3;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Base1* ptr1 = &amp;obj1;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Base2* ptr2 = &amp;obj2;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ptr1-&gt;fun();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ptr2-&gt;fun();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ptr1 = &amp;obj3;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ptr2 = &amp;obj3;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ptr1-&gt;fun();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ptr2-&gt;fun();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105025"/>
            <a:chOff x="7715250" y="21717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四行依次是Base1、Base2、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Derived、Base2。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最后两次都面对obj3，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但只有Base1接口中的fun是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例5.9　把两条调用路径画出来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1143000" y="3000375"/>
            <a:ext cx="9906000" cy="2143125"/>
            <a:chOff x="1143000" y="3000375"/>
            <a:chExt cx="9906000" cy="2143125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00375"/>
              <a:ext cx="3022600" cy="904875"/>
              <a:chOff x="1143000" y="3000375"/>
              <a:chExt cx="3022600" cy="9048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43000" y="300037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28725" y="3100388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Base1* ptr1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fun为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虚函数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584700" y="3000375"/>
              <a:ext cx="3022600" cy="904875"/>
              <a:chOff x="4584700" y="3000375"/>
              <a:chExt cx="3022600" cy="9048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4584700" y="300037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670425" y="326707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同一个Derived对象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222750" y="3415720"/>
              <a:ext cx="285750" cy="74184"/>
              <a:chOff x="4222750" y="3415720"/>
              <a:chExt cx="285750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222750" y="34528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420769" y="34157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8026400" y="3000375"/>
              <a:ext cx="3022600" cy="904875"/>
              <a:chOff x="8026400" y="3000375"/>
              <a:chExt cx="3022600" cy="9048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26400" y="300037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12125" y="326707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调用Derived::fun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664450" y="3415720"/>
              <a:ext cx="285750" cy="74184"/>
              <a:chOff x="7664450" y="3415720"/>
              <a:chExt cx="28575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664450" y="34528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862469" y="34157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238625"/>
              <a:ext cx="3022600" cy="904875"/>
              <a:chOff x="1143000" y="4238625"/>
              <a:chExt cx="3022600" cy="9048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143000" y="423862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228725" y="4338638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Base2* ptr2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fun为普通函数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584700" y="4238625"/>
              <a:ext cx="3022600" cy="904875"/>
              <a:chOff x="4584700" y="4238625"/>
              <a:chExt cx="3022600" cy="90487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4584700" y="423862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670425" y="450532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同一个Derived对象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222750" y="4653970"/>
              <a:ext cx="285750" cy="74184"/>
              <a:chOff x="4222750" y="4653970"/>
              <a:chExt cx="285750" cy="7418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222750" y="469106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420769" y="465397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026400" y="4238625"/>
              <a:ext cx="3022600" cy="904875"/>
              <a:chOff x="8026400" y="4238625"/>
              <a:chExt cx="3022600" cy="90487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8026400" y="4238625"/>
                <a:ext cx="3022600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112125" y="450532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调用Base2::fun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664450" y="4653970"/>
              <a:ext cx="285750" cy="74184"/>
              <a:chOff x="7664450" y="4653970"/>
              <a:chExt cx="285750" cy="74184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7664450" y="469106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862469" y="465397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4" name="Freeform 4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7" name="Group 47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5" name="Freeform 45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ptr1沿Base1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接口找到Derived::fun；ptr2的普通成员调用选择Base2::fun。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指向同一个对象，并不意味着每个函数都有动态选择。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模拟练习：判断会调用哪个版本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设B公有继承A。没有特别说明时，两个f的参数相同。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情况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非虚，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A* 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p-&gt;f()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A&amp; 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r.f()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f(int)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A*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567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681662"/>
            <a:ext cx="10429875" cy="371475"/>
            <a:chOff x="990600" y="568166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68166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模拟练习讲评：判断会调用哪个版本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设B公有继承A。没有特别说明时，两个f的参数相同。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762500"/>
                <a:gridCol w="1905000"/>
                <a:gridCol w="35242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情况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非虚，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A* 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p-&gt;f()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A::f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普通函数按指针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表达式类型选择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A&amp; 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r.f()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B::f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引用调用虚函数，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实际对象是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f(int)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A*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A::f()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参数不同，没有重写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567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681662"/>
            <a:ext cx="10429875" cy="371475"/>
            <a:chOff x="990600" y="568166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68166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把“接口是否合法”和“实际执行哪个版本”分开检查，遇到同名函数时会清楚很多。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用同一个指针计算三种图形面积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求三角形(高10、底6)、矩形(长10、宽6)、圆(半径10)的面积，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用同一个Figure*分别调用。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43000" y="3038475"/>
            <a:ext cx="9906000" cy="2238375"/>
            <a:chOff x="1143000" y="3038475"/>
            <a:chExt cx="9906000" cy="2238375"/>
          </a:xfrm>
        </p:grpSpPr>
        <p:grpSp>
          <p:nvGrpSpPr>
            <p:cNvPr id="13" name="Group 13"/>
            <p:cNvGrpSpPr/>
            <p:nvPr/>
          </p:nvGrpSpPr>
          <p:grpSpPr>
            <a:xfrm>
              <a:off x="4095750" y="3038475"/>
              <a:ext cx="4000500" cy="762000"/>
              <a:chOff x="4095750" y="3038475"/>
              <a:chExt cx="4000500" cy="762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095750" y="3038475"/>
                <a:ext cx="40005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4181475" y="3067050"/>
                <a:ext cx="3829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Figure* p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调用show_area()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43000" y="4324350"/>
              <a:ext cx="3048000" cy="952500"/>
              <a:chOff x="1143000" y="4324350"/>
              <a:chExt cx="30480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43000" y="43243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28725" y="4448175"/>
                <a:ext cx="2876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Triangle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高10、底6 → 30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667000" y="3800475"/>
              <a:ext cx="3429000" cy="473098"/>
              <a:chOff x="2667000" y="3800475"/>
              <a:chExt cx="3429000" cy="47309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2667000" y="3800475"/>
                <a:ext cx="34290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3429000" h="447675">
                    <a:moveTo>
                      <a:pt x="3429000" y="0"/>
                    </a:moveTo>
                    <a:lnTo>
                      <a:pt x="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667000" y="4200013"/>
                <a:ext cx="91795" cy="73560"/>
              </a:xfrm>
              <a:custGeom>
                <a:avLst/>
                <a:gdLst/>
                <a:ahLst/>
                <a:cxnLst/>
                <a:rect l="l" t="t" r="r" b="b"/>
                <a:pathLst>
                  <a:path w="91795" h="73560">
                    <a:moveTo>
                      <a:pt x="0" y="48137"/>
                    </a:moveTo>
                    <a:lnTo>
                      <a:pt x="82191" y="0"/>
                    </a:lnTo>
                    <a:lnTo>
                      <a:pt x="91795" y="7356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4572000" y="4324350"/>
              <a:ext cx="3048000" cy="952500"/>
              <a:chOff x="4572000" y="4324350"/>
              <a:chExt cx="304800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4572000" y="43243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4657725" y="4448175"/>
                <a:ext cx="2876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Square（矩形）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长10、宽6 → 60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58908" y="3800475"/>
              <a:ext cx="74184" cy="447675"/>
              <a:chOff x="6058908" y="3800475"/>
              <a:chExt cx="74184" cy="4476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096000" y="3800475"/>
                <a:ext cx="952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7675">
                    <a:moveTo>
                      <a:pt x="0" y="0"/>
                    </a:moveTo>
                    <a:lnTo>
                      <a:pt x="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058908" y="4160419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8001000" y="4324350"/>
              <a:ext cx="3048000" cy="952500"/>
              <a:chOff x="8001000" y="4324350"/>
              <a:chExt cx="3048000" cy="9525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8001000" y="43243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086725" y="4448175"/>
                <a:ext cx="2876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Circle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半径10 → 314.16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096000" y="3800475"/>
              <a:ext cx="3429000" cy="473098"/>
              <a:chOff x="6096000" y="3800475"/>
              <a:chExt cx="3429000" cy="47309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6096000" y="3800475"/>
                <a:ext cx="34290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3429000" h="447675">
                    <a:moveTo>
                      <a:pt x="0" y="0"/>
                    </a:moveTo>
                    <a:lnTo>
                      <a:pt x="342900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433205" y="4200013"/>
                <a:ext cx="91795" cy="73560"/>
              </a:xfrm>
              <a:custGeom>
                <a:avLst/>
                <a:gdLst/>
                <a:ahLst/>
                <a:cxnLst/>
                <a:rect l="l" t="t" r="r" b="b"/>
                <a:pathLst>
                  <a:path w="91795" h="73560">
                    <a:moveTo>
                      <a:pt x="91795" y="48137"/>
                    </a:moveTo>
                    <a:lnTo>
                      <a:pt x="0" y="73560"/>
                    </a:lnTo>
                    <a:lnTo>
                      <a:pt x="960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6" name="Freeform 3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9" name="Group 39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7" name="Freeform 37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本例的Square类按长方形计算，两条边为10和6。不要只根据类名，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就把两条边误认为一样长。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Figure提供共同的调用入口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Figure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Figure(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: x(a), y(b)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show_area()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"No area computation defined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429875" cy="819150"/>
            <a:chOff x="990600" y="4910138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Figure只保存两项尺寸，并给show_area一个默认说明。派生类有自己的面积算法，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三角形把底和高相乘后除以2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33650"/>
            <a:ext cx="10220325" cy="2428875"/>
            <a:chOff x="914400" y="2533650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533650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Figure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Triangle(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: Figure(a, 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show_area()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"Triangle with height " &lt;&lt; x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&lt;&lt; " and base " &lt;&lt; y &lt;&lt; " has an area of 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&lt;&lt; x * y * 0.5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336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076825"/>
            <a:ext cx="10429875" cy="485775"/>
            <a:chOff x="990600" y="5076825"/>
            <a:chExt cx="10429875" cy="485775"/>
          </a:xfrm>
        </p:grpSpPr>
        <p:sp>
          <p:nvSpPr>
            <p:cNvPr id="11" name="Freeform 11"/>
            <p:cNvSpPr/>
            <p:nvPr/>
          </p:nvSpPr>
          <p:spPr>
            <a:xfrm>
              <a:off x="990600" y="50768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19112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构造时把a、b交给Figure。对于t(10,6)，x表示高10，y表示底6，所以面积为30。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矩形和圆分别使用自己的算法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Square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Figure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Square(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: Figure(a, 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show_area()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"Square: " &lt;&lt; x &lt;&lt; " * " &lt;&lt; y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&lt;&lt; ", area=" &lt;&lt; x * y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Square把两个参数交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给Figure，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show_area用x*y计算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长方形面积。这里的x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、y分别是10和6，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结果为60。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矩形和圆分别使用自己的算法（续）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Figure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a) : Figure(a, a)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show_area()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"Circle: r=" &lt;&lt; x &lt;&lt; ", area=" &lt;&lt; x*x*3.1416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Circle把半径a传入Figure，并用x保存半径。show_area计算3.1416*x*x，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半径10时结果为314.16。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例5.10　调用方只更换p指向的对象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Triangle t(10.0, 6.0);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Square s(10.0, 6.0);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 c(10.0);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Figure* p = &amp;t;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p-&gt;show_area();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 = &amp;s;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p-&gt;show_area();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 = &amp;c;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p-&gt;show_area();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1771650"/>
            <a:chOff x="7715250" y="2576512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三次面积依次为30、60、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314.16。公式留在各自的类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中，主函数不需要在每次调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用前重新编写公式。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例5.11　虚函数也可以保留一个默认实现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Polygon定义area默认返回0。Rectangle和Triangle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用三个Polygon*分别指向矩形、三角形和普通Polygon对象，比较结果。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set_values(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{ width = a; height = b;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Polygon保存width、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height，set_values给它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们赋值。area有一个返回0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的默认实现，因此Polygon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本身仍能建立对象。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例5.11　虚函数也可以保留一个默认实现（续）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 / 2;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1771650"/>
            <a:chOff x="7715250" y="2724150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默认实现使Polygon仍能建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立对象。两个派生类给出具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体公式，后面通过相同的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area入口调用。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多态性与虚函数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例5.11　三根指针，都设置为宽4、高5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714750"/>
            <a:chOff x="914400" y="2171700"/>
            <a:chExt cx="6791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Triangle trgl;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 poly;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Polygon* ppoly1 = &amp;rect;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Polygon* ppoly2 = &amp;trgl;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Polygon* ppoly3 = &amp;poly;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ppoly1-&gt;set_values(4,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ppoly2-&gt;set_values(4,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ppoly3-&gt;set_values(4,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ppoly1-&gt;area()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ppoly2-&gt;area()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ppoly3-&gt;area()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105025"/>
            <a:chOff x="7715250" y="21717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结果为20、10、0。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前两个选中派生类公式；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poly没有更具体的类型，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就使用Polygon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自己的默认实现。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只知道“某种图形”，能给出它的面积公式吗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矩形和三角形各有公式。可只知道“某种图形”时，基类无法给出统一公式，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又想要求具体图形都会求面积。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71625" y="3038475"/>
            <a:ext cx="9048750" cy="2333625"/>
            <a:chOff x="1571625" y="3038475"/>
            <a:chExt cx="9048750" cy="2333625"/>
          </a:xfrm>
        </p:grpSpPr>
        <p:grpSp>
          <p:nvGrpSpPr>
            <p:cNvPr id="13" name="Group 13"/>
            <p:cNvGrpSpPr/>
            <p:nvPr/>
          </p:nvGrpSpPr>
          <p:grpSpPr>
            <a:xfrm>
              <a:off x="4095750" y="3038475"/>
              <a:ext cx="4000500" cy="857250"/>
              <a:chOff x="4095750" y="3038475"/>
              <a:chExt cx="4000500" cy="8572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095750" y="3038475"/>
                <a:ext cx="40005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4181475" y="3114675"/>
                <a:ext cx="3829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Polygon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只规定area接口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571625" y="4419600"/>
              <a:ext cx="3905250" cy="952500"/>
              <a:chOff x="1571625" y="4419600"/>
              <a:chExt cx="390525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571625" y="4419600"/>
                <a:ext cx="390525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657350" y="4543425"/>
                <a:ext cx="3733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Rectangle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提供矩形面积算法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524250" y="3895725"/>
              <a:ext cx="2571750" cy="469172"/>
              <a:chOff x="3524250" y="3895725"/>
              <a:chExt cx="2571750" cy="46917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524250" y="3895725"/>
                <a:ext cx="257175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447675">
                    <a:moveTo>
                      <a:pt x="2571750" y="0"/>
                    </a:moveTo>
                    <a:lnTo>
                      <a:pt x="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524250" y="4291812"/>
                <a:ext cx="92792" cy="73085"/>
              </a:xfrm>
              <a:custGeom>
                <a:avLst/>
                <a:gdLst/>
                <a:ahLst/>
                <a:cxnLst/>
                <a:rect l="l" t="t" r="r" b="b"/>
                <a:pathLst>
                  <a:path w="92792" h="73085">
                    <a:moveTo>
                      <a:pt x="0" y="51588"/>
                    </a:moveTo>
                    <a:lnTo>
                      <a:pt x="80070" y="0"/>
                    </a:lnTo>
                    <a:lnTo>
                      <a:pt x="92792" y="73085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6715125" y="4419600"/>
              <a:ext cx="3905250" cy="952500"/>
              <a:chOff x="6715125" y="4419600"/>
              <a:chExt cx="390525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715125" y="4419600"/>
                <a:ext cx="390525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800850" y="4543425"/>
                <a:ext cx="3733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Triangle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提供三角形面积算法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96000" y="3895725"/>
              <a:ext cx="2571750" cy="469172"/>
              <a:chOff x="6096000" y="3895725"/>
              <a:chExt cx="2571750" cy="46917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096000" y="3895725"/>
                <a:ext cx="257175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447675">
                    <a:moveTo>
                      <a:pt x="0" y="0"/>
                    </a:moveTo>
                    <a:lnTo>
                      <a:pt x="257175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574958" y="4291812"/>
                <a:ext cx="92792" cy="73085"/>
              </a:xfrm>
              <a:custGeom>
                <a:avLst/>
                <a:gdLst/>
                <a:ahLst/>
                <a:cxnLst/>
                <a:rect l="l" t="t" r="r" b="b"/>
                <a:pathLst>
                  <a:path w="92792" h="73085">
                    <a:moveTo>
                      <a:pt x="92792" y="51588"/>
                    </a:moveTo>
                    <a:lnTo>
                      <a:pt x="0" y="73085"/>
                    </a:lnTo>
                    <a:lnTo>
                      <a:pt x="12722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基类可以要求派生类补齐这项功能。这样，尚未提供完整实现的类就不能直接建立对象，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遗漏会在使用前被发现。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纯虚函数：把这项实现留给具体的派生类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143000"/>
            <a:chOff x="914400" y="2724150"/>
            <a:chExt cx="10220325" cy="11430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3981450"/>
            <a:ext cx="10429875" cy="819150"/>
            <a:chOff x="990600" y="39814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39814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0957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=0是纯虚说明符，表示area为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，不是让area返回0。声明以分号结束；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本例在基类中不提供area函数体。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有纯虚函数的类，为什么不能直接建立对象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Polygon只规定area接口，具体派生类补齐面积算法。未补齐全部纯虚操作的类，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仍不能直接建立对象。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71625" y="3038475"/>
            <a:ext cx="9048750" cy="2333625"/>
            <a:chOff x="1571625" y="3038475"/>
            <a:chExt cx="9048750" cy="2333625"/>
          </a:xfrm>
        </p:grpSpPr>
        <p:grpSp>
          <p:nvGrpSpPr>
            <p:cNvPr id="13" name="Group 13"/>
            <p:cNvGrpSpPr/>
            <p:nvPr/>
          </p:nvGrpSpPr>
          <p:grpSpPr>
            <a:xfrm>
              <a:off x="4095750" y="3038475"/>
              <a:ext cx="4000500" cy="857250"/>
              <a:chOff x="4095750" y="3038475"/>
              <a:chExt cx="4000500" cy="8572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095750" y="3038475"/>
                <a:ext cx="40005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4181475" y="3114675"/>
                <a:ext cx="3829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Polygon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只规定area接口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571625" y="4419600"/>
              <a:ext cx="3905250" cy="952500"/>
              <a:chOff x="1571625" y="4419600"/>
              <a:chExt cx="390525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571625" y="4419600"/>
                <a:ext cx="390525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657350" y="4543425"/>
                <a:ext cx="3733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Rectangle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提供矩形面积算法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524250" y="3895725"/>
              <a:ext cx="2571750" cy="469172"/>
              <a:chOff x="3524250" y="3895725"/>
              <a:chExt cx="2571750" cy="46917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524250" y="3895725"/>
                <a:ext cx="257175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447675">
                    <a:moveTo>
                      <a:pt x="2571750" y="0"/>
                    </a:moveTo>
                    <a:lnTo>
                      <a:pt x="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524250" y="4291812"/>
                <a:ext cx="92792" cy="73085"/>
              </a:xfrm>
              <a:custGeom>
                <a:avLst/>
                <a:gdLst/>
                <a:ahLst/>
                <a:cxnLst/>
                <a:rect l="l" t="t" r="r" b="b"/>
                <a:pathLst>
                  <a:path w="92792" h="73085">
                    <a:moveTo>
                      <a:pt x="0" y="51588"/>
                    </a:moveTo>
                    <a:lnTo>
                      <a:pt x="80070" y="0"/>
                    </a:lnTo>
                    <a:lnTo>
                      <a:pt x="92792" y="73085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6715125" y="4419600"/>
              <a:ext cx="3905250" cy="952500"/>
              <a:chOff x="6715125" y="4419600"/>
              <a:chExt cx="390525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715125" y="4419600"/>
                <a:ext cx="390525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800850" y="4543425"/>
                <a:ext cx="3733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Triangle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提供三角形面积算法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96000" y="3895725"/>
              <a:ext cx="2571750" cy="469172"/>
              <a:chOff x="6096000" y="3895725"/>
              <a:chExt cx="2571750" cy="46917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096000" y="3895725"/>
                <a:ext cx="257175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447675">
                    <a:moveTo>
                      <a:pt x="0" y="0"/>
                    </a:moveTo>
                    <a:lnTo>
                      <a:pt x="2571750" y="4476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574958" y="4291812"/>
                <a:ext cx="92792" cy="73085"/>
              </a:xfrm>
              <a:custGeom>
                <a:avLst/>
                <a:gdLst/>
                <a:ahLst/>
                <a:cxnLst/>
                <a:rect l="l" t="t" r="r" b="b"/>
                <a:pathLst>
                  <a:path w="92792" h="73085">
                    <a:moveTo>
                      <a:pt x="92792" y="51588"/>
                    </a:moveTo>
                    <a:lnTo>
                      <a:pt x="0" y="73085"/>
                    </a:lnTo>
                    <a:lnTo>
                      <a:pt x="12722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可以有数据、构造函数和已经实现的成员函数。不能直接创建它的完整对象，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不妨碍它成为派生对象的一部分。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例5.12　同一个圆的接口，分别显示面积与周长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Circle保存半径，并把show声明为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。Area类负责显示面积，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Perimeter类负责显示周长。半径都设为10，用Circle*分别调用。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x) { r =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Circle先保存半径r，并用setr设置它。show声明为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具体显示面积还是周长，留给下面两个派生类完成。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例5.12　同一个圆的接口，分别显示面积与周长（续）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"Area is " &lt;&lt; 3.14*r*r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Perimeter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"Perimeter is " &lt;&lt; 2*3.14*r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438400"/>
            <a:chOff x="8715375" y="2447925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两个具体类都实现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show，Circle本身不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规定显示哪一种结果。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本例用3.14近似圆周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率，两项计算都读取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各自保存的半径。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例5.12　分别设置半径，再调用show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Area ob1;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Perimeter ob2;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ob1.setr(10);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ob2.setr(10);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Circle* ptr = &amp;ob1;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 = &amp;ob2;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2438400"/>
            <a:chOff x="7715250" y="27051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第一次显示Area is 314，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第二次显示Perimeter is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62.8。可以声明Circle*，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但不能写Circle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obj来创建这个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Shape示例　宽5、高7，分别求两种面积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Shape提供setWidth、setHeight，要求具体图形实现getArea。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建立Rectangle和Triangle对象，宽都设为5，高都设为7。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getArea()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setWidth(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w) { width = w;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setHeight(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 { height = h;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width,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Shape保存width、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height并提供两个设置函数。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getArea为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所以必须由具体图形补齐面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积计算方法。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Shape示例　宽5、高7，分别求两种面积（续）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 / 2;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矩形面积返回35。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三角形这里使用int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计算与返回，35/2得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到17；如果题目需要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17.5，就应改用适合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的小数类型。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Shape示例　直接调用具体对象的实现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Triangle Tri;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Rect.setWidth(5);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Rect.setHeight(7);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"Total Rectangle area: " &lt;&lt; Rect.getArea()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Tri.setWidth(5);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Tri.setHeight(7);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"Total Triangle area: " &lt;&lt; Tri.getArea()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429875" cy="819150"/>
            <a:chOff x="990600" y="49720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这段代码直接使用具体对象，仍能调用它们实现的纯虚接口。抽象的是Shape，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Rectangle和Triangle已经补齐getArea，可以正常建立对象。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抽象类能怎么用，不能怎么用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4671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是否可行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096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Shape s;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不能创建抽象类完整对象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10287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Shape* p;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或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Shape&amp;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引用具体对象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可通过共同接口操作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具体派生对象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定义或调用按值传入、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Shape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这会要求产生抽象类对象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096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Shape&amp; h(Shape&amp;);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允许声明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传入和返回的都是引用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9" name="Freeform 9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按值的限制针对实际定义与调用；指针、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不会直接创建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抽象类仍然能保存数据、提供已有功能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可以包含普通函数、普通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、数据成员、构造函数和析构函数。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后面的Polygon就会保留设置宽高和打印面积的功能。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普通具体类也可以派生出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：派生层把一个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重新声明为纯虚函数即可。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19240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问题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准确的理解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143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纯虚函数一定不能有定义吗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可在类外提供定义；纯虚性质仍保留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143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纯虚析构函数怎样使用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需要提供定义，派生对象析构仍会经过它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578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72112"/>
            <a:ext cx="10429875" cy="704850"/>
            <a:chOff x="990600" y="54721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721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本讲的大多数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只保留声明。纯虚析构是必须补上定义的一种情况，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不能把它与“完全不用实现”混为一谈。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纯虚析构函数，也要有实际的清理函数体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~Shape()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Shape::~Shape() {}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=0使Shape保持抽象。派生对象结束生命时仍会执行Shape部分的析构，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因此这个函数需要有定义；类外的空函数体也是一种定义。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Polygon示例　把默认area改成纯虚声明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继续使用宽4、高5的矩形和三角形。这次不创建普通Polygon对象，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只让它提供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共同接口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set_values(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{ width = a; height = b;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set_values已经有完整实现，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可以被两个派生类沿用。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area留给派生类完成，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Polygon自己因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Polygon示例　把默认area改成纯虚声明（续）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width * height / 2;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Rectangle和Triangle都实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现area，分别使用矩形和三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角形公式。两个具体类补齐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了接口，可以正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常建立对象。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Polygon示例　抽象类指针照样可以调用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Triangle trgl;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Polygon* ppoly1 = &amp;rect;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Polygon* ppoly2 = &amp;trgl;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ppoly1-&gt;set_values(4,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ppoly2-&gt;set_values(4,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ppoly1-&gt;area()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ppoly2-&gt;area()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2105025"/>
            <a:chOff x="7715250" y="27051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结果仍然是20和10。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不能创建Polygon对象，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不等于不能声明Polygon指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针，也不等于不能通过它使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Polygon示例　打印功能能不能也写在基类里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矩形和三角形都要把面积打印出来。计算方法不同，打印一个数的动作却相同，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可以把打印动作放回Polygon。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放在Polygon的public部分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printarea()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放在main中，替换原来的两行cout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ppoly1-&gt;printarea();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ppoly2-&gt;printarea();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printarea是普通成员函数。它内部调用的area仍是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，this指向当前对象，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所以最终分别得到矩形面积20和三角形面积10。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Polygon示例　普通函数内部，也能继续动态调用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1143000" y="3143250"/>
            <a:ext cx="9906000" cy="2047875"/>
            <a:chOff x="1143000" y="3143250"/>
            <a:chExt cx="9906000" cy="2047875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143250"/>
              <a:ext cx="2952750" cy="1000125"/>
              <a:chOff x="1143000" y="3143250"/>
              <a:chExt cx="2952750" cy="100012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43000" y="3143250"/>
                <a:ext cx="2952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28725" y="3457575"/>
                <a:ext cx="2781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ppoly指向具体图形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514850" y="3143250"/>
              <a:ext cx="3810000" cy="1000125"/>
              <a:chOff x="4514850" y="3143250"/>
              <a:chExt cx="3810000" cy="10001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4514850" y="3143250"/>
                <a:ext cx="3810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600575" y="3457575"/>
                <a:ext cx="3638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Polygon::printarea()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152900" y="3606220"/>
              <a:ext cx="285750" cy="74184"/>
              <a:chOff x="4152900" y="3606220"/>
              <a:chExt cx="285750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152900" y="36433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350919" y="36062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8743950" y="3143250"/>
              <a:ext cx="2305050" cy="1000125"/>
              <a:chOff x="8743950" y="3143250"/>
              <a:chExt cx="2305050" cy="10001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743950" y="3143250"/>
                <a:ext cx="23050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829675" y="3457575"/>
                <a:ext cx="21336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this-&gt;area()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382000" y="3606220"/>
              <a:ext cx="285750" cy="74184"/>
              <a:chOff x="8382000" y="3606220"/>
              <a:chExt cx="28575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382000" y="364331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580019" y="36062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476750"/>
              <a:ext cx="4743450" cy="714375"/>
              <a:chOff x="1143000" y="4476750"/>
              <a:chExt cx="4743450" cy="7143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143000" y="4476750"/>
                <a:ext cx="474345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228725" y="4648200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是Rectangle → 20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6305550" y="4476750"/>
              <a:ext cx="4743450" cy="714375"/>
              <a:chOff x="6305550" y="4476750"/>
              <a:chExt cx="4743450" cy="71437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6305550" y="4476750"/>
                <a:ext cx="4743450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6391275" y="4648200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是Triangle → 10</a:t>
                </a:r>
              </a:p>
            </p:txBody>
          </p:sp>
        </p:grpSp>
      </p:grpSp>
      <p:sp>
        <p:nvSpPr>
          <p:cNvPr id="34" name="Freeform 3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5" name="Freeform 35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先进入Polygon::printarea，再由其中的this-&gt;area()选中当前对象的实现。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共用打印过程，并没有把不同图形的面积算法写死。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例5.13　用一个指针数组处理不同图形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矩形边长为5和8，圆的半径为10。把它们的地址放进Shapes* ptr[2]，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通过同一个display接口显示面积。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Shapes保存x、y；矩形把它们当两条边，圆把x当半径。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43000" y="3371850"/>
            <a:ext cx="9906000" cy="2152650"/>
            <a:chOff x="1143000" y="3371850"/>
            <a:chExt cx="9906000" cy="21526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371850"/>
              <a:ext cx="3022600" cy="933450"/>
              <a:chOff x="1143000" y="3371850"/>
              <a:chExt cx="3022600" cy="9334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3718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652838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ptr[0]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371850"/>
              <a:ext cx="3022600" cy="933450"/>
              <a:chOff x="4584700" y="3371850"/>
              <a:chExt cx="3022600" cy="9334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3718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652838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Rectangle rect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801483"/>
              <a:ext cx="285750" cy="74184"/>
              <a:chOff x="4222750" y="3801483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8385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38014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371850"/>
              <a:ext cx="3022600" cy="933450"/>
              <a:chOff x="8026400" y="3371850"/>
              <a:chExt cx="3022600" cy="9334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3718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486150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x=5，y=8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面积40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3801483"/>
              <a:ext cx="285750" cy="74184"/>
              <a:chOff x="7664450" y="3801483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38385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38014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591050"/>
              <a:ext cx="3022600" cy="933450"/>
              <a:chOff x="1143000" y="4591050"/>
              <a:chExt cx="3022600" cy="9334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43000" y="45910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228725" y="4872038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ptr[1]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584700" y="4591050"/>
              <a:ext cx="3022600" cy="933450"/>
              <a:chOff x="4584700" y="4591050"/>
              <a:chExt cx="3022600" cy="9334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584700" y="45910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670425" y="4872038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Circle cir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222750" y="5020683"/>
              <a:ext cx="285750" cy="74184"/>
              <a:chOff x="4222750" y="5020683"/>
              <a:chExt cx="285750" cy="7418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222750" y="50577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420769" y="5020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8026400" y="4591050"/>
              <a:ext cx="3022600" cy="933450"/>
              <a:chOff x="8026400" y="4591050"/>
              <a:chExt cx="3022600" cy="93345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026400" y="4591050"/>
                <a:ext cx="30226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112125" y="4705350"/>
                <a:ext cx="28511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x=10，y=0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面积314.159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664450" y="5020683"/>
              <a:ext cx="285750" cy="74184"/>
              <a:chOff x="7664450" y="5020683"/>
              <a:chExt cx="285750" cy="7418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664450" y="505777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862469" y="5020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7" name="Freeform 47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48" name="Freeform 48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数组中保存的是两个指针，不是两个Shapes对象。具体对象rect和cir仍各自存在。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例5.13　Shapes给出设置数据与显示接口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3971925"/>
            <a:chOff x="914400" y="2171700"/>
            <a:chExt cx="10220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PI = 3.14159;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setvalue(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xx,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yy = 0) { x = xx; y = yy;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"The area of rectangle is: " &lt;&lt; x*y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105025"/>
            <a:chOff x="7715250" y="21717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setvalue负责保存参数，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不计算面积。Rectangle实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现display，使用x*y；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圆类会使用相同接口，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但只需要半径x。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例5.13　圆类实现自己的display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"The area of circle is: " &lt;&lt; PI*x*x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圆仍沿用setvalue。第二个参数有默认值0，setvalue(10)会把x设为10、y设为0，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这个圆的面积公式只读取x。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例5.13　数组中分别保存矩形和圆的地址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Shapes* ptr[2];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 cir;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ptr[0] = &amp;rect;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ptr[0]-&gt;setvalue(5, 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ptr[0]-&gt;display();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ptr[1] = &amp;cir;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ptr[1]-&gt;setvalue(10);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ptr[1]-&gt;display();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2438400"/>
            <a:chOff x="7715250" y="2576512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依次显示矩形面积40、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圆面积314.159。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两个指针类型相同，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不同，因此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display执行两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个具体类的版本。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三层继承时，虚函数会继续保留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"A f\n";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 f\n";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 f\n";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762375" cy="1771650"/>
            <a:chOff x="7715250" y="2447925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B、C不必重复写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f仍然是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。下面分别直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接调用对象，以及通过A*调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用，比较两组结果。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纯虚函数与抽象类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同样的三个对象，用对象名与基类指针调用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a.f(); b.f(); c.f();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A* p = &amp;a;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 = &amp;b;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 = &amp;c;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762375" cy="2105025"/>
            <a:chOff x="7715250" y="2447925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两组都依次显示A f、B f、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f。前一组直接写出三个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对象；后一组只保留A*这个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接口，仍能根据当前对象选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同一个person指针，显示不同身份的信息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通过person*显示普通人、本科生、教师、研究生。身份、成绩、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工资各保存在哪里，先看类之间的关系。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81125" y="3038475"/>
            <a:ext cx="9429750" cy="2333625"/>
            <a:chOff x="1381125" y="3038475"/>
            <a:chExt cx="9429750" cy="2333625"/>
          </a:xfrm>
        </p:grpSpPr>
        <p:grpSp>
          <p:nvGrpSpPr>
            <p:cNvPr id="13" name="Group 13"/>
            <p:cNvGrpSpPr/>
            <p:nvPr/>
          </p:nvGrpSpPr>
          <p:grpSpPr>
            <a:xfrm>
              <a:off x="4095750" y="3038475"/>
              <a:ext cx="4000500" cy="571500"/>
              <a:chOff x="4095750" y="3038475"/>
              <a:chExt cx="400050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095750" y="3038475"/>
                <a:ext cx="4000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4181475" y="3138488"/>
                <a:ext cx="3829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person：共同身份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381125" y="3800475"/>
              <a:ext cx="3762375" cy="762000"/>
              <a:chOff x="1381125" y="3800475"/>
              <a:chExt cx="3762375" cy="762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81125" y="3800475"/>
                <a:ext cx="376237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66850" y="3829050"/>
                <a:ext cx="35909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undergraduate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增加score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048500" y="3800475"/>
              <a:ext cx="3762375" cy="762000"/>
              <a:chOff x="7048500" y="3800475"/>
              <a:chExt cx="3762375" cy="76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048500" y="3800475"/>
                <a:ext cx="376237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134225" y="3829050"/>
                <a:ext cx="35909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teacher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增加salary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95750" y="4800600"/>
              <a:ext cx="4000500" cy="571500"/>
              <a:chOff x="4095750" y="4800600"/>
              <a:chExt cx="4000500" cy="5715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095750" y="4800600"/>
                <a:ext cx="4000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181475" y="4900612"/>
                <a:ext cx="3829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graduate：成绩与工资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095750" y="3324225"/>
              <a:ext cx="1047750" cy="857250"/>
              <a:chOff x="4095750" y="3324225"/>
              <a:chExt cx="1047750" cy="8572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095750" y="3324225"/>
                <a:ext cx="1047750" cy="857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857250">
                    <a:moveTo>
                      <a:pt x="1047750" y="85725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095750" y="3324225"/>
                <a:ext cx="91388" cy="84262"/>
              </a:xfrm>
              <a:custGeom>
                <a:avLst/>
                <a:gdLst/>
                <a:ahLst/>
                <a:cxnLst/>
                <a:rect l="l" t="t" r="r" b="b"/>
                <a:pathLst>
                  <a:path w="91388" h="84262">
                    <a:moveTo>
                      <a:pt x="0" y="0"/>
                    </a:moveTo>
                    <a:lnTo>
                      <a:pt x="91388" y="26847"/>
                    </a:lnTo>
                    <a:lnTo>
                      <a:pt x="44412" y="84262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7048500" y="3324225"/>
              <a:ext cx="1047750" cy="857250"/>
              <a:chOff x="7048500" y="3324225"/>
              <a:chExt cx="1047750" cy="85725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7048500" y="3324225"/>
                <a:ext cx="1047750" cy="857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857250">
                    <a:moveTo>
                      <a:pt x="0" y="857250"/>
                    </a:moveTo>
                    <a:lnTo>
                      <a:pt x="1047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004862" y="3324225"/>
                <a:ext cx="91388" cy="84262"/>
              </a:xfrm>
              <a:custGeom>
                <a:avLst/>
                <a:gdLst/>
                <a:ahLst/>
                <a:cxnLst/>
                <a:rect l="l" t="t" r="r" b="b"/>
                <a:pathLst>
                  <a:path w="91388" h="84262">
                    <a:moveTo>
                      <a:pt x="91388" y="0"/>
                    </a:moveTo>
                    <a:lnTo>
                      <a:pt x="46976" y="84262"/>
                    </a:lnTo>
                    <a:lnTo>
                      <a:pt x="0" y="26847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3257550" y="4562475"/>
              <a:ext cx="838200" cy="523875"/>
              <a:chOff x="3257550" y="4562475"/>
              <a:chExt cx="838200" cy="52387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3257550" y="4562475"/>
                <a:ext cx="838200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523875">
                    <a:moveTo>
                      <a:pt x="838200" y="52387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3257550" y="4562475"/>
                <a:ext cx="94055" cy="77951"/>
              </a:xfrm>
              <a:custGeom>
                <a:avLst/>
                <a:gdLst/>
                <a:ahLst/>
                <a:cxnLst/>
                <a:rect l="l" t="t" r="r" b="b"/>
                <a:pathLst>
                  <a:path w="94055" h="77951">
                    <a:moveTo>
                      <a:pt x="0" y="0"/>
                    </a:moveTo>
                    <a:lnTo>
                      <a:pt x="94055" y="15043"/>
                    </a:lnTo>
                    <a:lnTo>
                      <a:pt x="54737" y="77951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8096250" y="4562475"/>
              <a:ext cx="838200" cy="523875"/>
              <a:chOff x="8096250" y="4562475"/>
              <a:chExt cx="838200" cy="52387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8096250" y="4562475"/>
                <a:ext cx="838200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523875">
                    <a:moveTo>
                      <a:pt x="0" y="523875"/>
                    </a:moveTo>
                    <a:lnTo>
                      <a:pt x="8382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840395" y="4562475"/>
                <a:ext cx="94055" cy="77951"/>
              </a:xfrm>
              <a:custGeom>
                <a:avLst/>
                <a:gdLst/>
                <a:ahLst/>
                <a:cxnLst/>
                <a:rect l="l" t="t" r="r" b="b"/>
                <a:pathLst>
                  <a:path w="94055" h="77951">
                    <a:moveTo>
                      <a:pt x="94055" y="0"/>
                    </a:moveTo>
                    <a:lnTo>
                      <a:pt x="39318" y="77951"/>
                    </a:lnTo>
                    <a:lnTo>
                      <a:pt x="0" y="15043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9" name="Freeform 3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0" name="Freeform 4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两个中间类都虚继承person，让graduate只保存一份共同身份数据。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graduate自己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showinfo，明确最后使用哪一种显示方式。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person保存共同身份，接收设置参数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本例使用&lt;iostream&gt;、&lt;cstring&gt;及std命名空间。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下面先写person的public部分，随后接显示函数与数据成员。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428875"/>
            <a:chOff x="914400" y="3250406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strname,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strfrom)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id =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strcpy(name, strname);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sex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strcpy(from, strfrom);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905125" cy="2438400"/>
            <a:chOff x="8715375" y="3250406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setinfo把四个参数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分别保存。字符串参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数用const char*接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收，本例给定的姓名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和来源长度都能放进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对应字符数组。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把共同的showinfo声明为虚函数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person() { setinfo(1, "jetty", 'M', "china");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"\nID: " &lt;&lt; id &lt;&lt; "\nname: 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&lt;&lt; "\nsex: " &lt;&lt; sex &lt;&lt; "\nfrom: " &lt;&lt; from;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name[10];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from[20];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429875" cy="819150"/>
            <a:chOff x="990600" y="52292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person默认保存jetty的信息。showinfo只显示四项共同数据，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允许不同身份扩充显示内容。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本科生先显示共同信息，再显示成绩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undergraduate() { setinfo(1, "jetty", 'M',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"china", 90);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score = sc;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构造函数把成绩设为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90。setinfo先交给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person保存四项身份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数据，再保存score；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显示部分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接在下一页。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本科生先显示共同信息，再显示成绩（续）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person::showinfo()明确使用基类已有实现，补上score即可。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这样的限定调用不会再次动态跳回undergraduate::showinfo。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教师沿用身份数据，再显示工资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teacher() { setinfo(2, "rose", 'F',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"American", 2000);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salary = sa;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构造函数把教师设为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rose、工资2000。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setinfo沿用person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保存身份，再把sa保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存进salary；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下一段再补上显示。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教师沿用身份数据，再显示工资（续）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"\nsalary: " &lt;&lt;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teacher先明确调用person::showinfo显示身份，再输出salary。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这个showinfo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了基类的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研究生统一设置两条继承路径的数据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graduate() { setinfo(1, "jetty", 'M',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"china", 90, 1000);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score = sc;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salary = sa;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429875" cy="819150"/>
            <a:chOff x="990600" y="49720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graduate先把六项数据设为jetty的身份、成绩90和工资1000。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共同身份交给person保存，score和salary分别来自两个中间类。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研究生统一设置两条继承路径的数据（续）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person::showinfo();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"\nscore: " &lt;&lt; score &lt;&lt; "\nsalary: " &lt;&lt;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graduate给出自己的最终showinfo，把共同身份、成绩和工资一起显示。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这样不会在两个中间类的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版本之间留下歧义。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pp依次指向四个对象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 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undergraduate u;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teacher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graduate g;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person* pp = &amp;p;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&amp;u;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&amp;t;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&amp;g;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2105025"/>
            <a:chOff x="7715250" y="2576512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四次调用都写showinfo。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p显示身份，u再显示成绩，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t再显示工资，g同时显示成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绩和工资；各自的数据并没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有混在一个对象中。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例5.14　把四次显示的内容逐项核对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共同身份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额外内容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jetty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china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u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jetty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china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score: 90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rose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American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salary: 2000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g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jetty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china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score: 90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salary: 1000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虚继承解决graduate中的共同基类数据份数，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解决showinfo选哪个实现。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这两个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解决的问题不同。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例5.15　通过base*删除derived，需要什么条件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base* pb = new derived;创建的完整对象是derived。现在执行delete pb，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希望派生层和基类层都能正确清理。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把base的析构函数声明为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，再观察完整的析构顺序。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559969"/>
            <a:ext cx="7791450" cy="2171700"/>
            <a:chOff x="914400" y="3559969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559969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~base()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"base destructor\n";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~derived()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"derived destructor\n";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559969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559969"/>
            <a:ext cx="2905125" cy="2105025"/>
            <a:chOff x="8715375" y="3559969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3559969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874294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960019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这里要检查的是删除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接口。普通成员函数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是否为虚，与析构函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数是否为虚不是同一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个声明。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例5.15　delete先进入派生类，再回到基类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143000"/>
            <a:chOff x="914400" y="2724150"/>
            <a:chExt cx="10220325" cy="11430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base* pb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derived;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3981450"/>
            <a:ext cx="10429875" cy="1152525"/>
            <a:chOff x="990600" y="3981450"/>
            <a:chExt cx="104298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39814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095750"/>
              <a:ext cx="104298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正确版本依次显示derived destructor和base destructor。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若去掉base析构前的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，本例delete具有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未定义行为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不能承诺它只显示哪一行。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例5.16　只实现一部分纯虚函数，够不够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a要求实现f和g。b只实现f，c再实现f和g。判断哪些类能够建立对象，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然后用a*调用c的两个函数。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g()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a声明了f、g两个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。想建立某个派生类的对象，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就需要检查这两个操作是否都已有具体实现。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例5.16　只实现一部分纯虚函数，够不够（续）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"b f\n";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 f\n";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 g\n";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b仍缺少g的具体实现，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。c补齐两个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操作，可以建立对象；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是否抽象，要看还有没有纯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虚操作未被具体实现。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例5.16　去掉不能建立的b对象，再调用c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b x;  // 错误：b仍为抽象类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a* pa = &amp;y;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pa-&gt;f();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pa-&gt;g();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两行输出为c f和c g。b x的问题在编译阶段就能发现，并不是先生成对象、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运行到这里才出错。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把身份类族拆成头文件和实现文件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person声明抽象接口，具体类分开写成.h、.cpp文件。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主函数用person*依次创建、显示、删除对象。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95375" y="3086100"/>
            <a:ext cx="10239375" cy="1952625"/>
            <a:chOff x="1095375" y="3086100"/>
            <a:chExt cx="10239375" cy="1952625"/>
          </a:xfrm>
        </p:grpSpPr>
        <p:grpSp>
          <p:nvGrpSpPr>
            <p:cNvPr id="13" name="Group 13"/>
            <p:cNvGrpSpPr/>
            <p:nvPr/>
          </p:nvGrpSpPr>
          <p:grpSpPr>
            <a:xfrm>
              <a:off x="1095375" y="3086100"/>
              <a:ext cx="2409825" cy="762000"/>
              <a:chOff x="1095375" y="3086100"/>
              <a:chExt cx="2409825" cy="762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095375" y="3086100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181100" y="3309938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person.h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095375" y="4276725"/>
              <a:ext cx="2409825" cy="762000"/>
              <a:chOff x="1095375" y="4276725"/>
              <a:chExt cx="2409825" cy="762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095375" y="4276725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181100" y="4500562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person.cpp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258433" y="3848100"/>
              <a:ext cx="74184" cy="352425"/>
              <a:chOff x="2258433" y="3848100"/>
              <a:chExt cx="74184" cy="3524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2295525" y="3848100"/>
                <a:ext cx="95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258433" y="4112794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3705225" y="3086100"/>
              <a:ext cx="2409825" cy="762000"/>
              <a:chOff x="3705225" y="3086100"/>
              <a:chExt cx="2409825" cy="762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3705225" y="3086100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3790950" y="3309938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undergraduate.h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705225" y="4276725"/>
              <a:ext cx="2409825" cy="762000"/>
              <a:chOff x="3705225" y="4276725"/>
              <a:chExt cx="2409825" cy="7620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3705225" y="4276725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3790950" y="4500562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undergraduate.cpp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68283" y="3848100"/>
              <a:ext cx="74184" cy="352425"/>
              <a:chOff x="4868283" y="3848100"/>
              <a:chExt cx="74184" cy="35242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4905375" y="3848100"/>
                <a:ext cx="95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868283" y="4112794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6315075" y="3086100"/>
              <a:ext cx="2409825" cy="762000"/>
              <a:chOff x="6315075" y="3086100"/>
              <a:chExt cx="2409825" cy="762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6315075" y="3086100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400800" y="3309938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teacher.h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315075" y="4276725"/>
              <a:ext cx="2409825" cy="762000"/>
              <a:chOff x="6315075" y="4276725"/>
              <a:chExt cx="2409825" cy="7620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6315075" y="4276725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6400800" y="4500562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teacher.cpp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478133" y="3848100"/>
              <a:ext cx="74184" cy="352425"/>
              <a:chOff x="7478133" y="3848100"/>
              <a:chExt cx="74184" cy="352425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7515225" y="3848100"/>
                <a:ext cx="95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478133" y="4112794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6" name="Group 46"/>
            <p:cNvGrpSpPr/>
            <p:nvPr/>
          </p:nvGrpSpPr>
          <p:grpSpPr>
            <a:xfrm>
              <a:off x="8924925" y="3086100"/>
              <a:ext cx="2409825" cy="762000"/>
              <a:chOff x="8924925" y="3086100"/>
              <a:chExt cx="2409825" cy="7620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8924925" y="3086100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9010650" y="3309938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graduate.h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8924925" y="4276725"/>
              <a:ext cx="2409825" cy="762000"/>
              <a:chOff x="8924925" y="4276725"/>
              <a:chExt cx="2409825" cy="7620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8924925" y="4276725"/>
                <a:ext cx="24098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9010650" y="4500562"/>
                <a:ext cx="2238375" cy="314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6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graduate.cpp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10087983" y="3848100"/>
              <a:ext cx="74184" cy="352425"/>
              <a:chOff x="10087983" y="3848100"/>
              <a:chExt cx="74184" cy="35242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10125075" y="3848100"/>
                <a:ext cx="95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2425">
                    <a:moveTo>
                      <a:pt x="0" y="0"/>
                    </a:moveTo>
                    <a:lnTo>
                      <a:pt x="0" y="3524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10087983" y="4112794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55" name="Freeform 5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56" name="Freeform 5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这次把接口与实现分开。展示的代码按标明的文件名整理，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几个同名类的早期演示属于独立例子，不要一并拼进来。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person.h保留共同数据和抽象接口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PERSON_H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PERSON_H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~person();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id;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name[10];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sex;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from[20];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438400"/>
            <a:chOff x="8715375" y="217170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showinfo留给具体身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份实现。虚析构支持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主函数通过person*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释放对象；头文件保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护避免重复包含同一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份类定义。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person.cpp实现设置数据和基本清理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"person.h"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person::person() { setinfo(1, "jetty", 'M',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"china");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person::~person()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"\ndestruct a person";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person::setinfo(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fr)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id =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strcpy(name, nm);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sex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strcpy(from,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仍有构造函数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和具体成员函数。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构造person部分时先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放入默认身份；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析构函数显示提示，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便于后面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跟踪清理顺序。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undergraduate.h补上成绩与显示实现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UNDERGRADUATE_H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UNDERGRADUATE_H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"person.h"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undergraduate();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~undergraduate();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undergraduate虚继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承person，增加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score并实现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showinfo。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析构函数自动保持虚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函数性质，声明里不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用再重复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undergraduate.cpp安排初值与析构提示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3971925"/>
            <a:chOff x="914400" y="2171700"/>
            <a:chExt cx="10220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"undergraduate.h"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undergraduate::undergraduate()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"\nconstruct a undergraduate";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setinfo(1, "jetty", 'M', "china",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undergraduate::~undergraduate()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"\ndestruct a undergraduate";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undergraduate::setinfo(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score = sc;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438400"/>
            <a:chOff x="7715250" y="21717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共同身份仍交给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person::setinfo，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score由当前类保存。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构造和析构提示只帮助观察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执行过程，不参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与成绩计算。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undergraduate.cpp显示本科生完整信息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undergraduate::showinfo()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"\na undergraduate info"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"\nID: " &lt;&lt; id &lt;&lt; "\nname: 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"\nsex: " &lt;&lt; sex &lt;&lt; "\nfrom: " &lt;&lt; from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这是person纯虚接口的具体实现。它直接显示共同身份与score，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因此通过person*调用也能得到本科生的完整内容。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teacher.h补上工资与显示实现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TEACHER_H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TEACHER_H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"person.h"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teacher();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~teacher();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teacher同样虚继承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person。与本科生类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相比，它保存salary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并提供自己的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showinfo，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两条继承路径最后会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在graduate中汇合。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teacher.cpp设置教师初值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3971925"/>
            <a:chOff x="914400" y="2171700"/>
            <a:chExt cx="10220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"teacher.h"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teacher::teacher()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"\nconstruct a teacher";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setinfo(2, "rose", 'F', "American", 2000);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teacher::~teacher()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"\ndestruct a teacher";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teacher::setinfo(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salary = sa;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438400"/>
            <a:chOff x="7715250" y="21717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单独建立teacher时，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这些初值就是rose与工资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2000。建立graduate时也会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经过这个构造过程，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随后graduate还会重新设置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teacher.cpp显示教师信息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teacher::showinfo()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"\na teacher info"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"\nID: " &lt;&lt; id &lt;&lt; "\nname: 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"\nsex: " &lt;&lt; sex &lt;&lt; "\nfrom: " &lt;&lt; from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"\nsalary: " &lt;&lt;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teacher完成了person要求的showinfo。因此它虽然来自抽象基类，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自己已经是可以建立对象的具体类。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graduate.h为两条路径给出最终显示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GRADUATE_H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GRADUATE_H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"undergraduate.h"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"teacher.h"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graduate(); ~graduate();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105025"/>
            <a:chOff x="7715250" y="21717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graduate有成绩和工资，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也有一份共享的person部分。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它必须明确提供自己的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showinfo，统一处理两条路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径带来的同名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graduate.cpp设置最终的六项数据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"graduate.h"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graduate::graduate()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"\nconstruct a 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setinfo(1, "jetty", 'M', "china", 90, 1000);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在两个直接基类构造完成后，graduate把共享身份重新设为jetty，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同时设定成绩90、工资1000。应按最后完成的设置判断对象数据。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graduate.cpp设置最终的六项数据（续）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graduate::~graduate()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"\ndestruct a 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graduate::setinfo(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nm,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fr,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person::setinfo(n, nm, s, fr);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score = sc;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salary = sa;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429875" cy="819150"/>
            <a:chOff x="990600" y="4910138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析构函数显示graduate层的清理提示。setinfo把共同身份交给person，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再分别保存成绩与工资，供showinfo读取。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graduate.cpp把两类新增信息一起显示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graduate::showinfo()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"\na graduate info"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"\nID: " &lt;&lt; id &lt;&lt; "\nname: " &lt;&lt; name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"\nsex: " &lt;&lt; sex &lt;&lt; "\nfrom: " &lt;&lt; from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"\nscore: " &lt;&lt; score &lt;&lt; "\nsalary: " &lt;&lt;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是graduate对象的最终显示版本。调用方只拿到person*，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也能通过showinfo看到它的成绩和工资。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main.cpp先完成本科生的一次使用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"undergraduate.h"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"teacher.h"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"graduate.h"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person* pp;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undergraduate";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undergraduate;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"\ndelete a undergraduate";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pp;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762375" cy="2105025"/>
            <a:chOff x="7715250" y="2447925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先创建，再通过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最后通过虚析构释放。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delete之后pp还保留旧地址，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不能再解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；下面会先给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它重新赋值。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main.cpp再处理教师和研究生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"\n\nnew a teacher";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teacher;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"\ndelete a teacher";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"\n\nnew a 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graduate;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pp-&gt;showinfo();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"\ndelete a graduate";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762375" cy="2438400"/>
            <a:chOff x="7715250" y="2447925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pp的类型始终是person*，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每次先接收新对象的地址再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使用。创建哪种具体对象，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就显示哪种信息，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并从对应的派生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层开始析构。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例5.17　跟踪graduate的构造与析构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1143000" y="3048000"/>
            <a:ext cx="9906000" cy="2266950"/>
            <a:chOff x="1143000" y="3048000"/>
            <a:chExt cx="9906000" cy="226695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48000"/>
              <a:ext cx="2162175" cy="714375"/>
              <a:chOff x="1143000" y="3048000"/>
              <a:chExt cx="2162175" cy="7143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43000" y="3048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28725" y="3233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person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724275" y="3048000"/>
              <a:ext cx="2162175" cy="714375"/>
              <a:chOff x="3724275" y="3048000"/>
              <a:chExt cx="2162175" cy="7143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3724275" y="3048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3810000" y="3233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undergraduate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362325" y="3368095"/>
              <a:ext cx="285750" cy="74184"/>
              <a:chOff x="3362325" y="3368095"/>
              <a:chExt cx="285750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3362325" y="3405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3560344" y="3368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6305550" y="3048000"/>
              <a:ext cx="2162175" cy="714375"/>
              <a:chOff x="6305550" y="3048000"/>
              <a:chExt cx="2162175" cy="7143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305550" y="3048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391275" y="3233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teacher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943600" y="3368095"/>
              <a:ext cx="285750" cy="74184"/>
              <a:chOff x="5943600" y="3368095"/>
              <a:chExt cx="28575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943600" y="3405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141619" y="3368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8886825" y="3048000"/>
              <a:ext cx="2162175" cy="714375"/>
              <a:chOff x="8886825" y="3048000"/>
              <a:chExt cx="2162175" cy="7143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8886825" y="3048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972550" y="3233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graduate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524875" y="3368095"/>
              <a:ext cx="285750" cy="74184"/>
              <a:chOff x="8524875" y="3368095"/>
              <a:chExt cx="285750" cy="7418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8524875" y="3405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722894" y="3368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1143000" y="4191000"/>
              <a:ext cx="2162175" cy="714375"/>
              <a:chOff x="1143000" y="4191000"/>
              <a:chExt cx="2162175" cy="71437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143000" y="4191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228725" y="4376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~graduate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724275" y="4191000"/>
              <a:ext cx="2162175" cy="714375"/>
              <a:chOff x="3724275" y="4191000"/>
              <a:chExt cx="2162175" cy="71437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3724275" y="4191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3810000" y="4376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~teacher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3362325" y="4511095"/>
              <a:ext cx="285750" cy="74184"/>
              <a:chOff x="3362325" y="4511095"/>
              <a:chExt cx="285750" cy="74184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3362325" y="4548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3560344" y="4511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6" name="Group 46"/>
            <p:cNvGrpSpPr/>
            <p:nvPr/>
          </p:nvGrpSpPr>
          <p:grpSpPr>
            <a:xfrm>
              <a:off x="6305550" y="4191000"/>
              <a:ext cx="2162175" cy="714375"/>
              <a:chOff x="6305550" y="4191000"/>
              <a:chExt cx="2162175" cy="714375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305550" y="4191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391275" y="4376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~undergraduate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943600" y="4511095"/>
              <a:ext cx="285750" cy="74184"/>
              <a:chOff x="5943600" y="4511095"/>
              <a:chExt cx="285750" cy="74184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5943600" y="4548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6141619" y="4511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53" name="Group 53"/>
            <p:cNvGrpSpPr/>
            <p:nvPr/>
          </p:nvGrpSpPr>
          <p:grpSpPr>
            <a:xfrm>
              <a:off x="8886825" y="4191000"/>
              <a:ext cx="2162175" cy="714375"/>
              <a:chOff x="8886825" y="4191000"/>
              <a:chExt cx="2162175" cy="714375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8886825" y="4191000"/>
                <a:ext cx="2162175" cy="714375"/>
              </a:xfrm>
              <a:prstGeom prst="roundRect">
                <a:avLst>
                  <a:gd name="adj" fmla="val 10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8972550" y="4376738"/>
                <a:ext cx="19907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~person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8524875" y="4511095"/>
              <a:ext cx="285750" cy="74184"/>
              <a:chOff x="8524875" y="4511095"/>
              <a:chExt cx="285750" cy="74184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8524875" y="454818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8722894" y="45110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57" name="Freeform 57"/>
            <p:cNvSpPr/>
            <p:nvPr/>
          </p:nvSpPr>
          <p:spPr>
            <a:xfrm>
              <a:off x="1714500" y="3848100"/>
              <a:ext cx="8763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构造：先共享虚基类，再按直接基类声明顺序</a:t>
              </a:r>
            </a:p>
          </p:txBody>
        </p:sp>
        <p:sp>
          <p:nvSpPr>
            <p:cNvPr id="59" name="Freeform 59"/>
            <p:cNvSpPr/>
            <p:nvPr/>
          </p:nvSpPr>
          <p:spPr>
            <a:xfrm>
              <a:off x="1524000" y="4972050"/>
              <a:ext cx="9144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析构：从最派生层逐步返回，共享person只清理一次</a:t>
              </a:r>
            </a:p>
          </p:txBody>
        </p:sp>
      </p:grpSp>
      <p:sp>
        <p:nvSpPr>
          <p:cNvPr id="62" name="Freeform 6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5" name="Group 65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63" name="Freeform 63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构造顺序为person、undergraduate、teacher、graduate。析构反过来；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共享的虚基类person只构造、析构一次。person构造在本例中不显示提示。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把点、圆、圆柱放进同一套Shape接口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建立point(3.2,4.5)、circle(2.4,1.2,5.6)、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cylinder(3.5,6.4,5.2,10.5)，用Shape*查询名称、面积、体积。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43000" y="3562350"/>
            <a:ext cx="9906000" cy="1657350"/>
            <a:chOff x="1143000" y="3562350"/>
            <a:chExt cx="9906000" cy="16573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562350"/>
              <a:ext cx="2162175" cy="1095375"/>
              <a:chOff x="1143000" y="3562350"/>
              <a:chExt cx="2162175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562350"/>
                <a:ext cx="21621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757612"/>
                <a:ext cx="19907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Shape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抽象接口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24275" y="3562350"/>
              <a:ext cx="2162175" cy="1095375"/>
              <a:chOff x="3724275" y="3562350"/>
              <a:chExt cx="2162175" cy="1095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724275" y="3562350"/>
                <a:ext cx="21621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810000" y="3757612"/>
                <a:ext cx="19907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Point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362325" y="4072945"/>
              <a:ext cx="285750" cy="74184"/>
              <a:chOff x="3362325" y="4072945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362325" y="411003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560344" y="40729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6305550" y="3562350"/>
              <a:ext cx="2162175" cy="1095375"/>
              <a:chOff x="6305550" y="3562350"/>
              <a:chExt cx="2162175" cy="10953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305550" y="3562350"/>
                <a:ext cx="21621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391275" y="3757612"/>
                <a:ext cx="19907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Circle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圆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943600" y="4072945"/>
              <a:ext cx="285750" cy="74184"/>
              <a:chOff x="5943600" y="4072945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5943600" y="411003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141619" y="40729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8886825" y="3562350"/>
              <a:ext cx="2162175" cy="1095375"/>
              <a:chOff x="8886825" y="3562350"/>
              <a:chExt cx="2162175" cy="109537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8886825" y="3562350"/>
                <a:ext cx="21621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972550" y="3757612"/>
                <a:ext cx="19907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Cylinder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圆柱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524875" y="4072945"/>
              <a:ext cx="285750" cy="74184"/>
              <a:chOff x="8524875" y="4072945"/>
              <a:chExt cx="285750" cy="74184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8524875" y="4110038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8722894" y="40729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35" name="Freeform 35"/>
            <p:cNvSpPr/>
            <p:nvPr/>
          </p:nvSpPr>
          <p:spPr>
            <a:xfrm>
              <a:off x="1619250" y="4848225"/>
              <a:ext cx="9048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从左侧基类公有派生，逐步补充数据与实现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9" name="Freeform 3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这次area与volume是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。与例5.0的普通&lt;&lt;重载相比，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将能找到实际图形的具体算法。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Shape保留默认数值，名称必须由具体类提供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0.0;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volume()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0.0;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shapeName()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area、volume先返回0，适合本例中点的面积、体积及圆的体积约定。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shapeName为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纯虚函数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，所以Shape仍是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抽象类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Point先完成名称接口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shapeName()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"Point:";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771775"/>
            <a:chOff x="8715375" y="2447925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Point实现shapeName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后就能建立对象。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area、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volume，使用Shape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已经给出的0；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共同坐标仍由x、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y保存。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Point的坐标读写沿用前面的办法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Point::Point(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: x(a), y(b)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Point::setPoint(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b) { x = a; y = b;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'[' &lt;&lt; p.x &lt;&lt; ',' &lt;&lt; p.y &lt;&lt; ']';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这里的operator&lt;&lt;仍是普通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输出重载，负责格式化坐标。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它与shapeName这个虚成员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函数各做一件事，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不要把两种调用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机制混为一谈。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Circle重写名称与面积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200400"/>
            <a:chOff x="914400" y="2171700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setRadius(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getRadius()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shapeName()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"Circle:";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radius;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3771900"/>
            <a:chOff x="8715375" y="2171700"/>
            <a:chExt cx="2905125" cy="37719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3371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area与基类的声明同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样带const，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才能正确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Circle没有定义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volume，仍使用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Shape中的默认0。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本例radius为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protected，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可以直接读取。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Circle实现半径、面积和输出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Circle::Circle(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: Point(a, b), radius(r)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Circle::setRadius(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r) { radius = r;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Circle::getRadius()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radius;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3.14159 * radius * radius;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Circle&amp; 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'[' &lt;&lt; c.x &lt;&lt; ',' &lt;&lt; c.y &lt;&lt; "], r=" &lt;&lt; c.radius;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429875" cy="819150"/>
            <a:chOff x="990600" y="49720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只有构造函数使用成员初始化列表。setRadius是普通成员函数，要在函数体内赋值；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不能写成构造函数那样的:radius(r)。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Cylinder重写名称、表面积和体积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Cylinder(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 = 0,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setHeight(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volume()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shapeName()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"Cylinder:";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Cylinder中都已有具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体版本。通过Shape*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调用时，将分别报告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Cylinder名称、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圆柱表面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积和圆柱体积。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用圆的底面积计算圆柱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Cylinder::Cylinder(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: Circle(a, b, r), height(h)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Cylinder::setHeight(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h) { height = h;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Cylinder::area()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 * Circle::area() + 2 * 3.14159 * radius *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Cylinder::volume()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Circle::area() * 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429875" cy="819150"/>
            <a:chOff x="990600" y="49720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Circle::area()显式指定底面圆面积。如果在Cylinder::area里面直接调用area()，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会再次调用自己，不能得到所需的底面积。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圆柱的普通输出只负责展示尺寸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Cylinder&amp; cy)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'[' &lt;&lt; cy.x &lt;&lt; ',' &lt;&lt; cy.y &lt;&lt; "], r="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cy.radius &lt;&lt; ", h=" &lt;&lt; cy.height;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这个&lt;&lt;重载显示圆心、半径和高。面积、体积随后通过Shape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接口查询，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方便把两种调用方式放在一起比较。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建立三个具体对象，先直接显示名称和尺寸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point(3.2, 4.5);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 circle(2.4, 1.2, 5.6);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Cylinder cylinder(3.5, 6.4, 5.2, 10.5);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point.shapeName();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point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circle.shapeName();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circle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cylinder.shapeName();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cylinder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Shape* pt;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905125" cy="2438400"/>
            <a:chOff x="8715375" y="272415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对象尺寸就是题目给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定值。圆柱半径始终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为5.2，高为10.5；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下面沿用同一批对象，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不重新创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建或修改它们。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pt指向点，再指向圆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 = &amp;point;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pt-&gt;shapeName();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"x=" &lt;&lt; point.getX() &lt;&lt; ",y=" &lt;&lt; point.getY()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"\narea=" &lt;&lt; pt-&gt;area()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"\nvolume=" &lt;&lt; pt-&gt;volume()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 = &amp;circle;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pt-&gt;shapeName();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"x=" &lt;&lt; circle.getX() &lt;&lt; ",y=" &lt;&lt; circle.getY()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"\narea=" &lt;&lt; pt-&gt;area()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"\nvolume=" &lt;&lt; pt-&gt;volume() &lt;&lt; "\n\n";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429875" cy="819150"/>
            <a:chOff x="990600" y="49720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点的area、volume沿用Shape的0。圆的area选择Circle版本，约98.5203；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volume没有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，仍为0。名称分别为Point和Circle。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pt指向圆柱，接口仍然不变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 = &amp;cylinder;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pt-&gt;shapeName();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"x=" &lt;&lt; cylinder.getX() &lt;&lt; ",y=" &lt;&lt; cylinder.getY()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"\narea=" &lt;&lt; pt-&gt;area()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"\nvolume=" &lt;&lt; pt-&gt;volume()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这次area和volume都选中Cylinder版本。按照半径5.2、高10.5计算，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表面积约512.595，体积约891.96。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例5.18　三种对象，核对三个虚函数的结果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实际对象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名称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area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（约）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volume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（约）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point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Point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circle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Circle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98.5203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cylinder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Cylinder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512.595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891.96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429875" cy="704850"/>
            <a:chOff x="990600" y="519112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时，沿用已有实现；完成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时，选择具体对象的版本。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不是每个派生类都必须把所有普通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重新写一遍。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多态的综合应用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增加一种图形，调用方需要知道多少细节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Shape提供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共同接口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，具体图形各自实现。调用方通过Shape*使用接口，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增加新图形时，就能接入相同处理过程。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43000" y="3228975"/>
            <a:ext cx="9906000" cy="2143125"/>
            <a:chOff x="1143000" y="3228975"/>
            <a:chExt cx="9906000" cy="2143125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228975"/>
              <a:ext cx="3022600" cy="1047750"/>
              <a:chOff x="1143000" y="3228975"/>
              <a:chExt cx="3022600" cy="10477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228975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567112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基类声明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共同接口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228975"/>
              <a:ext cx="3022600" cy="1047750"/>
              <a:chOff x="4584700" y="3228975"/>
              <a:chExt cx="3022600" cy="1047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228975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567112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派生类实现具体操作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715758"/>
              <a:ext cx="285750" cy="74184"/>
              <a:chOff x="4222750" y="3715758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752850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37157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228975"/>
              <a:ext cx="3022600" cy="1047750"/>
              <a:chOff x="8026400" y="3228975"/>
              <a:chExt cx="3022600" cy="10477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228975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567112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指针或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引用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3715758"/>
              <a:ext cx="285750" cy="74184"/>
              <a:chOff x="7664450" y="3715758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3752850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37157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610100"/>
              <a:ext cx="4743450" cy="762000"/>
              <a:chOff x="1143000" y="4610100"/>
              <a:chExt cx="4743450" cy="762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43000" y="4610100"/>
                <a:ext cx="47434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228725" y="4805362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：矩形 → 矩形面积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305550" y="4610100"/>
              <a:ext cx="4743450" cy="762000"/>
              <a:chOff x="6305550" y="4610100"/>
              <a:chExt cx="4743450" cy="762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6305550" y="4610100"/>
                <a:ext cx="47434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391275" y="4805362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：圆 → 圆面积</a:t>
                </a:r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8" name="Freeform 38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接口依然需要可见的声明。使用类库可以不阅读函数实现，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但使用者仍要知道可调用的函数、参数和必要约定。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模拟练习：虚函数与基类接口（第1—2题）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默认在类外使用公有继承，转换可访问且没有二义性。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重写时省略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virtual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以后仍保持虚函数性质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2.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不重写基类普通虚函数，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可直接沿用实现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371475"/>
            <a:chOff x="990600" y="49006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模拟练习讲评：虚函数与基类接口（第1—2题）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默认在类外使用公有继承，转换可访问且没有二义性。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重写时省略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virtual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以后仍保持虚函数性质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匹配的重写仍为虚函数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2.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不重写基类普通虚函数，可直接沿用实现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派生类不必重写每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个普通虚函数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704850"/>
            <a:chOff x="990600" y="49006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分别核对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性质、已有实现和可访问接口。指向派生对象，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不会使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变成派生类指针。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模拟练习：虚函数与基类接口（第3—4题）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默认在类外使用公有继承，转换可访问且没有二义性。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3.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基类指针指向派生对象后，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就能调用派生类特有成员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4.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派生对象可作基类使用，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基类也总能反过来用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371475"/>
            <a:chOff x="990600" y="49006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模拟练习讲评：虚函数与基类接口（第3—4题）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默认在类外使用公有继承，转换可访问且没有二义性。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3.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基类指针指向派生对象后，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就能调用派生类特有成员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可用接口仍由基类类型约束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4.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派生对象可作基类使用，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基类也总能反过来用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反向转换没有这种一般保证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704850"/>
            <a:chOff x="990600" y="49006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分别核对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性质、已有实现和可访问接口。指向派生对象，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不会使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基类指针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变成派生类指针。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模拟练习：抽象类里可以放什么（第5—6题）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5.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实例化抽象类会导致运行期错误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6.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抽象类至少有一个仍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为纯虚的虚函数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371475"/>
            <a:chOff x="990600" y="49006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模拟练习讲评：抽象类里可以放什么（第5—6题）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5.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实例化抽象类会导致运行期错误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这种对象定义在编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译阶段就不成立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6.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抽象类至少有一个仍为纯虚的虚函数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这也是判断派生类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是否仍抽象的依据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704850"/>
            <a:chOff x="990600" y="49006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“抽象”没有把整个类的成员功能全部取消。前面的set_values、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printarea和构造函数，都在具体派生对象中发挥作用。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模拟练习：抽象类里可以放什么（第7—8题）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7.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抽象类可有数据、具体函数、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构造和析构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8.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构造和析构都可声明为虚函数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371475"/>
            <a:chOff x="990600" y="49006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模拟练习讲评：抽象类里可以放什么（第7—8题）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7.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抽象类可有数据、具体函数、构造和析构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抽象限制的是直接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建立完整对象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8.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构造和析构都可声明为虚函数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构造函数不能；析构函数可以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7863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900612"/>
            <a:ext cx="10429875" cy="704850"/>
            <a:chOff x="990600" y="49006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49006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“抽象”没有把整个类的成员功能全部取消。前面的set_values、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printarea和构造函数，都在具体派生对象中发挥作用。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模拟练习：抽象接口与转换方向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9.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基类抽象，就不能用它的指针指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向派生对象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10.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抽象类中的全部虚函数都必须是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纯虚函数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用派生类指针或引用指代任意基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类对象都安全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567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681662"/>
            <a:ext cx="10429875" cy="371475"/>
            <a:chOff x="990600" y="568166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68166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先独立判断，再说明你依据的是哪条规则，随后一起核对。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模拟练习讲评：抽象接口与转换方向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请逐项判断，并说明理由。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9.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基类抽象，就不能用它的指针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指向派生对象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指针和引用正是使用抽象接口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的常见方式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10.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抽象类中的全部虚函数都必须是纯虚函数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可同时保留普通虚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函数和纯虚函数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用派生类指针或引用指代任意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基类对象都安全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普通基类对象未必含有所需的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派生类部分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567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681662"/>
            <a:ext cx="10429875" cy="371475"/>
            <a:chOff x="990600" y="568166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68166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向上转换不能随意倒过来；向下转换要确认实际类型及对应规则。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把这一讲的几种函数放在一起比较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形式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类中是否有实现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主要作用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执行确定的成员操作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可以有默认实现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让派生类重写，支持动态调用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纯虚函数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类中用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=0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要求具体类补齐相应操作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虚析构函数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需要可用的定义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通过基类指针正确析构派生对象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判断一次调用时，先看它使用什么接口，再看函数是否为虚，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最后沿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的继承关系寻找最终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回到开头：同一句“计算面积”，怎样得到不同答案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基类声明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共同接口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，派生类实现具体算法。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让基类指针或引用根据实际对象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选择版本。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43000" y="3252788"/>
            <a:ext cx="9906000" cy="2143124"/>
            <a:chOff x="1143000" y="3252788"/>
            <a:chExt cx="9906000" cy="2143124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252788"/>
              <a:ext cx="3022600" cy="1047750"/>
              <a:chOff x="1143000" y="3252788"/>
              <a:chExt cx="3022600" cy="10477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43000" y="3252788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28725" y="359092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基类声明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共同接口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84700" y="3252788"/>
              <a:ext cx="3022600" cy="1047750"/>
              <a:chOff x="4584700" y="3252788"/>
              <a:chExt cx="3022600" cy="1047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584700" y="3252788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70425" y="359092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派生类实现具体操作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739570"/>
              <a:ext cx="285750" cy="74184"/>
              <a:chOff x="4222750" y="3739570"/>
              <a:chExt cx="2857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77666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20769" y="373957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26400" y="3252788"/>
              <a:ext cx="3022600" cy="1047750"/>
              <a:chOff x="8026400" y="3252788"/>
              <a:chExt cx="3022600" cy="10477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26400" y="3252788"/>
                <a:ext cx="3022600" cy="1047750"/>
              </a:xfrm>
              <a:prstGeom prst="roundRect">
                <a:avLst>
                  <a:gd name="adj" fmla="val 727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12125" y="3590925"/>
                <a:ext cx="285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指针或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引用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64450" y="3739570"/>
              <a:ext cx="285750" cy="74184"/>
              <a:chOff x="7664450" y="3739570"/>
              <a:chExt cx="285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64450" y="3776662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62469" y="373957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633912"/>
              <a:ext cx="4743450" cy="762000"/>
              <a:chOff x="1143000" y="4633912"/>
              <a:chExt cx="4743450" cy="762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43000" y="4633912"/>
                <a:ext cx="47434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228725" y="4829175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：矩形 → 矩形面积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305550" y="4633912"/>
              <a:ext cx="4743450" cy="762000"/>
              <a:chOff x="6305550" y="4633912"/>
              <a:chExt cx="4743450" cy="762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6305550" y="4633912"/>
                <a:ext cx="47434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391275" y="4829175"/>
                <a:ext cx="4572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实际对象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：圆 → 圆面积</a:t>
                </a:r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38" name="Freeform 38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能说明接口、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实际对象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、选中版本之间的关系，就已经把这一讲的主线串起来了。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152</ns0:Slides>
  <ns0:Notes>37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37</ns1:i4>
      </ns1:variant>
    </ns1:vector>
  </ns0:HeadingPairs>
  <ns0:TitlesOfParts>
    <ns1:vector size="37" baseType="lpstr">
      <ns1:lpstr>老师发来一份名单，你改的是哪一份？</ns1:lpstr>
      <ns1:lpstr>想把原名单改对，应该改哪张纸？</ns1:lpstr>
      <ns1:lpstr>交换了副本，原变量为什么没有变？</ns1:lpstr>
      <ns1:lpstr>你记在自己纸上的结果，老师怎样拿到？</ns1:lpstr>
      <ns1:lpstr>函数里的统计结果，怎样交给主函数？</ns1:lpstr>
      <ns1:lpstr>歌唱比赛结束后，怎样算出最高得分？</ns1:lpstr>
      <ns1:lpstr>歌唱比赛：计算去掉极端分数后的最高分</ns1:lpstr>
      <ns1:lpstr>去掉的是两个评分，重复的分数仍可能留下</ns1:lpstr>
      <ns1:lpstr>每个人都要统计，用函数接收这一组评分</ns1:lpstr>
      <ns1:lpstr>把整组评分交给函数，还需要告诉它什么？</ns1:lpstr>
      <ns1:lpstr>数组参数访问的是哪一批元素？</ns1:lpstr>
      <ns1:lpstr>参数列表中的m，记录这次有效评分的数量</ns1:lpstr>
      <ns1:lpstr>上一名选手的总分，能带到下一名身上吗？</ns1:lpstr>
      <ns1:lpstr>局部变量：每次统计都从自己的初值开始</ns1:lpstr>
      <ns1:lpstr>两个地方都写m，它们一定是同一份记录吗？</ns1:lpstr>
      <ns1:lpstr>相同的名字，也可能指向不同的变量</ns1:lpstr>
      <ns1:lpstr>能不能使用一个变量，要看声明所在的范围</ns1:lpstr>
      <ns1:lpstr>离开一对大括号，哪些名字还能用？</ns1:lpstr>
      <ns1:lpstr>完整程序：每次统计一名选手（1/2）</ns1:lpstr>
      <ns1:lpstr>完整程序：每次统计一名选手（2/2）</ns1:lpstr>
      <ns1:lpstr>两份记录放反了，怎样把它们交换回来？</ns1:lpstr>
      <ns1:lpstr>交换变量：要把原来的两个值真正换过来</ns1:lpstr>
      <ns1:lpstr>直接连写两次赋值，会丢掉原来的值</ns1:lpstr>
      <ns1:lpstr>普通形参收到副本，换完副本还不够</ns1:lpstr>
      <ns1:lpstr>副本已经换好了，怎样让原来的两个格子交换？</ns1:lpstr>
      <ns1:lpstr>引用交换：三次赋值改的是原变量</ns1:lpstr>
      <ns1:lpstr>完整程序：用引用交换原变量</ns1:lpstr>
      <ns1:lpstr>同一个&amp;符号，放的位置不同，含义也不同</ns1:lpstr>
      <ns1:lpstr>文字转换后，还能保留一份原文吗？</ns1:lpstr>
      <ns1:lpstr>自动修正：保留原文，再得到一份大写版</ns1:lpstr>
      <ns1:lpstr>要同时打印原文和大写版，该在谁身上修改？</ns1:lpstr>
      <ns1:lpstr>这次要保留原文，传值恰好满足需要</ns1:lpstr>
      <ns1:lpstr>完整程序：保留原文并返回大写副本（1/2）</ns1:lpstr>
      <ns1:lpstr>完整程序：保留原文并返回大写副本（2/2）</ns1:lpstr>
      <ns1:lpstr>要不要修改原数据，决定参数怎样写</ns1:lpstr>
      <ns1:lpstr>模拟练习：改的是哪一份数据？</ns1:lpstr>
      <ns1:lpstr>模拟练习：把作用域与传参一起检查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2026-10-03T08:36:23Z</dcterms:modified>
  <cp:category/>
  <cp:contentStatus/>
  <dc:language>zh-CN</dc:language>
</cp:coreProperties>
</file>