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  <p:sldId id="316" r:id="rId87"/>
    <p:sldId id="317" r:id="rId88"/>
    <p:sldId id="318" r:id="rId89"/>
    <p:sldId id="319" r:id="rId90"/>
    <p:sldId id="320" r:id="rId91"/>
    <p:sldId id="321" r:id="rId92"/>
    <p:sldId id="322" r:id="rId93"/>
    <p:sldId id="323" r:id="rId94"/>
    <p:sldId id="324" r:id="rId95"/>
    <p:sldId id="325" r:id="rId96"/>
    <p:sldId id="326" r:id="rId97"/>
    <p:sldId id="327" r:id="rId98"/>
    <p:sldId id="328" r:id="rId99"/>
    <p:sldId id="329" r:id="rId100"/>
    <p:sldId id="330" r:id="rId101"/>
    <p:sldId id="331" r:id="rId102"/>
    <p:sldId id="332" r:id="rId103"/>
    <p:sldId id="333" r:id="rId104"/>
    <p:sldId id="334" r:id="rId105"/>
    <p:sldId id="335" r:id="rId106"/>
    <p:sldId id="336" r:id="rId107"/>
    <p:sldId id="337" r:id="rId108"/>
    <p:sldId id="338" r:id="rId109"/>
    <p:sldId id="339" r:id="rId110"/>
    <p:sldId id="340" r:id="rId111"/>
    <p:sldId id="341" r:id="rId112"/>
    <p:sldId id="342" r:id="rId113"/>
    <p:sldId id="343" r:id="rId114"/>
    <p:sldId id="344" r:id="rId115"/>
    <p:sldId id="345" r:id="rId116"/>
    <p:sldId id="346" r:id="rId117"/>
    <p:sldId id="347" r:id="rId118"/>
    <p:sldId id="348" r:id="rId119"/>
    <p:sldId id="349" r:id="rId120"/>
    <p:sldId id="350" r:id="rId121"/>
    <p:sldId id="351" r:id="rId122"/>
    <p:sldId id="352" r:id="rId123"/>
    <p:sldId id="353" r:id="rId124"/>
    <p:sldId id="354" r:id="rId1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Relationship Id="rId87" Type="http://schemas.openxmlformats.org/officeDocument/2006/relationships/slide" Target="slides/slide61.xml" /><Relationship Id="rId88" Type="http://schemas.openxmlformats.org/officeDocument/2006/relationships/slide" Target="slides/slide62.xml" /><Relationship Id="rId89" Type="http://schemas.openxmlformats.org/officeDocument/2006/relationships/slide" Target="slides/slide63.xml" /><Relationship Id="rId90" Type="http://schemas.openxmlformats.org/officeDocument/2006/relationships/slide" Target="slides/slide64.xml" /><Relationship Id="rId91" Type="http://schemas.openxmlformats.org/officeDocument/2006/relationships/slide" Target="slides/slide65.xml" /><Relationship Id="rId92" Type="http://schemas.openxmlformats.org/officeDocument/2006/relationships/slide" Target="slides/slide66.xml" /><Relationship Id="rId93" Type="http://schemas.openxmlformats.org/officeDocument/2006/relationships/slide" Target="slides/slide67.xml" /><Relationship Id="rId94" Type="http://schemas.openxmlformats.org/officeDocument/2006/relationships/slide" Target="slides/slide68.xml" /><Relationship Id="rId95" Type="http://schemas.openxmlformats.org/officeDocument/2006/relationships/slide" Target="slides/slide69.xml" /><Relationship Id="rId96" Type="http://schemas.openxmlformats.org/officeDocument/2006/relationships/slide" Target="slides/slide70.xml" /><Relationship Id="rId97" Type="http://schemas.openxmlformats.org/officeDocument/2006/relationships/slide" Target="slides/slide71.xml" /><Relationship Id="rId98" Type="http://schemas.openxmlformats.org/officeDocument/2006/relationships/slide" Target="slides/slide72.xml" /><Relationship Id="rId99" Type="http://schemas.openxmlformats.org/officeDocument/2006/relationships/slide" Target="slides/slide73.xml" /><Relationship Id="rId100" Type="http://schemas.openxmlformats.org/officeDocument/2006/relationships/slide" Target="slides/slide74.xml" /><Relationship Id="rId101" Type="http://schemas.openxmlformats.org/officeDocument/2006/relationships/slide" Target="slides/slide75.xml" /><Relationship Id="rId102" Type="http://schemas.openxmlformats.org/officeDocument/2006/relationships/slide" Target="slides/slide76.xml" /><Relationship Id="rId103" Type="http://schemas.openxmlformats.org/officeDocument/2006/relationships/slide" Target="slides/slide77.xml" /><Relationship Id="rId104" Type="http://schemas.openxmlformats.org/officeDocument/2006/relationships/slide" Target="slides/slide78.xml" /><Relationship Id="rId105" Type="http://schemas.openxmlformats.org/officeDocument/2006/relationships/slide" Target="slides/slide79.xml" /><Relationship Id="rId106" Type="http://schemas.openxmlformats.org/officeDocument/2006/relationships/slide" Target="slides/slide80.xml" /><Relationship Id="rId107" Type="http://schemas.openxmlformats.org/officeDocument/2006/relationships/slide" Target="slides/slide81.xml" /><Relationship Id="rId108" Type="http://schemas.openxmlformats.org/officeDocument/2006/relationships/slide" Target="slides/slide82.xml" /><Relationship Id="rId109" Type="http://schemas.openxmlformats.org/officeDocument/2006/relationships/slide" Target="slides/slide83.xml" /><Relationship Id="rId110" Type="http://schemas.openxmlformats.org/officeDocument/2006/relationships/slide" Target="slides/slide84.xml" /><Relationship Id="rId111" Type="http://schemas.openxmlformats.org/officeDocument/2006/relationships/slide" Target="slides/slide85.xml" /><Relationship Id="rId112" Type="http://schemas.openxmlformats.org/officeDocument/2006/relationships/slide" Target="slides/slide86.xml" /><Relationship Id="rId113" Type="http://schemas.openxmlformats.org/officeDocument/2006/relationships/slide" Target="slides/slide87.xml" /><Relationship Id="rId114" Type="http://schemas.openxmlformats.org/officeDocument/2006/relationships/slide" Target="slides/slide88.xml" /><Relationship Id="rId115" Type="http://schemas.openxmlformats.org/officeDocument/2006/relationships/slide" Target="slides/slide89.xml" /><Relationship Id="rId116" Type="http://schemas.openxmlformats.org/officeDocument/2006/relationships/slide" Target="slides/slide90.xml" /><Relationship Id="rId117" Type="http://schemas.openxmlformats.org/officeDocument/2006/relationships/slide" Target="slides/slide91.xml" /><Relationship Id="rId118" Type="http://schemas.openxmlformats.org/officeDocument/2006/relationships/slide" Target="slides/slide92.xml" /><Relationship Id="rId119" Type="http://schemas.openxmlformats.org/officeDocument/2006/relationships/slide" Target="slides/slide93.xml" /><Relationship Id="rId120" Type="http://schemas.openxmlformats.org/officeDocument/2006/relationships/slide" Target="slides/slide94.xml" /><Relationship Id="rId121" Type="http://schemas.openxmlformats.org/officeDocument/2006/relationships/slide" Target="slides/slide95.xml" /><Relationship Id="rId122" Type="http://schemas.openxmlformats.org/officeDocument/2006/relationships/slide" Target="slides/slide96.xml" /><Relationship Id="rId123" Type="http://schemas.openxmlformats.org/officeDocument/2006/relationships/slide" Target="slides/slide97.xml" /><Relationship Id="rId124" Type="http://schemas.openxmlformats.org/officeDocument/2006/relationships/slide" Target="slides/slide98.xml" /><Relationship Id="rId125" Type="http://schemas.openxmlformats.org/officeDocument/2006/relationships/slide" Target="slides/slide99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整数能用加号相加，我们自己写的类能不能也这样用？这一讲就从这个问题出发，看看怎样让对象使用加减、比较和输入输出这些熟悉的符号。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3+5大家都认识，c1+c2却还需要说明怎样算。我们会从普通的相加函数改起，接着处理时间、字符串和日期。每换一种对象，都要说清这个符号在这里做什么。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点里有两项数据，加号却只有一个。我们得把规则说明白：1和3相加得到新的横坐标，另一组1和3得到新的纵坐标。这条规则由我们定义，编译器不会自行决定点的加法。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符号还是那个加号，参与运算的类型变了，所用的函数也可能不同。这里按类型选重载版本，通常在编译阶段就确定了。通过基类指针调用虚函数时，才会有上一讲讨论的运行时选择。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先把一个复数看成需要一起保存的两项数值。3+4i加上5-10i，实部得到8，虚部得到-6。我们的任务是用函数完成这两次相加，并把结果保存到另一个Complex对象中。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默认构造把两项都设为0，带参数的构造则保存传入的r和i。相加时只需要读原有数值，所以两处const各保护一边。一个保护参数对象，另一个保护调用这个函数的对象。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先认清这两组同名成员分别属于谁。没有写对象名的real、imag，属于正在调用函数的c1；带c2.的属于参数对象。局部对象c只用来装结果，返回的是它的值，不能把它的引用留到函数外使用。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c3原来是零，执行相加并赋值后，它保存8和-6。显示三个对象，可以检查结果，也能确认c1、c2没有被改动。现在能算了，接下来要解决的是：相加这件事能不能直接用加号表达？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这里需要改变的是调用方式，相加的两条计算语句可以继续使用。为Complex定义operator+以后，c1+c2就有了对应函数。语言已有的整数加法仍照常工作，重载不会接管5+8。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operator不能单独理解成一个普通函数名，它要和后面的加号连起来读。返回Complex，表示相加结果也是复数对象；形参则接收另一个参与相加的对象。函数体还是我们已经学过的C++语句。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重载允许我们规定对象怎样算，没有让我们重新设计一套语法。比如a+b*c的优先级仍按原规则解释，二元加号仍需要左右两项。也不能自己造一个新的运算符，或者改写两个整数相加的含义。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这页要区分两种情况：不能重载，是语言不允许；不必手写，是现成的处理已经够用。比如类里只有简单数值成员时，默认赋值通常就能逐项复制。.*是成员指针运算符，别和乘号*混在一起。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成员写法里，a.operator+(b)已经说明由a调用，所以只再传b。类外写法没有这个调用对象，就得写operator+(a,b)。如果类外函数需要直接读私有成员，再用friend声明允许它访问。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不要只数参数表里的个数，还要看函数由谁调用。成员加法已经从a取得左边的数据，所以只需要接收右边的b。下面的++也按这个思路看，后置多出的int只是区分版本的标记。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我们希望c1+c2算出一个新复数，而c2+=c1直接改动c2，这两种用途要区分开。c4=c1+c2还多了一次赋值，要让已有的c4接收结果。后面按这个使用顺序把各个函数补齐。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先按任务看返回类型，不急着背声明。加法需要一个独立结果，所以返回Complex；复合赋值已经改好了左边，就返回这个对象的引用。只读和修改两类操作，也决定了函数末尾是否能写const。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构造函数中的i用来初始化虚部，Show中的i却只负责标出c1、c2这样的编号，别把它们当成同一个用途。两个if分别处理正、负虚部；虚部为0时不输出i项，但末尾仍要换行。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以c1.Add(c2)为例，this指向c1，参数c则对应右边的c2。局部t装好结果后，按值返回。t只在函数内部存在，所以这里不能把t的引用交到外面。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这一段改叫operator+，两条相加语句仍和Add一样。c1+c2就是用加号发起这次函数调用，左边的c1调用函数，右边的c2传给参数c。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减法构造一个结果对象后返回，原来的两边不动。+=却直接改real和image，改的是this所指对象。这里返回的是外面仍然存在的c2，和上一页局部t的情况不同。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赋值左边已经有一个对象，函数只更新它保存的数据。this和&amp;other都是地址，相等就说明在做自赋值。此例没有额外管理的内存，复制两项数值后返回*this即可。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看到减法先别急着代入20+46i，程序已经修改过c2了。Add和加号产生的是另外两个结果，+=才把和写回c2。因此最后减去的数已经变成32+81i。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c3、c4先后取得相同的和，c1、c2在这两步里没有变化。接着+=改动c2，最后的减法必须读取它的新值。可以逐行遮住后面的结果，让大家说出当前c2是多少。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同一个++写在前面和后面，t1都要走快一秒。真正需要比较的是，赋给t2或t3的时间来自修改前还是修改后。图中的两行要接着看，第二行从第一行更新后的10:25:53继续。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没有int的声明对应++t，带int的对应t++。这个int不表示要加几秒，本例每次都只加一秒。前置返回Time&amp;，后置返回Time，等看完实现，就能知道为什么这样选。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从秒开始检查，只有秒进位，才需要看分钟是否也满了。小时满24再归零。函数末尾返回当前对象的引用，所以++t得到的是已经增加一秒的t。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“先用后加”容易让人误以为函数返回时t还没变。实际执行中，函数先保存temp，再修改t，最后把旧值作为表达式结果返回。我们保留的是旧值，原对象的增加已经完成了。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Show只读数据，所以函数末尾用const。赋值先排除自己赋给自己，再复制hour、minute和second。这个类只保存三个整数，不需要额外申请或释放空间。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前置以后，t1和t2都为10:25:53。再执行后置，t3拿到保存下来的10:25:53，而t1已经到了10:25:54。这样分开记录，就不会把“表达式的结果”和“原对象的现值”混在一起。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判断前置、后置，先看有没有int标记，再看返回值要供谁使用。前置通常返回修改后的原对象，后置需要保存并返回旧副本。这个返回约定与我们熟悉的整数自增用法一致。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把复数换成点，函数组织的方法仍可以沿用。横坐标对横坐标，纵坐标对纵坐标，和与差各保存到一个新对象中。这里的点加减按给定的坐标规则计算，两组坐标要一一对应。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q是右边对象在函数里的名字。先算x+q.x和y+q.y，再用这两个值构造一个point作为结果。减法也一样，只把对应计算改成相减；两个原对象都不需要修改。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主函数里看不到具体的坐标计算，因为它已经放在operator+和operator-里面了。使用者写p1+p2，函数负责分别相加。输出时再用坐标读取函数取出结果，核对是否为(5,5)和(1,1)。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这里的大小按字符顺序比较，比较的是文字内容。先让类能保存并显示文字，再加入一个大于号，确认正确后补齐另外两个比较。最后把1、0改成完整的比较结果，读起来就清楚了。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String对象里只有一个指针，Hello这些字符仍保存在原来的位置。构造函数把地址记进p，display再沿着这个地址输出文字。因为没有自己申请数组，也就不由这个类去释放它。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这里两个字符串的第一个字符已经不同，不必再往后比较。strcmp返回正数表示左边大，负数表示左边小，0表示内容相同。它比较的是以\0结尾的文字，不是两个指针地址。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friend写在类内，是String授予这个函数访问权限。类外定义时不用String::，因为它不是成员函数。a.p和b.p分别找到两段文字，strcmp的结果再决定大于号是否成立。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前一段用if返回true或false，这里直接返回比较表达式，作用相同。注意等于判断写==0，不能把“相等”误写成strcmp返回1。比较过程不改文字，也不改p。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Hello大于Book成立，显示1；Hello小于Computer不成立，显示0。Hello与Book内容不同，相等判断也显示0。即使两段文字放在不同地址，内容仍可能相同，所以不能拿地址比较代替文字比较。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compare先显示左边，再决定中间该放哪个符号，末尾显示右边。判断过程用的就是已经重载好的&gt;和&lt;。这样main只需要安排比较哪两个对象，不必反复写整套输出语句。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string4的内容也为Hello，正好检查相等这一条分支。程序会显示三组完整关系，便于直接核对。写这类程序可以先把一项功能做通，再逐步扩充，不必开头就把所有细节挤在一起。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两个指针指向同一块数组时，一个对象改字符，另一个也会看到变化；释放时还可能把同一块空间释放两次。自己管理数组，就要明确哪块空间属于谁。深复制让两个对象各有自己的字符数组。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先看b是否已经存在，就能区分复制构造和赋值。自己管理数组时，赋值不能只覆盖指针，否则原空间可能丢失。还要考虑自赋值，并让释放旧空间、接好新空间的顺序合理。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a+b写成非成员调用就是operator+(a,b)，左右各占一个参数。前置++也要传入要修改的对象，后置再加一个int标记。friend只是允许访问私有成员，是否需要它，要看函数能否通过公有接口完成任务。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这次不换数据，结果应该和例3一样，才能专心比较写法。成员版只接收右边，友元的非成员版接收左右两边。类内有friend声明，类外函数才可以直接读两边的私有坐标。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a.x与b.x算出结果的横坐标，a.y与b.y算出纵坐标。main使用时并不需要知道底下采用成员还是非成员形式，照样写p1+p2。我们检查函数时，则要看清两个实参分别传给谁。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Complex的构造函数和Show可以继续使用，只把加减移到类外。两项参数都传入，函数才能取得两组实部和虚部。像c1.real这样的对象名不能省，否则无法说明正在读谁的数据。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和以前一样，先得到32+81i。差却不是例1改最后的-20-46i，因为这段main没有修改c2。把程序实际执行过的语句看清楚，再代入数据，就能解释两个结果为什么不同。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友元函数没有当前对象，所以每个版本都显式接收t。前置传一个Time&amp;，后置再多一个int标记。后置内部用++t复用前置的进位处理，旧时间由temp保存。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对照成员版，只要把省略的对象补成t，就能看出计算规则完全一样。这里return t没有复制一个新时间，因为返回类型是Time&amp;。调用者取得的是增加一秒后的原对象。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读对象而不修改它时，常用const引用。产生独立结果就按值返回，像加法；要继续使用已经修改的左边，通常返回引用，像赋值。后置++则保留旧副本作为结果，这和前置不同。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c先有3和4，b=c把它们复制给b，并返回b。a再从b取得数据，所以三个对象最后相同。下面的成员调用说明，返回左边的引用，还能让赋值结果继续参与后面的操作。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普通数加到复数上时，这里约定只改结果的实部，虚部保留。int、float各提供一个版本。1.5是double，和前两个参数都不同，后面要专门看看编译器能否选出唯一版本。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三个同名函数靠参数类型区分。传入int就加整数，传入float就加小数，结果中的image保持原值。这里的按值参数已经足够，不需要为了形式统一给所有参数都加&amp;。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1.5并不会因为写得像小数就自动匹配float，它的类型是double。转成int或float都可行，又没有唯一较优版本，所以这组重载会产生二义性。尾部加f，才明确表示float字面量。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含义不好用符号说清楚的操作，直接取一个明确的函数名会更好。&amp;&amp;和||尤其要小心，重载后没有内置的短路求值效果。不能只看函数能不能写，还要看使用者是否容易理解。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赋值、下标、调用和箭头要放在类的成员中。加减比较常选非成员，可以让左右两边的类型转换更对称；若要直接读私有成员，再声明friend。复合赋值也能写成非成员，返回引用则是便于继续操作的常用约定。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日期已经保存在对象里，调用时最好也能像输出整数那样直接写。cout和cin并不知道Date的三个成员该怎样处理，我们就通过重载&lt;&lt;和&gt;&gt;说明读写方法。返回流的引用，还能把后面的输入输出接着写下去。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成员运算符由左边对象调用，所以Date的成员适合处理d放在左边的表达式。可我们要写的是cout在左，标准库的流类又不能随意加成员。类外函数接收cout和d两项，就能保持熟悉的输出写法。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这道例子的结果格式很明确：年、月、日之间用减号连接，不要求给4和1补零。新的函数接收输出流与日期对象，把三项数据写进去。原来的print仍能用，新增的&lt;&lt;则让调用方式更灵活。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文件开头的ifndef、define与末尾的endif配合，避免重复包含时又定义一次Date。构造函数负责保存日期，isLeapYear只读年份。接着还要把显示方法和友元输出函数声明完整。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print是Date的成员，operator&lt;&lt;是获得访问权限的类外函数。输出函数接收一个const Date&amp;，只能读取这个日期。year、month、day仍放在private中，并没有因为声明友元就变成公有数据。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这几段仍是Date原有的工作。print使用固定的cout，也把换行写在函数里；接下来重载&lt;&lt;，就把流作为参数传进来。日期怎样保存和判断闰年，不需要因此重新改写。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output不是另建的一份流，它引用的就是cout。三项日期写完后，return output把同一个流继续提供给后面的&lt;&lt;。因此可以连续输出，是否在这一处换行由main决定。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这里有两种输入形式：带减号的文字交给字符串构造函数，空格分开的三个整数交给&gt;&gt;。输入成功后显示读到的日期。失败时对象恢复为0-0-0，流仍保留失败状态，让main能够发现问题。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无参数构造先提供一个明确的默认状态。传入字符串时，用另一个构造函数处理；从cin读取三个整数时，用operator&gt;&gt;处理。输入一定会修改对象，这里的Date&amp;不能加const。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构造先按默认状态初始化，再尝试拆字符串。y、m、d暂存数值，a、b接收两个分隔符。读完还要看分隔符是不是减号；即使格式正确，也不能据此认定日期一定合法。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输入遇到非整数，或者数据没读齐就结束，流会显示读取失败。此时把d设回Date()，也就是0-0-0。函数返回原输入流，调用处还可以检查它的状态，不能只看d里面是否出现了几个数。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前两次显示用来检查构造方式，最后一次接收键盘数据。if里检查的是流的状态，不是在检查日期的大小。返回同一个流的引用，既方便连续输入，也让调用处能够判断成功或失败。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三个成员各有单位，不能直接把10、15、20相加。小时乘3600，分钟乘60，再加上second，得到36920秒。这个数和Time描述的是同一时刻，只是表示方式换了。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这里的float已经说明结果类型，省去的是函数名前那份返回类型声明。函数仍然要返回数值，不能把它理解成void。转换从当前对象读取数据，所以不需要普通参数，也不能写成友元函数。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转换函数就在Time类里，直接读取当前对象的三个成员。它把小时和分钟换成秒，结果保存到sec再返回。这里只改变表示方法，原对象里的时分秒没有被修改。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s1=t没有写强制转换，但目标是float，便会采用已定义的转换函数。float(t)和(float)t把转换写了出来，三者都得到36920。Show仍沿用时分秒的显示方式，便于对照原对象与转换结果。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两个点相等，横纵坐标必须都相同；只差一个坐标，也已经是不相等了。比较以后，再看复合赋值怎样修改p3。加上p1再减去p1，应当能回到原来的(5,6)。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先用一个只差纵坐标的例子检查条件，这比只看两项都不同更容易发现问题。==已经说明两项都相同，!=取反就涵盖了任意一项不同的情况。复制构造把坐标复制过来，比较函数则只读数据。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执行p3+=p1时，this指向p3，两条语句直接修改p3的x和y。这里不用构造另一个结果点，因为任务就是改变左边。返回引用则保留了继续操作这个对象的能力。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p1与p2不同，所以相等输出0，不等输出1。p3加上(1,2)得到(6,8)，再减去就回到(5,6)。测试比较函数时，不只试两项都不同，也要试只有一项不同，才能查出条件是否漏写。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数组下标从0开始，k表示下标，不是从1开始数的第几个。五个字母需要修改，后面的结束符要留下。读取一个字符，返回值就够用；要改原来的那一格，则需要返回它的引用。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operator[]返回的是数组里指定位置的字符，因此w[k]=...会改到原数组。new[]申请的数组由delete[]释放。末尾两个=delete明确禁止对象复制和赋值，等把资源复制规则完整写好，才能开放这些操作。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最后一个字母在下标4，不是5，所以下标用n-1。n为1时改好第0格，随后变成0，循环必须停止。返回引用只解决能否修改字符的问题，不会替我们保证下标一定合法。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申请一块内存，还没有把长宽存进去；构造函数负责后面这件事。删除时顺序反过来，先完成对象的析构，再归还空间。这道例子让我们看清运算符函数在其中负责哪一步。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size说明要申请多少字节。malloc只给出空间，成功后返回地址，再由new表达式继续构造rect。普通分配版本在失败时抛出bad_alloc，不能交回空地址让后面的构造继续。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删除对象后，这个函数接收到需要释放的地址p，再交给free。malloc与free要配对。这里的内存函数有特殊规则，不依靠某个对象的this工作，释放函数还声明为noexcept。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operator new拿到的是字节数，不是长和宽，5和9会交给构造函数。p指向对象后，disp便可计算面积，delete p再完成析构和释放。这里没有重载new[]，也不要求每个类都写这样的内存函数。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先把这个表达式拆开，别只盯着中间的加法。第一次逗号保留p2+p3的结果，第二次逗号又保留右边的p3。最后用于赋值的，是整个括号表达式的结果。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成员逗号函数的左边是调用对象，参数r表示右边。return r按值提供右边对象的副本。加法另建一个坐标和作为结果，disp则输出两个坐标的乘积，三项操作各自完成自己的任务。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p2+p3确实算出了(8,10)，但后面还有一个逗号。按本例的定义，这次会返回p3的副本，赋给p1后就得到(5,6)。所以最后显示30，不能用中间结果算成80。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1.01这个数值进入构造函数，保存为1元1分。反过来需要一个double时，operator double再把元和分合回1.01。两个函数负责相反方向，不能因为它们声明前都没写返回类型，就把用途混在一起。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yuan先保留整数元，小数部分乘100得到分，再按本例规则取整。若分到了100，用除法进到元，取余留下不足一元的部分。这里限定为非负金额，并要求数值在int范围内。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保存好元与分，就能分别显示出来，也能用下一段的转换函数合回数值。浮点数的表示有精度限制，这种写法用于理解类型转换。实际做金额计算，通常把总分数保存为整数更合适。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如果除数也写成整数，整数分相除就会丢掉不足一元的部分，所以用100.0。两项对象先转成double相加，再把和传给RMB构造函数。数值到对象、对象到数值，两条方向在这句里都用到了。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第一句先把r1转换成double，与2.40做内置加法。第二句同理，用2.0减去转换后的1.01。运算结果还是double，赋给r3前，又借助构造函数变成RMB对象。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回看r1+2.40，它能成立，要靠对象到double的转换，结果赋给r3又用到了另一个方向。可用的转换多了，可能无法唯一选中函数，也可能选出不容易察觉的操作。explicit可以限制自动转换，调用处就需要把意图写明。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成员加法有两个操作数，为什么参数表只写一个？后置++返回旧值，能否因此返回局部temp的引用？把调用形式和对象存在的时间分别说清，再核对答案。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第一题要把左边的调用对象算进去，显式参数只接收右边。第二题中temp随函数结束而销毁，因此要按值返回旧时间，不能返回它的引用。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转换函数没有单独写返回类型，是否就没有结果？两个点只差一个坐标，还是不是同一个位置？根据函数声明和坐标条件说明理由，再核对答案。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operator double的名字已经说明结果类型，函数仍然要返回数值。两个坐标必须都相同才相等，只差一项也已经不相等了。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复数和点帮助我们理解成员与非成员写法，时间让我们区分旧值、新值和返回引用。日期输入输出需要接收并返回流；类型转换则负责对象和普通数值之间的表示变化。回到一个具体例子，能把对应函数说清楚，就理解了符号背后的操作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拿c1+c2、t1++或cin&gt;&gt;d选一个，说明它怎样调用函数，原对象是否改变，表达式最后得到什么。再代入边界数据检查一次。能顺着实际执行过程说明这些问题，参数与返回类型就有了具体依据。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          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          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    <Relationship Id="rId2" Type="http://schemas.openxmlformats.org/officeDocument/2006/relationships/notesSlide" Target="../notesSlides/notesSlide99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9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C++ 面向对象程序设计</a:t>
            </a:r>
          </a:p>
        </p:txBody>
      </p:sp>
      <p:sp>
        <p:nvSpPr>
          <p:cNvPr id="6" name="Freeform 6"/>
          <p:cNvSpPr/>
          <p:nvPr/>
        </p:nvSpPr>
        <p:spPr>
          <a:xfrm>
            <a:off x="3238500" y="3333750"/>
            <a:ext cx="5715000" cy="9525"/>
          </a:xfrm>
          <a:custGeom>
            <a:avLst/>
            <a:gdLst/>
            <a:ahLst/>
            <a:cxnLst/>
            <a:rect l="l" t="t" r="r" b="b"/>
            <a:pathLst>
              <a:path w="5715000" h="9525">
                <a:moveTo>
                  <a:pt x="0" y="0"/>
                </a:moveTo>
                <a:lnTo>
                  <a:pt x="57150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10000"/>
            <a:ext cx="9715500" cy="857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45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9" name="Freeform 9"/>
          <p:cNvSpPr/>
          <p:nvPr/>
        </p:nvSpPr>
        <p:spPr>
          <a:xfrm>
            <a:off x="1905000" y="5381625"/>
            <a:ext cx="8382000" cy="3286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17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参考课件：李际军《运算符重载》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381125" y="1524000"/>
            <a:ext cx="9429750" cy="447675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2000250" y="1885950"/>
            <a:ext cx="8191500" cy="6143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2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这一讲：运算符重载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952625" y="2647950"/>
            <a:ext cx="8572500" cy="1057275"/>
            <a:chOff x="1952625" y="2647950"/>
            <a:chExt cx="8572500" cy="1057275"/>
          </a:xfrm>
        </p:grpSpPr>
        <p:sp>
          <p:nvSpPr>
            <p:cNvPr id="7" name="Freeform 7"/>
            <p:cNvSpPr/>
            <p:nvPr/>
          </p:nvSpPr>
          <p:spPr>
            <a:xfrm>
              <a:off x="1952625" y="2647950"/>
              <a:ext cx="8572500" cy="1057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我们已经会写函数，让两个对象一起完成计算。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可写到“两个复数相加”时，还是会想：能直接写c1+c2吗？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这一讲就来给这些符号写好规则，让自定义对象也能这样运算。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952625" y="4495800"/>
            <a:ext cx="8286750" cy="914400"/>
            <a:chOff x="1952625" y="4495800"/>
            <a:chExt cx="8286750" cy="914400"/>
          </a:xfrm>
        </p:grpSpPr>
        <p:grpSp>
          <p:nvGrpSpPr>
            <p:cNvPr id="13" name="Group 13"/>
            <p:cNvGrpSpPr/>
            <p:nvPr/>
          </p:nvGrpSpPr>
          <p:grpSpPr>
            <a:xfrm>
              <a:off x="1952625" y="4495800"/>
              <a:ext cx="2540000" cy="914400"/>
              <a:chOff x="1952625" y="4495800"/>
              <a:chExt cx="2540000" cy="9144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952625" y="4495800"/>
                <a:ext cx="2540000" cy="914400"/>
              </a:xfrm>
              <a:prstGeom prst="roundRect">
                <a:avLst>
                  <a:gd name="adj" fmla="val 8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2038350" y="4767262"/>
                <a:ext cx="2368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怎样定义运算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826000" y="4495800"/>
              <a:ext cx="2540000" cy="914400"/>
              <a:chOff x="4826000" y="4495800"/>
              <a:chExt cx="2540000" cy="9144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826000" y="4495800"/>
                <a:ext cx="2540000" cy="914400"/>
              </a:xfrm>
              <a:prstGeom prst="roundRect">
                <a:avLst>
                  <a:gd name="adj" fmla="val 8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911725" y="4767262"/>
                <a:ext cx="2368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参数与返回结果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568825" y="4915908"/>
              <a:ext cx="180975" cy="74184"/>
              <a:chOff x="4568825" y="4915908"/>
              <a:chExt cx="180975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568825" y="4953000"/>
                <a:ext cx="1809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9525">
                    <a:moveTo>
                      <a:pt x="0" y="0"/>
                    </a:moveTo>
                    <a:lnTo>
                      <a:pt x="18097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662069" y="49159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7699375" y="4495800"/>
              <a:ext cx="2540000" cy="914400"/>
              <a:chOff x="7699375" y="4495800"/>
              <a:chExt cx="2540000" cy="9144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7699375" y="4495800"/>
                <a:ext cx="2540000" cy="914400"/>
              </a:xfrm>
              <a:prstGeom prst="roundRect">
                <a:avLst>
                  <a:gd name="adj" fmla="val 8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7785100" y="4767262"/>
                <a:ext cx="2368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输入输出与转换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442200" y="4915908"/>
              <a:ext cx="180975" cy="74184"/>
              <a:chOff x="7442200" y="4915908"/>
              <a:chExt cx="180975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442200" y="4953000"/>
                <a:ext cx="1809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9525">
                    <a:moveTo>
                      <a:pt x="0" y="0"/>
                    </a:moveTo>
                    <a:lnTo>
                      <a:pt x="18097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535444" y="49159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两个点相加，要先说明坐标怎样算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例如，p1保存坐标(1,1)，p2保存坐标(3,3)。如果要写p1+p2，就得先约定：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横坐标相加，纵坐标也相加。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38250" y="3114675"/>
            <a:ext cx="9715500" cy="1914525"/>
            <a:chOff x="1238250" y="3114675"/>
            <a:chExt cx="9715500" cy="1914525"/>
          </a:xfrm>
        </p:grpSpPr>
        <p:sp>
          <p:nvSpPr>
            <p:cNvPr id="10" name="Freeform 10"/>
            <p:cNvSpPr/>
            <p:nvPr/>
          </p:nvSpPr>
          <p:spPr>
            <a:xfrm>
              <a:off x="1257300" y="3114675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257300" y="3495675"/>
              <a:ext cx="2667000" cy="762000"/>
              <a:chOff x="1257300" y="3495675"/>
              <a:chExt cx="2667000" cy="762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257300" y="34956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343025" y="3690938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(1,1)</a:t>
                </a:r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4733925" y="3114675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4733925" y="3495675"/>
              <a:ext cx="2667000" cy="762000"/>
              <a:chOff x="4733925" y="3495675"/>
              <a:chExt cx="2667000" cy="76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733925" y="34956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819650" y="3690938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(3,3)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8210550" y="3114675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8210550" y="3495675"/>
              <a:ext cx="2667000" cy="762000"/>
              <a:chOff x="8210550" y="3495675"/>
              <a:chExt cx="2667000" cy="762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8210550" y="34956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296275" y="3690938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(4,4)</a:t>
                </a:r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4000500" y="3676650"/>
              <a:ext cx="619125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+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477125" y="3676650"/>
              <a:ext cx="619125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=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238250" y="4657725"/>
              <a:ext cx="9715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横坐标：1+3=4　　纵坐标：1+3=4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8" name="Group 38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6" name="Freeform 36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按这个约定，结果就是(4,4)。把对应坐标怎样相加写进函数，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编译器才知道遇到两个point对象该怎样算。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运算符重载：给对象补上运算规则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加号遇到整数，做整数加法；遇到point对象，就调用我们写好的坐标加法。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为自定义类型规定运算符的操作，这种做法叫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运算符重载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实际执行的操作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 + 5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按内置规则做整数加法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p1 + p2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调用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point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的加法函数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704850"/>
            <a:chOff x="990600" y="525303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调用哪个重载版本，通常在编译时就能确定。上一讲的虚函数则可以在运行时根据实际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对象选择，两者要分开理解。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例1：先用普通函数完成复数相加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例如3+4i，实部是3，虚部是4。相加时，实部和实部放在一起算，虚部也一样。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给定c1(3,4)、c2(5,-10)，求新的复数c3，并显示这三个对象。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57300" y="3090862"/>
            <a:ext cx="9620250" cy="2452688"/>
            <a:chOff x="1257300" y="3090862"/>
            <a:chExt cx="9620250" cy="2452688"/>
          </a:xfrm>
        </p:grpSpPr>
        <p:sp>
          <p:nvSpPr>
            <p:cNvPr id="10" name="Freeform 10"/>
            <p:cNvSpPr/>
            <p:nvPr/>
          </p:nvSpPr>
          <p:spPr>
            <a:xfrm>
              <a:off x="1257300" y="3090862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257300" y="3481388"/>
              <a:ext cx="2667000" cy="857250"/>
              <a:chOff x="1257300" y="3481388"/>
              <a:chExt cx="2667000" cy="8572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257300" y="3481388"/>
                <a:ext cx="26670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343025" y="3557588"/>
                <a:ext cx="2495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实部 3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虚部 4</a:t>
                </a:r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4733925" y="3090862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4733925" y="3481388"/>
              <a:ext cx="2667000" cy="857250"/>
              <a:chOff x="4733925" y="3481388"/>
              <a:chExt cx="2667000" cy="85725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733925" y="3481388"/>
                <a:ext cx="26670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819650" y="3557588"/>
                <a:ext cx="2495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实部 5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虚部 -10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8210550" y="3090862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c3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8210550" y="3481388"/>
              <a:ext cx="2667000" cy="857250"/>
              <a:chOff x="8210550" y="3481388"/>
              <a:chExt cx="2667000" cy="85725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8210550" y="3481388"/>
                <a:ext cx="26670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296275" y="3557588"/>
                <a:ext cx="2495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实部 8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虚部 -6</a:t>
                </a:r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4000500" y="3805238"/>
              <a:ext cx="619125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+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477125" y="3805238"/>
              <a:ext cx="619125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=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257300" y="5172075"/>
              <a:ext cx="96202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实部与实部相加，虚部与虚部相加。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8" name="Group 38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36" name="Freeform 36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实部算出3+5=8，虚部算出4+(-10)=-6，结果是8-6i。程序用(8,-6i)的形式显示它。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　第1步：把复数的两部分保存下来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用real记实部，用imag记虚部。构造函数给它们初值，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相加和显示则各交给一个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943225"/>
            <a:chOff x="914400" y="2986088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Complex() { real = 0; imag 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real = r; imag =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complex_add(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c2)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display()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real, imag;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438400"/>
            <a:chOff x="8715375" y="2986088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相加只读取c1和c2，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不改它们。参数中的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const保护传入的对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象；函数末尾的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const说明当前对象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也不会被修改。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　第2步：分别相加，返回一个新对象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写c1.complex_add(c2)时，是c1在调用函数，c2作为参数传进去。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函数要取出两边的实部、虚部分别相加。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Complex::complex_add(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c2)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c.real = real + c2.real;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c.imag = imag + c2.imag;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Complex::display()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"(" &lt;&lt; real &lt;&lt; ","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imag &lt;&lt; "i)"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real来自c1，c2.real来自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参数对象；虚部同理。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结果先存入c，再按值返回，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调用处取得结果，c1和c2都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保持原样。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　第3步：调用相加函数，核对结果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开头包含&lt;iostream&gt;并使用std命名空间。main里建立c1、c2、c3，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让c3接收相加结果，再逐个显示。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c1(3, 4), c2(5, -10), c3;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c3 = c1.complex_add(c2);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"c1="; c1.display();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"c2="; c2.display();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"c1+c2="; c3.display();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2105025"/>
            <a:chOff x="7715250" y="33837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三行输出是c1=(3,4i)、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c2=(5,-10i)、c1+c2=(8,-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6i)。计算已经完成，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下面试着把调用写得更像平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常的加法。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怎样把相加函数写成c1+c2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c1.complex_add(c2)能算出和，但我们平常会把相加写成c1+c2。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把刚才的计算写进operator+，就能让加号调用这段函数。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12763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原来的函数调用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希望采用的写法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c3 = c1.complex_add(c2);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c3 = c1 + c2;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43576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4471988"/>
            <a:ext cx="10429875" cy="704850"/>
            <a:chOff x="990600" y="44719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44719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用函数调用来理解对象的加法。5+8仍按内置规则计算，不能另写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operator+(int,int)去改变整数加法。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operator+这个函数名怎样读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operator是关键字，后面紧接要重载的符号。operator+合在一起，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才是这个加法函数的名字。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6098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524000"/>
                <a:gridCol w="4238625"/>
                <a:gridCol w="4429125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含义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对应例子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返回类型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运算结果的类型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Complex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说明要处理的运算符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operator+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形参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接收参与运算的数据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 Complex&amp; 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911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05488"/>
            <a:ext cx="10429875" cy="371475"/>
            <a:chOff x="990600" y="580548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0548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它仍然是函数：参数提供运算数据，函数体完成计算，返回类型说明结果是什么。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可以规定怎样算，原来的语法规则仍要遵守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对象换成了我们定义的类型，加号仍要遵守原来的写法：左右各放一个操作数，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优先级和结合性也不变。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590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要遵守的规则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具体含义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已有符号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不能自己发明一个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**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来表示乘方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优先级和结合性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a+b*c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中，乘法优先于加法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操作数个数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二元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仍有左右两个操作数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自定义类型参与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普通运算符重载至少涉及类或枚举类型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721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786438"/>
            <a:ext cx="10429875" cy="371475"/>
            <a:chOff x="990600" y="57864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7864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本讲用类对象演示。符号含义要接近平常用法，例如加号就用来相加。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有些符号不能重载，有些操作不必重写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有些符号负责成员访问或作用域等固定语法，不能重载。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还有一些操作本来就有默认处理，不必每次都手写。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情况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说明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不能重载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.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.*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?: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sizeof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不能替换内置加法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3+5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仍按整数相加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不一定需要手写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只有简单数据成员时，默认赋值通常够用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注意.*与*：前者不能重载，乘号*可以。取地址&amp;有内置行为，是否需要重载，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要看这个类的实际用途。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同样的加法，有成员和非成员两种写法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a+b可以写成a的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，由a调用；也可以写成类外的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把a和b一起传入。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8250" y="3038475"/>
            <a:ext cx="9715500" cy="2019300"/>
            <a:chOff x="1238250" y="3038475"/>
            <a:chExt cx="9715500" cy="2019300"/>
          </a:xfrm>
        </p:grpSpPr>
        <p:sp>
          <p:nvSpPr>
            <p:cNvPr id="10" name="Freeform 10"/>
            <p:cNvSpPr/>
            <p:nvPr/>
          </p:nvSpPr>
          <p:spPr>
            <a:xfrm>
              <a:off x="1238250" y="3038475"/>
              <a:ext cx="9715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同一个表达式：a + b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238250" y="3571875"/>
              <a:ext cx="4476750" cy="1000125"/>
              <a:chOff x="1238250" y="3571875"/>
              <a:chExt cx="4476750" cy="10001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238250" y="3571875"/>
                <a:ext cx="4476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323975" y="3719512"/>
                <a:ext cx="4305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成员函数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a.operator+(b)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477000" y="3571875"/>
              <a:ext cx="4476750" cy="1000125"/>
              <a:chOff x="6477000" y="3571875"/>
              <a:chExt cx="4476750" cy="100012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6477000" y="3571875"/>
                <a:ext cx="4476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6562725" y="3719512"/>
                <a:ext cx="4305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非成员函数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operator+(a,b)</a:t>
                </a:r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1238250" y="4686300"/>
              <a:ext cx="4476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a是当前对象，只传入b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477000" y="4686300"/>
              <a:ext cx="4476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a、b都作为参数传入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6" name="Freeform 26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类外函数要读取私有成员，可以用friend授予权限。它获得了访问权限，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仍然是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非成员函数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加法有两个对象，参数表为什么只写一个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a+b有两个操作数，但写成a.operator+(b)后，a已经在函数名前，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参数表只接收b。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表达式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成员函数调用形式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 + 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a.operator+(b)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++a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a.operator++()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a++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a.operator++(0)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前置++不带普通参数；后置多一个int作标记。a++会按operator++(0)调用，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这个0不是额外参与计算的数据。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例1改：用运算符完成复数加减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还是算复数。这次保留Add，增加+、-、+=和=。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用c1(12,35)、c2(20,46)比较两种加法，再看c2+=c1会怎样影响后面的减法。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这句要做什么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c1+c2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c1-c2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产生新复数，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c2+=c1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把和保存回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c4=c1+c2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把运算结果赋给已有对象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　第1步：声明加减和赋值操作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real、image保存实部和虚部。+、-只计算结果，+=和=则会修改调用它们的对象。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6791325" cy="2943225"/>
            <a:chOff x="914400" y="2633662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real, image;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Add(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operator-(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Complex&amp; operator+=(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Complex&amp; operator=(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other);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633662"/>
            <a:ext cx="3762375" cy="2105025"/>
            <a:chOff x="7715250" y="2633662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63366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4798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33712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加减按值返回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新对象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+=和=通常返回当前对象的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引用。只读函数末尾加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要修改成员的函数不加。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　第2步：给初值，把复数显示清楚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构造函数把r、i存进real、image。显示时，正虚部前补一个+，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负虚部直接输出自己的负号。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7791450" cy="2428875"/>
            <a:chOff x="914400" y="3255169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Complex::Complex(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real = r; image =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Complex::Show(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"复数:c" &lt;&lt; i &lt;&lt; "=" &lt;&lt; real;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(image &gt; 0)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"+" &lt;&lt; image &lt;&lt; "i";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(image &lt; 0)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image &lt;&lt; "i";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5169"/>
            <a:ext cx="2905125" cy="2105025"/>
            <a:chOff x="8715375" y="3255169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3255169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9494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5219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Show的i是显示编号，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不是虚部。换行写在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两个if后面，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这样虚部为0时，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也能单独输出一行。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　第3步：Add和operator+怎样对应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先保留Add，再把同样的计算写进operator+。对照时，看看哪些语句其实没有变。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869406"/>
            <a:ext cx="10220325" cy="1914525"/>
            <a:chOff x="914400" y="28694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8694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Complex::Add(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t.real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-&gt;real + c.real;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t.image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-&gt;image + c.image;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8694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98231"/>
            <a:ext cx="10429875" cy="819150"/>
            <a:chOff x="990600" y="489823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982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01253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this指向调用函数的左边对象。结果存进局部t，返回它的值；不能返回t的引用，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因为函数结束时t就被销毁了。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　第3步：Add和operator+怎样对应（续）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Complex::operator+(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t.real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-&gt;real + c.real;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t.image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-&gt;image + c.image;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c1+c2对应c1.operator+(c2)。实部、虚部仍分别相加，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只是现在也能用加号来调用这段计算。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　第4步：区分减法和复合赋值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相减时产生一个新复数；+=则把和直接存回调用对象。两者修改的位置不同。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074194"/>
            <a:ext cx="7791450" cy="2428875"/>
            <a:chOff x="914400" y="3074194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074194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Complex::operator-(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Complex(real - c.real, image - c.image);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Complex&amp; Complex::operator+=(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real = real + c.real;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image = image + c.image;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074194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074194"/>
            <a:ext cx="2905125" cy="2438400"/>
            <a:chOff x="8715375" y="3074194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074194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88519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474244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执行c2+=c1，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this指向c2。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成员改好后返回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*this，也就是返回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c2的引用；c2还在，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引用就能继续使用。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　第5步：把右边的数据赋给已有对象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赋值要把other的实部、虚部复制到当前对象。若other就是自己，直接返回即可。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869406"/>
            <a:ext cx="10220325" cy="1914525"/>
            <a:chOff x="914400" y="28694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8694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Complex&amp; Complex::operator=(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other)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== &amp;other)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-&gt;real = other.real;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-&gt;image = other.image;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8694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98231"/>
            <a:ext cx="10429875" cy="819150"/>
            <a:chOff x="990600" y="489823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982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01253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this==&amp;other检查两边是不是同一对象。这个类只有数值成员，默认赋值也够用；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手写出来可以看清它的处理过程。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　第6步：跟着主函数检查对象的变化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程序会先算两次和，再执行c2+=c1。到最后一行减法时，要使用已经更新的c2。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078956"/>
            <a:ext cx="6791325" cy="2428875"/>
            <a:chOff x="914400" y="3078956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078956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c1(12,35), c2(20,46), c3, c4, c5;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c1.Show(1); c2.Show(2);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c3 = c1.Add(c2); c3.Show(3);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c4 = c1 + c2; c4.Show(4);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c2 += c1; c2.Show(2);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c5 = c1 - c2; c5.Show(5);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07895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078956"/>
            <a:ext cx="3762375" cy="1771650"/>
            <a:chOff x="7715250" y="3078956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0789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932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479006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Add与+都得到32+81i。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随后c2也变为32+81i，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最后(12+35i)-(32+81i)得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到-20-46i。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例1改：运算后，哪些对象变了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每执行一句，就记下哪些对象被改动。特别留意c2：执行+=之前和之后，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保存的数值不同。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3200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语句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结果或变化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c3=c1.Add(c2)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c3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32+81i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；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c4=c1+c2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c4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32+81i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；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c2+=c1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改为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32+81i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c5=c1-c2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-20-46i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例2：让时间对象每次增加一秒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Time用hour、minute、second保存时分秒。现在让++表示增加一秒，满60秒、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60分或24小时要进位。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从10:25:52开始，依次执行t2=++t1、t3=t1++。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38250" y="3429000"/>
            <a:ext cx="9715500" cy="2133600"/>
            <a:chOff x="1238250" y="3429000"/>
            <a:chExt cx="9715500" cy="2133600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429000"/>
              <a:ext cx="2908300" cy="971550"/>
              <a:chOff x="1238250" y="3429000"/>
              <a:chExt cx="2908300" cy="9715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429000"/>
                <a:ext cx="2908300" cy="971550"/>
              </a:xfrm>
              <a:prstGeom prst="roundRect">
                <a:avLst>
                  <a:gd name="adj" fmla="val 78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56235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原来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10:25:52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429000"/>
              <a:ext cx="2908300" cy="971550"/>
              <a:chOff x="4641850" y="3429000"/>
              <a:chExt cx="2908300" cy="9715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429000"/>
                <a:ext cx="2908300" cy="971550"/>
              </a:xfrm>
              <a:prstGeom prst="roundRect">
                <a:avLst>
                  <a:gd name="adj" fmla="val 78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56235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++t1之后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10:25:53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877683"/>
              <a:ext cx="342900" cy="74184"/>
              <a:chOff x="4222750" y="3877683"/>
              <a:chExt cx="3429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914775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77919" y="38776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45450" y="3429000"/>
              <a:ext cx="2908300" cy="971550"/>
              <a:chOff x="8045450" y="3429000"/>
              <a:chExt cx="2908300" cy="9715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45450" y="3429000"/>
                <a:ext cx="2908300" cy="971550"/>
              </a:xfrm>
              <a:prstGeom prst="roundRect">
                <a:avLst>
                  <a:gd name="adj" fmla="val 78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31175" y="356235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交给t2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10:25:53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26350" y="3877683"/>
              <a:ext cx="342900" cy="74184"/>
              <a:chOff x="7626350" y="3877683"/>
              <a:chExt cx="3429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6350" y="3914775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81519" y="38776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1238250" y="4591050"/>
              <a:ext cx="2908300" cy="971550"/>
              <a:chOff x="1238250" y="4591050"/>
              <a:chExt cx="2908300" cy="97155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238250" y="4591050"/>
                <a:ext cx="2908300" cy="971550"/>
              </a:xfrm>
              <a:prstGeom prst="roundRect">
                <a:avLst>
                  <a:gd name="adj" fmla="val 78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323975" y="47244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现在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10:25:53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4641850" y="4591050"/>
              <a:ext cx="2908300" cy="971550"/>
              <a:chOff x="4641850" y="4591050"/>
              <a:chExt cx="2908300" cy="9715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641850" y="4591050"/>
                <a:ext cx="2908300" cy="971550"/>
              </a:xfrm>
              <a:prstGeom prst="roundRect">
                <a:avLst>
                  <a:gd name="adj" fmla="val 78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727575" y="47244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t1++之后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10:25:54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4222750" y="5039733"/>
              <a:ext cx="342900" cy="74184"/>
              <a:chOff x="4222750" y="5039733"/>
              <a:chExt cx="342900" cy="74184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4222750" y="5076825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477919" y="50397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2" name="Group 42"/>
            <p:cNvGrpSpPr/>
            <p:nvPr/>
          </p:nvGrpSpPr>
          <p:grpSpPr>
            <a:xfrm>
              <a:off x="8045450" y="4591050"/>
              <a:ext cx="2908300" cy="971550"/>
              <a:chOff x="8045450" y="4591050"/>
              <a:chExt cx="2908300" cy="97155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8045450" y="4591050"/>
                <a:ext cx="2908300" cy="971550"/>
              </a:xfrm>
              <a:prstGeom prst="roundRect">
                <a:avLst>
                  <a:gd name="adj" fmla="val 78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8131175" y="47244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交给t3的是</a:t>
                </a:r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旧值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10:25:53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626350" y="5039733"/>
              <a:ext cx="342900" cy="74184"/>
              <a:chOff x="7626350" y="5039733"/>
              <a:chExt cx="342900" cy="7418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7626350" y="5076825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881519" y="50397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47" name="Freeform 47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0" name="Group 50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48" name="Freeform 48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前置返回新时间，后置返回旧时间；两个版本都会修改t1。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　第1步：把前置和后置分别声明出来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++t和t++用途不同，需要分别写函数。它们同名，靠参数表中的int标记来区分。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50369"/>
            <a:ext cx="6791325" cy="2686050"/>
            <a:chOff x="914400" y="2950369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50369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hour, minute, second;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 = 0)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: hour(h), minute(m), second(s)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Time&amp; operator++();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 operator++(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Time&amp; operator=(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Time&amp; other);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50369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50369"/>
            <a:ext cx="3762375" cy="1771650"/>
            <a:chOff x="7715250" y="2950369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503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2646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50419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operator++()处理前置，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operator++(int)处理后置。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写t++时，调用会自动带上0，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这个参数只作区分标记。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　第2步：秒满60，向分钟进一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假定原时间有效。先给second加一；秒满60再进到分，分满60再进到小时。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6791325" cy="3457575"/>
            <a:chOff x="914400" y="2633662"/>
            <a:chExt cx="6791325" cy="345757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Time&amp; Time::operator++()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second++;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(second == 60)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second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minute++;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(minute == 60)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minute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hour++;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(hour == 24) hour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633662"/>
            <a:ext cx="3762375" cy="1771650"/>
            <a:chOff x="7715250" y="2633662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63366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4798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33712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23:59:59会连续进位到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0:0:0。前置完成修改后返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回*this，表示增加后的同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一个时间对象。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　第3步：后置要先留住旧时间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后置要提供旧时间，不能改完以后才去取。先让temp保存一份，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再把当前对象增加一秒。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 Time::operator++(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 temp =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++(*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temp;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429875" cy="819150"/>
            <a:chOff x="990600" y="4817269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return temp按值返回旧时间。返回时，当前对象已经增加一秒；局部temp会销毁，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所以不能返回它的引用。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　第4步：补齐显示和赋值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Show负责显示时分秒。赋值函数则把other的三个成员复制到当前对象。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6791325" cy="2943225"/>
            <a:chOff x="914400" y="2633662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Time::Show()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hour &lt;&lt; ":" &lt;&lt; minute &lt;&lt; ":"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second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Time&amp; Time::operator=(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Time&amp; other)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== &amp;other)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hour = other.hour;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minute = other.minute;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second = other.second;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633662"/>
            <a:ext cx="3762375" cy="2105025"/>
            <a:chOff x="7715250" y="2633662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63366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4798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33712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返回*this，后续表达式就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能继续使用修改后的对象。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Time没有自己申请的堆内存，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默认赋值也能逐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项复制这三个数。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　第5步：t1变了，t2和t3分别得到什么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把两件事分别记下来：t1现在是多少，++表达式作为结果提供的又是多少。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078956"/>
            <a:ext cx="6791325" cy="2428875"/>
            <a:chOff x="914400" y="3078956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078956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 t1(10,25,52), t2, t3;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t2 = ++t1;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t1.Show(); t2.Show();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t3 = t1++;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t3.Show(); t1.Show();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07895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078956"/>
            <a:ext cx="3762375" cy="2105025"/>
            <a:chOff x="7715250" y="30789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0789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932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4790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输出依次为10:25:52、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10:25:53、10:25:53、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10:25:53、10:25:54。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t3取得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旧值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t1却已经变为新值。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例2：前置与后置，结果差在哪里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前置返回增加后的对象，后置按值返回旧副本。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--也用同样的int标记区分两个版本。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写法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本例采用的返回方式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++t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t.operator++()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Time&amp;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，引用增加后的原对象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t++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t.operator++(0)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Time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，按值返回旧时间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--t / t--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无参数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 /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带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标记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通常也按前置新值、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后置旧值设计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例3：给二维点定义加法和减法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point用x、y保存坐标。给定p1(3,3)、p2(2,2)，按对应坐标相加、相减，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求p3=p1+p2与p4=p1-p2。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38250" y="3114675"/>
            <a:ext cx="9715500" cy="1914525"/>
            <a:chOff x="1238250" y="3114675"/>
            <a:chExt cx="9715500" cy="1914525"/>
          </a:xfrm>
        </p:grpSpPr>
        <p:sp>
          <p:nvSpPr>
            <p:cNvPr id="10" name="Freeform 10"/>
            <p:cNvSpPr/>
            <p:nvPr/>
          </p:nvSpPr>
          <p:spPr>
            <a:xfrm>
              <a:off x="1257300" y="3114675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257300" y="3495675"/>
              <a:ext cx="2667000" cy="762000"/>
              <a:chOff x="1257300" y="3495675"/>
              <a:chExt cx="2667000" cy="762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257300" y="34956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343025" y="3690938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(3,3)</a:t>
                </a:r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4733925" y="3114675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4733925" y="3495675"/>
              <a:ext cx="2667000" cy="762000"/>
              <a:chOff x="4733925" y="3495675"/>
              <a:chExt cx="2667000" cy="76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733925" y="34956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819650" y="3690938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(2,2)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8210550" y="3114675"/>
              <a:ext cx="2667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结果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8210550" y="3495675"/>
              <a:ext cx="2667000" cy="762000"/>
              <a:chOff x="8210550" y="3495675"/>
              <a:chExt cx="2667000" cy="762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8210550" y="3495675"/>
                <a:ext cx="2667000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296275" y="3690938"/>
                <a:ext cx="24955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(5,5)</a:t>
                </a:r>
              </a:p>
            </p:txBody>
          </p:sp>
        </p:grpSp>
        <p:sp>
          <p:nvSpPr>
            <p:cNvPr id="28" name="Freeform 28"/>
            <p:cNvSpPr/>
            <p:nvPr/>
          </p:nvSpPr>
          <p:spPr>
            <a:xfrm>
              <a:off x="4000500" y="3676650"/>
              <a:ext cx="619125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+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477125" y="3676650"/>
              <a:ext cx="619125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=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238250" y="4657725"/>
              <a:ext cx="9715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相减时：横坐标3-2=1，纵坐标3-2=1，得到(1,1)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8" name="Group 38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6" name="Freeform 36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这里约定的加法得到(5,5)，减法得到(1,1)。给自定义类型设计符号时，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先把这种计算规则说明白。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　第1步：把坐标加减写成成员函数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p1提供x、y，q代表右边的p2。算出的坐标用来构造新point。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7791450" cy="3457575"/>
            <a:chOff x="914400" y="2633662"/>
            <a:chExt cx="7791450" cy="345757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xx=0,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yy=0) : x(xx), y(yy)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get_x()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get_y()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q)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point(x+q.x, y+q.y);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operator-(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q)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point(x-q.x, y-q.y);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633662"/>
            <a:ext cx="2905125" cy="2438400"/>
            <a:chOff x="8715375" y="2633662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633662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2947988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033712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return point(...)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用算出的坐标构造结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果。原来的两个点不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变，所以函数末尾加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const，说明只读当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例3　第2步：表达式仍然是在调用函数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前面已经定义好+和-。包含&lt;iostream&gt;并使用std命名空间后，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main就可以用它们计算两个点。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p1(3,3), p2(2,2), p3, p4;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p3 = p1 + p2;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p4 = p1 - p2;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"p1+p2: x=" &lt;&lt; p3.get_x()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", y=" &lt;&lt; p3.get_y()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"p1-p2: x=" &lt;&lt; p4.get_x()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", y=" &lt;&lt; p4.get_y()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1771650"/>
            <a:chOff x="7715250" y="2986088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结果分别为x=5,y=5和x=1,y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=1。p1+p2调用加法函数，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读取两组坐标，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返回新的点。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例4：让String对象按文字内容比较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String里保存的是文字。比较两个对象时，我们希望知道Hello和Book谁排在前面，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两个Hello是否相同。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为它增加&gt;、&lt;、==，再用Computer等文字检查结果。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3338512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想完成的任务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逐步增加的功能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保存并显示文字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先保存地址，能显示文字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判断大小和相等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增加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&gt;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&lt;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==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的内容比较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显示完整比较结果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compare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显示完整比较结果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　第1步：先能保存和显示文字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p记住文字从哪里开始。文字只读，用const char*；默认对象让p指向空字符串，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避免留下无效地址。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p;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String() : p("")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String(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str) : p(str)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display()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String string1("Hello"), string2("Book");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string1.display();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string2.display();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这个String没有复制文字，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只保存地址。原字符序列在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使用期间必须一直有效；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本例的字符串字面量满足这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个条件。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例4：strcmp怎样比较两个字符串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怎样比较文字？strcmp从左向右逐个比较字符，找到第一个不同的位置，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再根据字符顺序判断大小。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19200" y="3038475"/>
            <a:ext cx="9734550" cy="2076450"/>
            <a:chOff x="1219200" y="3038475"/>
            <a:chExt cx="9734550" cy="2076450"/>
          </a:xfrm>
        </p:grpSpPr>
        <p:sp>
          <p:nvSpPr>
            <p:cNvPr id="10" name="Freeform 10"/>
            <p:cNvSpPr/>
            <p:nvPr/>
          </p:nvSpPr>
          <p:spPr>
            <a:xfrm>
              <a:off x="1219200" y="3238500"/>
              <a:ext cx="1714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Hello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3381375" y="3038475"/>
              <a:ext cx="876300" cy="628650"/>
              <a:chOff x="3381375" y="3038475"/>
              <a:chExt cx="876300" cy="6286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3381375" y="303847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FF2E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3467100" y="316706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H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448175" y="3038475"/>
              <a:ext cx="876300" cy="628650"/>
              <a:chOff x="4448175" y="3038475"/>
              <a:chExt cx="876300" cy="62865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4448175" y="303847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4533900" y="316706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e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5514975" y="3038475"/>
              <a:ext cx="876300" cy="628650"/>
              <a:chOff x="5514975" y="3038475"/>
              <a:chExt cx="876300" cy="62865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5514975" y="303847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600700" y="316706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581775" y="3038475"/>
              <a:ext cx="876300" cy="628650"/>
              <a:chOff x="6581775" y="3038475"/>
              <a:chExt cx="876300" cy="62865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6581775" y="303847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6667500" y="316706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648575" y="3038475"/>
              <a:ext cx="876300" cy="628650"/>
              <a:chOff x="7648575" y="3038475"/>
              <a:chExt cx="876300" cy="62865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7648575" y="303847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7734300" y="316706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8715375" y="3038475"/>
              <a:ext cx="876300" cy="628650"/>
              <a:chOff x="8715375" y="3038475"/>
              <a:chExt cx="876300" cy="6286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8715375" y="303847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8801100" y="316706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\0</a:t>
                </a:r>
              </a:p>
            </p:txBody>
          </p:sp>
        </p:grpSp>
        <p:sp>
          <p:nvSpPr>
            <p:cNvPr id="36" name="Freeform 36"/>
            <p:cNvSpPr/>
            <p:nvPr/>
          </p:nvSpPr>
          <p:spPr>
            <a:xfrm>
              <a:off x="1219200" y="4133850"/>
              <a:ext cx="1714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Book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3381375" y="3933825"/>
              <a:ext cx="876300" cy="628650"/>
              <a:chOff x="3381375" y="3933825"/>
              <a:chExt cx="876300" cy="62865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3381375" y="393382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FF2E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3467100" y="406241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4448175" y="3933825"/>
              <a:ext cx="876300" cy="628650"/>
              <a:chOff x="4448175" y="3933825"/>
              <a:chExt cx="876300" cy="62865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4448175" y="393382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4533900" y="406241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514975" y="3933825"/>
              <a:ext cx="876300" cy="628650"/>
              <a:chOff x="5514975" y="3933825"/>
              <a:chExt cx="876300" cy="62865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5514975" y="393382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5600700" y="406241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6581775" y="3933825"/>
              <a:ext cx="876300" cy="628650"/>
              <a:chOff x="6581775" y="3933825"/>
              <a:chExt cx="876300" cy="62865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6581775" y="393382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Freeform 51"/>
              <p:cNvSpPr/>
              <p:nvPr/>
            </p:nvSpPr>
            <p:spPr>
              <a:xfrm>
                <a:off x="6667500" y="406241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k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7648575" y="3933825"/>
              <a:ext cx="876300" cy="628650"/>
              <a:chOff x="7648575" y="3933825"/>
              <a:chExt cx="876300" cy="62865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7648575" y="3933825"/>
                <a:ext cx="876300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5" name="Freeform 55"/>
              <p:cNvSpPr/>
              <p:nvPr/>
            </p:nvSpPr>
            <p:spPr>
              <a:xfrm>
                <a:off x="7734300" y="4062412"/>
                <a:ext cx="704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\0</a:t>
                </a:r>
              </a:p>
            </p:txBody>
          </p:sp>
        </p:grpSp>
        <p:sp>
          <p:nvSpPr>
            <p:cNvPr id="58" name="Freeform 58"/>
            <p:cNvSpPr/>
            <p:nvPr/>
          </p:nvSpPr>
          <p:spPr>
            <a:xfrm>
              <a:off x="1238250" y="4743450"/>
              <a:ext cx="9715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第一个不同的位置：H与B → strcmp结果为正</a:t>
              </a:r>
            </a:p>
          </p:txBody>
        </p:sp>
      </p:grpSp>
      <p:sp>
        <p:nvSpPr>
          <p:cNvPr id="61" name="Freeform 6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4" name="Group 64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62" name="Freeform 62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Hello与Book从H、B就分出先后。按本例字符编码，H排在B后面，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所以strcmp("Hello","Book")返回正数。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　第2步：让&gt;按文字内容判断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strcmp需要&lt;cstring&gt;。比较函数在类外，要读取私有的p，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先在String中用friend声明允许它访问。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686050"/>
            <a:chOff x="914400" y="2986088"/>
            <a:chExt cx="7791450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加入String的public部分：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operator&gt;(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a,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b);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类外定义：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operator&gt;(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(strcmp(a.p, b.p) &gt; 0)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main中：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(string1 &gt; string2)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105025"/>
            <a:chOff x="8715375" y="2986088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函数没有this，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左右对象分别传给a和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b。Hello&gt;Book得到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true；按默认输出格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式，true显示为1。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　第3步：按同样的方法补齐&lt;和==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有了大于号，另外两个就好办了：strcmp结果小于0，表示左边小；等于0，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表示文字相同。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3200400"/>
            <a:chOff x="914400" y="2986088"/>
            <a:chExt cx="7791450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类内另加两个friend声明：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operator&lt;(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operator==(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类外定义：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operator&lt;(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strcmp(a.p, b.p) &lt;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operator==(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strcmp(a.p, b.p) ==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105025"/>
            <a:chOff x="8715375" y="2986088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条件表达式本身就得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到bool，直接return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即可。三个比较都只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读对象，所以参数都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用const引用。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例4：用三组数据核对比较规则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string1保存Hello，string2保存Book，string3保存Computer。用三条表达式，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分别检查大于、小于和相等。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6098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表达式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string1 &gt; string2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H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之后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string1 &lt; string3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H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之后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string1 == string2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文字内容不同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911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05488"/>
            <a:ext cx="10429875" cy="371475"/>
            <a:chOff x="990600" y="580548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0548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a.p==b.p只检查地址是否相同。要判断两段文字是否一样，仍应比较字符内容。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　第4步：把1或0变成完整的比较结果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只看到1或0，还得回头找是哪两段文字。让compare把左右文字和比较符号一起显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示出来。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7791450" cy="2171700"/>
            <a:chOff x="914400" y="3383756"/>
            <a:chExt cx="7791450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compare(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String&amp;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a.display();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 &gt; b)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"&gt;";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 &lt; b)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"&lt;";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"==";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b.display();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383756"/>
            <a:ext cx="2905125" cy="2105025"/>
            <a:chOff x="8715375" y="3383756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338375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69808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783806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三个重载负责判断，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compare负责输出。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依次排除大于、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剩下的就是相等。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　第5步：主函数只安排比较任务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再建立一个内容同为Hello的对象。让main安排三次比较，检查大于、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小于和内容相同的情况。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7791450" cy="2171700"/>
            <a:chOff x="914400" y="3250406"/>
            <a:chExt cx="7791450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String string1("Hello"), string2("Book");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String string3("Computer"), string4("Hello");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compare(string1, string2);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compare(string2, string3);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compare(string1, string4);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0406"/>
            <a:ext cx="2905125" cy="2438400"/>
            <a:chOff x="8715375" y="3250406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25040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473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0456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输出Hello&gt;Book、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Book&lt;Computer、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Hello==Hello。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这个类是从保存文字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开始，再逐项加上比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较与显示功能的。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自己保存字符数组，赋值时也要复制内容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刚才只记住文字地址。如果类改成用new[]保存自己的副本，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赋值时也要给两个对象各留一份空间。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38250" y="3152775"/>
            <a:ext cx="9334500" cy="1866900"/>
            <a:chOff x="1238250" y="3152775"/>
            <a:chExt cx="9334500" cy="1866900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152775"/>
              <a:ext cx="2238375" cy="819150"/>
              <a:chOff x="1238250" y="3152775"/>
              <a:chExt cx="2238375" cy="8191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152775"/>
                <a:ext cx="2238375" cy="819150"/>
              </a:xfrm>
              <a:prstGeom prst="roundRect">
                <a:avLst>
                  <a:gd name="adj" fmla="val 930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209925"/>
                <a:ext cx="20669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对象a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p指针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619500" y="3525258"/>
              <a:ext cx="2190750" cy="74184"/>
              <a:chOff x="3619500" y="3525258"/>
              <a:chExt cx="2190750" cy="74184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619500" y="3562350"/>
                <a:ext cx="2190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0" h="9525">
                    <a:moveTo>
                      <a:pt x="0" y="0"/>
                    </a:moveTo>
                    <a:lnTo>
                      <a:pt x="2190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5722519" y="35252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6000750" y="3152775"/>
              <a:ext cx="4572000" cy="819150"/>
              <a:chOff x="6000750" y="3152775"/>
              <a:chExt cx="4572000" cy="81915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000750" y="3152775"/>
                <a:ext cx="4572000" cy="819150"/>
              </a:xfrm>
              <a:prstGeom prst="roundRect">
                <a:avLst>
                  <a:gd name="adj" fmla="val 930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086475" y="3209925"/>
                <a:ext cx="4400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对象a自己的数组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H e l l o \0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238250" y="4200525"/>
              <a:ext cx="2238375" cy="819150"/>
              <a:chOff x="1238250" y="4200525"/>
              <a:chExt cx="2238375" cy="8191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238250" y="4200525"/>
                <a:ext cx="2238375" cy="819150"/>
              </a:xfrm>
              <a:prstGeom prst="roundRect">
                <a:avLst>
                  <a:gd name="adj" fmla="val 930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323975" y="4257675"/>
                <a:ext cx="2066925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对象b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p指针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619500" y="4573008"/>
              <a:ext cx="2190750" cy="74184"/>
              <a:chOff x="3619500" y="4573008"/>
              <a:chExt cx="219075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3619500" y="4610100"/>
                <a:ext cx="2190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0" h="9525">
                    <a:moveTo>
                      <a:pt x="0" y="0"/>
                    </a:moveTo>
                    <a:lnTo>
                      <a:pt x="2190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722519" y="45730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6000750" y="4200525"/>
              <a:ext cx="4572000" cy="819150"/>
              <a:chOff x="6000750" y="4200525"/>
              <a:chExt cx="4572000" cy="81915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6000750" y="4200525"/>
                <a:ext cx="4572000" cy="819150"/>
              </a:xfrm>
              <a:prstGeom prst="roundRect">
                <a:avLst>
                  <a:gd name="adj" fmla="val 930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6086475" y="4257675"/>
                <a:ext cx="44005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对象b自己的数组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H e l l o \0</a:t>
                </a:r>
              </a:p>
            </p:txBody>
          </p:sp>
        </p:grpSp>
      </p:grpSp>
      <p:sp>
        <p:nvSpPr>
          <p:cNvPr id="33" name="Freeform 33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6" name="Group 36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4" name="Freeform 34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只复制指针，会让两边指向同一处。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深复制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还要复制字符内容，并与复制构造、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析构一起处理好空间的归属。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成员函数重载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复制构造和赋值，发生在不同的时候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String b=a在建立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新对象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，b=a则是在更新已经存在的b。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如果b原来管理着一块数组，赋值还要处理那块旧空间。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860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情况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要处理的事情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334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String b=a;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建立新对象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，调用复制构造函数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334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b=a;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已存在，调用赋值运算符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对象各自管理数组时的赋值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检查自赋值，准备副本，释放旧空间，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再接好新空间并返回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*this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67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81638"/>
            <a:ext cx="10429875" cy="704850"/>
            <a:chOff x="990600" y="548163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816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先准备好新副本，再释放旧空间，申请失败时更容易保住原对象。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没有自有堆资源的类，通常可用默认复制。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友元运算符：左右对象都放进参数表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成员加法由左边对象调用；改成类外函数以后，没有this，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左右对象就都要放进参数表。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表达式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非成员函数调用形式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operator+(a,b)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++a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operator++(a)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a++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operator++(a,0)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friend声明在类内，函数定义在类外且不写类名::。若公有接口已够用，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类外函数也可以不声明friend。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例5：用友元函数重做两点加减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还是p1(3,3)、p2(2,2)，仍求对应坐标的和与差。这次把+和-写成类外函数，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对照参数表的变化。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7791450" cy="2428875"/>
            <a:chOff x="914400" y="3255169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xx=0,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yy=0) : x(xx), y(yy)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get_x()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get_y()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operator+(point a, point b);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operator-(point a, point b);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5169"/>
            <a:ext cx="2905125" cy="2105025"/>
            <a:chOff x="8715375" y="3255169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3255169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9494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5219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两个point都要传入。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friend允许读取私有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的x、y，函数本身仍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在类外，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不属于某个对象。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例5：类外函数怎样取得左右两组坐标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a、b分别对应加号两边的对象。各取出一组坐标，算好后用point构造结果。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50369"/>
            <a:ext cx="6791325" cy="2686050"/>
            <a:chOff x="914400" y="2950369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50369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 operator+(point a, point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point(a.x+b.x, a.y+b.y);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 operator-(point a, point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point(a.x-b.x, a.y-b.y);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main中仍这样调用：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 p1(3,3), p2(2,2);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 p3 = p1 + p2;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 p4 = p1 - p2;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50369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50369"/>
            <a:ext cx="3762375" cy="1771650"/>
            <a:chOff x="7715250" y="2950369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503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2646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50419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和为(5,5)，差为(1,1)。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p1+p2现在调用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operator+(p1,p2)，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表达式的写法仍然相同。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例6：把复数加减也改成友元函数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点的友元加减已经写好。换回复数c1(12,35)、c2(20,46)，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用同样的方法求和c3、差c4并显示。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加入Complex的public部分：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 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c2);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 operator-(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c2);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类外定义加法：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c2)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Complex(c1.real+c2.real,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c1.image+c2.image);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两边都只读，用const引用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传入。这里没有this，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每次读实部、虚部，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都要写明是c1还是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c2的成员。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例6：求出差，再检查主函数的结果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减法仍分别计算实部差、虚部差。构造函数和Show沿用例1改，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main把新结果存入c3、c4。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operator-(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c1,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c2)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Complex(c1.real-c2.real,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c1.image-c2.image);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Complex c1(12,35), c2(20,46), c3, c4;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c1.Show(1); c2.Show(2);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c3 = c1+c2; c3.Show(3);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c4 = c1-c2; c4.Show(4);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1438275"/>
            <a:chOff x="7715250" y="2986088"/>
            <a:chExt cx="3762375" cy="143827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c3为32+81i，c4为-8-11i。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这次没有执行c2+=c1，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减法读取的c2仍为20+46i。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例7：用友元函数写时间自增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时间自增也能写成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友元函数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。进位规则不变，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只是要把待修改的Time对象t传进去。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Time类内声明：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Time&amp; operator++(Time&amp; t);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 operator++(Time&amp; t,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后置版本的类外定义：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Time operator++(Time&amp; t,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 temp = 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temp;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762375" cy="1771650"/>
            <a:chOff x="7715250" y="3255169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t要被++修改，不能加const。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后置先把旧时间存进temp，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再调用++t完成增加，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最后按值返回temp。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友元函数重载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例7：用传入的t完成前置自增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从t.second加一开始，秒满60进到分，分满60进到小时；小时满24归零。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6791325" cy="3457575"/>
            <a:chOff x="914400" y="2633662"/>
            <a:chExt cx="6791325" cy="345757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Time&amp; operator++(Time&amp; t)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t.second++;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(t.second == 60)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t.second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t.minute++;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(t.minute == 60)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t.minute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t.hour++;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(t.hour == 24) t.hour =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633662"/>
            <a:ext cx="3762375" cy="1771650"/>
            <a:chOff x="7715250" y="2633662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63366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4798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33712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成员版通过this修改对象，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友元版通过t修改。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返回t的引用，仍然表示刚刚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改过的原对象。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参数与重载设计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参数和返回值，要跟着操作的目的来选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比较只需返回真假，加法要产生新结果，赋值则要改动左边。参数和返回类型，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都由这些具体任务来决定。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3200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参数通常怎样传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a-b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引用；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成员末尾加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按值返回新对象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286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a==b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a&lt;b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只读对象用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const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引用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bool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a+=b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a=b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左边可修改，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右边通常只读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通常返回左边对象的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T&amp;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286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a++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对象可修改；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作标记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按值返回旧副本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参数与重载设计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返回引用，让结果还能接着使用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a=b=c先把c赋给b，再把赋值结果用于a。由于返回b的引用，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下一次赋值就能接着读取b。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a, b, c(3, 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= b = 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a.Show(1);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b.Show(2);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c.Show(3);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(a = b).Show(1);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三者最终都保存3+4i。(a=b)也仍表示修改后的a，可以接着调用Show；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不能返回已经销毁的局部对象的引用。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参数与重载设计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例8：让复数也能加整数和小数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复数不只和复数相加，也可以加一个普通数。让c1(12,35)分别加i=5、f=7.7f，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再检查c1+1.5会怎样。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右边的数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希望进行的计算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另一个复数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实部、虚部分别相加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整数或实数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只加到实部，虚部不变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参数与重载设计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例8　第1步：给三种右操作数各写一个版本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把这三个声明放入Complex。都叫operator+，右边分别可以接复数、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int或float。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Complex&amp; c)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两个数值版本的类外定义：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Complex::operator+(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Complex(real+k, image);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Complex::operator+(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Complex(real+f, image);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复数相加沿用前面的方法。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int、float只加到实部；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它们是简单数值，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按值传入就可以，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不必都写成引用。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参数与重载设计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例8　第2步：为什么1.5会让选择变得不明确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i能直接匹配int版，f能直接匹配float版。但1.5是double，两边都需要转换，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不能唯一选中其中一个。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Complex c1(12,35), c3, c4, c5;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 = 5;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 = 7.7f;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c3 = c1 +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c4 = c1 + f;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// c5 = c1 + 1.5;  // 在这组重载中有二义性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c5 = c1 + 1.5f;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c3为17+35i，c4为19.7+35i。写成1.5f就明确采用float版，既消除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二义性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也保留小数。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参数与重载设计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运算符写得短，也要让人读得明白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看到+，通常会想到相加；看到==，会想到比较。重载时沿用这些常见含义，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别人读代码才容易跟上。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590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设计时的选择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读代码时会有什么影响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常见含义保持一致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加号用于相加，比较返回真假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含义难用符号说明时，直接写函数名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函数名可以把任务说清楚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谨慎重载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&amp;&amp;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||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不再具有内置运算的短路求值效果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配套设计比较操作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相等与不等、大小关系应彼此一致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721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786438"/>
            <a:ext cx="10429875" cy="371475"/>
            <a:chOff x="990600" y="57864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7864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比较函数分别定义，但相等、不等与大小关系要保持一致。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参数与重载设计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哪些更适合成员，哪些更适合非成员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有些运算符必须是成员。可以自行选择时，再看是否修改当前对象，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以及左右两边是否需要同样的转换机会。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590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运算符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常见选择与理由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=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[]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-&gt;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须定义为类的成员函数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+=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-=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++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--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通常写成成员，直接修改当前对象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-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==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&lt;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常选非成员，让左右两边的转换更对称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需要读取私有成员的非成员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可以声明为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friend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721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786438"/>
            <a:ext cx="10429875" cy="371475"/>
            <a:chOff x="990600" y="57864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7864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+=常写成成员并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返回引用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。本讲采用传统对象成员写法。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怎样直接用cout和cin处理日期对象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Date保存年、月、日。我们还希望用cout&lt;&lt;d显示它，用cin&gt;&gt;d把三个数读进去。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cout属于ostream，cin属于istream，需要补上处理Date的函数。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8250" y="3233738"/>
            <a:ext cx="9715500" cy="2290762"/>
            <a:chOff x="1238250" y="3233738"/>
            <a:chExt cx="9715500" cy="2290762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233738"/>
              <a:ext cx="2908300" cy="952500"/>
              <a:chOff x="1238250" y="3233738"/>
              <a:chExt cx="2908300" cy="952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233738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524250"/>
                <a:ext cx="2736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cout &lt;&lt; d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233738"/>
              <a:ext cx="2908300" cy="952500"/>
              <a:chOff x="4641850" y="3233738"/>
              <a:chExt cx="29083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233738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524250"/>
                <a:ext cx="2736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返回同一个cout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672895"/>
              <a:ext cx="342900" cy="74184"/>
              <a:chOff x="4222750" y="3672895"/>
              <a:chExt cx="3429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709988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77919" y="36728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45450" y="3233738"/>
              <a:ext cx="2908300" cy="952500"/>
              <a:chOff x="8045450" y="3233738"/>
              <a:chExt cx="2908300" cy="9525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45450" y="3233738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31175" y="3524250"/>
                <a:ext cx="2736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接着 &lt;&lt; endl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26350" y="3672895"/>
              <a:ext cx="342900" cy="74184"/>
              <a:chOff x="7626350" y="3672895"/>
              <a:chExt cx="3429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6350" y="3709988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81519" y="367289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1238250" y="5153025"/>
              <a:ext cx="9715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流的引用没有变，后面的内容还能接着输出。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32" name="Freeform 32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输出只读日期，输入要改日期。因此输出参数可以加const，输入参数不能加。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为什么流运算符要写成非成员函数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cout&lt;&lt;d左边是cout。若把&lt;&lt;写成Date的成员，就得由日期对象调用，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无法得到我们需要的这种写法。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表达式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非成员函数的常用原型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cout &lt;&lt; 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ostream&amp;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operator&lt;&lt;(ostream&amp;, const Date&amp;);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cin &gt;&gt; 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istream&amp; operator&gt;&gt;(istream&amp;, Date&amp;);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704850"/>
            <a:chOff x="990600" y="525303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我们不能给标准流类另加自己的成员，所以写成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非成员函数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要直接读Date的私有数据，就把它声明为Date的友元。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例9：让日期能够直接输出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建立d1(2013,4,1)，让cout&lt;&lt;d1显示2013-4-1。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Date已有的构造、闰年判断和print保留，再增加一个友元输出函数。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8250" y="3081338"/>
            <a:ext cx="9715500" cy="2471737"/>
            <a:chOff x="1238250" y="3081338"/>
            <a:chExt cx="9715500" cy="2471737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081338"/>
              <a:ext cx="2908300" cy="809625"/>
              <a:chOff x="1238250" y="3081338"/>
              <a:chExt cx="2908300" cy="8096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081338"/>
                <a:ext cx="2908300" cy="809625"/>
              </a:xfrm>
              <a:prstGeom prst="roundRect">
                <a:avLst>
                  <a:gd name="adj" fmla="val 941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13372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year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2013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081338"/>
              <a:ext cx="2908300" cy="809625"/>
              <a:chOff x="4641850" y="3081338"/>
              <a:chExt cx="2908300" cy="8096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081338"/>
                <a:ext cx="2908300" cy="809625"/>
              </a:xfrm>
              <a:prstGeom prst="roundRect">
                <a:avLst>
                  <a:gd name="adj" fmla="val 941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13372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month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045450" y="3081338"/>
              <a:ext cx="2908300" cy="809625"/>
              <a:chOff x="8045450" y="3081338"/>
              <a:chExt cx="2908300" cy="8096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045450" y="3081338"/>
                <a:ext cx="2908300" cy="809625"/>
              </a:xfrm>
              <a:prstGeom prst="roundRect">
                <a:avLst>
                  <a:gd name="adj" fmla="val 941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131175" y="313372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day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2" name="Freeform 22"/>
            <p:cNvSpPr/>
            <p:nvPr/>
          </p:nvSpPr>
          <p:spPr>
            <a:xfrm>
              <a:off x="1238250" y="5124450"/>
              <a:ext cx="9715500" cy="428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 &lt;&lt; d1　显示：2013-4-1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26" name="Freeform 26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&lt;&lt;把内容插入输出流，叫流插入；&gt;&gt;从输入流取出内容，叫流提取。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例9　第1步：在Date.h中声明接口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先在Date.h声明构造、闰年判断和输出方法。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头文件保护防止同一份类定义被重复包含。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#ifndef DATE_H_INCLUDED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#define DATE_H_INCLUDED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Date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isLeapYear()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2105025"/>
            <a:chOff x="7715250" y="33837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构造函数接收年、月、日，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isLeapYear只读取年份，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末尾用const。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下一段继续声明显示方法和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流输出函数。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例9　第1步：在Date.h中声明接口（续）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print()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ostream&amp; operator&lt;&lt;(ostream&amp;,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Date&amp;);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year, month, 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friend允许operator&lt;&lt;读取私有成员。它仍是类外函数；参数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const Date&amp;说明输出时不改日期。#endif结束头文件保护。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例9　第2步：保留日期原有的基本方法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Date.cpp包含Date.h，再实现已有的方法：构造时保存日期，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isLeapYear判断闰年，print显示日期。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"Date.h"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Date::Date(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: year(y), month(m), day(d)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Date::isLeapYear()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(year%4==0 &amp;&amp; year%100!=0)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|| year%400==0;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Date::print()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year &lt;&lt; "-" &lt;&lt; month &lt;&lt; "-"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&lt;&lt; day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print固定向cout输出并换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行。新的operator&lt;&lt;将接收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一个流，输出到哪里、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要不要换行，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由调用处安排。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例9　第3步：把日期写入传进来的流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调用cout&lt;&lt;d1时，output引用cout，d引用d1。按年、月、日的顺序输出，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再返回output。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ostream&amp; operator&lt;&lt;(ostream&amp; output,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Date&amp;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output &lt;&lt; d.year &lt;&lt; "-" &lt;&lt; d.month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&lt;&lt; "-" &lt;&lt; d.day;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output;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 d1(2013, 4, 1);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d1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762375" cy="1771650"/>
            <a:chOff x="7715250" y="3255169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cout&lt;&lt;d1完成后仍得到cout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这个流的引用，所以后面还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能接&lt;&lt;endl。函数里不换行，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把选择留给调用处。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例10：再让日期对象接收输入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日期能输出了，再让它接收输入。先显示2013-3-20，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再用字符串2013-04-01建立日期。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然后读入2013 4 2这样的三个整数，保存并显示；读取失败则恢复默认值。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3338512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输入形式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本例怎样处理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2013-04-01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构造函数从文字中读出年、月、日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2013 4 2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&gt;&gt;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从输入流读入三个整数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读到非整数或输入结束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保留流的失败状态，对象恢复为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0-0-0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例10　第1步：补上需要的声明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Date增加默认构造和字符串构造，再声明输入函数。d2("2013-04-01")就会使用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接收string的构造函数。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头文件另需包含&lt;string&gt;：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Date() : year(0), month(0), day(0)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Date(string s);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friend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istream&amp; operator&gt;&gt;(istream&amp; input, Date&amp; d);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429875" cy="819150"/>
            <a:chOff x="990600" y="468868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默认对象保存0-0-0。&gt;&gt;要写入日期，所以它接收Date&amp;；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字符串构造则负责拆开带减号的文字。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例10：字符串里的年、月、日怎样拆开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包含&lt;sstream&gt;，让字符串输入流依次读出年、分隔符、月、分隔符和日。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078956"/>
            <a:ext cx="6791325" cy="2428875"/>
            <a:chOff x="914400" y="3078956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078956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Date::Date(string s) : Date()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istringstream input(s);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y, m, d;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a,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(input &gt;&gt; y &gt;&gt; a &gt;&gt; m &gt;&gt; b &gt;&gt;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(a=='-' &amp;&amp; b=='-')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year=y; month=m; day=d;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07895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078956"/>
            <a:ext cx="3762375" cy="1771650"/>
            <a:chOff x="7715250" y="3078956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0789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932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479006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读成功且两个分隔符都是-，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才保存日期。本例只演示格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式拆分，每个月是否真有这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一天，还需要另外检查。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例10　第2步：读完三项，再检查流是否成功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input引用输入流，d引用要保存结果的日期。读入年、月、日后，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检查这次读取是否成功。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istream&amp; operator&gt;&gt;(istream&amp; input, Date&amp; d)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input &gt;&gt; d.year &gt;&gt; d.month &gt;&gt; d.day;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(!input)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d = Date();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input;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!input表示读取失败，可能是格式不对或数据没读全。它不判断2月能否有30天，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日期是否合法要另行检查。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流运算符重载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例10　第3步：串起建立、输入和输出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提示中写明year month day。main检查cin&gt;&gt;d2的结果，成功就显示日期，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失败则给出提示。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Date d1(2013,3,20);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d1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Date d2("2013-04-01");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d2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"Input date(year month day):";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&gt;&gt; d2)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d2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else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"输入失败"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输入2013 4 2，显示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2013-4-2。cin&gt;&gt;d2返回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cin的引用，if便能根据流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的状态判断这次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是否读成功。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怎样把10:15:20换成一个总秒数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Time把10:15:20分开保存。若要算从零点起过了多少秒，就得把小时、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分钟都换成秒，再加起来。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8250" y="3152775"/>
            <a:ext cx="9715500" cy="1909763"/>
            <a:chOff x="1238250" y="3152775"/>
            <a:chExt cx="9715500" cy="1909763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152775"/>
              <a:ext cx="2908300" cy="952500"/>
              <a:chOff x="1238250" y="3152775"/>
              <a:chExt cx="2908300" cy="952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152775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2766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10小时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10×3600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152775"/>
              <a:ext cx="2908300" cy="952500"/>
              <a:chOff x="4641850" y="3152775"/>
              <a:chExt cx="29083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152775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2766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15分钟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15×60</a:t>
                </a:r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4146550" y="3448050"/>
              <a:ext cx="495300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+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8045450" y="3152775"/>
              <a:ext cx="2908300" cy="952500"/>
              <a:chOff x="8045450" y="3152775"/>
              <a:chExt cx="2908300" cy="9525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8045450" y="3152775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131175" y="32766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20秒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20</a:t>
                </a:r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7550150" y="3448050"/>
              <a:ext cx="495300" cy="485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5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+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1238250" y="4648200"/>
              <a:ext cx="9715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8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合在一起：36000 + 900 + 20 = 36920秒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10×3600+15×60+20=36920。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类型转换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函数可以说明：需要float数值时，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怎样从Time对象得到这份总秒数。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类型转换函数：声明里不另写返回类型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把Time转换成float，就写operator float()。目标类型紧跟operator，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函数名之前不再重复写float。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声明的一部分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含义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 float()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把当前对象转换为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float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函数名之前不再另写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float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目标类型已经写在函数名中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函数体仍写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return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数值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返回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float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数值，不能写成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它仍要用return提供float结果。它是非静态成员，没有普通形参；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这与函数调用运算符operator()是两回事。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例11：把时分秒转换成等价秒数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给Time增加operator float()，让t(10,15,20)能得到总秒数。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后面分别用隐式和显式写法调用它。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3200400"/>
            <a:chOff x="914400" y="2986088"/>
            <a:chExt cx="7791450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Time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hour, minute, second;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Time(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h=0,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m=0,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s=0)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: hour(h), minute(m), second(s)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operator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Time::operator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sec = hour*3600 + minute*60 + second;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sec;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438400"/>
            <a:chOff x="8715375" y="2986088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hour、minute、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second都是整数，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算出的是从零点起的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整秒数。函数只读时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间，末尾可以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加const。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例11：写法不同，调用的是同一条转换规则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t.Show()按时分秒显示；赋给float时，用转换函数计算总秒数。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三种转换写法会得到相同结果。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6791325" cy="2171700"/>
            <a:chOff x="914400" y="325040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Time t(10,15,20);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s1 = 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s2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(t);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s3 =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t.Show();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"s1=" &lt;&lt; s1 &lt;&lt; '\t'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&lt;&lt; "s2=" &lt;&lt; s2 &lt;&lt; '\t'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&lt;&lt; "s3=" &lt;&lt; s3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0406"/>
            <a:ext cx="3762375" cy="2438400"/>
            <a:chOff x="7715250" y="3250406"/>
            <a:chExt cx="37623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040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473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0456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s1、s2、s3都为36920，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t仍保存10:15:20。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static_cast&lt;float&gt;(t)，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明确表示这里要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类型转换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例12：比较两个点，再修改一个点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给point增加==、!=、+=和-=。用p1(1,2)、p2(3,4)比较，再让p3(5,6)加上p1、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减去p1。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本例规定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a==b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横坐标相同，而且纵坐标相同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a!=b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横坐标不同，或者纵坐标不同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a+=b / a-=b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把结果存回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的坐标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例12　第1步：只差一个坐标，也是不相等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相等要求x、y都相同。不相等就直接取这个判断的反面，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避免漏掉只差一个坐标的情况。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point类内；x、y和构造函数沿用例3：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p) : x(p.x), y(p.y)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operator==(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p)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 == p.x &amp;&amp; y == p.y;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operator!=(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p)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!(*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== p);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1771650"/>
            <a:chOff x="7715250" y="3383756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(1,2)与(1,9)只有y不同，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也应不相等。若把两个!=用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&amp;&amp;连接，就会错误地要求两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项必须同时不同。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例12　第2步：复合赋值要修改当前坐标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+=把右边坐标加到当前坐标中，-=再分别减去。修改完成后，都返回*this。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6791325" cy="2943225"/>
            <a:chOff x="914400" y="2633662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加入point的public部分：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point&amp; operator+=(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p)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 += p.x;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-&gt;y += p.y;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point&amp; operator-=(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point&amp; p)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-&gt;x -= p.x;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-&gt;y -= p.y;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this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633662"/>
            <a:ext cx="3762375" cy="1771650"/>
            <a:chOff x="7715250" y="2633662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63366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4798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33712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返回point&amp;，后续操作用的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仍是原对象，不必为赋值结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果另造副本。类里没有额外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资源，析构可用默认版本。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例12　第3步：按比较和修改顺序核对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坐标读取函数沿用例3。先输出比较结果，再让p3每修改一次就显示一次，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核对它的现值。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 p1(1,2), p2(3,4), p3(5,6);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"p1==p2? " &lt;&lt; (p1==p2) &lt;&lt; endl;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"p1!=p2? " &lt;&lt; (p1!=p2)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p3 += p1;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p3.get_x() &lt;&lt; "," &lt;&lt; p3.get_y()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p3 -= p1;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p3.get_x() &lt;&lt; "," &lt;&lt; p3.get_y() &lt;&lt; endl;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比较输出0、1。p3先到(6,8)，再回到(5,6)；还可用(1,2)、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(1,9)检查!=是否能识别只差一项的情况。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例13：让word对象像数组一样访问字符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word保存字符串副本。让w[k]既能读字符，也能修改字符。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用w("china")把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0到4的小写字母改成大写，显示china与CHINA，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保留结尾的\0。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990600" y="3338512"/>
            <a:ext cx="9058275" cy="1905000"/>
            <a:chOff x="990600" y="3338512"/>
            <a:chExt cx="9058275" cy="1905000"/>
          </a:xfrm>
        </p:grpSpPr>
        <p:sp>
          <p:nvSpPr>
            <p:cNvPr id="10" name="Freeform 10"/>
            <p:cNvSpPr/>
            <p:nvPr/>
          </p:nvSpPr>
          <p:spPr>
            <a:xfrm>
              <a:off x="2143125" y="3338512"/>
              <a:ext cx="1095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2143125" y="3757612"/>
              <a:ext cx="1095375" cy="628650"/>
              <a:chOff x="2143125" y="3757612"/>
              <a:chExt cx="1095375" cy="62865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2143125" y="375761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2228850" y="388620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143125" y="4614862"/>
              <a:ext cx="1095375" cy="628650"/>
              <a:chOff x="2143125" y="4614862"/>
              <a:chExt cx="1095375" cy="62865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2143125" y="461486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2228850" y="474345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C</a:t>
                </a:r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3505200" y="3338512"/>
              <a:ext cx="1095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3505200" y="3757612"/>
              <a:ext cx="1095375" cy="628650"/>
              <a:chOff x="3505200" y="3757612"/>
              <a:chExt cx="1095375" cy="6286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3505200" y="375761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590925" y="388620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h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505200" y="4614862"/>
              <a:ext cx="1095375" cy="628650"/>
              <a:chOff x="3505200" y="4614862"/>
              <a:chExt cx="1095375" cy="62865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3505200" y="461486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3590925" y="474345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H</a:t>
                </a:r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4867275" y="3338512"/>
              <a:ext cx="1095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4867275" y="3757612"/>
              <a:ext cx="1095375" cy="628650"/>
              <a:chOff x="4867275" y="3757612"/>
              <a:chExt cx="1095375" cy="62865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867275" y="375761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953000" y="388620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867275" y="4614862"/>
              <a:ext cx="1095375" cy="628650"/>
              <a:chOff x="4867275" y="4614862"/>
              <a:chExt cx="1095375" cy="62865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4867275" y="461486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953000" y="474345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I</a:t>
                </a:r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6229350" y="3338512"/>
              <a:ext cx="1095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6229350" y="3757612"/>
              <a:ext cx="1095375" cy="628650"/>
              <a:chOff x="6229350" y="3757612"/>
              <a:chExt cx="1095375" cy="62865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6229350" y="375761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6315075" y="388620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6229350" y="4614862"/>
              <a:ext cx="1095375" cy="628650"/>
              <a:chOff x="6229350" y="4614862"/>
              <a:chExt cx="1095375" cy="62865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6229350" y="461486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6315075" y="474345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</a:t>
                </a:r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7591425" y="3338512"/>
              <a:ext cx="1095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grpSp>
          <p:nvGrpSpPr>
            <p:cNvPr id="55" name="Group 55"/>
            <p:cNvGrpSpPr/>
            <p:nvPr/>
          </p:nvGrpSpPr>
          <p:grpSpPr>
            <a:xfrm>
              <a:off x="7591425" y="3757612"/>
              <a:ext cx="1095375" cy="628650"/>
              <a:chOff x="7591425" y="3757612"/>
              <a:chExt cx="1095375" cy="62865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7591425" y="375761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7677150" y="388620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7591425" y="4614862"/>
              <a:ext cx="1095375" cy="628650"/>
              <a:chOff x="7591425" y="4614862"/>
              <a:chExt cx="1095375" cy="628650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7591425" y="461486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7" name="Freeform 57"/>
              <p:cNvSpPr/>
              <p:nvPr/>
            </p:nvSpPr>
            <p:spPr>
              <a:xfrm>
                <a:off x="7677150" y="474345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</a:t>
                </a:r>
              </a:p>
            </p:txBody>
          </p:sp>
        </p:grpSp>
        <p:sp>
          <p:nvSpPr>
            <p:cNvPr id="60" name="Freeform 60"/>
            <p:cNvSpPr/>
            <p:nvPr/>
          </p:nvSpPr>
          <p:spPr>
            <a:xfrm>
              <a:off x="8953500" y="3338512"/>
              <a:ext cx="1095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5</a:t>
              </a:r>
            </a:p>
          </p:txBody>
        </p:sp>
        <p:grpSp>
          <p:nvGrpSpPr>
            <p:cNvPr id="65" name="Group 65"/>
            <p:cNvGrpSpPr/>
            <p:nvPr/>
          </p:nvGrpSpPr>
          <p:grpSpPr>
            <a:xfrm>
              <a:off x="8953500" y="3757612"/>
              <a:ext cx="1095375" cy="628650"/>
              <a:chOff x="8953500" y="3757612"/>
              <a:chExt cx="1095375" cy="62865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8953500" y="375761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E5EAF0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3" name="Freeform 63"/>
              <p:cNvSpPr/>
              <p:nvPr/>
            </p:nvSpPr>
            <p:spPr>
              <a:xfrm>
                <a:off x="9039225" y="388620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8953500" y="4614862"/>
              <a:ext cx="1095375" cy="628650"/>
              <a:chOff x="8953500" y="4614862"/>
              <a:chExt cx="1095375" cy="62865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8953500" y="4614862"/>
                <a:ext cx="1095375" cy="628650"/>
              </a:xfrm>
              <a:prstGeom prst="roundRect">
                <a:avLst>
                  <a:gd name="adj" fmla="val 12121"/>
                </a:avLst>
              </a:prstGeom>
              <a:solidFill>
                <a:srgbClr val="E5EAF0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7" name="Freeform 67"/>
              <p:cNvSpPr/>
              <p:nvPr/>
            </p:nvSpPr>
            <p:spPr>
              <a:xfrm>
                <a:off x="9039225" y="4743450"/>
                <a:ext cx="9239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\0</a:t>
                </a:r>
              </a:p>
            </p:txBody>
          </p:sp>
        </p:grpSp>
        <p:sp>
          <p:nvSpPr>
            <p:cNvPr id="70" name="Freeform 70"/>
            <p:cNvSpPr/>
            <p:nvPr/>
          </p:nvSpPr>
          <p:spPr>
            <a:xfrm>
              <a:off x="990600" y="3890962"/>
              <a:ext cx="10001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原字符</a:t>
              </a:r>
            </a:p>
          </p:txBody>
        </p:sp>
        <p:sp>
          <p:nvSpPr>
            <p:cNvPr id="72" name="Freeform 72"/>
            <p:cNvSpPr/>
            <p:nvPr/>
          </p:nvSpPr>
          <p:spPr>
            <a:xfrm>
              <a:off x="990600" y="4757738"/>
              <a:ext cx="10001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修改后</a:t>
              </a:r>
            </a:p>
          </p:txBody>
        </p:sp>
      </p:grpSp>
      <p:sp>
        <p:nvSpPr>
          <p:cNvPr id="75" name="Freeform 7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8" name="Group 78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76" name="Freeform 76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要让w[k]能写在等号左边，函数就得返回那个字符的引用。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这样赋值才会改到word内部的字符。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例13　第1步：复制文字，返回指定字符的引用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包含&lt;iostream&gt;、&lt;cstring&gt;。多申请一格，复制文字和结尾的\0。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7791450" cy="3457575"/>
            <a:chOff x="914400" y="2633662"/>
            <a:chExt cx="7791450" cy="345757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word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str;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str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[strlen(s)+1];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strcpy(str, s);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~word()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[] str;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&amp; operator[](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*(str+k);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str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word(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word&amp;)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word&amp; operator=(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word&amp;)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633662"/>
            <a:ext cx="2905125" cy="2438400"/>
            <a:chOff x="8715375" y="2633662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633662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2947988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033712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*(str+k)就是str[k]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，返回它的引用。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析构用delete[]释放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数组；本例禁止复制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和赋值，避免只复制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指针后重复释放。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例13　第2步：从下标4改到0，及时停下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n从5减到1，每次处理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n-1，也就是4、3、2、1、0。n到0就结束，不再访问。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6791325" cy="3200400"/>
            <a:chOff x="914400" y="2633662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s = "china";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word w(s);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&gt;(strlen(s));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while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(n &gt; 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w[n-1] = w[n-1] - 'a' + 'A';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n--;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w.disp();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633662"/>
            <a:ext cx="3762375" cy="2105025"/>
            <a:chOff x="7715250" y="2633662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63366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294798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033712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本例按常用字符编码转换给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定的小写字母。若写n&gt;=0，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会多走一轮访问w[-1]；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这个operator[]不会自动检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查越界。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例14：为rect定制内存的申请与释放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rect保存长、宽。用malloc申请空间、free释放空间。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建立长5、宽9的动态对象，显示面积45，再用delete删除。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38250" y="3067050"/>
            <a:ext cx="9715500" cy="2171700"/>
            <a:chOff x="1238250" y="3067050"/>
            <a:chExt cx="9715500" cy="2171700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067050"/>
              <a:ext cx="2908300" cy="952500"/>
              <a:chOff x="1238250" y="3067050"/>
              <a:chExt cx="2908300" cy="9525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067050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19087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operator new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申请内存空间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067050"/>
              <a:ext cx="2908300" cy="952500"/>
              <a:chOff x="4641850" y="3067050"/>
              <a:chExt cx="2908300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067050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19087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rect构造函数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保存长5、宽9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506208"/>
              <a:ext cx="342900" cy="74184"/>
              <a:chOff x="4222750" y="3506208"/>
              <a:chExt cx="3429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543300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77919" y="35062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45450" y="3067050"/>
              <a:ext cx="2908300" cy="952500"/>
              <a:chOff x="8045450" y="3067050"/>
              <a:chExt cx="2908300" cy="9525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45450" y="3067050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31175" y="319087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对象可用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面积为45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26350" y="3506208"/>
              <a:ext cx="342900" cy="74184"/>
              <a:chOff x="7626350" y="3506208"/>
              <a:chExt cx="3429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6350" y="3543300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81519" y="35062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1238250" y="4286250"/>
              <a:ext cx="2908300" cy="952500"/>
              <a:chOff x="1238250" y="4286250"/>
              <a:chExt cx="2908300" cy="9525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238250" y="4286250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323975" y="4576762"/>
                <a:ext cx="2736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delete p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4641850" y="4286250"/>
              <a:ext cx="2908300" cy="952500"/>
              <a:chOff x="4641850" y="4286250"/>
              <a:chExt cx="2908300" cy="9525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641850" y="4286250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727575" y="4576762"/>
                <a:ext cx="27368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析构对象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4222750" y="4725408"/>
              <a:ext cx="342900" cy="74184"/>
              <a:chOff x="4222750" y="4725408"/>
              <a:chExt cx="342900" cy="74184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4222750" y="4762500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477919" y="4725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2" name="Group 42"/>
            <p:cNvGrpSpPr/>
            <p:nvPr/>
          </p:nvGrpSpPr>
          <p:grpSpPr>
            <a:xfrm>
              <a:off x="8045450" y="4286250"/>
              <a:ext cx="2908300" cy="952500"/>
              <a:chOff x="8045450" y="4286250"/>
              <a:chExt cx="2908300" cy="95250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8045450" y="4286250"/>
                <a:ext cx="2908300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8131175" y="441007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operator delete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释放空间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626350" y="4725408"/>
              <a:ext cx="342900" cy="74184"/>
              <a:chOff x="7626350" y="4725408"/>
              <a:chExt cx="342900" cy="7418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7626350" y="4762500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881519" y="47254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47" name="Freeform 47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0" name="Group 50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48" name="Freeform 48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new先申请空间，再构造对象；delete先析构对象，再释放空间。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这是两组需要分开的工作。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例14　第1步：定义类与内存函数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包含&lt;iostream&gt;、&lt;cstdlib&gt;、&lt;cstddef&gt;和&lt;new&gt;。operator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new接收所需字节数，取得一块可供构造对象的空间。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7791450" cy="2171700"/>
            <a:chOff x="914400" y="3250406"/>
            <a:chExt cx="7791450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rect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length, width;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w) : length(l), width(w)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operator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(std::size_t size)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* p = std::malloc(size))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throw std::bad_alloc();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0406"/>
            <a:ext cx="2905125" cy="2438400"/>
            <a:chOff x="8715375" y="3250406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25040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473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0456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malloc成功就返回地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址，失败则抛出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bad_alloc。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new表达式取得空间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后，还要调用rect构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造函数保存长、宽。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例14　第1步：定义类与内存函数（续）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operator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* p) noexcept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std::free(p);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 delete用free归还malloc取得的空间。noexcept说明它不向外抛异常；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这两个内存函数都不使用对象的this。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例14　第2步：申请、使用，再释放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申请空间后，rect(5,9)把长宽存进成员。使用完delete p。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633662"/>
            <a:ext cx="10220325" cy="2428875"/>
            <a:chOff x="914400" y="2633662"/>
            <a:chExt cx="10220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26336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rect::disp()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std::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"area: " &lt;&lt; length*width &lt;&lt; std::endl;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rect* p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rect(5, 9);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p-&gt;disp();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6336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176838"/>
            <a:ext cx="10429875" cy="819150"/>
            <a:chOff x="990600" y="51768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1768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2911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输出area:45。malloc与free配对；这里只演示单对象，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普通类不必都重载内存函数。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例15：逗号表达式最后留下哪个结果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把逗号运算符定义为返回右边的point。给定p1(1,2)、p2(3,4)、p3(5,6)，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执行p1=(p1,p2+p3,p3)，看它最后保存谁的坐标。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8250" y="3176588"/>
            <a:ext cx="9715500" cy="2195512"/>
            <a:chOff x="1238250" y="3176588"/>
            <a:chExt cx="9715500" cy="2195512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176588"/>
              <a:ext cx="2908300" cy="1057275"/>
              <a:chOff x="1238250" y="3176588"/>
              <a:chExt cx="2908300" cy="10572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176588"/>
                <a:ext cx="2908300" cy="1057275"/>
              </a:xfrm>
              <a:prstGeom prst="roundRect">
                <a:avLst>
                  <a:gd name="adj" fmla="val 720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3528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p2+p3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算出(8,10)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176588"/>
              <a:ext cx="2908300" cy="1057275"/>
              <a:chOff x="4641850" y="3176588"/>
              <a:chExt cx="2908300" cy="10572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176588"/>
                <a:ext cx="2908300" cy="1057275"/>
              </a:xfrm>
              <a:prstGeom prst="roundRect">
                <a:avLst>
                  <a:gd name="adj" fmla="val 720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3528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(p1,p2+p3)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结果为(8,10)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668133"/>
              <a:ext cx="342900" cy="74184"/>
              <a:chOff x="4222750" y="3668133"/>
              <a:chExt cx="3429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705225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77919" y="36681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45450" y="3176588"/>
              <a:ext cx="2908300" cy="1057275"/>
              <a:chOff x="8045450" y="3176588"/>
              <a:chExt cx="2908300" cy="10572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45450" y="3176588"/>
                <a:ext cx="2908300" cy="1057275"/>
              </a:xfrm>
              <a:prstGeom prst="roundRect">
                <a:avLst>
                  <a:gd name="adj" fmla="val 720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31175" y="3352800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再与p3作逗号运算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结果为(5,6)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26350" y="3668133"/>
              <a:ext cx="342900" cy="74184"/>
              <a:chOff x="7626350" y="3668133"/>
              <a:chExt cx="3429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6350" y="3705225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81519" y="36681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1238250" y="5000625"/>
              <a:ext cx="9715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最后赋给p1的是(5,6)，所以显示的乘积为30。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32" name="Freeform 32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逗号仍从左结合。p2+p3会参与中间计算，但整个括号表达式最终取得的是p3。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例15　第1步：逗号返回右边，加法返回坐标和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operator,返回右边对象，operator+返回对应坐标的和。disp显示x*y，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输出时用area作标签。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3200400"/>
            <a:chOff x="914400" y="2986088"/>
            <a:chExt cx="7791450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x, 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xx=0,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yy=0) : x(xx), y(yy)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operator,(point r)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operator+(point r)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point(x+r.x, y+r.y);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disp()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"area: " &lt;&lt; x*y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438400"/>
            <a:chOff x="8715375" y="2986088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逗号返回右边的副本，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不修改原对象。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这个例子用来认识语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法，实际设计中通常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保留逗号的内置含义，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读起来更清楚。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例15　第2步：中间算过的值，未必是最终结果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先算p2+p3，得到(8,10)。第一次逗号取它作为结果，第二次逗号再取右边的p3，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得到(5,6)。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point p1(1,2), p2(3,4), p3(5,6);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p1.disp(); p2.disp(); p3.disp();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p1 = (p1, p2+p3, p3);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p1.disp();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显示的乘积依次是2、12、30、30。最后p1保存(5,6)，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中间算出的(8,10)没有成为整个表达式的最终结果。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RMB示例：元和分，怎样与小数金额互相转换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RMB用整数yuan、fen分开保存元和分。希望既能用1.01建立金额对象，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也能把对象换成double参与计算。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38250" y="3228975"/>
            <a:ext cx="9715500" cy="1828800"/>
            <a:chOff x="1238250" y="3228975"/>
            <a:chExt cx="9715500" cy="1828800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228975"/>
              <a:ext cx="2908300" cy="857250"/>
              <a:chOff x="1238250" y="3228975"/>
              <a:chExt cx="2908300" cy="8572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228975"/>
                <a:ext cx="29083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30517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double数值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1.01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228975"/>
              <a:ext cx="2908300" cy="857250"/>
              <a:chOff x="4641850" y="3228975"/>
              <a:chExt cx="2908300" cy="8572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228975"/>
                <a:ext cx="29083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30517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RMB对象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1元1分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620508"/>
              <a:ext cx="342900" cy="74184"/>
              <a:chOff x="4222750" y="3620508"/>
              <a:chExt cx="3429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657600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77919" y="36205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45450" y="3228975"/>
              <a:ext cx="2908300" cy="857250"/>
              <a:chOff x="8045450" y="3228975"/>
              <a:chExt cx="2908300" cy="8572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45450" y="3228975"/>
                <a:ext cx="2908300" cy="857250"/>
              </a:xfrm>
              <a:prstGeom prst="roundRect">
                <a:avLst>
                  <a:gd name="adj" fmla="val 888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31175" y="3305175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double数值</a:t>
                </a:r>
                <a:br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1.01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26350" y="3620508"/>
              <a:ext cx="342900" cy="74184"/>
              <a:chOff x="7626350" y="3620508"/>
              <a:chExt cx="3429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6350" y="3657600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81519" y="36205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3905250" y="4686300"/>
              <a:ext cx="2286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构造函数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239000" y="4686300"/>
              <a:ext cx="31432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operator double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6" name="Group 36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4" name="Freeform 34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构造函数把数值变成对象，operator double把对象变成数值。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转换函数不另写返回类型，但仍要返回double结果。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RMB示例　第1步：构造对象并显示金额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只讨论非负且在int范围内的金额。把小数元换成分并取整，若分满100，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再向元进一。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7791450" cy="2428875"/>
            <a:chOff x="914400" y="3250406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RMB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yuan, fen;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RMB(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value=0.0)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yuan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&gt;(value);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fen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&lt;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&gt;((value-yuan)*100+0.5);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yuan += fen/100;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fen %= 100;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0406"/>
            <a:ext cx="2905125" cy="2438400"/>
            <a:chOff x="8715375" y="3250406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25040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473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0456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分的计算加0.5再转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整数，按本例规则取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整。fen/100计算进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到元的部分，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fen%100留下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0到99分。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RMB示例　第1步：构造对象并显示金额（续）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ShowRMB()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cout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&lt;&lt; yuan &lt;&lt; "元" &lt;&lt; fen &lt;&lt; "分"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operator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ShowRMB显示元、分，operator double声明转换方法。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浮点数不能精确表示所有金额，实际计算通常更适合统一保存整数分。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RMB示例　第2步：转换成以元为单位的小数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把fen除以100.0换成元，再与yuan相加，就得到以元为单位的double数值。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869406"/>
            <a:ext cx="10220325" cy="1914525"/>
            <a:chOff x="914400" y="28694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8694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RMB::operator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yuan + fen/100.0;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main中：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RMB r1(1.01), r2(2.20), r3;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r3 = RMB((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)r1 + 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)r2);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r3.ShowRMB();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8694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98231"/>
            <a:ext cx="10429875" cy="819150"/>
            <a:chOff x="990600" y="489823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982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01253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1.01与2.20相加得到3.21，再构造成RMB，显示3元21分。这里写100.0，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是为了按浮点除法计算。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RMB示例　第3步：看清隐式转换经过哪几步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RMB没有写operator+，r1+2.40为什么还能算？因为r1可以先通过operator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double变成普通数值。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r3 = r1 + 2.40;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r3.ShowRMB();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r3 = 2.0 - r1;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r3.ShowRMB();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429875" cy="819150"/>
            <a:chOff x="990600" y="468868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r1先变为1.01，算得3.41或0.99，再由RMB构造函数生成对象赋给r3，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分别显示3元41分、0元99分。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类型转换与其他重载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自动转换发生在哪里，调用时要看得出来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转换让一些表达式能直接写出来，但也可能让调用过程不明显。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编译器会结合候选函数和可用转换，选择合适版本。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转换方向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设计时要留意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RMB 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 double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由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 double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提供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double 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 RMB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由可接收单个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double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的构造函数提供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多条转换都能走通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可能无法唯一选择，也可能发生没注意到的转换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这不是按“成员、友元、转换”依次尝试。若不希望自动转换，可用explicit限制，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在需要的位置明确写出转换。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模拟练习：从参数和结果检查重载（第1—2题）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判断每句话是否正确，并说明理由。涉及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按本讲使用的传统对象成员形式判断。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operator+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需要显式传入左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右两个对象。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2.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后置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++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可以返回局部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temp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的引用。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371475"/>
            <a:chOff x="990600" y="52530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先写下判断，再用调用对象、参数或返回结果说明理由。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模拟练习讲评：从参数和结果检查重载（第1—2题）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判断每句话是否正确，并说明理由。涉及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按本讲使用的传统对象成员形式判断。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524499"/>
                <a:gridCol w="952501"/>
                <a:gridCol w="37147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1.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成员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operator+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需要显式传入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左右两个对象。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左边已经是当前对象，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只传右边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2.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后置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++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可以返回局部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temp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的引用。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temp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在函数结束后销毁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371475"/>
            <a:chOff x="990600" y="52530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说理由时指出具体对象：谁调用函数，函数改了什么，返回的对象还能存在多久。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模拟练习：从参数和结果检查重载（第3—4题）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判断每句话是否正确，并说明理由。涉及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按本讲使用的传统对象成员形式判断。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3. operator double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没有结果，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相当于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4.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两点只差一个坐标，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!=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就应当成立。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371475"/>
            <a:chOff x="990600" y="52530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先写下判断，再用调用对象、参数或返回结果说明理由。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模拟练习讲评：从参数和结果检查重载（第3—4题）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判断每句话是否正确，并说明理由。涉及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成员函数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按本讲使用的传统对象成员形式判断。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5524499"/>
                <a:gridCol w="952501"/>
                <a:gridCol w="371475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判断内容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结论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3. operator double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没有结果，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相当于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void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double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已说明结果类型，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函数仍返回数值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 xml:space="preserve">4. 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两点只差一个坐标，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!=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就应当成立。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相等要求两项都同，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不等只需有一项不同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371475"/>
            <a:chOff x="990600" y="52530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说理由时指出具体对象：谁调用函数，函数改了什么，返回的对象还能存在多久。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本讲回顾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本讲回顾：每个运算符背后，都有对应函数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复数、时间、日期换了不同的例子，用的仍是同一个办法：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把对象的操作写成函数，再让熟悉的符号调用它。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3200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遇到的任务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Consolas"/>
                          <a:ea typeface="Microsoft YaHei"/>
                          <a:cs typeface="Consolas"/>
                        </a:rPr>
                        <a:t>采用的方法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复数、点的加减与比较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按成员或非成员形式定义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operator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时间前置、后置自增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分清新值、旧值，以及引用和值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日期输入输出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接收并返回流的引用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762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对象与普通数值之间转换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Consolas"/>
                          <a:ea typeface="Microsoft YaHei"/>
                          <a:cs typeface="Consolas"/>
                        </a:rPr>
                        <a:t>构造函数与转换函数，分别完成两个方向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本讲回顾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本讲回顾：代入数据，检查一次完整调用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检查一个重载时，从具体表达式入手：左右是什么对象，哪些数据被修改，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结果从哪里取得？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再试进位、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边界、输入失败和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自赋值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等情况。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8250" y="3452812"/>
            <a:ext cx="9715500" cy="933450"/>
            <a:chOff x="1238250" y="3452812"/>
            <a:chExt cx="9715500" cy="933450"/>
          </a:xfrm>
        </p:grpSpPr>
        <p:grpSp>
          <p:nvGrpSpPr>
            <p:cNvPr id="13" name="Group 13"/>
            <p:cNvGrpSpPr/>
            <p:nvPr/>
          </p:nvGrpSpPr>
          <p:grpSpPr>
            <a:xfrm>
              <a:off x="1238250" y="3452812"/>
              <a:ext cx="2908300" cy="933450"/>
              <a:chOff x="1238250" y="3452812"/>
              <a:chExt cx="2908300" cy="9334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238250" y="3452812"/>
                <a:ext cx="29083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323975" y="3567112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哪些对象参与</a:t>
                </a:r>
                <a:br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左右操作数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41850" y="3452812"/>
              <a:ext cx="2908300" cy="933450"/>
              <a:chOff x="4641850" y="3452812"/>
              <a:chExt cx="2908300" cy="93345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41850" y="3452812"/>
                <a:ext cx="29083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27575" y="3567112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原对象是否改变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修改前后的值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22750" y="3882445"/>
              <a:ext cx="342900" cy="74184"/>
              <a:chOff x="4222750" y="3882445"/>
              <a:chExt cx="3429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22750" y="3919538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477919" y="388244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8045450" y="3452812"/>
              <a:ext cx="2908300" cy="933450"/>
              <a:chOff x="8045450" y="3452812"/>
              <a:chExt cx="2908300" cy="93345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045450" y="3452812"/>
                <a:ext cx="2908300" cy="933450"/>
              </a:xfrm>
              <a:prstGeom prst="roundRect">
                <a:avLst>
                  <a:gd name="adj" fmla="val 816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131175" y="3567112"/>
                <a:ext cx="27368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表达式得到什么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值或对象的引用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626350" y="3882445"/>
              <a:ext cx="342900" cy="74184"/>
              <a:chOff x="7626350" y="3882445"/>
              <a:chExt cx="342900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6350" y="3919538"/>
                <a:ext cx="3429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9525">
                    <a:moveTo>
                      <a:pt x="0" y="0"/>
                    </a:moveTo>
                    <a:lnTo>
                      <a:pt x="3429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81519" y="3882445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重载不改变优先级、结合性和操作数个数。转换函数仍有返回结果；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隐式转换则要看清它发生的位置。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99</ns0:Slides>
  <ns0:Notes>37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37</ns1:i4>
      </ns1:variant>
    </ns1:vector>
  </ns0:HeadingPairs>
  <ns0:TitlesOfParts>
    <ns1:vector size="37" baseType="lpstr">
      <ns1:lpstr>老师发来一份名单，你改的是哪一份？</ns1:lpstr>
      <ns1:lpstr>想把原名单改对，应该改哪张纸？</ns1:lpstr>
      <ns1:lpstr>交换了副本，原变量为什么没有变？</ns1:lpstr>
      <ns1:lpstr>你记在自己纸上的结果，老师怎样拿到？</ns1:lpstr>
      <ns1:lpstr>函数里的统计结果，怎样交给主函数？</ns1:lpstr>
      <ns1:lpstr>歌唱比赛结束后，怎样算出最高得分？</ns1:lpstr>
      <ns1:lpstr>歌唱比赛：计算去掉极端分数后的最高分</ns1:lpstr>
      <ns1:lpstr>去掉的是两个评分，重复的分数仍可能留下</ns1:lpstr>
      <ns1:lpstr>每个人都要统计，用函数接收这一组评分</ns1:lpstr>
      <ns1:lpstr>把整组评分交给函数，还需要告诉它什么？</ns1:lpstr>
      <ns1:lpstr>数组参数访问的是哪一批元素？</ns1:lpstr>
      <ns1:lpstr>参数列表中的m，记录这次有效评分的数量</ns1:lpstr>
      <ns1:lpstr>上一名选手的总分，能带到下一名身上吗？</ns1:lpstr>
      <ns1:lpstr>局部变量：每次统计都从自己的初值开始</ns1:lpstr>
      <ns1:lpstr>两个地方都写m，它们一定是同一份记录吗？</ns1:lpstr>
      <ns1:lpstr>相同的名字，也可能指向不同的变量</ns1:lpstr>
      <ns1:lpstr>能不能使用一个变量，要看声明所在的范围</ns1:lpstr>
      <ns1:lpstr>离开一对大括号，哪些名字还能用？</ns1:lpstr>
      <ns1:lpstr>完整程序：每次统计一名选手（1/2）</ns1:lpstr>
      <ns1:lpstr>完整程序：每次统计一名选手（2/2）</ns1:lpstr>
      <ns1:lpstr>两份记录放反了，怎样把它们交换回来？</ns1:lpstr>
      <ns1:lpstr>交换变量：要把原来的两个值真正换过来</ns1:lpstr>
      <ns1:lpstr>直接连写两次赋值，会丢掉原来的值</ns1:lpstr>
      <ns1:lpstr>普通形参收到副本，换完副本还不够</ns1:lpstr>
      <ns1:lpstr>副本已经换好了，怎样让原来的两个格子交换？</ns1:lpstr>
      <ns1:lpstr>引用交换：三次赋值改的是原变量</ns1:lpstr>
      <ns1:lpstr>完整程序：用引用交换原变量</ns1:lpstr>
      <ns1:lpstr>同一个&amp;符号，放的位置不同，含义也不同</ns1:lpstr>
      <ns1:lpstr>文字转换后，还能保留一份原文吗？</ns1:lpstr>
      <ns1:lpstr>自动修正：保留原文，再得到一份大写版</ns1:lpstr>
      <ns1:lpstr>要同时打印原文和大写版，该在谁身上修改？</ns1:lpstr>
      <ns1:lpstr>这次要保留原文，传值恰好满足需要</ns1:lpstr>
      <ns1:lpstr>完整程序：保留原文并返回大写副本（1/2）</ns1:lpstr>
      <ns1:lpstr>完整程序：保留原文并返回大写副本（2/2）</ns1:lpstr>
      <ns1:lpstr>要不要修改原数据，决定参数怎样写</ns1:lpstr>
      <ns1:lpstr>模拟练习：改的是哪一份数据？</ns1:lpstr>
      <ns1:lpstr>模拟练习：把作用域与传参一起检查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2026-10-03T08:36:23Z</dcterms:modified>
  <cp:category/>
  <cp:contentStatus/>
  <dc:language>zh-CN</dc:language>
</cp:coreProperties>
</file>