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346" r:id="rId4"/>
    <p:sldId id="347" r:id="rId5"/>
    <p:sldId id="351" r:id="rId6"/>
    <p:sldId id="353" r:id="rId7"/>
    <p:sldId id="348" r:id="rId8"/>
    <p:sldId id="349" r:id="rId9"/>
    <p:sldId id="354" r:id="rId10"/>
    <p:sldId id="355" r:id="rId11"/>
    <p:sldId id="356" r:id="rId12"/>
    <p:sldId id="357" r:id="rId13"/>
    <p:sldId id="358" r:id="rId14"/>
    <p:sldId id="359" r:id="rId15"/>
    <p:sldId id="260" r:id="rId16"/>
    <p:sldId id="261" r:id="rId17"/>
    <p:sldId id="262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EF5"/>
    <a:srgbClr val="F2EDDE"/>
    <a:srgbClr val="E4EDF0"/>
    <a:srgbClr val="DAE8EA"/>
    <a:srgbClr val="E0FBD1"/>
    <a:srgbClr val="E6E0F0"/>
    <a:srgbClr val="DDE0DC"/>
    <a:srgbClr val="E9E0EC"/>
    <a:srgbClr val="BAD5D8"/>
    <a:srgbClr val="AEC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8320" autoAdjust="0"/>
  </p:normalViewPr>
  <p:slideViewPr>
    <p:cSldViewPr snapToGrid="0">
      <p:cViewPr varScale="1">
        <p:scale>
          <a:sx n="99" d="100"/>
          <a:sy n="99" d="100"/>
        </p:scale>
        <p:origin x="103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9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36F97-6056-4A26-A65C-C0716172EC14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CE31C-4D10-464A-916F-3914E7C36D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395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602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578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150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840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45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867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088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576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956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003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530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307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先遮住最后一行，让学生判断加 1 时进位会停在哪里。再逐列做按位与：高位逐位相反，末尾都是 0，只有中间这一位两边都是 1。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先做 x=6，再让学生独立完成 x=20 的最后一行。追问结果为什么是 4 而不是 2，用来检查学生是否把位的位置和该位的权值混淆。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读表时先找最低位的 1，再计算左端点，不要求背表。给学生 5 秒作答后公布：12 的二进制为 1100，答案为 4；15 为 1111，答案为 1。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每加入一块，就把那一块从待查询范围里划掉。让学生确认这些块既不重叠也不遗漏，再把区间变化对应到二进制少掉的那个1。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固定盯住位置3，逐个检查哪些覆盖条带穿过它。注意3跳到4时发生了进位，不能把修改操作描述为简单地“增加一个二进制位”。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修改位置i，先用图排除5、6、7，再连到8。证明一般情况时令t=lowbit(j)，p=j+t的lowbit至少为2t，因此它的左端点不大于j-t+1，能包住当前区间。对于中间位置k=j+d（0&lt;d&lt;t），lowbit(k)=lowbit(d)≤d，所以覆盖起点至少为j+1，不可能包含i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让学生数访问节点的次数，而不是数下标相差了多少。修改时强调lowbit是“至少翻倍”，例如3跳到4时lowbit从1变成4，并不要求每次恰好翻倍。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将这一行代码与P05的推导表对应起来，让学生解释每个运算符。再代入0，观察返回0会怎样影响后续的下标跳转。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用sum(7)带着学生逐行执行，让他们说出每轮的x和res。随后擦去代码，让学生只根据“累计当前块、转向剩余前缀”复述循环。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逐行执行add(3,2)，特别检查访问8之后何时退出。让学生说明为什么不能写x&lt;n，以及为什么不允许调用add(0,delta)。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先演示add(1,3)，再演示add(2,1)，观察tree[2]怎样累计到4。强调不能先把tree[i]全部赋成a[i]，再重复执行这些add，否则会重复计入。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以tree[6]为例，让学生先指出两个前缀的右端点，再代入pre[6]-pre[4]=23-9=14。提醒选用一种建树方式即可，线性建树后不再把初始值逐项add一遍。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先完整走一遍sum(7)，再单独走sum(2)，不要把两个调用的访问节点画成一次连续查询。让学生解释为什么减去的是截至位置2的前缀，而不是把位置3也减掉。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先让学生口述“这次操作调用哪个函数、参数是什么”，再写分支。检查他们是否把题目的“增加delta”误读成“改为delta”。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让学生解释为什么tree[8]也要改，但这次sum(7)并不访问它。再用错误公式sum(7)-sum(3)得到17，对比正确答案23，指出被漏掉的正是修改后的a[3]=6。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先把题目的修改对象和查询对象说清楚，再引入差分。用前四个数手算差分，并让学生累加前三个差分还原a[3]=4。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让学生从左到右累加Δb：走到位置3时多出2，经过位置4、5、6时一直保留这份增量。走到位置7时再减去2，影响才结束，这就是第二个端点必须选r+1的原因。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指着同一个add函数，让学生说出这次被修改的是b的位置，而不是直接修改a的某个位置。把初始化和操作阶段分开框出，避免学生把三行当成每次都连续执行的代码。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用三个位置分别检验“修改开始前、修改内部、修改结束后”，让学生自行判断是否应增加2。再强调这时sum(r)-sum(l-1)求的是一段差分的和，不能当成原数组区间和。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先分别检查位置关系和大小关系，尤其说明相等不算逆序。让学生指出右侧哪些元素应计入，再提出“数值很大时怎样仍用小下标统计”的问题。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让学生沿原顺序写出排名，检查两个5是否都得到3。强调unique返回新的逻辑结尾，后续二分只使用前m个有效值，并没有要求数组容量随之变小。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每轮开始先问“tree里现在有哪些位置的元素”，用这个不变条件解释顺序。虽然当前值本身不会进入sum(k-1)，仍固定采用先查询后加入，使右侧集合的含义始终清楚。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最后一轮暂停，让学生分别说出sum(2)和sum(3)会统计哪些数。用全相等序列答案为0、严格递减序列答案为n(n-1)/2，检查他们的边界理解。</a:t>
            </a:r>
          </a:p>
          <a:p>
            <a:endParaRPr lang="en-US" dirty="0"/>
          </a:p>
          <a:p>
            <a:r>
              <a:rPr lang="zh-CN" dirty="0"/>
              <a:t>表中的频次数组记录每一个排名的数量，不是 tree[] 各格的直接值。当 n=500000 时，最多有 124999750000 个逆序对。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让学生遮住后两列，仅根据维护对象重新说出sum的意义。用数组{9,1}和{9,7}说明：两个前缀最大值都同为9，却无法确定区间[2,2]的最大值。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让学生检查自己的代码，而不是只听一遍列表。重点模拟add(0,1)、更新最后一个位置，以及连续处理两组输入时tree是否残留。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先让学生解释为什么add(p,v)不对，再逐层揭示提示。以旧值6、新值10为例，实际需要增加4，整个操作仍为O(log n)。</a:t>
            </a:r>
          </a:p>
          <a:p>
            <a:endParaRPr lang="en-US" dirty="0"/>
          </a:p>
          <a:p>
            <a:r>
              <a:rPr lang="en-US" dirty="0"/>
              <a:t>cpp</a:t>
            </a:r>
          </a:p>
          <a:p>
            <a:r>
              <a:rPr lang="zh-CN" dirty="0"/>
              <a:t>long long old_value = sum(p) - sum(p - 1); // 查询当前位置的旧值。</a:t>
            </a:r>
          </a:p>
          <a:p>
            <a:r>
              <a:rPr lang="zh-CN" dirty="0"/>
              <a:t>long long delta = v - old_value;          // 计算新值相对旧值的变化量。</a:t>
            </a:r>
          </a:p>
          <a:p>
            <a:r>
              <a:rPr lang="zh-CN" dirty="0"/>
              <a:t>add(p, delta);                           // 用一次增量更新完成赋值。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先只画前三项，让学生数每个b出现几次，再推广到p项。第二层提示出现后，引导他们把系数p-i+1拆成(p+1)-i，这一步就对应两棵树状数组。</a:t>
            </a:r>
          </a:p>
          <a:p>
            <a:endParaRPr lang="en-US" dirty="0"/>
          </a:p>
          <a:p>
            <a:r>
              <a:rPr lang="zh-CN" dirty="0"/>
              <a:t>设 S(p)=a[1]+…+a[p]，则：</a:t>
            </a:r>
          </a:p>
          <a:p>
            <a:endParaRPr lang="en-US" dirty="0"/>
          </a:p>
          <a:p>
            <a:r>
              <a:rPr lang="zh-CN" dirty="0"/>
              <a:t>S(p)=Σ(i=1..p)(p-i+1)b[i]=(p+1)Σ(i=1..p)b[i]-Σ(i=1..p)i·b[i]。</a:t>
            </a:r>
          </a:p>
          <a:p>
            <a:endParaRPr lang="en-US" dirty="0"/>
          </a:p>
          <a:p>
            <a:r>
              <a:rPr lang="zh-CN" dirty="0"/>
              <a:t>可用 tree1[] 维护b[i]，tree2[]维护i·b[i]；令Q1(p)、Q2(p)为两棵树的前缀查询，则 S(p)=(p+1)Q1(p)-Q2(p)，目标区间和为 S(r)-S(l-1)。</a:t>
            </a:r>
          </a:p>
          <a:p>
            <a:endParaRPr lang="en-US" dirty="0"/>
          </a:p>
          <a:p>
            <a:r>
              <a:rPr lang="zh-CN" dirty="0"/>
              <a:t>给 [l,r] 增加delta时，第一棵树在l加delta、在r+1减delta；第二棵树在l加l·delta、在r+1减(r+1)·delta，初始化也分别加入b[i]与i·b[i]。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先确认n与MAXN的区别，再检查tree的类型。全局初始化的0对应从零数组开始建树。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让学生对照两个循环的条件与下标变化方向。说明两者共用lowbit，但读取和更新的节点集合通常不同。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确认学生知道这里输入的是初始值，所以从全零状态直接增加value。原数组不必另外保存，当前单点值仍可由两个前缀和相减求得。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检查不同操作读取的参数类型与数量。特别核对闭区间左端点减1，以及输出格式与long long相匹配。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先说清tree维护对象已经改变，再读变量声明。差分可能为负，因此不能使用无符号类型保存这些数值。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让学生逐行比较例5-6与例5-7的函数，指出算法结构相同、数据含义不同。用r=n解释第二次端点调用为什么可以自然结束。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用i=1检查a[0]是否为0。强调这些a与b用于初始化，后续查询应从tree还原当前值。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让学生用区间[3,6]加2核对两个端点参数。最后检查单点查询分支是否错误地又减了一次前缀。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先区分n与m，特别提醒m已经不再表示操作次数。让学生指出哪个数组必须保留原顺序。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突出while(x&lt;=m)，让学生与前两题的n进行比较。再次说明tree[x]存的是一个排名区间的频次和，而不是单个排名的频次。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用两个相等元素检查去重后的m是否正确。让学生指出为什么后续查找的右端点是vals+m+1。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让学生说出每轮查询之前tree里代表哪些元素。用全相等序列和严格递减序列核对结果，最后检查ans与输出格式。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619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57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8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进阶算法与数据结构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248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33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99865" y="2967244"/>
            <a:ext cx="5203984" cy="9174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cs typeface="微软雅黑"/>
              </a:rPr>
              <a:t>树状数组</a:t>
            </a:r>
            <a:endParaRPr lang="zh-CN" altLang="en-US" sz="1400" dirty="0">
              <a:cs typeface="等线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435909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8D6AA20-425B-EE50-2389-7280327213AC}"/>
              </a:ext>
            </a:extLst>
          </p:cNvPr>
          <p:cNvSpPr txBox="1"/>
          <p:nvPr/>
        </p:nvSpPr>
        <p:spPr>
          <a:xfrm>
            <a:off x="717082" y="1421411"/>
            <a:ext cx="10621477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我们在之前的课程中已经学了很多高级的数据结构</a:t>
            </a:r>
            <a:r>
              <a:rPr lang="en-US" altLang="zh-CN" sz="2000" dirty="0"/>
              <a:t>, </a:t>
            </a:r>
            <a:r>
              <a:rPr lang="zh-CN" altLang="en-US" sz="2000" dirty="0"/>
              <a:t>而接下来要讲解的 </a:t>
            </a:r>
            <a:r>
              <a:rPr lang="zh-CN" altLang="en-US" sz="2000" b="1" dirty="0">
                <a:solidFill>
                  <a:srgbClr val="FF0000"/>
                </a:solidFill>
              </a:rPr>
              <a:t>树状数组 </a:t>
            </a:r>
            <a:r>
              <a:rPr lang="zh-CN" altLang="en-US" sz="2000" dirty="0"/>
              <a:t>和 </a:t>
            </a:r>
            <a:r>
              <a:rPr lang="zh-CN" altLang="en-US" sz="2000" b="1" dirty="0">
                <a:solidFill>
                  <a:srgbClr val="FF0000"/>
                </a:solidFill>
              </a:rPr>
              <a:t>线段树</a:t>
            </a:r>
            <a:r>
              <a:rPr lang="zh-CN" altLang="en-US" sz="2000" dirty="0"/>
              <a:t> 也是算法竞赛中常见的高级数据结构</a:t>
            </a:r>
            <a:r>
              <a:rPr lang="en-US" altLang="zh-CN" sz="2000" dirty="0"/>
              <a:t>, </a:t>
            </a:r>
            <a:r>
              <a:rPr lang="zh-CN" altLang="en-US" sz="2000" dirty="0"/>
              <a:t>它们结构清晰</a:t>
            </a:r>
            <a:r>
              <a:rPr lang="en-US" altLang="zh-CN" sz="2000" dirty="0"/>
              <a:t>, </a:t>
            </a:r>
            <a:r>
              <a:rPr lang="zh-CN" altLang="en-US" sz="2000" dirty="0"/>
              <a:t>操作方便</a:t>
            </a:r>
            <a:r>
              <a:rPr lang="en-US" altLang="zh-CN" sz="2000" dirty="0"/>
              <a:t>, </a:t>
            </a:r>
            <a:r>
              <a:rPr lang="zh-CN" altLang="en-US" sz="2000" dirty="0"/>
              <a:t>应用灵活</a:t>
            </a:r>
            <a:r>
              <a:rPr lang="en-US" altLang="zh-CN" sz="2000" dirty="0"/>
              <a:t>, </a:t>
            </a:r>
            <a:r>
              <a:rPr lang="zh-CN" altLang="en-US" sz="2000" dirty="0"/>
              <a:t>效率很高。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EE277DD-2AA7-23BC-978D-6CA3E1F6E01E}"/>
                  </a:ext>
                </a:extLst>
              </p:cNvPr>
              <p:cNvSpPr txBox="1"/>
              <p:nvPr/>
            </p:nvSpPr>
            <p:spPr>
              <a:xfrm>
                <a:off x="717082" y="2562692"/>
                <a:ext cx="10621477" cy="193963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还记得之前学过的</a:t>
                </a:r>
                <a:r>
                  <a:rPr lang="ja-JP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前缀和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吗？</a:t>
                </a:r>
              </a:p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给定数列 </a:t>
                </a:r>
                <a14:m>
                  <m:oMath xmlns:m="http://schemas.openxmlformats.org/officeDocument/2006/math"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lit/>
                      </m:rP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{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,…,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  <m:r>
                      <m:rPr>
                        <m:lit/>
                      </m:rP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查询前缀和：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ja-JP" sz="200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sum</m:t>
                    </m:r>
                    <m:d>
                      <m:d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x</m:t>
                        </m:r>
                      </m:e>
                    </m:d>
                    <m:r>
                      <a:rPr lang="en-US" altLang="ja-JP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a</m:t>
                        </m:r>
                      </m:e>
                      <m:sub>
                        <m:r>
                          <a:rPr lang="en-US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ja-JP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a</m:t>
                        </m:r>
                      </m:e>
                      <m:sub>
                        <m:r>
                          <a:rPr lang="en-US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ja-JP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+⋯+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x</m:t>
                        </m:r>
                      </m:sub>
                    </m:sSub>
                  </m:oMath>
                </a14:m>
                <a:endParaRPr 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区间和：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BR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</m:sub>
                    </m:sSub>
                    <m:r>
                      <a:rPr lang="pt-BR" altLang="ja-JP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+⋯+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BR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j</m:t>
                        </m:r>
                      </m:sub>
                    </m:sSub>
                    <m:r>
                      <a:rPr lang="pt-BR" altLang="ja-JP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nor/>
                      </m:rPr>
                      <a:rPr lang="pt-BR" altLang="ja-JP" sz="200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sum</m:t>
                    </m:r>
                    <m:d>
                      <m:d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j</m:t>
                        </m:r>
                      </m:e>
                    </m:d>
                    <m:r>
                      <a:rPr lang="pt-BR" altLang="ja-JP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m:rPr>
                        <m:nor/>
                      </m:rPr>
                      <a:rPr lang="pt-BR" altLang="ja-JP" sz="200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sum</m:t>
                    </m:r>
                    <m:d>
                      <m:d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  <m:r>
                          <a:rPr lang="pt-BR" altLang="ja-JP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e>
                    </m:d>
                  </m:oMath>
                </a14:m>
                <a:endParaRPr 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EE277DD-2AA7-23BC-978D-6CA3E1F6E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82" y="2562692"/>
                <a:ext cx="10621477" cy="1939634"/>
              </a:xfrm>
              <a:prstGeom prst="rect">
                <a:avLst/>
              </a:prstGeom>
              <a:blipFill>
                <a:blip r:embed="rId5"/>
                <a:stretch>
                  <a:fillRect l="-746" b="-4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5F3F0B7-DF40-CC1B-686A-EF9B4CA98A4A}"/>
                  </a:ext>
                </a:extLst>
              </p:cNvPr>
              <p:cNvSpPr txBox="1"/>
              <p:nvPr/>
            </p:nvSpPr>
            <p:spPr>
              <a:xfrm>
                <a:off x="717082" y="4780787"/>
                <a:ext cx="10621477" cy="14229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如果一个数组是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静态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的（不会修改），那么直接使用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"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前缀和数组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"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就够用了：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预处理：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</m:e>
                    </m:d>
                  </m:oMath>
                </a14:m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每次查询：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5F3F0B7-DF40-CC1B-686A-EF9B4CA98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82" y="4780787"/>
                <a:ext cx="10621477" cy="1422954"/>
              </a:xfrm>
              <a:prstGeom prst="rect">
                <a:avLst/>
              </a:prstGeom>
              <a:blipFill>
                <a:blip r:embed="rId6"/>
                <a:stretch>
                  <a:fillRect l="-746" b="-8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385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CFAF6A1-7DEA-D686-D7F3-F5A4DE7349EA}"/>
                  </a:ext>
                </a:extLst>
              </p:cNvPr>
              <p:cNvSpPr txBox="1"/>
              <p:nvPr/>
            </p:nvSpPr>
            <p:spPr>
              <a:xfrm>
                <a:off x="775716" y="1693541"/>
                <a:ext cx="10495787" cy="96622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那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如果题目允许</a:t>
                </a:r>
                <a:r>
                  <a:rPr lang="ja-JP" altLang="en-US" sz="2000" b="1" dirty="0">
                    <a:effectLst/>
                    <a:ea typeface="微软雅黑" panose="020B0503020204020204" pitchFamily="34" charset="-122"/>
                  </a:rPr>
                  <a:t>修改元素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呢？比如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中途要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把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改成 </a:t>
                </a:r>
                <a:r>
                  <a:rPr lang="en-US" altLang="ja-JP" sz="2000" dirty="0">
                    <a:effectLst/>
                    <a:ea typeface="微软雅黑" panose="020B0503020204020204" pitchFamily="34" charset="-122"/>
                  </a:rPr>
                  <a:t>100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ja-JP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我们来看书本上的 例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5-6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这道题目。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 </a:t>
                </a:r>
                <a:endParaRPr lang="ja-JP" altLang="en-US" sz="2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CFAF6A1-7DEA-D686-D7F3-F5A4DE734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693541"/>
                <a:ext cx="10495787" cy="966227"/>
              </a:xfrm>
              <a:prstGeom prst="rect">
                <a:avLst/>
              </a:prstGeom>
              <a:blipFill>
                <a:blip r:embed="rId5"/>
                <a:stretch>
                  <a:fillRect l="-581" b="-10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A845C68-189C-6A41-9344-47257781D886}"/>
                  </a:ext>
                </a:extLst>
              </p:cNvPr>
              <p:cNvSpPr txBox="1"/>
              <p:nvPr/>
            </p:nvSpPr>
            <p:spPr>
              <a:xfrm>
                <a:off x="775715" y="3205273"/>
                <a:ext cx="10495788" cy="23957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200" b="1" dirty="0">
                    <a:ea typeface="微软雅黑" panose="020B0503020204020204" pitchFamily="34" charset="-122"/>
                  </a:rPr>
                  <a:t>5-6 </a:t>
                </a:r>
                <a:r>
                  <a:rPr lang="zh-CN" altLang="en-US" sz="2200" b="1" dirty="0">
                    <a:ea typeface="微软雅黑" panose="020B0503020204020204" pitchFamily="34" charset="-122"/>
                  </a:rPr>
                  <a:t>树状数组 </a:t>
                </a:r>
                <a:r>
                  <a:rPr lang="en-US" altLang="zh-CN" sz="2200" b="1" dirty="0">
                    <a:ea typeface="微软雅黑" panose="020B0503020204020204" pitchFamily="34" charset="-122"/>
                  </a:rPr>
                  <a:t>1(J0506)</a:t>
                </a:r>
                <a:endParaRPr lang="zh-CN" altLang="en-US" sz="22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如题，已知一个数列，你需要进行下面两种操作：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将某一个数加上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；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求出某区间每一个数的和。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数列的长度、个数、以及操作的次数有：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1≤</m:t>
                    </m:r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≤5×</m:t>
                    </m:r>
                    <m:sSup>
                      <m:sSup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A845C68-189C-6A41-9344-47257781D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5" y="3205273"/>
                <a:ext cx="10495788" cy="2395720"/>
              </a:xfrm>
              <a:prstGeom prst="rect">
                <a:avLst/>
              </a:prstGeom>
              <a:blipFill>
                <a:blip r:embed="rId6"/>
                <a:stretch>
                  <a:fillRect l="-755" b="-35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2497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2683C5CE-9F6F-C98B-CB4C-A6F5A9BB416A}"/>
                  </a:ext>
                </a:extLst>
              </p:cNvPr>
              <p:cNvSpPr txBox="1"/>
              <p:nvPr/>
            </p:nvSpPr>
            <p:spPr>
              <a:xfrm>
                <a:off x="775716" y="1404047"/>
                <a:ext cx="10495787" cy="3044231"/>
              </a:xfrm>
              <a:prstGeom prst="rect">
                <a:avLst/>
              </a:prstGeom>
              <a:solidFill>
                <a:srgbClr val="F2EDDE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对于这道题，我们首先能想到两种朴素的方案：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方案一：直接维护原数组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修改操作很简单，直接改对应位置的值，复杂度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。但是查询区间和时，需要把查询范围内的每个数依次累加，最坏情况下要遍历整个数组，复杂度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方案二：维护前缀和数组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查询区间和很简单，直接用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𝑆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</m:d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𝑆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一步得到，复杂度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。但是修改某个元素后，它后面所有的前缀和都会随之改变，必须全部重新计算，最坏情况下同样是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2683C5CE-9F6F-C98B-CB4C-A6F5A9BB4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404047"/>
                <a:ext cx="10495787" cy="3044231"/>
              </a:xfrm>
              <a:prstGeom prst="rect">
                <a:avLst/>
              </a:prstGeom>
              <a:blipFill>
                <a:blip r:embed="rId5"/>
                <a:stretch>
                  <a:fillRect l="-581" b="-2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>
            <a:extLst>
              <a:ext uri="{FF2B5EF4-FFF2-40B4-BE49-F238E27FC236}">
                <a16:creationId xmlns:a16="http://schemas.microsoft.com/office/drawing/2014/main" id="{030DE574-88B8-37DB-2643-974F8FD33E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7995" y="4788030"/>
            <a:ext cx="8604017" cy="154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43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031311-FFE5-8BDD-C3C2-A3C8E3AF364E}"/>
              </a:ext>
            </a:extLst>
          </p:cNvPr>
          <p:cNvSpPr txBox="1"/>
          <p:nvPr/>
        </p:nvSpPr>
        <p:spPr>
          <a:xfrm>
            <a:off x="775714" y="2931077"/>
            <a:ext cx="10495787" cy="961289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是可以的，并且有两个实现的办法：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树状数组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线段树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今天我们先学更精巧、代码更短的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树状数组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(Bi</a:t>
            </a:r>
            <a:r>
              <a:rPr lang="en-US" sz="2000" b="1" dirty="0"/>
              <a:t>nary Indexed Tree, BIT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DEAEE0E-DDE9-613A-365E-BF7349ACD741}"/>
                  </a:ext>
                </a:extLst>
              </p:cNvPr>
              <p:cNvSpPr txBox="1"/>
              <p:nvPr/>
            </p:nvSpPr>
            <p:spPr>
              <a:xfrm>
                <a:off x="775714" y="1558912"/>
                <a:ext cx="10495787" cy="96128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这和我们学堆之前遇到的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"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无序数组 和 有序数组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"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有点类似：两个操作，一个快就必有一个慢。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能不能找一个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中间方案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，每次都不需要重新计算，让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修改和查询都达到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𝑶</m:t>
                    </m:r>
                    <m:d>
                      <m:d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𝒏</m:t>
                            </m:r>
                          </m:e>
                        </m:func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？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DEAEE0E-DDE9-613A-365E-BF7349ACD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4" y="1558912"/>
                <a:ext cx="10495787" cy="961289"/>
              </a:xfrm>
              <a:prstGeom prst="rect">
                <a:avLst/>
              </a:prstGeom>
              <a:blipFill>
                <a:blip r:embed="rId5"/>
                <a:stretch>
                  <a:fillRect l="-581" r="-2671" b="-10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81060A6F-2809-EDF4-9089-686EF5D06EB7}"/>
              </a:ext>
            </a:extLst>
          </p:cNvPr>
          <p:cNvSpPr txBox="1"/>
          <p:nvPr/>
        </p:nvSpPr>
        <p:spPr>
          <a:xfrm>
            <a:off x="790039" y="4279928"/>
            <a:ext cx="10467135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dirty="0"/>
              <a:t>树状数组是利用</a:t>
            </a:r>
            <a:r>
              <a:rPr lang="ja-JP" altLang="en-US" sz="2000" b="1" dirty="0"/>
              <a:t>数的二进制特征</a:t>
            </a:r>
            <a:r>
              <a:rPr lang="ja-JP" altLang="en-US" sz="2000" dirty="0"/>
              <a:t>进行检索的一种树状的结构。</a:t>
            </a:r>
            <a:endParaRPr lang="en-US" altLang="ja-JP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对于长度为 </a:t>
            </a:r>
            <a:r>
              <a:rPr lang="en-US" altLang="zh-CN" sz="2000" dirty="0"/>
              <a:t>n </a:t>
            </a:r>
            <a:r>
              <a:rPr lang="zh-CN" altLang="en-US" sz="2000" dirty="0"/>
              <a:t>的数列</a:t>
            </a:r>
            <a:r>
              <a:rPr lang="en-US" altLang="zh-CN" sz="2000" dirty="0"/>
              <a:t>, </a:t>
            </a:r>
            <a:r>
              <a:rPr lang="zh-CN" altLang="en-US" sz="2000" dirty="0"/>
              <a:t>前缀和需要用长度为 </a:t>
            </a:r>
            <a:r>
              <a:rPr lang="en-US" altLang="zh-CN" sz="2000" dirty="0"/>
              <a:t>n </a:t>
            </a:r>
            <a:r>
              <a:rPr lang="zh-CN" altLang="en-US" sz="2000" dirty="0"/>
              <a:t>的数组进行储存。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类似的</a:t>
            </a:r>
            <a:r>
              <a:rPr lang="en-US" altLang="zh-CN" sz="2000" dirty="0"/>
              <a:t>, </a:t>
            </a:r>
            <a:r>
              <a:rPr lang="zh-CN" altLang="en-US" sz="2000" dirty="0"/>
              <a:t>对于长度为 </a:t>
            </a:r>
            <a:r>
              <a:rPr lang="en-US" altLang="zh-CN" sz="2000" dirty="0"/>
              <a:t>n </a:t>
            </a:r>
            <a:r>
              <a:rPr lang="zh-CN" altLang="en-US" sz="2000" dirty="0"/>
              <a:t>的数列</a:t>
            </a:r>
            <a:r>
              <a:rPr lang="en-US" altLang="zh-CN" sz="2000" dirty="0"/>
              <a:t>,</a:t>
            </a:r>
            <a:r>
              <a:rPr lang="zh-CN" altLang="en-US" sz="2000" dirty="0"/>
              <a:t>树状数组也会使用长度为 </a:t>
            </a:r>
            <a:r>
              <a:rPr lang="en-US" altLang="zh-CN" sz="2000" dirty="0"/>
              <a:t>n </a:t>
            </a:r>
            <a:r>
              <a:rPr lang="zh-CN" altLang="en-US" sz="2000" dirty="0"/>
              <a:t>的数组来进行储存。只不过在这个数组中</a:t>
            </a:r>
            <a:r>
              <a:rPr lang="en-US" altLang="zh-CN" sz="2000" dirty="0"/>
              <a:t>, </a:t>
            </a:r>
            <a:r>
              <a:rPr lang="zh-CN" altLang="en-US" sz="2000" dirty="0"/>
              <a:t>每个</a:t>
            </a:r>
            <a:r>
              <a:rPr lang="zh-CN" altLang="en-US" sz="2000" b="1" dirty="0"/>
              <a:t>位置储存的内容则稍微有些复杂</a:t>
            </a:r>
            <a:r>
              <a:rPr lang="zh-CN" altLang="en-US" sz="2000" dirty="0"/>
              <a:t>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8397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031311-FFE5-8BDD-C3C2-A3C8E3AF364E}"/>
              </a:ext>
            </a:extLst>
          </p:cNvPr>
          <p:cNvSpPr txBox="1"/>
          <p:nvPr/>
        </p:nvSpPr>
        <p:spPr>
          <a:xfrm>
            <a:off x="775715" y="1584977"/>
            <a:ext cx="3076251" cy="5045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我们可以来举一个例子：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BFBD025-DEA9-2A27-632C-AA8A61AC6ED0}"/>
                  </a:ext>
                </a:extLst>
              </p:cNvPr>
              <p:cNvSpPr txBox="1"/>
              <p:nvPr/>
            </p:nvSpPr>
            <p:spPr>
              <a:xfrm>
                <a:off x="775716" y="2324050"/>
                <a:ext cx="10495787" cy="281186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想象一家连锁超市，今天营业结束，老板想知道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"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前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7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号收银台，今天一共收了多少钱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"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如果老板一个台一个台地去问，要问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7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次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这就是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查询。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但这家超市有一套聪明的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分级统计制度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收银台并不是各自独立的，它们被分成了若干个小组。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组长负责汇总本组内所有收银台的数据。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有的组长只管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个台，有的管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个，有的管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4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个，管辖范围各不相同。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BFBD025-DEA9-2A27-632C-AA8A61AC6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2324050"/>
                <a:ext cx="10495787" cy="2811860"/>
              </a:xfrm>
              <a:prstGeom prst="rect">
                <a:avLst/>
              </a:prstGeom>
              <a:blipFill>
                <a:blip r:embed="rId5"/>
                <a:stretch>
                  <a:fillRect l="-755" b="-3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1FD6F1BE-14B6-2C91-AF43-34113CD12324}"/>
              </a:ext>
            </a:extLst>
          </p:cNvPr>
          <p:cNvSpPr txBox="1"/>
          <p:nvPr/>
        </p:nvSpPr>
        <p:spPr>
          <a:xfrm>
            <a:off x="775715" y="5370422"/>
            <a:ext cx="10495788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a typeface="微软雅黑" panose="020B0503020204020204" pitchFamily="34" charset="-122"/>
              </a:rPr>
              <a:t>那么现在需要求总金额的话，就只需要问分别管辖了 </a:t>
            </a:r>
            <a:r>
              <a:rPr lang="en-US" altLang="zh-CN" sz="2000" dirty="0">
                <a:ea typeface="微软雅黑" panose="020B0503020204020204" pitchFamily="34" charset="-122"/>
              </a:rPr>
              <a:t>1~7 </a:t>
            </a:r>
            <a:r>
              <a:rPr lang="zh-CN" altLang="en-US" sz="2000" dirty="0">
                <a:ea typeface="微软雅黑" panose="020B0503020204020204" pitchFamily="34" charset="-122"/>
              </a:rPr>
              <a:t>号收银台的每个组长，问出来金额后，把他们加在一起就可以了！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3326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031311-FFE5-8BDD-C3C2-A3C8E3AF364E}"/>
              </a:ext>
            </a:extLst>
          </p:cNvPr>
          <p:cNvSpPr txBox="1"/>
          <p:nvPr/>
        </p:nvSpPr>
        <p:spPr>
          <a:xfrm>
            <a:off x="775715" y="1614850"/>
            <a:ext cx="10495787" cy="961289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树状数组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的思想与刚刚的例子非常类似，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我们建立一个数组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tree[]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每个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tree[x]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管辖一段区间的和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34A6B70F-AAE5-5E46-33E2-A5FA5C0CFF55}"/>
                  </a:ext>
                </a:extLst>
              </p:cNvPr>
              <p:cNvSpPr txBox="1"/>
              <p:nvPr/>
            </p:nvSpPr>
            <p:spPr>
              <a:xfrm>
                <a:off x="775715" y="3072284"/>
                <a:ext cx="10495787" cy="30811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以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数组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lit/>
                      </m:rP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{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7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8</m:t>
                        </m:r>
                      </m:sub>
                    </m:sSub>
                    <m:r>
                      <m:rPr>
                        <m:lit/>
                      </m:rP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为例。</a:t>
                </a:r>
              </a:p>
              <a:p>
                <a:pPr>
                  <a:lnSpc>
                    <a:spcPct val="200000"/>
                  </a:lnSpc>
                </a:pP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我们建立一个新数组 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tree[]</a:t>
                </a:r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它和原数组 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的长度一样。但每个 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tree[x]</a:t>
                </a:r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存的</a:t>
                </a:r>
                <a:r>
                  <a:rPr lang="ja-JP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𝒂</m:t>
                        </m:r>
                      </m:e>
                      <m:sub>
                        <m:r>
                          <a:rPr lang="en-US" altLang="ja-JP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本身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的数值</a:t>
                </a:r>
                <a:r>
                  <a:rPr lang="ja-JP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，而是某一段区间的和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ja-JP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接下来我们通过一个图例来一起去分析。接下来</a:t>
                </a:r>
                <a:r>
                  <a:rPr lang="zh-CN" altLang="en-US" sz="2000" dirty="0"/>
                  <a:t>这幅图也是树状数组的核心</a:t>
                </a:r>
                <a:r>
                  <a:rPr lang="en-US" altLang="zh-CN" sz="2000" dirty="0"/>
                  <a:t>, </a:t>
                </a:r>
                <a:r>
                  <a:rPr lang="zh-CN" altLang="en-US" sz="2000" dirty="0"/>
                  <a:t>理解了它</a:t>
                </a:r>
                <a:r>
                  <a:rPr lang="en-US" altLang="zh-CN" sz="2000" dirty="0"/>
                  <a:t>, </a:t>
                </a:r>
                <a:r>
                  <a:rPr lang="zh-CN" altLang="en-US" sz="2000" dirty="0"/>
                  <a:t>就能明白树状数组的一切操作。</a:t>
                </a:r>
                <a:endParaRPr lang="en-US" altLang="ja-JP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34A6B70F-AAE5-5E46-33E2-A5FA5C0CF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5" y="3072284"/>
                <a:ext cx="10495787" cy="3081164"/>
              </a:xfrm>
              <a:prstGeom prst="rect">
                <a:avLst/>
              </a:prstGeom>
              <a:blipFill>
                <a:blip r:embed="rId5"/>
                <a:stretch>
                  <a:fillRect l="-581" b="-2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9208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2708FBF5-64D3-0055-E430-DD5130909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805" y="1025360"/>
            <a:ext cx="5204365" cy="295983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">
                <a:extLst>
                  <a:ext uri="{FF2B5EF4-FFF2-40B4-BE49-F238E27FC236}">
                    <a16:creationId xmlns:a16="http://schemas.microsoft.com/office/drawing/2014/main" id="{3098CCAB-469E-9304-777A-0F7EB4DE7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696" y="1306512"/>
                <a:ext cx="6030183" cy="280794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图中</a:t>
                </a:r>
                <a:r>
                  <a:rPr kumimoji="0" lang="en-US" altLang="en-US" sz="2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带数字的圆圈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，代表树状数组中的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tree[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i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]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 </a:t>
                </a:r>
                <a:r>
                  <a:rPr kumimoji="0" lang="zh-CN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而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底下标着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kumimoji="0" lang="pt-BR" alt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kumimoji="0" lang="pt-BR" alt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,…,</m:t>
                    </m:r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的，是原数组中的元素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</a:t>
                </a:r>
              </a:p>
              <a:p>
                <a:pPr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zh-C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其中</a:t>
                </a:r>
                <a:r>
                  <a:rPr kumimoji="0" lang="en-US" altLang="en-US" sz="2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每个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tree[</a:t>
                </a:r>
                <a:r>
                  <a:rPr kumimoji="0" lang="en-US" altLang="en-US" sz="2000" b="1" i="0" u="none" strike="noStrike" cap="none" normalizeH="0" baseline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i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]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kumimoji="0" lang="en-US" altLang="en-US" sz="2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帮我们提前保存了原数组中"一小段连续元素的和</a:t>
                </a:r>
                <a:r>
                  <a:rPr kumimoji="0" lang="en-US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"。</a:t>
                </a:r>
                <a:endParaRPr lang="en-US" altLang="zh-CN" sz="2000" dirty="0"/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zh-CN" altLang="en-US" sz="2000" dirty="0"/>
                  <a:t>灰色圆圈是为了说明求和关系而画出来、但最终不存储的辅助节点。</a:t>
                </a:r>
                <a:endParaRPr kumimoji="0" lang="en-US" alt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Rectangle 1">
                <a:extLst>
                  <a:ext uri="{FF2B5EF4-FFF2-40B4-BE49-F238E27FC236}">
                    <a16:creationId xmlns:a16="http://schemas.microsoft.com/office/drawing/2014/main" id="{3098CCAB-469E-9304-777A-0F7EB4DE72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696" y="1306512"/>
                <a:ext cx="6030183" cy="2807948"/>
              </a:xfrm>
              <a:prstGeom prst="rect">
                <a:avLst/>
              </a:prstGeom>
              <a:blipFill>
                <a:blip r:embed="rId6"/>
                <a:stretch>
                  <a:fillRect l="-1112" r="-1011" b="-347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7B01482-487D-F117-A100-1C099E105D08}"/>
                  </a:ext>
                </a:extLst>
              </p:cNvPr>
              <p:cNvSpPr txBox="1"/>
              <p:nvPr/>
            </p:nvSpPr>
            <p:spPr>
              <a:xfrm>
                <a:off x="585786" y="4198548"/>
                <a:ext cx="10963275" cy="50353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先看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tree[1]: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图中节点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下面只有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，所以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a typeface="微软雅黑" panose="020B0503020204020204" pitchFamily="34" charset="-122"/>
                  </a:rPr>
                  <a:t>,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而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它负责的区间就是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1,1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7B01482-487D-F117-A100-1C099E105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86" y="4198548"/>
                <a:ext cx="10963275" cy="503536"/>
              </a:xfrm>
              <a:prstGeom prst="rect">
                <a:avLst/>
              </a:prstGeom>
              <a:blipFill>
                <a:blip r:embed="rId7"/>
                <a:stretch>
                  <a:fillRect l="-556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D6EDE167-F71B-8E90-E57F-242F9BB59455}"/>
                  </a:ext>
                </a:extLst>
              </p:cNvPr>
              <p:cNvSpPr txBox="1"/>
              <p:nvPr/>
            </p:nvSpPr>
            <p:spPr>
              <a:xfrm>
                <a:off x="585786" y="4808082"/>
                <a:ext cx="10963275" cy="142686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b="1" dirty="0">
                    <a:ea typeface="微软雅黑" panose="020B0503020204020204" pitchFamily="34" charset="-122"/>
                  </a:rPr>
                  <a:t>tree[2]: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节点 </a:t>
                </a:r>
                <a:r>
                  <a:rPr lang="en-US" altLang="ja-JP" sz="2000" dirty="0">
                    <a:effectLst/>
                    <a:ea typeface="微软雅黑" panose="020B0503020204020204" pitchFamily="34" charset="-122"/>
                  </a:rPr>
                  <a:t>2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下面连着两部分：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tree[1]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a</m:t>
                        </m:r>
                      </m:e>
                      <m:sub>
                        <m:r>
                          <a:rPr lang="en-US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故</a:t>
                </a:r>
                <a:r>
                  <a:rPr lang="ja-JP" altLang="en-US" sz="20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000" dirty="0"/>
                  <a:t>。</a:t>
                </a:r>
                <a:endParaRPr lang="en-US" sz="2000" dirty="0"/>
              </a:p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也就是说 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tree[2]</a:t>
                </a:r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保存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1,2</m:t>
                        </m:r>
                      </m:e>
                    </m:d>
                  </m:oMath>
                </a14:m>
                <a:r>
                  <a:rPr lang="en-US" altLang="ja-JP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这一段的和。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要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注意这里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tree[2]</a:t>
                </a:r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就不是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了，而是把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整体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的和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D6EDE167-F71B-8E90-E57F-242F9BB59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86" y="4808082"/>
                <a:ext cx="10963275" cy="1426865"/>
              </a:xfrm>
              <a:prstGeom prst="rect">
                <a:avLst/>
              </a:prstGeom>
              <a:blipFill>
                <a:blip r:embed="rId8"/>
                <a:stretch>
                  <a:fillRect l="-556"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6391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">
                <a:extLst>
                  <a:ext uri="{FF2B5EF4-FFF2-40B4-BE49-F238E27FC236}">
                    <a16:creationId xmlns:a16="http://schemas.microsoft.com/office/drawing/2014/main" id="{3098CCAB-469E-9304-777A-0F7EB4DE7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943" y="1803974"/>
                <a:ext cx="6563582" cy="96128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图中</a:t>
                </a:r>
                <a:r>
                  <a:rPr kumimoji="0" lang="en-US" altLang="en-US" sz="2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带数字的圆圈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，代表树状数组中的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tree[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i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]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而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底下标着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kumimoji="0" lang="pt-BR" alt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kumimoji="0" lang="pt-BR" alt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,…,</m:t>
                    </m:r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的，是原数组中的元素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2" name="Rectangle 1">
                <a:extLst>
                  <a:ext uri="{FF2B5EF4-FFF2-40B4-BE49-F238E27FC236}">
                    <a16:creationId xmlns:a16="http://schemas.microsoft.com/office/drawing/2014/main" id="{3098CCAB-469E-9304-777A-0F7EB4DE72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943" y="1803974"/>
                <a:ext cx="6563582" cy="961289"/>
              </a:xfrm>
              <a:prstGeom prst="rect">
                <a:avLst/>
              </a:prstGeom>
              <a:blipFill>
                <a:blip r:embed="rId5"/>
                <a:stretch>
                  <a:fillRect l="-929" b="-1075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854F248-0370-2CE7-A21A-B11EAAD1CF59}"/>
                  </a:ext>
                </a:extLst>
              </p:cNvPr>
              <p:cNvSpPr txBox="1"/>
              <p:nvPr/>
            </p:nvSpPr>
            <p:spPr>
              <a:xfrm>
                <a:off x="600075" y="3274756"/>
                <a:ext cx="10991850" cy="40011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tree[3]: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节点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没有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连着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前面的节点，它只对应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。所以：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e>
                    </m:d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，即负责区间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3,3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854F248-0370-2CE7-A21A-B11EAAD1C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75" y="3274756"/>
                <a:ext cx="10991850" cy="400110"/>
              </a:xfrm>
              <a:prstGeom prst="rect">
                <a:avLst/>
              </a:prstGeom>
              <a:blipFill>
                <a:blip r:embed="rId6"/>
                <a:stretch>
                  <a:fillRect l="-554" t="-9091" r="-2882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2708FBF5-64D3-0055-E430-DD51309098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8938" y="445358"/>
            <a:ext cx="4768119" cy="27117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F9DDDF2-C69C-6F93-418C-6A80CB21C08D}"/>
                  </a:ext>
                </a:extLst>
              </p:cNvPr>
              <p:cNvSpPr txBox="1"/>
              <p:nvPr/>
            </p:nvSpPr>
            <p:spPr>
              <a:xfrm>
                <a:off x="600075" y="3862689"/>
                <a:ext cx="10991850" cy="2350195"/>
              </a:xfrm>
              <a:prstGeom prst="rect">
                <a:avLst/>
              </a:prstGeom>
              <a:solidFill>
                <a:srgbClr val="F4FEF5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b="1" dirty="0">
                    <a:effectLst/>
                    <a:ea typeface="微软雅黑" panose="020B0503020204020204" pitchFamily="34" charset="-122"/>
                  </a:rPr>
                  <a:t>tree[4]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：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节点 </a:t>
                </a:r>
                <a:r>
                  <a:rPr lang="en-US" altLang="ja-JP" sz="2000" dirty="0">
                    <a:effectLst/>
                    <a:ea typeface="微软雅黑" panose="020B0503020204020204" pitchFamily="34" charset="-122"/>
                  </a:rPr>
                  <a:t>4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下面直接接了哪几块？</a:t>
                </a:r>
              </a:p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看到了：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tree[2]</a:t>
                </a:r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、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tree[3]</a:t>
                </a:r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sub>
                    </m:sSub>
                  </m:oMath>
                </a14:m>
                <a:endParaRPr lang="en-US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所以：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sub>
                    </m:sSub>
                  </m:oMath>
                </a14:m>
                <a:endParaRPr lang="en-US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而 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e>
                    </m:d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，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因此：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sub>
                    </m:sSub>
                  </m:oMath>
                </a14:m>
                <a:endParaRPr lang="en-US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也就是：</a:t>
                </a:r>
                <a:r>
                  <a:rPr lang="en-US" sz="2000" b="1" dirty="0">
                    <a:effectLst/>
                    <a:ea typeface="微软雅黑" panose="020B0503020204020204" pitchFamily="34" charset="-122"/>
                  </a:rPr>
                  <a:t>tree[4] </a:t>
                </a:r>
                <a:r>
                  <a:rPr lang="ja-JP" altLang="en-US" sz="2000" b="1" dirty="0">
                    <a:effectLst/>
                    <a:ea typeface="微软雅黑" panose="020B0503020204020204" pitchFamily="34" charset="-122"/>
                  </a:rPr>
                  <a:t>管辖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  <m:r>
                          <a:rPr lang="en-US" altLang="ja-JP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ja-JP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𝟒</m:t>
                        </m:r>
                      </m:e>
                    </m:d>
                  </m:oMath>
                </a14:m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F9DDDF2-C69C-6F93-418C-6A80CB21C0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75" y="3862689"/>
                <a:ext cx="10991850" cy="2350195"/>
              </a:xfrm>
              <a:prstGeom prst="rect">
                <a:avLst/>
              </a:prstGeom>
              <a:blipFill>
                <a:blip r:embed="rId8"/>
                <a:stretch>
                  <a:fillRect l="-554" b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378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">
                <a:extLst>
                  <a:ext uri="{FF2B5EF4-FFF2-40B4-BE49-F238E27FC236}">
                    <a16:creationId xmlns:a16="http://schemas.microsoft.com/office/drawing/2014/main" id="{3098CCAB-469E-9304-777A-0F7EB4DE7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943" y="1803974"/>
                <a:ext cx="6563582" cy="96128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图中</a:t>
                </a:r>
                <a:r>
                  <a:rPr kumimoji="0" lang="en-US" altLang="en-US" sz="2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带数字的圆圈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，代表树状数组中的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tree[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i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]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而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底下标着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kumimoji="0" lang="pt-BR" alt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kumimoji="0" lang="pt-BR" alt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,…,</m:t>
                    </m:r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的，是原数组中的元素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2" name="Rectangle 1">
                <a:extLst>
                  <a:ext uri="{FF2B5EF4-FFF2-40B4-BE49-F238E27FC236}">
                    <a16:creationId xmlns:a16="http://schemas.microsoft.com/office/drawing/2014/main" id="{3098CCAB-469E-9304-777A-0F7EB4DE72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943" y="1803974"/>
                <a:ext cx="6563582" cy="961289"/>
              </a:xfrm>
              <a:prstGeom prst="rect">
                <a:avLst/>
              </a:prstGeom>
              <a:blipFill>
                <a:blip r:embed="rId5"/>
                <a:stretch>
                  <a:fillRect l="-929" b="-1075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2708FBF5-64D3-0055-E430-DD51309098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8938" y="445358"/>
            <a:ext cx="4768119" cy="27117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C97051E-B3F8-5960-E4D2-7A96B4F3A0C6}"/>
                  </a:ext>
                </a:extLst>
              </p:cNvPr>
              <p:cNvSpPr txBox="1"/>
              <p:nvPr/>
            </p:nvSpPr>
            <p:spPr>
              <a:xfrm>
                <a:off x="641532" y="3312998"/>
                <a:ext cx="10908936" cy="185005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2000" b="1" dirty="0">
                    <a:effectLst/>
                    <a:ea typeface="微软雅黑" panose="020B0503020204020204" pitchFamily="34" charset="-122"/>
                  </a:rPr>
                  <a:t>tree[5]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：</a:t>
                </a:r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e>
                    </m:d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、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负责区间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5,5</m:t>
                        </m:r>
                      </m:e>
                    </m:d>
                  </m:oMath>
                </a14:m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000" b="1" dirty="0">
                    <a:effectLst/>
                    <a:ea typeface="微软雅黑" panose="020B0503020204020204" pitchFamily="34" charset="-122"/>
                  </a:rPr>
                  <a:t>tree[6]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：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节点 </a:t>
                </a:r>
                <a:r>
                  <a:rPr lang="en-US" altLang="ja-JP" sz="2000" dirty="0">
                    <a:effectLst/>
                    <a:ea typeface="微软雅黑" panose="020B0503020204020204" pitchFamily="34" charset="-122"/>
                  </a:rPr>
                  <a:t>6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下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有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tree[5]</a:t>
                </a:r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故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sub>
                    </m:sSub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sub>
                    </m:sSub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，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负责区间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5,6</m:t>
                        </m:r>
                      </m:e>
                    </m:d>
                  </m:oMath>
                </a14:m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ja-JP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2000" b="1" dirty="0">
                    <a:effectLst/>
                    <a:ea typeface="微软雅黑" panose="020B0503020204020204" pitchFamily="34" charset="-122"/>
                  </a:rPr>
                  <a:t>tree[7]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：</a:t>
                </a:r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7</m:t>
                        </m:r>
                      </m:e>
                    </m:d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、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负责区间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7,7</m:t>
                        </m:r>
                      </m:e>
                    </m:d>
                  </m:oMath>
                </a14:m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C97051E-B3F8-5960-E4D2-7A96B4F3A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32" y="3312998"/>
                <a:ext cx="10908936" cy="1850058"/>
              </a:xfrm>
              <a:prstGeom prst="rect">
                <a:avLst/>
              </a:prstGeom>
              <a:blipFill>
                <a:blip r:embed="rId7"/>
                <a:stretch>
                  <a:fillRect l="-559" r="-2905" b="-4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7F53B955-4200-8B86-89FB-433775C18534}"/>
              </a:ext>
            </a:extLst>
          </p:cNvPr>
          <p:cNvSpPr txBox="1"/>
          <p:nvPr/>
        </p:nvSpPr>
        <p:spPr>
          <a:xfrm>
            <a:off x="3762375" y="5772854"/>
            <a:ext cx="4543425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dirty="0">
                <a:effectLst/>
                <a:ea typeface="微软雅黑" panose="020B0503020204020204" pitchFamily="34" charset="-122"/>
              </a:rPr>
              <a:t>那</a:t>
            </a:r>
            <a:r>
              <a:rPr lang="ja-JP" altLang="en-US" sz="2200" dirty="0">
                <a:effectLst/>
                <a:ea typeface="微软雅黑" panose="020B0503020204020204" pitchFamily="34" charset="-122"/>
              </a:rPr>
              <a:t>节点 </a:t>
            </a:r>
            <a:r>
              <a:rPr lang="en-US" altLang="ja-JP" sz="2200" dirty="0">
                <a:effectLst/>
                <a:ea typeface="微软雅黑" panose="020B0503020204020204" pitchFamily="34" charset="-122"/>
              </a:rPr>
              <a:t>8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所负责的区间是什么呢？</a:t>
            </a:r>
            <a:endParaRPr lang="en-US" altLang="ja-JP" sz="22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3637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">
                <a:extLst>
                  <a:ext uri="{FF2B5EF4-FFF2-40B4-BE49-F238E27FC236}">
                    <a16:creationId xmlns:a16="http://schemas.microsoft.com/office/drawing/2014/main" id="{3098CCAB-469E-9304-777A-0F7EB4DE7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943" y="1803974"/>
                <a:ext cx="6563582" cy="96128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图中</a:t>
                </a:r>
                <a:r>
                  <a:rPr kumimoji="0" lang="en-US" altLang="en-US" sz="2000" b="1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带数字的圆圈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，代表树状数组中的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tree[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i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]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而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底下标着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kumimoji="0" lang="pt-BR" alt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kumimoji="0" lang="pt-BR" alt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,…,</m:t>
                    </m:r>
                    <m:sSub>
                      <m:sSubPr>
                        <m:ctrlP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kumimoji="0" lang="pt-BR" altLang="en-US" sz="20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kumimoji="0" lang="en-US" altLang="en-US" sz="2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的，是原数组中的元素</a:t>
                </a: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2" name="Rectangle 1">
                <a:extLst>
                  <a:ext uri="{FF2B5EF4-FFF2-40B4-BE49-F238E27FC236}">
                    <a16:creationId xmlns:a16="http://schemas.microsoft.com/office/drawing/2014/main" id="{3098CCAB-469E-9304-777A-0F7EB4DE72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943" y="1803974"/>
                <a:ext cx="6563582" cy="961289"/>
              </a:xfrm>
              <a:prstGeom prst="rect">
                <a:avLst/>
              </a:prstGeom>
              <a:blipFill>
                <a:blip r:embed="rId5"/>
                <a:stretch>
                  <a:fillRect l="-929" b="-1075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2708FBF5-64D3-0055-E430-DD51309098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8938" y="445358"/>
            <a:ext cx="4768119" cy="27117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CFC12C1-ABB3-7E21-13A9-149873A74FB8}"/>
                  </a:ext>
                </a:extLst>
              </p:cNvPr>
              <p:cNvSpPr txBox="1"/>
              <p:nvPr/>
            </p:nvSpPr>
            <p:spPr>
              <a:xfrm>
                <a:off x="684943" y="3157086"/>
                <a:ext cx="10586560" cy="246561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2000" b="1" dirty="0">
                    <a:effectLst/>
                    <a:ea typeface="微软雅黑" panose="020B0503020204020204" pitchFamily="34" charset="-122"/>
                  </a:rPr>
                  <a:t>tree[8]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：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对于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节点 </a:t>
                </a:r>
                <a:r>
                  <a:rPr lang="en-US" altLang="ja-JP" sz="2000" dirty="0">
                    <a:effectLst/>
                    <a:ea typeface="微软雅黑" panose="020B0503020204020204" pitchFamily="34" charset="-122"/>
                  </a:rPr>
                  <a:t>8</a:t>
                </a: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。它把下面几块拼起来：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e>
                    </m:d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、</a:t>
                </a:r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、</a:t>
                </a:r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7</m:t>
                        </m:r>
                      </m:e>
                    </m:d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200000"/>
                  </a:lnSpc>
                </a:pP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所以：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8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7</m:t>
                        </m:r>
                      </m:e>
                    </m:d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8</m:t>
                        </m:r>
                      </m:sub>
                    </m:sSub>
                  </m:oMath>
                </a14:m>
                <a:endParaRPr lang="en-US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展开：</a:t>
                </a:r>
                <a14:m>
                  <m:oMath xmlns:m="http://schemas.openxmlformats.org/officeDocument/2006/math">
                    <m:r>
                      <a:rPr lang="pt-BR" sz="2000" i="1" smtClean="0">
                        <a:latin typeface="Cambria Math" panose="02040503050406030204" pitchFamily="18" charset="0"/>
                      </a:rPr>
                      <m:t>𝑡𝑟𝑒𝑒</m:t>
                    </m:r>
                    <m:d>
                      <m:dPr>
                        <m:begChr m:val="["/>
                        <m:endChr m:val="]"/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pt-BR" sz="200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pt-BR" sz="200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pt-BR" sz="200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e>
                    </m:d>
                    <m:r>
                      <a:rPr lang="pt-BR" sz="20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pt-BR" sz="20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pt-BR" sz="20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sz="20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sz="2000" i="1" smtClean="0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故节点 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8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负责区间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[1,8]</a:t>
                </a:r>
                <a:endParaRPr lang="en-US" sz="2000" dirty="0"/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CFC12C1-ABB3-7E21-13A9-149873A74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43" y="3157086"/>
                <a:ext cx="10586560" cy="2465611"/>
              </a:xfrm>
              <a:prstGeom prst="rect">
                <a:avLst/>
              </a:prstGeom>
              <a:blipFill>
                <a:blip r:embed="rId7"/>
                <a:stretch>
                  <a:fillRect l="-576" b="-3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1B5043A2-08DA-EFFC-D9D1-8FB3065AA1A2}"/>
              </a:ext>
            </a:extLst>
          </p:cNvPr>
          <p:cNvSpPr txBox="1"/>
          <p:nvPr/>
        </p:nvSpPr>
        <p:spPr>
          <a:xfrm>
            <a:off x="2868930" y="5868814"/>
            <a:ext cx="6348558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dirty="0"/>
              <a:t>那么每个 </a:t>
            </a:r>
            <a:r>
              <a:rPr lang="en-US" altLang="zh-CN" sz="2200" dirty="0"/>
              <a:t>tree[</a:t>
            </a:r>
            <a:r>
              <a:rPr lang="en-US" altLang="zh-CN" sz="2200" dirty="0" err="1"/>
              <a:t>i</a:t>
            </a:r>
            <a:r>
              <a:rPr lang="en-US" altLang="zh-CN" sz="2200" dirty="0"/>
              <a:t>] </a:t>
            </a:r>
            <a:r>
              <a:rPr lang="zh-CN" altLang="en-US" sz="2200" dirty="0"/>
              <a:t>所负责的区间是怎么算出来呢？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237023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1A359DD3-9F69-D568-6C75-55BBC113A46E}"/>
              </a:ext>
            </a:extLst>
          </p:cNvPr>
          <p:cNvSpPr txBox="1"/>
          <p:nvPr/>
        </p:nvSpPr>
        <p:spPr>
          <a:xfrm>
            <a:off x="874446" y="1402892"/>
            <a:ext cx="3014160" cy="3354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树状结构中的 tree[i]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6B10E5E7-C4BC-082A-DAB5-ACD61391D3B0}"/>
              </a:ext>
            </a:extLst>
          </p:cNvPr>
          <p:cNvSpPr txBox="1"/>
          <p:nvPr/>
        </p:nvSpPr>
        <p:spPr>
          <a:xfrm>
            <a:off x="1164336" y="1957115"/>
            <a:ext cx="448246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dirty="0">
                <a:solidFill>
                  <a:srgbClr val="233248"/>
                </a:solidFill>
                <a:latin typeface="微软雅黑"/>
                <a:ea typeface="Microsoft YaHei"/>
                <a:cs typeface="微软雅黑"/>
              </a:rPr>
              <a:t>蓝色节点保存其下方直接相连部分的和</a:t>
            </a:r>
          </a:p>
        </p:txBody>
      </p:sp>
      <p:sp>
        <p:nvSpPr>
          <p:cNvPr id="14" name="Line 16">
            <a:extLst>
              <a:ext uri="{FF2B5EF4-FFF2-40B4-BE49-F238E27FC236}">
                <a16:creationId xmlns:a16="http://schemas.microsoft.com/office/drawing/2014/main" id="{183AE91A-F54B-7CD7-B63F-93F2559C1667}"/>
              </a:ext>
            </a:extLst>
          </p:cNvPr>
          <p:cNvSpPr/>
          <p:nvPr/>
        </p:nvSpPr>
        <p:spPr>
          <a:xfrm>
            <a:off x="1698117" y="4091667"/>
            <a:ext cx="1257300" cy="352425"/>
          </a:xfrm>
          <a:custGeom>
            <a:avLst/>
            <a:gdLst/>
            <a:ahLst/>
            <a:cxnLst/>
            <a:rect l="l" t="t" r="r" b="b"/>
            <a:pathLst>
              <a:path w="1257300" h="352425">
                <a:moveTo>
                  <a:pt x="0" y="352425"/>
                </a:moveTo>
                <a:lnTo>
                  <a:pt x="1257300" y="0"/>
                </a:lnTo>
              </a:path>
            </a:pathLst>
          </a:custGeom>
          <a:noFill/>
          <a:ln w="19050">
            <a:solidFill>
              <a:srgbClr val="A9B4C1"/>
            </a:solidFill>
          </a:ln>
        </p:spPr>
      </p:sp>
      <p:sp>
        <p:nvSpPr>
          <p:cNvPr id="15" name="Line 17">
            <a:extLst>
              <a:ext uri="{FF2B5EF4-FFF2-40B4-BE49-F238E27FC236}">
                <a16:creationId xmlns:a16="http://schemas.microsoft.com/office/drawing/2014/main" id="{10DFEFA0-A9C1-81CC-DD96-DBFBBE282CA0}"/>
              </a:ext>
            </a:extLst>
          </p:cNvPr>
          <p:cNvSpPr/>
          <p:nvPr/>
        </p:nvSpPr>
        <p:spPr>
          <a:xfrm>
            <a:off x="2955417" y="3310617"/>
            <a:ext cx="2514600" cy="381000"/>
          </a:xfrm>
          <a:custGeom>
            <a:avLst/>
            <a:gdLst/>
            <a:ahLst/>
            <a:cxnLst/>
            <a:rect l="l" t="t" r="r" b="b"/>
            <a:pathLst>
              <a:path w="2514600" h="381000">
                <a:moveTo>
                  <a:pt x="0" y="381000"/>
                </a:moveTo>
                <a:lnTo>
                  <a:pt x="2514600" y="0"/>
                </a:lnTo>
              </a:path>
            </a:pathLst>
          </a:custGeom>
          <a:noFill/>
          <a:ln w="19050">
            <a:solidFill>
              <a:srgbClr val="A9B4C1"/>
            </a:solidFill>
          </a:ln>
        </p:spPr>
      </p:sp>
      <p:sp>
        <p:nvSpPr>
          <p:cNvPr id="16" name="Line 18">
            <a:extLst>
              <a:ext uri="{FF2B5EF4-FFF2-40B4-BE49-F238E27FC236}">
                <a16:creationId xmlns:a16="http://schemas.microsoft.com/office/drawing/2014/main" id="{20BE6116-9FC9-4AEB-8A91-A512D3EBAA22}"/>
              </a:ext>
            </a:extLst>
          </p:cNvPr>
          <p:cNvSpPr/>
          <p:nvPr/>
        </p:nvSpPr>
        <p:spPr>
          <a:xfrm>
            <a:off x="4212717" y="3310617"/>
            <a:ext cx="1257300" cy="1133475"/>
          </a:xfrm>
          <a:custGeom>
            <a:avLst/>
            <a:gdLst/>
            <a:ahLst/>
            <a:cxnLst/>
            <a:rect l="l" t="t" r="r" b="b"/>
            <a:pathLst>
              <a:path w="1257300" h="1133475">
                <a:moveTo>
                  <a:pt x="0" y="1133475"/>
                </a:moveTo>
                <a:lnTo>
                  <a:pt x="1257300" y="0"/>
                </a:lnTo>
              </a:path>
            </a:pathLst>
          </a:custGeom>
          <a:noFill/>
          <a:ln w="19050">
            <a:solidFill>
              <a:srgbClr val="A9B4C1"/>
            </a:solidFill>
          </a:ln>
        </p:spPr>
      </p:sp>
      <p:sp>
        <p:nvSpPr>
          <p:cNvPr id="17" name="Line 19">
            <a:extLst>
              <a:ext uri="{FF2B5EF4-FFF2-40B4-BE49-F238E27FC236}">
                <a16:creationId xmlns:a16="http://schemas.microsoft.com/office/drawing/2014/main" id="{EF6C517E-E27E-070B-6CC8-468A862F6820}"/>
              </a:ext>
            </a:extLst>
          </p:cNvPr>
          <p:cNvSpPr/>
          <p:nvPr/>
        </p:nvSpPr>
        <p:spPr>
          <a:xfrm>
            <a:off x="5470017" y="2701017"/>
            <a:ext cx="5029200" cy="209550"/>
          </a:xfrm>
          <a:custGeom>
            <a:avLst/>
            <a:gdLst/>
            <a:ahLst/>
            <a:cxnLst/>
            <a:rect l="l" t="t" r="r" b="b"/>
            <a:pathLst>
              <a:path w="5029200" h="209550">
                <a:moveTo>
                  <a:pt x="0" y="209550"/>
                </a:moveTo>
                <a:lnTo>
                  <a:pt x="5029200" y="0"/>
                </a:lnTo>
              </a:path>
            </a:pathLst>
          </a:custGeom>
          <a:noFill/>
          <a:ln w="19050">
            <a:solidFill>
              <a:srgbClr val="A9B4C1"/>
            </a:solidFill>
          </a:ln>
        </p:spPr>
      </p:sp>
      <p:sp>
        <p:nvSpPr>
          <p:cNvPr id="18" name="Line 20">
            <a:extLst>
              <a:ext uri="{FF2B5EF4-FFF2-40B4-BE49-F238E27FC236}">
                <a16:creationId xmlns:a16="http://schemas.microsoft.com/office/drawing/2014/main" id="{A80E1D55-779D-F679-132F-FFFE2E23194D}"/>
              </a:ext>
            </a:extLst>
          </p:cNvPr>
          <p:cNvSpPr/>
          <p:nvPr/>
        </p:nvSpPr>
        <p:spPr>
          <a:xfrm>
            <a:off x="6727317" y="4091667"/>
            <a:ext cx="1257300" cy="352425"/>
          </a:xfrm>
          <a:custGeom>
            <a:avLst/>
            <a:gdLst/>
            <a:ahLst/>
            <a:cxnLst/>
            <a:rect l="l" t="t" r="r" b="b"/>
            <a:pathLst>
              <a:path w="1257300" h="352425">
                <a:moveTo>
                  <a:pt x="0" y="352425"/>
                </a:moveTo>
                <a:lnTo>
                  <a:pt x="1257300" y="0"/>
                </a:lnTo>
              </a:path>
            </a:pathLst>
          </a:custGeom>
          <a:noFill/>
          <a:ln w="19050">
            <a:solidFill>
              <a:srgbClr val="A9B4C1"/>
            </a:solidFill>
          </a:ln>
        </p:spPr>
      </p:sp>
      <p:sp>
        <p:nvSpPr>
          <p:cNvPr id="19" name="Line 21">
            <a:extLst>
              <a:ext uri="{FF2B5EF4-FFF2-40B4-BE49-F238E27FC236}">
                <a16:creationId xmlns:a16="http://schemas.microsoft.com/office/drawing/2014/main" id="{67F9EED7-A517-C000-0797-B35A72A6DA5B}"/>
              </a:ext>
            </a:extLst>
          </p:cNvPr>
          <p:cNvSpPr/>
          <p:nvPr/>
        </p:nvSpPr>
        <p:spPr>
          <a:xfrm>
            <a:off x="7984617" y="2701017"/>
            <a:ext cx="2514600" cy="990600"/>
          </a:xfrm>
          <a:custGeom>
            <a:avLst/>
            <a:gdLst/>
            <a:ahLst/>
            <a:cxnLst/>
            <a:rect l="l" t="t" r="r" b="b"/>
            <a:pathLst>
              <a:path w="2514600" h="990600">
                <a:moveTo>
                  <a:pt x="0" y="990600"/>
                </a:moveTo>
                <a:lnTo>
                  <a:pt x="2514600" y="0"/>
                </a:lnTo>
              </a:path>
            </a:pathLst>
          </a:custGeom>
          <a:noFill/>
          <a:ln w="19050">
            <a:solidFill>
              <a:srgbClr val="A9B4C1"/>
            </a:solidFill>
          </a:ln>
        </p:spPr>
      </p:sp>
      <p:sp>
        <p:nvSpPr>
          <p:cNvPr id="20" name="Line 22">
            <a:extLst>
              <a:ext uri="{FF2B5EF4-FFF2-40B4-BE49-F238E27FC236}">
                <a16:creationId xmlns:a16="http://schemas.microsoft.com/office/drawing/2014/main" id="{14CEB7B8-2144-A945-32A8-3B3A01CD85A1}"/>
              </a:ext>
            </a:extLst>
          </p:cNvPr>
          <p:cNvSpPr/>
          <p:nvPr/>
        </p:nvSpPr>
        <p:spPr>
          <a:xfrm>
            <a:off x="9241917" y="2701017"/>
            <a:ext cx="1257300" cy="1743075"/>
          </a:xfrm>
          <a:custGeom>
            <a:avLst/>
            <a:gdLst/>
            <a:ahLst/>
            <a:cxnLst/>
            <a:rect l="l" t="t" r="r" b="b"/>
            <a:pathLst>
              <a:path w="1257300" h="1743075">
                <a:moveTo>
                  <a:pt x="0" y="1743075"/>
                </a:moveTo>
                <a:lnTo>
                  <a:pt x="1257300" y="0"/>
                </a:lnTo>
              </a:path>
            </a:pathLst>
          </a:custGeom>
          <a:noFill/>
          <a:ln w="19050">
            <a:solidFill>
              <a:srgbClr val="A9B4C1"/>
            </a:solidFill>
          </a:ln>
        </p:spPr>
      </p:sp>
      <p:sp>
        <p:nvSpPr>
          <p:cNvPr id="21" name="Line 23">
            <a:extLst>
              <a:ext uri="{FF2B5EF4-FFF2-40B4-BE49-F238E27FC236}">
                <a16:creationId xmlns:a16="http://schemas.microsoft.com/office/drawing/2014/main" id="{57D3BF4B-B4D2-FF7E-179C-020B54CF85B7}"/>
              </a:ext>
            </a:extLst>
          </p:cNvPr>
          <p:cNvSpPr/>
          <p:nvPr/>
        </p:nvSpPr>
        <p:spPr>
          <a:xfrm>
            <a:off x="1698117" y="4844142"/>
            <a:ext cx="9525" cy="161925"/>
          </a:xfrm>
          <a:custGeom>
            <a:avLst/>
            <a:gdLst/>
            <a:ahLst/>
            <a:cxnLst/>
            <a:rect l="l" t="t" r="r" b="b"/>
            <a:pathLst>
              <a:path w="9525" h="161925">
                <a:moveTo>
                  <a:pt x="0" y="161925"/>
                </a:moveTo>
                <a:lnTo>
                  <a:pt x="0" y="0"/>
                </a:lnTo>
              </a:path>
            </a:pathLst>
          </a:custGeom>
          <a:noFill/>
          <a:ln w="16192">
            <a:solidFill>
              <a:srgbClr val="B6C1CD"/>
            </a:solidFill>
          </a:ln>
        </p:spPr>
      </p:sp>
      <p:sp>
        <p:nvSpPr>
          <p:cNvPr id="22" name="Line 24">
            <a:extLst>
              <a:ext uri="{FF2B5EF4-FFF2-40B4-BE49-F238E27FC236}">
                <a16:creationId xmlns:a16="http://schemas.microsoft.com/office/drawing/2014/main" id="{CD698D36-894D-2DB3-207C-0EDCAC15F815}"/>
              </a:ext>
            </a:extLst>
          </p:cNvPr>
          <p:cNvSpPr/>
          <p:nvPr/>
        </p:nvSpPr>
        <p:spPr>
          <a:xfrm>
            <a:off x="2955417" y="4091667"/>
            <a:ext cx="9525" cy="914400"/>
          </a:xfrm>
          <a:custGeom>
            <a:avLst/>
            <a:gdLst/>
            <a:ahLst/>
            <a:cxnLst/>
            <a:rect l="l" t="t" r="r" b="b"/>
            <a:pathLst>
              <a:path w="9525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noFill/>
          <a:ln w="16192">
            <a:solidFill>
              <a:srgbClr val="B6C1CD"/>
            </a:solidFill>
          </a:ln>
        </p:spPr>
      </p:sp>
      <p:sp>
        <p:nvSpPr>
          <p:cNvPr id="23" name="Line 25">
            <a:extLst>
              <a:ext uri="{FF2B5EF4-FFF2-40B4-BE49-F238E27FC236}">
                <a16:creationId xmlns:a16="http://schemas.microsoft.com/office/drawing/2014/main" id="{C2C24116-8E8F-3AF7-A654-168AD49EAC93}"/>
              </a:ext>
            </a:extLst>
          </p:cNvPr>
          <p:cNvSpPr/>
          <p:nvPr/>
        </p:nvSpPr>
        <p:spPr>
          <a:xfrm>
            <a:off x="4212717" y="4844142"/>
            <a:ext cx="9525" cy="161925"/>
          </a:xfrm>
          <a:custGeom>
            <a:avLst/>
            <a:gdLst/>
            <a:ahLst/>
            <a:cxnLst/>
            <a:rect l="l" t="t" r="r" b="b"/>
            <a:pathLst>
              <a:path w="9525" h="161925">
                <a:moveTo>
                  <a:pt x="0" y="161925"/>
                </a:moveTo>
                <a:lnTo>
                  <a:pt x="0" y="0"/>
                </a:lnTo>
              </a:path>
            </a:pathLst>
          </a:custGeom>
          <a:noFill/>
          <a:ln w="16192">
            <a:solidFill>
              <a:srgbClr val="B6C1CD"/>
            </a:solidFill>
          </a:ln>
        </p:spPr>
      </p:sp>
      <p:sp>
        <p:nvSpPr>
          <p:cNvPr id="24" name="Line 26">
            <a:extLst>
              <a:ext uri="{FF2B5EF4-FFF2-40B4-BE49-F238E27FC236}">
                <a16:creationId xmlns:a16="http://schemas.microsoft.com/office/drawing/2014/main" id="{5BB06241-E1F8-90DC-9590-2C4DAD751EF3}"/>
              </a:ext>
            </a:extLst>
          </p:cNvPr>
          <p:cNvSpPr/>
          <p:nvPr/>
        </p:nvSpPr>
        <p:spPr>
          <a:xfrm>
            <a:off x="5470017" y="3310617"/>
            <a:ext cx="9525" cy="1695450"/>
          </a:xfrm>
          <a:custGeom>
            <a:avLst/>
            <a:gdLst/>
            <a:ahLst/>
            <a:cxnLst/>
            <a:rect l="l" t="t" r="r" b="b"/>
            <a:pathLst>
              <a:path w="9525" h="1695450">
                <a:moveTo>
                  <a:pt x="0" y="1695450"/>
                </a:moveTo>
                <a:lnTo>
                  <a:pt x="0" y="0"/>
                </a:lnTo>
              </a:path>
            </a:pathLst>
          </a:custGeom>
          <a:noFill/>
          <a:ln w="16192">
            <a:solidFill>
              <a:srgbClr val="B6C1CD"/>
            </a:solidFill>
          </a:ln>
        </p:spPr>
      </p:sp>
      <p:sp>
        <p:nvSpPr>
          <p:cNvPr id="25" name="Line 27">
            <a:extLst>
              <a:ext uri="{FF2B5EF4-FFF2-40B4-BE49-F238E27FC236}">
                <a16:creationId xmlns:a16="http://schemas.microsoft.com/office/drawing/2014/main" id="{EDD09C2F-BEE3-F769-16D4-A6A6B9358645}"/>
              </a:ext>
            </a:extLst>
          </p:cNvPr>
          <p:cNvSpPr/>
          <p:nvPr/>
        </p:nvSpPr>
        <p:spPr>
          <a:xfrm>
            <a:off x="6727317" y="4844142"/>
            <a:ext cx="9525" cy="161925"/>
          </a:xfrm>
          <a:custGeom>
            <a:avLst/>
            <a:gdLst/>
            <a:ahLst/>
            <a:cxnLst/>
            <a:rect l="l" t="t" r="r" b="b"/>
            <a:pathLst>
              <a:path w="9525" h="161925">
                <a:moveTo>
                  <a:pt x="0" y="161925"/>
                </a:moveTo>
                <a:lnTo>
                  <a:pt x="0" y="0"/>
                </a:lnTo>
              </a:path>
            </a:pathLst>
          </a:custGeom>
          <a:noFill/>
          <a:ln w="16192">
            <a:solidFill>
              <a:srgbClr val="B6C1CD"/>
            </a:solidFill>
          </a:ln>
        </p:spPr>
      </p:sp>
      <p:sp>
        <p:nvSpPr>
          <p:cNvPr id="26" name="Line 28">
            <a:extLst>
              <a:ext uri="{FF2B5EF4-FFF2-40B4-BE49-F238E27FC236}">
                <a16:creationId xmlns:a16="http://schemas.microsoft.com/office/drawing/2014/main" id="{D8707FAE-29D1-8D42-0517-931AB6DBA0B3}"/>
              </a:ext>
            </a:extLst>
          </p:cNvPr>
          <p:cNvSpPr/>
          <p:nvPr/>
        </p:nvSpPr>
        <p:spPr>
          <a:xfrm>
            <a:off x="7984617" y="4091667"/>
            <a:ext cx="9525" cy="914400"/>
          </a:xfrm>
          <a:custGeom>
            <a:avLst/>
            <a:gdLst/>
            <a:ahLst/>
            <a:cxnLst/>
            <a:rect l="l" t="t" r="r" b="b"/>
            <a:pathLst>
              <a:path w="9525"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noFill/>
          <a:ln w="16192">
            <a:solidFill>
              <a:srgbClr val="B6C1CD"/>
            </a:solidFill>
          </a:ln>
        </p:spPr>
      </p:sp>
      <p:sp>
        <p:nvSpPr>
          <p:cNvPr id="27" name="Line 29">
            <a:extLst>
              <a:ext uri="{FF2B5EF4-FFF2-40B4-BE49-F238E27FC236}">
                <a16:creationId xmlns:a16="http://schemas.microsoft.com/office/drawing/2014/main" id="{54DDB457-D746-DD38-97F3-DCF8DB930FC3}"/>
              </a:ext>
            </a:extLst>
          </p:cNvPr>
          <p:cNvSpPr/>
          <p:nvPr/>
        </p:nvSpPr>
        <p:spPr>
          <a:xfrm>
            <a:off x="9241917" y="4844142"/>
            <a:ext cx="9525" cy="161925"/>
          </a:xfrm>
          <a:custGeom>
            <a:avLst/>
            <a:gdLst/>
            <a:ahLst/>
            <a:cxnLst/>
            <a:rect l="l" t="t" r="r" b="b"/>
            <a:pathLst>
              <a:path w="9525" h="161925">
                <a:moveTo>
                  <a:pt x="0" y="161925"/>
                </a:moveTo>
                <a:lnTo>
                  <a:pt x="0" y="0"/>
                </a:lnTo>
              </a:path>
            </a:pathLst>
          </a:custGeom>
          <a:noFill/>
          <a:ln w="16192">
            <a:solidFill>
              <a:srgbClr val="B6C1CD"/>
            </a:solidFill>
          </a:ln>
        </p:spPr>
      </p:sp>
      <p:sp>
        <p:nvSpPr>
          <p:cNvPr id="28" name="Line 30">
            <a:extLst>
              <a:ext uri="{FF2B5EF4-FFF2-40B4-BE49-F238E27FC236}">
                <a16:creationId xmlns:a16="http://schemas.microsoft.com/office/drawing/2014/main" id="{8B848193-482D-A285-F8E3-1BABEA82D262}"/>
              </a:ext>
            </a:extLst>
          </p:cNvPr>
          <p:cNvSpPr/>
          <p:nvPr/>
        </p:nvSpPr>
        <p:spPr>
          <a:xfrm>
            <a:off x="10499217" y="2701017"/>
            <a:ext cx="9525" cy="2305050"/>
          </a:xfrm>
          <a:custGeom>
            <a:avLst/>
            <a:gdLst/>
            <a:ahLst/>
            <a:cxnLst/>
            <a:rect l="l" t="t" r="r" b="b"/>
            <a:pathLst>
              <a:path w="9525" h="2305050">
                <a:moveTo>
                  <a:pt x="0" y="2305050"/>
                </a:moveTo>
                <a:lnTo>
                  <a:pt x="0" y="0"/>
                </a:lnTo>
              </a:path>
            </a:pathLst>
          </a:custGeom>
          <a:noFill/>
          <a:ln w="16192">
            <a:solidFill>
              <a:srgbClr val="B6C1CD"/>
            </a:solidFill>
          </a:ln>
        </p:spPr>
      </p:sp>
      <p:grpSp>
        <p:nvGrpSpPr>
          <p:cNvPr id="29" name="Group 33">
            <a:extLst>
              <a:ext uri="{FF2B5EF4-FFF2-40B4-BE49-F238E27FC236}">
                <a16:creationId xmlns:a16="http://schemas.microsoft.com/office/drawing/2014/main" id="{77CC40AE-F7A6-C1FE-6F38-6E1979B077C3}"/>
              </a:ext>
            </a:extLst>
          </p:cNvPr>
          <p:cNvGrpSpPr/>
          <p:nvPr/>
        </p:nvGrpSpPr>
        <p:grpSpPr>
          <a:xfrm>
            <a:off x="1221867" y="4444092"/>
            <a:ext cx="952500" cy="400050"/>
            <a:chOff x="1000125" y="4429125"/>
            <a:chExt cx="952500" cy="400050"/>
          </a:xfrm>
        </p:grpSpPr>
        <p:sp>
          <p:nvSpPr>
            <p:cNvPr id="30" name="Rectangle 31">
              <a:extLst>
                <a:ext uri="{FF2B5EF4-FFF2-40B4-BE49-F238E27FC236}">
                  <a16:creationId xmlns:a16="http://schemas.microsoft.com/office/drawing/2014/main" id="{B44A9296-7F2F-1871-15C1-29611CD6A2A4}"/>
                </a:ext>
              </a:extLst>
            </p:cNvPr>
            <p:cNvSpPr/>
            <p:nvPr/>
          </p:nvSpPr>
          <p:spPr>
            <a:xfrm>
              <a:off x="1000125" y="4429125"/>
              <a:ext cx="952500" cy="400050"/>
            </a:xfrm>
            <a:prstGeom prst="roundRect">
              <a:avLst>
                <a:gd name="adj" fmla="val 16667"/>
              </a:avLst>
            </a:prstGeom>
            <a:solidFill>
              <a:srgbClr val="E2EFF9"/>
            </a:solidFill>
            <a:ln w="13335">
              <a:solidFill>
                <a:srgbClr val="5B9BD5"/>
              </a:solidFill>
            </a:ln>
          </p:spPr>
        </p:sp>
        <p:sp>
          <p:nvSpPr>
            <p:cNvPr id="31" name="TextBox 32">
              <a:extLst>
                <a:ext uri="{FF2B5EF4-FFF2-40B4-BE49-F238E27FC236}">
                  <a16:creationId xmlns:a16="http://schemas.microsoft.com/office/drawing/2014/main" id="{C6D6F197-F010-F8D3-D72E-53CF614B6511}"/>
                </a:ext>
              </a:extLst>
            </p:cNvPr>
            <p:cNvSpPr txBox="1"/>
            <p:nvPr/>
          </p:nvSpPr>
          <p:spPr>
            <a:xfrm>
              <a:off x="1089249" y="4529138"/>
              <a:ext cx="774250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D4A87"/>
                  </a:solidFill>
                  <a:ea typeface="微软雅黑"/>
                  <a:cs typeface="微软雅黑"/>
                </a:rPr>
                <a:t>tree[1]</a:t>
              </a:r>
            </a:p>
          </p:txBody>
        </p:sp>
      </p:grpSp>
      <p:grpSp>
        <p:nvGrpSpPr>
          <p:cNvPr id="32" name="Group 36">
            <a:extLst>
              <a:ext uri="{FF2B5EF4-FFF2-40B4-BE49-F238E27FC236}">
                <a16:creationId xmlns:a16="http://schemas.microsoft.com/office/drawing/2014/main" id="{4F9EE749-3905-F2CE-38CE-9F9FCA9FEBD6}"/>
              </a:ext>
            </a:extLst>
          </p:cNvPr>
          <p:cNvGrpSpPr/>
          <p:nvPr/>
        </p:nvGrpSpPr>
        <p:grpSpPr>
          <a:xfrm>
            <a:off x="1221867" y="5006067"/>
            <a:ext cx="952500" cy="361950"/>
            <a:chOff x="1000125" y="4991100"/>
            <a:chExt cx="952500" cy="361950"/>
          </a:xfrm>
        </p:grpSpPr>
        <p:sp>
          <p:nvSpPr>
            <p:cNvPr id="33" name="Rectangle 34">
              <a:extLst>
                <a:ext uri="{FF2B5EF4-FFF2-40B4-BE49-F238E27FC236}">
                  <a16:creationId xmlns:a16="http://schemas.microsoft.com/office/drawing/2014/main" id="{024FD9BA-B5D4-29BB-4C3D-5A6B01DDB05C}"/>
                </a:ext>
              </a:extLst>
            </p:cNvPr>
            <p:cNvSpPr/>
            <p:nvPr/>
          </p:nvSpPr>
          <p:spPr>
            <a:xfrm>
              <a:off x="1000125" y="4991100"/>
              <a:ext cx="952500" cy="361950"/>
            </a:xfrm>
            <a:prstGeom prst="roundRect">
              <a:avLst>
                <a:gd name="adj" fmla="val 18421"/>
              </a:avLst>
            </a:prstGeom>
            <a:solidFill>
              <a:srgbClr val="EDF0F3"/>
            </a:solidFill>
            <a:ln w="13335">
              <a:solidFill>
                <a:srgbClr val="B7C0CB"/>
              </a:solidFill>
            </a:ln>
          </p:spPr>
        </p:sp>
        <p:sp>
          <p:nvSpPr>
            <p:cNvPr id="34" name="TextBox 35">
              <a:extLst>
                <a:ext uri="{FF2B5EF4-FFF2-40B4-BE49-F238E27FC236}">
                  <a16:creationId xmlns:a16="http://schemas.microsoft.com/office/drawing/2014/main" id="{A58CD78A-5286-3CD1-2CB7-841702431A9B}"/>
                </a:ext>
              </a:extLst>
            </p:cNvPr>
            <p:cNvSpPr txBox="1"/>
            <p:nvPr/>
          </p:nvSpPr>
          <p:spPr>
            <a:xfrm>
              <a:off x="1232718" y="5062538"/>
              <a:ext cx="487313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a[1]</a:t>
              </a:r>
            </a:p>
          </p:txBody>
        </p:sp>
      </p:grpSp>
      <p:grpSp>
        <p:nvGrpSpPr>
          <p:cNvPr id="35" name="Group 39">
            <a:extLst>
              <a:ext uri="{FF2B5EF4-FFF2-40B4-BE49-F238E27FC236}">
                <a16:creationId xmlns:a16="http://schemas.microsoft.com/office/drawing/2014/main" id="{E0919AAE-46FB-FC6F-962D-036D8395A150}"/>
              </a:ext>
            </a:extLst>
          </p:cNvPr>
          <p:cNvGrpSpPr/>
          <p:nvPr/>
        </p:nvGrpSpPr>
        <p:grpSpPr>
          <a:xfrm>
            <a:off x="2479167" y="3691617"/>
            <a:ext cx="952500" cy="400050"/>
            <a:chOff x="2257425" y="3676650"/>
            <a:chExt cx="952500" cy="400050"/>
          </a:xfrm>
        </p:grpSpPr>
        <p:sp>
          <p:nvSpPr>
            <p:cNvPr id="36" name="Rectangle 37">
              <a:extLst>
                <a:ext uri="{FF2B5EF4-FFF2-40B4-BE49-F238E27FC236}">
                  <a16:creationId xmlns:a16="http://schemas.microsoft.com/office/drawing/2014/main" id="{49F0BAC3-3F40-8ECB-44AB-E3791BCD7338}"/>
                </a:ext>
              </a:extLst>
            </p:cNvPr>
            <p:cNvSpPr/>
            <p:nvPr/>
          </p:nvSpPr>
          <p:spPr>
            <a:xfrm>
              <a:off x="2257425" y="3676650"/>
              <a:ext cx="952500" cy="400050"/>
            </a:xfrm>
            <a:prstGeom prst="roundRect">
              <a:avLst>
                <a:gd name="adj" fmla="val 16667"/>
              </a:avLst>
            </a:prstGeom>
            <a:solidFill>
              <a:srgbClr val="E2EFF9"/>
            </a:solidFill>
            <a:ln w="13335">
              <a:solidFill>
                <a:srgbClr val="5B9BD5"/>
              </a:solidFill>
            </a:ln>
          </p:spPr>
        </p:sp>
        <p:sp>
          <p:nvSpPr>
            <p:cNvPr id="37" name="TextBox 38">
              <a:extLst>
                <a:ext uri="{FF2B5EF4-FFF2-40B4-BE49-F238E27FC236}">
                  <a16:creationId xmlns:a16="http://schemas.microsoft.com/office/drawing/2014/main" id="{5DE600EA-3C4D-E5B5-19BA-6CC0EA04CB95}"/>
                </a:ext>
              </a:extLst>
            </p:cNvPr>
            <p:cNvSpPr txBox="1"/>
            <p:nvPr/>
          </p:nvSpPr>
          <p:spPr>
            <a:xfrm>
              <a:off x="2346549" y="3776662"/>
              <a:ext cx="774250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D4A87"/>
                  </a:solidFill>
                  <a:ea typeface="微软雅黑"/>
                  <a:cs typeface="微软雅黑"/>
                </a:rPr>
                <a:t>tree[2]</a:t>
              </a:r>
            </a:p>
          </p:txBody>
        </p:sp>
      </p:grpSp>
      <p:grpSp>
        <p:nvGrpSpPr>
          <p:cNvPr id="38" name="Group 42">
            <a:extLst>
              <a:ext uri="{FF2B5EF4-FFF2-40B4-BE49-F238E27FC236}">
                <a16:creationId xmlns:a16="http://schemas.microsoft.com/office/drawing/2014/main" id="{FB933F16-21C2-7DE7-7A13-FE9C96619CDB}"/>
              </a:ext>
            </a:extLst>
          </p:cNvPr>
          <p:cNvGrpSpPr/>
          <p:nvPr/>
        </p:nvGrpSpPr>
        <p:grpSpPr>
          <a:xfrm>
            <a:off x="2479167" y="5006067"/>
            <a:ext cx="952500" cy="361950"/>
            <a:chOff x="2257425" y="4991100"/>
            <a:chExt cx="952500" cy="361950"/>
          </a:xfrm>
        </p:grpSpPr>
        <p:sp>
          <p:nvSpPr>
            <p:cNvPr id="39" name="Rectangle 40">
              <a:extLst>
                <a:ext uri="{FF2B5EF4-FFF2-40B4-BE49-F238E27FC236}">
                  <a16:creationId xmlns:a16="http://schemas.microsoft.com/office/drawing/2014/main" id="{494EC54B-EF22-F09A-BF4A-2917CAF6DE2D}"/>
                </a:ext>
              </a:extLst>
            </p:cNvPr>
            <p:cNvSpPr/>
            <p:nvPr/>
          </p:nvSpPr>
          <p:spPr>
            <a:xfrm>
              <a:off x="2257425" y="4991100"/>
              <a:ext cx="952500" cy="361950"/>
            </a:xfrm>
            <a:prstGeom prst="roundRect">
              <a:avLst>
                <a:gd name="adj" fmla="val 18421"/>
              </a:avLst>
            </a:prstGeom>
            <a:solidFill>
              <a:srgbClr val="EDF0F3"/>
            </a:solidFill>
            <a:ln w="13335">
              <a:solidFill>
                <a:srgbClr val="B7C0CB"/>
              </a:solidFill>
            </a:ln>
          </p:spPr>
        </p:sp>
        <p:sp>
          <p:nvSpPr>
            <p:cNvPr id="40" name="TextBox 41">
              <a:extLst>
                <a:ext uri="{FF2B5EF4-FFF2-40B4-BE49-F238E27FC236}">
                  <a16:creationId xmlns:a16="http://schemas.microsoft.com/office/drawing/2014/main" id="{66F905A7-CBBB-5615-A259-54526E905C94}"/>
                </a:ext>
              </a:extLst>
            </p:cNvPr>
            <p:cNvSpPr txBox="1"/>
            <p:nvPr/>
          </p:nvSpPr>
          <p:spPr>
            <a:xfrm>
              <a:off x="2490018" y="5062538"/>
              <a:ext cx="487313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a[2]</a:t>
              </a:r>
            </a:p>
          </p:txBody>
        </p:sp>
      </p:grpSp>
      <p:grpSp>
        <p:nvGrpSpPr>
          <p:cNvPr id="41" name="Group 45">
            <a:extLst>
              <a:ext uri="{FF2B5EF4-FFF2-40B4-BE49-F238E27FC236}">
                <a16:creationId xmlns:a16="http://schemas.microsoft.com/office/drawing/2014/main" id="{111D7B7D-AD80-ADAE-2414-A01315458554}"/>
              </a:ext>
            </a:extLst>
          </p:cNvPr>
          <p:cNvGrpSpPr/>
          <p:nvPr/>
        </p:nvGrpSpPr>
        <p:grpSpPr>
          <a:xfrm>
            <a:off x="3736467" y="4444092"/>
            <a:ext cx="952500" cy="400050"/>
            <a:chOff x="3514725" y="4429125"/>
            <a:chExt cx="952500" cy="400050"/>
          </a:xfrm>
        </p:grpSpPr>
        <p:sp>
          <p:nvSpPr>
            <p:cNvPr id="42" name="Rectangle 43">
              <a:extLst>
                <a:ext uri="{FF2B5EF4-FFF2-40B4-BE49-F238E27FC236}">
                  <a16:creationId xmlns:a16="http://schemas.microsoft.com/office/drawing/2014/main" id="{D4045630-F34E-9EC8-5B62-AC2D9BC7A622}"/>
                </a:ext>
              </a:extLst>
            </p:cNvPr>
            <p:cNvSpPr/>
            <p:nvPr/>
          </p:nvSpPr>
          <p:spPr>
            <a:xfrm>
              <a:off x="3514725" y="4429125"/>
              <a:ext cx="952500" cy="400050"/>
            </a:xfrm>
            <a:prstGeom prst="roundRect">
              <a:avLst>
                <a:gd name="adj" fmla="val 16667"/>
              </a:avLst>
            </a:prstGeom>
            <a:solidFill>
              <a:srgbClr val="E2EFF9"/>
            </a:solidFill>
            <a:ln w="13335">
              <a:solidFill>
                <a:srgbClr val="5B9BD5"/>
              </a:solidFill>
            </a:ln>
          </p:spPr>
        </p:sp>
        <p:sp>
          <p:nvSpPr>
            <p:cNvPr id="43" name="TextBox 44">
              <a:extLst>
                <a:ext uri="{FF2B5EF4-FFF2-40B4-BE49-F238E27FC236}">
                  <a16:creationId xmlns:a16="http://schemas.microsoft.com/office/drawing/2014/main" id="{43D7E72A-653E-6F2C-6371-5830CD723B6B}"/>
                </a:ext>
              </a:extLst>
            </p:cNvPr>
            <p:cNvSpPr txBox="1"/>
            <p:nvPr/>
          </p:nvSpPr>
          <p:spPr>
            <a:xfrm>
              <a:off x="3603849" y="4529138"/>
              <a:ext cx="774250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D4A87"/>
                  </a:solidFill>
                  <a:ea typeface="微软雅黑"/>
                  <a:cs typeface="微软雅黑"/>
                </a:rPr>
                <a:t>tree[3]</a:t>
              </a:r>
            </a:p>
          </p:txBody>
        </p:sp>
      </p:grpSp>
      <p:grpSp>
        <p:nvGrpSpPr>
          <p:cNvPr id="44" name="Group 48">
            <a:extLst>
              <a:ext uri="{FF2B5EF4-FFF2-40B4-BE49-F238E27FC236}">
                <a16:creationId xmlns:a16="http://schemas.microsoft.com/office/drawing/2014/main" id="{634DEBFD-7761-AC51-70D4-DA753B8E972B}"/>
              </a:ext>
            </a:extLst>
          </p:cNvPr>
          <p:cNvGrpSpPr/>
          <p:nvPr/>
        </p:nvGrpSpPr>
        <p:grpSpPr>
          <a:xfrm>
            <a:off x="3736467" y="5006067"/>
            <a:ext cx="952500" cy="361950"/>
            <a:chOff x="3514725" y="4991100"/>
            <a:chExt cx="952500" cy="361950"/>
          </a:xfrm>
        </p:grpSpPr>
        <p:sp>
          <p:nvSpPr>
            <p:cNvPr id="45" name="Rectangle 46">
              <a:extLst>
                <a:ext uri="{FF2B5EF4-FFF2-40B4-BE49-F238E27FC236}">
                  <a16:creationId xmlns:a16="http://schemas.microsoft.com/office/drawing/2014/main" id="{AA216F75-0661-A658-B034-8646D4F17B7C}"/>
                </a:ext>
              </a:extLst>
            </p:cNvPr>
            <p:cNvSpPr/>
            <p:nvPr/>
          </p:nvSpPr>
          <p:spPr>
            <a:xfrm>
              <a:off x="3514725" y="4991100"/>
              <a:ext cx="952500" cy="361950"/>
            </a:xfrm>
            <a:prstGeom prst="roundRect">
              <a:avLst>
                <a:gd name="adj" fmla="val 18421"/>
              </a:avLst>
            </a:prstGeom>
            <a:solidFill>
              <a:srgbClr val="EDF0F3"/>
            </a:solidFill>
            <a:ln w="13335">
              <a:solidFill>
                <a:srgbClr val="B7C0CB"/>
              </a:solidFill>
            </a:ln>
          </p:spPr>
        </p:sp>
        <p:sp>
          <p:nvSpPr>
            <p:cNvPr id="46" name="TextBox 47">
              <a:extLst>
                <a:ext uri="{FF2B5EF4-FFF2-40B4-BE49-F238E27FC236}">
                  <a16:creationId xmlns:a16="http://schemas.microsoft.com/office/drawing/2014/main" id="{93E5A085-82B8-3E7A-5036-248B552042B9}"/>
                </a:ext>
              </a:extLst>
            </p:cNvPr>
            <p:cNvSpPr txBox="1"/>
            <p:nvPr/>
          </p:nvSpPr>
          <p:spPr>
            <a:xfrm>
              <a:off x="3747318" y="5062538"/>
              <a:ext cx="487313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a[3]</a:t>
              </a:r>
            </a:p>
          </p:txBody>
        </p:sp>
      </p:grpSp>
      <p:grpSp>
        <p:nvGrpSpPr>
          <p:cNvPr id="47" name="Group 51">
            <a:extLst>
              <a:ext uri="{FF2B5EF4-FFF2-40B4-BE49-F238E27FC236}">
                <a16:creationId xmlns:a16="http://schemas.microsoft.com/office/drawing/2014/main" id="{E24E1F4D-5A74-0DAA-4556-952987EA649C}"/>
              </a:ext>
            </a:extLst>
          </p:cNvPr>
          <p:cNvGrpSpPr/>
          <p:nvPr/>
        </p:nvGrpSpPr>
        <p:grpSpPr>
          <a:xfrm>
            <a:off x="4993767" y="2910567"/>
            <a:ext cx="952500" cy="400050"/>
            <a:chOff x="4772025" y="2895600"/>
            <a:chExt cx="952500" cy="400050"/>
          </a:xfrm>
        </p:grpSpPr>
        <p:sp>
          <p:nvSpPr>
            <p:cNvPr id="48" name="Rectangle 49">
              <a:extLst>
                <a:ext uri="{FF2B5EF4-FFF2-40B4-BE49-F238E27FC236}">
                  <a16:creationId xmlns:a16="http://schemas.microsoft.com/office/drawing/2014/main" id="{FE2E1BA9-676B-9BDF-1964-6B4AD07FD625}"/>
                </a:ext>
              </a:extLst>
            </p:cNvPr>
            <p:cNvSpPr/>
            <p:nvPr/>
          </p:nvSpPr>
          <p:spPr>
            <a:xfrm>
              <a:off x="4772025" y="2895600"/>
              <a:ext cx="952500" cy="400050"/>
            </a:xfrm>
            <a:prstGeom prst="roundRect">
              <a:avLst>
                <a:gd name="adj" fmla="val 16667"/>
              </a:avLst>
            </a:prstGeom>
            <a:solidFill>
              <a:srgbClr val="E2EFF9"/>
            </a:solidFill>
            <a:ln w="13335">
              <a:solidFill>
                <a:srgbClr val="5B9BD5"/>
              </a:solidFill>
            </a:ln>
          </p:spPr>
        </p:sp>
        <p:sp>
          <p:nvSpPr>
            <p:cNvPr id="49" name="TextBox 50">
              <a:extLst>
                <a:ext uri="{FF2B5EF4-FFF2-40B4-BE49-F238E27FC236}">
                  <a16:creationId xmlns:a16="http://schemas.microsoft.com/office/drawing/2014/main" id="{EC486556-9185-E266-EEF8-623581A37266}"/>
                </a:ext>
              </a:extLst>
            </p:cNvPr>
            <p:cNvSpPr txBox="1"/>
            <p:nvPr/>
          </p:nvSpPr>
          <p:spPr>
            <a:xfrm>
              <a:off x="4861149" y="2995612"/>
              <a:ext cx="774250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D4A87"/>
                  </a:solidFill>
                  <a:ea typeface="微软雅黑"/>
                  <a:cs typeface="微软雅黑"/>
                </a:rPr>
                <a:t>tree[4]</a:t>
              </a:r>
            </a:p>
          </p:txBody>
        </p:sp>
      </p:grpSp>
      <p:grpSp>
        <p:nvGrpSpPr>
          <p:cNvPr id="50" name="Group 54">
            <a:extLst>
              <a:ext uri="{FF2B5EF4-FFF2-40B4-BE49-F238E27FC236}">
                <a16:creationId xmlns:a16="http://schemas.microsoft.com/office/drawing/2014/main" id="{768DB3C9-4BC9-009C-0EF8-4DF1A0826CAB}"/>
              </a:ext>
            </a:extLst>
          </p:cNvPr>
          <p:cNvGrpSpPr/>
          <p:nvPr/>
        </p:nvGrpSpPr>
        <p:grpSpPr>
          <a:xfrm>
            <a:off x="4993767" y="5006067"/>
            <a:ext cx="952500" cy="361950"/>
            <a:chOff x="4772025" y="4991100"/>
            <a:chExt cx="952500" cy="361950"/>
          </a:xfrm>
        </p:grpSpPr>
        <p:sp>
          <p:nvSpPr>
            <p:cNvPr id="51" name="Rectangle 52">
              <a:extLst>
                <a:ext uri="{FF2B5EF4-FFF2-40B4-BE49-F238E27FC236}">
                  <a16:creationId xmlns:a16="http://schemas.microsoft.com/office/drawing/2014/main" id="{52E1A1A1-6F9A-F18D-EB81-E384AF8C5425}"/>
                </a:ext>
              </a:extLst>
            </p:cNvPr>
            <p:cNvSpPr/>
            <p:nvPr/>
          </p:nvSpPr>
          <p:spPr>
            <a:xfrm>
              <a:off x="4772025" y="4991100"/>
              <a:ext cx="952500" cy="361950"/>
            </a:xfrm>
            <a:prstGeom prst="roundRect">
              <a:avLst>
                <a:gd name="adj" fmla="val 18421"/>
              </a:avLst>
            </a:prstGeom>
            <a:solidFill>
              <a:srgbClr val="EDF0F3"/>
            </a:solidFill>
            <a:ln w="13335">
              <a:solidFill>
                <a:srgbClr val="B7C0CB"/>
              </a:solidFill>
            </a:ln>
          </p:spPr>
        </p:sp>
        <p:sp>
          <p:nvSpPr>
            <p:cNvPr id="52" name="TextBox 53">
              <a:extLst>
                <a:ext uri="{FF2B5EF4-FFF2-40B4-BE49-F238E27FC236}">
                  <a16:creationId xmlns:a16="http://schemas.microsoft.com/office/drawing/2014/main" id="{C28F74C7-650D-DC3F-A52E-2EEA292CD406}"/>
                </a:ext>
              </a:extLst>
            </p:cNvPr>
            <p:cNvSpPr txBox="1"/>
            <p:nvPr/>
          </p:nvSpPr>
          <p:spPr>
            <a:xfrm>
              <a:off x="5004618" y="5062538"/>
              <a:ext cx="487313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a[4]</a:t>
              </a:r>
            </a:p>
          </p:txBody>
        </p:sp>
      </p:grpSp>
      <p:grpSp>
        <p:nvGrpSpPr>
          <p:cNvPr id="53" name="Group 57">
            <a:extLst>
              <a:ext uri="{FF2B5EF4-FFF2-40B4-BE49-F238E27FC236}">
                <a16:creationId xmlns:a16="http://schemas.microsoft.com/office/drawing/2014/main" id="{7736D345-8AD8-3376-6CC9-93EB4B36B7DE}"/>
              </a:ext>
            </a:extLst>
          </p:cNvPr>
          <p:cNvGrpSpPr/>
          <p:nvPr/>
        </p:nvGrpSpPr>
        <p:grpSpPr>
          <a:xfrm>
            <a:off x="6251067" y="4444092"/>
            <a:ext cx="952500" cy="400050"/>
            <a:chOff x="6029325" y="4429125"/>
            <a:chExt cx="952500" cy="400050"/>
          </a:xfrm>
        </p:grpSpPr>
        <p:sp>
          <p:nvSpPr>
            <p:cNvPr id="54" name="Rectangle 55">
              <a:extLst>
                <a:ext uri="{FF2B5EF4-FFF2-40B4-BE49-F238E27FC236}">
                  <a16:creationId xmlns:a16="http://schemas.microsoft.com/office/drawing/2014/main" id="{E4223B8E-3716-9C4B-69F8-E28A02FB5BC0}"/>
                </a:ext>
              </a:extLst>
            </p:cNvPr>
            <p:cNvSpPr/>
            <p:nvPr/>
          </p:nvSpPr>
          <p:spPr>
            <a:xfrm>
              <a:off x="6029325" y="4429125"/>
              <a:ext cx="952500" cy="400050"/>
            </a:xfrm>
            <a:prstGeom prst="roundRect">
              <a:avLst>
                <a:gd name="adj" fmla="val 16667"/>
              </a:avLst>
            </a:prstGeom>
            <a:solidFill>
              <a:srgbClr val="E2EFF9"/>
            </a:solidFill>
            <a:ln w="13335">
              <a:solidFill>
                <a:srgbClr val="5B9BD5"/>
              </a:solidFill>
            </a:ln>
          </p:spPr>
        </p:sp>
        <p:sp>
          <p:nvSpPr>
            <p:cNvPr id="55" name="TextBox 56">
              <a:extLst>
                <a:ext uri="{FF2B5EF4-FFF2-40B4-BE49-F238E27FC236}">
                  <a16:creationId xmlns:a16="http://schemas.microsoft.com/office/drawing/2014/main" id="{466FE527-3C6C-C32E-85C9-AD1E5ACC7217}"/>
                </a:ext>
              </a:extLst>
            </p:cNvPr>
            <p:cNvSpPr txBox="1"/>
            <p:nvPr/>
          </p:nvSpPr>
          <p:spPr>
            <a:xfrm>
              <a:off x="6118449" y="4529138"/>
              <a:ext cx="774250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D4A87"/>
                  </a:solidFill>
                  <a:ea typeface="微软雅黑"/>
                  <a:cs typeface="微软雅黑"/>
                </a:rPr>
                <a:t>tree[5]</a:t>
              </a:r>
            </a:p>
          </p:txBody>
        </p:sp>
      </p:grpSp>
      <p:grpSp>
        <p:nvGrpSpPr>
          <p:cNvPr id="56" name="Group 60">
            <a:extLst>
              <a:ext uri="{FF2B5EF4-FFF2-40B4-BE49-F238E27FC236}">
                <a16:creationId xmlns:a16="http://schemas.microsoft.com/office/drawing/2014/main" id="{76AFFE92-F13E-60F9-7301-9CC52E6B77F6}"/>
              </a:ext>
            </a:extLst>
          </p:cNvPr>
          <p:cNvGrpSpPr/>
          <p:nvPr/>
        </p:nvGrpSpPr>
        <p:grpSpPr>
          <a:xfrm>
            <a:off x="6251067" y="5006067"/>
            <a:ext cx="952500" cy="361950"/>
            <a:chOff x="6029325" y="4991100"/>
            <a:chExt cx="952500" cy="361950"/>
          </a:xfrm>
        </p:grpSpPr>
        <p:sp>
          <p:nvSpPr>
            <p:cNvPr id="57" name="Rectangle 58">
              <a:extLst>
                <a:ext uri="{FF2B5EF4-FFF2-40B4-BE49-F238E27FC236}">
                  <a16:creationId xmlns:a16="http://schemas.microsoft.com/office/drawing/2014/main" id="{FAEEAE09-2245-F20D-E7FF-59082C7E5442}"/>
                </a:ext>
              </a:extLst>
            </p:cNvPr>
            <p:cNvSpPr/>
            <p:nvPr/>
          </p:nvSpPr>
          <p:spPr>
            <a:xfrm>
              <a:off x="6029325" y="4991100"/>
              <a:ext cx="952500" cy="361950"/>
            </a:xfrm>
            <a:prstGeom prst="roundRect">
              <a:avLst>
                <a:gd name="adj" fmla="val 18421"/>
              </a:avLst>
            </a:prstGeom>
            <a:solidFill>
              <a:srgbClr val="EDF0F3"/>
            </a:solidFill>
            <a:ln w="13335">
              <a:solidFill>
                <a:srgbClr val="B7C0CB"/>
              </a:solidFill>
            </a:ln>
          </p:spPr>
        </p:sp>
        <p:sp>
          <p:nvSpPr>
            <p:cNvPr id="58" name="TextBox 59">
              <a:extLst>
                <a:ext uri="{FF2B5EF4-FFF2-40B4-BE49-F238E27FC236}">
                  <a16:creationId xmlns:a16="http://schemas.microsoft.com/office/drawing/2014/main" id="{77F47726-EFB1-4C4A-CFA4-4F02331AB329}"/>
                </a:ext>
              </a:extLst>
            </p:cNvPr>
            <p:cNvSpPr txBox="1"/>
            <p:nvPr/>
          </p:nvSpPr>
          <p:spPr>
            <a:xfrm>
              <a:off x="6261918" y="5062538"/>
              <a:ext cx="487313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a[5]</a:t>
              </a:r>
            </a:p>
          </p:txBody>
        </p:sp>
      </p:grpSp>
      <p:grpSp>
        <p:nvGrpSpPr>
          <p:cNvPr id="59" name="Group 63">
            <a:extLst>
              <a:ext uri="{FF2B5EF4-FFF2-40B4-BE49-F238E27FC236}">
                <a16:creationId xmlns:a16="http://schemas.microsoft.com/office/drawing/2014/main" id="{9E5EC517-8440-D5F5-A5D0-F74E830C7017}"/>
              </a:ext>
            </a:extLst>
          </p:cNvPr>
          <p:cNvGrpSpPr/>
          <p:nvPr/>
        </p:nvGrpSpPr>
        <p:grpSpPr>
          <a:xfrm>
            <a:off x="7508367" y="3691617"/>
            <a:ext cx="952500" cy="400050"/>
            <a:chOff x="7286625" y="3676650"/>
            <a:chExt cx="952500" cy="400050"/>
          </a:xfrm>
        </p:grpSpPr>
        <p:sp>
          <p:nvSpPr>
            <p:cNvPr id="60" name="Rectangle 61">
              <a:extLst>
                <a:ext uri="{FF2B5EF4-FFF2-40B4-BE49-F238E27FC236}">
                  <a16:creationId xmlns:a16="http://schemas.microsoft.com/office/drawing/2014/main" id="{95CBA6B6-0884-FD56-C095-A8AB560F3647}"/>
                </a:ext>
              </a:extLst>
            </p:cNvPr>
            <p:cNvSpPr/>
            <p:nvPr/>
          </p:nvSpPr>
          <p:spPr>
            <a:xfrm>
              <a:off x="7286625" y="3676650"/>
              <a:ext cx="952500" cy="400050"/>
            </a:xfrm>
            <a:prstGeom prst="roundRect">
              <a:avLst>
                <a:gd name="adj" fmla="val 16667"/>
              </a:avLst>
            </a:prstGeom>
            <a:solidFill>
              <a:srgbClr val="E2EFF9"/>
            </a:solidFill>
            <a:ln w="13335">
              <a:solidFill>
                <a:srgbClr val="5B9BD5"/>
              </a:solidFill>
            </a:ln>
          </p:spPr>
        </p:sp>
        <p:sp>
          <p:nvSpPr>
            <p:cNvPr id="61" name="TextBox 62">
              <a:extLst>
                <a:ext uri="{FF2B5EF4-FFF2-40B4-BE49-F238E27FC236}">
                  <a16:creationId xmlns:a16="http://schemas.microsoft.com/office/drawing/2014/main" id="{A5137A88-7812-0586-873D-3C8D389383A7}"/>
                </a:ext>
              </a:extLst>
            </p:cNvPr>
            <p:cNvSpPr txBox="1"/>
            <p:nvPr/>
          </p:nvSpPr>
          <p:spPr>
            <a:xfrm>
              <a:off x="7375749" y="3776662"/>
              <a:ext cx="774250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D4A87"/>
                  </a:solidFill>
                  <a:ea typeface="微软雅黑"/>
                  <a:cs typeface="微软雅黑"/>
                </a:rPr>
                <a:t>tree[6]</a:t>
              </a:r>
            </a:p>
          </p:txBody>
        </p:sp>
      </p:grpSp>
      <p:grpSp>
        <p:nvGrpSpPr>
          <p:cNvPr id="62" name="Group 66">
            <a:extLst>
              <a:ext uri="{FF2B5EF4-FFF2-40B4-BE49-F238E27FC236}">
                <a16:creationId xmlns:a16="http://schemas.microsoft.com/office/drawing/2014/main" id="{145D50F4-CF2F-30BF-03AA-28FBFF608628}"/>
              </a:ext>
            </a:extLst>
          </p:cNvPr>
          <p:cNvGrpSpPr/>
          <p:nvPr/>
        </p:nvGrpSpPr>
        <p:grpSpPr>
          <a:xfrm>
            <a:off x="7508367" y="5006067"/>
            <a:ext cx="952500" cy="361950"/>
            <a:chOff x="7286625" y="4991100"/>
            <a:chExt cx="952500" cy="361950"/>
          </a:xfrm>
        </p:grpSpPr>
        <p:sp>
          <p:nvSpPr>
            <p:cNvPr id="63" name="Rectangle 64">
              <a:extLst>
                <a:ext uri="{FF2B5EF4-FFF2-40B4-BE49-F238E27FC236}">
                  <a16:creationId xmlns:a16="http://schemas.microsoft.com/office/drawing/2014/main" id="{A4A96D9F-73FF-7020-24D5-CB40F8F4FE54}"/>
                </a:ext>
              </a:extLst>
            </p:cNvPr>
            <p:cNvSpPr/>
            <p:nvPr/>
          </p:nvSpPr>
          <p:spPr>
            <a:xfrm>
              <a:off x="7286625" y="4991100"/>
              <a:ext cx="952500" cy="361950"/>
            </a:xfrm>
            <a:prstGeom prst="roundRect">
              <a:avLst>
                <a:gd name="adj" fmla="val 18421"/>
              </a:avLst>
            </a:prstGeom>
            <a:solidFill>
              <a:srgbClr val="EDF0F3"/>
            </a:solidFill>
            <a:ln w="13335">
              <a:solidFill>
                <a:srgbClr val="B7C0CB"/>
              </a:solidFill>
            </a:ln>
          </p:spPr>
        </p:sp>
        <p:sp>
          <p:nvSpPr>
            <p:cNvPr id="64" name="TextBox 65">
              <a:extLst>
                <a:ext uri="{FF2B5EF4-FFF2-40B4-BE49-F238E27FC236}">
                  <a16:creationId xmlns:a16="http://schemas.microsoft.com/office/drawing/2014/main" id="{D14CCAAC-CE21-0EAC-69D5-4B7CD6BAAF4B}"/>
                </a:ext>
              </a:extLst>
            </p:cNvPr>
            <p:cNvSpPr txBox="1"/>
            <p:nvPr/>
          </p:nvSpPr>
          <p:spPr>
            <a:xfrm>
              <a:off x="7519218" y="5062538"/>
              <a:ext cx="487313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a[6]</a:t>
              </a:r>
            </a:p>
          </p:txBody>
        </p:sp>
      </p:grpSp>
      <p:grpSp>
        <p:nvGrpSpPr>
          <p:cNvPr id="65" name="Group 69">
            <a:extLst>
              <a:ext uri="{FF2B5EF4-FFF2-40B4-BE49-F238E27FC236}">
                <a16:creationId xmlns:a16="http://schemas.microsoft.com/office/drawing/2014/main" id="{ACDEF22E-4381-0462-7E28-76291B8F4157}"/>
              </a:ext>
            </a:extLst>
          </p:cNvPr>
          <p:cNvGrpSpPr/>
          <p:nvPr/>
        </p:nvGrpSpPr>
        <p:grpSpPr>
          <a:xfrm>
            <a:off x="8765667" y="4444092"/>
            <a:ext cx="952500" cy="400050"/>
            <a:chOff x="8543925" y="4429125"/>
            <a:chExt cx="952500" cy="400050"/>
          </a:xfrm>
        </p:grpSpPr>
        <p:sp>
          <p:nvSpPr>
            <p:cNvPr id="66" name="Rectangle 67">
              <a:extLst>
                <a:ext uri="{FF2B5EF4-FFF2-40B4-BE49-F238E27FC236}">
                  <a16:creationId xmlns:a16="http://schemas.microsoft.com/office/drawing/2014/main" id="{D81A54AA-CB76-8ECA-F2CD-E342412C66C2}"/>
                </a:ext>
              </a:extLst>
            </p:cNvPr>
            <p:cNvSpPr/>
            <p:nvPr/>
          </p:nvSpPr>
          <p:spPr>
            <a:xfrm>
              <a:off x="8543925" y="4429125"/>
              <a:ext cx="952500" cy="400050"/>
            </a:xfrm>
            <a:prstGeom prst="roundRect">
              <a:avLst>
                <a:gd name="adj" fmla="val 16667"/>
              </a:avLst>
            </a:prstGeom>
            <a:solidFill>
              <a:srgbClr val="E2EFF9"/>
            </a:solidFill>
            <a:ln w="13335">
              <a:solidFill>
                <a:srgbClr val="5B9BD5"/>
              </a:solidFill>
            </a:ln>
          </p:spPr>
        </p:sp>
        <p:sp>
          <p:nvSpPr>
            <p:cNvPr id="67" name="TextBox 68">
              <a:extLst>
                <a:ext uri="{FF2B5EF4-FFF2-40B4-BE49-F238E27FC236}">
                  <a16:creationId xmlns:a16="http://schemas.microsoft.com/office/drawing/2014/main" id="{EE59D668-2136-F6BD-B2E3-AAEC4CBBACCC}"/>
                </a:ext>
              </a:extLst>
            </p:cNvPr>
            <p:cNvSpPr txBox="1"/>
            <p:nvPr/>
          </p:nvSpPr>
          <p:spPr>
            <a:xfrm>
              <a:off x="8633049" y="4529138"/>
              <a:ext cx="774250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D4A87"/>
                  </a:solidFill>
                  <a:ea typeface="微软雅黑"/>
                  <a:cs typeface="微软雅黑"/>
                </a:rPr>
                <a:t>tree[7]</a:t>
              </a:r>
            </a:p>
          </p:txBody>
        </p:sp>
      </p:grpSp>
      <p:grpSp>
        <p:nvGrpSpPr>
          <p:cNvPr id="68" name="Group 72">
            <a:extLst>
              <a:ext uri="{FF2B5EF4-FFF2-40B4-BE49-F238E27FC236}">
                <a16:creationId xmlns:a16="http://schemas.microsoft.com/office/drawing/2014/main" id="{1EA7D145-63E4-7269-BD0F-12914B4C0F2B}"/>
              </a:ext>
            </a:extLst>
          </p:cNvPr>
          <p:cNvGrpSpPr/>
          <p:nvPr/>
        </p:nvGrpSpPr>
        <p:grpSpPr>
          <a:xfrm>
            <a:off x="8765667" y="5006067"/>
            <a:ext cx="952500" cy="361950"/>
            <a:chOff x="8543925" y="4991100"/>
            <a:chExt cx="952500" cy="361950"/>
          </a:xfrm>
        </p:grpSpPr>
        <p:sp>
          <p:nvSpPr>
            <p:cNvPr id="69" name="Rectangle 70">
              <a:extLst>
                <a:ext uri="{FF2B5EF4-FFF2-40B4-BE49-F238E27FC236}">
                  <a16:creationId xmlns:a16="http://schemas.microsoft.com/office/drawing/2014/main" id="{CC6781F7-A226-4EA1-D1D9-E8138088706E}"/>
                </a:ext>
              </a:extLst>
            </p:cNvPr>
            <p:cNvSpPr/>
            <p:nvPr/>
          </p:nvSpPr>
          <p:spPr>
            <a:xfrm>
              <a:off x="8543925" y="4991100"/>
              <a:ext cx="952500" cy="361950"/>
            </a:xfrm>
            <a:prstGeom prst="roundRect">
              <a:avLst>
                <a:gd name="adj" fmla="val 18421"/>
              </a:avLst>
            </a:prstGeom>
            <a:solidFill>
              <a:srgbClr val="EDF0F3"/>
            </a:solidFill>
            <a:ln w="13335">
              <a:solidFill>
                <a:srgbClr val="B7C0CB"/>
              </a:solidFill>
            </a:ln>
          </p:spPr>
        </p:sp>
        <p:sp>
          <p:nvSpPr>
            <p:cNvPr id="70" name="TextBox 71">
              <a:extLst>
                <a:ext uri="{FF2B5EF4-FFF2-40B4-BE49-F238E27FC236}">
                  <a16:creationId xmlns:a16="http://schemas.microsoft.com/office/drawing/2014/main" id="{7CCE3B28-A7FF-5A0D-E46D-6C134D561AAD}"/>
                </a:ext>
              </a:extLst>
            </p:cNvPr>
            <p:cNvSpPr txBox="1"/>
            <p:nvPr/>
          </p:nvSpPr>
          <p:spPr>
            <a:xfrm>
              <a:off x="8776518" y="5062538"/>
              <a:ext cx="487313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a[7]</a:t>
              </a:r>
            </a:p>
          </p:txBody>
        </p:sp>
      </p:grpSp>
      <p:grpSp>
        <p:nvGrpSpPr>
          <p:cNvPr id="71" name="Group 75">
            <a:extLst>
              <a:ext uri="{FF2B5EF4-FFF2-40B4-BE49-F238E27FC236}">
                <a16:creationId xmlns:a16="http://schemas.microsoft.com/office/drawing/2014/main" id="{4ACBEDF8-C8C6-3F9D-BBA3-BB81CC4D18B4}"/>
              </a:ext>
            </a:extLst>
          </p:cNvPr>
          <p:cNvGrpSpPr/>
          <p:nvPr/>
        </p:nvGrpSpPr>
        <p:grpSpPr>
          <a:xfrm>
            <a:off x="10022967" y="2300967"/>
            <a:ext cx="952500" cy="400050"/>
            <a:chOff x="9801225" y="2286000"/>
            <a:chExt cx="952500" cy="400050"/>
          </a:xfrm>
        </p:grpSpPr>
        <p:sp>
          <p:nvSpPr>
            <p:cNvPr id="72" name="Rectangle 73">
              <a:extLst>
                <a:ext uri="{FF2B5EF4-FFF2-40B4-BE49-F238E27FC236}">
                  <a16:creationId xmlns:a16="http://schemas.microsoft.com/office/drawing/2014/main" id="{4411327D-E40E-2FF5-301B-7A33C4C9E0B8}"/>
                </a:ext>
              </a:extLst>
            </p:cNvPr>
            <p:cNvSpPr/>
            <p:nvPr/>
          </p:nvSpPr>
          <p:spPr>
            <a:xfrm>
              <a:off x="9801225" y="2286000"/>
              <a:ext cx="952500" cy="400050"/>
            </a:xfrm>
            <a:prstGeom prst="roundRect">
              <a:avLst>
                <a:gd name="adj" fmla="val 16667"/>
              </a:avLst>
            </a:prstGeom>
            <a:solidFill>
              <a:srgbClr val="E2EFF9"/>
            </a:solidFill>
            <a:ln w="13335">
              <a:solidFill>
                <a:srgbClr val="5B9BD5"/>
              </a:solidFill>
            </a:ln>
          </p:spPr>
        </p:sp>
        <p:sp>
          <p:nvSpPr>
            <p:cNvPr id="73" name="TextBox 74">
              <a:extLst>
                <a:ext uri="{FF2B5EF4-FFF2-40B4-BE49-F238E27FC236}">
                  <a16:creationId xmlns:a16="http://schemas.microsoft.com/office/drawing/2014/main" id="{A3BFA3F7-8C42-0B42-81C6-8851AA984BF7}"/>
                </a:ext>
              </a:extLst>
            </p:cNvPr>
            <p:cNvSpPr txBox="1"/>
            <p:nvPr/>
          </p:nvSpPr>
          <p:spPr>
            <a:xfrm>
              <a:off x="9890349" y="2386013"/>
              <a:ext cx="774250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D4A87"/>
                  </a:solidFill>
                  <a:ea typeface="微软雅黑"/>
                  <a:cs typeface="微软雅黑"/>
                </a:rPr>
                <a:t>tree[8]</a:t>
              </a:r>
            </a:p>
          </p:txBody>
        </p:sp>
      </p:grpSp>
      <p:grpSp>
        <p:nvGrpSpPr>
          <p:cNvPr id="74" name="Group 78">
            <a:extLst>
              <a:ext uri="{FF2B5EF4-FFF2-40B4-BE49-F238E27FC236}">
                <a16:creationId xmlns:a16="http://schemas.microsoft.com/office/drawing/2014/main" id="{EFA9C2FE-D5F3-0F1D-3E93-2BE859EDD984}"/>
              </a:ext>
            </a:extLst>
          </p:cNvPr>
          <p:cNvGrpSpPr/>
          <p:nvPr/>
        </p:nvGrpSpPr>
        <p:grpSpPr>
          <a:xfrm>
            <a:off x="10022967" y="5006067"/>
            <a:ext cx="952500" cy="361950"/>
            <a:chOff x="9801225" y="4991100"/>
            <a:chExt cx="952500" cy="361950"/>
          </a:xfrm>
        </p:grpSpPr>
        <p:sp>
          <p:nvSpPr>
            <p:cNvPr id="75" name="Rectangle 76">
              <a:extLst>
                <a:ext uri="{FF2B5EF4-FFF2-40B4-BE49-F238E27FC236}">
                  <a16:creationId xmlns:a16="http://schemas.microsoft.com/office/drawing/2014/main" id="{C3BE121E-18EB-C44A-1C7B-F4C1B4A5F85E}"/>
                </a:ext>
              </a:extLst>
            </p:cNvPr>
            <p:cNvSpPr/>
            <p:nvPr/>
          </p:nvSpPr>
          <p:spPr>
            <a:xfrm>
              <a:off x="9801225" y="4991100"/>
              <a:ext cx="952500" cy="361950"/>
            </a:xfrm>
            <a:prstGeom prst="roundRect">
              <a:avLst>
                <a:gd name="adj" fmla="val 18421"/>
              </a:avLst>
            </a:prstGeom>
            <a:solidFill>
              <a:srgbClr val="EDF0F3"/>
            </a:solidFill>
            <a:ln w="13335">
              <a:solidFill>
                <a:srgbClr val="B7C0CB"/>
              </a:solidFill>
            </a:ln>
          </p:spPr>
        </p:sp>
        <p:sp>
          <p:nvSpPr>
            <p:cNvPr id="76" name="TextBox 77">
              <a:extLst>
                <a:ext uri="{FF2B5EF4-FFF2-40B4-BE49-F238E27FC236}">
                  <a16:creationId xmlns:a16="http://schemas.microsoft.com/office/drawing/2014/main" id="{5D56552B-B2FA-3A34-55DC-DBD82D646071}"/>
                </a:ext>
              </a:extLst>
            </p:cNvPr>
            <p:cNvSpPr txBox="1"/>
            <p:nvPr/>
          </p:nvSpPr>
          <p:spPr>
            <a:xfrm>
              <a:off x="10033818" y="5062538"/>
              <a:ext cx="487313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a[8]</a:t>
              </a:r>
            </a:p>
          </p:txBody>
        </p:sp>
      </p:grpSp>
      <p:sp>
        <p:nvSpPr>
          <p:cNvPr id="77" name="TextBox 80">
            <a:extLst>
              <a:ext uri="{FF2B5EF4-FFF2-40B4-BE49-F238E27FC236}">
                <a16:creationId xmlns:a16="http://schemas.microsoft.com/office/drawing/2014/main" id="{968F1179-D2A1-ADFA-4788-EBD14CB85414}"/>
              </a:ext>
            </a:extLst>
          </p:cNvPr>
          <p:cNvSpPr txBox="1"/>
          <p:nvPr/>
        </p:nvSpPr>
        <p:spPr>
          <a:xfrm>
            <a:off x="1165098" y="5641336"/>
            <a:ext cx="430566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00" dirty="0">
                <a:solidFill>
                  <a:srgbClr val="2D4A87"/>
                </a:solidFill>
                <a:ea typeface="微软雅黑"/>
                <a:cs typeface="微软雅黑"/>
              </a:rPr>
              <a:t>tree[4] = tree[2] + tree[3] + a[4]</a:t>
            </a:r>
          </a:p>
        </p:txBody>
      </p:sp>
      <p:sp>
        <p:nvSpPr>
          <p:cNvPr id="78" name="TextBox 81">
            <a:extLst>
              <a:ext uri="{FF2B5EF4-FFF2-40B4-BE49-F238E27FC236}">
                <a16:creationId xmlns:a16="http://schemas.microsoft.com/office/drawing/2014/main" id="{CB3B2CE0-7EC7-1716-3F6B-D0586EC3A436}"/>
              </a:ext>
            </a:extLst>
          </p:cNvPr>
          <p:cNvSpPr txBox="1"/>
          <p:nvPr/>
        </p:nvSpPr>
        <p:spPr>
          <a:xfrm>
            <a:off x="1165098" y="6003286"/>
            <a:ext cx="5572038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00" dirty="0">
                <a:solidFill>
                  <a:srgbClr val="476F2D"/>
                </a:solidFill>
                <a:ea typeface="微软雅黑"/>
                <a:cs typeface="微软雅黑"/>
              </a:rPr>
              <a:t>tree[8] = tree[4] + tree[6] + tree[7] + a[8]</a:t>
            </a:r>
          </a:p>
        </p:txBody>
      </p:sp>
      <p:sp>
        <p:nvSpPr>
          <p:cNvPr id="79" name="Line 13">
            <a:extLst>
              <a:ext uri="{FF2B5EF4-FFF2-40B4-BE49-F238E27FC236}">
                <a16:creationId xmlns:a16="http://schemas.microsoft.com/office/drawing/2014/main" id="{5EAA2A6D-1B40-D58E-F602-9BDDCCA6CEC0}"/>
              </a:ext>
            </a:extLst>
          </p:cNvPr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</p:spTree>
    <p:extLst>
      <p:ext uri="{BB962C8B-B14F-4D97-AF65-F5344CB8AC3E}">
        <p14:creationId xmlns:p14="http://schemas.microsoft.com/office/powerpoint/2010/main" val="4231536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C73F1172-A182-53D8-A956-E4F8A12F5DC3}"/>
              </a:ext>
            </a:extLst>
          </p:cNvPr>
          <p:cNvSpPr txBox="1"/>
          <p:nvPr/>
        </p:nvSpPr>
        <p:spPr>
          <a:xfrm>
            <a:off x="798576" y="1393984"/>
            <a:ext cx="2625719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tree[i] 覆盖哪一段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74C07A7B-80D2-2D9F-2F5F-8C9428836206}"/>
              </a:ext>
            </a:extLst>
          </p:cNvPr>
          <p:cNvSpPr txBox="1"/>
          <p:nvPr/>
        </p:nvSpPr>
        <p:spPr>
          <a:xfrm>
            <a:off x="930276" y="1942148"/>
            <a:ext cx="10341227" cy="4112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950" dirty="0">
                <a:solidFill>
                  <a:srgbClr val="233248"/>
                </a:solidFill>
                <a:ea typeface="Microsoft YaHei"/>
                <a:cs typeface="微软雅黑"/>
              </a:rPr>
              <a:t>既然对于 </a:t>
            </a:r>
            <a:r>
              <a:rPr lang="zh-CN" sz="2000" b="1" dirty="0">
                <a:solidFill>
                  <a:srgbClr val="2D4A87"/>
                </a:solidFill>
                <a:ea typeface="Microsoft YaHei"/>
                <a:cs typeface="微软雅黑"/>
              </a:rPr>
              <a:t>tree[i]</a:t>
            </a:r>
            <a:r>
              <a:rPr lang="en-US" altLang="zh-CN" sz="2000" b="1" dirty="0">
                <a:solidFill>
                  <a:srgbClr val="233248"/>
                </a:solidFill>
                <a:ea typeface="Microsoft YaHei"/>
                <a:cs typeface="微软雅黑"/>
              </a:rPr>
              <a:t> </a:t>
            </a:r>
            <a:r>
              <a:rPr lang="zh-CN" altLang="en-US" sz="2000" dirty="0">
                <a:solidFill>
                  <a:srgbClr val="233248"/>
                </a:solidFill>
                <a:ea typeface="Microsoft YaHei"/>
                <a:cs typeface="微软雅黑"/>
              </a:rPr>
              <a:t>的值代表着一段区间的和，那么到底对应的是哪一段区间呢？</a:t>
            </a:r>
            <a:endParaRPr lang="en-US" altLang="zh-CN" sz="2000" dirty="0">
              <a:solidFill>
                <a:srgbClr val="233248"/>
              </a:solidFill>
              <a:ea typeface="Microsoft YaHei"/>
              <a:cs typeface="微软雅黑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5D1F70B-8BA8-A978-5131-1F1C3C8A33D7}"/>
              </a:ext>
            </a:extLst>
          </p:cNvPr>
          <p:cNvGrpSpPr/>
          <p:nvPr/>
        </p:nvGrpSpPr>
        <p:grpSpPr>
          <a:xfrm>
            <a:off x="2362665" y="2660072"/>
            <a:ext cx="6666047" cy="2972645"/>
            <a:chOff x="931207" y="2477929"/>
            <a:chExt cx="8296425" cy="2972645"/>
          </a:xfrm>
        </p:grpSpPr>
        <p:sp>
          <p:nvSpPr>
            <p:cNvPr id="12" name="TextBox 16">
              <a:extLst>
                <a:ext uri="{FF2B5EF4-FFF2-40B4-BE49-F238E27FC236}">
                  <a16:creationId xmlns:a16="http://schemas.microsoft.com/office/drawing/2014/main" id="{29882273-A9E9-0C93-9EE3-95F980BD0BC9}"/>
                </a:ext>
              </a:extLst>
            </p:cNvPr>
            <p:cNvSpPr txBox="1"/>
            <p:nvPr/>
          </p:nvSpPr>
          <p:spPr>
            <a:xfrm>
              <a:off x="2524091" y="2477929"/>
              <a:ext cx="442429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a[1]</a:t>
              </a:r>
            </a:p>
          </p:txBody>
        </p:sp>
        <p:sp>
          <p:nvSpPr>
            <p:cNvPr id="79" name="TextBox 17">
              <a:extLst>
                <a:ext uri="{FF2B5EF4-FFF2-40B4-BE49-F238E27FC236}">
                  <a16:creationId xmlns:a16="http://schemas.microsoft.com/office/drawing/2014/main" id="{BD0523A6-4589-53D4-14E0-34C451DE7BDF}"/>
                </a:ext>
              </a:extLst>
            </p:cNvPr>
            <p:cNvSpPr txBox="1"/>
            <p:nvPr/>
          </p:nvSpPr>
          <p:spPr>
            <a:xfrm>
              <a:off x="3222060" y="2477929"/>
              <a:ext cx="442429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a[2]</a:t>
              </a:r>
            </a:p>
          </p:txBody>
        </p:sp>
        <p:sp>
          <p:nvSpPr>
            <p:cNvPr id="80" name="TextBox 18">
              <a:extLst>
                <a:ext uri="{FF2B5EF4-FFF2-40B4-BE49-F238E27FC236}">
                  <a16:creationId xmlns:a16="http://schemas.microsoft.com/office/drawing/2014/main" id="{8D60D67B-86C9-26F1-C3A7-8CC877AAFC02}"/>
                </a:ext>
              </a:extLst>
            </p:cNvPr>
            <p:cNvSpPr txBox="1"/>
            <p:nvPr/>
          </p:nvSpPr>
          <p:spPr>
            <a:xfrm>
              <a:off x="3920029" y="2477929"/>
              <a:ext cx="442429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a[3]</a:t>
              </a:r>
            </a:p>
          </p:txBody>
        </p:sp>
        <p:sp>
          <p:nvSpPr>
            <p:cNvPr id="81" name="TextBox 19">
              <a:extLst>
                <a:ext uri="{FF2B5EF4-FFF2-40B4-BE49-F238E27FC236}">
                  <a16:creationId xmlns:a16="http://schemas.microsoft.com/office/drawing/2014/main" id="{AE5F7D83-99D8-83C2-47FC-BB3775A100C6}"/>
                </a:ext>
              </a:extLst>
            </p:cNvPr>
            <p:cNvSpPr txBox="1"/>
            <p:nvPr/>
          </p:nvSpPr>
          <p:spPr>
            <a:xfrm>
              <a:off x="4617998" y="2477929"/>
              <a:ext cx="442429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a[4]</a:t>
              </a:r>
            </a:p>
          </p:txBody>
        </p:sp>
        <p:sp>
          <p:nvSpPr>
            <p:cNvPr id="82" name="TextBox 20">
              <a:extLst>
                <a:ext uri="{FF2B5EF4-FFF2-40B4-BE49-F238E27FC236}">
                  <a16:creationId xmlns:a16="http://schemas.microsoft.com/office/drawing/2014/main" id="{B8CC63E4-1335-9453-2996-5D966AAD3C8A}"/>
                </a:ext>
              </a:extLst>
            </p:cNvPr>
            <p:cNvSpPr txBox="1"/>
            <p:nvPr/>
          </p:nvSpPr>
          <p:spPr>
            <a:xfrm>
              <a:off x="5315968" y="2477929"/>
              <a:ext cx="442429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a[5]</a:t>
              </a:r>
            </a:p>
          </p:txBody>
        </p:sp>
        <p:sp>
          <p:nvSpPr>
            <p:cNvPr id="83" name="TextBox 21">
              <a:extLst>
                <a:ext uri="{FF2B5EF4-FFF2-40B4-BE49-F238E27FC236}">
                  <a16:creationId xmlns:a16="http://schemas.microsoft.com/office/drawing/2014/main" id="{7E7DD572-AAA3-47FC-0EE5-F3A7E7CB5C4C}"/>
                </a:ext>
              </a:extLst>
            </p:cNvPr>
            <p:cNvSpPr txBox="1"/>
            <p:nvPr/>
          </p:nvSpPr>
          <p:spPr>
            <a:xfrm>
              <a:off x="6013937" y="2477929"/>
              <a:ext cx="442429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a[6]</a:t>
              </a:r>
            </a:p>
          </p:txBody>
        </p:sp>
        <p:sp>
          <p:nvSpPr>
            <p:cNvPr id="84" name="TextBox 22">
              <a:extLst>
                <a:ext uri="{FF2B5EF4-FFF2-40B4-BE49-F238E27FC236}">
                  <a16:creationId xmlns:a16="http://schemas.microsoft.com/office/drawing/2014/main" id="{4276DC86-CBF4-CA13-5FF0-D785CE1543FA}"/>
                </a:ext>
              </a:extLst>
            </p:cNvPr>
            <p:cNvSpPr txBox="1"/>
            <p:nvPr/>
          </p:nvSpPr>
          <p:spPr>
            <a:xfrm>
              <a:off x="6711906" y="2477929"/>
              <a:ext cx="442429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a[7]</a:t>
              </a:r>
            </a:p>
          </p:txBody>
        </p:sp>
        <p:sp>
          <p:nvSpPr>
            <p:cNvPr id="85" name="TextBox 23">
              <a:extLst>
                <a:ext uri="{FF2B5EF4-FFF2-40B4-BE49-F238E27FC236}">
                  <a16:creationId xmlns:a16="http://schemas.microsoft.com/office/drawing/2014/main" id="{167BE198-B2D2-1633-8899-2867DD03B856}"/>
                </a:ext>
              </a:extLst>
            </p:cNvPr>
            <p:cNvSpPr txBox="1"/>
            <p:nvPr/>
          </p:nvSpPr>
          <p:spPr>
            <a:xfrm>
              <a:off x="7409875" y="2477929"/>
              <a:ext cx="442429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a[8]</a:t>
              </a:r>
            </a:p>
          </p:txBody>
        </p:sp>
        <p:sp>
          <p:nvSpPr>
            <p:cNvPr id="86" name="TextBox 24">
              <a:extLst>
                <a:ext uri="{FF2B5EF4-FFF2-40B4-BE49-F238E27FC236}">
                  <a16:creationId xmlns:a16="http://schemas.microsoft.com/office/drawing/2014/main" id="{9B8B1694-D2DC-5CD2-53EE-2207A7C0FEAD}"/>
                </a:ext>
              </a:extLst>
            </p:cNvPr>
            <p:cNvSpPr txBox="1"/>
            <p:nvPr/>
          </p:nvSpPr>
          <p:spPr>
            <a:xfrm>
              <a:off x="931207" y="2918936"/>
              <a:ext cx="85279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tree[1]</a:t>
              </a:r>
            </a:p>
          </p:txBody>
        </p:sp>
        <p:sp>
          <p:nvSpPr>
            <p:cNvPr id="87" name="Line 25">
              <a:extLst>
                <a:ext uri="{FF2B5EF4-FFF2-40B4-BE49-F238E27FC236}">
                  <a16:creationId xmlns:a16="http://schemas.microsoft.com/office/drawing/2014/main" id="{14B82F73-EFBF-2255-A02A-557767C13E0C}"/>
                </a:ext>
              </a:extLst>
            </p:cNvPr>
            <p:cNvSpPr/>
            <p:nvPr/>
          </p:nvSpPr>
          <p:spPr>
            <a:xfrm>
              <a:off x="2396321" y="3152775"/>
              <a:ext cx="5583752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rgbClr val="E5EBF0"/>
              </a:solidFill>
            </a:ln>
          </p:spPr>
        </p:sp>
        <p:sp>
          <p:nvSpPr>
            <p:cNvPr id="88" name="Rectangle 26">
              <a:extLst>
                <a:ext uri="{FF2B5EF4-FFF2-40B4-BE49-F238E27FC236}">
                  <a16:creationId xmlns:a16="http://schemas.microsoft.com/office/drawing/2014/main" id="{95042D2D-7B89-D8BC-D72D-516137B71958}"/>
                </a:ext>
              </a:extLst>
            </p:cNvPr>
            <p:cNvSpPr/>
            <p:nvPr/>
          </p:nvSpPr>
          <p:spPr>
            <a:xfrm>
              <a:off x="2396321" y="2886075"/>
              <a:ext cx="674703" cy="257175"/>
            </a:xfrm>
            <a:prstGeom prst="roundRect">
              <a:avLst>
                <a:gd name="adj" fmla="val 14815"/>
              </a:avLst>
            </a:prstGeom>
            <a:solidFill>
              <a:srgbClr val="DCECF8"/>
            </a:solidFill>
            <a:ln>
              <a:noFill/>
            </a:ln>
          </p:spPr>
        </p: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BA5436FE-6C7B-62F2-5C86-31CE383C121D}"/>
                </a:ext>
              </a:extLst>
            </p:cNvPr>
            <p:cNvSpPr txBox="1"/>
            <p:nvPr/>
          </p:nvSpPr>
          <p:spPr>
            <a:xfrm>
              <a:off x="8570401" y="2927032"/>
              <a:ext cx="657231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长度 1</a:t>
              </a:r>
            </a:p>
          </p:txBody>
        </p:sp>
        <p:sp>
          <p:nvSpPr>
            <p:cNvPr id="90" name="TextBox 28">
              <a:extLst>
                <a:ext uri="{FF2B5EF4-FFF2-40B4-BE49-F238E27FC236}">
                  <a16:creationId xmlns:a16="http://schemas.microsoft.com/office/drawing/2014/main" id="{B30F0BD5-E22F-1E7B-FC68-90E83F370E07}"/>
                </a:ext>
              </a:extLst>
            </p:cNvPr>
            <p:cNvSpPr txBox="1"/>
            <p:nvPr/>
          </p:nvSpPr>
          <p:spPr>
            <a:xfrm>
              <a:off x="931207" y="3242786"/>
              <a:ext cx="85279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tree[2]</a:t>
              </a:r>
            </a:p>
          </p:txBody>
        </p:sp>
        <p:sp>
          <p:nvSpPr>
            <p:cNvPr id="91" name="Line 29">
              <a:extLst>
                <a:ext uri="{FF2B5EF4-FFF2-40B4-BE49-F238E27FC236}">
                  <a16:creationId xmlns:a16="http://schemas.microsoft.com/office/drawing/2014/main" id="{20426F89-CC9E-1AA7-40A4-DA9B00506823}"/>
                </a:ext>
              </a:extLst>
            </p:cNvPr>
            <p:cNvSpPr/>
            <p:nvPr/>
          </p:nvSpPr>
          <p:spPr>
            <a:xfrm>
              <a:off x="2396321" y="3476625"/>
              <a:ext cx="5583752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rgbClr val="E5EBF0"/>
              </a:solidFill>
            </a:ln>
          </p:spPr>
        </p:sp>
        <p:sp>
          <p:nvSpPr>
            <p:cNvPr id="92" name="Rectangle 30">
              <a:extLst>
                <a:ext uri="{FF2B5EF4-FFF2-40B4-BE49-F238E27FC236}">
                  <a16:creationId xmlns:a16="http://schemas.microsoft.com/office/drawing/2014/main" id="{A461DFA1-FB22-F06D-54E4-255E319760CF}"/>
                </a:ext>
              </a:extLst>
            </p:cNvPr>
            <p:cNvSpPr/>
            <p:nvPr/>
          </p:nvSpPr>
          <p:spPr>
            <a:xfrm>
              <a:off x="2396321" y="3209925"/>
              <a:ext cx="1372672" cy="257175"/>
            </a:xfrm>
            <a:prstGeom prst="roundRect">
              <a:avLst>
                <a:gd name="adj" fmla="val 14815"/>
              </a:avLst>
            </a:prstGeom>
            <a:solidFill>
              <a:srgbClr val="BDD8EE"/>
            </a:solidFill>
            <a:ln>
              <a:noFill/>
            </a:ln>
          </p:spPr>
        </p:sp>
        <p:sp>
          <p:nvSpPr>
            <p:cNvPr id="93" name="TextBox 31">
              <a:extLst>
                <a:ext uri="{FF2B5EF4-FFF2-40B4-BE49-F238E27FC236}">
                  <a16:creationId xmlns:a16="http://schemas.microsoft.com/office/drawing/2014/main" id="{FA8BE71A-02AC-F20E-9CD9-F7CC098245F8}"/>
                </a:ext>
              </a:extLst>
            </p:cNvPr>
            <p:cNvSpPr txBox="1"/>
            <p:nvPr/>
          </p:nvSpPr>
          <p:spPr>
            <a:xfrm>
              <a:off x="8570401" y="3250882"/>
              <a:ext cx="657231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长度 2</a:t>
              </a:r>
            </a:p>
          </p:txBody>
        </p:sp>
        <p:sp>
          <p:nvSpPr>
            <p:cNvPr id="94" name="TextBox 32">
              <a:extLst>
                <a:ext uri="{FF2B5EF4-FFF2-40B4-BE49-F238E27FC236}">
                  <a16:creationId xmlns:a16="http://schemas.microsoft.com/office/drawing/2014/main" id="{53776D85-E043-2270-0CE8-9B3CEB20D23B}"/>
                </a:ext>
              </a:extLst>
            </p:cNvPr>
            <p:cNvSpPr txBox="1"/>
            <p:nvPr/>
          </p:nvSpPr>
          <p:spPr>
            <a:xfrm>
              <a:off x="931207" y="3566636"/>
              <a:ext cx="85279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tree[3]</a:t>
              </a:r>
            </a:p>
          </p:txBody>
        </p:sp>
        <p:sp>
          <p:nvSpPr>
            <p:cNvPr id="95" name="Line 33">
              <a:extLst>
                <a:ext uri="{FF2B5EF4-FFF2-40B4-BE49-F238E27FC236}">
                  <a16:creationId xmlns:a16="http://schemas.microsoft.com/office/drawing/2014/main" id="{9D1671E6-E1ED-8178-316A-E6AB8BEE539D}"/>
                </a:ext>
              </a:extLst>
            </p:cNvPr>
            <p:cNvSpPr/>
            <p:nvPr/>
          </p:nvSpPr>
          <p:spPr>
            <a:xfrm>
              <a:off x="2396321" y="3800475"/>
              <a:ext cx="5583752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rgbClr val="E5EBF0"/>
              </a:solidFill>
            </a:ln>
          </p:spPr>
        </p:sp>
        <p:sp>
          <p:nvSpPr>
            <p:cNvPr id="96" name="Rectangle 34">
              <a:extLst>
                <a:ext uri="{FF2B5EF4-FFF2-40B4-BE49-F238E27FC236}">
                  <a16:creationId xmlns:a16="http://schemas.microsoft.com/office/drawing/2014/main" id="{197E828E-C11C-514E-FC9C-E5B6F2842D19}"/>
                </a:ext>
              </a:extLst>
            </p:cNvPr>
            <p:cNvSpPr/>
            <p:nvPr/>
          </p:nvSpPr>
          <p:spPr>
            <a:xfrm>
              <a:off x="3792260" y="3533775"/>
              <a:ext cx="674703" cy="257175"/>
            </a:xfrm>
            <a:prstGeom prst="roundRect">
              <a:avLst>
                <a:gd name="adj" fmla="val 14815"/>
              </a:avLst>
            </a:prstGeom>
            <a:solidFill>
              <a:srgbClr val="DCECF8"/>
            </a:solidFill>
            <a:ln>
              <a:noFill/>
            </a:ln>
          </p:spPr>
        </p:sp>
        <p:sp>
          <p:nvSpPr>
            <p:cNvPr id="97" name="TextBox 35">
              <a:extLst>
                <a:ext uri="{FF2B5EF4-FFF2-40B4-BE49-F238E27FC236}">
                  <a16:creationId xmlns:a16="http://schemas.microsoft.com/office/drawing/2014/main" id="{82827D36-E82A-F2D2-52D6-A632C282ECF3}"/>
                </a:ext>
              </a:extLst>
            </p:cNvPr>
            <p:cNvSpPr txBox="1"/>
            <p:nvPr/>
          </p:nvSpPr>
          <p:spPr>
            <a:xfrm>
              <a:off x="8570401" y="3574732"/>
              <a:ext cx="657231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长度 1</a:t>
              </a:r>
            </a:p>
          </p:txBody>
        </p:sp>
        <p:sp>
          <p:nvSpPr>
            <p:cNvPr id="98" name="TextBox 36">
              <a:extLst>
                <a:ext uri="{FF2B5EF4-FFF2-40B4-BE49-F238E27FC236}">
                  <a16:creationId xmlns:a16="http://schemas.microsoft.com/office/drawing/2014/main" id="{AB491947-657A-C857-FF0B-E7F70BF7CDD4}"/>
                </a:ext>
              </a:extLst>
            </p:cNvPr>
            <p:cNvSpPr txBox="1"/>
            <p:nvPr/>
          </p:nvSpPr>
          <p:spPr>
            <a:xfrm>
              <a:off x="931207" y="3890486"/>
              <a:ext cx="85279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tree[4]</a:t>
              </a:r>
            </a:p>
          </p:txBody>
        </p:sp>
        <p:sp>
          <p:nvSpPr>
            <p:cNvPr id="99" name="Line 37">
              <a:extLst>
                <a:ext uri="{FF2B5EF4-FFF2-40B4-BE49-F238E27FC236}">
                  <a16:creationId xmlns:a16="http://schemas.microsoft.com/office/drawing/2014/main" id="{F3B4DB77-6839-2F22-D234-F5BEE6E7C38B}"/>
                </a:ext>
              </a:extLst>
            </p:cNvPr>
            <p:cNvSpPr/>
            <p:nvPr/>
          </p:nvSpPr>
          <p:spPr>
            <a:xfrm>
              <a:off x="2396321" y="4124325"/>
              <a:ext cx="5583752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rgbClr val="E5EBF0"/>
              </a:solidFill>
            </a:ln>
          </p:spPr>
        </p:sp>
        <p:sp>
          <p:nvSpPr>
            <p:cNvPr id="100" name="Rectangle 38">
              <a:extLst>
                <a:ext uri="{FF2B5EF4-FFF2-40B4-BE49-F238E27FC236}">
                  <a16:creationId xmlns:a16="http://schemas.microsoft.com/office/drawing/2014/main" id="{34304097-B67E-DBB5-BC76-865C6F3EC838}"/>
                </a:ext>
              </a:extLst>
            </p:cNvPr>
            <p:cNvSpPr/>
            <p:nvPr/>
          </p:nvSpPr>
          <p:spPr>
            <a:xfrm>
              <a:off x="2396321" y="3857625"/>
              <a:ext cx="2768611" cy="257175"/>
            </a:xfrm>
            <a:prstGeom prst="roundRect">
              <a:avLst>
                <a:gd name="adj" fmla="val 14815"/>
              </a:avLst>
            </a:prstGeom>
            <a:solidFill>
              <a:srgbClr val="85B6DB"/>
            </a:solidFill>
            <a:ln>
              <a:noFill/>
            </a:ln>
          </p:spPr>
        </p:sp>
        <p:sp>
          <p:nvSpPr>
            <p:cNvPr id="101" name="TextBox 39">
              <a:extLst>
                <a:ext uri="{FF2B5EF4-FFF2-40B4-BE49-F238E27FC236}">
                  <a16:creationId xmlns:a16="http://schemas.microsoft.com/office/drawing/2014/main" id="{8DCAD9B0-79DF-B02C-FA51-E5C3EADC9454}"/>
                </a:ext>
              </a:extLst>
            </p:cNvPr>
            <p:cNvSpPr txBox="1"/>
            <p:nvPr/>
          </p:nvSpPr>
          <p:spPr>
            <a:xfrm>
              <a:off x="8570401" y="3898582"/>
              <a:ext cx="657231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长度 4</a:t>
              </a:r>
            </a:p>
          </p:txBody>
        </p:sp>
        <p:sp>
          <p:nvSpPr>
            <p:cNvPr id="102" name="TextBox 40">
              <a:extLst>
                <a:ext uri="{FF2B5EF4-FFF2-40B4-BE49-F238E27FC236}">
                  <a16:creationId xmlns:a16="http://schemas.microsoft.com/office/drawing/2014/main" id="{12D103F3-2541-5731-E6DF-1804A10B8F91}"/>
                </a:ext>
              </a:extLst>
            </p:cNvPr>
            <p:cNvSpPr txBox="1"/>
            <p:nvPr/>
          </p:nvSpPr>
          <p:spPr>
            <a:xfrm>
              <a:off x="931207" y="4214336"/>
              <a:ext cx="85279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tree[5]</a:t>
              </a:r>
            </a:p>
          </p:txBody>
        </p:sp>
        <p:sp>
          <p:nvSpPr>
            <p:cNvPr id="103" name="Line 41">
              <a:extLst>
                <a:ext uri="{FF2B5EF4-FFF2-40B4-BE49-F238E27FC236}">
                  <a16:creationId xmlns:a16="http://schemas.microsoft.com/office/drawing/2014/main" id="{C14E796A-7AD1-0BA4-4C12-3FCCF810E07D}"/>
                </a:ext>
              </a:extLst>
            </p:cNvPr>
            <p:cNvSpPr/>
            <p:nvPr/>
          </p:nvSpPr>
          <p:spPr>
            <a:xfrm>
              <a:off x="2396321" y="4448175"/>
              <a:ext cx="5583752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rgbClr val="E5EBF0"/>
              </a:solidFill>
            </a:ln>
          </p:spPr>
        </p:sp>
        <p:sp>
          <p:nvSpPr>
            <p:cNvPr id="104" name="Rectangle 42">
              <a:extLst>
                <a:ext uri="{FF2B5EF4-FFF2-40B4-BE49-F238E27FC236}">
                  <a16:creationId xmlns:a16="http://schemas.microsoft.com/office/drawing/2014/main" id="{84F9494B-9ABE-7730-FAB4-8BAC86EB8553}"/>
                </a:ext>
              </a:extLst>
            </p:cNvPr>
            <p:cNvSpPr/>
            <p:nvPr/>
          </p:nvSpPr>
          <p:spPr>
            <a:xfrm>
              <a:off x="5188198" y="4181475"/>
              <a:ext cx="674703" cy="257175"/>
            </a:xfrm>
            <a:prstGeom prst="roundRect">
              <a:avLst>
                <a:gd name="adj" fmla="val 14815"/>
              </a:avLst>
            </a:prstGeom>
            <a:solidFill>
              <a:srgbClr val="DCECF8"/>
            </a:solidFill>
            <a:ln>
              <a:noFill/>
            </a:ln>
          </p:spPr>
        </p:sp>
        <p:sp>
          <p:nvSpPr>
            <p:cNvPr id="105" name="TextBox 43">
              <a:extLst>
                <a:ext uri="{FF2B5EF4-FFF2-40B4-BE49-F238E27FC236}">
                  <a16:creationId xmlns:a16="http://schemas.microsoft.com/office/drawing/2014/main" id="{1F869C57-1290-EE19-990A-F685E9E156AF}"/>
                </a:ext>
              </a:extLst>
            </p:cNvPr>
            <p:cNvSpPr txBox="1"/>
            <p:nvPr/>
          </p:nvSpPr>
          <p:spPr>
            <a:xfrm>
              <a:off x="8570401" y="4222432"/>
              <a:ext cx="657231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长度 1</a:t>
              </a:r>
            </a:p>
          </p:txBody>
        </p:sp>
        <p:sp>
          <p:nvSpPr>
            <p:cNvPr id="106" name="TextBox 44">
              <a:extLst>
                <a:ext uri="{FF2B5EF4-FFF2-40B4-BE49-F238E27FC236}">
                  <a16:creationId xmlns:a16="http://schemas.microsoft.com/office/drawing/2014/main" id="{A25291D8-015F-B16C-9392-F04E830E3506}"/>
                </a:ext>
              </a:extLst>
            </p:cNvPr>
            <p:cNvSpPr txBox="1"/>
            <p:nvPr/>
          </p:nvSpPr>
          <p:spPr>
            <a:xfrm>
              <a:off x="931207" y="4538186"/>
              <a:ext cx="85279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tree[6]</a:t>
              </a:r>
            </a:p>
          </p:txBody>
        </p:sp>
        <p:sp>
          <p:nvSpPr>
            <p:cNvPr id="107" name="Line 45">
              <a:extLst>
                <a:ext uri="{FF2B5EF4-FFF2-40B4-BE49-F238E27FC236}">
                  <a16:creationId xmlns:a16="http://schemas.microsoft.com/office/drawing/2014/main" id="{2704D874-5C05-4B5E-3C7E-3714196BB38F}"/>
                </a:ext>
              </a:extLst>
            </p:cNvPr>
            <p:cNvSpPr/>
            <p:nvPr/>
          </p:nvSpPr>
          <p:spPr>
            <a:xfrm>
              <a:off x="2396321" y="4772025"/>
              <a:ext cx="5583752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rgbClr val="E5EBF0"/>
              </a:solidFill>
            </a:ln>
          </p:spPr>
        </p:sp>
        <p:sp>
          <p:nvSpPr>
            <p:cNvPr id="108" name="Rectangle 46">
              <a:extLst>
                <a:ext uri="{FF2B5EF4-FFF2-40B4-BE49-F238E27FC236}">
                  <a16:creationId xmlns:a16="http://schemas.microsoft.com/office/drawing/2014/main" id="{DB7FA88A-E5D1-015C-0734-63ADB5884533}"/>
                </a:ext>
              </a:extLst>
            </p:cNvPr>
            <p:cNvSpPr/>
            <p:nvPr/>
          </p:nvSpPr>
          <p:spPr>
            <a:xfrm>
              <a:off x="5188198" y="4505325"/>
              <a:ext cx="1372672" cy="257175"/>
            </a:xfrm>
            <a:prstGeom prst="roundRect">
              <a:avLst>
                <a:gd name="adj" fmla="val 14815"/>
              </a:avLst>
            </a:prstGeom>
            <a:solidFill>
              <a:srgbClr val="BDD8EE"/>
            </a:solidFill>
            <a:ln w="19050">
              <a:solidFill>
                <a:srgbClr val="2D4A87"/>
              </a:solidFill>
            </a:ln>
          </p:spPr>
        </p:sp>
        <p:sp>
          <p:nvSpPr>
            <p:cNvPr id="109" name="TextBox 47">
              <a:extLst>
                <a:ext uri="{FF2B5EF4-FFF2-40B4-BE49-F238E27FC236}">
                  <a16:creationId xmlns:a16="http://schemas.microsoft.com/office/drawing/2014/main" id="{32863465-C3FD-2FB7-CC70-03DD214CAF0F}"/>
                </a:ext>
              </a:extLst>
            </p:cNvPr>
            <p:cNvSpPr txBox="1"/>
            <p:nvPr/>
          </p:nvSpPr>
          <p:spPr>
            <a:xfrm>
              <a:off x="8570401" y="4546282"/>
              <a:ext cx="657231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长度 2</a:t>
              </a:r>
            </a:p>
          </p:txBody>
        </p:sp>
        <p:sp>
          <p:nvSpPr>
            <p:cNvPr id="110" name="TextBox 48">
              <a:extLst>
                <a:ext uri="{FF2B5EF4-FFF2-40B4-BE49-F238E27FC236}">
                  <a16:creationId xmlns:a16="http://schemas.microsoft.com/office/drawing/2014/main" id="{7761B161-4297-C7FE-D70B-6C5649C6AF6F}"/>
                </a:ext>
              </a:extLst>
            </p:cNvPr>
            <p:cNvSpPr txBox="1"/>
            <p:nvPr/>
          </p:nvSpPr>
          <p:spPr>
            <a:xfrm>
              <a:off x="931207" y="4862036"/>
              <a:ext cx="85279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tree[7]</a:t>
              </a:r>
            </a:p>
          </p:txBody>
        </p:sp>
        <p:sp>
          <p:nvSpPr>
            <p:cNvPr id="111" name="Line 49">
              <a:extLst>
                <a:ext uri="{FF2B5EF4-FFF2-40B4-BE49-F238E27FC236}">
                  <a16:creationId xmlns:a16="http://schemas.microsoft.com/office/drawing/2014/main" id="{FB6570B8-D562-18AB-5BF2-31EBB6C00F32}"/>
                </a:ext>
              </a:extLst>
            </p:cNvPr>
            <p:cNvSpPr/>
            <p:nvPr/>
          </p:nvSpPr>
          <p:spPr>
            <a:xfrm>
              <a:off x="2396321" y="5095875"/>
              <a:ext cx="5583752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rgbClr val="E5EBF0"/>
              </a:solidFill>
            </a:ln>
          </p:spPr>
        </p:sp>
        <p:sp>
          <p:nvSpPr>
            <p:cNvPr id="112" name="Rectangle 50">
              <a:extLst>
                <a:ext uri="{FF2B5EF4-FFF2-40B4-BE49-F238E27FC236}">
                  <a16:creationId xmlns:a16="http://schemas.microsoft.com/office/drawing/2014/main" id="{85654FD5-D6D1-0109-D740-7E119A1A8865}"/>
                </a:ext>
              </a:extLst>
            </p:cNvPr>
            <p:cNvSpPr/>
            <p:nvPr/>
          </p:nvSpPr>
          <p:spPr>
            <a:xfrm>
              <a:off x="6584136" y="4829175"/>
              <a:ext cx="674703" cy="257175"/>
            </a:xfrm>
            <a:prstGeom prst="roundRect">
              <a:avLst>
                <a:gd name="adj" fmla="val 14815"/>
              </a:avLst>
            </a:prstGeom>
            <a:solidFill>
              <a:srgbClr val="DCECF8"/>
            </a:solidFill>
            <a:ln>
              <a:noFill/>
            </a:ln>
          </p:spPr>
        </p:sp>
        <p:sp>
          <p:nvSpPr>
            <p:cNvPr id="113" name="TextBox 51">
              <a:extLst>
                <a:ext uri="{FF2B5EF4-FFF2-40B4-BE49-F238E27FC236}">
                  <a16:creationId xmlns:a16="http://schemas.microsoft.com/office/drawing/2014/main" id="{70FFE985-2398-F0E2-626F-045CE3B3AF26}"/>
                </a:ext>
              </a:extLst>
            </p:cNvPr>
            <p:cNvSpPr txBox="1"/>
            <p:nvPr/>
          </p:nvSpPr>
          <p:spPr>
            <a:xfrm>
              <a:off x="8570401" y="4870132"/>
              <a:ext cx="657231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长度 1</a:t>
              </a:r>
            </a:p>
          </p:txBody>
        </p:sp>
        <p:sp>
          <p:nvSpPr>
            <p:cNvPr id="114" name="TextBox 52">
              <a:extLst>
                <a:ext uri="{FF2B5EF4-FFF2-40B4-BE49-F238E27FC236}">
                  <a16:creationId xmlns:a16="http://schemas.microsoft.com/office/drawing/2014/main" id="{50A568A6-0437-2A86-415F-002B9B26D561}"/>
                </a:ext>
              </a:extLst>
            </p:cNvPr>
            <p:cNvSpPr txBox="1"/>
            <p:nvPr/>
          </p:nvSpPr>
          <p:spPr>
            <a:xfrm>
              <a:off x="931207" y="5185886"/>
              <a:ext cx="85279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D4A87"/>
                  </a:solidFill>
                  <a:ea typeface="微软雅黑"/>
                  <a:cs typeface="微软雅黑"/>
                </a:rPr>
                <a:t>tree[8]</a:t>
              </a:r>
            </a:p>
          </p:txBody>
        </p:sp>
        <p:sp>
          <p:nvSpPr>
            <p:cNvPr id="115" name="Line 53">
              <a:extLst>
                <a:ext uri="{FF2B5EF4-FFF2-40B4-BE49-F238E27FC236}">
                  <a16:creationId xmlns:a16="http://schemas.microsoft.com/office/drawing/2014/main" id="{CF48E1AA-F655-5304-DC17-E5F7D5931F00}"/>
                </a:ext>
              </a:extLst>
            </p:cNvPr>
            <p:cNvSpPr/>
            <p:nvPr/>
          </p:nvSpPr>
          <p:spPr>
            <a:xfrm>
              <a:off x="2396321" y="5419725"/>
              <a:ext cx="5583752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rgbClr val="E5EBF0"/>
              </a:solidFill>
            </a:ln>
          </p:spPr>
        </p:sp>
        <p:sp>
          <p:nvSpPr>
            <p:cNvPr id="116" name="Rectangle 54">
              <a:extLst>
                <a:ext uri="{FF2B5EF4-FFF2-40B4-BE49-F238E27FC236}">
                  <a16:creationId xmlns:a16="http://schemas.microsoft.com/office/drawing/2014/main" id="{B043F942-1E65-308F-E62C-FAB1E88F1398}"/>
                </a:ext>
              </a:extLst>
            </p:cNvPr>
            <p:cNvSpPr/>
            <p:nvPr/>
          </p:nvSpPr>
          <p:spPr>
            <a:xfrm>
              <a:off x="2396321" y="5153025"/>
              <a:ext cx="5560487" cy="257175"/>
            </a:xfrm>
            <a:prstGeom prst="roundRect">
              <a:avLst>
                <a:gd name="adj" fmla="val 14815"/>
              </a:avLst>
            </a:prstGeom>
            <a:solidFill>
              <a:srgbClr val="5B9BD5"/>
            </a:solidFill>
            <a:ln>
              <a:noFill/>
            </a:ln>
          </p:spPr>
        </p:sp>
        <p:sp>
          <p:nvSpPr>
            <p:cNvPr id="117" name="TextBox 55">
              <a:extLst>
                <a:ext uri="{FF2B5EF4-FFF2-40B4-BE49-F238E27FC236}">
                  <a16:creationId xmlns:a16="http://schemas.microsoft.com/office/drawing/2014/main" id="{460711E0-D2BA-1A5B-0BC7-75E16E1875BE}"/>
                </a:ext>
              </a:extLst>
            </p:cNvPr>
            <p:cNvSpPr txBox="1"/>
            <p:nvPr/>
          </p:nvSpPr>
          <p:spPr>
            <a:xfrm>
              <a:off x="8570401" y="5193982"/>
              <a:ext cx="657231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长度 8</a:t>
              </a:r>
            </a:p>
          </p:txBody>
        </p:sp>
      </p:grpSp>
      <p:sp>
        <p:nvSpPr>
          <p:cNvPr id="119" name="文本框 118">
            <a:extLst>
              <a:ext uri="{FF2B5EF4-FFF2-40B4-BE49-F238E27FC236}">
                <a16:creationId xmlns:a16="http://schemas.microsoft.com/office/drawing/2014/main" id="{542327A2-EE68-44F3-A810-FAD0C1DB199D}"/>
              </a:ext>
            </a:extLst>
          </p:cNvPr>
          <p:cNvSpPr txBox="1"/>
          <p:nvPr/>
        </p:nvSpPr>
        <p:spPr>
          <a:xfrm>
            <a:off x="2500951" y="5857393"/>
            <a:ext cx="7125083" cy="4623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sz="1800" b="1" dirty="0">
                <a:solidFill>
                  <a:srgbClr val="2D4A87"/>
                </a:solidFill>
                <a:ea typeface="Microsoft YaHei"/>
                <a:cs typeface="微软雅黑"/>
              </a:rPr>
              <a:t>tree[i]</a:t>
            </a:r>
            <a:r>
              <a:rPr lang="en-US" altLang="zh-CN" sz="1800" b="1" dirty="0">
                <a:solidFill>
                  <a:srgbClr val="233248"/>
                </a:solidFill>
                <a:ea typeface="Microsoft YaHei"/>
                <a:cs typeface="微软雅黑"/>
              </a:rPr>
              <a:t> </a:t>
            </a:r>
            <a:r>
              <a:rPr lang="zh-CN" altLang="en-US" dirty="0">
                <a:solidFill>
                  <a:srgbClr val="233248"/>
                </a:solidFill>
                <a:ea typeface="Microsoft YaHei"/>
                <a:cs typeface="微软雅黑"/>
              </a:rPr>
              <a:t>覆盖范围为：</a:t>
            </a:r>
            <a:r>
              <a:rPr lang="zh-CN" sz="1800" dirty="0">
                <a:solidFill>
                  <a:srgbClr val="233248"/>
                </a:solidFill>
                <a:ea typeface="Microsoft YaHei"/>
                <a:cs typeface="微软雅黑"/>
              </a:rPr>
              <a:t>右端点是 i，向左覆盖 </a:t>
            </a:r>
            <a:r>
              <a:rPr lang="zh-CN" sz="1800" b="1" dirty="0">
                <a:solidFill>
                  <a:srgbClr val="FF0000"/>
                </a:solidFill>
                <a:ea typeface="Microsoft YaHei"/>
                <a:cs typeface="微软雅黑"/>
              </a:rPr>
              <a:t>lowbit(i)</a:t>
            </a:r>
            <a:r>
              <a:rPr lang="zh-CN" sz="1800" dirty="0">
                <a:solidFill>
                  <a:srgbClr val="233248"/>
                </a:solidFill>
                <a:ea typeface="Microsoft YaHei"/>
                <a:cs typeface="微软雅黑"/>
              </a:rPr>
              <a:t> 个元素</a:t>
            </a:r>
          </a:p>
        </p:txBody>
      </p:sp>
      <p:sp>
        <p:nvSpPr>
          <p:cNvPr id="120" name="Line 13">
            <a:extLst>
              <a:ext uri="{FF2B5EF4-FFF2-40B4-BE49-F238E27FC236}">
                <a16:creationId xmlns:a16="http://schemas.microsoft.com/office/drawing/2014/main" id="{3A3BA201-FECD-B204-31DF-98735E831FC8}"/>
              </a:ext>
            </a:extLst>
          </p:cNvPr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</p:spTree>
    <p:extLst>
      <p:ext uri="{BB962C8B-B14F-4D97-AF65-F5344CB8AC3E}">
        <p14:creationId xmlns:p14="http://schemas.microsoft.com/office/powerpoint/2010/main" val="3163325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2471831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lowbit 的补码原理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876300" y="1942148"/>
            <a:ext cx="10458450" cy="4136707"/>
            <a:chOff x="876300" y="1942148"/>
            <a:chExt cx="10458450" cy="4136707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942148"/>
              <a:ext cx="5068695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设 x 末尾有 k 个 0：最低位的 1 对应 2^k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76710" y="2453640"/>
              <a:ext cx="92333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运算步骤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702001" y="2453640"/>
              <a:ext cx="69249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更高位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035626" y="2453640"/>
              <a:ext cx="69249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关键位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369796" y="2453640"/>
              <a:ext cx="107240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末尾 k 位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952500" y="2733675"/>
              <a:ext cx="10382250" cy="495300"/>
            </a:xfrm>
            <a:prstGeom prst="roundRect">
              <a:avLst>
                <a:gd name="adj" fmla="val 7692"/>
              </a:avLst>
            </a:prstGeom>
            <a:solidFill>
              <a:srgbClr val="F2F6F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167042" y="280082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976917" y="280082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162800" y="2743200"/>
              <a:ext cx="438150" cy="3810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310542" y="280082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620665" y="2800826"/>
              <a:ext cx="570669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00…0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952500" y="3324225"/>
              <a:ext cx="10382250" cy="4953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095707" y="3391376"/>
              <a:ext cx="285335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~x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905582" y="3391376"/>
              <a:ext cx="285335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~H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7162800" y="3333750"/>
              <a:ext cx="438150" cy="3810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310542" y="33913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620665" y="3391376"/>
              <a:ext cx="570669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11…1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952500" y="3914775"/>
              <a:ext cx="10382250" cy="495300"/>
            </a:xfrm>
            <a:prstGeom prst="roundRect">
              <a:avLst>
                <a:gd name="adj" fmla="val 7692"/>
              </a:avLst>
            </a:prstGeom>
            <a:solidFill>
              <a:srgbClr val="F2F6FA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453705" y="3981926"/>
              <a:ext cx="1569339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-x = ~x + 1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905582" y="3981926"/>
              <a:ext cx="285335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~H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7162800" y="3924300"/>
              <a:ext cx="438150" cy="3810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310542" y="398192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620665" y="3981926"/>
              <a:ext cx="570669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00…0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952500" y="4505325"/>
              <a:ext cx="10382250" cy="4953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667706" y="4572476"/>
              <a:ext cx="1141338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x &amp; (-x)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645896" y="4572476"/>
              <a:ext cx="80470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dirty="0">
                  <a:solidFill>
                    <a:srgbClr val="233248"/>
                  </a:solidFill>
                  <a:ea typeface="Microsoft YaHei"/>
                  <a:cs typeface="微软雅黑"/>
                </a:rPr>
                <a:t>全为 0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7162800" y="4514850"/>
              <a:ext cx="438150" cy="38100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310542" y="45724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620665" y="4572476"/>
              <a:ext cx="570669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00…0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4413461" y="5279708"/>
              <a:ext cx="1269578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高位保持取反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641287" y="5279708"/>
              <a:ext cx="1481175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ED7D31"/>
                  </a:solidFill>
                  <a:ea typeface="Microsoft YaHei"/>
                  <a:cs typeface="微软雅黑"/>
                </a:rPr>
                <a:t>进位在这里停止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271211" y="5279708"/>
              <a:ext cx="1269578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末尾重新归零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876300" y="5667375"/>
              <a:ext cx="10439400" cy="411480"/>
            </a:xfrm>
            <a:prstGeom prst="roundRect">
              <a:avLst>
                <a:gd name="adj" fmla="val 13889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42213" y="5763101"/>
              <a:ext cx="4671151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476F2D"/>
                  </a:solidFill>
                  <a:ea typeface="Microsoft YaHei"/>
                  <a:cs typeface="微软雅黑"/>
                </a:rPr>
                <a:t>只保留这一位：lowbit(x) = x &amp; (-x)</a:t>
              </a:r>
            </a:p>
          </p:txBody>
        </p:sp>
      </p:grpSp>
      <p:sp>
        <p:nvSpPr>
          <p:cNvPr id="7" name="Line 13">
            <a:extLst>
              <a:ext uri="{FF2B5EF4-FFF2-40B4-BE49-F238E27FC236}">
                <a16:creationId xmlns:a16="http://schemas.microsoft.com/office/drawing/2014/main" id="{EEAEEE78-2BB4-9F4E-FA2D-558380FA9A35}"/>
              </a:ext>
            </a:extLst>
          </p:cNvPr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</p:spTree>
    <p:extLst>
      <p:ext uri="{BB962C8B-B14F-4D97-AF65-F5344CB8AC3E}">
        <p14:creationId xmlns:p14="http://schemas.microsoft.com/office/powerpoint/2010/main" val="3286448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4780155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180" b="1" dirty="0">
                <a:solidFill>
                  <a:srgbClr val="2D4A87"/>
                </a:solidFill>
                <a:ea typeface="Microsoft YaHei"/>
                <a:cs typeface="微软雅黑"/>
              </a:rPr>
              <a:t>例：</a:t>
            </a:r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手算 lowbit(6) 与 lowbit(20)</a:t>
            </a:r>
          </a:p>
        </p:txBody>
      </p:sp>
      <p:grpSp>
        <p:nvGrpSpPr>
          <p:cNvPr id="102" name="Group 102"/>
          <p:cNvGrpSpPr/>
          <p:nvPr/>
        </p:nvGrpSpPr>
        <p:grpSpPr>
          <a:xfrm>
            <a:off x="876300" y="1950244"/>
            <a:ext cx="10439400" cy="4171295"/>
            <a:chOff x="876300" y="1950244"/>
            <a:chExt cx="10439400" cy="4171295"/>
          </a:xfrm>
        </p:grpSpPr>
        <p:sp>
          <p:nvSpPr>
            <p:cNvPr id="15" name="TextBox 15"/>
            <p:cNvSpPr txBox="1"/>
            <p:nvPr/>
          </p:nvSpPr>
          <p:spPr>
            <a:xfrm>
              <a:off x="942975" y="1950244"/>
              <a:ext cx="5208157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统一使用 8 位补码，按列取反、进位、再按位与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9076" y="2375059"/>
              <a:ext cx="769441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2D4A87"/>
                  </a:solidFill>
                  <a:ea typeface="微软雅黑"/>
                  <a:cs typeface="微软雅黑"/>
                </a:rPr>
                <a:t>x = 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91362" y="2928461"/>
              <a:ext cx="12182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33248"/>
                  </a:solidFill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367067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709967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52867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395767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738667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081567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362450" y="2876550"/>
              <a:ext cx="295275" cy="352425"/>
            </a:xfrm>
            <a:prstGeom prst="roundRect">
              <a:avLst>
                <a:gd name="adj" fmla="val 9677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424467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767367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91362" y="3538061"/>
              <a:ext cx="243656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33248"/>
                  </a:solidFill>
                  <a:ea typeface="Consolas"/>
                  <a:cs typeface="Consolas"/>
                </a:rPr>
                <a:t>~x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367067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709967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052867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395767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738667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081567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4362450" y="3486150"/>
              <a:ext cx="295275" cy="352425"/>
            </a:xfrm>
            <a:prstGeom prst="roundRect">
              <a:avLst>
                <a:gd name="adj" fmla="val 9677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4424467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767367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91362" y="4147661"/>
              <a:ext cx="243656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33248"/>
                  </a:solidFill>
                  <a:ea typeface="Consolas"/>
                  <a:cs typeface="Consolas"/>
                </a:rPr>
                <a:t>-x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367067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709967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052867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395767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3738667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081567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4362450" y="4095750"/>
              <a:ext cx="295275" cy="352425"/>
            </a:xfrm>
            <a:prstGeom prst="roundRect">
              <a:avLst>
                <a:gd name="adj" fmla="val 9677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4424467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4767367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991362" y="4757261"/>
              <a:ext cx="974626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33248"/>
                  </a:solidFill>
                  <a:ea typeface="Consolas"/>
                  <a:cs typeface="Consolas"/>
                </a:rPr>
                <a:t>x &amp; (-x)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2367067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709967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3052867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3395767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3738667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4081567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4" name="Rectangle 54"/>
            <p:cNvSpPr/>
            <p:nvPr/>
          </p:nvSpPr>
          <p:spPr>
            <a:xfrm>
              <a:off x="4362450" y="4705350"/>
              <a:ext cx="295275" cy="352425"/>
            </a:xfrm>
            <a:prstGeom prst="roundRect">
              <a:avLst>
                <a:gd name="adj" fmla="val 9677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4424467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4767367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2518029" y="5383530"/>
              <a:ext cx="191719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476F2D"/>
                  </a:solidFill>
                  <a:ea typeface="微软雅黑"/>
                  <a:cs typeface="微软雅黑"/>
                </a:rPr>
                <a:t>lowbit(6) = 2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6370701" y="2375059"/>
              <a:ext cx="923330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2D4A87"/>
                  </a:solidFill>
                  <a:ea typeface="微软雅黑"/>
                  <a:cs typeface="微软雅黑"/>
                </a:rPr>
                <a:t>x = 20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6372987" y="2928461"/>
              <a:ext cx="12182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33248"/>
                  </a:solidFill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748692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8091592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8434492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8777392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9120292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5" name="Rectangle 65"/>
            <p:cNvSpPr/>
            <p:nvPr/>
          </p:nvSpPr>
          <p:spPr>
            <a:xfrm>
              <a:off x="9401175" y="2876550"/>
              <a:ext cx="295275" cy="352425"/>
            </a:xfrm>
            <a:prstGeom prst="roundRect">
              <a:avLst>
                <a:gd name="adj" fmla="val 9677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9463192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9806092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10148992" y="28960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6372987" y="3538061"/>
              <a:ext cx="243656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33248"/>
                  </a:solidFill>
                  <a:ea typeface="Consolas"/>
                  <a:cs typeface="Consolas"/>
                </a:rPr>
                <a:t>~x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7748692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8091592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8434492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8777392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9120292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75" name="Rectangle 75"/>
            <p:cNvSpPr/>
            <p:nvPr/>
          </p:nvSpPr>
          <p:spPr>
            <a:xfrm>
              <a:off x="9401175" y="3486150"/>
              <a:ext cx="295275" cy="352425"/>
            </a:xfrm>
            <a:prstGeom prst="roundRect">
              <a:avLst>
                <a:gd name="adj" fmla="val 9677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463192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9806092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10148992" y="35056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6372987" y="4147661"/>
              <a:ext cx="243656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33248"/>
                  </a:solidFill>
                  <a:ea typeface="Consolas"/>
                  <a:cs typeface="Consolas"/>
                </a:rPr>
                <a:t>-x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7748692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8091592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8434492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8777392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9120292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85" name="Rectangle 85"/>
            <p:cNvSpPr/>
            <p:nvPr/>
          </p:nvSpPr>
          <p:spPr>
            <a:xfrm>
              <a:off x="9401175" y="4095750"/>
              <a:ext cx="295275" cy="352425"/>
            </a:xfrm>
            <a:prstGeom prst="roundRect">
              <a:avLst>
                <a:gd name="adj" fmla="val 9677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86" name="TextBox 86"/>
            <p:cNvSpPr txBox="1"/>
            <p:nvPr/>
          </p:nvSpPr>
          <p:spPr>
            <a:xfrm>
              <a:off x="9463192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9806092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10148992" y="41152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6372987" y="4757261"/>
              <a:ext cx="974626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233248"/>
                  </a:solidFill>
                  <a:ea typeface="Consolas"/>
                  <a:cs typeface="Consolas"/>
                </a:rPr>
                <a:t>x &amp; (-x)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7748692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8091592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8434492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8777392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9120292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5" name="Rectangle 95"/>
            <p:cNvSpPr/>
            <p:nvPr/>
          </p:nvSpPr>
          <p:spPr>
            <a:xfrm>
              <a:off x="9401175" y="4705350"/>
              <a:ext cx="295275" cy="352425"/>
            </a:xfrm>
            <a:prstGeom prst="roundRect">
              <a:avLst>
                <a:gd name="adj" fmla="val 9677"/>
              </a:avLst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96" name="TextBox 96"/>
            <p:cNvSpPr txBox="1"/>
            <p:nvPr/>
          </p:nvSpPr>
          <p:spPr>
            <a:xfrm>
              <a:off x="9463192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FFFFFF"/>
                  </a:solidFill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9806092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10148992" y="4724876"/>
              <a:ext cx="14266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rgbClr val="233248"/>
                  </a:solidFill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7825916" y="5383530"/>
              <a:ext cx="2064668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476F2D"/>
                  </a:solidFill>
                  <a:ea typeface="微软雅黑"/>
                  <a:cs typeface="微软雅黑"/>
                </a:rPr>
                <a:t>lowbit(20) = 4</a:t>
              </a:r>
            </a:p>
          </p:txBody>
        </p:sp>
        <p:sp>
          <p:nvSpPr>
            <p:cNvPr id="100" name="Rectangle 100"/>
            <p:cNvSpPr/>
            <p:nvPr/>
          </p:nvSpPr>
          <p:spPr>
            <a:xfrm>
              <a:off x="876300" y="5753100"/>
              <a:ext cx="10439400" cy="365760"/>
            </a:xfrm>
            <a:prstGeom prst="roundRect">
              <a:avLst>
                <a:gd name="adj" fmla="val 15625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101" name="TextBox 101"/>
            <p:cNvSpPr txBox="1"/>
            <p:nvPr/>
          </p:nvSpPr>
          <p:spPr>
            <a:xfrm>
              <a:off x="943356" y="5844540"/>
              <a:ext cx="50783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dirty="0">
                  <a:solidFill>
                    <a:srgbClr val="476F2D"/>
                  </a:solidFill>
                  <a:ea typeface="Microsoft YaHei"/>
                  <a:cs typeface="微软雅黑"/>
                </a:rPr>
                <a:t>注意</a:t>
              </a:r>
              <a:r>
                <a:rPr lang="zh-CN" altLang="en-US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：</a:t>
              </a:r>
              <a:r>
                <a:rPr lang="zh-CN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返回的是该位对应的数值，不是“第几位”</a:t>
              </a:r>
            </a:p>
          </p:txBody>
        </p:sp>
      </p:grpSp>
      <p:sp>
        <p:nvSpPr>
          <p:cNvPr id="7" name="Line 13">
            <a:extLst>
              <a:ext uri="{FF2B5EF4-FFF2-40B4-BE49-F238E27FC236}">
                <a16:creationId xmlns:a16="http://schemas.microsoft.com/office/drawing/2014/main" id="{10129193-CE06-87AB-8F8A-D0A61A9BEAC2}"/>
              </a:ext>
            </a:extLst>
          </p:cNvPr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</p:spTree>
    <p:extLst>
      <p:ext uri="{BB962C8B-B14F-4D97-AF65-F5344CB8AC3E}">
        <p14:creationId xmlns:p14="http://schemas.microsoft.com/office/powerpoint/2010/main" val="4057681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5963171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lowbit 与</a:t>
            </a:r>
            <a:r>
              <a:rPr lang="en-US" alt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 </a:t>
            </a:r>
            <a:r>
              <a:rPr lang="zh-CN" altLang="en-US" sz="2180" b="1" dirty="0">
                <a:solidFill>
                  <a:srgbClr val="2D4A87"/>
                </a:solidFill>
                <a:ea typeface="Microsoft YaHei"/>
                <a:cs typeface="微软雅黑"/>
              </a:rPr>
              <a:t>树状数组 </a:t>
            </a:r>
            <a:r>
              <a:rPr lang="en-US" alt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tree[</a:t>
            </a:r>
            <a:r>
              <a:rPr lang="en-US" altLang="zh-CN" sz="2180" b="1" dirty="0" err="1">
                <a:solidFill>
                  <a:srgbClr val="2D4A87"/>
                </a:solidFill>
                <a:ea typeface="Microsoft YaHei"/>
                <a:cs typeface="微软雅黑"/>
              </a:rPr>
              <a:t>i</a:t>
            </a:r>
            <a:r>
              <a:rPr lang="en-US" alt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] </a:t>
            </a:r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覆盖区间对照表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144" name="Group 144"/>
          <p:cNvGrpSpPr/>
          <p:nvPr/>
        </p:nvGrpSpPr>
        <p:grpSpPr>
          <a:xfrm>
            <a:off x="876300" y="1923098"/>
            <a:ext cx="10458450" cy="4255591"/>
            <a:chOff x="876300" y="1923098"/>
            <a:chExt cx="10458450" cy="4255591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923098"/>
              <a:ext cx="3731791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D4A87"/>
                  </a:solidFill>
                  <a:ea typeface="Microsoft YaHei"/>
                  <a:cs typeface="微软雅黑"/>
                </a:rPr>
                <a:t>覆盖区间：[x−lowbit(</a:t>
              </a:r>
              <a:r>
                <a:rPr lang="en-US" altLang="zh-CN" sz="1950" dirty="0" err="1">
                  <a:solidFill>
                    <a:srgbClr val="2D4A87"/>
                  </a:solidFill>
                  <a:ea typeface="Microsoft YaHei"/>
                  <a:cs typeface="微软雅黑"/>
                </a:rPr>
                <a:t>i</a:t>
              </a:r>
              <a:r>
                <a:rPr lang="zh-CN" sz="1950" dirty="0">
                  <a:solidFill>
                    <a:srgbClr val="2D4A87"/>
                  </a:solidFill>
                  <a:ea typeface="Microsoft YaHei"/>
                  <a:cs typeface="微软雅黑"/>
                </a:rPr>
                <a:t>)+1, </a:t>
              </a:r>
              <a:r>
                <a:rPr lang="en-US" altLang="zh-CN" sz="1950" dirty="0" err="1">
                  <a:solidFill>
                    <a:srgbClr val="2D4A87"/>
                  </a:solidFill>
                  <a:ea typeface="Microsoft YaHei"/>
                  <a:cs typeface="微软雅黑"/>
                </a:rPr>
                <a:t>i</a:t>
              </a:r>
              <a:r>
                <a:rPr lang="zh-CN" sz="1950" dirty="0">
                  <a:solidFill>
                    <a:srgbClr val="2D4A87"/>
                  </a:solidFill>
                  <a:ea typeface="Microsoft YaHei"/>
                  <a:cs typeface="微软雅黑"/>
                </a:rPr>
                <a:t>]</a:t>
              </a:r>
            </a:p>
          </p:txBody>
        </p:sp>
        <p:grpSp>
          <p:nvGrpSpPr>
            <p:cNvPr id="87" name="Group 87"/>
            <p:cNvGrpSpPr/>
            <p:nvPr/>
          </p:nvGrpSpPr>
          <p:grpSpPr>
            <a:xfrm>
              <a:off x="952500" y="2352675"/>
              <a:ext cx="10382250" cy="3388459"/>
              <a:chOff x="952500" y="2352675"/>
              <a:chExt cx="10382250" cy="3388459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952500" y="2352675"/>
                <a:ext cx="1238250" cy="381000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510711" y="24522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b="1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i</a:t>
                </a:r>
              </a:p>
            </p:txBody>
          </p:sp>
          <p:sp>
            <p:nvSpPr>
              <p:cNvPr id="18" name="Rectangle 18"/>
              <p:cNvSpPr/>
              <p:nvPr/>
            </p:nvSpPr>
            <p:spPr>
              <a:xfrm>
                <a:off x="2190750" y="2352675"/>
                <a:ext cx="2571750" cy="381000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3144803" y="2452259"/>
                <a:ext cx="663643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72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二进制</a:t>
                </a:r>
              </a:p>
            </p:txBody>
          </p:sp>
          <p:sp>
            <p:nvSpPr>
              <p:cNvPr id="20" name="Rectangle 20"/>
              <p:cNvSpPr/>
              <p:nvPr/>
            </p:nvSpPr>
            <p:spPr>
              <a:xfrm>
                <a:off x="4762500" y="2352675"/>
                <a:ext cx="2095500" cy="381000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5262022" y="2452259"/>
                <a:ext cx="1096455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b="1" dirty="0" err="1">
                    <a:solidFill>
                      <a:srgbClr val="2D4A87"/>
                    </a:solidFill>
                    <a:ea typeface="微软雅黑"/>
                    <a:cs typeface="微软雅黑"/>
                  </a:rPr>
                  <a:t>lowbit</a:t>
                </a:r>
                <a:r>
                  <a:rPr lang="en-US" sz="1720" b="1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(</a:t>
                </a:r>
                <a:r>
                  <a:rPr lang="en-US" sz="1720" b="1" dirty="0" err="1">
                    <a:solidFill>
                      <a:srgbClr val="2D4A87"/>
                    </a:solidFill>
                    <a:ea typeface="微软雅黑"/>
                    <a:cs typeface="微软雅黑"/>
                  </a:rPr>
                  <a:t>i</a:t>
                </a:r>
                <a:r>
                  <a:rPr lang="en-US" sz="1720" b="1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)</a:t>
                </a:r>
              </a:p>
            </p:txBody>
          </p:sp>
          <p:sp>
            <p:nvSpPr>
              <p:cNvPr id="22" name="Rectangle 22"/>
              <p:cNvSpPr/>
              <p:nvPr/>
            </p:nvSpPr>
            <p:spPr>
              <a:xfrm>
                <a:off x="6858000" y="2352675"/>
                <a:ext cx="4476750" cy="381000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166633" y="2452259"/>
                <a:ext cx="1859484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72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tree[</a:t>
                </a:r>
                <a:r>
                  <a:rPr lang="en-US" altLang="zh-CN" sz="1720" b="1" dirty="0" err="1">
                    <a:solidFill>
                      <a:srgbClr val="2D4A87"/>
                    </a:solidFill>
                    <a:ea typeface="Microsoft YaHei"/>
                    <a:cs typeface="微软雅黑"/>
                  </a:rPr>
                  <a:t>i</a:t>
                </a:r>
                <a:r>
                  <a:rPr lang="zh-CN" sz="172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] 覆盖区间</a:t>
                </a:r>
              </a:p>
            </p:txBody>
          </p:sp>
          <p:sp>
            <p:nvSpPr>
              <p:cNvPr id="24" name="Rectangle 24"/>
              <p:cNvSpPr/>
              <p:nvPr/>
            </p:nvSpPr>
            <p:spPr>
              <a:xfrm>
                <a:off x="952500" y="2733675"/>
                <a:ext cx="12382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1510711" y="280944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26" name="Rectangle 26"/>
              <p:cNvSpPr/>
              <p:nvPr/>
            </p:nvSpPr>
            <p:spPr>
              <a:xfrm>
                <a:off x="2190750" y="2733675"/>
                <a:ext cx="25717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7" name="Rectangle 27"/>
              <p:cNvSpPr/>
              <p:nvPr/>
            </p:nvSpPr>
            <p:spPr>
              <a:xfrm>
                <a:off x="4762500" y="2733675"/>
                <a:ext cx="209550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5749336" y="280944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29" name="Rectangle 29"/>
              <p:cNvSpPr/>
              <p:nvPr/>
            </p:nvSpPr>
            <p:spPr>
              <a:xfrm>
                <a:off x="6858000" y="2733675"/>
                <a:ext cx="44767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8791805" y="2809446"/>
                <a:ext cx="60914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[1,1]</a:t>
                </a:r>
              </a:p>
            </p:txBody>
          </p:sp>
          <p:sp>
            <p:nvSpPr>
              <p:cNvPr id="31" name="Rectangle 31"/>
              <p:cNvSpPr/>
              <p:nvPr/>
            </p:nvSpPr>
            <p:spPr>
              <a:xfrm>
                <a:off x="952500" y="3067050"/>
                <a:ext cx="12382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1510711" y="3142821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  <p:sp>
            <p:nvSpPr>
              <p:cNvPr id="33" name="Rectangle 33"/>
              <p:cNvSpPr/>
              <p:nvPr/>
            </p:nvSpPr>
            <p:spPr>
              <a:xfrm>
                <a:off x="2190750" y="3067050"/>
                <a:ext cx="25717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4" name="Rectangle 34"/>
              <p:cNvSpPr/>
              <p:nvPr/>
            </p:nvSpPr>
            <p:spPr>
              <a:xfrm>
                <a:off x="4762500" y="3067050"/>
                <a:ext cx="209550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5749336" y="3142821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  <p:sp>
            <p:nvSpPr>
              <p:cNvPr id="36" name="Rectangle 36"/>
              <p:cNvSpPr/>
              <p:nvPr/>
            </p:nvSpPr>
            <p:spPr>
              <a:xfrm>
                <a:off x="6858000" y="3067050"/>
                <a:ext cx="44767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8791805" y="3142821"/>
                <a:ext cx="60914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[1,2]</a:t>
                </a:r>
              </a:p>
            </p:txBody>
          </p:sp>
          <p:sp>
            <p:nvSpPr>
              <p:cNvPr id="38" name="Rectangle 38"/>
              <p:cNvSpPr/>
              <p:nvPr/>
            </p:nvSpPr>
            <p:spPr>
              <a:xfrm>
                <a:off x="952500" y="3400425"/>
                <a:ext cx="12382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1510711" y="347619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  <p:sp>
            <p:nvSpPr>
              <p:cNvPr id="40" name="Rectangle 40"/>
              <p:cNvSpPr/>
              <p:nvPr/>
            </p:nvSpPr>
            <p:spPr>
              <a:xfrm>
                <a:off x="2190750" y="3400425"/>
                <a:ext cx="25717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1" name="Rectangle 41"/>
              <p:cNvSpPr/>
              <p:nvPr/>
            </p:nvSpPr>
            <p:spPr>
              <a:xfrm>
                <a:off x="4762500" y="3400425"/>
                <a:ext cx="209550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5749336" y="347619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43" name="Rectangle 43"/>
              <p:cNvSpPr/>
              <p:nvPr/>
            </p:nvSpPr>
            <p:spPr>
              <a:xfrm>
                <a:off x="6858000" y="3400425"/>
                <a:ext cx="44767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8791805" y="3476196"/>
                <a:ext cx="60914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[3,3]</a:t>
                </a:r>
              </a:p>
            </p:txBody>
          </p:sp>
          <p:sp>
            <p:nvSpPr>
              <p:cNvPr id="45" name="Rectangle 45"/>
              <p:cNvSpPr/>
              <p:nvPr/>
            </p:nvSpPr>
            <p:spPr>
              <a:xfrm>
                <a:off x="952500" y="3733800"/>
                <a:ext cx="12382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1510711" y="3809571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  <p:sp>
            <p:nvSpPr>
              <p:cNvPr id="47" name="Rectangle 47"/>
              <p:cNvSpPr/>
              <p:nvPr/>
            </p:nvSpPr>
            <p:spPr>
              <a:xfrm>
                <a:off x="2190750" y="3733800"/>
                <a:ext cx="25717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8" name="Rectangle 48"/>
              <p:cNvSpPr/>
              <p:nvPr/>
            </p:nvSpPr>
            <p:spPr>
              <a:xfrm>
                <a:off x="4762500" y="3733800"/>
                <a:ext cx="209550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5749336" y="3809571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  <p:sp>
            <p:nvSpPr>
              <p:cNvPr id="50" name="Rectangle 50"/>
              <p:cNvSpPr/>
              <p:nvPr/>
            </p:nvSpPr>
            <p:spPr>
              <a:xfrm>
                <a:off x="6858000" y="3733800"/>
                <a:ext cx="44767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8791805" y="3809571"/>
                <a:ext cx="60914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[1,4]</a:t>
                </a:r>
              </a:p>
            </p:txBody>
          </p:sp>
          <p:sp>
            <p:nvSpPr>
              <p:cNvPr id="52" name="Rectangle 52"/>
              <p:cNvSpPr/>
              <p:nvPr/>
            </p:nvSpPr>
            <p:spPr>
              <a:xfrm>
                <a:off x="952500" y="4067175"/>
                <a:ext cx="12382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1510711" y="414294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  <p:sp>
            <p:nvSpPr>
              <p:cNvPr id="54" name="Rectangle 54"/>
              <p:cNvSpPr/>
              <p:nvPr/>
            </p:nvSpPr>
            <p:spPr>
              <a:xfrm>
                <a:off x="2190750" y="4067175"/>
                <a:ext cx="25717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55" name="Rectangle 55"/>
              <p:cNvSpPr/>
              <p:nvPr/>
            </p:nvSpPr>
            <p:spPr>
              <a:xfrm>
                <a:off x="4762500" y="4067175"/>
                <a:ext cx="209550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5749336" y="414294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57" name="Rectangle 57"/>
              <p:cNvSpPr/>
              <p:nvPr/>
            </p:nvSpPr>
            <p:spPr>
              <a:xfrm>
                <a:off x="6858000" y="4067175"/>
                <a:ext cx="44767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8791805" y="4142946"/>
                <a:ext cx="60914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[5,5]</a:t>
                </a:r>
              </a:p>
            </p:txBody>
          </p:sp>
          <p:sp>
            <p:nvSpPr>
              <p:cNvPr id="59" name="Rectangle 59"/>
              <p:cNvSpPr/>
              <p:nvPr/>
            </p:nvSpPr>
            <p:spPr>
              <a:xfrm>
                <a:off x="952500" y="4400550"/>
                <a:ext cx="12382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1510711" y="4476321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6</a:t>
                </a:r>
              </a:p>
            </p:txBody>
          </p:sp>
          <p:sp>
            <p:nvSpPr>
              <p:cNvPr id="61" name="Rectangle 61"/>
              <p:cNvSpPr/>
              <p:nvPr/>
            </p:nvSpPr>
            <p:spPr>
              <a:xfrm>
                <a:off x="2190750" y="4400550"/>
                <a:ext cx="25717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2" name="Rectangle 62"/>
              <p:cNvSpPr/>
              <p:nvPr/>
            </p:nvSpPr>
            <p:spPr>
              <a:xfrm>
                <a:off x="4762500" y="4400550"/>
                <a:ext cx="209550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5749336" y="4476321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  <p:sp>
            <p:nvSpPr>
              <p:cNvPr id="64" name="Rectangle 64"/>
              <p:cNvSpPr/>
              <p:nvPr/>
            </p:nvSpPr>
            <p:spPr>
              <a:xfrm>
                <a:off x="6858000" y="4400550"/>
                <a:ext cx="44767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8791805" y="4476321"/>
                <a:ext cx="60914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[5,6]</a:t>
                </a:r>
              </a:p>
            </p:txBody>
          </p:sp>
          <p:sp>
            <p:nvSpPr>
              <p:cNvPr id="66" name="Rectangle 66"/>
              <p:cNvSpPr/>
              <p:nvPr/>
            </p:nvSpPr>
            <p:spPr>
              <a:xfrm>
                <a:off x="952500" y="4733925"/>
                <a:ext cx="12382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1510711" y="480969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7</a:t>
                </a:r>
              </a:p>
            </p:txBody>
          </p:sp>
          <p:sp>
            <p:nvSpPr>
              <p:cNvPr id="68" name="Rectangle 68"/>
              <p:cNvSpPr/>
              <p:nvPr/>
            </p:nvSpPr>
            <p:spPr>
              <a:xfrm>
                <a:off x="2190750" y="4733925"/>
                <a:ext cx="25717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9" name="Rectangle 69"/>
              <p:cNvSpPr/>
              <p:nvPr/>
            </p:nvSpPr>
            <p:spPr>
              <a:xfrm>
                <a:off x="4762500" y="4733925"/>
                <a:ext cx="209550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5749336" y="480969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71" name="Rectangle 71"/>
              <p:cNvSpPr/>
              <p:nvPr/>
            </p:nvSpPr>
            <p:spPr>
              <a:xfrm>
                <a:off x="6858000" y="4733925"/>
                <a:ext cx="44767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2" name="TextBox 72"/>
              <p:cNvSpPr txBox="1"/>
              <p:nvPr/>
            </p:nvSpPr>
            <p:spPr>
              <a:xfrm>
                <a:off x="8791805" y="4809696"/>
                <a:ext cx="60914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[7,7]</a:t>
                </a:r>
              </a:p>
            </p:txBody>
          </p:sp>
          <p:sp>
            <p:nvSpPr>
              <p:cNvPr id="73" name="Rectangle 73"/>
              <p:cNvSpPr/>
              <p:nvPr/>
            </p:nvSpPr>
            <p:spPr>
              <a:xfrm>
                <a:off x="952500" y="5067300"/>
                <a:ext cx="12382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4" name="TextBox 74"/>
              <p:cNvSpPr txBox="1"/>
              <p:nvPr/>
            </p:nvSpPr>
            <p:spPr>
              <a:xfrm>
                <a:off x="1510711" y="5143071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8</a:t>
                </a:r>
              </a:p>
            </p:txBody>
          </p:sp>
          <p:sp>
            <p:nvSpPr>
              <p:cNvPr id="75" name="Rectangle 75"/>
              <p:cNvSpPr/>
              <p:nvPr/>
            </p:nvSpPr>
            <p:spPr>
              <a:xfrm>
                <a:off x="2190750" y="5067300"/>
                <a:ext cx="25717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6" name="Rectangle 76"/>
              <p:cNvSpPr/>
              <p:nvPr/>
            </p:nvSpPr>
            <p:spPr>
              <a:xfrm>
                <a:off x="4762500" y="5067300"/>
                <a:ext cx="209550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7" name="TextBox 77"/>
              <p:cNvSpPr txBox="1"/>
              <p:nvPr/>
            </p:nvSpPr>
            <p:spPr>
              <a:xfrm>
                <a:off x="5749336" y="5143071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8</a:t>
                </a:r>
              </a:p>
            </p:txBody>
          </p:sp>
          <p:sp>
            <p:nvSpPr>
              <p:cNvPr id="78" name="Rectangle 78"/>
              <p:cNvSpPr/>
              <p:nvPr/>
            </p:nvSpPr>
            <p:spPr>
              <a:xfrm>
                <a:off x="6858000" y="5067300"/>
                <a:ext cx="4476750" cy="333375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8791805" y="5143071"/>
                <a:ext cx="60914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[1,8]</a:t>
                </a:r>
              </a:p>
            </p:txBody>
          </p:sp>
          <p:sp>
            <p:nvSpPr>
              <p:cNvPr id="80" name="Rectangle 80"/>
              <p:cNvSpPr/>
              <p:nvPr/>
            </p:nvSpPr>
            <p:spPr>
              <a:xfrm>
                <a:off x="952500" y="5400675"/>
                <a:ext cx="12382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81" name="TextBox 81"/>
              <p:cNvSpPr txBox="1"/>
              <p:nvPr/>
            </p:nvSpPr>
            <p:spPr>
              <a:xfrm>
                <a:off x="1510711" y="547644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9</a:t>
                </a:r>
              </a:p>
            </p:txBody>
          </p:sp>
          <p:sp>
            <p:nvSpPr>
              <p:cNvPr id="82" name="Rectangle 82"/>
              <p:cNvSpPr/>
              <p:nvPr/>
            </p:nvSpPr>
            <p:spPr>
              <a:xfrm>
                <a:off x="2190750" y="5400675"/>
                <a:ext cx="25717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83" name="Rectangle 83"/>
              <p:cNvSpPr/>
              <p:nvPr/>
            </p:nvSpPr>
            <p:spPr>
              <a:xfrm>
                <a:off x="4762500" y="5400675"/>
                <a:ext cx="209550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84" name="TextBox 84"/>
              <p:cNvSpPr txBox="1"/>
              <p:nvPr/>
            </p:nvSpPr>
            <p:spPr>
              <a:xfrm>
                <a:off x="5749336" y="547644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85" name="Rectangle 85"/>
              <p:cNvSpPr/>
              <p:nvPr/>
            </p:nvSpPr>
            <p:spPr>
              <a:xfrm>
                <a:off x="6858000" y="5400675"/>
                <a:ext cx="4476750" cy="333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86" name="TextBox 86"/>
              <p:cNvSpPr txBox="1"/>
              <p:nvPr/>
            </p:nvSpPr>
            <p:spPr>
              <a:xfrm>
                <a:off x="8791805" y="5476446"/>
                <a:ext cx="60914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[9,9]</a:t>
                </a:r>
              </a:p>
            </p:txBody>
          </p:sp>
        </p:grpSp>
        <p:grpSp>
          <p:nvGrpSpPr>
            <p:cNvPr id="93" name="Group 93"/>
            <p:cNvGrpSpPr/>
            <p:nvPr/>
          </p:nvGrpSpPr>
          <p:grpSpPr>
            <a:xfrm>
              <a:off x="3170465" y="2771775"/>
              <a:ext cx="715735" cy="295275"/>
              <a:chOff x="3170465" y="2771775"/>
              <a:chExt cx="715735" cy="295275"/>
            </a:xfrm>
          </p:grpSpPr>
          <p:sp>
            <p:nvSpPr>
              <p:cNvPr id="88" name="TextBox 88"/>
              <p:cNvSpPr txBox="1"/>
              <p:nvPr/>
            </p:nvSpPr>
            <p:spPr>
              <a:xfrm>
                <a:off x="3170465" y="28032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89" name="TextBox 89"/>
              <p:cNvSpPr txBox="1"/>
              <p:nvPr/>
            </p:nvSpPr>
            <p:spPr>
              <a:xfrm>
                <a:off x="3360965" y="28032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90" name="TextBox 90"/>
              <p:cNvSpPr txBox="1"/>
              <p:nvPr/>
            </p:nvSpPr>
            <p:spPr>
              <a:xfrm>
                <a:off x="3551465" y="28032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91" name="Rectangle 91"/>
              <p:cNvSpPr/>
              <p:nvPr/>
            </p:nvSpPr>
            <p:spPr>
              <a:xfrm>
                <a:off x="3714750" y="2771775"/>
                <a:ext cx="171450" cy="295275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92" name="TextBox 92"/>
              <p:cNvSpPr txBox="1"/>
              <p:nvPr/>
            </p:nvSpPr>
            <p:spPr>
              <a:xfrm>
                <a:off x="3741965" y="28032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99" name="Group 99"/>
            <p:cNvGrpSpPr/>
            <p:nvPr/>
          </p:nvGrpSpPr>
          <p:grpSpPr>
            <a:xfrm>
              <a:off x="3170465" y="3105150"/>
              <a:ext cx="688519" cy="295275"/>
              <a:chOff x="3170465" y="3105150"/>
              <a:chExt cx="688519" cy="295275"/>
            </a:xfrm>
          </p:grpSpPr>
          <p:sp>
            <p:nvSpPr>
              <p:cNvPr id="94" name="TextBox 94"/>
              <p:cNvSpPr txBox="1"/>
              <p:nvPr/>
            </p:nvSpPr>
            <p:spPr>
              <a:xfrm>
                <a:off x="3170465" y="313658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95" name="TextBox 95"/>
              <p:cNvSpPr txBox="1"/>
              <p:nvPr/>
            </p:nvSpPr>
            <p:spPr>
              <a:xfrm>
                <a:off x="3360965" y="313658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96" name="Rectangle 96"/>
              <p:cNvSpPr/>
              <p:nvPr/>
            </p:nvSpPr>
            <p:spPr>
              <a:xfrm>
                <a:off x="3524250" y="3105150"/>
                <a:ext cx="171450" cy="295275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97" name="TextBox 97"/>
              <p:cNvSpPr txBox="1"/>
              <p:nvPr/>
            </p:nvSpPr>
            <p:spPr>
              <a:xfrm>
                <a:off x="3551465" y="313658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98" name="TextBox 98"/>
              <p:cNvSpPr txBox="1"/>
              <p:nvPr/>
            </p:nvSpPr>
            <p:spPr>
              <a:xfrm>
                <a:off x="3741965" y="313658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05" name="Group 105"/>
            <p:cNvGrpSpPr/>
            <p:nvPr/>
          </p:nvGrpSpPr>
          <p:grpSpPr>
            <a:xfrm>
              <a:off x="3170465" y="3438525"/>
              <a:ext cx="715735" cy="295275"/>
              <a:chOff x="3170465" y="3438525"/>
              <a:chExt cx="715735" cy="295275"/>
            </a:xfrm>
          </p:grpSpPr>
          <p:sp>
            <p:nvSpPr>
              <p:cNvPr id="100" name="TextBox 100"/>
              <p:cNvSpPr txBox="1"/>
              <p:nvPr/>
            </p:nvSpPr>
            <p:spPr>
              <a:xfrm>
                <a:off x="3170465" y="346995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01" name="TextBox 101"/>
              <p:cNvSpPr txBox="1"/>
              <p:nvPr/>
            </p:nvSpPr>
            <p:spPr>
              <a:xfrm>
                <a:off x="3360965" y="346995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02" name="TextBox 102"/>
              <p:cNvSpPr txBox="1"/>
              <p:nvPr/>
            </p:nvSpPr>
            <p:spPr>
              <a:xfrm>
                <a:off x="3551465" y="346995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03" name="Rectangle 103"/>
              <p:cNvSpPr/>
              <p:nvPr/>
            </p:nvSpPr>
            <p:spPr>
              <a:xfrm>
                <a:off x="3714750" y="3438525"/>
                <a:ext cx="171450" cy="295275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104" name="TextBox 104"/>
              <p:cNvSpPr txBox="1"/>
              <p:nvPr/>
            </p:nvSpPr>
            <p:spPr>
              <a:xfrm>
                <a:off x="3741965" y="346995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11" name="Group 111"/>
            <p:cNvGrpSpPr/>
            <p:nvPr/>
          </p:nvGrpSpPr>
          <p:grpSpPr>
            <a:xfrm>
              <a:off x="3170465" y="3771900"/>
              <a:ext cx="688519" cy="295275"/>
              <a:chOff x="3170465" y="3771900"/>
              <a:chExt cx="688519" cy="295275"/>
            </a:xfrm>
          </p:grpSpPr>
          <p:sp>
            <p:nvSpPr>
              <p:cNvPr id="106" name="TextBox 106"/>
              <p:cNvSpPr txBox="1"/>
              <p:nvPr/>
            </p:nvSpPr>
            <p:spPr>
              <a:xfrm>
                <a:off x="3170465" y="380333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07" name="Rectangle 107"/>
              <p:cNvSpPr/>
              <p:nvPr/>
            </p:nvSpPr>
            <p:spPr>
              <a:xfrm>
                <a:off x="3333750" y="3771900"/>
                <a:ext cx="171450" cy="295275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108" name="TextBox 108"/>
              <p:cNvSpPr txBox="1"/>
              <p:nvPr/>
            </p:nvSpPr>
            <p:spPr>
              <a:xfrm>
                <a:off x="3360965" y="380333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09" name="TextBox 109"/>
              <p:cNvSpPr txBox="1"/>
              <p:nvPr/>
            </p:nvSpPr>
            <p:spPr>
              <a:xfrm>
                <a:off x="3551465" y="380333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10" name="TextBox 110"/>
              <p:cNvSpPr txBox="1"/>
              <p:nvPr/>
            </p:nvSpPr>
            <p:spPr>
              <a:xfrm>
                <a:off x="3741965" y="380333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17" name="Group 117"/>
            <p:cNvGrpSpPr/>
            <p:nvPr/>
          </p:nvGrpSpPr>
          <p:grpSpPr>
            <a:xfrm>
              <a:off x="3170465" y="4105275"/>
              <a:ext cx="715735" cy="295275"/>
              <a:chOff x="3170465" y="4105275"/>
              <a:chExt cx="715735" cy="295275"/>
            </a:xfrm>
          </p:grpSpPr>
          <p:sp>
            <p:nvSpPr>
              <p:cNvPr id="112" name="TextBox 112"/>
              <p:cNvSpPr txBox="1"/>
              <p:nvPr/>
            </p:nvSpPr>
            <p:spPr>
              <a:xfrm>
                <a:off x="3170465" y="41367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13" name="TextBox 113"/>
              <p:cNvSpPr txBox="1"/>
              <p:nvPr/>
            </p:nvSpPr>
            <p:spPr>
              <a:xfrm>
                <a:off x="3360965" y="41367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14" name="TextBox 114"/>
              <p:cNvSpPr txBox="1"/>
              <p:nvPr/>
            </p:nvSpPr>
            <p:spPr>
              <a:xfrm>
                <a:off x="3551465" y="41367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15" name="Rectangle 115"/>
              <p:cNvSpPr/>
              <p:nvPr/>
            </p:nvSpPr>
            <p:spPr>
              <a:xfrm>
                <a:off x="3714750" y="4105275"/>
                <a:ext cx="171450" cy="295275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116" name="TextBox 116"/>
              <p:cNvSpPr txBox="1"/>
              <p:nvPr/>
            </p:nvSpPr>
            <p:spPr>
              <a:xfrm>
                <a:off x="3741965" y="41367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23" name="Group 123"/>
            <p:cNvGrpSpPr/>
            <p:nvPr/>
          </p:nvGrpSpPr>
          <p:grpSpPr>
            <a:xfrm>
              <a:off x="3170465" y="4438650"/>
              <a:ext cx="688519" cy="295275"/>
              <a:chOff x="3170465" y="4438650"/>
              <a:chExt cx="688519" cy="295275"/>
            </a:xfrm>
          </p:grpSpPr>
          <p:sp>
            <p:nvSpPr>
              <p:cNvPr id="118" name="TextBox 118"/>
              <p:cNvSpPr txBox="1"/>
              <p:nvPr/>
            </p:nvSpPr>
            <p:spPr>
              <a:xfrm>
                <a:off x="3170465" y="447008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19" name="TextBox 119"/>
              <p:cNvSpPr txBox="1"/>
              <p:nvPr/>
            </p:nvSpPr>
            <p:spPr>
              <a:xfrm>
                <a:off x="3360965" y="447008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20" name="Rectangle 120"/>
              <p:cNvSpPr/>
              <p:nvPr/>
            </p:nvSpPr>
            <p:spPr>
              <a:xfrm>
                <a:off x="3524250" y="4438650"/>
                <a:ext cx="171450" cy="295275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121" name="TextBox 121"/>
              <p:cNvSpPr txBox="1"/>
              <p:nvPr/>
            </p:nvSpPr>
            <p:spPr>
              <a:xfrm>
                <a:off x="3551465" y="447008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22" name="TextBox 122"/>
              <p:cNvSpPr txBox="1"/>
              <p:nvPr/>
            </p:nvSpPr>
            <p:spPr>
              <a:xfrm>
                <a:off x="3741965" y="447008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29" name="Group 129"/>
            <p:cNvGrpSpPr/>
            <p:nvPr/>
          </p:nvGrpSpPr>
          <p:grpSpPr>
            <a:xfrm>
              <a:off x="3170465" y="4772025"/>
              <a:ext cx="715735" cy="295275"/>
              <a:chOff x="3170465" y="4772025"/>
              <a:chExt cx="715735" cy="295275"/>
            </a:xfrm>
          </p:grpSpPr>
          <p:sp>
            <p:nvSpPr>
              <p:cNvPr id="124" name="TextBox 124"/>
              <p:cNvSpPr txBox="1"/>
              <p:nvPr/>
            </p:nvSpPr>
            <p:spPr>
              <a:xfrm>
                <a:off x="3170465" y="480345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25" name="TextBox 125"/>
              <p:cNvSpPr txBox="1"/>
              <p:nvPr/>
            </p:nvSpPr>
            <p:spPr>
              <a:xfrm>
                <a:off x="3360965" y="480345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26" name="TextBox 126"/>
              <p:cNvSpPr txBox="1"/>
              <p:nvPr/>
            </p:nvSpPr>
            <p:spPr>
              <a:xfrm>
                <a:off x="3551465" y="480345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27" name="Rectangle 127"/>
              <p:cNvSpPr/>
              <p:nvPr/>
            </p:nvSpPr>
            <p:spPr>
              <a:xfrm>
                <a:off x="3714750" y="4772025"/>
                <a:ext cx="171450" cy="295275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128" name="TextBox 128"/>
              <p:cNvSpPr txBox="1"/>
              <p:nvPr/>
            </p:nvSpPr>
            <p:spPr>
              <a:xfrm>
                <a:off x="3741965" y="480345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35" name="Group 135"/>
            <p:cNvGrpSpPr/>
            <p:nvPr/>
          </p:nvGrpSpPr>
          <p:grpSpPr>
            <a:xfrm>
              <a:off x="3143250" y="5105400"/>
              <a:ext cx="715734" cy="295275"/>
              <a:chOff x="3143250" y="5105400"/>
              <a:chExt cx="715734" cy="295275"/>
            </a:xfrm>
          </p:grpSpPr>
          <p:sp>
            <p:nvSpPr>
              <p:cNvPr id="130" name="Rectangle 130"/>
              <p:cNvSpPr/>
              <p:nvPr/>
            </p:nvSpPr>
            <p:spPr>
              <a:xfrm>
                <a:off x="3143250" y="5105400"/>
                <a:ext cx="171450" cy="295275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131" name="TextBox 131"/>
              <p:cNvSpPr txBox="1"/>
              <p:nvPr/>
            </p:nvSpPr>
            <p:spPr>
              <a:xfrm>
                <a:off x="3170465" y="513683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32" name="TextBox 132"/>
              <p:cNvSpPr txBox="1"/>
              <p:nvPr/>
            </p:nvSpPr>
            <p:spPr>
              <a:xfrm>
                <a:off x="3360965" y="513683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33" name="TextBox 133"/>
              <p:cNvSpPr txBox="1"/>
              <p:nvPr/>
            </p:nvSpPr>
            <p:spPr>
              <a:xfrm>
                <a:off x="3551465" y="513683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34" name="TextBox 134"/>
              <p:cNvSpPr txBox="1"/>
              <p:nvPr/>
            </p:nvSpPr>
            <p:spPr>
              <a:xfrm>
                <a:off x="3741965" y="513683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41" name="Group 141"/>
            <p:cNvGrpSpPr/>
            <p:nvPr/>
          </p:nvGrpSpPr>
          <p:grpSpPr>
            <a:xfrm>
              <a:off x="3170465" y="5438775"/>
              <a:ext cx="715735" cy="295275"/>
              <a:chOff x="3170465" y="5438775"/>
              <a:chExt cx="715735" cy="295275"/>
            </a:xfrm>
          </p:grpSpPr>
          <p:sp>
            <p:nvSpPr>
              <p:cNvPr id="136" name="TextBox 136"/>
              <p:cNvSpPr txBox="1"/>
              <p:nvPr/>
            </p:nvSpPr>
            <p:spPr>
              <a:xfrm>
                <a:off x="3170465" y="54702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37" name="TextBox 137"/>
              <p:cNvSpPr txBox="1"/>
              <p:nvPr/>
            </p:nvSpPr>
            <p:spPr>
              <a:xfrm>
                <a:off x="3360965" y="54702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38" name="TextBox 138"/>
              <p:cNvSpPr txBox="1"/>
              <p:nvPr/>
            </p:nvSpPr>
            <p:spPr>
              <a:xfrm>
                <a:off x="3551465" y="54702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39" name="Rectangle 139"/>
              <p:cNvSpPr/>
              <p:nvPr/>
            </p:nvSpPr>
            <p:spPr>
              <a:xfrm>
                <a:off x="3714750" y="5438775"/>
                <a:ext cx="171450" cy="295275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140" name="TextBox 140"/>
              <p:cNvSpPr txBox="1"/>
              <p:nvPr/>
            </p:nvSpPr>
            <p:spPr>
              <a:xfrm>
                <a:off x="3741965" y="5470208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</p:grpSp>
        <p:sp>
          <p:nvSpPr>
            <p:cNvPr id="142" name="Rectangle 142"/>
            <p:cNvSpPr/>
            <p:nvPr/>
          </p:nvSpPr>
          <p:spPr>
            <a:xfrm>
              <a:off x="876300" y="5810250"/>
              <a:ext cx="10439400" cy="365760"/>
            </a:xfrm>
            <a:prstGeom prst="roundRect">
              <a:avLst>
                <a:gd name="adj" fmla="val 15625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143" name="TextBox 143"/>
            <p:cNvSpPr txBox="1"/>
            <p:nvPr/>
          </p:nvSpPr>
          <p:spPr>
            <a:xfrm>
              <a:off x="943356" y="5901690"/>
              <a:ext cx="48715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练习：lowbit(12) = ?     lowbit(15) =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6536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1635063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查询 sum(7)</a:t>
            </a:r>
          </a:p>
        </p:txBody>
      </p:sp>
      <p:grpSp>
        <p:nvGrpSpPr>
          <p:cNvPr id="80" name="Group 80"/>
          <p:cNvGrpSpPr/>
          <p:nvPr/>
        </p:nvGrpSpPr>
        <p:grpSpPr>
          <a:xfrm>
            <a:off x="876300" y="1942148"/>
            <a:ext cx="10439400" cy="4097881"/>
            <a:chOff x="876300" y="1942148"/>
            <a:chExt cx="10439400" cy="4097881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942148"/>
              <a:ext cx="4526880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每次累计一块，再去掉下标中最低位的 1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143000" y="2638425"/>
              <a:ext cx="1428750" cy="495300"/>
              <a:chOff x="1143000" y="2638425"/>
              <a:chExt cx="1428750" cy="4953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143000" y="2638425"/>
                <a:ext cx="1428750" cy="495300"/>
              </a:xfrm>
              <a:prstGeom prst="roundRect">
                <a:avLst>
                  <a:gd name="adj" fmla="val 13462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391702" y="2767012"/>
                <a:ext cx="93134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tree[7]</a:t>
                </a:r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552805" y="3309461"/>
              <a:ext cx="609141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66758A"/>
                  </a:solidFill>
                  <a:ea typeface="微软雅黑"/>
                  <a:cs typeface="微软雅黑"/>
                </a:rPr>
                <a:t>[7,7]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19516" y="3694748"/>
              <a:ext cx="275717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rgbClr val="476F2D"/>
                  </a:solidFill>
                  <a:ea typeface="微软雅黑"/>
                  <a:cs typeface="微软雅黑"/>
                </a:rPr>
                <a:t>+2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1316959" y="4114800"/>
              <a:ext cx="1159541" cy="337230"/>
              <a:chOff x="1316959" y="4114800"/>
              <a:chExt cx="1159541" cy="337230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1316959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1631284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945609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24" name="Rectangle 24"/>
              <p:cNvSpPr/>
              <p:nvPr/>
            </p:nvSpPr>
            <p:spPr>
              <a:xfrm>
                <a:off x="2181225" y="4114800"/>
                <a:ext cx="295275" cy="333375"/>
              </a:xfrm>
              <a:prstGeom prst="roundRect">
                <a:avLst>
                  <a:gd name="adj" fmla="val 967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2259934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609850" y="2609850"/>
              <a:ext cx="1276350" cy="323850"/>
              <a:chOff x="2609850" y="2609850"/>
              <a:chExt cx="1276350" cy="323850"/>
            </a:xfrm>
          </p:grpSpPr>
          <p:sp>
            <p:nvSpPr>
              <p:cNvPr id="27" name="Line 27"/>
              <p:cNvSpPr/>
              <p:nvPr/>
            </p:nvSpPr>
            <p:spPr>
              <a:xfrm>
                <a:off x="2609850" y="2886075"/>
                <a:ext cx="12763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76350" h="9525">
                    <a:moveTo>
                      <a:pt x="0" y="0"/>
                    </a:moveTo>
                    <a:lnTo>
                      <a:pt x="127635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28" name="Polygon 28"/>
              <p:cNvSpPr/>
              <p:nvPr/>
            </p:nvSpPr>
            <p:spPr>
              <a:xfrm>
                <a:off x="3781425" y="283845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3142226" y="2609850"/>
                <a:ext cx="211596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5B9BD5"/>
                    </a:solidFill>
                    <a:ea typeface="微软雅黑"/>
                    <a:cs typeface="微软雅黑"/>
                  </a:rPr>
                  <a:t>−1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3952875" y="2638425"/>
              <a:ext cx="1428750" cy="495300"/>
              <a:chOff x="3952875" y="2638425"/>
              <a:chExt cx="1428750" cy="4953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3952875" y="2638425"/>
                <a:ext cx="1428750" cy="495300"/>
              </a:xfrm>
              <a:prstGeom prst="roundRect">
                <a:avLst>
                  <a:gd name="adj" fmla="val 13462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4201577" y="2767012"/>
                <a:ext cx="93134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tree[6]</a:t>
                </a:r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4362680" y="3309461"/>
              <a:ext cx="609141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66758A"/>
                  </a:solidFill>
                  <a:ea typeface="微软雅黑"/>
                  <a:cs typeface="微软雅黑"/>
                </a:rPr>
                <a:t>[5,6]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460462" y="3694748"/>
              <a:ext cx="413575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rgbClr val="476F2D"/>
                  </a:solidFill>
                  <a:ea typeface="微软雅黑"/>
                  <a:cs typeface="微软雅黑"/>
                </a:rPr>
                <a:t>+14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4126834" y="4114800"/>
              <a:ext cx="1080833" cy="337230"/>
              <a:chOff x="4126834" y="4114800"/>
              <a:chExt cx="1080833" cy="337230"/>
            </a:xfrm>
          </p:grpSpPr>
          <p:sp>
            <p:nvSpPr>
              <p:cNvPr id="36" name="TextBox 36"/>
              <p:cNvSpPr txBox="1"/>
              <p:nvPr/>
            </p:nvSpPr>
            <p:spPr>
              <a:xfrm>
                <a:off x="4126834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4441159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8" name="Rectangle 38"/>
              <p:cNvSpPr/>
              <p:nvPr/>
            </p:nvSpPr>
            <p:spPr>
              <a:xfrm>
                <a:off x="4676775" y="4114800"/>
                <a:ext cx="295275" cy="333375"/>
              </a:xfrm>
              <a:prstGeom prst="roundRect">
                <a:avLst>
                  <a:gd name="adj" fmla="val 967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4755484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5069809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5419725" y="2609850"/>
              <a:ext cx="1276350" cy="323850"/>
              <a:chOff x="5419725" y="2609850"/>
              <a:chExt cx="1276350" cy="323850"/>
            </a:xfrm>
          </p:grpSpPr>
          <p:sp>
            <p:nvSpPr>
              <p:cNvPr id="42" name="Line 42"/>
              <p:cNvSpPr/>
              <p:nvPr/>
            </p:nvSpPr>
            <p:spPr>
              <a:xfrm>
                <a:off x="5419725" y="2886075"/>
                <a:ext cx="12763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76350" h="9525">
                    <a:moveTo>
                      <a:pt x="0" y="0"/>
                    </a:moveTo>
                    <a:lnTo>
                      <a:pt x="127635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43" name="Polygon 43"/>
              <p:cNvSpPr/>
              <p:nvPr/>
            </p:nvSpPr>
            <p:spPr>
              <a:xfrm>
                <a:off x="6591300" y="283845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5952102" y="2609850"/>
                <a:ext cx="211596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5B9BD5"/>
                    </a:solidFill>
                    <a:ea typeface="微软雅黑"/>
                    <a:cs typeface="微软雅黑"/>
                  </a:rPr>
                  <a:t>−2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6762750" y="2638425"/>
              <a:ext cx="1428750" cy="495300"/>
              <a:chOff x="6762750" y="2638425"/>
              <a:chExt cx="1428750" cy="4953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6762750" y="2638425"/>
                <a:ext cx="1428750" cy="495300"/>
              </a:xfrm>
              <a:prstGeom prst="roundRect">
                <a:avLst>
                  <a:gd name="adj" fmla="val 13462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7011452" y="2767012"/>
                <a:ext cx="93134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tree[4]</a:t>
                </a:r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7172555" y="3309461"/>
              <a:ext cx="609141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66758A"/>
                  </a:solidFill>
                  <a:ea typeface="微软雅黑"/>
                  <a:cs typeface="微软雅黑"/>
                </a:rPr>
                <a:t>[1,4]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339266" y="3694748"/>
              <a:ext cx="275717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rgbClr val="476F2D"/>
                  </a:solidFill>
                  <a:ea typeface="微软雅黑"/>
                  <a:cs typeface="微软雅黑"/>
                </a:rPr>
                <a:t>+9</a:t>
              </a:r>
            </a:p>
          </p:txBody>
        </p:sp>
        <p:grpSp>
          <p:nvGrpSpPr>
            <p:cNvPr id="56" name="Group 56"/>
            <p:cNvGrpSpPr/>
            <p:nvPr/>
          </p:nvGrpSpPr>
          <p:grpSpPr>
            <a:xfrm>
              <a:off x="6936709" y="4114800"/>
              <a:ext cx="1080833" cy="337230"/>
              <a:chOff x="6936709" y="4114800"/>
              <a:chExt cx="1080833" cy="337230"/>
            </a:xfrm>
          </p:grpSpPr>
          <p:sp>
            <p:nvSpPr>
              <p:cNvPr id="51" name="TextBox 51"/>
              <p:cNvSpPr txBox="1"/>
              <p:nvPr/>
            </p:nvSpPr>
            <p:spPr>
              <a:xfrm>
                <a:off x="6936709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52" name="Rectangle 52"/>
              <p:cNvSpPr/>
              <p:nvPr/>
            </p:nvSpPr>
            <p:spPr>
              <a:xfrm>
                <a:off x="7172325" y="4114800"/>
                <a:ext cx="295275" cy="333375"/>
              </a:xfrm>
              <a:prstGeom prst="roundRect">
                <a:avLst>
                  <a:gd name="adj" fmla="val 9677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7251034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7565359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879684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8229600" y="2609850"/>
              <a:ext cx="1276350" cy="323850"/>
              <a:chOff x="8229600" y="2609850"/>
              <a:chExt cx="1276350" cy="323850"/>
            </a:xfrm>
          </p:grpSpPr>
          <p:sp>
            <p:nvSpPr>
              <p:cNvPr id="57" name="Line 57"/>
              <p:cNvSpPr/>
              <p:nvPr/>
            </p:nvSpPr>
            <p:spPr>
              <a:xfrm>
                <a:off x="8229600" y="2886075"/>
                <a:ext cx="12763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76350" h="9525">
                    <a:moveTo>
                      <a:pt x="0" y="0"/>
                    </a:moveTo>
                    <a:lnTo>
                      <a:pt x="127635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58" name="Polygon 58"/>
              <p:cNvSpPr/>
              <p:nvPr/>
            </p:nvSpPr>
            <p:spPr>
              <a:xfrm>
                <a:off x="9401175" y="283845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8761977" y="2609850"/>
                <a:ext cx="211596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5B9BD5"/>
                    </a:solidFill>
                    <a:ea typeface="微软雅黑"/>
                    <a:cs typeface="微软雅黑"/>
                  </a:rPr>
                  <a:t>−4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9572625" y="2638425"/>
              <a:ext cx="1428750" cy="495300"/>
              <a:chOff x="9572625" y="2638425"/>
              <a:chExt cx="1428750" cy="49530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9572625" y="2638425"/>
                <a:ext cx="1428750" cy="495300"/>
              </a:xfrm>
              <a:prstGeom prst="roundRect">
                <a:avLst>
                  <a:gd name="adj" fmla="val 13462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10046549" y="2767012"/>
                <a:ext cx="480901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80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停止</a:t>
                </a:r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9982429" y="3309461"/>
              <a:ext cx="609141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66758A"/>
                  </a:solidFill>
                  <a:ea typeface="微软雅黑"/>
                  <a:cs typeface="微软雅黑"/>
                </a:rPr>
                <a:t>x = 0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9873425" y="3694748"/>
              <a:ext cx="827150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rgbClr val="476F2D"/>
                  </a:solidFill>
                  <a:ea typeface="微软雅黑"/>
                  <a:cs typeface="微软雅黑"/>
                </a:rPr>
                <a:t>res=25</a:t>
              </a:r>
            </a:p>
          </p:txBody>
        </p:sp>
        <p:grpSp>
          <p:nvGrpSpPr>
            <p:cNvPr id="70" name="Group 70"/>
            <p:cNvGrpSpPr/>
            <p:nvPr/>
          </p:nvGrpSpPr>
          <p:grpSpPr>
            <a:xfrm>
              <a:off x="9746584" y="4151948"/>
              <a:ext cx="1080833" cy="300082"/>
              <a:chOff x="9746584" y="4151948"/>
              <a:chExt cx="1080833" cy="300082"/>
            </a:xfrm>
          </p:grpSpPr>
          <p:sp>
            <p:nvSpPr>
              <p:cNvPr id="66" name="TextBox 66"/>
              <p:cNvSpPr txBox="1"/>
              <p:nvPr/>
            </p:nvSpPr>
            <p:spPr>
              <a:xfrm>
                <a:off x="9746584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10060909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8" name="TextBox 68"/>
              <p:cNvSpPr txBox="1"/>
              <p:nvPr/>
            </p:nvSpPr>
            <p:spPr>
              <a:xfrm>
                <a:off x="10375234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10689559" y="4151948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71" name="TextBox 71"/>
            <p:cNvSpPr txBox="1"/>
            <p:nvPr/>
          </p:nvSpPr>
          <p:spPr>
            <a:xfrm>
              <a:off x="943356" y="4711065"/>
              <a:ext cx="23756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33248"/>
                  </a:solidFill>
                  <a:ea typeface="Microsoft YaHei"/>
                  <a:cs typeface="微软雅黑"/>
                </a:rPr>
                <a:t>三段恰好拼成 [1,7]：</a:t>
              </a:r>
            </a:p>
          </p:txBody>
        </p:sp>
        <p:sp>
          <p:nvSpPr>
            <p:cNvPr id="72" name="Rectangle 72"/>
            <p:cNvSpPr/>
            <p:nvPr/>
          </p:nvSpPr>
          <p:spPr>
            <a:xfrm>
              <a:off x="3429000" y="5019675"/>
              <a:ext cx="4000500" cy="400050"/>
            </a:xfrm>
            <a:prstGeom prst="roundRect">
              <a:avLst>
                <a:gd name="adj" fmla="val 9524"/>
              </a:avLst>
            </a:prstGeom>
            <a:solidFill>
              <a:srgbClr val="9EC5E3"/>
            </a:solidFill>
            <a:ln>
              <a:noFill/>
            </a:ln>
          </p:spPr>
        </p:sp>
        <p:sp>
          <p:nvSpPr>
            <p:cNvPr id="73" name="Rectangle 73"/>
            <p:cNvSpPr/>
            <p:nvPr/>
          </p:nvSpPr>
          <p:spPr>
            <a:xfrm>
              <a:off x="7477125" y="5019675"/>
              <a:ext cx="2000250" cy="400050"/>
            </a:xfrm>
            <a:prstGeom prst="roundRect">
              <a:avLst>
                <a:gd name="adj" fmla="val 9524"/>
              </a:avLst>
            </a:prstGeom>
            <a:solidFill>
              <a:srgbClr val="BED8ED"/>
            </a:solidFill>
            <a:ln>
              <a:noFill/>
            </a:ln>
          </p:spPr>
        </p:sp>
        <p:sp>
          <p:nvSpPr>
            <p:cNvPr id="74" name="Rectangle 74"/>
            <p:cNvSpPr/>
            <p:nvPr/>
          </p:nvSpPr>
          <p:spPr>
            <a:xfrm>
              <a:off x="9525000" y="5019675"/>
              <a:ext cx="1000125" cy="400050"/>
            </a:xfrm>
            <a:prstGeom prst="roundRect">
              <a:avLst>
                <a:gd name="adj" fmla="val 9524"/>
              </a:avLst>
            </a:prstGeom>
            <a:solidFill>
              <a:srgbClr val="DDEBF7"/>
            </a:solidFill>
            <a:ln>
              <a:noFill/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5112656" y="5111115"/>
              <a:ext cx="63318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33248"/>
                  </a:solidFill>
                  <a:ea typeface="微软雅黑"/>
                  <a:cs typeface="微软雅黑"/>
                </a:rPr>
                <a:t>[1,4]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8160656" y="5111115"/>
              <a:ext cx="63318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33248"/>
                  </a:solidFill>
                  <a:ea typeface="微软雅黑"/>
                  <a:cs typeface="微软雅黑"/>
                </a:rPr>
                <a:t>[5,6]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9703707" y="5111115"/>
              <a:ext cx="63318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33248"/>
                  </a:solidFill>
                  <a:ea typeface="微软雅黑"/>
                  <a:cs typeface="微软雅黑"/>
                </a:rPr>
                <a:t>[7,7]</a:t>
              </a:r>
            </a:p>
          </p:txBody>
        </p:sp>
        <p:sp>
          <p:nvSpPr>
            <p:cNvPr id="78" name="Rectangle 78"/>
            <p:cNvSpPr/>
            <p:nvPr/>
          </p:nvSpPr>
          <p:spPr>
            <a:xfrm>
              <a:off x="876300" y="5657850"/>
              <a:ext cx="10439400" cy="381000"/>
            </a:xfrm>
            <a:prstGeom prst="roundRect">
              <a:avLst>
                <a:gd name="adj" fmla="val 15000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942975" y="5750719"/>
              <a:ext cx="5455019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476F2D"/>
                  </a:solidFill>
                  <a:ea typeface="微软雅黑"/>
                  <a:cs typeface="微软雅黑"/>
                </a:rPr>
                <a:t>sum(7) = tree[7] + tree[6] + tree[4] = 25</a:t>
              </a:r>
            </a:p>
          </p:txBody>
        </p:sp>
      </p:grpSp>
      <p:sp>
        <p:nvSpPr>
          <p:cNvPr id="7" name="Line 13">
            <a:extLst>
              <a:ext uri="{FF2B5EF4-FFF2-40B4-BE49-F238E27FC236}">
                <a16:creationId xmlns:a16="http://schemas.microsoft.com/office/drawing/2014/main" id="{7214F4EF-450D-58F1-4874-78E1E119993A}"/>
              </a:ext>
            </a:extLst>
          </p:cNvPr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</p:spTree>
    <p:extLst>
      <p:ext uri="{BB962C8B-B14F-4D97-AF65-F5344CB8AC3E}">
        <p14:creationId xmlns:p14="http://schemas.microsoft.com/office/powerpoint/2010/main" val="2876359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1327286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修改 a[3]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85" name="Group 85"/>
          <p:cNvGrpSpPr/>
          <p:nvPr/>
        </p:nvGrpSpPr>
        <p:grpSpPr>
          <a:xfrm>
            <a:off x="876300" y="1951672"/>
            <a:ext cx="10439400" cy="4145507"/>
            <a:chOff x="876300" y="1951672"/>
            <a:chExt cx="10439400" cy="4145507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951672"/>
              <a:ext cx="5568832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执行 a[3] += 2，所有覆盖位置 3 的节点都加 2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143000" y="2600325"/>
              <a:ext cx="1428750" cy="495300"/>
              <a:chOff x="1143000" y="2600325"/>
              <a:chExt cx="1428750" cy="4953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143000" y="2600325"/>
                <a:ext cx="1428750" cy="495300"/>
              </a:xfrm>
              <a:prstGeom prst="roundRect">
                <a:avLst>
                  <a:gd name="adj" fmla="val 13462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391702" y="2728912"/>
                <a:ext cx="93134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tree[3]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271737" y="3314700"/>
              <a:ext cx="1023788" cy="325029"/>
              <a:chOff x="1271737" y="3314700"/>
              <a:chExt cx="1023788" cy="325029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1271737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547962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824187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22" name="Rectangle 22"/>
              <p:cNvSpPr/>
              <p:nvPr/>
            </p:nvSpPr>
            <p:spPr>
              <a:xfrm>
                <a:off x="2038350" y="3314700"/>
                <a:ext cx="257175" cy="323850"/>
              </a:xfrm>
              <a:prstGeom prst="roundRect">
                <a:avLst>
                  <a:gd name="adj" fmla="val 11111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100412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619375" y="2571750"/>
              <a:ext cx="1266825" cy="323850"/>
              <a:chOff x="2619375" y="2571750"/>
              <a:chExt cx="1266825" cy="323850"/>
            </a:xfrm>
          </p:grpSpPr>
          <p:sp>
            <p:nvSpPr>
              <p:cNvPr id="25" name="Line 25"/>
              <p:cNvSpPr/>
              <p:nvPr/>
            </p:nvSpPr>
            <p:spPr>
              <a:xfrm>
                <a:off x="2619375" y="2847975"/>
                <a:ext cx="12668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66825" h="9525">
                    <a:moveTo>
                      <a:pt x="0" y="0"/>
                    </a:moveTo>
                    <a:lnTo>
                      <a:pt x="126682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26" name="Polygon 26"/>
              <p:cNvSpPr/>
              <p:nvPr/>
            </p:nvSpPr>
            <p:spPr>
              <a:xfrm>
                <a:off x="3781425" y="280035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3146989" y="2571750"/>
                <a:ext cx="211596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ED7D31"/>
                    </a:solidFill>
                    <a:ea typeface="微软雅黑"/>
                    <a:cs typeface="微软雅黑"/>
                  </a:rPr>
                  <a:t>+1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952875" y="2600325"/>
              <a:ext cx="1428750" cy="495300"/>
              <a:chOff x="3952875" y="2600325"/>
              <a:chExt cx="1428750" cy="4953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952875" y="2600325"/>
                <a:ext cx="1428750" cy="495300"/>
              </a:xfrm>
              <a:prstGeom prst="roundRect">
                <a:avLst>
                  <a:gd name="adj" fmla="val 13462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4201577" y="2728912"/>
                <a:ext cx="93134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tree[4]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081612" y="3314700"/>
              <a:ext cx="961725" cy="325029"/>
              <a:chOff x="4081612" y="3314700"/>
              <a:chExt cx="961725" cy="325029"/>
            </a:xfrm>
          </p:grpSpPr>
          <p:sp>
            <p:nvSpPr>
              <p:cNvPr id="32" name="TextBox 32"/>
              <p:cNvSpPr txBox="1"/>
              <p:nvPr/>
            </p:nvSpPr>
            <p:spPr>
              <a:xfrm>
                <a:off x="4081612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3" name="Rectangle 33"/>
              <p:cNvSpPr/>
              <p:nvPr/>
            </p:nvSpPr>
            <p:spPr>
              <a:xfrm>
                <a:off x="4295775" y="3314700"/>
                <a:ext cx="257175" cy="323850"/>
              </a:xfrm>
              <a:prstGeom prst="roundRect">
                <a:avLst>
                  <a:gd name="adj" fmla="val 11111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4357837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4634062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910287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5429250" y="2571750"/>
              <a:ext cx="1266825" cy="323850"/>
              <a:chOff x="5429250" y="2571750"/>
              <a:chExt cx="1266825" cy="323850"/>
            </a:xfrm>
          </p:grpSpPr>
          <p:sp>
            <p:nvSpPr>
              <p:cNvPr id="38" name="Line 38"/>
              <p:cNvSpPr/>
              <p:nvPr/>
            </p:nvSpPr>
            <p:spPr>
              <a:xfrm>
                <a:off x="5429250" y="2847975"/>
                <a:ext cx="12668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66825" h="9525">
                    <a:moveTo>
                      <a:pt x="0" y="0"/>
                    </a:moveTo>
                    <a:lnTo>
                      <a:pt x="126682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39" name="Polygon 39"/>
              <p:cNvSpPr/>
              <p:nvPr/>
            </p:nvSpPr>
            <p:spPr>
              <a:xfrm>
                <a:off x="6591300" y="280035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5956864" y="2571750"/>
                <a:ext cx="211596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ED7D31"/>
                    </a:solidFill>
                    <a:ea typeface="微软雅黑"/>
                    <a:cs typeface="微软雅黑"/>
                  </a:rPr>
                  <a:t>+4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6762750" y="2600325"/>
              <a:ext cx="1428750" cy="495300"/>
              <a:chOff x="6762750" y="2600325"/>
              <a:chExt cx="1428750" cy="49530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6762750" y="2600325"/>
                <a:ext cx="1428750" cy="495300"/>
              </a:xfrm>
              <a:prstGeom prst="roundRect">
                <a:avLst>
                  <a:gd name="adj" fmla="val 13462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011452" y="2728912"/>
                <a:ext cx="93134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tree[8]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6829425" y="3314700"/>
              <a:ext cx="1023787" cy="325029"/>
              <a:chOff x="6829425" y="3314700"/>
              <a:chExt cx="1023787" cy="325029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6829425" y="3314700"/>
                <a:ext cx="257175" cy="323850"/>
              </a:xfrm>
              <a:prstGeom prst="roundRect">
                <a:avLst>
                  <a:gd name="adj" fmla="val 11111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6891487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7167712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7443937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720162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239125" y="2571750"/>
              <a:ext cx="1266825" cy="323850"/>
              <a:chOff x="8239125" y="2571750"/>
              <a:chExt cx="1266825" cy="323850"/>
            </a:xfrm>
          </p:grpSpPr>
          <p:sp>
            <p:nvSpPr>
              <p:cNvPr id="51" name="Line 51"/>
              <p:cNvSpPr/>
              <p:nvPr/>
            </p:nvSpPr>
            <p:spPr>
              <a:xfrm>
                <a:off x="8239125" y="2847975"/>
                <a:ext cx="12668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66825" h="9525">
                    <a:moveTo>
                      <a:pt x="0" y="0"/>
                    </a:moveTo>
                    <a:lnTo>
                      <a:pt x="126682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52" name="Polygon 52"/>
              <p:cNvSpPr/>
              <p:nvPr/>
            </p:nvSpPr>
            <p:spPr>
              <a:xfrm>
                <a:off x="9401175" y="280035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8766739" y="2571750"/>
                <a:ext cx="211596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ED7D31"/>
                    </a:solidFill>
                    <a:ea typeface="微软雅黑"/>
                    <a:cs typeface="微软雅黑"/>
                  </a:rPr>
                  <a:t>+8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9572625" y="2600325"/>
              <a:ext cx="1428750" cy="495300"/>
              <a:chOff x="9572625" y="2600325"/>
              <a:chExt cx="1428750" cy="4953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9572625" y="2600325"/>
                <a:ext cx="1428750" cy="495300"/>
              </a:xfrm>
              <a:prstGeom prst="roundRect">
                <a:avLst>
                  <a:gd name="adj" fmla="val 13462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9887853" y="2728912"/>
                <a:ext cx="79829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16 &gt; n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9639300" y="3314700"/>
              <a:ext cx="1300012" cy="325029"/>
              <a:chOff x="9639300" y="3314700"/>
              <a:chExt cx="1300012" cy="325029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9639300" y="3314700"/>
                <a:ext cx="257175" cy="323850"/>
              </a:xfrm>
              <a:prstGeom prst="roundRect">
                <a:avLst>
                  <a:gd name="adj" fmla="val 11111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9701362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9977587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10253812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10530037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3" name="TextBox 63"/>
              <p:cNvSpPr txBox="1"/>
              <p:nvPr/>
            </p:nvSpPr>
            <p:spPr>
              <a:xfrm>
                <a:off x="10806262" y="33504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65" name="TextBox 65"/>
            <p:cNvSpPr txBox="1"/>
            <p:nvPr/>
          </p:nvSpPr>
          <p:spPr>
            <a:xfrm>
              <a:off x="3821372" y="3925729"/>
              <a:ext cx="11060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1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4716722" y="3925729"/>
              <a:ext cx="11060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2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5612072" y="3925729"/>
              <a:ext cx="11060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3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6507422" y="3925729"/>
              <a:ext cx="11060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4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7402772" y="3925729"/>
              <a:ext cx="11060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5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8298122" y="3925729"/>
              <a:ext cx="11060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6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9193472" y="3925729"/>
              <a:ext cx="11060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7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10088822" y="3925729"/>
              <a:ext cx="11060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8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038225" y="4369594"/>
              <a:ext cx="931345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D4A87"/>
                  </a:solidFill>
                  <a:ea typeface="微软雅黑"/>
                  <a:cs typeface="微软雅黑"/>
                </a:rPr>
                <a:t>tree[3]</a:t>
              </a:r>
            </a:p>
          </p:txBody>
        </p:sp>
        <p:sp>
          <p:nvSpPr>
            <p:cNvPr id="74" name="Rectangle 74"/>
            <p:cNvSpPr/>
            <p:nvPr/>
          </p:nvSpPr>
          <p:spPr>
            <a:xfrm>
              <a:off x="5219700" y="4305300"/>
              <a:ext cx="857250" cy="342900"/>
            </a:xfrm>
            <a:prstGeom prst="roundRect">
              <a:avLst>
                <a:gd name="adj" fmla="val 13889"/>
              </a:avLst>
            </a:prstGeom>
            <a:solidFill>
              <a:srgbClr val="C6DFF0"/>
            </a:solidFill>
            <a:ln>
              <a:noFill/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5540738" y="4368165"/>
              <a:ext cx="2532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ED7D31"/>
                  </a:solidFill>
                  <a:ea typeface="微软雅黑"/>
                  <a:cs typeface="微软雅黑"/>
                </a:rPr>
                <a:t>+2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1038225" y="4826794"/>
              <a:ext cx="931345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D4A87"/>
                  </a:solidFill>
                  <a:ea typeface="微软雅黑"/>
                  <a:cs typeface="微软雅黑"/>
                </a:rPr>
                <a:t>tree[4]</a:t>
              </a:r>
            </a:p>
          </p:txBody>
        </p:sp>
        <p:sp>
          <p:nvSpPr>
            <p:cNvPr id="77" name="Rectangle 77"/>
            <p:cNvSpPr/>
            <p:nvPr/>
          </p:nvSpPr>
          <p:spPr>
            <a:xfrm>
              <a:off x="3429000" y="4762500"/>
              <a:ext cx="3543300" cy="342900"/>
            </a:xfrm>
            <a:prstGeom prst="roundRect">
              <a:avLst>
                <a:gd name="adj" fmla="val 13889"/>
              </a:avLst>
            </a:prstGeom>
            <a:solidFill>
              <a:srgbClr val="C6DFF0"/>
            </a:solidFill>
            <a:ln>
              <a:noFill/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6436088" y="4825365"/>
              <a:ext cx="2532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ED7D31"/>
                  </a:solidFill>
                  <a:ea typeface="微软雅黑"/>
                  <a:cs typeface="微软雅黑"/>
                </a:rPr>
                <a:t>+2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1038225" y="5283994"/>
              <a:ext cx="931345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D4A87"/>
                  </a:solidFill>
                  <a:ea typeface="微软雅黑"/>
                  <a:cs typeface="微软雅黑"/>
                </a:rPr>
                <a:t>tree[8]</a:t>
              </a:r>
            </a:p>
          </p:txBody>
        </p:sp>
        <p:sp>
          <p:nvSpPr>
            <p:cNvPr id="80" name="Rectangle 80"/>
            <p:cNvSpPr/>
            <p:nvPr/>
          </p:nvSpPr>
          <p:spPr>
            <a:xfrm>
              <a:off x="3429000" y="5219700"/>
              <a:ext cx="7124700" cy="342900"/>
            </a:xfrm>
            <a:prstGeom prst="roundRect">
              <a:avLst>
                <a:gd name="adj" fmla="val 13889"/>
              </a:avLst>
            </a:prstGeom>
            <a:solidFill>
              <a:srgbClr val="C6DFF0"/>
            </a:solidFill>
            <a:ln>
              <a:noFill/>
            </a:ln>
          </p:spPr>
        </p:sp>
        <p:sp>
          <p:nvSpPr>
            <p:cNvPr id="81" name="TextBox 81"/>
            <p:cNvSpPr txBox="1"/>
            <p:nvPr/>
          </p:nvSpPr>
          <p:spPr>
            <a:xfrm>
              <a:off x="10017488" y="5282565"/>
              <a:ext cx="2532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ED7D31"/>
                  </a:solidFill>
                  <a:ea typeface="微软雅黑"/>
                  <a:cs typeface="微软雅黑"/>
                </a:rPr>
                <a:t>+2</a:t>
              </a:r>
            </a:p>
          </p:txBody>
        </p:sp>
        <p:sp>
          <p:nvSpPr>
            <p:cNvPr id="82" name="Line 82"/>
            <p:cNvSpPr/>
            <p:nvPr/>
          </p:nvSpPr>
          <p:spPr>
            <a:xfrm>
              <a:off x="5667375" y="4143375"/>
              <a:ext cx="9525" cy="1504950"/>
            </a:xfrm>
            <a:custGeom>
              <a:avLst/>
              <a:gdLst/>
              <a:ahLst/>
              <a:cxnLst/>
              <a:rect l="l" t="t" r="r" b="b"/>
              <a:pathLst>
                <a:path w="9525" h="1504950">
                  <a:moveTo>
                    <a:pt x="0" y="0"/>
                  </a:moveTo>
                  <a:lnTo>
                    <a:pt x="0" y="1504950"/>
                  </a:lnTo>
                </a:path>
              </a:pathLst>
            </a:custGeom>
            <a:noFill/>
            <a:ln w="19050">
              <a:solidFill>
                <a:srgbClr val="ED7D31"/>
              </a:solidFill>
            </a:ln>
          </p:spPr>
        </p:sp>
        <p:sp>
          <p:nvSpPr>
            <p:cNvPr id="83" name="Rectangle 83"/>
            <p:cNvSpPr/>
            <p:nvPr/>
          </p:nvSpPr>
          <p:spPr>
            <a:xfrm>
              <a:off x="876300" y="5715000"/>
              <a:ext cx="10439400" cy="381000"/>
            </a:xfrm>
            <a:prstGeom prst="roundRect">
              <a:avLst>
                <a:gd name="adj" fmla="val 15000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942975" y="5807869"/>
              <a:ext cx="4722447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476F2D"/>
                  </a:solidFill>
                  <a:ea typeface="Microsoft YaHei"/>
                  <a:cs typeface="微软雅黑"/>
                </a:rPr>
                <a:t>更新 3、4、8；下一站 16 超过 n=8，停止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0774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625993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修改路径的三条性质与下一站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48" name="Group 48"/>
          <p:cNvGrpSpPr/>
          <p:nvPr/>
        </p:nvGrpSpPr>
        <p:grpSpPr>
          <a:xfrm>
            <a:off x="876300" y="1940719"/>
            <a:ext cx="10439400" cy="4161770"/>
            <a:chOff x="876300" y="1940719"/>
            <a:chExt cx="10439400" cy="4161770"/>
          </a:xfrm>
        </p:grpSpPr>
        <p:sp>
          <p:nvSpPr>
            <p:cNvPr id="15" name="TextBox 15"/>
            <p:cNvSpPr txBox="1"/>
            <p:nvPr/>
          </p:nvSpPr>
          <p:spPr>
            <a:xfrm>
              <a:off x="942975" y="1940719"/>
              <a:ext cx="4215898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D4A87"/>
                  </a:solidFill>
                  <a:ea typeface="Microsoft YaHei"/>
                  <a:cs typeface="微软雅黑"/>
                </a:rPr>
                <a:t>前提：tree[j] 覆盖正在修改的位置 i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952500" y="2493169"/>
              <a:ext cx="3630823" cy="289310"/>
              <a:chOff x="952500" y="2493169"/>
              <a:chExt cx="3630823" cy="28931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952500" y="2540794"/>
                <a:ext cx="47625" cy="47625"/>
              </a:xfrm>
              <a:prstGeom prst="rect">
                <a:avLst/>
              </a:prstGeom>
              <a:solidFill>
                <a:srgbClr val="6FAC46"/>
              </a:solidFill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114425" y="2493169"/>
                <a:ext cx="3468898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8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j ≥ i：右端点不能在 i 左边。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952500" y="2995612"/>
              <a:ext cx="4956507" cy="622093"/>
              <a:chOff x="952500" y="2995612"/>
              <a:chExt cx="4956507" cy="622093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952500" y="3043238"/>
                <a:ext cx="47625" cy="47625"/>
              </a:xfrm>
              <a:prstGeom prst="rect">
                <a:avLst/>
              </a:prstGeom>
              <a:solidFill>
                <a:srgbClr val="6FAC46"/>
              </a:solidFill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1114425" y="2995612"/>
                <a:ext cx="4794582" cy="6220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531"/>
                  </a:lnSpc>
                </a:pPr>
                <a:r>
                  <a:rPr lang="zh-CN" sz="188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lowbit(j) ≥ lowbit(i)；j &gt; i 时严格大</a:t>
                </a:r>
                <a:br>
                  <a:rPr dirty="0"/>
                </a:br>
                <a:r>
                  <a:rPr lang="zh-CN" sz="188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于。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952500" y="3819525"/>
              <a:ext cx="4352175" cy="622093"/>
              <a:chOff x="952500" y="3819525"/>
              <a:chExt cx="4352175" cy="622093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52500" y="3867150"/>
                <a:ext cx="47625" cy="47625"/>
              </a:xfrm>
              <a:prstGeom prst="rect">
                <a:avLst/>
              </a:prstGeom>
              <a:solidFill>
                <a:srgbClr val="6FAC46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114425" y="3819525"/>
                <a:ext cx="4190250" cy="6220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531"/>
                  </a:lnSpc>
                </a:pPr>
                <a:r>
                  <a:rPr lang="zh-CN" sz="188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相同 lowbit 的不同节点，覆盖区间互</a:t>
                </a:r>
                <a:br/>
                <a:r>
                  <a:rPr lang="zh-CN" sz="188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不重叠。</a:t>
                </a:r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7239335" y="25117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753685" y="25117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2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268035" y="25117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782385" y="25117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4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296735" y="25117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811085" y="25117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6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325435" y="25117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7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839785" y="25117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8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916549" y="2954179"/>
              <a:ext cx="774251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2D4A87"/>
                  </a:solidFill>
                  <a:ea typeface="微软雅黑"/>
                  <a:cs typeface="微软雅黑"/>
                </a:rPr>
                <a:t>tree[4]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7029450" y="2886075"/>
              <a:ext cx="2028825" cy="285750"/>
            </a:xfrm>
            <a:prstGeom prst="roundRect">
              <a:avLst>
                <a:gd name="adj" fmla="val 13333"/>
              </a:avLst>
            </a:prstGeom>
            <a:solidFill>
              <a:srgbClr val="ADD0E9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5916549" y="3325654"/>
              <a:ext cx="774251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tree[5]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9086850" y="3257550"/>
              <a:ext cx="485775" cy="285750"/>
            </a:xfrm>
            <a:prstGeom prst="roundRect">
              <a:avLst>
                <a:gd name="adj" fmla="val 13333"/>
              </a:avLst>
            </a:prstGeom>
            <a:solidFill>
              <a:srgbClr val="EDF0F3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5916549" y="3697129"/>
              <a:ext cx="774251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tree[6]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9086850" y="3629025"/>
              <a:ext cx="1000125" cy="285750"/>
            </a:xfrm>
            <a:prstGeom prst="roundRect">
              <a:avLst>
                <a:gd name="adj" fmla="val 13333"/>
              </a:avLst>
            </a:prstGeom>
            <a:solidFill>
              <a:srgbClr val="EDF0F3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5916549" y="4068604"/>
              <a:ext cx="774251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tree[7]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10115550" y="4000500"/>
              <a:ext cx="485775" cy="285750"/>
            </a:xfrm>
            <a:prstGeom prst="roundRect">
              <a:avLst>
                <a:gd name="adj" fmla="val 13333"/>
              </a:avLst>
            </a:prstGeom>
            <a:solidFill>
              <a:srgbClr val="EDF0F3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5916549" y="4440079"/>
              <a:ext cx="774251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2D4A87"/>
                  </a:solidFill>
                  <a:ea typeface="微软雅黑"/>
                  <a:cs typeface="微软雅黑"/>
                </a:rPr>
                <a:t>tree[8]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7029450" y="4371975"/>
              <a:ext cx="4086225" cy="285750"/>
            </a:xfrm>
            <a:prstGeom prst="roundRect">
              <a:avLst>
                <a:gd name="adj" fmla="val 13333"/>
              </a:avLst>
            </a:prstGeom>
            <a:solidFill>
              <a:srgbClr val="ADD0E9"/>
            </a:solidFill>
            <a:ln>
              <a:noFill/>
            </a:ln>
          </p:spPr>
        </p:sp>
        <p:sp>
          <p:nvSpPr>
            <p:cNvPr id="43" name="Line 43"/>
            <p:cNvSpPr/>
            <p:nvPr/>
          </p:nvSpPr>
          <p:spPr>
            <a:xfrm>
              <a:off x="8315325" y="2733675"/>
              <a:ext cx="9525" cy="2038350"/>
            </a:xfrm>
            <a:custGeom>
              <a:avLst/>
              <a:gdLst/>
              <a:ahLst/>
              <a:cxnLst/>
              <a:rect l="l" t="t" r="r" b="b"/>
              <a:pathLst>
                <a:path w="9525" h="2038350">
                  <a:moveTo>
                    <a:pt x="0" y="0"/>
                  </a:moveTo>
                  <a:lnTo>
                    <a:pt x="0" y="2038350"/>
                  </a:lnTo>
                </a:path>
              </a:pathLst>
            </a:custGeom>
            <a:noFill/>
            <a:ln w="19050">
              <a:solidFill>
                <a:srgbClr val="ED7D31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7869690" y="4898708"/>
              <a:ext cx="891270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ED7D31"/>
                  </a:solidFill>
                  <a:ea typeface="Microsoft YaHei"/>
                  <a:cs typeface="微软雅黑"/>
                </a:rPr>
                <a:t>固定 i=3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43356" y="5320665"/>
              <a:ext cx="727603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33248"/>
                  </a:solidFill>
                  <a:ea typeface="Microsoft YaHei"/>
                  <a:cs typeface="微软雅黑"/>
                </a:rPr>
                <a:t>p = j + lowbit(j) 包含当前区间；中间节点只覆盖 j 右侧的位置。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876300" y="5734050"/>
              <a:ext cx="10439400" cy="365760"/>
            </a:xfrm>
            <a:prstGeom prst="roundRect">
              <a:avLst>
                <a:gd name="adj" fmla="val 15625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943356" y="5825490"/>
              <a:ext cx="628537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所以 j + lowbit(j) 就是下一站，不会漏掉需要更新的节点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0116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337452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为什么复杂度是 O(log n)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115" name="Group 115"/>
          <p:cNvGrpSpPr/>
          <p:nvPr/>
        </p:nvGrpSpPr>
        <p:grpSpPr>
          <a:xfrm>
            <a:off x="876300" y="1932622"/>
            <a:ext cx="10439400" cy="4183607"/>
            <a:chOff x="876300" y="1932622"/>
            <a:chExt cx="10439400" cy="4183607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932622"/>
              <a:ext cx="5027017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D4A87"/>
                  </a:solidFill>
                  <a:ea typeface="Microsoft YaHei"/>
                  <a:cs typeface="微软雅黑"/>
                </a:rPr>
                <a:t>查询：每次少一个 1，次数不超过二进制位数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000125" y="2476500"/>
              <a:ext cx="1095375" cy="428625"/>
              <a:chOff x="1000125" y="2476500"/>
              <a:chExt cx="1095375" cy="4286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000125" y="2476500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414763" y="2571750"/>
                <a:ext cx="266098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15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065394" y="3143250"/>
              <a:ext cx="953906" cy="314325"/>
              <a:chOff x="1065394" y="3143250"/>
              <a:chExt cx="953906" cy="314325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1065394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322569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579744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22" name="Rectangle 22"/>
              <p:cNvSpPr/>
              <p:nvPr/>
            </p:nvSpPr>
            <p:spPr>
              <a:xfrm>
                <a:off x="1781175" y="3143250"/>
                <a:ext cx="238125" cy="314325"/>
              </a:xfrm>
              <a:prstGeom prst="roundRect">
                <a:avLst>
                  <a:gd name="adj" fmla="val 12000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836919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162175" y="2647950"/>
              <a:ext cx="847725" cy="95250"/>
              <a:chOff x="2162175" y="2647950"/>
              <a:chExt cx="847725" cy="95250"/>
            </a:xfrm>
          </p:grpSpPr>
          <p:sp>
            <p:nvSpPr>
              <p:cNvPr id="25" name="Line 25"/>
              <p:cNvSpPr/>
              <p:nvPr/>
            </p:nvSpPr>
            <p:spPr>
              <a:xfrm>
                <a:off x="2162175" y="2695575"/>
                <a:ext cx="8477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47725" h="9525">
                    <a:moveTo>
                      <a:pt x="0" y="0"/>
                    </a:moveTo>
                    <a:lnTo>
                      <a:pt x="847725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26" name="Polygon 26"/>
              <p:cNvSpPr/>
              <p:nvPr/>
            </p:nvSpPr>
            <p:spPr>
              <a:xfrm>
                <a:off x="2905125" y="264795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30" name="Group 30"/>
            <p:cNvGrpSpPr/>
            <p:nvPr/>
          </p:nvGrpSpPr>
          <p:grpSpPr>
            <a:xfrm>
              <a:off x="3095625" y="2476500"/>
              <a:ext cx="1095375" cy="428625"/>
              <a:chOff x="3095625" y="2476500"/>
              <a:chExt cx="1095375" cy="4286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095625" y="2476500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3510263" y="2571750"/>
                <a:ext cx="266098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14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160894" y="3143250"/>
              <a:ext cx="898163" cy="314325"/>
              <a:chOff x="3160894" y="3143250"/>
              <a:chExt cx="898163" cy="314325"/>
            </a:xfrm>
          </p:grpSpPr>
          <p:sp>
            <p:nvSpPr>
              <p:cNvPr id="31" name="TextBox 31"/>
              <p:cNvSpPr txBox="1"/>
              <p:nvPr/>
            </p:nvSpPr>
            <p:spPr>
              <a:xfrm>
                <a:off x="3160894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3418069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3" name="Rectangle 33"/>
              <p:cNvSpPr/>
              <p:nvPr/>
            </p:nvSpPr>
            <p:spPr>
              <a:xfrm>
                <a:off x="3619500" y="3143250"/>
                <a:ext cx="238125" cy="314325"/>
              </a:xfrm>
              <a:prstGeom prst="roundRect">
                <a:avLst>
                  <a:gd name="adj" fmla="val 12000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3675244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932419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257675" y="2647950"/>
              <a:ext cx="847725" cy="95250"/>
              <a:chOff x="4257675" y="2647950"/>
              <a:chExt cx="847725" cy="95250"/>
            </a:xfrm>
          </p:grpSpPr>
          <p:sp>
            <p:nvSpPr>
              <p:cNvPr id="37" name="Line 37"/>
              <p:cNvSpPr/>
              <p:nvPr/>
            </p:nvSpPr>
            <p:spPr>
              <a:xfrm>
                <a:off x="4257675" y="2695575"/>
                <a:ext cx="8477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47725" h="9525">
                    <a:moveTo>
                      <a:pt x="0" y="0"/>
                    </a:moveTo>
                    <a:lnTo>
                      <a:pt x="847725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38" name="Polygon 38"/>
              <p:cNvSpPr/>
              <p:nvPr/>
            </p:nvSpPr>
            <p:spPr>
              <a:xfrm>
                <a:off x="5000625" y="264795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42" name="Group 42"/>
            <p:cNvGrpSpPr/>
            <p:nvPr/>
          </p:nvGrpSpPr>
          <p:grpSpPr>
            <a:xfrm>
              <a:off x="5191125" y="2476500"/>
              <a:ext cx="1095375" cy="428625"/>
              <a:chOff x="5191125" y="2476500"/>
              <a:chExt cx="1095375" cy="4286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5191125" y="2476500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5605763" y="2571750"/>
                <a:ext cx="266098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12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5256394" y="3143250"/>
              <a:ext cx="898163" cy="314325"/>
              <a:chOff x="5256394" y="3143250"/>
              <a:chExt cx="898163" cy="314325"/>
            </a:xfrm>
          </p:grpSpPr>
          <p:sp>
            <p:nvSpPr>
              <p:cNvPr id="43" name="TextBox 43"/>
              <p:cNvSpPr txBox="1"/>
              <p:nvPr/>
            </p:nvSpPr>
            <p:spPr>
              <a:xfrm>
                <a:off x="5256394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44" name="Rectangle 44"/>
              <p:cNvSpPr/>
              <p:nvPr/>
            </p:nvSpPr>
            <p:spPr>
              <a:xfrm>
                <a:off x="5457825" y="3143250"/>
                <a:ext cx="238125" cy="314325"/>
              </a:xfrm>
              <a:prstGeom prst="roundRect">
                <a:avLst>
                  <a:gd name="adj" fmla="val 12000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5513569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5770744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6027919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353175" y="2647950"/>
              <a:ext cx="847725" cy="95250"/>
              <a:chOff x="6353175" y="2647950"/>
              <a:chExt cx="847725" cy="95250"/>
            </a:xfrm>
          </p:grpSpPr>
          <p:sp>
            <p:nvSpPr>
              <p:cNvPr id="49" name="Line 49"/>
              <p:cNvSpPr/>
              <p:nvPr/>
            </p:nvSpPr>
            <p:spPr>
              <a:xfrm>
                <a:off x="6353175" y="2695575"/>
                <a:ext cx="8477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47725" h="9525">
                    <a:moveTo>
                      <a:pt x="0" y="0"/>
                    </a:moveTo>
                    <a:lnTo>
                      <a:pt x="847725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50" name="Polygon 50"/>
              <p:cNvSpPr/>
              <p:nvPr/>
            </p:nvSpPr>
            <p:spPr>
              <a:xfrm>
                <a:off x="7096125" y="264795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54" name="Group 54"/>
            <p:cNvGrpSpPr/>
            <p:nvPr/>
          </p:nvGrpSpPr>
          <p:grpSpPr>
            <a:xfrm>
              <a:off x="7286625" y="2476500"/>
              <a:ext cx="1095375" cy="428625"/>
              <a:chOff x="7286625" y="2476500"/>
              <a:chExt cx="1095375" cy="428625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7286625" y="2476500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7767787" y="2571750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8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7296150" y="3143250"/>
              <a:ext cx="953907" cy="314325"/>
              <a:chOff x="7296150" y="3143250"/>
              <a:chExt cx="953907" cy="314325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7296150" y="3143250"/>
                <a:ext cx="238125" cy="314325"/>
              </a:xfrm>
              <a:prstGeom prst="roundRect">
                <a:avLst>
                  <a:gd name="adj" fmla="val 12000"/>
                </a:avLst>
              </a:prstGeom>
              <a:solidFill>
                <a:srgbClr val="C00000"/>
              </a:solidFill>
              <a:ln>
                <a:noFill/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7351894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FFFFFF"/>
                    </a:solidFill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7609069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7866244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8123419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8448675" y="2647950"/>
              <a:ext cx="847725" cy="95250"/>
              <a:chOff x="8448675" y="2647950"/>
              <a:chExt cx="847725" cy="95250"/>
            </a:xfrm>
          </p:grpSpPr>
          <p:sp>
            <p:nvSpPr>
              <p:cNvPr id="61" name="Line 61"/>
              <p:cNvSpPr/>
              <p:nvPr/>
            </p:nvSpPr>
            <p:spPr>
              <a:xfrm>
                <a:off x="8448675" y="2695575"/>
                <a:ext cx="8477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47725" h="9525">
                    <a:moveTo>
                      <a:pt x="0" y="0"/>
                    </a:moveTo>
                    <a:lnTo>
                      <a:pt x="847725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62" name="Polygon 62"/>
              <p:cNvSpPr/>
              <p:nvPr/>
            </p:nvSpPr>
            <p:spPr>
              <a:xfrm>
                <a:off x="9191625" y="264795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66" name="Group 66"/>
            <p:cNvGrpSpPr/>
            <p:nvPr/>
          </p:nvGrpSpPr>
          <p:grpSpPr>
            <a:xfrm>
              <a:off x="9382125" y="2476500"/>
              <a:ext cx="1095375" cy="428625"/>
              <a:chOff x="9382125" y="2476500"/>
              <a:chExt cx="1095375" cy="428625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9382125" y="2476500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9863287" y="2571750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71" name="Group 71"/>
            <p:cNvGrpSpPr/>
            <p:nvPr/>
          </p:nvGrpSpPr>
          <p:grpSpPr>
            <a:xfrm>
              <a:off x="9447394" y="3177540"/>
              <a:ext cx="898163" cy="276999"/>
              <a:chOff x="9447394" y="3177540"/>
              <a:chExt cx="898163" cy="276999"/>
            </a:xfrm>
          </p:grpSpPr>
          <p:sp>
            <p:nvSpPr>
              <p:cNvPr id="67" name="TextBox 67"/>
              <p:cNvSpPr txBox="1"/>
              <p:nvPr/>
            </p:nvSpPr>
            <p:spPr>
              <a:xfrm>
                <a:off x="9447394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8" name="TextBox 68"/>
              <p:cNvSpPr txBox="1"/>
              <p:nvPr/>
            </p:nvSpPr>
            <p:spPr>
              <a:xfrm>
                <a:off x="9704569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9961744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10218919" y="317754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72" name="TextBox 72"/>
            <p:cNvSpPr txBox="1"/>
            <p:nvPr/>
          </p:nvSpPr>
          <p:spPr>
            <a:xfrm>
              <a:off x="942594" y="3789998"/>
              <a:ext cx="6379952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D7D31"/>
                  </a:solidFill>
                  <a:ea typeface="Microsoft YaHei"/>
                  <a:cs typeface="微软雅黑"/>
                </a:rPr>
                <a:t>修改：lowbit 至少翻倍，最低位的 1 不断向更高位移动</a:t>
              </a:r>
            </a:p>
          </p:txBody>
        </p:sp>
        <p:grpSp>
          <p:nvGrpSpPr>
            <p:cNvPr id="75" name="Group 75"/>
            <p:cNvGrpSpPr/>
            <p:nvPr/>
          </p:nvGrpSpPr>
          <p:grpSpPr>
            <a:xfrm>
              <a:off x="1000125" y="4333875"/>
              <a:ext cx="1095375" cy="428625"/>
              <a:chOff x="1000125" y="4333875"/>
              <a:chExt cx="1095375" cy="428625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1000125" y="4333875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74" name="TextBox 74"/>
              <p:cNvSpPr txBox="1"/>
              <p:nvPr/>
            </p:nvSpPr>
            <p:spPr>
              <a:xfrm>
                <a:off x="1481287" y="4429125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sp>
          <p:nvSpPr>
            <p:cNvPr id="76" name="TextBox 76"/>
            <p:cNvSpPr txBox="1"/>
            <p:nvPr/>
          </p:nvSpPr>
          <p:spPr>
            <a:xfrm>
              <a:off x="1110146" y="5002054"/>
              <a:ext cx="884858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lowbit=1</a:t>
              </a:r>
            </a:p>
          </p:txBody>
        </p:sp>
        <p:grpSp>
          <p:nvGrpSpPr>
            <p:cNvPr id="79" name="Group 79"/>
            <p:cNvGrpSpPr/>
            <p:nvPr/>
          </p:nvGrpSpPr>
          <p:grpSpPr>
            <a:xfrm>
              <a:off x="2162175" y="4505325"/>
              <a:ext cx="466725" cy="95250"/>
              <a:chOff x="2162175" y="4505325"/>
              <a:chExt cx="466725" cy="95250"/>
            </a:xfrm>
          </p:grpSpPr>
          <p:sp>
            <p:nvSpPr>
              <p:cNvPr id="77" name="Line 77"/>
              <p:cNvSpPr/>
              <p:nvPr/>
            </p:nvSpPr>
            <p:spPr>
              <a:xfrm>
                <a:off x="2162175" y="4552950"/>
                <a:ext cx="4667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66725" h="9525">
                    <a:moveTo>
                      <a:pt x="0" y="0"/>
                    </a:moveTo>
                    <a:lnTo>
                      <a:pt x="46672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78" name="Polygon 78"/>
              <p:cNvSpPr/>
              <p:nvPr/>
            </p:nvSpPr>
            <p:spPr>
              <a:xfrm>
                <a:off x="2524125" y="450532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</p:grpSp>
        <p:grpSp>
          <p:nvGrpSpPr>
            <p:cNvPr id="82" name="Group 82"/>
            <p:cNvGrpSpPr/>
            <p:nvPr/>
          </p:nvGrpSpPr>
          <p:grpSpPr>
            <a:xfrm>
              <a:off x="2714625" y="4333875"/>
              <a:ext cx="1095375" cy="428625"/>
              <a:chOff x="2714625" y="4333875"/>
              <a:chExt cx="1095375" cy="428625"/>
            </a:xfrm>
          </p:grpSpPr>
          <p:sp>
            <p:nvSpPr>
              <p:cNvPr id="80" name="Rectangle 80"/>
              <p:cNvSpPr/>
              <p:nvPr/>
            </p:nvSpPr>
            <p:spPr>
              <a:xfrm>
                <a:off x="2714625" y="4333875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81" name="TextBox 81"/>
              <p:cNvSpPr txBox="1"/>
              <p:nvPr/>
            </p:nvSpPr>
            <p:spPr>
              <a:xfrm>
                <a:off x="3195787" y="4429125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sp>
          <p:nvSpPr>
            <p:cNvPr id="83" name="TextBox 83"/>
            <p:cNvSpPr txBox="1"/>
            <p:nvPr/>
          </p:nvSpPr>
          <p:spPr>
            <a:xfrm>
              <a:off x="2824646" y="5002054"/>
              <a:ext cx="884858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lowbit=2</a:t>
              </a:r>
            </a:p>
          </p:txBody>
        </p:sp>
        <p:grpSp>
          <p:nvGrpSpPr>
            <p:cNvPr id="86" name="Group 86"/>
            <p:cNvGrpSpPr/>
            <p:nvPr/>
          </p:nvGrpSpPr>
          <p:grpSpPr>
            <a:xfrm>
              <a:off x="3876675" y="4505325"/>
              <a:ext cx="466725" cy="95250"/>
              <a:chOff x="3876675" y="4505325"/>
              <a:chExt cx="466725" cy="95250"/>
            </a:xfrm>
          </p:grpSpPr>
          <p:sp>
            <p:nvSpPr>
              <p:cNvPr id="84" name="Line 84"/>
              <p:cNvSpPr/>
              <p:nvPr/>
            </p:nvSpPr>
            <p:spPr>
              <a:xfrm>
                <a:off x="3876675" y="4552950"/>
                <a:ext cx="4667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66725" h="9525">
                    <a:moveTo>
                      <a:pt x="0" y="0"/>
                    </a:moveTo>
                    <a:lnTo>
                      <a:pt x="46672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85" name="Polygon 85"/>
              <p:cNvSpPr/>
              <p:nvPr/>
            </p:nvSpPr>
            <p:spPr>
              <a:xfrm>
                <a:off x="4238625" y="450532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</p:grpSp>
        <p:grpSp>
          <p:nvGrpSpPr>
            <p:cNvPr id="89" name="Group 89"/>
            <p:cNvGrpSpPr/>
            <p:nvPr/>
          </p:nvGrpSpPr>
          <p:grpSpPr>
            <a:xfrm>
              <a:off x="4429125" y="4333875"/>
              <a:ext cx="1095375" cy="428625"/>
              <a:chOff x="4429125" y="4333875"/>
              <a:chExt cx="1095375" cy="428625"/>
            </a:xfrm>
          </p:grpSpPr>
          <p:sp>
            <p:nvSpPr>
              <p:cNvPr id="87" name="Rectangle 87"/>
              <p:cNvSpPr/>
              <p:nvPr/>
            </p:nvSpPr>
            <p:spPr>
              <a:xfrm>
                <a:off x="4429125" y="4333875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88" name="TextBox 88"/>
              <p:cNvSpPr txBox="1"/>
              <p:nvPr/>
            </p:nvSpPr>
            <p:spPr>
              <a:xfrm>
                <a:off x="4910287" y="4429125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sp>
          <p:nvSpPr>
            <p:cNvPr id="90" name="TextBox 90"/>
            <p:cNvSpPr txBox="1"/>
            <p:nvPr/>
          </p:nvSpPr>
          <p:spPr>
            <a:xfrm>
              <a:off x="4539146" y="5002054"/>
              <a:ext cx="884858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lowbit=4</a:t>
              </a:r>
            </a:p>
          </p:txBody>
        </p:sp>
        <p:grpSp>
          <p:nvGrpSpPr>
            <p:cNvPr id="93" name="Group 93"/>
            <p:cNvGrpSpPr/>
            <p:nvPr/>
          </p:nvGrpSpPr>
          <p:grpSpPr>
            <a:xfrm>
              <a:off x="5591175" y="4505325"/>
              <a:ext cx="466725" cy="95250"/>
              <a:chOff x="5591175" y="4505325"/>
              <a:chExt cx="466725" cy="95250"/>
            </a:xfrm>
          </p:grpSpPr>
          <p:sp>
            <p:nvSpPr>
              <p:cNvPr id="91" name="Line 91"/>
              <p:cNvSpPr/>
              <p:nvPr/>
            </p:nvSpPr>
            <p:spPr>
              <a:xfrm>
                <a:off x="5591175" y="4552950"/>
                <a:ext cx="4667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66725" h="9525">
                    <a:moveTo>
                      <a:pt x="0" y="0"/>
                    </a:moveTo>
                    <a:lnTo>
                      <a:pt x="46672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92" name="Polygon 92"/>
              <p:cNvSpPr/>
              <p:nvPr/>
            </p:nvSpPr>
            <p:spPr>
              <a:xfrm>
                <a:off x="5953125" y="450532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</p:grpSp>
        <p:grpSp>
          <p:nvGrpSpPr>
            <p:cNvPr id="96" name="Group 96"/>
            <p:cNvGrpSpPr/>
            <p:nvPr/>
          </p:nvGrpSpPr>
          <p:grpSpPr>
            <a:xfrm>
              <a:off x="6143625" y="4333875"/>
              <a:ext cx="1095375" cy="428625"/>
              <a:chOff x="6143625" y="4333875"/>
              <a:chExt cx="1095375" cy="428625"/>
            </a:xfrm>
          </p:grpSpPr>
          <p:sp>
            <p:nvSpPr>
              <p:cNvPr id="94" name="Rectangle 94"/>
              <p:cNvSpPr/>
              <p:nvPr/>
            </p:nvSpPr>
            <p:spPr>
              <a:xfrm>
                <a:off x="6143625" y="4333875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95" name="TextBox 95"/>
              <p:cNvSpPr txBox="1"/>
              <p:nvPr/>
            </p:nvSpPr>
            <p:spPr>
              <a:xfrm>
                <a:off x="6624787" y="4429125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8</a:t>
                </a:r>
              </a:p>
            </p:txBody>
          </p:sp>
        </p:grpSp>
        <p:sp>
          <p:nvSpPr>
            <p:cNvPr id="97" name="TextBox 97"/>
            <p:cNvSpPr txBox="1"/>
            <p:nvPr/>
          </p:nvSpPr>
          <p:spPr>
            <a:xfrm>
              <a:off x="6253646" y="5002054"/>
              <a:ext cx="884858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lowbit=8</a:t>
              </a:r>
            </a:p>
          </p:txBody>
        </p:sp>
        <p:grpSp>
          <p:nvGrpSpPr>
            <p:cNvPr id="100" name="Group 100"/>
            <p:cNvGrpSpPr/>
            <p:nvPr/>
          </p:nvGrpSpPr>
          <p:grpSpPr>
            <a:xfrm>
              <a:off x="7305675" y="4505325"/>
              <a:ext cx="466725" cy="95250"/>
              <a:chOff x="7305675" y="4505325"/>
              <a:chExt cx="466725" cy="95250"/>
            </a:xfrm>
          </p:grpSpPr>
          <p:sp>
            <p:nvSpPr>
              <p:cNvPr id="98" name="Line 98"/>
              <p:cNvSpPr/>
              <p:nvPr/>
            </p:nvSpPr>
            <p:spPr>
              <a:xfrm>
                <a:off x="7305675" y="4552950"/>
                <a:ext cx="4667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66725" h="9525">
                    <a:moveTo>
                      <a:pt x="0" y="0"/>
                    </a:moveTo>
                    <a:lnTo>
                      <a:pt x="46672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99" name="Polygon 99"/>
              <p:cNvSpPr/>
              <p:nvPr/>
            </p:nvSpPr>
            <p:spPr>
              <a:xfrm>
                <a:off x="7667625" y="450532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</p:grpSp>
        <p:grpSp>
          <p:nvGrpSpPr>
            <p:cNvPr id="103" name="Group 103"/>
            <p:cNvGrpSpPr/>
            <p:nvPr/>
          </p:nvGrpSpPr>
          <p:grpSpPr>
            <a:xfrm>
              <a:off x="7858125" y="4333875"/>
              <a:ext cx="1095375" cy="428625"/>
              <a:chOff x="7858125" y="4333875"/>
              <a:chExt cx="1095375" cy="428625"/>
            </a:xfrm>
          </p:grpSpPr>
          <p:sp>
            <p:nvSpPr>
              <p:cNvPr id="101" name="Rectangle 101"/>
              <p:cNvSpPr/>
              <p:nvPr/>
            </p:nvSpPr>
            <p:spPr>
              <a:xfrm>
                <a:off x="7858125" y="4333875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102" name="TextBox 102"/>
              <p:cNvSpPr txBox="1"/>
              <p:nvPr/>
            </p:nvSpPr>
            <p:spPr>
              <a:xfrm>
                <a:off x="8272763" y="4429125"/>
                <a:ext cx="266098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16</a:t>
                </a:r>
              </a:p>
            </p:txBody>
          </p:sp>
        </p:grpSp>
        <p:sp>
          <p:nvSpPr>
            <p:cNvPr id="104" name="TextBox 104"/>
            <p:cNvSpPr txBox="1"/>
            <p:nvPr/>
          </p:nvSpPr>
          <p:spPr>
            <a:xfrm>
              <a:off x="7912842" y="5002054"/>
              <a:ext cx="995465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66758A"/>
                  </a:solidFill>
                  <a:ea typeface="微软雅黑"/>
                  <a:cs typeface="微软雅黑"/>
                </a:rPr>
                <a:t>lowbit=16</a:t>
              </a:r>
            </a:p>
          </p:txBody>
        </p:sp>
        <p:grpSp>
          <p:nvGrpSpPr>
            <p:cNvPr id="107" name="Group 107"/>
            <p:cNvGrpSpPr/>
            <p:nvPr/>
          </p:nvGrpSpPr>
          <p:grpSpPr>
            <a:xfrm>
              <a:off x="9020175" y="4505325"/>
              <a:ext cx="466725" cy="95250"/>
              <a:chOff x="9020175" y="4505325"/>
              <a:chExt cx="466725" cy="95250"/>
            </a:xfrm>
          </p:grpSpPr>
          <p:sp>
            <p:nvSpPr>
              <p:cNvPr id="105" name="Line 105"/>
              <p:cNvSpPr/>
              <p:nvPr/>
            </p:nvSpPr>
            <p:spPr>
              <a:xfrm>
                <a:off x="9020175" y="4552950"/>
                <a:ext cx="4667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66725" h="9525">
                    <a:moveTo>
                      <a:pt x="0" y="0"/>
                    </a:moveTo>
                    <a:lnTo>
                      <a:pt x="46672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106" name="Polygon 106"/>
              <p:cNvSpPr/>
              <p:nvPr/>
            </p:nvSpPr>
            <p:spPr>
              <a:xfrm>
                <a:off x="9382125" y="450532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</p:grpSp>
        <p:grpSp>
          <p:nvGrpSpPr>
            <p:cNvPr id="110" name="Group 110"/>
            <p:cNvGrpSpPr/>
            <p:nvPr/>
          </p:nvGrpSpPr>
          <p:grpSpPr>
            <a:xfrm>
              <a:off x="9572625" y="4333875"/>
              <a:ext cx="1095375" cy="428625"/>
              <a:chOff x="9572625" y="4333875"/>
              <a:chExt cx="1095375" cy="428625"/>
            </a:xfrm>
          </p:grpSpPr>
          <p:sp>
            <p:nvSpPr>
              <p:cNvPr id="108" name="Rectangle 108"/>
              <p:cNvSpPr/>
              <p:nvPr/>
            </p:nvSpPr>
            <p:spPr>
              <a:xfrm>
                <a:off x="9572625" y="4333875"/>
                <a:ext cx="1095375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109" name="TextBox 109"/>
              <p:cNvSpPr txBox="1"/>
              <p:nvPr/>
            </p:nvSpPr>
            <p:spPr>
              <a:xfrm>
                <a:off x="9987263" y="4429125"/>
                <a:ext cx="266098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32</a:t>
                </a:r>
              </a:p>
            </p:txBody>
          </p:sp>
        </p:grpSp>
        <p:sp>
          <p:nvSpPr>
            <p:cNvPr id="111" name="TextBox 111"/>
            <p:cNvSpPr txBox="1"/>
            <p:nvPr/>
          </p:nvSpPr>
          <p:spPr>
            <a:xfrm>
              <a:off x="9923096" y="5002054"/>
              <a:ext cx="40395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66758A"/>
                  </a:solidFill>
                  <a:ea typeface="Microsoft YaHei"/>
                  <a:cs typeface="微软雅黑"/>
                </a:rPr>
                <a:t>停止</a:t>
              </a:r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943356" y="5377815"/>
              <a:ext cx="477374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33248"/>
                  </a:solidFill>
                  <a:ea typeface="Microsoft YaHei"/>
                  <a:cs typeface="微软雅黑"/>
                </a:rPr>
                <a:t>n=16，访问 1、2、4、8、16；32 越界后停止</a:t>
              </a:r>
            </a:p>
          </p:txBody>
        </p:sp>
        <p:sp>
          <p:nvSpPr>
            <p:cNvPr id="113" name="Rectangle 113"/>
            <p:cNvSpPr/>
            <p:nvPr/>
          </p:nvSpPr>
          <p:spPr>
            <a:xfrm>
              <a:off x="876300" y="5734050"/>
              <a:ext cx="10439400" cy="381000"/>
            </a:xfrm>
            <a:prstGeom prst="roundRect">
              <a:avLst>
                <a:gd name="adj" fmla="val 15000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114" name="TextBox 114"/>
            <p:cNvSpPr txBox="1"/>
            <p:nvPr/>
          </p:nvSpPr>
          <p:spPr>
            <a:xfrm>
              <a:off x="942975" y="5826919"/>
              <a:ext cx="6038513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476F2D"/>
                  </a:solidFill>
                  <a:ea typeface="Microsoft YaHei"/>
                  <a:cs typeface="微软雅黑"/>
                </a:rPr>
                <a:t>位数最多为 ⌊log₂n⌋+1，因此查询与修改均为 O(log n)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6161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18356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lowbit()：逐行读懂代码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57" name="Group 57"/>
          <p:cNvGrpSpPr/>
          <p:nvPr/>
        </p:nvGrpSpPr>
        <p:grpSpPr>
          <a:xfrm>
            <a:off x="838200" y="1953101"/>
            <a:ext cx="10515600" cy="4044613"/>
            <a:chOff x="838200" y="1953101"/>
            <a:chExt cx="10515600" cy="4044613"/>
          </a:xfrm>
        </p:grpSpPr>
        <p:sp>
          <p:nvSpPr>
            <p:cNvPr id="15" name="TextBox 15"/>
            <p:cNvSpPr txBox="1"/>
            <p:nvPr/>
          </p:nvSpPr>
          <p:spPr>
            <a:xfrm>
              <a:off x="942213" y="1953101"/>
              <a:ext cx="5128007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33248"/>
                  </a:solidFill>
                  <a:ea typeface="Microsoft YaHei"/>
                  <a:cs typeface="微软雅黑"/>
                </a:rPr>
                <a:t>输入正下标 x，返回最低位 1 对应的数值。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447925"/>
              <a:ext cx="10515600" cy="1514475"/>
            </a:xfrm>
            <a:prstGeom prst="roundRect">
              <a:avLst>
                <a:gd name="adj" fmla="val 4403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941832" y="2564130"/>
              <a:ext cx="9528372" cy="973913"/>
              <a:chOff x="941832" y="2564130"/>
              <a:chExt cx="9528372" cy="973913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1832" y="2564130"/>
                <a:ext cx="2802049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lowbit(int x) {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1906" y="2609469"/>
                <a:ext cx="2859757" cy="2585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求最低位的 1 对应的值。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1832" y="2889504"/>
                <a:ext cx="2949525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x &amp; (-x);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1906" y="2934843"/>
                <a:ext cx="3148298" cy="2585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用补码和按位与保留这一位。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1832" y="3214878"/>
                <a:ext cx="147476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1906" y="3260217"/>
                <a:ext cx="2378856" cy="2585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lowbit 函数。</a:t>
                </a:r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942975" y="4131469"/>
              <a:ext cx="2644955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6FAC46"/>
                  </a:solidFill>
                  <a:ea typeface="Microsoft YaHei"/>
                  <a:cs typeface="微软雅黑"/>
                </a:rPr>
                <a:t>把返回值理解为跳跃长度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1047750" y="4581525"/>
              <a:ext cx="857250" cy="447675"/>
              <a:chOff x="1047750" y="4581525"/>
              <a:chExt cx="857250" cy="44767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581525"/>
                <a:ext cx="857250" cy="447675"/>
              </a:xfrm>
              <a:prstGeom prst="roundRect">
                <a:avLst>
                  <a:gd name="adj" fmla="val 14894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1413056" y="4691062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6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981200" y="4762500"/>
              <a:ext cx="781050" cy="95250"/>
              <a:chOff x="1981200" y="4762500"/>
              <a:chExt cx="781050" cy="95250"/>
            </a:xfrm>
          </p:grpSpPr>
          <p:sp>
            <p:nvSpPr>
              <p:cNvPr id="28" name="Line 28"/>
              <p:cNvSpPr/>
              <p:nvPr/>
            </p:nvSpPr>
            <p:spPr>
              <a:xfrm>
                <a:off x="1981200" y="4810125"/>
                <a:ext cx="7810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81050" h="9525">
                    <a:moveTo>
                      <a:pt x="0" y="0"/>
                    </a:moveTo>
                    <a:lnTo>
                      <a:pt x="78105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</a:ln>
            </p:spPr>
          </p:sp>
          <p:sp>
            <p:nvSpPr>
              <p:cNvPr id="29" name="Polygon 29"/>
              <p:cNvSpPr/>
              <p:nvPr/>
            </p:nvSpPr>
            <p:spPr>
              <a:xfrm>
                <a:off x="2657475" y="476250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33" name="Group 33"/>
            <p:cNvGrpSpPr/>
            <p:nvPr/>
          </p:nvGrpSpPr>
          <p:grpSpPr>
            <a:xfrm>
              <a:off x="2867025" y="4581525"/>
              <a:ext cx="857250" cy="447675"/>
              <a:chOff x="2867025" y="4581525"/>
              <a:chExt cx="857250" cy="44767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2867025" y="4581525"/>
                <a:ext cx="857250" cy="447675"/>
              </a:xfrm>
              <a:prstGeom prst="roundRect">
                <a:avLst>
                  <a:gd name="adj" fmla="val 14894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3232331" y="4691062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1269567" y="5203508"/>
              <a:ext cx="2223365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66758A"/>
                  </a:solidFill>
                  <a:ea typeface="微软雅黑"/>
                  <a:cs typeface="微软雅黑"/>
                </a:rPr>
                <a:t>00000110 → 00000010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4572000" y="4581525"/>
              <a:ext cx="857250" cy="447675"/>
              <a:chOff x="4572000" y="4581525"/>
              <a:chExt cx="857250" cy="4476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572000" y="4581525"/>
                <a:ext cx="857250" cy="447675"/>
              </a:xfrm>
              <a:prstGeom prst="roundRect">
                <a:avLst>
                  <a:gd name="adj" fmla="val 14894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4873988" y="4691062"/>
                <a:ext cx="25327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505450" y="4762500"/>
              <a:ext cx="781050" cy="95250"/>
              <a:chOff x="5505450" y="4762500"/>
              <a:chExt cx="781050" cy="95250"/>
            </a:xfrm>
          </p:grpSpPr>
          <p:sp>
            <p:nvSpPr>
              <p:cNvPr id="38" name="Line 38"/>
              <p:cNvSpPr/>
              <p:nvPr/>
            </p:nvSpPr>
            <p:spPr>
              <a:xfrm>
                <a:off x="5505450" y="4810125"/>
                <a:ext cx="7810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81050" h="9525">
                    <a:moveTo>
                      <a:pt x="0" y="0"/>
                    </a:moveTo>
                    <a:lnTo>
                      <a:pt x="78105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</a:ln>
            </p:spPr>
          </p:sp>
          <p:sp>
            <p:nvSpPr>
              <p:cNvPr id="39" name="Polygon 39"/>
              <p:cNvSpPr/>
              <p:nvPr/>
            </p:nvSpPr>
            <p:spPr>
              <a:xfrm>
                <a:off x="6181725" y="476250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43" name="Group 43"/>
            <p:cNvGrpSpPr/>
            <p:nvPr/>
          </p:nvGrpSpPr>
          <p:grpSpPr>
            <a:xfrm>
              <a:off x="6391275" y="4581525"/>
              <a:ext cx="857250" cy="447675"/>
              <a:chOff x="6391275" y="4581525"/>
              <a:chExt cx="857250" cy="4476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391275" y="4581525"/>
                <a:ext cx="857250" cy="447675"/>
              </a:xfrm>
              <a:prstGeom prst="roundRect">
                <a:avLst>
                  <a:gd name="adj" fmla="val 14894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6756581" y="4691062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4793817" y="5203508"/>
              <a:ext cx="2223365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66758A"/>
                  </a:solidFill>
                  <a:ea typeface="微软雅黑"/>
                  <a:cs typeface="微软雅黑"/>
                </a:rPr>
                <a:t>00010100 → 00000100</a:t>
              </a:r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8096250" y="4581525"/>
              <a:ext cx="857250" cy="447675"/>
              <a:chOff x="8096250" y="4581525"/>
              <a:chExt cx="857250" cy="447675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8096250" y="4581525"/>
                <a:ext cx="857250" cy="447675"/>
              </a:xfrm>
              <a:prstGeom prst="roundRect">
                <a:avLst>
                  <a:gd name="adj" fmla="val 14894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8461556" y="4691062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9029700" y="4762500"/>
              <a:ext cx="781050" cy="95250"/>
              <a:chOff x="9029700" y="4762500"/>
              <a:chExt cx="781050" cy="95250"/>
            </a:xfrm>
          </p:grpSpPr>
          <p:sp>
            <p:nvSpPr>
              <p:cNvPr id="48" name="Line 48"/>
              <p:cNvSpPr/>
              <p:nvPr/>
            </p:nvSpPr>
            <p:spPr>
              <a:xfrm>
                <a:off x="9029700" y="4810125"/>
                <a:ext cx="7810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81050" h="9525">
                    <a:moveTo>
                      <a:pt x="0" y="0"/>
                    </a:moveTo>
                    <a:lnTo>
                      <a:pt x="781050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49" name="Polygon 49"/>
              <p:cNvSpPr/>
              <p:nvPr/>
            </p:nvSpPr>
            <p:spPr>
              <a:xfrm>
                <a:off x="9705975" y="476250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</p:grpSp>
        <p:grpSp>
          <p:nvGrpSpPr>
            <p:cNvPr id="53" name="Group 53"/>
            <p:cNvGrpSpPr/>
            <p:nvPr/>
          </p:nvGrpSpPr>
          <p:grpSpPr>
            <a:xfrm>
              <a:off x="9915525" y="4581525"/>
              <a:ext cx="857250" cy="447675"/>
              <a:chOff x="9915525" y="4581525"/>
              <a:chExt cx="857250" cy="447675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9915525" y="4581525"/>
                <a:ext cx="857250" cy="447675"/>
              </a:xfrm>
              <a:prstGeom prst="roundRect">
                <a:avLst>
                  <a:gd name="adj" fmla="val 14894"/>
                </a:avLst>
              </a:prstGeom>
              <a:solidFill>
                <a:srgbClr val="FFF0E3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10280831" y="4691062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sp>
          <p:nvSpPr>
            <p:cNvPr id="54" name="TextBox 54"/>
            <p:cNvSpPr txBox="1"/>
            <p:nvPr/>
          </p:nvSpPr>
          <p:spPr>
            <a:xfrm>
              <a:off x="8396615" y="5203508"/>
              <a:ext cx="2066270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ED7D31"/>
                  </a:solidFill>
                  <a:ea typeface="Microsoft YaHei"/>
                  <a:cs typeface="微软雅黑"/>
                </a:rPr>
                <a:t>不能作为 add 的起点</a:t>
              </a:r>
            </a:p>
          </p:txBody>
        </p:sp>
        <p:sp>
          <p:nvSpPr>
            <p:cNvPr id="55" name="Rectangle 55"/>
            <p:cNvSpPr/>
            <p:nvPr/>
          </p:nvSpPr>
          <p:spPr>
            <a:xfrm>
              <a:off x="876300" y="5629275"/>
              <a:ext cx="10439400" cy="365760"/>
            </a:xfrm>
            <a:prstGeom prst="roundRect">
              <a:avLst>
                <a:gd name="adj" fmla="val 15625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943356" y="5720715"/>
              <a:ext cx="452046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lowbit 只需一次按位与：单次计算 O(1)。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333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2721899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sum()：逐行读懂查询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58" name="Group 58"/>
          <p:cNvGrpSpPr/>
          <p:nvPr/>
        </p:nvGrpSpPr>
        <p:grpSpPr>
          <a:xfrm>
            <a:off x="838200" y="1942148"/>
            <a:ext cx="10515600" cy="3897856"/>
            <a:chOff x="838200" y="1942148"/>
            <a:chExt cx="10515600" cy="3897856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942148"/>
              <a:ext cx="4664739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功能：返回当前维护数组的前 x 项之和。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305050"/>
              <a:ext cx="10515600" cy="2695575"/>
            </a:xfrm>
            <a:prstGeom prst="roundRect">
              <a:avLst>
                <a:gd name="adj" fmla="val 2473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942975" y="2416969"/>
              <a:ext cx="9197924" cy="2322897"/>
              <a:chOff x="942975" y="2416969"/>
              <a:chExt cx="9197924" cy="2322897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2975" y="2416969"/>
                <a:ext cx="2927083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sum(int x) {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2820" y="2457450"/>
                <a:ext cx="2558393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查询原数组前 x 项的和。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2975" y="2707481"/>
                <a:ext cx="2927083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long long res = 0;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2820" y="2747962"/>
                <a:ext cx="185627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初始化累计答案。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2975" y="2997994"/>
                <a:ext cx="2527936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while (x &gt; 0) {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2820" y="3038475"/>
                <a:ext cx="243335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尚有前缀没有计入答案。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2975" y="3288506"/>
                <a:ext cx="3060133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res += tree[x];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2820" y="3328988"/>
                <a:ext cx="281807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加上当前节点保存的区间和。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2975" y="3579019"/>
                <a:ext cx="3060133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x -= lowbit(x);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2820" y="3619500"/>
                <a:ext cx="243335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跳到剩余前缀的右端点。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2975" y="3869531"/>
                <a:ext cx="66524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2820" y="3910012"/>
                <a:ext cx="166391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结束查询循环。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2975" y="4160044"/>
                <a:ext cx="1995739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res;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2820" y="4200525"/>
                <a:ext cx="243335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返回累计得到的前缀和。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42975" y="4450556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322820" y="4491038"/>
                <a:ext cx="180818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sum 函数。</a:t>
                </a:r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944118" y="5070158"/>
              <a:ext cx="250709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sum(7) 的状态 (x, res)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3448050" y="5000625"/>
              <a:ext cx="990600" cy="428625"/>
              <a:chOff x="3448050" y="5000625"/>
              <a:chExt cx="990600" cy="4286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448050" y="50006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3592292" y="5110162"/>
                <a:ext cx="702115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(7, 0)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495800" y="5172075"/>
              <a:ext cx="838200" cy="95250"/>
              <a:chOff x="4495800" y="5172075"/>
              <a:chExt cx="838200" cy="95250"/>
            </a:xfrm>
          </p:grpSpPr>
          <p:sp>
            <p:nvSpPr>
              <p:cNvPr id="38" name="Line 38"/>
              <p:cNvSpPr/>
              <p:nvPr/>
            </p:nvSpPr>
            <p:spPr>
              <a:xfrm>
                <a:off x="4495800" y="5219700"/>
                <a:ext cx="838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38200" h="9525">
                    <a:moveTo>
                      <a:pt x="0" y="0"/>
                    </a:moveTo>
                    <a:lnTo>
                      <a:pt x="83820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39" name="Polygon 39"/>
              <p:cNvSpPr/>
              <p:nvPr/>
            </p:nvSpPr>
            <p:spPr>
              <a:xfrm>
                <a:off x="5229225" y="51720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43" name="Group 43"/>
            <p:cNvGrpSpPr/>
            <p:nvPr/>
          </p:nvGrpSpPr>
          <p:grpSpPr>
            <a:xfrm>
              <a:off x="5410200" y="5000625"/>
              <a:ext cx="990600" cy="428625"/>
              <a:chOff x="5410200" y="5000625"/>
              <a:chExt cx="990600" cy="4286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5410200" y="50006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5554442" y="5110162"/>
                <a:ext cx="702115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(6, 2)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6457950" y="5172075"/>
              <a:ext cx="838200" cy="95250"/>
              <a:chOff x="6457950" y="5172075"/>
              <a:chExt cx="838200" cy="95250"/>
            </a:xfrm>
          </p:grpSpPr>
          <p:sp>
            <p:nvSpPr>
              <p:cNvPr id="44" name="Line 44"/>
              <p:cNvSpPr/>
              <p:nvPr/>
            </p:nvSpPr>
            <p:spPr>
              <a:xfrm>
                <a:off x="6457950" y="5219700"/>
                <a:ext cx="838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38200" h="9525">
                    <a:moveTo>
                      <a:pt x="0" y="0"/>
                    </a:moveTo>
                    <a:lnTo>
                      <a:pt x="83820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45" name="Polygon 45"/>
              <p:cNvSpPr/>
              <p:nvPr/>
            </p:nvSpPr>
            <p:spPr>
              <a:xfrm>
                <a:off x="7191375" y="51720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49" name="Group 49"/>
            <p:cNvGrpSpPr/>
            <p:nvPr/>
          </p:nvGrpSpPr>
          <p:grpSpPr>
            <a:xfrm>
              <a:off x="7372350" y="5000625"/>
              <a:ext cx="990600" cy="428625"/>
              <a:chOff x="7372350" y="5000625"/>
              <a:chExt cx="990600" cy="42862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372350" y="50006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7458084" y="5110162"/>
                <a:ext cx="819134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(4, 16)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420100" y="5172075"/>
              <a:ext cx="838200" cy="95250"/>
              <a:chOff x="8420100" y="5172075"/>
              <a:chExt cx="838200" cy="95250"/>
            </a:xfrm>
          </p:grpSpPr>
          <p:sp>
            <p:nvSpPr>
              <p:cNvPr id="50" name="Line 50"/>
              <p:cNvSpPr/>
              <p:nvPr/>
            </p:nvSpPr>
            <p:spPr>
              <a:xfrm>
                <a:off x="8420100" y="5219700"/>
                <a:ext cx="838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38200" h="9525">
                    <a:moveTo>
                      <a:pt x="0" y="0"/>
                    </a:moveTo>
                    <a:lnTo>
                      <a:pt x="83820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51" name="Polygon 51"/>
              <p:cNvSpPr/>
              <p:nvPr/>
            </p:nvSpPr>
            <p:spPr>
              <a:xfrm>
                <a:off x="9153525" y="51720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55" name="Group 55"/>
            <p:cNvGrpSpPr/>
            <p:nvPr/>
          </p:nvGrpSpPr>
          <p:grpSpPr>
            <a:xfrm>
              <a:off x="9334500" y="5000625"/>
              <a:ext cx="990600" cy="428625"/>
              <a:chOff x="9334500" y="5000625"/>
              <a:chExt cx="990600" cy="42862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9334500" y="50006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F1F3F5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9420234" y="5110162"/>
                <a:ext cx="819134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(0, 25)</a:t>
                </a:r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>
              <a:off x="3515487" y="5538311"/>
              <a:ext cx="4645502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233248"/>
                  </a:solidFill>
                  <a:ea typeface="Microsoft YaHei"/>
                  <a:cs typeface="微软雅黑"/>
                </a:rPr>
                <a:t>每轮结束后：先累计当前块，再转向剩余前缀。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942975" y="5550694"/>
              <a:ext cx="1330492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6FAC46"/>
                  </a:solidFill>
                  <a:ea typeface="微软雅黑"/>
                  <a:cs typeface="微软雅黑"/>
                </a:rPr>
                <a:t>sum(0) =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9189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2721899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add()：逐行读懂修改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60" name="Group 60"/>
          <p:cNvGrpSpPr/>
          <p:nvPr/>
        </p:nvGrpSpPr>
        <p:grpSpPr>
          <a:xfrm>
            <a:off x="838200" y="1950244"/>
            <a:ext cx="10515600" cy="4056995"/>
            <a:chOff x="838200" y="1950244"/>
            <a:chExt cx="10515600" cy="4056995"/>
          </a:xfrm>
        </p:grpSpPr>
        <p:sp>
          <p:nvSpPr>
            <p:cNvPr id="15" name="TextBox 15"/>
            <p:cNvSpPr txBox="1"/>
            <p:nvPr/>
          </p:nvSpPr>
          <p:spPr>
            <a:xfrm>
              <a:off x="942975" y="1950244"/>
              <a:ext cx="7208705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功能：把位置 x 增加 delta；每个包含它的节点都增加同一个量。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333625"/>
              <a:ext cx="10515600" cy="2219325"/>
            </a:xfrm>
            <a:prstGeom prst="roundRect">
              <a:avLst>
                <a:gd name="adj" fmla="val 3004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942975" y="2445544"/>
              <a:ext cx="9390285" cy="1741872"/>
              <a:chOff x="942975" y="2445544"/>
              <a:chExt cx="9390285" cy="1741872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2975" y="2445544"/>
                <a:ext cx="4523674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void add(int x, long long delta) {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2820" y="2486025"/>
                <a:ext cx="2808461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将位置 x 的值增加 delta。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2975" y="2736056"/>
                <a:ext cx="266098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while (x &lt;= n) {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2820" y="2776538"/>
                <a:ext cx="3010440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只更新有效下标范围内的节点。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2975" y="3026569"/>
                <a:ext cx="3326232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tree[x] += delta;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2820" y="3067050"/>
                <a:ext cx="3010440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给当前覆盖区间增加同样的量。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2975" y="3317081"/>
                <a:ext cx="3060133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x += lowbit(x);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2820" y="3357562"/>
                <a:ext cx="3010440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跳到下一个包含原位置的节点。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2975" y="3607594"/>
                <a:ext cx="66524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2820" y="3648075"/>
                <a:ext cx="166391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结束更新循环。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2975" y="3898106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2820" y="3938588"/>
                <a:ext cx="180818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add 函数。</a:t>
                </a:r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942975" y="4779169"/>
              <a:ext cx="2103140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ED7D31"/>
                  </a:solidFill>
                  <a:ea typeface="Microsoft YaHei"/>
                  <a:cs typeface="微软雅黑"/>
                </a:rPr>
                <a:t>add(3, 2)，n = 8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3695700" y="4733925"/>
              <a:ext cx="990600" cy="428625"/>
              <a:chOff x="3695700" y="4733925"/>
              <a:chExt cx="990600" cy="4286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3695700" y="47339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3897650" y="4838700"/>
                <a:ext cx="586699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720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3：+2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743450" y="4483418"/>
              <a:ext cx="638175" cy="517207"/>
              <a:chOff x="4743450" y="4483418"/>
              <a:chExt cx="638175" cy="517207"/>
            </a:xfrm>
          </p:grpSpPr>
          <p:sp>
            <p:nvSpPr>
              <p:cNvPr id="34" name="Line 34"/>
              <p:cNvSpPr/>
              <p:nvPr/>
            </p:nvSpPr>
            <p:spPr>
              <a:xfrm>
                <a:off x="4743450" y="4953000"/>
                <a:ext cx="6381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38175" h="9525">
                    <a:moveTo>
                      <a:pt x="0" y="0"/>
                    </a:moveTo>
                    <a:lnTo>
                      <a:pt x="63817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35" name="Polygon 35"/>
              <p:cNvSpPr/>
              <p:nvPr/>
            </p:nvSpPr>
            <p:spPr>
              <a:xfrm>
                <a:off x="5276850" y="49053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4967960" y="4483418"/>
                <a:ext cx="18915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ED7D31"/>
                    </a:solidFill>
                    <a:ea typeface="微软雅黑"/>
                    <a:cs typeface="微软雅黑"/>
                  </a:rPr>
                  <a:t>+1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457825" y="4733925"/>
              <a:ext cx="990600" cy="428625"/>
              <a:chOff x="5457825" y="4733925"/>
              <a:chExt cx="990600" cy="4286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457825" y="47339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5659775" y="4838700"/>
                <a:ext cx="586699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720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4：+2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6505575" y="4483418"/>
              <a:ext cx="638175" cy="517207"/>
              <a:chOff x="6505575" y="4483418"/>
              <a:chExt cx="638175" cy="517207"/>
            </a:xfrm>
          </p:grpSpPr>
          <p:sp>
            <p:nvSpPr>
              <p:cNvPr id="41" name="Line 41"/>
              <p:cNvSpPr/>
              <p:nvPr/>
            </p:nvSpPr>
            <p:spPr>
              <a:xfrm>
                <a:off x="6505575" y="4953000"/>
                <a:ext cx="6381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38175" h="9525">
                    <a:moveTo>
                      <a:pt x="0" y="0"/>
                    </a:moveTo>
                    <a:lnTo>
                      <a:pt x="63817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42" name="Polygon 42"/>
              <p:cNvSpPr/>
              <p:nvPr/>
            </p:nvSpPr>
            <p:spPr>
              <a:xfrm>
                <a:off x="7038975" y="49053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6730085" y="4483418"/>
                <a:ext cx="18915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ED7D31"/>
                    </a:solidFill>
                    <a:ea typeface="微软雅黑"/>
                    <a:cs typeface="微软雅黑"/>
                  </a:rPr>
                  <a:t>+4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7219950" y="4733925"/>
              <a:ext cx="990600" cy="428625"/>
              <a:chOff x="7219950" y="4733925"/>
              <a:chExt cx="990600" cy="428625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7219950" y="47339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7421900" y="4838700"/>
                <a:ext cx="586699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720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8：+2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8267700" y="4483418"/>
              <a:ext cx="638175" cy="517207"/>
              <a:chOff x="8267700" y="4483418"/>
              <a:chExt cx="638175" cy="517207"/>
            </a:xfrm>
          </p:grpSpPr>
          <p:sp>
            <p:nvSpPr>
              <p:cNvPr id="48" name="Line 48"/>
              <p:cNvSpPr/>
              <p:nvPr/>
            </p:nvSpPr>
            <p:spPr>
              <a:xfrm>
                <a:off x="8267700" y="4953000"/>
                <a:ext cx="6381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38175" h="9525">
                    <a:moveTo>
                      <a:pt x="0" y="0"/>
                    </a:moveTo>
                    <a:lnTo>
                      <a:pt x="63817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49" name="Polygon 49"/>
              <p:cNvSpPr/>
              <p:nvPr/>
            </p:nvSpPr>
            <p:spPr>
              <a:xfrm>
                <a:off x="8801100" y="49053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8492210" y="4483418"/>
                <a:ext cx="189154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ED7D31"/>
                    </a:solidFill>
                    <a:ea typeface="微软雅黑"/>
                    <a:cs typeface="微软雅黑"/>
                  </a:rPr>
                  <a:t>+8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982075" y="4733925"/>
              <a:ext cx="990600" cy="428625"/>
              <a:chOff x="8982075" y="4733925"/>
              <a:chExt cx="990600" cy="428625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982075" y="47339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F1F3F5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9355546" y="4838700"/>
                <a:ext cx="243656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16</a:t>
                </a:r>
              </a:p>
            </p:txBody>
          </p:sp>
        </p:grpSp>
        <p:sp>
          <p:nvSpPr>
            <p:cNvPr id="55" name="Line 55"/>
            <p:cNvSpPr/>
            <p:nvPr/>
          </p:nvSpPr>
          <p:spPr>
            <a:xfrm>
              <a:off x="8629650" y="4572000"/>
              <a:ext cx="9525" cy="809625"/>
            </a:xfrm>
            <a:custGeom>
              <a:avLst/>
              <a:gdLst/>
              <a:ahLst/>
              <a:cxnLst/>
              <a:rect l="l" t="t" r="r" b="b"/>
              <a:pathLst>
                <a:path w="9525" h="809625">
                  <a:moveTo>
                    <a:pt x="0" y="0"/>
                  </a:moveTo>
                  <a:lnTo>
                    <a:pt x="0" y="809625"/>
                  </a:lnTo>
                </a:path>
              </a:pathLst>
            </a:custGeom>
            <a:noFill/>
            <a:ln w="19050">
              <a:solidFill>
                <a:srgbClr val="A5A5A5"/>
              </a:solidFill>
              <a:custDash>
                <a:ds d="350000" sp="250000"/>
              </a:custDash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6420993" y="5327332"/>
              <a:ext cx="1409040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有效下标 1～8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9421368" y="5327332"/>
              <a:ext cx="846386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退出循环</a:t>
              </a:r>
            </a:p>
          </p:txBody>
        </p:sp>
        <p:sp>
          <p:nvSpPr>
            <p:cNvPr id="58" name="Rectangle 58"/>
            <p:cNvSpPr/>
            <p:nvPr/>
          </p:nvSpPr>
          <p:spPr>
            <a:xfrm>
              <a:off x="876300" y="5638800"/>
              <a:ext cx="10439400" cy="365760"/>
            </a:xfrm>
            <a:prstGeom prst="roundRect">
              <a:avLst>
                <a:gd name="adj" fmla="val 15625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943356" y="5730240"/>
              <a:ext cx="603210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x &lt;= n 包含末端节点；add 接收增量，且起点不能为 0。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4481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2846933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初始化：逐个执行 add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110" name="Group 110"/>
          <p:cNvGrpSpPr/>
          <p:nvPr/>
        </p:nvGrpSpPr>
        <p:grpSpPr>
          <a:xfrm>
            <a:off x="838200" y="1932622"/>
            <a:ext cx="10515600" cy="4108502"/>
            <a:chOff x="838200" y="1932622"/>
            <a:chExt cx="10515600" cy="4108502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932622"/>
              <a:ext cx="5604098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先将 tree[] 清零，再逐个加入原数组的初始值。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276475"/>
              <a:ext cx="10515600" cy="1457325"/>
            </a:xfrm>
            <a:prstGeom prst="roundRect">
              <a:avLst>
                <a:gd name="adj" fmla="val 4575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943737" y="2422779"/>
              <a:ext cx="9317998" cy="1029260"/>
              <a:chOff x="943737" y="2422779"/>
              <a:chExt cx="9317998" cy="1029260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5490" y="2422779"/>
                <a:ext cx="2858155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开始前已将 tree[] 全部置 0。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943737" y="2652808"/>
                <a:ext cx="3654847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for (int i = 1; i &lt;= n; ++i) {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323430" y="2690050"/>
                <a:ext cx="2409314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按顺序处理每个初始元素。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943737" y="2920079"/>
                <a:ext cx="2071080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add(i, a[i]);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323430" y="2957322"/>
                <a:ext cx="2938305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将该元素的初始值加入树状数组。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943737" y="3187351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323430" y="3224594"/>
                <a:ext cx="1703993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结束初始化循环。</a:t>
                </a:r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3372185" y="38071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381835" y="38071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2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391485" y="38071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401135" y="38071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4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10785" y="38071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420435" y="38071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6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430085" y="38071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7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439735" y="380714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8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369793" y="4193858"/>
              <a:ext cx="138178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add(1, 3) 后</a:t>
              </a:r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2952750" y="4076700"/>
              <a:ext cx="962025" cy="419100"/>
              <a:chOff x="2952750" y="4076700"/>
              <a:chExt cx="962025" cy="4191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2952750" y="40767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3375253" y="41814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962400" y="4076700"/>
              <a:ext cx="962025" cy="419100"/>
              <a:chOff x="3962400" y="4076700"/>
              <a:chExt cx="962025" cy="4191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962400" y="40767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4384903" y="41814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4972050" y="4076700"/>
              <a:ext cx="962025" cy="419100"/>
              <a:chOff x="4972050" y="4076700"/>
              <a:chExt cx="962025" cy="4191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4972050" y="40767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5394553" y="41814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5981700" y="4076700"/>
              <a:ext cx="962025" cy="419100"/>
              <a:chOff x="5981700" y="4076700"/>
              <a:chExt cx="962025" cy="4191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5981700" y="40767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6404203" y="41814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6991350" y="4076700"/>
              <a:ext cx="962025" cy="419100"/>
              <a:chOff x="6991350" y="4076700"/>
              <a:chExt cx="962025" cy="4191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6991350" y="40767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7413853" y="41814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8001000" y="4076700"/>
              <a:ext cx="962025" cy="419100"/>
              <a:chOff x="8001000" y="4076700"/>
              <a:chExt cx="962025" cy="4191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8001000" y="40767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8423503" y="41814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9010650" y="4076700"/>
              <a:ext cx="962025" cy="419100"/>
              <a:chOff x="9010650" y="4076700"/>
              <a:chExt cx="962025" cy="4191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9010650" y="40767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9433153" y="41814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10020300" y="4076700"/>
              <a:ext cx="962025" cy="419100"/>
              <a:chOff x="10020300" y="4076700"/>
              <a:chExt cx="962025" cy="4191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10020300" y="40767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10442803" y="41814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sp>
          <p:nvSpPr>
            <p:cNvPr id="58" name="TextBox 58"/>
            <p:cNvSpPr txBox="1"/>
            <p:nvPr/>
          </p:nvSpPr>
          <p:spPr>
            <a:xfrm>
              <a:off x="1369793" y="4727258"/>
              <a:ext cx="138178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add(2, 1) 后</a:t>
              </a:r>
            </a:p>
          </p:txBody>
        </p:sp>
        <p:grpSp>
          <p:nvGrpSpPr>
            <p:cNvPr id="61" name="Group 61"/>
            <p:cNvGrpSpPr/>
            <p:nvPr/>
          </p:nvGrpSpPr>
          <p:grpSpPr>
            <a:xfrm>
              <a:off x="2952750" y="4610100"/>
              <a:ext cx="962025" cy="419100"/>
              <a:chOff x="2952750" y="4610100"/>
              <a:chExt cx="962025" cy="4191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2952750" y="46101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3375253" y="47148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3962400" y="4610100"/>
              <a:ext cx="962025" cy="419100"/>
              <a:chOff x="3962400" y="4610100"/>
              <a:chExt cx="962025" cy="4191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3962400" y="46101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4384903" y="47148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4972050" y="4610100"/>
              <a:ext cx="962025" cy="419100"/>
              <a:chOff x="4972050" y="4610100"/>
              <a:chExt cx="962025" cy="4191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4972050" y="46101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5394553" y="47148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5981700" y="4610100"/>
              <a:ext cx="962025" cy="419100"/>
              <a:chOff x="5981700" y="4610100"/>
              <a:chExt cx="962025" cy="419100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5981700" y="46101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6404203" y="47148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6991350" y="4610100"/>
              <a:ext cx="962025" cy="419100"/>
              <a:chOff x="6991350" y="4610100"/>
              <a:chExt cx="962025" cy="419100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6991350" y="46101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72" name="TextBox 72"/>
              <p:cNvSpPr txBox="1"/>
              <p:nvPr/>
            </p:nvSpPr>
            <p:spPr>
              <a:xfrm>
                <a:off x="7413853" y="47148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8001000" y="4610100"/>
              <a:ext cx="962025" cy="419100"/>
              <a:chOff x="8001000" y="4610100"/>
              <a:chExt cx="962025" cy="419100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8001000" y="46101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8423503" y="47148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9010650" y="4610100"/>
              <a:ext cx="962025" cy="419100"/>
              <a:chOff x="9010650" y="4610100"/>
              <a:chExt cx="962025" cy="419100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9010650" y="46101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78" name="TextBox 78"/>
              <p:cNvSpPr txBox="1"/>
              <p:nvPr/>
            </p:nvSpPr>
            <p:spPr>
              <a:xfrm>
                <a:off x="9433153" y="47148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82" name="Group 82"/>
            <p:cNvGrpSpPr/>
            <p:nvPr/>
          </p:nvGrpSpPr>
          <p:grpSpPr>
            <a:xfrm>
              <a:off x="10020300" y="4610100"/>
              <a:ext cx="962025" cy="419100"/>
              <a:chOff x="10020300" y="4610100"/>
              <a:chExt cx="962025" cy="419100"/>
            </a:xfrm>
          </p:grpSpPr>
          <p:sp>
            <p:nvSpPr>
              <p:cNvPr id="80" name="Rectangle 80"/>
              <p:cNvSpPr/>
              <p:nvPr/>
            </p:nvSpPr>
            <p:spPr>
              <a:xfrm>
                <a:off x="10020300" y="46101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81" name="TextBox 81"/>
              <p:cNvSpPr txBox="1"/>
              <p:nvPr/>
            </p:nvSpPr>
            <p:spPr>
              <a:xfrm>
                <a:off x="10442803" y="47148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sp>
          <p:nvSpPr>
            <p:cNvPr id="83" name="TextBox 83"/>
            <p:cNvSpPr txBox="1"/>
            <p:nvPr/>
          </p:nvSpPr>
          <p:spPr>
            <a:xfrm>
              <a:off x="1459562" y="5260658"/>
              <a:ext cx="1292020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66758A"/>
                  </a:solidFill>
                  <a:ea typeface="Microsoft YaHei"/>
                  <a:cs typeface="微软雅黑"/>
                </a:rPr>
                <a:t>… 全部加入后</a:t>
              </a:r>
            </a:p>
          </p:txBody>
        </p:sp>
        <p:grpSp>
          <p:nvGrpSpPr>
            <p:cNvPr id="86" name="Group 86"/>
            <p:cNvGrpSpPr/>
            <p:nvPr/>
          </p:nvGrpSpPr>
          <p:grpSpPr>
            <a:xfrm>
              <a:off x="2952750" y="5143500"/>
              <a:ext cx="962025" cy="419100"/>
              <a:chOff x="2952750" y="5143500"/>
              <a:chExt cx="962025" cy="419100"/>
            </a:xfrm>
          </p:grpSpPr>
          <p:sp>
            <p:nvSpPr>
              <p:cNvPr id="84" name="Rectangle 84"/>
              <p:cNvSpPr/>
              <p:nvPr/>
            </p:nvSpPr>
            <p:spPr>
              <a:xfrm>
                <a:off x="2952750" y="51435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85" name="TextBox 85"/>
              <p:cNvSpPr txBox="1"/>
              <p:nvPr/>
            </p:nvSpPr>
            <p:spPr>
              <a:xfrm>
                <a:off x="3375253" y="52482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grpSp>
          <p:nvGrpSpPr>
            <p:cNvPr id="89" name="Group 89"/>
            <p:cNvGrpSpPr/>
            <p:nvPr/>
          </p:nvGrpSpPr>
          <p:grpSpPr>
            <a:xfrm>
              <a:off x="3962400" y="5143500"/>
              <a:ext cx="962025" cy="419100"/>
              <a:chOff x="3962400" y="5143500"/>
              <a:chExt cx="962025" cy="419100"/>
            </a:xfrm>
          </p:grpSpPr>
          <p:sp>
            <p:nvSpPr>
              <p:cNvPr id="87" name="Rectangle 87"/>
              <p:cNvSpPr/>
              <p:nvPr/>
            </p:nvSpPr>
            <p:spPr>
              <a:xfrm>
                <a:off x="3962400" y="51435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88" name="TextBox 88"/>
              <p:cNvSpPr txBox="1"/>
              <p:nvPr/>
            </p:nvSpPr>
            <p:spPr>
              <a:xfrm>
                <a:off x="4384903" y="52482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grpSp>
          <p:nvGrpSpPr>
            <p:cNvPr id="92" name="Group 92"/>
            <p:cNvGrpSpPr/>
            <p:nvPr/>
          </p:nvGrpSpPr>
          <p:grpSpPr>
            <a:xfrm>
              <a:off x="4972050" y="5143500"/>
              <a:ext cx="962025" cy="419100"/>
              <a:chOff x="4972050" y="5143500"/>
              <a:chExt cx="962025" cy="419100"/>
            </a:xfrm>
          </p:grpSpPr>
          <p:sp>
            <p:nvSpPr>
              <p:cNvPr id="90" name="Rectangle 90"/>
              <p:cNvSpPr/>
              <p:nvPr/>
            </p:nvSpPr>
            <p:spPr>
              <a:xfrm>
                <a:off x="4972050" y="51435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91" name="TextBox 91"/>
              <p:cNvSpPr txBox="1"/>
              <p:nvPr/>
            </p:nvSpPr>
            <p:spPr>
              <a:xfrm>
                <a:off x="5394553" y="52482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grpSp>
          <p:nvGrpSpPr>
            <p:cNvPr id="95" name="Group 95"/>
            <p:cNvGrpSpPr/>
            <p:nvPr/>
          </p:nvGrpSpPr>
          <p:grpSpPr>
            <a:xfrm>
              <a:off x="5981700" y="5143500"/>
              <a:ext cx="962025" cy="419100"/>
              <a:chOff x="5981700" y="5143500"/>
              <a:chExt cx="962025" cy="419100"/>
            </a:xfrm>
          </p:grpSpPr>
          <p:sp>
            <p:nvSpPr>
              <p:cNvPr id="93" name="Rectangle 93"/>
              <p:cNvSpPr/>
              <p:nvPr/>
            </p:nvSpPr>
            <p:spPr>
              <a:xfrm>
                <a:off x="5981700" y="51435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94" name="TextBox 94"/>
              <p:cNvSpPr txBox="1"/>
              <p:nvPr/>
            </p:nvSpPr>
            <p:spPr>
              <a:xfrm>
                <a:off x="6404203" y="52482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9</a:t>
                </a:r>
              </a:p>
            </p:txBody>
          </p:sp>
        </p:grpSp>
        <p:grpSp>
          <p:nvGrpSpPr>
            <p:cNvPr id="98" name="Group 98"/>
            <p:cNvGrpSpPr/>
            <p:nvPr/>
          </p:nvGrpSpPr>
          <p:grpSpPr>
            <a:xfrm>
              <a:off x="6991350" y="5143500"/>
              <a:ext cx="962025" cy="419100"/>
              <a:chOff x="6991350" y="5143500"/>
              <a:chExt cx="962025" cy="419100"/>
            </a:xfrm>
          </p:grpSpPr>
          <p:sp>
            <p:nvSpPr>
              <p:cNvPr id="96" name="Rectangle 96"/>
              <p:cNvSpPr/>
              <p:nvPr/>
            </p:nvSpPr>
            <p:spPr>
              <a:xfrm>
                <a:off x="6991350" y="51435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97" name="TextBox 97"/>
              <p:cNvSpPr txBox="1"/>
              <p:nvPr/>
            </p:nvSpPr>
            <p:spPr>
              <a:xfrm>
                <a:off x="7413853" y="52482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</p:grpSp>
        <p:grpSp>
          <p:nvGrpSpPr>
            <p:cNvPr id="101" name="Group 101"/>
            <p:cNvGrpSpPr/>
            <p:nvPr/>
          </p:nvGrpSpPr>
          <p:grpSpPr>
            <a:xfrm>
              <a:off x="8001000" y="5143500"/>
              <a:ext cx="962025" cy="419100"/>
              <a:chOff x="8001000" y="5143500"/>
              <a:chExt cx="962025" cy="419100"/>
            </a:xfrm>
          </p:grpSpPr>
          <p:sp>
            <p:nvSpPr>
              <p:cNvPr id="99" name="Rectangle 99"/>
              <p:cNvSpPr/>
              <p:nvPr/>
            </p:nvSpPr>
            <p:spPr>
              <a:xfrm>
                <a:off x="8001000" y="51435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100" name="TextBox 100"/>
              <p:cNvSpPr txBox="1"/>
              <p:nvPr/>
            </p:nvSpPr>
            <p:spPr>
              <a:xfrm>
                <a:off x="8364993" y="5248275"/>
                <a:ext cx="234038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14</a:t>
                </a:r>
              </a:p>
            </p:txBody>
          </p:sp>
        </p:grpSp>
        <p:grpSp>
          <p:nvGrpSpPr>
            <p:cNvPr id="104" name="Group 104"/>
            <p:cNvGrpSpPr/>
            <p:nvPr/>
          </p:nvGrpSpPr>
          <p:grpSpPr>
            <a:xfrm>
              <a:off x="9010650" y="5143500"/>
              <a:ext cx="962025" cy="419100"/>
              <a:chOff x="9010650" y="5143500"/>
              <a:chExt cx="962025" cy="419100"/>
            </a:xfrm>
          </p:grpSpPr>
          <p:sp>
            <p:nvSpPr>
              <p:cNvPr id="102" name="Rectangle 102"/>
              <p:cNvSpPr/>
              <p:nvPr/>
            </p:nvSpPr>
            <p:spPr>
              <a:xfrm>
                <a:off x="9010650" y="51435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103" name="TextBox 103"/>
              <p:cNvSpPr txBox="1"/>
              <p:nvPr/>
            </p:nvSpPr>
            <p:spPr>
              <a:xfrm>
                <a:off x="9433153" y="5248275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grpSp>
          <p:nvGrpSpPr>
            <p:cNvPr id="107" name="Group 107"/>
            <p:cNvGrpSpPr/>
            <p:nvPr/>
          </p:nvGrpSpPr>
          <p:grpSpPr>
            <a:xfrm>
              <a:off x="10020300" y="5143500"/>
              <a:ext cx="962025" cy="419100"/>
              <a:chOff x="10020300" y="5143500"/>
              <a:chExt cx="962025" cy="419100"/>
            </a:xfrm>
          </p:grpSpPr>
          <p:sp>
            <p:nvSpPr>
              <p:cNvPr id="105" name="Rectangle 105"/>
              <p:cNvSpPr/>
              <p:nvPr/>
            </p:nvSpPr>
            <p:spPr>
              <a:xfrm>
                <a:off x="10020300" y="514350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106" name="TextBox 106"/>
              <p:cNvSpPr txBox="1"/>
              <p:nvPr/>
            </p:nvSpPr>
            <p:spPr>
              <a:xfrm>
                <a:off x="10384293" y="5248275"/>
                <a:ext cx="234038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31</a:t>
                </a:r>
              </a:p>
            </p:txBody>
          </p:sp>
        </p:grpSp>
        <p:sp>
          <p:nvSpPr>
            <p:cNvPr id="108" name="Rectangle 108"/>
            <p:cNvSpPr/>
            <p:nvPr/>
          </p:nvSpPr>
          <p:spPr>
            <a:xfrm>
              <a:off x="876300" y="5686425"/>
              <a:ext cx="10439400" cy="350520"/>
            </a:xfrm>
            <a:prstGeom prst="roundRect">
              <a:avLst>
                <a:gd name="adj" fmla="val 16304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109" name="TextBox 109"/>
            <p:cNvSpPr txBox="1"/>
            <p:nvPr/>
          </p:nvSpPr>
          <p:spPr>
            <a:xfrm>
              <a:off x="943737" y="5776436"/>
              <a:ext cx="5600892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476F2D"/>
                  </a:solidFill>
                  <a:ea typeface="Microsoft YaHei"/>
                  <a:cs typeface="微软雅黑"/>
                </a:rPr>
                <a:t>n 次 add，每次 O(log n)：建树总时间 O(n log n)。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5925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000821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选讲：O(n) 线性初始化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43" name="Group 43"/>
          <p:cNvGrpSpPr/>
          <p:nvPr/>
        </p:nvGrpSpPr>
        <p:grpSpPr>
          <a:xfrm>
            <a:off x="838200" y="1908334"/>
            <a:ext cx="10515600" cy="4111064"/>
            <a:chOff x="838200" y="1908334"/>
            <a:chExt cx="10515600" cy="4111064"/>
          </a:xfrm>
        </p:grpSpPr>
        <p:sp>
          <p:nvSpPr>
            <p:cNvPr id="15" name="TextBox 15"/>
            <p:cNvSpPr txBox="1"/>
            <p:nvPr/>
          </p:nvSpPr>
          <p:spPr>
            <a:xfrm>
              <a:off x="941451" y="1908334"/>
              <a:ext cx="5693866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rgbClr val="6FAC46"/>
                  </a:solidFill>
                  <a:ea typeface="微软雅黑"/>
                  <a:cs typeface="微软雅黑"/>
                </a:rPr>
                <a:t>tree[i] = pre[i] - pre[i - lowbit(i)]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314575"/>
              <a:ext cx="10515600" cy="1819275"/>
            </a:xfrm>
            <a:prstGeom prst="roundRect">
              <a:avLst>
                <a:gd name="adj" fmla="val 3665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943737" y="2423636"/>
              <a:ext cx="8789007" cy="1333774"/>
              <a:chOff x="943737" y="2423636"/>
              <a:chExt cx="8789007" cy="1333774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3737" y="2423636"/>
                <a:ext cx="1340110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pre[0] = 0;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3430" y="2460879"/>
                <a:ext cx="1703993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设置空前缀的和。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3737" y="2690908"/>
                <a:ext cx="3654847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for (int i = 1; i &lt;= n; ++i) {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3430" y="2728150"/>
                <a:ext cx="2409314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依次计算前缀和与节点值。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3737" y="2958179"/>
                <a:ext cx="3776675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pre[i] = pre[i - 1] + a[i];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3430" y="2995422"/>
                <a:ext cx="2350002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得到原数组前 i 项的和。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3737" y="3225451"/>
                <a:ext cx="5116785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tree[i] = pre[i] - pre[i - lowbit(i)];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3430" y="3262694"/>
                <a:ext cx="2409314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截取当前节点覆盖的区间。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3737" y="3492722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3430" y="3529965"/>
                <a:ext cx="1703993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结束线性初始化。</a:t>
                </a: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3648410" y="420719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648535" y="420719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2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648660" y="420719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648785" y="420719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48910" y="420719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5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649035" y="4207192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6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426009" y="4558665"/>
              <a:ext cx="139301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5B9BD5"/>
                  </a:solidFill>
                  <a:ea typeface="微软雅黑"/>
                  <a:cs typeface="微软雅黑"/>
                </a:rPr>
                <a:t>pre[6] = 23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3238500" y="4486275"/>
              <a:ext cx="5934075" cy="371475"/>
            </a:xfrm>
            <a:prstGeom prst="roundRect">
              <a:avLst>
                <a:gd name="adj" fmla="val 12821"/>
              </a:avLst>
            </a:prstGeom>
            <a:solidFill>
              <a:srgbClr val="D7E8F6"/>
            </a:solidFill>
            <a:ln w="9525">
              <a:solidFill>
                <a:srgbClr val="5B9BD5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552647" y="5063490"/>
              <a:ext cx="12663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66758A"/>
                  </a:solidFill>
                  <a:ea typeface="微软雅黑"/>
                  <a:cs typeface="微软雅黑"/>
                </a:rPr>
                <a:t>pre[4] = 9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3238500" y="4991100"/>
              <a:ext cx="3933825" cy="371475"/>
            </a:xfrm>
            <a:prstGeom prst="roundRect">
              <a:avLst>
                <a:gd name="adj" fmla="val 12821"/>
              </a:avLst>
            </a:prstGeom>
            <a:solidFill>
              <a:srgbClr val="EAEDF1"/>
            </a:solidFill>
            <a:ln w="9525">
              <a:solidFill>
                <a:srgbClr val="B7C1CA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7239000" y="4991100"/>
              <a:ext cx="1933575" cy="371475"/>
            </a:xfrm>
            <a:prstGeom prst="roundRect">
              <a:avLst>
                <a:gd name="adj" fmla="val 12821"/>
              </a:avLst>
            </a:prstGeom>
            <a:solidFill>
              <a:srgbClr val="E4F0DF"/>
            </a:solidFill>
            <a:ln w="9525">
              <a:solidFill>
                <a:srgbClr val="6FAC4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601410" y="5062061"/>
              <a:ext cx="1218282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rgbClr val="476F2D"/>
                  </a:solidFill>
                  <a:ea typeface="微软雅黑"/>
                  <a:cs typeface="微软雅黑"/>
                </a:rPr>
                <a:t>5 + 9 = 14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611106" y="5053965"/>
              <a:ext cx="88646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6FAC46"/>
                  </a:solidFill>
                  <a:ea typeface="微软雅黑"/>
                  <a:cs typeface="微软雅黑"/>
                </a:rPr>
                <a:t>tree[6]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876300" y="5676900"/>
              <a:ext cx="10439400" cy="335280"/>
            </a:xfrm>
            <a:prstGeom prst="roundRect">
              <a:avLst>
                <a:gd name="adj" fmla="val 17045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944118" y="5765482"/>
              <a:ext cx="7139775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476F2D"/>
                  </a:solidFill>
                  <a:ea typeface="Microsoft YaHei"/>
                  <a:cs typeface="微软雅黑"/>
                </a:rPr>
                <a:t>每个位置只做常数次运算：O(n)。额外使用 pre[]，建树后不要重复 add。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6155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347070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综合示例：验证初始化结果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838200" y="1932622"/>
            <a:ext cx="10584121" cy="4077252"/>
            <a:chOff x="838200" y="1932622"/>
            <a:chExt cx="10584121" cy="4077252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932622"/>
              <a:ext cx="6466514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查询闭区间 [3, 7]，用两次独立的前缀查询验证初始化。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8225" y="2540794"/>
              <a:ext cx="1171796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5B9BD5"/>
                  </a:solidFill>
                  <a:ea typeface="微软雅黑"/>
                  <a:cs typeface="微软雅黑"/>
                </a:rPr>
                <a:t>① sum(7)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3048000" y="2447925"/>
              <a:ext cx="990600" cy="428625"/>
              <a:chOff x="3048000" y="2447925"/>
              <a:chExt cx="990600" cy="4286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3048000" y="24479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133733" y="2557462"/>
                <a:ext cx="819134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tree[7]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095750" y="2619375"/>
              <a:ext cx="685800" cy="95250"/>
              <a:chOff x="4095750" y="2619375"/>
              <a:chExt cx="685800" cy="95250"/>
            </a:xfrm>
          </p:grpSpPr>
          <p:sp>
            <p:nvSpPr>
              <p:cNvPr id="20" name="Line 20"/>
              <p:cNvSpPr/>
              <p:nvPr/>
            </p:nvSpPr>
            <p:spPr>
              <a:xfrm>
                <a:off x="4095750" y="2667000"/>
                <a:ext cx="685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85800" h="9525">
                    <a:moveTo>
                      <a:pt x="0" y="0"/>
                    </a:moveTo>
                    <a:lnTo>
                      <a:pt x="68580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21" name="Polygon 21"/>
              <p:cNvSpPr/>
              <p:nvPr/>
            </p:nvSpPr>
            <p:spPr>
              <a:xfrm>
                <a:off x="4676775" y="26193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4857750" y="2447925"/>
              <a:ext cx="990600" cy="428625"/>
              <a:chOff x="4857750" y="2447925"/>
              <a:chExt cx="990600" cy="4286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857750" y="24479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4943483" y="2557462"/>
                <a:ext cx="819134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tree[6]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905500" y="2619375"/>
              <a:ext cx="685800" cy="95250"/>
              <a:chOff x="5905500" y="2619375"/>
              <a:chExt cx="685800" cy="95250"/>
            </a:xfrm>
          </p:grpSpPr>
          <p:sp>
            <p:nvSpPr>
              <p:cNvPr id="26" name="Line 26"/>
              <p:cNvSpPr/>
              <p:nvPr/>
            </p:nvSpPr>
            <p:spPr>
              <a:xfrm>
                <a:off x="5905500" y="2667000"/>
                <a:ext cx="685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85800" h="9525">
                    <a:moveTo>
                      <a:pt x="0" y="0"/>
                    </a:moveTo>
                    <a:lnTo>
                      <a:pt x="68580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27" name="Polygon 27"/>
              <p:cNvSpPr/>
              <p:nvPr/>
            </p:nvSpPr>
            <p:spPr>
              <a:xfrm>
                <a:off x="6486525" y="26193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6667500" y="2447925"/>
              <a:ext cx="990600" cy="428625"/>
              <a:chOff x="6667500" y="2447925"/>
              <a:chExt cx="990600" cy="4286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6667500" y="24479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6753233" y="2557462"/>
                <a:ext cx="819134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tree[4]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2619375"/>
              <a:ext cx="685800" cy="95250"/>
              <a:chOff x="7715250" y="2619375"/>
              <a:chExt cx="685800" cy="95250"/>
            </a:xfrm>
          </p:grpSpPr>
          <p:sp>
            <p:nvSpPr>
              <p:cNvPr id="32" name="Line 32"/>
              <p:cNvSpPr/>
              <p:nvPr/>
            </p:nvSpPr>
            <p:spPr>
              <a:xfrm>
                <a:off x="7715250" y="2667000"/>
                <a:ext cx="685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85800" h="9525">
                    <a:moveTo>
                      <a:pt x="0" y="0"/>
                    </a:moveTo>
                    <a:lnTo>
                      <a:pt x="68580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33" name="Polygon 33"/>
              <p:cNvSpPr/>
              <p:nvPr/>
            </p:nvSpPr>
            <p:spPr>
              <a:xfrm>
                <a:off x="8296275" y="26193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37" name="Group 37"/>
            <p:cNvGrpSpPr/>
            <p:nvPr/>
          </p:nvGrpSpPr>
          <p:grpSpPr>
            <a:xfrm>
              <a:off x="8477250" y="2447925"/>
              <a:ext cx="990600" cy="428625"/>
              <a:chOff x="8477250" y="2447925"/>
              <a:chExt cx="990600" cy="4286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8477250" y="24479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F1F3F5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8914040" y="255746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6625401" y="2957036"/>
              <a:ext cx="3289362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720" dirty="0">
                  <a:solidFill>
                    <a:srgbClr val="5B9BD5"/>
                  </a:solidFill>
                  <a:ea typeface="微软雅黑"/>
                  <a:cs typeface="微软雅黑"/>
                </a:rPr>
                <a:t>2   +   14   +   9   =   25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8225" y="3398044"/>
              <a:ext cx="1171796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5B9BD5"/>
                  </a:solidFill>
                  <a:ea typeface="微软雅黑"/>
                  <a:cs typeface="微软雅黑"/>
                </a:rPr>
                <a:t>② sum(2)</a:t>
              </a:r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3048000" y="3324225"/>
              <a:ext cx="990600" cy="428625"/>
              <a:chOff x="3048000" y="3324225"/>
              <a:chExt cx="990600" cy="4286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3048000" y="33242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3133733" y="3433762"/>
                <a:ext cx="819134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tree[2]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4095750" y="3495675"/>
              <a:ext cx="685800" cy="95250"/>
              <a:chOff x="4095750" y="3495675"/>
              <a:chExt cx="685800" cy="95250"/>
            </a:xfrm>
          </p:grpSpPr>
          <p:sp>
            <p:nvSpPr>
              <p:cNvPr id="43" name="Line 43"/>
              <p:cNvSpPr/>
              <p:nvPr/>
            </p:nvSpPr>
            <p:spPr>
              <a:xfrm>
                <a:off x="4095750" y="3543300"/>
                <a:ext cx="685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85800" h="9525">
                    <a:moveTo>
                      <a:pt x="0" y="0"/>
                    </a:moveTo>
                    <a:lnTo>
                      <a:pt x="68580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44" name="Polygon 44"/>
              <p:cNvSpPr/>
              <p:nvPr/>
            </p:nvSpPr>
            <p:spPr>
              <a:xfrm>
                <a:off x="4676775" y="34956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48" name="Group 48"/>
            <p:cNvGrpSpPr/>
            <p:nvPr/>
          </p:nvGrpSpPr>
          <p:grpSpPr>
            <a:xfrm>
              <a:off x="4857750" y="3324225"/>
              <a:ext cx="990600" cy="428625"/>
              <a:chOff x="4857750" y="3324225"/>
              <a:chExt cx="990600" cy="42862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857750" y="3324225"/>
                <a:ext cx="990600" cy="428625"/>
              </a:xfrm>
              <a:prstGeom prst="roundRect">
                <a:avLst>
                  <a:gd name="adj" fmla="val 15556"/>
                </a:avLst>
              </a:prstGeom>
              <a:solidFill>
                <a:srgbClr val="F1F3F5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5294540" y="3433762"/>
                <a:ext cx="11701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8181594" y="3408998"/>
              <a:ext cx="137858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5B9BD5"/>
                  </a:solidFill>
                  <a:ea typeface="微软雅黑"/>
                  <a:cs typeface="微软雅黑"/>
                </a:rPr>
                <a:t>4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9800082" y="3383280"/>
              <a:ext cx="1622239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6FAC46"/>
                  </a:solidFill>
                  <a:ea typeface="微软雅黑"/>
                  <a:cs typeface="微软雅黑"/>
                </a:rPr>
                <a:t>25 − 4 = 21</a:t>
              </a:r>
            </a:p>
          </p:txBody>
        </p:sp>
        <p:sp>
          <p:nvSpPr>
            <p:cNvPr id="51" name="Rectangle 51"/>
            <p:cNvSpPr/>
            <p:nvPr/>
          </p:nvSpPr>
          <p:spPr>
            <a:xfrm>
              <a:off x="838200" y="3971925"/>
              <a:ext cx="10515600" cy="1562100"/>
            </a:xfrm>
            <a:prstGeom prst="roundRect">
              <a:avLst>
                <a:gd name="adj" fmla="val 4268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58" name="Group 58"/>
            <p:cNvGrpSpPr/>
            <p:nvPr/>
          </p:nvGrpSpPr>
          <p:grpSpPr>
            <a:xfrm>
              <a:off x="943737" y="4080986"/>
              <a:ext cx="8612677" cy="799231"/>
              <a:chOff x="943737" y="4080986"/>
              <a:chExt cx="8612677" cy="799231"/>
            </a:xfrm>
          </p:grpSpPr>
          <p:sp>
            <p:nvSpPr>
              <p:cNvPr id="52" name="TextBox 52"/>
              <p:cNvSpPr txBox="1"/>
              <p:nvPr/>
            </p:nvSpPr>
            <p:spPr>
              <a:xfrm>
                <a:off x="943737" y="4080986"/>
                <a:ext cx="2071080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l = 3, r = 7;</a:t>
                </a:r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7323430" y="4118229"/>
                <a:ext cx="2232984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指定需要验证的闭区间。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943737" y="4348258"/>
                <a:ext cx="475130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answer = sum(r) - sum(l - 1);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323430" y="4385500"/>
                <a:ext cx="1880323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用两个前缀和相减。</a:t>
                </a:r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943737" y="4615529"/>
                <a:ext cx="3045706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printf("%lld\n", answer);</a:t>
                </a:r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7323430" y="4652772"/>
                <a:ext cx="1468351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输出结果 21。</a:t>
                </a:r>
              </a:p>
            </p:txBody>
          </p:sp>
        </p:grpSp>
        <p:sp>
          <p:nvSpPr>
            <p:cNvPr id="59" name="Rectangle 59"/>
            <p:cNvSpPr/>
            <p:nvPr/>
          </p:nvSpPr>
          <p:spPr>
            <a:xfrm>
              <a:off x="876300" y="5667375"/>
              <a:ext cx="10439400" cy="335280"/>
            </a:xfrm>
            <a:prstGeom prst="roundRect">
              <a:avLst>
                <a:gd name="adj" fmla="val 17045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44118" y="5755958"/>
              <a:ext cx="7102906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476F2D"/>
                  </a:solidFill>
                  <a:ea typeface="Microsoft YaHei"/>
                  <a:cs typeface="微软雅黑"/>
                </a:rPr>
                <a:t>直接核对 a[3..7]：4 + 1 + 5 + 9 + 2 = 21。减到 l−1，保留 a[l]。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533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683701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例 5-6：单点修改、区间查询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42" name="Group 42"/>
          <p:cNvGrpSpPr/>
          <p:nvPr/>
        </p:nvGrpSpPr>
        <p:grpSpPr>
          <a:xfrm>
            <a:off x="838200" y="1943576"/>
            <a:ext cx="10515600" cy="4092238"/>
            <a:chOff x="838200" y="1943576"/>
            <a:chExt cx="10515600" cy="4092238"/>
          </a:xfrm>
        </p:grpSpPr>
        <p:sp>
          <p:nvSpPr>
            <p:cNvPr id="15" name="TextBox 15"/>
            <p:cNvSpPr txBox="1"/>
            <p:nvPr/>
          </p:nvSpPr>
          <p:spPr>
            <a:xfrm>
              <a:off x="942213" y="1943576"/>
              <a:ext cx="4970913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6FAC46"/>
                  </a:solidFill>
                  <a:ea typeface="Microsoft YaHei"/>
                  <a:cs typeface="微软雅黑"/>
                </a:rPr>
                <a:t>本题 tree[] 维护原数组 a[] 的区间和。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047750" y="2514600"/>
              <a:ext cx="2000250" cy="542925"/>
              <a:chOff x="1047750" y="2514600"/>
              <a:chExt cx="2000250" cy="5429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047750" y="2514600"/>
                <a:ext cx="2000250" cy="542925"/>
              </a:xfrm>
              <a:prstGeom prst="roundRect">
                <a:avLst>
                  <a:gd name="adj" fmla="val 12281"/>
                </a:avLst>
              </a:prstGeom>
              <a:solidFill>
                <a:srgbClr val="FFF0E3"/>
              </a:solidFill>
              <a:ln w="13335">
                <a:solidFill>
                  <a:srgbClr val="ED7D31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528502" y="2657475"/>
                <a:ext cx="1038746" cy="3108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020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单点增加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248025" y="2733675"/>
              <a:ext cx="1133475" cy="95250"/>
              <a:chOff x="3248025" y="2733675"/>
              <a:chExt cx="1133475" cy="95250"/>
            </a:xfrm>
          </p:grpSpPr>
          <p:sp>
            <p:nvSpPr>
              <p:cNvPr id="19" name="Line 19"/>
              <p:cNvSpPr/>
              <p:nvPr/>
            </p:nvSpPr>
            <p:spPr>
              <a:xfrm>
                <a:off x="3248025" y="2781300"/>
                <a:ext cx="11334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33475" h="9525">
                    <a:moveTo>
                      <a:pt x="0" y="0"/>
                    </a:moveTo>
                    <a:lnTo>
                      <a:pt x="1133475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20" name="Polygon 20"/>
              <p:cNvSpPr/>
              <p:nvPr/>
            </p:nvSpPr>
            <p:spPr>
              <a:xfrm>
                <a:off x="4276725" y="27336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4675251" y="2622709"/>
              <a:ext cx="2000548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ED7D31"/>
                  </a:solidFill>
                  <a:ea typeface="微软雅黑"/>
                  <a:cs typeface="微软雅黑"/>
                </a:rPr>
                <a:t>add(p, delta)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77225" y="2645569"/>
              <a:ext cx="1944443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a[p] 增加 delta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1047750" y="3352800"/>
              <a:ext cx="2000250" cy="542925"/>
              <a:chOff x="1047750" y="3352800"/>
              <a:chExt cx="2000250" cy="542925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1047750" y="3352800"/>
                <a:ext cx="2000250" cy="542925"/>
              </a:xfrm>
              <a:prstGeom prst="roundRect">
                <a:avLst>
                  <a:gd name="adj" fmla="val 12281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1528502" y="3495675"/>
                <a:ext cx="1038746" cy="3108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020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区间求和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3248025" y="3571875"/>
              <a:ext cx="1133475" cy="95250"/>
              <a:chOff x="3248025" y="3571875"/>
              <a:chExt cx="1133475" cy="95250"/>
            </a:xfrm>
          </p:grpSpPr>
          <p:sp>
            <p:nvSpPr>
              <p:cNvPr id="27" name="Line 27"/>
              <p:cNvSpPr/>
              <p:nvPr/>
            </p:nvSpPr>
            <p:spPr>
              <a:xfrm>
                <a:off x="3248025" y="3619500"/>
                <a:ext cx="11334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33475" h="9525">
                    <a:moveTo>
                      <a:pt x="0" y="0"/>
                    </a:moveTo>
                    <a:lnTo>
                      <a:pt x="1133475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28" name="Polygon 28"/>
              <p:cNvSpPr/>
              <p:nvPr/>
            </p:nvSpPr>
            <p:spPr>
              <a:xfrm>
                <a:off x="4276725" y="35718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4675251" y="3460909"/>
              <a:ext cx="2923877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5B9BD5"/>
                  </a:solidFill>
                  <a:ea typeface="微软雅黑"/>
                  <a:cs typeface="微软雅黑"/>
                </a:rPr>
                <a:t>sum(r) - sum(l - 1)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039606" y="3491865"/>
              <a:ext cx="157895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33248"/>
                  </a:solidFill>
                  <a:ea typeface="Microsoft YaHei"/>
                  <a:cs typeface="微软雅黑"/>
                </a:rPr>
                <a:t>闭区间 [l, r]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838200" y="4143375"/>
              <a:ext cx="10515600" cy="1533525"/>
            </a:xfrm>
            <a:prstGeom prst="roundRect">
              <a:avLst>
                <a:gd name="adj" fmla="val 4348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943737" y="4252436"/>
              <a:ext cx="8768167" cy="799231"/>
              <a:chOff x="943737" y="4252436"/>
              <a:chExt cx="8768167" cy="799231"/>
            </a:xfrm>
          </p:grpSpPr>
          <p:sp>
            <p:nvSpPr>
              <p:cNvPr id="33" name="TextBox 33"/>
              <p:cNvSpPr txBox="1"/>
              <p:nvPr/>
            </p:nvSpPr>
            <p:spPr>
              <a:xfrm>
                <a:off x="943737" y="4252436"/>
                <a:ext cx="1705595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add(p, delta);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323430" y="4289679"/>
                <a:ext cx="2172069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 a[p] 增加 delta。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943737" y="4519708"/>
                <a:ext cx="475130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answer = sum(r) - sum(l - 1);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323430" y="4556950"/>
                <a:ext cx="2388474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计算闭区间 [l,r] 的和。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943737" y="4786979"/>
                <a:ext cx="3045706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printf("%lld\n", answer);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323430" y="4824222"/>
                <a:ext cx="2056653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输出本次查询的答案。</a:t>
                </a:r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943356" y="5758815"/>
              <a:ext cx="437138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FAC46"/>
                  </a:solidFill>
                  <a:ea typeface="Microsoft YaHei"/>
                  <a:cs typeface="微软雅黑"/>
                </a:rPr>
                <a:t>初始化后逐条处理操作：每次 O(log n)。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300711" y="5807392"/>
              <a:ext cx="3040897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rgbClr val="66758A"/>
                  </a:solidFill>
                  <a:ea typeface="Microsoft YaHei"/>
                  <a:cs typeface="微软雅黑"/>
                </a:rPr>
                <a:t>例 5-6 / P3374 · 完整代码 P35–P38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4084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5193729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例 5-6：一次修改后的 tree[] 变化追踪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86" name="Group 86"/>
          <p:cNvGrpSpPr/>
          <p:nvPr/>
        </p:nvGrpSpPr>
        <p:grpSpPr>
          <a:xfrm>
            <a:off x="838200" y="1942148"/>
            <a:ext cx="10515600" cy="4137076"/>
            <a:chOff x="838200" y="1942148"/>
            <a:chExt cx="10515600" cy="4137076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942148"/>
              <a:ext cx="5293116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执行 add(3, 2)：只更新覆盖位置 3 的节点。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372185" y="2387918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381835" y="2387918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391485" y="2387918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01135" y="2387918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10785" y="2387918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5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420435" y="2387918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6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430085" y="2387918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7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439735" y="2387918"/>
              <a:ext cx="94578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6758A"/>
                  </a:solidFill>
                  <a:ea typeface="微软雅黑"/>
                  <a:cs typeface="微软雅黑"/>
                </a:rPr>
                <a:t>8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235522" y="2757011"/>
              <a:ext cx="1516441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720" dirty="0">
                  <a:solidFill>
                    <a:srgbClr val="66758A"/>
                  </a:solidFill>
                  <a:ea typeface="Microsoft YaHei"/>
                  <a:cs typeface="微软雅黑"/>
                </a:rPr>
                <a:t>修改前 tree[]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2952750" y="2647950"/>
              <a:ext cx="962025" cy="419100"/>
              <a:chOff x="2952750" y="2647950"/>
              <a:chExt cx="962025" cy="4191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952750" y="264795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3372848" y="2747962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962400" y="2647950"/>
              <a:ext cx="962025" cy="419100"/>
              <a:chOff x="3962400" y="2647950"/>
              <a:chExt cx="962025" cy="4191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962400" y="264795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4382498" y="2747962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4972050" y="2647950"/>
              <a:ext cx="962025" cy="419100"/>
              <a:chOff x="4972050" y="2647950"/>
              <a:chExt cx="962025" cy="4191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4972050" y="264795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5392148" y="2747962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5981700" y="2647950"/>
              <a:ext cx="962025" cy="419100"/>
              <a:chOff x="5981700" y="2647950"/>
              <a:chExt cx="962025" cy="4191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981700" y="264795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401798" y="2747962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9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991350" y="2647950"/>
              <a:ext cx="962025" cy="419100"/>
              <a:chOff x="6991350" y="2647950"/>
              <a:chExt cx="962025" cy="4191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991350" y="264795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7411448" y="2747962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001000" y="2647950"/>
              <a:ext cx="962025" cy="419100"/>
              <a:chOff x="8001000" y="2647950"/>
              <a:chExt cx="962025" cy="4191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001000" y="264795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8360184" y="2747962"/>
                <a:ext cx="243656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14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9010650" y="2647950"/>
              <a:ext cx="962025" cy="419100"/>
              <a:chOff x="9010650" y="2647950"/>
              <a:chExt cx="962025" cy="4191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9010650" y="264795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9430748" y="2747962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10020300" y="2647950"/>
              <a:ext cx="962025" cy="419100"/>
              <a:chOff x="10020300" y="2647950"/>
              <a:chExt cx="962025" cy="4191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0020300" y="2647950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0379484" y="2747962"/>
                <a:ext cx="243656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31</a:t>
                </a:r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1235522" y="3318986"/>
              <a:ext cx="1516441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720" dirty="0">
                  <a:solidFill>
                    <a:srgbClr val="66758A"/>
                  </a:solidFill>
                  <a:ea typeface="Microsoft YaHei"/>
                  <a:cs typeface="微软雅黑"/>
                </a:rPr>
                <a:t>修改后 tree[]</a:t>
              </a:r>
            </a:p>
          </p:txBody>
        </p:sp>
        <p:grpSp>
          <p:nvGrpSpPr>
            <p:cNvPr id="52" name="Group 52"/>
            <p:cNvGrpSpPr/>
            <p:nvPr/>
          </p:nvGrpSpPr>
          <p:grpSpPr>
            <a:xfrm>
              <a:off x="2952750" y="3209925"/>
              <a:ext cx="962025" cy="419100"/>
              <a:chOff x="2952750" y="3209925"/>
              <a:chExt cx="962025" cy="4191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2952750" y="32099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3372848" y="3309938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3962400" y="3209925"/>
              <a:ext cx="962025" cy="419100"/>
              <a:chOff x="3962400" y="3209925"/>
              <a:chExt cx="962025" cy="4191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3962400" y="32099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4382498" y="3309938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4972050" y="3209925"/>
              <a:ext cx="962025" cy="419100"/>
              <a:chOff x="4972050" y="3209925"/>
              <a:chExt cx="962025" cy="41910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4972050" y="32099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57" name="TextBox 57"/>
              <p:cNvSpPr txBox="1"/>
              <p:nvPr/>
            </p:nvSpPr>
            <p:spPr>
              <a:xfrm>
                <a:off x="5392148" y="3309938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6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981700" y="3209925"/>
              <a:ext cx="962025" cy="419100"/>
              <a:chOff x="5981700" y="3209925"/>
              <a:chExt cx="962025" cy="4191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5981700" y="32099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6340884" y="3309938"/>
                <a:ext cx="243656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11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6991350" y="3209925"/>
              <a:ext cx="962025" cy="419100"/>
              <a:chOff x="6991350" y="3209925"/>
              <a:chExt cx="962025" cy="4191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6991350" y="32099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7411448" y="3309938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001000" y="3209925"/>
              <a:ext cx="962025" cy="419100"/>
              <a:chOff x="8001000" y="3209925"/>
              <a:chExt cx="962025" cy="4191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001000" y="32099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8360184" y="3309938"/>
                <a:ext cx="243656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14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9010650" y="3209925"/>
              <a:ext cx="962025" cy="419100"/>
              <a:chOff x="9010650" y="3209925"/>
              <a:chExt cx="962025" cy="419100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9010650" y="32099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9430748" y="3309938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10020300" y="3209925"/>
              <a:ext cx="962025" cy="419100"/>
              <a:chOff x="10020300" y="3209925"/>
              <a:chExt cx="962025" cy="419100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10020300" y="32099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72" name="TextBox 72"/>
              <p:cNvSpPr txBox="1"/>
              <p:nvPr/>
            </p:nvSpPr>
            <p:spPr>
              <a:xfrm>
                <a:off x="10379484" y="3309938"/>
                <a:ext cx="243656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33</a:t>
                </a:r>
              </a:p>
            </p:txBody>
          </p:sp>
        </p:grpSp>
        <p:sp>
          <p:nvSpPr>
            <p:cNvPr id="74" name="TextBox 74"/>
            <p:cNvSpPr txBox="1"/>
            <p:nvPr/>
          </p:nvSpPr>
          <p:spPr>
            <a:xfrm>
              <a:off x="990600" y="3845719"/>
              <a:ext cx="2425344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ED7D31"/>
                  </a:solidFill>
                  <a:ea typeface="Microsoft YaHei"/>
                  <a:cs typeface="微软雅黑"/>
                </a:rPr>
                <a:t>修改路径  3 → 4 → 8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4610481" y="3853815"/>
              <a:ext cx="457336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5B9BD5"/>
                  </a:solidFill>
                  <a:ea typeface="Microsoft YaHei"/>
                  <a:cs typeface="微软雅黑"/>
                </a:rPr>
                <a:t>重新查询  7 → 6 → 4：2 + 14 + 11 = 27</a:t>
              </a:r>
            </a:p>
          </p:txBody>
        </p:sp>
        <p:sp>
          <p:nvSpPr>
            <p:cNvPr id="76" name="Rectangle 76"/>
            <p:cNvSpPr/>
            <p:nvPr/>
          </p:nvSpPr>
          <p:spPr>
            <a:xfrm>
              <a:off x="838200" y="4281488"/>
              <a:ext cx="10515600" cy="1443038"/>
            </a:xfrm>
            <a:prstGeom prst="roundRect">
              <a:avLst>
                <a:gd name="adj" fmla="val 4620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83" name="Group 83"/>
            <p:cNvGrpSpPr/>
            <p:nvPr/>
          </p:nvGrpSpPr>
          <p:grpSpPr>
            <a:xfrm>
              <a:off x="943928" y="4389834"/>
              <a:ext cx="9340401" cy="782994"/>
              <a:chOff x="943928" y="4389834"/>
              <a:chExt cx="9340401" cy="782994"/>
            </a:xfrm>
          </p:grpSpPr>
          <p:sp>
            <p:nvSpPr>
              <p:cNvPr id="77" name="TextBox 77"/>
              <p:cNvSpPr txBox="1"/>
              <p:nvPr/>
            </p:nvSpPr>
            <p:spPr>
              <a:xfrm>
                <a:off x="943928" y="4389834"/>
                <a:ext cx="4151778" cy="2600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9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before = sum(7) - sum(2);</a:t>
                </a:r>
              </a:p>
            </p:txBody>
          </p:sp>
          <p:sp>
            <p:nvSpPr>
              <p:cNvPr id="78" name="TextBox 78"/>
              <p:cNvSpPr txBox="1"/>
              <p:nvPr/>
            </p:nvSpPr>
            <p:spPr>
              <a:xfrm>
                <a:off x="7323582" y="4426268"/>
                <a:ext cx="2960747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修改前闭区间 [3,7] 的和为 21。</a:t>
                </a:r>
              </a:p>
            </p:txBody>
          </p:sp>
          <p:sp>
            <p:nvSpPr>
              <p:cNvPr id="79" name="TextBox 79"/>
              <p:cNvSpPr txBox="1"/>
              <p:nvPr/>
            </p:nvSpPr>
            <p:spPr>
              <a:xfrm>
                <a:off x="943928" y="4651296"/>
                <a:ext cx="1186222" cy="2600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90" dirty="0">
                    <a:solidFill>
                      <a:srgbClr val="233248"/>
                    </a:solidFill>
                    <a:ea typeface="Consolas"/>
                    <a:cs typeface="Consolas"/>
                  </a:rPr>
                  <a:t>add(3, 2);</a:t>
                </a:r>
              </a:p>
            </p:txBody>
          </p:sp>
          <p:sp>
            <p:nvSpPr>
              <p:cNvPr id="80" name="TextBox 80"/>
              <p:cNvSpPr txBox="1"/>
              <p:nvPr/>
            </p:nvSpPr>
            <p:spPr>
              <a:xfrm>
                <a:off x="7323582" y="4687729"/>
                <a:ext cx="2314736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将原数组位置 3 增加 2。</a:t>
                </a:r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943928" y="4912757"/>
                <a:ext cx="4033155" cy="2600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9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after = sum(7) - sum(2);</a:t>
                </a:r>
              </a:p>
            </p:txBody>
          </p:sp>
          <p:sp>
            <p:nvSpPr>
              <p:cNvPr id="82" name="TextBox 82"/>
              <p:cNvSpPr txBox="1"/>
              <p:nvPr/>
            </p:nvSpPr>
            <p:spPr>
              <a:xfrm>
                <a:off x="7323582" y="4949190"/>
                <a:ext cx="2471831" cy="2077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修改后相同区间的和为 23。</a:t>
                </a:r>
              </a:p>
            </p:txBody>
          </p:sp>
        </p:grpSp>
        <p:sp>
          <p:nvSpPr>
            <p:cNvPr id="84" name="Rectangle 84"/>
            <p:cNvSpPr/>
            <p:nvPr/>
          </p:nvSpPr>
          <p:spPr>
            <a:xfrm>
              <a:off x="876300" y="5724525"/>
              <a:ext cx="10439400" cy="350520"/>
            </a:xfrm>
            <a:prstGeom prst="roundRect">
              <a:avLst>
                <a:gd name="adj" fmla="val 16304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943737" y="5814536"/>
              <a:ext cx="4847481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476F2D"/>
                  </a:solidFill>
                  <a:ea typeface="Microsoft YaHei"/>
                  <a:cs typeface="微软雅黑"/>
                </a:rPr>
                <a:t>新答案 27 − 4 = 23，比原来的 21 恰好多 2。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9730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683701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例 5-7：区间修改、单点查询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70" name="Group 70"/>
          <p:cNvGrpSpPr/>
          <p:nvPr/>
        </p:nvGrpSpPr>
        <p:grpSpPr>
          <a:xfrm>
            <a:off x="876300" y="1940719"/>
            <a:ext cx="10439400" cy="4114145"/>
            <a:chOff x="876300" y="1940719"/>
            <a:chExt cx="10439400" cy="4114145"/>
          </a:xfrm>
        </p:grpSpPr>
        <p:grpSp>
          <p:nvGrpSpPr>
            <p:cNvPr id="17" name="Group 17"/>
            <p:cNvGrpSpPr/>
            <p:nvPr/>
          </p:nvGrpSpPr>
          <p:grpSpPr>
            <a:xfrm>
              <a:off x="904875" y="1940719"/>
              <a:ext cx="7309716" cy="289310"/>
              <a:chOff x="904875" y="1940719"/>
              <a:chExt cx="7309716" cy="28931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904875" y="1988344"/>
                <a:ext cx="47625" cy="47625"/>
              </a:xfrm>
              <a:prstGeom prst="rect">
                <a:avLst/>
              </a:prstGeom>
              <a:solidFill>
                <a:srgbClr val="6FAC46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066800" y="1940719"/>
                <a:ext cx="7147791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8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操作 1：给 [l, r] 内每个数增加 delta；操作 2：查询 a[p]。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904875" y="2347912"/>
              <a:ext cx="5390921" cy="289310"/>
              <a:chOff x="904875" y="2347912"/>
              <a:chExt cx="5390921" cy="28931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904875" y="2395538"/>
                <a:ext cx="47625" cy="47625"/>
              </a:xfrm>
              <a:prstGeom prst="rect">
                <a:avLst/>
              </a:prstGeom>
              <a:solidFill>
                <a:srgbClr val="6FAC46"/>
              </a:solidFill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1066800" y="2347912"/>
                <a:ext cx="5228996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8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逐个修改长度为 k 的区间，需要 O(k log n)。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941832" y="2973705"/>
              <a:ext cx="645689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6FAC46"/>
                  </a:solidFill>
                  <a:ea typeface="Microsoft YaHei"/>
                  <a:cs typeface="微软雅黑"/>
                </a:rPr>
                <a:t>差分：b[i] = a[i] - a[i - 1]，约定 a[0] = 0。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72362" y="3709511"/>
              <a:ext cx="974626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66758A"/>
                  </a:solidFill>
                  <a:ea typeface="微软雅黑"/>
                  <a:cs typeface="微软雅黑"/>
                </a:rPr>
                <a:t>a[0] = 0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3524250" y="3590925"/>
              <a:ext cx="1219200" cy="438150"/>
              <a:chOff x="3524250" y="3590925"/>
              <a:chExt cx="1219200" cy="4381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524250" y="3590925"/>
                <a:ext cx="1219200" cy="438150"/>
              </a:xfrm>
              <a:prstGeom prst="roundRect">
                <a:avLst>
                  <a:gd name="adj" fmla="val 15217"/>
                </a:avLst>
              </a:prstGeom>
              <a:solidFill>
                <a:srgbClr val="F1F3F5"/>
              </a:solidFill>
              <a:ln w="13335">
                <a:solidFill>
                  <a:srgbClr val="A5A5A5"/>
                </a:solidFill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4064921" y="3686175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3935078" y="3322796"/>
              <a:ext cx="397545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a[1]</a:t>
              </a:r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5181600" y="3590925"/>
              <a:ext cx="1219200" cy="438150"/>
              <a:chOff x="5181600" y="3590925"/>
              <a:chExt cx="1219200" cy="438150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5181600" y="3590925"/>
                <a:ext cx="1219200" cy="438150"/>
              </a:xfrm>
              <a:prstGeom prst="roundRect">
                <a:avLst>
                  <a:gd name="adj" fmla="val 15217"/>
                </a:avLst>
              </a:prstGeom>
              <a:solidFill>
                <a:srgbClr val="F1F3F5"/>
              </a:solidFill>
              <a:ln w="13335">
                <a:solidFill>
                  <a:srgbClr val="A5A5A5"/>
                </a:solidFill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5722271" y="3686175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5592428" y="3322796"/>
              <a:ext cx="397545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a[2]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6838950" y="3590925"/>
              <a:ext cx="1219200" cy="438150"/>
              <a:chOff x="6838950" y="3590925"/>
              <a:chExt cx="1219200" cy="4381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838950" y="3590925"/>
                <a:ext cx="1219200" cy="438150"/>
              </a:xfrm>
              <a:prstGeom prst="roundRect">
                <a:avLst>
                  <a:gd name="adj" fmla="val 15217"/>
                </a:avLst>
              </a:prstGeom>
              <a:solidFill>
                <a:srgbClr val="F1F3F5"/>
              </a:solidFill>
              <a:ln w="13335">
                <a:solidFill>
                  <a:srgbClr val="A5A5A5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7379621" y="3686175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7249778" y="3322796"/>
              <a:ext cx="397545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a[3]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8496300" y="3590925"/>
              <a:ext cx="1219200" cy="438150"/>
              <a:chOff x="8496300" y="3590925"/>
              <a:chExt cx="1219200" cy="4381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8496300" y="3590925"/>
                <a:ext cx="1219200" cy="438150"/>
              </a:xfrm>
              <a:prstGeom prst="roundRect">
                <a:avLst>
                  <a:gd name="adj" fmla="val 15217"/>
                </a:avLst>
              </a:prstGeom>
              <a:solidFill>
                <a:srgbClr val="F1F3F5"/>
              </a:solidFill>
              <a:ln w="13335">
                <a:solidFill>
                  <a:srgbClr val="A5A5A5"/>
                </a:solidFill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9036971" y="3686175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8907128" y="3322796"/>
              <a:ext cx="397545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a[4]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4086225" y="4095750"/>
              <a:ext cx="95250" cy="409575"/>
              <a:chOff x="4086225" y="4095750"/>
              <a:chExt cx="95250" cy="409575"/>
            </a:xfrm>
          </p:grpSpPr>
          <p:sp>
            <p:nvSpPr>
              <p:cNvPr id="39" name="Line 39"/>
              <p:cNvSpPr/>
              <p:nvPr/>
            </p:nvSpPr>
            <p:spPr>
              <a:xfrm>
                <a:off x="4133850" y="4095750"/>
                <a:ext cx="9525" cy="4095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09575">
                    <a:moveTo>
                      <a:pt x="0" y="0"/>
                    </a:moveTo>
                    <a:lnTo>
                      <a:pt x="0" y="409575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</a:ln>
            </p:spPr>
          </p:sp>
          <p:sp>
            <p:nvSpPr>
              <p:cNvPr id="40" name="Polygon 40"/>
              <p:cNvSpPr/>
              <p:nvPr/>
            </p:nvSpPr>
            <p:spPr>
              <a:xfrm>
                <a:off x="4086225" y="4400550"/>
                <a:ext cx="952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04775">
                    <a:moveTo>
                      <a:pt x="47625" y="104775"/>
                    </a:moveTo>
                    <a:lnTo>
                      <a:pt x="0" y="0"/>
                    </a:lnTo>
                    <a:lnTo>
                      <a:pt x="9525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44" name="Group 44"/>
            <p:cNvGrpSpPr/>
            <p:nvPr/>
          </p:nvGrpSpPr>
          <p:grpSpPr>
            <a:xfrm>
              <a:off x="3524250" y="4610100"/>
              <a:ext cx="1219200" cy="438150"/>
              <a:chOff x="3524250" y="4610100"/>
              <a:chExt cx="1219200" cy="4381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3524250" y="4610100"/>
                <a:ext cx="1219200" cy="438150"/>
              </a:xfrm>
              <a:prstGeom prst="roundRect">
                <a:avLst>
                  <a:gd name="adj" fmla="val 15217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4064921" y="470535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3958322" y="5251132"/>
              <a:ext cx="35105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66758A"/>
                  </a:solidFill>
                  <a:ea typeface="微软雅黑"/>
                  <a:cs typeface="微软雅黑"/>
                </a:rPr>
                <a:t>3−0</a:t>
              </a:r>
            </a:p>
          </p:txBody>
        </p:sp>
        <p:grpSp>
          <p:nvGrpSpPr>
            <p:cNvPr id="48" name="Group 48"/>
            <p:cNvGrpSpPr/>
            <p:nvPr/>
          </p:nvGrpSpPr>
          <p:grpSpPr>
            <a:xfrm>
              <a:off x="5743575" y="4095750"/>
              <a:ext cx="95250" cy="409575"/>
              <a:chOff x="5743575" y="4095750"/>
              <a:chExt cx="95250" cy="409575"/>
            </a:xfrm>
          </p:grpSpPr>
          <p:sp>
            <p:nvSpPr>
              <p:cNvPr id="46" name="Line 46"/>
              <p:cNvSpPr/>
              <p:nvPr/>
            </p:nvSpPr>
            <p:spPr>
              <a:xfrm>
                <a:off x="5791200" y="4095750"/>
                <a:ext cx="9525" cy="4095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09575">
                    <a:moveTo>
                      <a:pt x="0" y="0"/>
                    </a:moveTo>
                    <a:lnTo>
                      <a:pt x="0" y="409575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</a:ln>
            </p:spPr>
          </p:sp>
          <p:sp>
            <p:nvSpPr>
              <p:cNvPr id="47" name="Polygon 47"/>
              <p:cNvSpPr/>
              <p:nvPr/>
            </p:nvSpPr>
            <p:spPr>
              <a:xfrm>
                <a:off x="5743575" y="4400550"/>
                <a:ext cx="952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04775">
                    <a:moveTo>
                      <a:pt x="47625" y="104775"/>
                    </a:moveTo>
                    <a:lnTo>
                      <a:pt x="0" y="0"/>
                    </a:lnTo>
                    <a:lnTo>
                      <a:pt x="9525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51" name="Group 51"/>
            <p:cNvGrpSpPr/>
            <p:nvPr/>
          </p:nvGrpSpPr>
          <p:grpSpPr>
            <a:xfrm>
              <a:off x="5181600" y="4610100"/>
              <a:ext cx="1219200" cy="438150"/>
              <a:chOff x="5181600" y="4610100"/>
              <a:chExt cx="1219200" cy="4381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5181600" y="4610100"/>
                <a:ext cx="1219200" cy="438150"/>
              </a:xfrm>
              <a:prstGeom prst="roundRect">
                <a:avLst>
                  <a:gd name="adj" fmla="val 15217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5653341" y="4705350"/>
                <a:ext cx="275717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-2</a:t>
                </a:r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5615672" y="5251132"/>
              <a:ext cx="35105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66758A"/>
                  </a:solidFill>
                  <a:ea typeface="微软雅黑"/>
                  <a:cs typeface="微软雅黑"/>
                </a:rPr>
                <a:t>1−3</a:t>
              </a:r>
            </a:p>
          </p:txBody>
        </p:sp>
        <p:grpSp>
          <p:nvGrpSpPr>
            <p:cNvPr id="55" name="Group 55"/>
            <p:cNvGrpSpPr/>
            <p:nvPr/>
          </p:nvGrpSpPr>
          <p:grpSpPr>
            <a:xfrm>
              <a:off x="7400925" y="4095750"/>
              <a:ext cx="95250" cy="409575"/>
              <a:chOff x="7400925" y="4095750"/>
              <a:chExt cx="95250" cy="409575"/>
            </a:xfrm>
          </p:grpSpPr>
          <p:sp>
            <p:nvSpPr>
              <p:cNvPr id="53" name="Line 53"/>
              <p:cNvSpPr/>
              <p:nvPr/>
            </p:nvSpPr>
            <p:spPr>
              <a:xfrm>
                <a:off x="7448550" y="4095750"/>
                <a:ext cx="9525" cy="4095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09575">
                    <a:moveTo>
                      <a:pt x="0" y="0"/>
                    </a:moveTo>
                    <a:lnTo>
                      <a:pt x="0" y="409575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</a:ln>
            </p:spPr>
          </p:sp>
          <p:sp>
            <p:nvSpPr>
              <p:cNvPr id="54" name="Polygon 54"/>
              <p:cNvSpPr/>
              <p:nvPr/>
            </p:nvSpPr>
            <p:spPr>
              <a:xfrm>
                <a:off x="7400925" y="4400550"/>
                <a:ext cx="952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04775">
                    <a:moveTo>
                      <a:pt x="47625" y="104775"/>
                    </a:moveTo>
                    <a:lnTo>
                      <a:pt x="0" y="0"/>
                    </a:lnTo>
                    <a:lnTo>
                      <a:pt x="9525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58" name="Group 58"/>
            <p:cNvGrpSpPr/>
            <p:nvPr/>
          </p:nvGrpSpPr>
          <p:grpSpPr>
            <a:xfrm>
              <a:off x="6838950" y="4610100"/>
              <a:ext cx="1219200" cy="438150"/>
              <a:chOff x="6838950" y="4610100"/>
              <a:chExt cx="1219200" cy="43815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6838950" y="4610100"/>
                <a:ext cx="1219200" cy="438150"/>
              </a:xfrm>
              <a:prstGeom prst="roundRect">
                <a:avLst>
                  <a:gd name="adj" fmla="val 15217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57" name="TextBox 57"/>
              <p:cNvSpPr txBox="1"/>
              <p:nvPr/>
            </p:nvSpPr>
            <p:spPr>
              <a:xfrm>
                <a:off x="7379621" y="470535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sp>
          <p:nvSpPr>
            <p:cNvPr id="59" name="TextBox 59"/>
            <p:cNvSpPr txBox="1"/>
            <p:nvPr/>
          </p:nvSpPr>
          <p:spPr>
            <a:xfrm>
              <a:off x="7273022" y="5251132"/>
              <a:ext cx="35105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66758A"/>
                  </a:solidFill>
                  <a:ea typeface="微软雅黑"/>
                  <a:cs typeface="微软雅黑"/>
                </a:rPr>
                <a:t>4−1</a:t>
              </a:r>
            </a:p>
          </p:txBody>
        </p:sp>
        <p:grpSp>
          <p:nvGrpSpPr>
            <p:cNvPr id="62" name="Group 62"/>
            <p:cNvGrpSpPr/>
            <p:nvPr/>
          </p:nvGrpSpPr>
          <p:grpSpPr>
            <a:xfrm>
              <a:off x="9058275" y="4095750"/>
              <a:ext cx="95250" cy="409575"/>
              <a:chOff x="9058275" y="4095750"/>
              <a:chExt cx="95250" cy="409575"/>
            </a:xfrm>
          </p:grpSpPr>
          <p:sp>
            <p:nvSpPr>
              <p:cNvPr id="60" name="Line 60"/>
              <p:cNvSpPr/>
              <p:nvPr/>
            </p:nvSpPr>
            <p:spPr>
              <a:xfrm>
                <a:off x="9105900" y="4095750"/>
                <a:ext cx="9525" cy="4095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09575">
                    <a:moveTo>
                      <a:pt x="0" y="0"/>
                    </a:moveTo>
                    <a:lnTo>
                      <a:pt x="0" y="409575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</a:ln>
            </p:spPr>
          </p:sp>
          <p:sp>
            <p:nvSpPr>
              <p:cNvPr id="61" name="Polygon 61"/>
              <p:cNvSpPr/>
              <p:nvPr/>
            </p:nvSpPr>
            <p:spPr>
              <a:xfrm>
                <a:off x="9058275" y="4400550"/>
                <a:ext cx="952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04775">
                    <a:moveTo>
                      <a:pt x="47625" y="104775"/>
                    </a:moveTo>
                    <a:lnTo>
                      <a:pt x="0" y="0"/>
                    </a:lnTo>
                    <a:lnTo>
                      <a:pt x="9525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grpSp>
          <p:nvGrpSpPr>
            <p:cNvPr id="65" name="Group 65"/>
            <p:cNvGrpSpPr/>
            <p:nvPr/>
          </p:nvGrpSpPr>
          <p:grpSpPr>
            <a:xfrm>
              <a:off x="8496300" y="4610100"/>
              <a:ext cx="1219200" cy="438150"/>
              <a:chOff x="8496300" y="4610100"/>
              <a:chExt cx="1219200" cy="438150"/>
            </a:xfrm>
          </p:grpSpPr>
          <p:sp>
            <p:nvSpPr>
              <p:cNvPr id="63" name="Rectangle 63"/>
              <p:cNvSpPr/>
              <p:nvPr/>
            </p:nvSpPr>
            <p:spPr>
              <a:xfrm>
                <a:off x="8496300" y="4610100"/>
                <a:ext cx="1219200" cy="438150"/>
              </a:xfrm>
              <a:prstGeom prst="roundRect">
                <a:avLst>
                  <a:gd name="adj" fmla="val 15217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64" name="TextBox 64"/>
              <p:cNvSpPr txBox="1"/>
              <p:nvPr/>
            </p:nvSpPr>
            <p:spPr>
              <a:xfrm>
                <a:off x="8968041" y="4705350"/>
                <a:ext cx="275717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-3</a:t>
                </a:r>
              </a:p>
            </p:txBody>
          </p:sp>
        </p:grpSp>
        <p:sp>
          <p:nvSpPr>
            <p:cNvPr id="66" name="TextBox 66"/>
            <p:cNvSpPr txBox="1"/>
            <p:nvPr/>
          </p:nvSpPr>
          <p:spPr>
            <a:xfrm>
              <a:off x="8930372" y="5251132"/>
              <a:ext cx="35105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66758A"/>
                  </a:solidFill>
                  <a:ea typeface="微软雅黑"/>
                  <a:cs typeface="微软雅黑"/>
                </a:rPr>
                <a:t>1−4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2801252" y="4712494"/>
              <a:ext cx="399148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80" dirty="0">
                  <a:solidFill>
                    <a:srgbClr val="5B9BD5"/>
                  </a:solidFill>
                  <a:ea typeface="微软雅黑"/>
                  <a:cs typeface="微软雅黑"/>
                </a:rPr>
                <a:t>b[]</a:t>
              </a:r>
            </a:p>
          </p:txBody>
        </p:sp>
        <p:sp>
          <p:nvSpPr>
            <p:cNvPr id="68" name="Rectangle 68"/>
            <p:cNvSpPr/>
            <p:nvPr/>
          </p:nvSpPr>
          <p:spPr>
            <a:xfrm>
              <a:off x="876300" y="5686425"/>
              <a:ext cx="10439400" cy="365760"/>
            </a:xfrm>
            <a:prstGeom prst="roundRect">
              <a:avLst>
                <a:gd name="adj" fmla="val 15625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943356" y="5777865"/>
              <a:ext cx="542937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还原 a[3]：3 + (−2) + 3 = 4。差分可以为负数。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5226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904915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差分把区间加变成两个端点修改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86" name="Group 86"/>
          <p:cNvGrpSpPr/>
          <p:nvPr/>
        </p:nvGrpSpPr>
        <p:grpSpPr>
          <a:xfrm>
            <a:off x="941451" y="1936909"/>
            <a:ext cx="10040874" cy="4232296"/>
            <a:chOff x="941451" y="1936909"/>
            <a:chExt cx="10040874" cy="4232296"/>
          </a:xfrm>
        </p:grpSpPr>
        <p:sp>
          <p:nvSpPr>
            <p:cNvPr id="15" name="TextBox 15"/>
            <p:cNvSpPr txBox="1"/>
            <p:nvPr/>
          </p:nvSpPr>
          <p:spPr>
            <a:xfrm>
              <a:off x="941451" y="1936909"/>
              <a:ext cx="7155805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6FAC46"/>
                  </a:solidFill>
                  <a:ea typeface="Microsoft YaHei"/>
                  <a:cs typeface="微软雅黑"/>
                </a:rPr>
                <a:t>给 [l, r] 每个数加 x：b[l] += x，b[r + 1] -= x。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2975" y="2455069"/>
              <a:ext cx="5418150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66758A"/>
                  </a:solidFill>
                  <a:ea typeface="Microsoft YaHei"/>
                  <a:cs typeface="微软雅黑"/>
                </a:rPr>
                <a:t>例：给 [3, 6] 中每个数加 2。下图只展示增量。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369782" y="2951321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379432" y="2951321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389082" y="2951321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98732" y="2951321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408382" y="2951321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418032" y="2951321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427682" y="2951321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7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437332" y="2951321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8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449102" y="3348990"/>
              <a:ext cx="130324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66758A"/>
                  </a:solidFill>
                  <a:ea typeface="Microsoft YaHei"/>
                  <a:cs typeface="微软雅黑"/>
                </a:rPr>
                <a:t>差分变化 Δb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2952750" y="3248025"/>
              <a:ext cx="962025" cy="419100"/>
              <a:chOff x="2952750" y="3248025"/>
              <a:chExt cx="962025" cy="4191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952750" y="32480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3370444" y="33432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962400" y="3248025"/>
              <a:ext cx="962025" cy="419100"/>
              <a:chOff x="3962400" y="3248025"/>
              <a:chExt cx="962025" cy="4191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962400" y="32480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4380094" y="33432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972050" y="3248025"/>
              <a:ext cx="962025" cy="419100"/>
              <a:chOff x="4972050" y="3248025"/>
              <a:chExt cx="962025" cy="4191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972050" y="32480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5326426" y="3343275"/>
                <a:ext cx="25327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+2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5981700" y="3248025"/>
              <a:ext cx="962025" cy="419100"/>
              <a:chOff x="5981700" y="3248025"/>
              <a:chExt cx="962025" cy="4191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5981700" y="32480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6399394" y="33432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991350" y="3248025"/>
              <a:ext cx="962025" cy="419100"/>
              <a:chOff x="6991350" y="3248025"/>
              <a:chExt cx="962025" cy="4191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991350" y="32480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7409044" y="33432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01000" y="3248025"/>
              <a:ext cx="962025" cy="419100"/>
              <a:chOff x="8001000" y="3248025"/>
              <a:chExt cx="962025" cy="4191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01000" y="32480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8418694" y="33432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9010650" y="3248025"/>
              <a:ext cx="962025" cy="419100"/>
              <a:chOff x="9010650" y="3248025"/>
              <a:chExt cx="962025" cy="4191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9010650" y="32480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9365026" y="3343275"/>
                <a:ext cx="25327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−2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10020300" y="3248025"/>
              <a:ext cx="962025" cy="419100"/>
              <a:chOff x="10020300" y="3248025"/>
              <a:chExt cx="962025" cy="4191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10020300" y="324802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10437994" y="33432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5400675" y="3752850"/>
              <a:ext cx="95250" cy="371475"/>
              <a:chOff x="5400675" y="3752850"/>
              <a:chExt cx="95250" cy="371475"/>
            </a:xfrm>
          </p:grpSpPr>
          <p:sp>
            <p:nvSpPr>
              <p:cNvPr id="50" name="Line 50"/>
              <p:cNvSpPr/>
              <p:nvPr/>
            </p:nvSpPr>
            <p:spPr>
              <a:xfrm>
                <a:off x="5448300" y="3752850"/>
                <a:ext cx="9525" cy="3714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71475">
                    <a:moveTo>
                      <a:pt x="0" y="0"/>
                    </a:moveTo>
                    <a:lnTo>
                      <a:pt x="0" y="371475"/>
                    </a:lnTo>
                  </a:path>
                </a:pathLst>
              </a:custGeom>
              <a:noFill/>
              <a:ln w="23812">
                <a:solidFill>
                  <a:srgbClr val="B7C1CA"/>
                </a:solidFill>
              </a:ln>
            </p:spPr>
          </p:sp>
          <p:sp>
            <p:nvSpPr>
              <p:cNvPr id="51" name="Polygon 51"/>
              <p:cNvSpPr/>
              <p:nvPr/>
            </p:nvSpPr>
            <p:spPr>
              <a:xfrm>
                <a:off x="5400675" y="4019550"/>
                <a:ext cx="952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04775">
                    <a:moveTo>
                      <a:pt x="47625" y="104775"/>
                    </a:moveTo>
                    <a:lnTo>
                      <a:pt x="0" y="0"/>
                    </a:lnTo>
                    <a:lnTo>
                      <a:pt x="95250" y="0"/>
                    </a:lnTo>
                    <a:close/>
                  </a:path>
                </a:pathLst>
              </a:custGeom>
              <a:solidFill>
                <a:srgbClr val="B7C1CA"/>
              </a:solidFill>
              <a:ln>
                <a:noFill/>
              </a:ln>
            </p:spPr>
          </p:sp>
        </p:grpSp>
        <p:grpSp>
          <p:nvGrpSpPr>
            <p:cNvPr id="55" name="Group 55"/>
            <p:cNvGrpSpPr/>
            <p:nvPr/>
          </p:nvGrpSpPr>
          <p:grpSpPr>
            <a:xfrm>
              <a:off x="9439275" y="3752850"/>
              <a:ext cx="95250" cy="371475"/>
              <a:chOff x="9439275" y="3752850"/>
              <a:chExt cx="95250" cy="371475"/>
            </a:xfrm>
          </p:grpSpPr>
          <p:sp>
            <p:nvSpPr>
              <p:cNvPr id="53" name="Line 53"/>
              <p:cNvSpPr/>
              <p:nvPr/>
            </p:nvSpPr>
            <p:spPr>
              <a:xfrm>
                <a:off x="9486900" y="3752850"/>
                <a:ext cx="9525" cy="3714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71475">
                    <a:moveTo>
                      <a:pt x="0" y="0"/>
                    </a:moveTo>
                    <a:lnTo>
                      <a:pt x="0" y="371475"/>
                    </a:lnTo>
                  </a:path>
                </a:pathLst>
              </a:custGeom>
              <a:noFill/>
              <a:ln w="23812">
                <a:solidFill>
                  <a:srgbClr val="B7C1CA"/>
                </a:solidFill>
              </a:ln>
            </p:spPr>
          </p:sp>
          <p:sp>
            <p:nvSpPr>
              <p:cNvPr id="54" name="Polygon 54"/>
              <p:cNvSpPr/>
              <p:nvPr/>
            </p:nvSpPr>
            <p:spPr>
              <a:xfrm>
                <a:off x="9439275" y="4019550"/>
                <a:ext cx="952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04775">
                    <a:moveTo>
                      <a:pt x="47625" y="104775"/>
                    </a:moveTo>
                    <a:lnTo>
                      <a:pt x="0" y="0"/>
                    </a:lnTo>
                    <a:lnTo>
                      <a:pt x="95250" y="0"/>
                    </a:lnTo>
                    <a:close/>
                  </a:path>
                </a:pathLst>
              </a:custGeom>
              <a:solidFill>
                <a:srgbClr val="B7C1CA"/>
              </a:solidFill>
              <a:ln>
                <a:noFill/>
              </a:ln>
            </p:spPr>
          </p:sp>
        </p:grpSp>
        <p:sp>
          <p:nvSpPr>
            <p:cNvPr id="56" name="TextBox 56"/>
            <p:cNvSpPr txBox="1"/>
            <p:nvPr/>
          </p:nvSpPr>
          <p:spPr>
            <a:xfrm>
              <a:off x="1449102" y="4358640"/>
              <a:ext cx="130324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66758A"/>
                  </a:solidFill>
                  <a:ea typeface="Microsoft YaHei"/>
                  <a:cs typeface="微软雅黑"/>
                </a:rPr>
                <a:t>累计变化 Δa</a:t>
              </a:r>
            </a:p>
          </p:txBody>
        </p:sp>
        <p:grpSp>
          <p:nvGrpSpPr>
            <p:cNvPr id="59" name="Group 59"/>
            <p:cNvGrpSpPr/>
            <p:nvPr/>
          </p:nvGrpSpPr>
          <p:grpSpPr>
            <a:xfrm>
              <a:off x="2952750" y="4257675"/>
              <a:ext cx="962025" cy="419100"/>
              <a:chOff x="2952750" y="4257675"/>
              <a:chExt cx="962025" cy="419100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2952750" y="425767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3370444" y="435292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3962400" y="4257675"/>
              <a:ext cx="962025" cy="419100"/>
              <a:chOff x="3962400" y="4257675"/>
              <a:chExt cx="962025" cy="419100"/>
            </a:xfrm>
          </p:grpSpPr>
          <p:sp>
            <p:nvSpPr>
              <p:cNvPr id="60" name="Rectangle 60"/>
              <p:cNvSpPr/>
              <p:nvPr/>
            </p:nvSpPr>
            <p:spPr>
              <a:xfrm>
                <a:off x="3962400" y="425767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4380094" y="435292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4972050" y="4257675"/>
              <a:ext cx="962025" cy="419100"/>
              <a:chOff x="4972050" y="4257675"/>
              <a:chExt cx="962025" cy="419100"/>
            </a:xfrm>
          </p:grpSpPr>
          <p:sp>
            <p:nvSpPr>
              <p:cNvPr id="63" name="Rectangle 63"/>
              <p:cNvSpPr/>
              <p:nvPr/>
            </p:nvSpPr>
            <p:spPr>
              <a:xfrm>
                <a:off x="4972050" y="425767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4F0DF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4" name="TextBox 64"/>
              <p:cNvSpPr txBox="1"/>
              <p:nvPr/>
            </p:nvSpPr>
            <p:spPr>
              <a:xfrm>
                <a:off x="5326426" y="4352925"/>
                <a:ext cx="25327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+2</a:t>
                </a:r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5981700" y="4257675"/>
              <a:ext cx="962025" cy="419100"/>
              <a:chOff x="5981700" y="4257675"/>
              <a:chExt cx="962025" cy="419100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5981700" y="425767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4F0DF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6336076" y="4352925"/>
                <a:ext cx="25327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+2</a:t>
                </a:r>
              </a:p>
            </p:txBody>
          </p:sp>
        </p:grpSp>
        <p:grpSp>
          <p:nvGrpSpPr>
            <p:cNvPr id="71" name="Group 71"/>
            <p:cNvGrpSpPr/>
            <p:nvPr/>
          </p:nvGrpSpPr>
          <p:grpSpPr>
            <a:xfrm>
              <a:off x="6991350" y="4257675"/>
              <a:ext cx="962025" cy="419100"/>
              <a:chOff x="6991350" y="4257675"/>
              <a:chExt cx="962025" cy="419100"/>
            </a:xfrm>
          </p:grpSpPr>
          <p:sp>
            <p:nvSpPr>
              <p:cNvPr id="69" name="Rectangle 69"/>
              <p:cNvSpPr/>
              <p:nvPr/>
            </p:nvSpPr>
            <p:spPr>
              <a:xfrm>
                <a:off x="6991350" y="425767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4F0DF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7345726" y="4352925"/>
                <a:ext cx="25327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+2</a:t>
                </a:r>
              </a:p>
            </p:txBody>
          </p:sp>
        </p:grpSp>
        <p:grpSp>
          <p:nvGrpSpPr>
            <p:cNvPr id="74" name="Group 74"/>
            <p:cNvGrpSpPr/>
            <p:nvPr/>
          </p:nvGrpSpPr>
          <p:grpSpPr>
            <a:xfrm>
              <a:off x="8001000" y="4257675"/>
              <a:ext cx="962025" cy="419100"/>
              <a:chOff x="8001000" y="4257675"/>
              <a:chExt cx="962025" cy="419100"/>
            </a:xfrm>
          </p:grpSpPr>
          <p:sp>
            <p:nvSpPr>
              <p:cNvPr id="72" name="Rectangle 72"/>
              <p:cNvSpPr/>
              <p:nvPr/>
            </p:nvSpPr>
            <p:spPr>
              <a:xfrm>
                <a:off x="8001000" y="425767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E4F0DF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73" name="TextBox 73"/>
              <p:cNvSpPr txBox="1"/>
              <p:nvPr/>
            </p:nvSpPr>
            <p:spPr>
              <a:xfrm>
                <a:off x="8355376" y="4352925"/>
                <a:ext cx="25327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+2</a:t>
                </a:r>
              </a:p>
            </p:txBody>
          </p:sp>
        </p:grpSp>
        <p:grpSp>
          <p:nvGrpSpPr>
            <p:cNvPr id="77" name="Group 77"/>
            <p:cNvGrpSpPr/>
            <p:nvPr/>
          </p:nvGrpSpPr>
          <p:grpSpPr>
            <a:xfrm>
              <a:off x="9010650" y="4257675"/>
              <a:ext cx="962025" cy="419100"/>
              <a:chOff x="9010650" y="4257675"/>
              <a:chExt cx="962025" cy="419100"/>
            </a:xfrm>
          </p:grpSpPr>
          <p:sp>
            <p:nvSpPr>
              <p:cNvPr id="75" name="Rectangle 75"/>
              <p:cNvSpPr/>
              <p:nvPr/>
            </p:nvSpPr>
            <p:spPr>
              <a:xfrm>
                <a:off x="9010650" y="425767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76" name="TextBox 76"/>
              <p:cNvSpPr txBox="1"/>
              <p:nvPr/>
            </p:nvSpPr>
            <p:spPr>
              <a:xfrm>
                <a:off x="9428344" y="435292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grpSp>
          <p:nvGrpSpPr>
            <p:cNvPr id="80" name="Group 80"/>
            <p:cNvGrpSpPr/>
            <p:nvPr/>
          </p:nvGrpSpPr>
          <p:grpSpPr>
            <a:xfrm>
              <a:off x="10020300" y="4257675"/>
              <a:ext cx="962025" cy="419100"/>
              <a:chOff x="10020300" y="4257675"/>
              <a:chExt cx="962025" cy="419100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10020300" y="4257675"/>
                <a:ext cx="962025" cy="419100"/>
              </a:xfrm>
              <a:prstGeom prst="roundRect">
                <a:avLst>
                  <a:gd name="adj" fmla="val 1590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10437994" y="435292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sp>
          <p:nvSpPr>
            <p:cNvPr id="81" name="TextBox 81"/>
            <p:cNvSpPr txBox="1"/>
            <p:nvPr/>
          </p:nvSpPr>
          <p:spPr>
            <a:xfrm>
              <a:off x="4468865" y="4909661"/>
              <a:ext cx="1958871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ED7D31"/>
                  </a:solidFill>
                  <a:ea typeface="Microsoft YaHei"/>
                  <a:cs typeface="微软雅黑"/>
                </a:rPr>
                <a:t>从 l = 3 开始增加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8606851" y="4909661"/>
              <a:ext cx="176009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ED7D31"/>
                  </a:solidFill>
                  <a:ea typeface="Microsoft YaHei"/>
                  <a:cs typeface="微软雅黑"/>
                </a:rPr>
                <a:t>从 r+1 = 7 恢复</a:t>
              </a:r>
            </a:p>
          </p:txBody>
        </p:sp>
        <p:sp>
          <p:nvSpPr>
            <p:cNvPr id="83" name="Line 83"/>
            <p:cNvSpPr/>
            <p:nvPr/>
          </p:nvSpPr>
          <p:spPr>
            <a:xfrm>
              <a:off x="4981575" y="5324475"/>
              <a:ext cx="3952875" cy="9525"/>
            </a:xfrm>
            <a:custGeom>
              <a:avLst/>
              <a:gdLst/>
              <a:ahLst/>
              <a:cxnLst/>
              <a:rect l="l" t="t" r="r" b="b"/>
              <a:pathLst>
                <a:path w="3952875" h="9525">
                  <a:moveTo>
                    <a:pt x="0" y="0"/>
                  </a:moveTo>
                  <a:lnTo>
                    <a:pt x="3952875" y="0"/>
                  </a:lnTo>
                </a:path>
              </a:pathLst>
            </a:custGeom>
            <a:noFill/>
            <a:ln w="38100">
              <a:solidFill>
                <a:srgbClr val="6FAC46"/>
              </a:solidFill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5819927" y="5436394"/>
              <a:ext cx="2266647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rgbClr val="6FAC46"/>
                  </a:solidFill>
                  <a:ea typeface="Microsoft YaHei"/>
                  <a:cs typeface="微软雅黑"/>
                </a:rPr>
                <a:t>只有 [3, 6] 受影响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3804507" y="5858351"/>
              <a:ext cx="4582986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rgbClr val="6FAC46"/>
                  </a:solidFill>
                  <a:ea typeface="Microsoft YaHei"/>
                  <a:cs typeface="微软雅黑"/>
                </a:rPr>
                <a:t>区间内全部修改 → 差分中只改两个端点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9351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12418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例 5-7 的核心 add 调用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838200" y="1943576"/>
            <a:ext cx="10515600" cy="4116598"/>
            <a:chOff x="838200" y="1943576"/>
            <a:chExt cx="10515600" cy="4116598"/>
          </a:xfrm>
        </p:grpSpPr>
        <p:sp>
          <p:nvSpPr>
            <p:cNvPr id="15" name="TextBox 15"/>
            <p:cNvSpPr txBox="1"/>
            <p:nvPr/>
          </p:nvSpPr>
          <p:spPr>
            <a:xfrm>
              <a:off x="942213" y="1943576"/>
              <a:ext cx="5230599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6FAC46"/>
                  </a:solidFill>
                  <a:ea typeface="Microsoft YaHei"/>
                  <a:cs typeface="微软雅黑"/>
                </a:rPr>
                <a:t>本题 tree[] 维护差分数组 b[] 的区间和。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9838" y="2515076"/>
              <a:ext cx="1298432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初始化阶段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229356" y="2520315"/>
              <a:ext cx="176490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6758A"/>
                  </a:solidFill>
                  <a:ea typeface="Microsoft YaHei"/>
                  <a:cs typeface="微软雅黑"/>
                </a:rPr>
                <a:t>每个 i 执行一次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38200" y="2876550"/>
              <a:ext cx="10515600" cy="781050"/>
            </a:xfrm>
            <a:prstGeom prst="roundRect">
              <a:avLst>
                <a:gd name="adj" fmla="val 8537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942594" y="2989898"/>
              <a:ext cx="8846943" cy="300082"/>
              <a:chOff x="942594" y="2989898"/>
              <a:chExt cx="8846943" cy="300082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942594" y="2989898"/>
                <a:ext cx="1792157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add(i, b[i]);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2515" y="3031998"/>
                <a:ext cx="2467022" cy="240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加入第 i 个初始差分。</a:t>
                </a:r>
              </a:p>
            </p:txBody>
          </p:sp>
        </p:grpSp>
        <p:sp>
          <p:nvSpPr>
            <p:cNvPr id="22" name="Line 22"/>
            <p:cNvSpPr/>
            <p:nvPr/>
          </p:nvSpPr>
          <p:spPr>
            <a:xfrm>
              <a:off x="952500" y="38862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4288">
              <a:solidFill>
                <a:srgbClr val="D5E0E9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9838" y="4077176"/>
              <a:ext cx="1558119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ED7D31"/>
                  </a:solidFill>
                  <a:ea typeface="Microsoft YaHei"/>
                  <a:cs typeface="微软雅黑"/>
                </a:rPr>
                <a:t>每次区间修改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610356" y="4091940"/>
              <a:ext cx="258404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6758A"/>
                  </a:solidFill>
                  <a:ea typeface="Microsoft YaHei"/>
                  <a:cs typeface="微软雅黑"/>
                </a:rPr>
                <a:t>每次操作只执行两次 add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38200" y="4495800"/>
              <a:ext cx="10515600" cy="1104900"/>
            </a:xfrm>
            <a:prstGeom prst="roundRect">
              <a:avLst>
                <a:gd name="adj" fmla="val 6034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942594" y="4609148"/>
              <a:ext cx="8915872" cy="602214"/>
              <a:chOff x="942594" y="4609148"/>
              <a:chExt cx="8915872" cy="602214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942594" y="4609148"/>
                <a:ext cx="1930016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add(l, delta);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322515" y="4651248"/>
                <a:ext cx="2535951" cy="240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从左端点开始增加影响。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942594" y="4911280"/>
                <a:ext cx="2619307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33248"/>
                    </a:solidFill>
                    <a:ea typeface="Consolas"/>
                    <a:cs typeface="Consolas"/>
                  </a:rPr>
                  <a:t>add(r + 1, -delta);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322515" y="4953381"/>
                <a:ext cx="2535951" cy="240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从右端点之后抵消影响。</a:t>
                </a:r>
              </a:p>
            </p:txBody>
          </p:sp>
        </p:grpSp>
        <p:sp>
          <p:nvSpPr>
            <p:cNvPr id="31" name="Rectangle 31"/>
            <p:cNvSpPr/>
            <p:nvPr/>
          </p:nvSpPr>
          <p:spPr>
            <a:xfrm>
              <a:off x="876300" y="5705475"/>
              <a:ext cx="10439400" cy="350520"/>
            </a:xfrm>
            <a:prstGeom prst="roundRect">
              <a:avLst>
                <a:gd name="adj" fmla="val 16304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43737" y="5795486"/>
              <a:ext cx="6572312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476F2D"/>
                  </a:solidFill>
                  <a:ea typeface="Microsoft YaHei"/>
                  <a:cs typeface="微软雅黑"/>
                </a:rPr>
                <a:t>区间修改 O(log n)。同一个 add 函数，本题更新的是差分位置。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2566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4568558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例 5-7：为什么 sum(p) 就是 a[p]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72" name="Group 72"/>
          <p:cNvGrpSpPr/>
          <p:nvPr/>
        </p:nvGrpSpPr>
        <p:grpSpPr>
          <a:xfrm>
            <a:off x="838200" y="1936909"/>
            <a:ext cx="10515600" cy="4151840"/>
            <a:chOff x="838200" y="1936909"/>
            <a:chExt cx="10515600" cy="4151840"/>
          </a:xfrm>
        </p:grpSpPr>
        <p:sp>
          <p:nvSpPr>
            <p:cNvPr id="15" name="TextBox 15"/>
            <p:cNvSpPr txBox="1"/>
            <p:nvPr/>
          </p:nvSpPr>
          <p:spPr>
            <a:xfrm>
              <a:off x="941451" y="1936909"/>
              <a:ext cx="5567230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6FAC46"/>
                  </a:solidFill>
                  <a:ea typeface="Microsoft YaHei"/>
                  <a:cs typeface="微软雅黑"/>
                </a:rPr>
                <a:t>sum(p) = b[1] + ⋯ + b[p] = 当前 a[p]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3356" y="2453640"/>
              <a:ext cx="208550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6758A"/>
                  </a:solidFill>
                  <a:ea typeface="Microsoft YaHei"/>
                  <a:cs typeface="微软雅黑"/>
                </a:rPr>
                <a:t>给 [3, 6] 加 2 后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486732" y="2921889"/>
              <a:ext cx="3799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66758A"/>
                  </a:solidFill>
                  <a:ea typeface="微软雅黑"/>
                  <a:cs typeface="微软雅黑"/>
                </a:rPr>
                <a:t>a[]</a:t>
              </a: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3048000" y="2809875"/>
              <a:ext cx="942975" cy="457200"/>
              <a:chOff x="3048000" y="2809875"/>
              <a:chExt cx="942975" cy="4572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3048000" y="2809875"/>
                <a:ext cx="942975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3456169" y="29241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3469794" y="25417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1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4038600" y="2809875"/>
              <a:ext cx="942975" cy="457200"/>
              <a:chOff x="4038600" y="2809875"/>
              <a:chExt cx="942975" cy="4572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038600" y="2809875"/>
                <a:ext cx="942975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4446769" y="29241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4460394" y="25417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2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029200" y="2809875"/>
              <a:ext cx="942975" cy="457200"/>
              <a:chOff x="5029200" y="2809875"/>
              <a:chExt cx="942975" cy="4572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029200" y="2809875"/>
                <a:ext cx="942975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5437369" y="29241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6</a:t>
                </a:r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5450994" y="25417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3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6019800" y="2809875"/>
              <a:ext cx="942975" cy="457200"/>
              <a:chOff x="6019800" y="2809875"/>
              <a:chExt cx="942975" cy="45720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6019800" y="2809875"/>
                <a:ext cx="942975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6427969" y="29241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6441594" y="25417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4</a:t>
              </a:r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7010400" y="2809875"/>
              <a:ext cx="942975" cy="457200"/>
              <a:chOff x="7010400" y="2809875"/>
              <a:chExt cx="942975" cy="4572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010400" y="2809875"/>
                <a:ext cx="942975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7418569" y="29241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7</a:t>
                </a:r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7432194" y="25417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5</a:t>
              </a:r>
            </a:p>
          </p:txBody>
        </p:sp>
        <p:grpSp>
          <p:nvGrpSpPr>
            <p:cNvPr id="40" name="Group 40"/>
            <p:cNvGrpSpPr/>
            <p:nvPr/>
          </p:nvGrpSpPr>
          <p:grpSpPr>
            <a:xfrm>
              <a:off x="8001000" y="2809875"/>
              <a:ext cx="942975" cy="457200"/>
              <a:chOff x="8001000" y="2809875"/>
              <a:chExt cx="942975" cy="4572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001000" y="2809875"/>
                <a:ext cx="942975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BE6D4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345851" y="2924175"/>
                <a:ext cx="25327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11</a:t>
                </a:r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8422794" y="25417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6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8991600" y="2809875"/>
              <a:ext cx="942975" cy="457200"/>
              <a:chOff x="8991600" y="2809875"/>
              <a:chExt cx="942975" cy="45720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8991600" y="2809875"/>
                <a:ext cx="942975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9399769" y="29241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9413394" y="25417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7</a:t>
              </a:r>
            </a:p>
          </p:txBody>
        </p:sp>
        <p:grpSp>
          <p:nvGrpSpPr>
            <p:cNvPr id="48" name="Group 48"/>
            <p:cNvGrpSpPr/>
            <p:nvPr/>
          </p:nvGrpSpPr>
          <p:grpSpPr>
            <a:xfrm>
              <a:off x="9982200" y="2809875"/>
              <a:ext cx="942975" cy="457200"/>
              <a:chOff x="9982200" y="2809875"/>
              <a:chExt cx="942975" cy="4572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9982200" y="2809875"/>
                <a:ext cx="942975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0390369" y="2924175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6</a:t>
                </a:r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10403994" y="25417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8</a:t>
              </a:r>
            </a:p>
          </p:txBody>
        </p:sp>
        <p:grpSp>
          <p:nvGrpSpPr>
            <p:cNvPr id="52" name="Group 52"/>
            <p:cNvGrpSpPr/>
            <p:nvPr/>
          </p:nvGrpSpPr>
          <p:grpSpPr>
            <a:xfrm>
              <a:off x="4457700" y="3362325"/>
              <a:ext cx="95250" cy="180975"/>
              <a:chOff x="4457700" y="3362325"/>
              <a:chExt cx="95250" cy="180975"/>
            </a:xfrm>
          </p:grpSpPr>
          <p:sp>
            <p:nvSpPr>
              <p:cNvPr id="50" name="Line 50"/>
              <p:cNvSpPr/>
              <p:nvPr/>
            </p:nvSpPr>
            <p:spPr>
              <a:xfrm>
                <a:off x="4505325" y="3362325"/>
                <a:ext cx="9525" cy="1809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80975">
                    <a:moveTo>
                      <a:pt x="0" y="0"/>
                    </a:moveTo>
                    <a:lnTo>
                      <a:pt x="0" y="180975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51" name="Polygon 51"/>
              <p:cNvSpPr/>
              <p:nvPr/>
            </p:nvSpPr>
            <p:spPr>
              <a:xfrm>
                <a:off x="4457700" y="3438525"/>
                <a:ext cx="952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04775">
                    <a:moveTo>
                      <a:pt x="47625" y="104775"/>
                    </a:moveTo>
                    <a:lnTo>
                      <a:pt x="0" y="0"/>
                    </a:lnTo>
                    <a:lnTo>
                      <a:pt x="9525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sp>
          <p:nvSpPr>
            <p:cNvPr id="53" name="TextBox 53"/>
            <p:cNvSpPr txBox="1"/>
            <p:nvPr/>
          </p:nvSpPr>
          <p:spPr>
            <a:xfrm>
              <a:off x="3649322" y="3611404"/>
              <a:ext cx="171200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B9BD5"/>
                  </a:solidFill>
                  <a:ea typeface="Microsoft YaHei"/>
                  <a:cs typeface="微软雅黑"/>
                </a:rPr>
                <a:t>sum(2) = 1，不变</a:t>
              </a:r>
            </a:p>
          </p:txBody>
        </p:sp>
        <p:grpSp>
          <p:nvGrpSpPr>
            <p:cNvPr id="56" name="Group 56"/>
            <p:cNvGrpSpPr/>
            <p:nvPr/>
          </p:nvGrpSpPr>
          <p:grpSpPr>
            <a:xfrm>
              <a:off x="7429500" y="3362325"/>
              <a:ext cx="95250" cy="180975"/>
              <a:chOff x="7429500" y="3362325"/>
              <a:chExt cx="95250" cy="180975"/>
            </a:xfrm>
          </p:grpSpPr>
          <p:sp>
            <p:nvSpPr>
              <p:cNvPr id="54" name="Line 54"/>
              <p:cNvSpPr/>
              <p:nvPr/>
            </p:nvSpPr>
            <p:spPr>
              <a:xfrm>
                <a:off x="7477125" y="3362325"/>
                <a:ext cx="9525" cy="1809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80975">
                    <a:moveTo>
                      <a:pt x="0" y="0"/>
                    </a:moveTo>
                    <a:lnTo>
                      <a:pt x="0" y="180975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55" name="Polygon 55"/>
              <p:cNvSpPr/>
              <p:nvPr/>
            </p:nvSpPr>
            <p:spPr>
              <a:xfrm>
                <a:off x="7429500" y="3438525"/>
                <a:ext cx="952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04775">
                    <a:moveTo>
                      <a:pt x="47625" y="104775"/>
                    </a:moveTo>
                    <a:lnTo>
                      <a:pt x="0" y="0"/>
                    </a:lnTo>
                    <a:lnTo>
                      <a:pt x="9525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sp>
          <p:nvSpPr>
            <p:cNvPr id="57" name="TextBox 57"/>
            <p:cNvSpPr txBox="1"/>
            <p:nvPr/>
          </p:nvSpPr>
          <p:spPr>
            <a:xfrm>
              <a:off x="6510513" y="3611404"/>
              <a:ext cx="1933222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B9BD5"/>
                  </a:solidFill>
                  <a:ea typeface="Microsoft YaHei"/>
                  <a:cs typeface="微软雅黑"/>
                </a:rPr>
                <a:t>sum(5) = 7，增加 2</a:t>
              </a:r>
            </a:p>
          </p:txBody>
        </p:sp>
        <p:grpSp>
          <p:nvGrpSpPr>
            <p:cNvPr id="60" name="Group 60"/>
            <p:cNvGrpSpPr/>
            <p:nvPr/>
          </p:nvGrpSpPr>
          <p:grpSpPr>
            <a:xfrm>
              <a:off x="9410700" y="3362325"/>
              <a:ext cx="95250" cy="180975"/>
              <a:chOff x="9410700" y="3362325"/>
              <a:chExt cx="95250" cy="180975"/>
            </a:xfrm>
          </p:grpSpPr>
          <p:sp>
            <p:nvSpPr>
              <p:cNvPr id="58" name="Line 58"/>
              <p:cNvSpPr/>
              <p:nvPr/>
            </p:nvSpPr>
            <p:spPr>
              <a:xfrm>
                <a:off x="9458325" y="3362325"/>
                <a:ext cx="9525" cy="1809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80975">
                    <a:moveTo>
                      <a:pt x="0" y="0"/>
                    </a:moveTo>
                    <a:lnTo>
                      <a:pt x="0" y="180975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59" name="Polygon 59"/>
              <p:cNvSpPr/>
              <p:nvPr/>
            </p:nvSpPr>
            <p:spPr>
              <a:xfrm>
                <a:off x="9410700" y="3438525"/>
                <a:ext cx="952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04775">
                    <a:moveTo>
                      <a:pt x="47625" y="104775"/>
                    </a:moveTo>
                    <a:lnTo>
                      <a:pt x="0" y="0"/>
                    </a:lnTo>
                    <a:lnTo>
                      <a:pt x="9525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sp>
          <p:nvSpPr>
            <p:cNvPr id="61" name="TextBox 61"/>
            <p:cNvSpPr txBox="1"/>
            <p:nvPr/>
          </p:nvSpPr>
          <p:spPr>
            <a:xfrm>
              <a:off x="8602322" y="3611404"/>
              <a:ext cx="171200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B9BD5"/>
                  </a:solidFill>
                  <a:ea typeface="Microsoft YaHei"/>
                  <a:cs typeface="微软雅黑"/>
                </a:rPr>
                <a:t>sum(7) = 2，不变</a:t>
              </a:r>
            </a:p>
          </p:txBody>
        </p:sp>
        <p:sp>
          <p:nvSpPr>
            <p:cNvPr id="62" name="Rectangle 62"/>
            <p:cNvSpPr/>
            <p:nvPr/>
          </p:nvSpPr>
          <p:spPr>
            <a:xfrm>
              <a:off x="838200" y="4019550"/>
              <a:ext cx="10515600" cy="1285875"/>
            </a:xfrm>
            <a:prstGeom prst="roundRect">
              <a:avLst>
                <a:gd name="adj" fmla="val 5185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69" name="Group 69"/>
            <p:cNvGrpSpPr/>
            <p:nvPr/>
          </p:nvGrpSpPr>
          <p:grpSpPr>
            <a:xfrm>
              <a:off x="943737" y="4128611"/>
              <a:ext cx="8925262" cy="799231"/>
              <a:chOff x="943737" y="4128611"/>
              <a:chExt cx="8925262" cy="799231"/>
            </a:xfrm>
          </p:grpSpPr>
          <p:sp>
            <p:nvSpPr>
              <p:cNvPr id="63" name="TextBox 63"/>
              <p:cNvSpPr txBox="1"/>
              <p:nvPr/>
            </p:nvSpPr>
            <p:spPr>
              <a:xfrm>
                <a:off x="943737" y="4128611"/>
                <a:ext cx="1218282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p = 5;</a:t>
                </a:r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7323430" y="4165854"/>
                <a:ext cx="2428550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查询区间修改后的位置 5。</a:t>
                </a:r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943737" y="4395883"/>
                <a:ext cx="3045706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value = sum(p);</a:t>
                </a:r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7323430" y="4433126"/>
                <a:ext cx="2545569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差分前缀和还原当前 a[5]。</a:t>
                </a:r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943737" y="4663154"/>
                <a:ext cx="2923877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233248"/>
                    </a:solidFill>
                    <a:ea typeface="Consolas"/>
                    <a:cs typeface="Consolas"/>
                  </a:rPr>
                  <a:t>printf("%lld\n", value);</a:t>
                </a:r>
              </a:p>
            </p:txBody>
          </p:sp>
          <p:sp>
            <p:nvSpPr>
              <p:cNvPr id="68" name="TextBox 68"/>
              <p:cNvSpPr txBox="1"/>
              <p:nvPr/>
            </p:nvSpPr>
            <p:spPr>
              <a:xfrm>
                <a:off x="7323430" y="4700397"/>
                <a:ext cx="1899559" cy="2123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8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输出当前单点值 7。</a:t>
                </a:r>
              </a:p>
            </p:txBody>
          </p:sp>
        </p:grpSp>
        <p:sp>
          <p:nvSpPr>
            <p:cNvPr id="70" name="TextBox 70"/>
            <p:cNvSpPr txBox="1"/>
            <p:nvPr/>
          </p:nvSpPr>
          <p:spPr>
            <a:xfrm>
              <a:off x="943737" y="5471636"/>
              <a:ext cx="6453690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66758A"/>
                  </a:solidFill>
                  <a:ea typeface="Microsoft YaHei"/>
                  <a:cs typeface="微软雅黑"/>
                </a:rPr>
                <a:t>r = n 时：add(n+1, −delta) 直接结束，不访问 tree[n+1]。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943737" y="5824061"/>
              <a:ext cx="6761466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6FAC46"/>
                  </a:solidFill>
                  <a:ea typeface="Microsoft YaHei"/>
                  <a:cs typeface="微软雅黑"/>
                </a:rPr>
                <a:t>后续查询以 tree[] 为准；初始 a[]、b[] 不会随 add 自动更新。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2580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404778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例 5-8：逆序对与值域问题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52" name="Group 52"/>
          <p:cNvGrpSpPr/>
          <p:nvPr/>
        </p:nvGrpSpPr>
        <p:grpSpPr>
          <a:xfrm>
            <a:off x="876300" y="1917859"/>
            <a:ext cx="10439400" cy="4065020"/>
            <a:chOff x="876300" y="1917859"/>
            <a:chExt cx="10439400" cy="4065020"/>
          </a:xfrm>
        </p:grpSpPr>
        <p:sp>
          <p:nvSpPr>
            <p:cNvPr id="15" name="TextBox 15"/>
            <p:cNvSpPr txBox="1"/>
            <p:nvPr/>
          </p:nvSpPr>
          <p:spPr>
            <a:xfrm>
              <a:off x="941451" y="1917859"/>
              <a:ext cx="4472378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逆序对：i &lt; j  且  a[i] &gt; a[j]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36022" y="2795207"/>
              <a:ext cx="69249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66758A"/>
                  </a:solidFill>
                  <a:ea typeface="Microsoft YaHei"/>
                  <a:cs typeface="微软雅黑"/>
                </a:rPr>
                <a:t>原序列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2809875" y="2619375"/>
              <a:ext cx="1905000" cy="552450"/>
              <a:chOff x="2809875" y="2619375"/>
              <a:chExt cx="1905000" cy="5524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809875" y="2619375"/>
                <a:ext cx="1905000" cy="552450"/>
              </a:xfrm>
              <a:prstGeom prst="roundRect">
                <a:avLst>
                  <a:gd name="adj" fmla="val 12069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699056" y="278130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3712682" y="23512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1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4762500" y="2619375"/>
              <a:ext cx="1905000" cy="552450"/>
              <a:chOff x="4762500" y="2619375"/>
              <a:chExt cx="1905000" cy="55245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4762500" y="2619375"/>
                <a:ext cx="1905000" cy="552450"/>
              </a:xfrm>
              <a:prstGeom prst="roundRect">
                <a:avLst>
                  <a:gd name="adj" fmla="val 12069"/>
                </a:avLst>
              </a:prstGeom>
              <a:solidFill>
                <a:srgbClr val="EDF5E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5651681" y="278130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5665307" y="23512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2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6715125" y="2619375"/>
              <a:ext cx="1905000" cy="552450"/>
              <a:chOff x="6715125" y="2619375"/>
              <a:chExt cx="1905000" cy="5524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715125" y="2619375"/>
                <a:ext cx="1905000" cy="552450"/>
              </a:xfrm>
              <a:prstGeom prst="roundRect">
                <a:avLst>
                  <a:gd name="adj" fmla="val 12069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604306" y="278130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7617932" y="23512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3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8667750" y="2619375"/>
              <a:ext cx="1905000" cy="552450"/>
              <a:chOff x="8667750" y="2619375"/>
              <a:chExt cx="1905000" cy="5524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667750" y="2619375"/>
                <a:ext cx="1905000" cy="552450"/>
              </a:xfrm>
              <a:prstGeom prst="roundRect">
                <a:avLst>
                  <a:gd name="adj" fmla="val 12069"/>
                </a:avLst>
              </a:prstGeom>
              <a:solidFill>
                <a:srgbClr val="EDF5E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9556931" y="278130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9570557" y="23512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4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297504" y="3318986"/>
              <a:ext cx="929743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5B9BD5"/>
                  </a:solidFill>
                  <a:ea typeface="Microsoft YaHei"/>
                  <a:cs typeface="微软雅黑"/>
                </a:rPr>
                <a:t>当前 i=1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078608" y="3318986"/>
              <a:ext cx="1272785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476F2D"/>
                  </a:solidFill>
                  <a:ea typeface="Microsoft YaHei"/>
                  <a:cs typeface="微软雅黑"/>
                </a:rPr>
                <a:t>2 &lt; 5，计入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031233" y="3318986"/>
              <a:ext cx="1272785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66758A"/>
                  </a:solidFill>
                  <a:ea typeface="Microsoft YaHei"/>
                  <a:cs typeface="微软雅黑"/>
                </a:rPr>
                <a:t>5 = 5，不计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983858" y="3318986"/>
              <a:ext cx="1272785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476F2D"/>
                  </a:solidFill>
                  <a:ea typeface="Microsoft YaHei"/>
                  <a:cs typeface="微软雅黑"/>
                </a:rPr>
                <a:t>1 &lt; 5，计入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4762500" y="3724275"/>
              <a:ext cx="5810250" cy="9525"/>
            </a:xfrm>
            <a:custGeom>
              <a:avLst/>
              <a:gdLst/>
              <a:ahLst/>
              <a:cxnLst/>
              <a:rect l="l" t="t" r="r" b="b"/>
              <a:pathLst>
                <a:path w="5810250" h="9525">
                  <a:moveTo>
                    <a:pt x="0" y="0"/>
                  </a:moveTo>
                  <a:lnTo>
                    <a:pt x="5810250" y="0"/>
                  </a:lnTo>
                </a:path>
              </a:pathLst>
            </a:custGeom>
            <a:noFill/>
            <a:ln w="19050">
              <a:solidFill>
                <a:srgbClr val="5B9BD5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801817" y="3823811"/>
              <a:ext cx="1769715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5B9BD5"/>
                  </a:solidFill>
                  <a:ea typeface="Microsoft YaHei"/>
                  <a:cs typeface="微软雅黑"/>
                </a:rPr>
                <a:t>只看当前元素右侧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1476375" y="4429125"/>
              <a:ext cx="1666875" cy="600075"/>
              <a:chOff x="1476375" y="4429125"/>
              <a:chExt cx="1666875" cy="600075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1476375" y="4429125"/>
                <a:ext cx="1666875" cy="600075"/>
              </a:xfrm>
              <a:prstGeom prst="roundRect">
                <a:avLst>
                  <a:gd name="adj" fmla="val 11111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1758379" y="4595812"/>
                <a:ext cx="1102866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100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当前值 5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3257550" y="4366736"/>
              <a:ext cx="2419350" cy="414814"/>
              <a:chOff x="3257550" y="4366736"/>
              <a:chExt cx="2419350" cy="414814"/>
            </a:xfrm>
          </p:grpSpPr>
          <p:sp>
            <p:nvSpPr>
              <p:cNvPr id="42" name="Line 42"/>
              <p:cNvSpPr/>
              <p:nvPr/>
            </p:nvSpPr>
            <p:spPr>
              <a:xfrm>
                <a:off x="3257550" y="4733925"/>
                <a:ext cx="24193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419350" h="9525">
                    <a:moveTo>
                      <a:pt x="0" y="0"/>
                    </a:moveTo>
                    <a:lnTo>
                      <a:pt x="241935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43" name="Polygon 43"/>
              <p:cNvSpPr/>
              <p:nvPr/>
            </p:nvSpPr>
            <p:spPr>
              <a:xfrm>
                <a:off x="5572125" y="468630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4024796" y="4366736"/>
                <a:ext cx="88485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720" dirty="0">
                    <a:solidFill>
                      <a:srgbClr val="5B9BD5"/>
                    </a:solidFill>
                    <a:ea typeface="Microsoft YaHei"/>
                    <a:cs typeface="微软雅黑"/>
                  </a:rPr>
                  <a:t>严格更小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5810250" y="4429125"/>
              <a:ext cx="2476500" cy="600075"/>
              <a:chOff x="5810250" y="4429125"/>
              <a:chExt cx="2476500" cy="60007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5810250" y="4429125"/>
                <a:ext cx="2476500" cy="600075"/>
              </a:xfrm>
              <a:prstGeom prst="roundRect">
                <a:avLst>
                  <a:gd name="adj" fmla="val 11111"/>
                </a:avLst>
              </a:prstGeom>
              <a:solidFill>
                <a:srgbClr val="EDF5E9"/>
              </a:solidFill>
              <a:ln w="13335">
                <a:solidFill>
                  <a:srgbClr val="6FAC46"/>
                </a:solidFill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6141200" y="4595812"/>
                <a:ext cx="1814600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100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右侧的 2 与 1</a:t>
                </a:r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8732901" y="4584859"/>
              <a:ext cx="1298432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476F2D"/>
                  </a:solidFill>
                  <a:ea typeface="Microsoft YaHei"/>
                  <a:cs typeface="微软雅黑"/>
                </a:rPr>
                <a:t>贡献 2 个</a:t>
              </a:r>
            </a:p>
          </p:txBody>
        </p:sp>
        <p:sp>
          <p:nvSpPr>
            <p:cNvPr id="50" name="Rectangle 50"/>
            <p:cNvSpPr/>
            <p:nvPr/>
          </p:nvSpPr>
          <p:spPr>
            <a:xfrm>
              <a:off x="876300" y="5600700"/>
              <a:ext cx="10439400" cy="381000"/>
            </a:xfrm>
            <a:prstGeom prst="roundRect">
              <a:avLst>
                <a:gd name="adj" fmla="val 15000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942975" y="5693569"/>
              <a:ext cx="6354304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476F2D"/>
                  </a:solidFill>
                  <a:ea typeface="Microsoft YaHei"/>
                  <a:cs typeface="微软雅黑"/>
                </a:rPr>
                <a:t>数值很大时：先转换成保序排名，再让 tree[] 统计频次。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2828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2231380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离散化的三个步骤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72" name="Group 72"/>
          <p:cNvGrpSpPr/>
          <p:nvPr/>
        </p:nvGrpSpPr>
        <p:grpSpPr>
          <a:xfrm>
            <a:off x="942975" y="1893094"/>
            <a:ext cx="9658350" cy="3933170"/>
            <a:chOff x="942975" y="1893094"/>
            <a:chExt cx="9658350" cy="3933170"/>
          </a:xfrm>
        </p:grpSpPr>
        <p:sp>
          <p:nvSpPr>
            <p:cNvPr id="15" name="TextBox 15"/>
            <p:cNvSpPr txBox="1"/>
            <p:nvPr/>
          </p:nvSpPr>
          <p:spPr>
            <a:xfrm>
              <a:off x="942975" y="1893094"/>
              <a:ext cx="6185989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保留 a[] 原顺序 {5,2,5,1}，在副本 vals[] 上排序。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33152" y="2369344"/>
              <a:ext cx="905697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rgbClr val="2D4A87"/>
                  </a:solidFill>
                  <a:ea typeface="微软雅黑"/>
                  <a:cs typeface="微软雅黑"/>
                </a:rPr>
                <a:t>① sort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952500" y="2790825"/>
              <a:ext cx="552450" cy="457200"/>
              <a:chOff x="952500" y="2790825"/>
              <a:chExt cx="552450" cy="4572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952500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1159796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571625" y="2790825"/>
              <a:ext cx="552450" cy="457200"/>
              <a:chOff x="1571625" y="2790825"/>
              <a:chExt cx="552450" cy="4572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571625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1778921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190750" y="2790825"/>
              <a:ext cx="552450" cy="457200"/>
              <a:chOff x="2190750" y="2790825"/>
              <a:chExt cx="552450" cy="4572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2190750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2398046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809875" y="2790825"/>
              <a:ext cx="552450" cy="457200"/>
              <a:chOff x="2809875" y="2790825"/>
              <a:chExt cx="552450" cy="4572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809875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3017171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479482" y="3414236"/>
              <a:ext cx="1327286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66758A"/>
                  </a:solidFill>
                  <a:ea typeface="Microsoft YaHei"/>
                  <a:cs typeface="微软雅黑"/>
                </a:rPr>
                <a:t>排序后的副本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319602" y="2369344"/>
              <a:ext cx="1171796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rgbClr val="2D4A87"/>
                  </a:solidFill>
                  <a:ea typeface="微软雅黑"/>
                  <a:cs typeface="微软雅黑"/>
                </a:rPr>
                <a:t>② unique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4572000" y="2790825"/>
              <a:ext cx="552450" cy="457200"/>
              <a:chOff x="4572000" y="2790825"/>
              <a:chExt cx="552450" cy="4572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4572000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4779296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5191125" y="2790825"/>
              <a:ext cx="552450" cy="457200"/>
              <a:chOff x="5191125" y="2790825"/>
              <a:chExt cx="552450" cy="4572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191125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5398421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5810250" y="2790825"/>
              <a:ext cx="552450" cy="457200"/>
              <a:chOff x="5810250" y="2790825"/>
              <a:chExt cx="552450" cy="4572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5810250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6017546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4954712" y="3414236"/>
              <a:ext cx="1615827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66758A"/>
                  </a:solidFill>
                  <a:ea typeface="Microsoft YaHei"/>
                  <a:cs typeface="微软雅黑"/>
                </a:rPr>
                <a:t>有效长度 m = 3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606479" y="2369344"/>
              <a:ext cx="1837041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rgbClr val="2D4A87"/>
                  </a:solidFill>
                  <a:ea typeface="微软雅黑"/>
                  <a:cs typeface="微软雅黑"/>
                </a:rPr>
                <a:t>③ lower_bound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8191500" y="2790825"/>
              <a:ext cx="552450" cy="457200"/>
              <a:chOff x="8191500" y="2790825"/>
              <a:chExt cx="552450" cy="45720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8191500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8398796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8810625" y="2790825"/>
              <a:ext cx="552450" cy="457200"/>
              <a:chOff x="8810625" y="2790825"/>
              <a:chExt cx="552450" cy="457200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8810625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9017921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9429750" y="2790825"/>
              <a:ext cx="552450" cy="457200"/>
              <a:chOff x="9429750" y="2790825"/>
              <a:chExt cx="552450" cy="457200"/>
            </a:xfrm>
          </p:grpSpPr>
          <p:sp>
            <p:nvSpPr>
              <p:cNvPr id="48" name="Rectangle 48"/>
              <p:cNvSpPr/>
              <p:nvPr/>
            </p:nvSpPr>
            <p:spPr>
              <a:xfrm>
                <a:off x="9429750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9637046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10048875" y="2790825"/>
              <a:ext cx="552450" cy="457200"/>
              <a:chOff x="10048875" y="2790825"/>
              <a:chExt cx="552450" cy="457200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10048875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10256171" y="2895600"/>
                <a:ext cx="137858" cy="300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9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sp>
          <p:nvSpPr>
            <p:cNvPr id="54" name="TextBox 54"/>
            <p:cNvSpPr txBox="1"/>
            <p:nvPr/>
          </p:nvSpPr>
          <p:spPr>
            <a:xfrm>
              <a:off x="8497267" y="3414236"/>
              <a:ext cx="1769715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66758A"/>
                  </a:solidFill>
                  <a:ea typeface="Microsoft YaHei"/>
                  <a:cs typeface="微软雅黑"/>
                </a:rPr>
                <a:t>按原顺序得到排名</a:t>
              </a:r>
            </a:p>
          </p:txBody>
        </p:sp>
        <p:grpSp>
          <p:nvGrpSpPr>
            <p:cNvPr id="57" name="Group 57"/>
            <p:cNvGrpSpPr/>
            <p:nvPr/>
          </p:nvGrpSpPr>
          <p:grpSpPr>
            <a:xfrm>
              <a:off x="6429375" y="2790825"/>
              <a:ext cx="552450" cy="457200"/>
              <a:chOff x="6429375" y="2790825"/>
              <a:chExt cx="552450" cy="4572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6429375" y="2790825"/>
                <a:ext cx="5524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6513239" y="2924175"/>
                <a:ext cx="384721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旧值</a:t>
                </a:r>
              </a:p>
            </p:txBody>
          </p:sp>
        </p:grpSp>
        <p:sp>
          <p:nvSpPr>
            <p:cNvPr id="58" name="Line 58"/>
            <p:cNvSpPr/>
            <p:nvPr/>
          </p:nvSpPr>
          <p:spPr>
            <a:xfrm>
              <a:off x="6486525" y="2838450"/>
              <a:ext cx="438150" cy="361950"/>
            </a:xfrm>
            <a:custGeom>
              <a:avLst/>
              <a:gdLst/>
              <a:ahLst/>
              <a:cxnLst/>
              <a:rect l="l" t="t" r="r" b="b"/>
              <a:pathLst>
                <a:path w="438150" h="361950">
                  <a:moveTo>
                    <a:pt x="0" y="361950"/>
                  </a:moveTo>
                  <a:lnTo>
                    <a:pt x="438150" y="0"/>
                  </a:lnTo>
                </a:path>
              </a:pathLst>
            </a:custGeom>
            <a:noFill/>
            <a:ln w="19050">
              <a:solidFill>
                <a:srgbClr val="A5A5A5"/>
              </a:solidFill>
            </a:ln>
          </p:spPr>
        </p:sp>
        <p:grpSp>
          <p:nvGrpSpPr>
            <p:cNvPr id="61" name="Group 61"/>
            <p:cNvGrpSpPr/>
            <p:nvPr/>
          </p:nvGrpSpPr>
          <p:grpSpPr>
            <a:xfrm>
              <a:off x="3495675" y="2971800"/>
              <a:ext cx="914400" cy="95250"/>
              <a:chOff x="3495675" y="2971800"/>
              <a:chExt cx="914400" cy="95250"/>
            </a:xfrm>
          </p:grpSpPr>
          <p:sp>
            <p:nvSpPr>
              <p:cNvPr id="59" name="Line 59"/>
              <p:cNvSpPr/>
              <p:nvPr/>
            </p:nvSpPr>
            <p:spPr>
              <a:xfrm>
                <a:off x="3495675" y="3019425"/>
                <a:ext cx="914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14400" h="9525">
                    <a:moveTo>
                      <a:pt x="0" y="0"/>
                    </a:moveTo>
                    <a:lnTo>
                      <a:pt x="914400" y="0"/>
                    </a:lnTo>
                  </a:path>
                </a:pathLst>
              </a:custGeom>
              <a:noFill/>
              <a:ln w="23812">
                <a:solidFill>
                  <a:srgbClr val="A5A5A5"/>
                </a:solidFill>
              </a:ln>
            </p:spPr>
          </p:sp>
          <p:sp>
            <p:nvSpPr>
              <p:cNvPr id="60" name="Polygon 60"/>
              <p:cNvSpPr/>
              <p:nvPr/>
            </p:nvSpPr>
            <p:spPr>
              <a:xfrm>
                <a:off x="4305300" y="297180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>
                <a:noFill/>
              </a:ln>
            </p:spPr>
          </p:sp>
        </p:grpSp>
        <p:grpSp>
          <p:nvGrpSpPr>
            <p:cNvPr id="64" name="Group 64"/>
            <p:cNvGrpSpPr/>
            <p:nvPr/>
          </p:nvGrpSpPr>
          <p:grpSpPr>
            <a:xfrm>
              <a:off x="7115175" y="2971800"/>
              <a:ext cx="914400" cy="95250"/>
              <a:chOff x="7115175" y="2971800"/>
              <a:chExt cx="914400" cy="95250"/>
            </a:xfrm>
          </p:grpSpPr>
          <p:sp>
            <p:nvSpPr>
              <p:cNvPr id="62" name="Line 62"/>
              <p:cNvSpPr/>
              <p:nvPr/>
            </p:nvSpPr>
            <p:spPr>
              <a:xfrm>
                <a:off x="7115175" y="3019425"/>
                <a:ext cx="914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14400" h="9525">
                    <a:moveTo>
                      <a:pt x="0" y="0"/>
                    </a:moveTo>
                    <a:lnTo>
                      <a:pt x="914400" y="0"/>
                    </a:lnTo>
                  </a:path>
                </a:pathLst>
              </a:custGeom>
              <a:noFill/>
              <a:ln w="23812">
                <a:solidFill>
                  <a:srgbClr val="A5A5A5"/>
                </a:solidFill>
              </a:ln>
            </p:spPr>
          </p:sp>
          <p:sp>
            <p:nvSpPr>
              <p:cNvPr id="63" name="Polygon 63"/>
              <p:cNvSpPr/>
              <p:nvPr/>
            </p:nvSpPr>
            <p:spPr>
              <a:xfrm>
                <a:off x="7924800" y="297180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>
                <a:noFill/>
              </a:ln>
            </p:spPr>
          </p:sp>
        </p:grpSp>
        <p:sp>
          <p:nvSpPr>
            <p:cNvPr id="65" name="TextBox 65"/>
            <p:cNvSpPr txBox="1"/>
            <p:nvPr/>
          </p:nvSpPr>
          <p:spPr>
            <a:xfrm>
              <a:off x="943356" y="3768090"/>
              <a:ext cx="476572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相等值排名相同；只在前 m 个有效值中查找。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039749" y="4049554"/>
              <a:ext cx="3361498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4F7A3A"/>
                  </a:solidFill>
                  <a:ea typeface="Microsoft YaHei"/>
                  <a:cs typeface="微软雅黑"/>
                </a:rPr>
                <a:t>// 对辅助数组排序，右端点不包含。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1038606" y="4291965"/>
              <a:ext cx="367248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33248"/>
                  </a:solidFill>
                  <a:ea typeface="Consolas"/>
                  <a:cs typeface="Consolas"/>
                </a:rPr>
                <a:t>sort(vals + 1, vals + n + 1);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1039749" y="4678204"/>
              <a:ext cx="214962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4F7A3A"/>
                  </a:solidFill>
                  <a:ea typeface="Microsoft YaHei"/>
                  <a:cs typeface="微软雅黑"/>
                </a:rPr>
                <a:t>// 计算不同值的数量。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1038606" y="4920615"/>
              <a:ext cx="58253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33248"/>
                  </a:solidFill>
                  <a:ea typeface="Consolas"/>
                  <a:cs typeface="Consolas"/>
                </a:rPr>
                <a:t>m = unique(vals + 1, vals + n + 1) - vals - 1;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1039749" y="5306854"/>
              <a:ext cx="1947649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4F7A3A"/>
                  </a:solidFill>
                  <a:ea typeface="Microsoft YaHei"/>
                  <a:cs typeface="微软雅黑"/>
                </a:rPr>
                <a:t>// 求当前值的排名。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1038606" y="5549265"/>
              <a:ext cx="721832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33248"/>
                  </a:solidFill>
                  <a:ea typeface="Consolas"/>
                  <a:cs typeface="Consolas"/>
                </a:rPr>
                <a:t>int k = lower_bound(vals + 1, vals + m + 1, a[i]) - vals;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54730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770263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从后往前，用 sum(k-1) 统计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65" name="Group 65"/>
          <p:cNvGrpSpPr/>
          <p:nvPr/>
        </p:nvGrpSpPr>
        <p:grpSpPr>
          <a:xfrm>
            <a:off x="885825" y="1893094"/>
            <a:ext cx="10420350" cy="4155281"/>
            <a:chOff x="885825" y="1893094"/>
            <a:chExt cx="10420350" cy="4155281"/>
          </a:xfrm>
        </p:grpSpPr>
        <p:sp>
          <p:nvSpPr>
            <p:cNvPr id="15" name="TextBox 15"/>
            <p:cNvSpPr txBox="1"/>
            <p:nvPr/>
          </p:nvSpPr>
          <p:spPr>
            <a:xfrm>
              <a:off x="942975" y="1893094"/>
              <a:ext cx="5980804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每轮查询前，tree[] 只记录当前元素右侧的排名频次。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3737" y="2252186"/>
              <a:ext cx="1548501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66758A"/>
                  </a:solidFill>
                  <a:ea typeface="Microsoft YaHei"/>
                  <a:cs typeface="微软雅黑"/>
                </a:rPr>
                <a:t>原序列的位置轴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1809750" y="2667000"/>
              <a:ext cx="857250" cy="457200"/>
              <a:chOff x="1809750" y="2667000"/>
              <a:chExt cx="857250" cy="4572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809750" y="2667000"/>
                <a:ext cx="8572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2171849" y="2776538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2188682" y="24274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1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2790825" y="2667000"/>
              <a:ext cx="857250" cy="457200"/>
              <a:chOff x="2790825" y="2667000"/>
              <a:chExt cx="857250" cy="4572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2790825" y="2667000"/>
                <a:ext cx="8572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ED7D31"/>
                </a:solidFill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3152924" y="2776538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3169757" y="24274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2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3771900" y="2667000"/>
              <a:ext cx="857250" cy="457200"/>
              <a:chOff x="3771900" y="2667000"/>
              <a:chExt cx="857250" cy="4572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3771900" y="2667000"/>
                <a:ext cx="8572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4133999" y="2776538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4150832" y="24274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3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4752975" y="2667000"/>
              <a:ext cx="857250" cy="457200"/>
              <a:chOff x="4752975" y="2667000"/>
              <a:chExt cx="857250" cy="4572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752975" y="2667000"/>
                <a:ext cx="85725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E2EFF9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5115074" y="2776538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5131907" y="2427446"/>
              <a:ext cx="99386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66758A"/>
                  </a:solidFill>
                  <a:ea typeface="微软雅黑"/>
                  <a:cs typeface="微软雅黑"/>
                </a:rPr>
                <a:t>4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773815" y="3212782"/>
              <a:ext cx="891270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ED7D31"/>
                  </a:solidFill>
                  <a:ea typeface="Microsoft YaHei"/>
                  <a:cs typeface="微软雅黑"/>
                </a:rPr>
                <a:t>当前 i=2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3806251" y="3536632"/>
              <a:ext cx="176009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5B9BD5"/>
                  </a:solidFill>
                  <a:ea typeface="Microsoft YaHei"/>
                  <a:cs typeface="微软雅黑"/>
                </a:rPr>
                <a:t>右侧已处理 {5,1}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3867150" y="3286125"/>
              <a:ext cx="1495425" cy="95250"/>
              <a:chOff x="3867150" y="3286125"/>
              <a:chExt cx="1495425" cy="95250"/>
            </a:xfrm>
          </p:grpSpPr>
          <p:sp>
            <p:nvSpPr>
              <p:cNvPr id="35" name="Line 35"/>
              <p:cNvSpPr/>
              <p:nvPr/>
            </p:nvSpPr>
            <p:spPr>
              <a:xfrm>
                <a:off x="3867150" y="3333750"/>
                <a:ext cx="14954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95425" h="9525">
                    <a:moveTo>
                      <a:pt x="1495425" y="0"/>
                    </a:moveTo>
                    <a:lnTo>
                      <a:pt x="0" y="0"/>
                    </a:lnTo>
                  </a:path>
                </a:pathLst>
              </a:custGeom>
              <a:noFill/>
              <a:ln w="23812">
                <a:solidFill>
                  <a:srgbClr val="5B9BD5"/>
                </a:solidFill>
                <a:custDash>
                  <a:ds d="280000" sp="200000"/>
                </a:custDash>
              </a:ln>
            </p:spPr>
          </p:sp>
          <p:sp>
            <p:nvSpPr>
              <p:cNvPr id="36" name="Polygon 36"/>
              <p:cNvSpPr/>
              <p:nvPr/>
            </p:nvSpPr>
            <p:spPr>
              <a:xfrm>
                <a:off x="3867150" y="328612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0" y="47625"/>
                    </a:moveTo>
                    <a:lnTo>
                      <a:pt x="104775" y="0"/>
                    </a:lnTo>
                    <a:lnTo>
                      <a:pt x="104775" y="9525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8064950" y="2233136"/>
              <a:ext cx="1548501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66758A"/>
                  </a:solidFill>
                  <a:ea typeface="Microsoft YaHei"/>
                  <a:cs typeface="微软雅黑"/>
                </a:rPr>
                <a:t>单个排名的频次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850990" y="2495550"/>
              <a:ext cx="490519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66758A"/>
                  </a:solidFill>
                  <a:ea typeface="Microsoft YaHei"/>
                  <a:cs typeface="微软雅黑"/>
                </a:rPr>
                <a:t>排名1</a:t>
              </a:r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7696200" y="2762250"/>
              <a:ext cx="800100" cy="457200"/>
              <a:chOff x="7696200" y="2762250"/>
              <a:chExt cx="800100" cy="4572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7696200" y="2762250"/>
                <a:ext cx="80010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8029724" y="2871788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8755865" y="2495550"/>
              <a:ext cx="490519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66758A"/>
                  </a:solidFill>
                  <a:ea typeface="Microsoft YaHei"/>
                  <a:cs typeface="微软雅黑"/>
                </a:rPr>
                <a:t>排名2</a:t>
              </a:r>
            </a:p>
          </p:txBody>
        </p:sp>
        <p:grpSp>
          <p:nvGrpSpPr>
            <p:cNvPr id="46" name="Group 46"/>
            <p:cNvGrpSpPr/>
            <p:nvPr/>
          </p:nvGrpSpPr>
          <p:grpSpPr>
            <a:xfrm>
              <a:off x="8601075" y="2762250"/>
              <a:ext cx="800100" cy="457200"/>
              <a:chOff x="8601075" y="2762250"/>
              <a:chExt cx="800100" cy="4572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8601075" y="2762250"/>
                <a:ext cx="80010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8934599" y="2871788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9660740" y="2495550"/>
              <a:ext cx="490519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66758A"/>
                  </a:solidFill>
                  <a:ea typeface="Microsoft YaHei"/>
                  <a:cs typeface="微软雅黑"/>
                </a:rPr>
                <a:t>排名3</a:t>
              </a:r>
            </a:p>
          </p:txBody>
        </p:sp>
        <p:grpSp>
          <p:nvGrpSpPr>
            <p:cNvPr id="50" name="Group 50"/>
            <p:cNvGrpSpPr/>
            <p:nvPr/>
          </p:nvGrpSpPr>
          <p:grpSpPr>
            <a:xfrm>
              <a:off x="9505950" y="2762250"/>
              <a:ext cx="800100" cy="457200"/>
              <a:chOff x="9505950" y="2762250"/>
              <a:chExt cx="800100" cy="457200"/>
            </a:xfrm>
          </p:grpSpPr>
          <p:sp>
            <p:nvSpPr>
              <p:cNvPr id="48" name="Rectangle 48"/>
              <p:cNvSpPr/>
              <p:nvPr/>
            </p:nvSpPr>
            <p:spPr>
              <a:xfrm>
                <a:off x="9505950" y="2762250"/>
                <a:ext cx="800100" cy="457200"/>
              </a:xfrm>
              <a:prstGeom prst="roundRect">
                <a:avLst>
                  <a:gd name="adj" fmla="val 14583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9839474" y="2871788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7989351" y="3366611"/>
              <a:ext cx="2080698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5B9BD5"/>
                  </a:solidFill>
                  <a:ea typeface="Microsoft YaHei"/>
                  <a:cs typeface="微软雅黑"/>
                </a:rPr>
                <a:t>k=2：查排名 1～k−1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7543716" y="3672840"/>
              <a:ext cx="297196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先 sum(1)=1，再 add(2,1)</a:t>
              </a:r>
            </a:p>
          </p:txBody>
        </p:sp>
        <p:sp>
          <p:nvSpPr>
            <p:cNvPr id="53" name="Rectangle 53"/>
            <p:cNvSpPr/>
            <p:nvPr/>
          </p:nvSpPr>
          <p:spPr>
            <a:xfrm>
              <a:off x="885825" y="4000500"/>
              <a:ext cx="10420350" cy="2047875"/>
            </a:xfrm>
            <a:prstGeom prst="roundRect">
              <a:avLst>
                <a:gd name="adj" fmla="val 3256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990981" y="4110990"/>
              <a:ext cx="8853459" cy="1671459"/>
              <a:chOff x="990981" y="4110990"/>
              <a:chExt cx="8853459" cy="1671459"/>
            </a:xfrm>
          </p:grpSpPr>
          <p:sp>
            <p:nvSpPr>
              <p:cNvPr id="54" name="TextBox 54"/>
              <p:cNvSpPr txBox="1"/>
              <p:nvPr/>
            </p:nvSpPr>
            <p:spPr>
              <a:xfrm>
                <a:off x="990981" y="4110990"/>
                <a:ext cx="3799117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for (int i = n; i &gt;= 1; --i) {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311695" y="4149852"/>
                <a:ext cx="2146421" cy="2215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4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从后往前扫描原序列。</a:t>
                </a:r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992810" y="4428744"/>
                <a:ext cx="1040349" cy="2215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4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求排名。</a:t>
                </a:r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990981" y="4668774"/>
                <a:ext cx="772487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int k = lower_bound(vals + 1, vals + m + 1, a[i]) - vals;</a:t>
                </a:r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990981" y="4947666"/>
                <a:ext cx="278601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ans += sum(k - 1);</a:t>
                </a:r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7311695" y="4986528"/>
                <a:ext cx="2515112" cy="2215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4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统计右侧严格更小的元素。</a:t>
                </a:r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990981" y="5226558"/>
                <a:ext cx="177292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add(k, 1);</a:t>
                </a:r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7311695" y="5265420"/>
                <a:ext cx="2532745" cy="2215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4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将当前元素的频次增加 1。</a:t>
                </a:r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990981" y="5505450"/>
                <a:ext cx="1266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63" name="TextBox 63"/>
              <p:cNvSpPr txBox="1"/>
              <p:nvPr/>
            </p:nvSpPr>
            <p:spPr>
              <a:xfrm>
                <a:off x="7311695" y="5544312"/>
                <a:ext cx="1593385" cy="2215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4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结束倒序扫描。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60353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962623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例 5-8：逐步统计与重复值检查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91" name="Group 91"/>
          <p:cNvGrpSpPr/>
          <p:nvPr/>
        </p:nvGrpSpPr>
        <p:grpSpPr>
          <a:xfrm>
            <a:off x="876300" y="1902619"/>
            <a:ext cx="10439400" cy="4127885"/>
            <a:chOff x="876300" y="1902619"/>
            <a:chExt cx="10439400" cy="4127885"/>
          </a:xfrm>
        </p:grpSpPr>
        <p:sp>
          <p:nvSpPr>
            <p:cNvPr id="15" name="TextBox 15"/>
            <p:cNvSpPr txBox="1"/>
            <p:nvPr/>
          </p:nvSpPr>
          <p:spPr>
            <a:xfrm>
              <a:off x="942975" y="1902619"/>
              <a:ext cx="6452087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原序列 {5,2,5,1}  →  排名 {3,2,3,1}；从后向前统计。</a:t>
              </a:r>
            </a:p>
          </p:txBody>
        </p:sp>
        <p:grpSp>
          <p:nvGrpSpPr>
            <p:cNvPr id="86" name="Group 86"/>
            <p:cNvGrpSpPr/>
            <p:nvPr/>
          </p:nvGrpSpPr>
          <p:grpSpPr>
            <a:xfrm>
              <a:off x="904875" y="2381250"/>
              <a:ext cx="10382250" cy="2447925"/>
              <a:chOff x="904875" y="2381250"/>
              <a:chExt cx="10382250" cy="24479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904875" y="2381250"/>
                <a:ext cx="619125" cy="61912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153524" y="2599896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b="1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i</a:t>
                </a:r>
              </a:p>
            </p:txBody>
          </p:sp>
          <p:sp>
            <p:nvSpPr>
              <p:cNvPr id="18" name="Rectangle 18"/>
              <p:cNvSpPr/>
              <p:nvPr/>
            </p:nvSpPr>
            <p:spPr>
              <a:xfrm>
                <a:off x="1524000" y="2381250"/>
                <a:ext cx="857250" cy="61912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1708968" y="2599896"/>
                <a:ext cx="487313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b="1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a[i]</a:t>
                </a:r>
              </a:p>
            </p:txBody>
          </p:sp>
          <p:sp>
            <p:nvSpPr>
              <p:cNvPr id="20" name="Rectangle 20"/>
              <p:cNvSpPr/>
              <p:nvPr/>
            </p:nvSpPr>
            <p:spPr>
              <a:xfrm>
                <a:off x="2381250" y="2381250"/>
                <a:ext cx="904875" cy="61912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2551559" y="2599896"/>
                <a:ext cx="564257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72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排名k</a:t>
                </a:r>
              </a:p>
            </p:txBody>
          </p:sp>
          <p:sp>
            <p:nvSpPr>
              <p:cNvPr id="22" name="Rectangle 22"/>
              <p:cNvSpPr/>
              <p:nvPr/>
            </p:nvSpPr>
            <p:spPr>
              <a:xfrm>
                <a:off x="3286125" y="2381250"/>
                <a:ext cx="2190750" cy="61912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3607250" y="2599896"/>
                <a:ext cx="154850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72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查询前右侧元素</a:t>
                </a:r>
              </a:p>
            </p:txBody>
          </p:sp>
          <p:sp>
            <p:nvSpPr>
              <p:cNvPr id="24" name="Rectangle 24"/>
              <p:cNvSpPr/>
              <p:nvPr/>
            </p:nvSpPr>
            <p:spPr>
              <a:xfrm>
                <a:off x="5476875" y="2381250"/>
                <a:ext cx="1571625" cy="61912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5775374" y="2599896"/>
                <a:ext cx="974626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b="1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sum(k−1)</a:t>
                </a:r>
              </a:p>
            </p:txBody>
          </p:sp>
          <p:sp>
            <p:nvSpPr>
              <p:cNvPr id="26" name="Rectangle 26"/>
              <p:cNvSpPr/>
              <p:nvPr/>
            </p:nvSpPr>
            <p:spPr>
              <a:xfrm>
                <a:off x="7048500" y="2381250"/>
                <a:ext cx="1381125" cy="61912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335106" y="2599896"/>
                <a:ext cx="807913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72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累计ans</a:t>
                </a:r>
              </a:p>
            </p:txBody>
          </p:sp>
          <p:sp>
            <p:nvSpPr>
              <p:cNvPr id="28" name="Rectangle 28"/>
              <p:cNvSpPr/>
              <p:nvPr/>
            </p:nvSpPr>
            <p:spPr>
              <a:xfrm>
                <a:off x="8429625" y="2381250"/>
                <a:ext cx="2857500" cy="61912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9084125" y="2476119"/>
                <a:ext cx="1548501" cy="487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>
                  <a:lnSpc>
                    <a:spcPts val="1949"/>
                  </a:lnSpc>
                </a:pPr>
                <a:r>
                  <a:rPr lang="zh-CN" sz="172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加入后频次数组</a:t>
                </a:r>
                <a:br/>
                <a:r>
                  <a:rPr lang="zh-CN" sz="172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[排名1,2,3]</a:t>
                </a:r>
              </a:p>
            </p:txBody>
          </p:sp>
          <p:sp>
            <p:nvSpPr>
              <p:cNvPr id="30" name="Rectangle 30"/>
              <p:cNvSpPr/>
              <p:nvPr/>
            </p:nvSpPr>
            <p:spPr>
              <a:xfrm>
                <a:off x="904875" y="3000375"/>
                <a:ext cx="61912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1153523" y="31380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  <p:sp>
            <p:nvSpPr>
              <p:cNvPr id="32" name="Rectangle 32"/>
              <p:cNvSpPr/>
              <p:nvPr/>
            </p:nvSpPr>
            <p:spPr>
              <a:xfrm>
                <a:off x="1524000" y="3000375"/>
                <a:ext cx="85725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1891711" y="31380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34" name="Rectangle 34"/>
              <p:cNvSpPr/>
              <p:nvPr/>
            </p:nvSpPr>
            <p:spPr>
              <a:xfrm>
                <a:off x="2381250" y="3000375"/>
                <a:ext cx="90487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2772773" y="31380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36" name="Rectangle 36"/>
              <p:cNvSpPr/>
              <p:nvPr/>
            </p:nvSpPr>
            <p:spPr>
              <a:xfrm>
                <a:off x="3286125" y="3000375"/>
                <a:ext cx="219075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4270893" y="3138059"/>
                <a:ext cx="221214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72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空</a:t>
                </a:r>
              </a:p>
            </p:txBody>
          </p:sp>
          <p:sp>
            <p:nvSpPr>
              <p:cNvPr id="38" name="Rectangle 38"/>
              <p:cNvSpPr/>
              <p:nvPr/>
            </p:nvSpPr>
            <p:spPr>
              <a:xfrm>
                <a:off x="5476875" y="3000375"/>
                <a:ext cx="157162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6201773" y="31380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  <p:sp>
            <p:nvSpPr>
              <p:cNvPr id="40" name="Rectangle 40"/>
              <p:cNvSpPr/>
              <p:nvPr/>
            </p:nvSpPr>
            <p:spPr>
              <a:xfrm>
                <a:off x="7048500" y="3000375"/>
                <a:ext cx="138112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7678148" y="31380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0</a:t>
                </a:r>
              </a:p>
            </p:txBody>
          </p:sp>
          <p:sp>
            <p:nvSpPr>
              <p:cNvPr id="42" name="Rectangle 42"/>
              <p:cNvSpPr/>
              <p:nvPr/>
            </p:nvSpPr>
            <p:spPr>
              <a:xfrm>
                <a:off x="8429625" y="3000375"/>
                <a:ext cx="28575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9431976" y="3138059"/>
                <a:ext cx="85279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[1,0,0]</a:t>
                </a:r>
              </a:p>
            </p:txBody>
          </p:sp>
          <p:sp>
            <p:nvSpPr>
              <p:cNvPr id="44" name="Rectangle 44"/>
              <p:cNvSpPr/>
              <p:nvPr/>
            </p:nvSpPr>
            <p:spPr>
              <a:xfrm>
                <a:off x="904875" y="3457575"/>
                <a:ext cx="619125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1153523" y="35952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  <p:sp>
            <p:nvSpPr>
              <p:cNvPr id="46" name="Rectangle 46"/>
              <p:cNvSpPr/>
              <p:nvPr/>
            </p:nvSpPr>
            <p:spPr>
              <a:xfrm>
                <a:off x="1524000" y="3457575"/>
                <a:ext cx="857250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891711" y="35952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  <p:sp>
            <p:nvSpPr>
              <p:cNvPr id="48" name="Rectangle 48"/>
              <p:cNvSpPr/>
              <p:nvPr/>
            </p:nvSpPr>
            <p:spPr>
              <a:xfrm>
                <a:off x="2381250" y="3457575"/>
                <a:ext cx="904875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2772773" y="35952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  <p:sp>
            <p:nvSpPr>
              <p:cNvPr id="50" name="Rectangle 50"/>
              <p:cNvSpPr/>
              <p:nvPr/>
            </p:nvSpPr>
            <p:spPr>
              <a:xfrm>
                <a:off x="3286125" y="3457575"/>
                <a:ext cx="2190750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4198757" y="3595259"/>
                <a:ext cx="365485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{1}</a:t>
                </a:r>
              </a:p>
            </p:txBody>
          </p:sp>
          <p:sp>
            <p:nvSpPr>
              <p:cNvPr id="52" name="Rectangle 52"/>
              <p:cNvSpPr/>
              <p:nvPr/>
            </p:nvSpPr>
            <p:spPr>
              <a:xfrm>
                <a:off x="5476875" y="3457575"/>
                <a:ext cx="1571625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6201773" y="35952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54" name="Rectangle 54"/>
              <p:cNvSpPr/>
              <p:nvPr/>
            </p:nvSpPr>
            <p:spPr>
              <a:xfrm>
                <a:off x="7048500" y="3457575"/>
                <a:ext cx="1381125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678148" y="35952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56" name="Rectangle 56"/>
              <p:cNvSpPr/>
              <p:nvPr/>
            </p:nvSpPr>
            <p:spPr>
              <a:xfrm>
                <a:off x="8429625" y="3457575"/>
                <a:ext cx="2857500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57" name="TextBox 57"/>
              <p:cNvSpPr txBox="1"/>
              <p:nvPr/>
            </p:nvSpPr>
            <p:spPr>
              <a:xfrm>
                <a:off x="9431976" y="3595259"/>
                <a:ext cx="85279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[1,0,1]</a:t>
                </a:r>
              </a:p>
            </p:txBody>
          </p:sp>
          <p:sp>
            <p:nvSpPr>
              <p:cNvPr id="58" name="Rectangle 58"/>
              <p:cNvSpPr/>
              <p:nvPr/>
            </p:nvSpPr>
            <p:spPr>
              <a:xfrm>
                <a:off x="904875" y="3914775"/>
                <a:ext cx="61912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153523" y="40524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  <p:sp>
            <p:nvSpPr>
              <p:cNvPr id="60" name="Rectangle 60"/>
              <p:cNvSpPr/>
              <p:nvPr/>
            </p:nvSpPr>
            <p:spPr>
              <a:xfrm>
                <a:off x="1524000" y="3914775"/>
                <a:ext cx="85725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1891711" y="40524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  <p:sp>
            <p:nvSpPr>
              <p:cNvPr id="62" name="Rectangle 62"/>
              <p:cNvSpPr/>
              <p:nvPr/>
            </p:nvSpPr>
            <p:spPr>
              <a:xfrm>
                <a:off x="2381250" y="3914775"/>
                <a:ext cx="90487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2772773" y="40524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  <p:sp>
            <p:nvSpPr>
              <p:cNvPr id="64" name="Rectangle 64"/>
              <p:cNvSpPr/>
              <p:nvPr/>
            </p:nvSpPr>
            <p:spPr>
              <a:xfrm>
                <a:off x="3286125" y="3914775"/>
                <a:ext cx="219075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4076930" y="4052459"/>
                <a:ext cx="609141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{5,1}</a:t>
                </a:r>
              </a:p>
            </p:txBody>
          </p:sp>
          <p:sp>
            <p:nvSpPr>
              <p:cNvPr id="66" name="Rectangle 66"/>
              <p:cNvSpPr/>
              <p:nvPr/>
            </p:nvSpPr>
            <p:spPr>
              <a:xfrm>
                <a:off x="5476875" y="3914775"/>
                <a:ext cx="157162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6201773" y="40524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68" name="Rectangle 68"/>
              <p:cNvSpPr/>
              <p:nvPr/>
            </p:nvSpPr>
            <p:spPr>
              <a:xfrm>
                <a:off x="7048500" y="3914775"/>
                <a:ext cx="138112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7678148" y="40524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  <p:sp>
            <p:nvSpPr>
              <p:cNvPr id="70" name="Rectangle 70"/>
              <p:cNvSpPr/>
              <p:nvPr/>
            </p:nvSpPr>
            <p:spPr>
              <a:xfrm>
                <a:off x="8429625" y="3914775"/>
                <a:ext cx="28575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9431976" y="4052459"/>
                <a:ext cx="85279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[1,1,1]</a:t>
                </a:r>
              </a:p>
            </p:txBody>
          </p:sp>
          <p:sp>
            <p:nvSpPr>
              <p:cNvPr id="72" name="Rectangle 72"/>
              <p:cNvSpPr/>
              <p:nvPr/>
            </p:nvSpPr>
            <p:spPr>
              <a:xfrm>
                <a:off x="904875" y="4371975"/>
                <a:ext cx="619125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3" name="TextBox 73"/>
              <p:cNvSpPr txBox="1"/>
              <p:nvPr/>
            </p:nvSpPr>
            <p:spPr>
              <a:xfrm>
                <a:off x="1153523" y="45096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1</a:t>
                </a:r>
              </a:p>
            </p:txBody>
          </p:sp>
          <p:sp>
            <p:nvSpPr>
              <p:cNvPr id="74" name="Rectangle 74"/>
              <p:cNvSpPr/>
              <p:nvPr/>
            </p:nvSpPr>
            <p:spPr>
              <a:xfrm>
                <a:off x="1524000" y="4371975"/>
                <a:ext cx="857250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1891711" y="45096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5</a:t>
                </a:r>
              </a:p>
            </p:txBody>
          </p:sp>
          <p:sp>
            <p:nvSpPr>
              <p:cNvPr id="76" name="Rectangle 76"/>
              <p:cNvSpPr/>
              <p:nvPr/>
            </p:nvSpPr>
            <p:spPr>
              <a:xfrm>
                <a:off x="2381250" y="4371975"/>
                <a:ext cx="904875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7" name="TextBox 77"/>
              <p:cNvSpPr txBox="1"/>
              <p:nvPr/>
            </p:nvSpPr>
            <p:spPr>
              <a:xfrm>
                <a:off x="2772773" y="45096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3</a:t>
                </a:r>
              </a:p>
            </p:txBody>
          </p:sp>
          <p:sp>
            <p:nvSpPr>
              <p:cNvPr id="78" name="Rectangle 78"/>
              <p:cNvSpPr/>
              <p:nvPr/>
            </p:nvSpPr>
            <p:spPr>
              <a:xfrm>
                <a:off x="3286125" y="4371975"/>
                <a:ext cx="2190750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3955101" y="4509659"/>
                <a:ext cx="85279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{2,5,1}</a:t>
                </a:r>
              </a:p>
            </p:txBody>
          </p:sp>
          <p:sp>
            <p:nvSpPr>
              <p:cNvPr id="80" name="Rectangle 80"/>
              <p:cNvSpPr/>
              <p:nvPr/>
            </p:nvSpPr>
            <p:spPr>
              <a:xfrm>
                <a:off x="5476875" y="4371975"/>
                <a:ext cx="1571625" cy="457200"/>
              </a:xfrm>
              <a:prstGeom prst="rect">
                <a:avLst/>
              </a:prstGeom>
              <a:solidFill>
                <a:srgbClr val="EDF5E9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81" name="TextBox 81"/>
              <p:cNvSpPr txBox="1"/>
              <p:nvPr/>
            </p:nvSpPr>
            <p:spPr>
              <a:xfrm>
                <a:off x="6201773" y="45096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2</a:t>
                </a:r>
              </a:p>
            </p:txBody>
          </p:sp>
          <p:sp>
            <p:nvSpPr>
              <p:cNvPr id="82" name="Rectangle 82"/>
              <p:cNvSpPr/>
              <p:nvPr/>
            </p:nvSpPr>
            <p:spPr>
              <a:xfrm>
                <a:off x="7048500" y="4371975"/>
                <a:ext cx="1381125" cy="457200"/>
              </a:xfrm>
              <a:prstGeom prst="rect">
                <a:avLst/>
              </a:prstGeom>
              <a:solidFill>
                <a:srgbClr val="EDF5E9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7678148" y="4509659"/>
                <a:ext cx="12182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4</a:t>
                </a:r>
              </a:p>
            </p:txBody>
          </p:sp>
          <p:sp>
            <p:nvSpPr>
              <p:cNvPr id="84" name="Rectangle 84"/>
              <p:cNvSpPr/>
              <p:nvPr/>
            </p:nvSpPr>
            <p:spPr>
              <a:xfrm>
                <a:off x="8429625" y="4371975"/>
                <a:ext cx="2857500" cy="4572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85" name="TextBox 85"/>
              <p:cNvSpPr txBox="1"/>
              <p:nvPr/>
            </p:nvSpPr>
            <p:spPr>
              <a:xfrm>
                <a:off x="9431976" y="4509659"/>
                <a:ext cx="852798" cy="264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72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[1,1,2]</a:t>
                </a:r>
              </a:p>
            </p:txBody>
          </p:sp>
        </p:grpSp>
        <p:sp>
          <p:nvSpPr>
            <p:cNvPr id="87" name="TextBox 87"/>
            <p:cNvSpPr txBox="1"/>
            <p:nvPr/>
          </p:nvSpPr>
          <p:spPr>
            <a:xfrm>
              <a:off x="990600" y="5026819"/>
              <a:ext cx="5095947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5B9BD5"/>
                  </a:solidFill>
                  <a:ea typeface="Microsoft YaHei"/>
                  <a:cs typeface="微软雅黑"/>
                </a:rPr>
                <a:t>最后一轮：sum(2)=2，只统计右侧的 2 与 1。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990981" y="5377815"/>
              <a:ext cx="47288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D7D31"/>
                  </a:solidFill>
                  <a:ea typeface="Microsoft YaHei"/>
                  <a:cs typeface="微软雅黑"/>
                </a:rPr>
                <a:t>若查 sum(3)，会错误地把相等的 5 也计入。</a:t>
              </a:r>
            </a:p>
          </p:txBody>
        </p:sp>
        <p:sp>
          <p:nvSpPr>
            <p:cNvPr id="89" name="Rectangle 89"/>
            <p:cNvSpPr/>
            <p:nvPr/>
          </p:nvSpPr>
          <p:spPr>
            <a:xfrm>
              <a:off x="876300" y="5648325"/>
              <a:ext cx="10439400" cy="381000"/>
            </a:xfrm>
            <a:prstGeom prst="roundRect">
              <a:avLst>
                <a:gd name="adj" fmla="val 15000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90" name="TextBox 90"/>
            <p:cNvSpPr txBox="1"/>
            <p:nvPr/>
          </p:nvSpPr>
          <p:spPr>
            <a:xfrm>
              <a:off x="942975" y="5741194"/>
              <a:ext cx="5546390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476F2D"/>
                  </a:solidFill>
                  <a:ea typeface="Microsoft YaHei"/>
                  <a:cs typeface="微软雅黑"/>
                </a:rPr>
                <a:t>最多 n(n−1)/2 个逆序对；答案使用 long long。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485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2510303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应用选择与适用边界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59" name="Group 59"/>
          <p:cNvGrpSpPr/>
          <p:nvPr/>
        </p:nvGrpSpPr>
        <p:grpSpPr>
          <a:xfrm>
            <a:off x="876300" y="1884998"/>
            <a:ext cx="10439400" cy="4184701"/>
            <a:chOff x="876300" y="1884998"/>
            <a:chExt cx="10439400" cy="4184701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884998"/>
              <a:ext cx="5043047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先确定维护对象，再解释 sum() 与 add()。</a:t>
              </a:r>
            </a:p>
          </p:txBody>
        </p:sp>
        <p:grpSp>
          <p:nvGrpSpPr>
            <p:cNvPr id="48" name="Group 48"/>
            <p:cNvGrpSpPr/>
            <p:nvPr/>
          </p:nvGrpSpPr>
          <p:grpSpPr>
            <a:xfrm>
              <a:off x="904875" y="2352675"/>
              <a:ext cx="10382250" cy="2238375"/>
              <a:chOff x="904875" y="2352675"/>
              <a:chExt cx="10382250" cy="223837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904875" y="2352675"/>
                <a:ext cx="1333500" cy="52387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340792" y="2519744"/>
                <a:ext cx="46166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应用</a:t>
                </a:r>
              </a:p>
            </p:txBody>
          </p:sp>
          <p:sp>
            <p:nvSpPr>
              <p:cNvPr id="18" name="Rectangle 18"/>
              <p:cNvSpPr/>
              <p:nvPr/>
            </p:nvSpPr>
            <p:spPr>
              <a:xfrm>
                <a:off x="2238375" y="2352675"/>
                <a:ext cx="3000375" cy="52387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2833667" y="2519744"/>
                <a:ext cx="180979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tree[] 维护什么</a:t>
                </a:r>
              </a:p>
            </p:txBody>
          </p:sp>
          <p:sp>
            <p:nvSpPr>
              <p:cNvPr id="20" name="Rectangle 20"/>
              <p:cNvSpPr/>
              <p:nvPr/>
            </p:nvSpPr>
            <p:spPr>
              <a:xfrm>
                <a:off x="5238750" y="2352675"/>
                <a:ext cx="2952750" cy="52387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5925646" y="2519744"/>
                <a:ext cx="157895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sum(x) 的含义</a:t>
                </a:r>
              </a:p>
            </p:txBody>
          </p:sp>
          <p:sp>
            <p:nvSpPr>
              <p:cNvPr id="22" name="Rectangle 22"/>
              <p:cNvSpPr/>
              <p:nvPr/>
            </p:nvSpPr>
            <p:spPr>
              <a:xfrm>
                <a:off x="8191500" y="2352675"/>
                <a:ext cx="3095625" cy="523875"/>
              </a:xfrm>
              <a:prstGeom prst="rect">
                <a:avLst/>
              </a:prstGeom>
              <a:solidFill>
                <a:srgbClr val="E6EFF6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277647" y="2519744"/>
                <a:ext cx="92333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b="1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目标查询</a:t>
                </a:r>
              </a:p>
            </p:txBody>
          </p:sp>
          <p:sp>
            <p:nvSpPr>
              <p:cNvPr id="24" name="Rectangle 24"/>
              <p:cNvSpPr/>
              <p:nvPr/>
            </p:nvSpPr>
            <p:spPr>
              <a:xfrm>
                <a:off x="904875" y="2876550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1202935" y="3067431"/>
                <a:ext cx="73738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例 5-6</a:t>
                </a:r>
              </a:p>
            </p:txBody>
          </p:sp>
          <p:sp>
            <p:nvSpPr>
              <p:cNvPr id="26" name="Rectangle 26"/>
              <p:cNvSpPr/>
              <p:nvPr/>
            </p:nvSpPr>
            <p:spPr>
              <a:xfrm>
                <a:off x="2238375" y="2876550"/>
                <a:ext cx="30003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2614055" y="3067431"/>
                <a:ext cx="224901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原数组 a[] 的区间和</a:t>
                </a:r>
              </a:p>
            </p:txBody>
          </p:sp>
          <p:sp>
            <p:nvSpPr>
              <p:cNvPr id="28" name="Rectangle 28"/>
              <p:cNvSpPr/>
              <p:nvPr/>
            </p:nvSpPr>
            <p:spPr>
              <a:xfrm>
                <a:off x="5238750" y="2876550"/>
                <a:ext cx="2952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5832671" y="3067431"/>
                <a:ext cx="1764907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原数组前 x 项和</a:t>
                </a:r>
              </a:p>
            </p:txBody>
          </p:sp>
          <p:sp>
            <p:nvSpPr>
              <p:cNvPr id="30" name="Rectangle 30"/>
              <p:cNvSpPr/>
              <p:nvPr/>
            </p:nvSpPr>
            <p:spPr>
              <a:xfrm>
                <a:off x="8191500" y="2876550"/>
                <a:ext cx="309562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8789532" y="3067431"/>
                <a:ext cx="189955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sum(r)−sum(l−1)</a:t>
                </a:r>
              </a:p>
            </p:txBody>
          </p:sp>
          <p:sp>
            <p:nvSpPr>
              <p:cNvPr id="32" name="Rectangle 32"/>
              <p:cNvSpPr/>
              <p:nvPr/>
            </p:nvSpPr>
            <p:spPr>
              <a:xfrm>
                <a:off x="904875" y="3448050"/>
                <a:ext cx="1333500" cy="5715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1202935" y="3638931"/>
                <a:ext cx="73738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例 5-7</a:t>
                </a:r>
              </a:p>
            </p:txBody>
          </p:sp>
          <p:sp>
            <p:nvSpPr>
              <p:cNvPr id="34" name="Rectangle 34"/>
              <p:cNvSpPr/>
              <p:nvPr/>
            </p:nvSpPr>
            <p:spPr>
              <a:xfrm>
                <a:off x="2238375" y="3448050"/>
                <a:ext cx="3000375" cy="5715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2729473" y="3638931"/>
                <a:ext cx="201818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差分 b[] 的区间和</a:t>
                </a:r>
              </a:p>
            </p:txBody>
          </p:sp>
          <p:sp>
            <p:nvSpPr>
              <p:cNvPr id="36" name="Rectangle 36"/>
              <p:cNvSpPr/>
              <p:nvPr/>
            </p:nvSpPr>
            <p:spPr>
              <a:xfrm>
                <a:off x="5238750" y="3448050"/>
                <a:ext cx="2952750" cy="5715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6167700" y="3638931"/>
                <a:ext cx="109485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当前 a[x]</a:t>
                </a:r>
              </a:p>
            </p:txBody>
          </p:sp>
          <p:sp>
            <p:nvSpPr>
              <p:cNvPr id="38" name="Rectangle 38"/>
              <p:cNvSpPr/>
              <p:nvPr/>
            </p:nvSpPr>
            <p:spPr>
              <a:xfrm>
                <a:off x="8191500" y="3448050"/>
                <a:ext cx="3095625" cy="571500"/>
              </a:xfrm>
              <a:prstGeom prst="rect">
                <a:avLst/>
              </a:prstGeom>
              <a:solidFill>
                <a:srgbClr val="F6F8FA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9359401" y="3638931"/>
                <a:ext cx="75982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sum(x)</a:t>
                </a:r>
              </a:p>
            </p:txBody>
          </p:sp>
          <p:sp>
            <p:nvSpPr>
              <p:cNvPr id="40" name="Rectangle 40"/>
              <p:cNvSpPr/>
              <p:nvPr/>
            </p:nvSpPr>
            <p:spPr>
              <a:xfrm>
                <a:off x="904875" y="4019550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1202935" y="4210431"/>
                <a:ext cx="73738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例 5-8</a:t>
                </a:r>
              </a:p>
            </p:txBody>
          </p:sp>
          <p:sp>
            <p:nvSpPr>
              <p:cNvPr id="42" name="Rectangle 42"/>
              <p:cNvSpPr/>
              <p:nvPr/>
            </p:nvSpPr>
            <p:spPr>
              <a:xfrm>
                <a:off x="2238375" y="4019550"/>
                <a:ext cx="30003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2815233" y="4210431"/>
                <a:ext cx="184665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排名频次的区间和</a:t>
                </a:r>
              </a:p>
            </p:txBody>
          </p:sp>
          <p:sp>
            <p:nvSpPr>
              <p:cNvPr id="44" name="Rectangle 44"/>
              <p:cNvSpPr/>
              <p:nvPr/>
            </p:nvSpPr>
            <p:spPr>
              <a:xfrm>
                <a:off x="5238750" y="4019550"/>
                <a:ext cx="2952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5601839" y="4210431"/>
                <a:ext cx="222657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233248"/>
                    </a:solidFill>
                    <a:ea typeface="Microsoft YaHei"/>
                    <a:cs typeface="微软雅黑"/>
                  </a:rPr>
                  <a:t>排名不超过 x 的数量</a:t>
                </a:r>
              </a:p>
            </p:txBody>
          </p:sp>
          <p:sp>
            <p:nvSpPr>
              <p:cNvPr id="46" name="Rectangle 46"/>
              <p:cNvSpPr/>
              <p:nvPr/>
            </p:nvSpPr>
            <p:spPr>
              <a:xfrm>
                <a:off x="8191500" y="4019550"/>
                <a:ext cx="309562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CFD9E3"/>
                </a:solidFill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9232764" y="4210431"/>
                <a:ext cx="101309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233248"/>
                    </a:solidFill>
                    <a:ea typeface="微软雅黑"/>
                    <a:cs typeface="微软雅黑"/>
                  </a:rPr>
                  <a:t>sum(k−1)</a:t>
                </a:r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990600" y="4750594"/>
              <a:ext cx="3125856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为什么前缀最大值不能相减？</a:t>
              </a:r>
            </a:p>
          </p:txBody>
        </p:sp>
        <p:sp>
          <p:nvSpPr>
            <p:cNvPr id="50" name="Rectangle 50"/>
            <p:cNvSpPr/>
            <p:nvPr/>
          </p:nvSpPr>
          <p:spPr>
            <a:xfrm>
              <a:off x="933450" y="5076825"/>
              <a:ext cx="10382250" cy="590550"/>
            </a:xfrm>
            <a:prstGeom prst="roundRect">
              <a:avLst>
                <a:gd name="adj" fmla="val 9677"/>
              </a:avLst>
            </a:prstGeom>
            <a:solidFill>
              <a:srgbClr val="F3F6F9"/>
            </a:solidFill>
            <a:ln>
              <a:noFill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1076325" y="5245894"/>
              <a:ext cx="1837041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{9,1} 与 {9,7}</a:t>
              </a:r>
            </a:p>
          </p:txBody>
        </p:sp>
        <p:grpSp>
          <p:nvGrpSpPr>
            <p:cNvPr id="54" name="Group 54"/>
            <p:cNvGrpSpPr/>
            <p:nvPr/>
          </p:nvGrpSpPr>
          <p:grpSpPr>
            <a:xfrm>
              <a:off x="3333750" y="5334000"/>
              <a:ext cx="523875" cy="95250"/>
              <a:chOff x="3333750" y="5334000"/>
              <a:chExt cx="523875" cy="95250"/>
            </a:xfrm>
          </p:grpSpPr>
          <p:sp>
            <p:nvSpPr>
              <p:cNvPr id="52" name="Line 52"/>
              <p:cNvSpPr/>
              <p:nvPr/>
            </p:nvSpPr>
            <p:spPr>
              <a:xfrm>
                <a:off x="3333750" y="5381625"/>
                <a:ext cx="523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23875" h="9525">
                    <a:moveTo>
                      <a:pt x="0" y="0"/>
                    </a:moveTo>
                    <a:lnTo>
                      <a:pt x="523875" y="0"/>
                    </a:lnTo>
                  </a:path>
                </a:pathLst>
              </a:custGeom>
              <a:noFill/>
              <a:ln w="23812">
                <a:solidFill>
                  <a:srgbClr val="A5A5A5"/>
                </a:solidFill>
              </a:ln>
            </p:spPr>
          </p:sp>
          <p:sp>
            <p:nvSpPr>
              <p:cNvPr id="53" name="Polygon 53"/>
              <p:cNvSpPr/>
              <p:nvPr/>
            </p:nvSpPr>
            <p:spPr>
              <a:xfrm>
                <a:off x="3752850" y="5334000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A5A5"/>
              </a:solidFill>
              <a:ln>
                <a:noFill/>
              </a:ln>
            </p:spPr>
          </p:sp>
        </p:grpSp>
        <p:sp>
          <p:nvSpPr>
            <p:cNvPr id="55" name="TextBox 55"/>
            <p:cNvSpPr txBox="1"/>
            <p:nvPr/>
          </p:nvSpPr>
          <p:spPr>
            <a:xfrm>
              <a:off x="4038981" y="5253990"/>
              <a:ext cx="23756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33248"/>
                  </a:solidFill>
                  <a:ea typeface="Microsoft YaHei"/>
                  <a:cs typeface="微软雅黑"/>
                </a:rPr>
                <a:t>前缀最大值均为 {9,9}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8249031" y="5253990"/>
              <a:ext cx="242053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D7D31"/>
                  </a:solidFill>
                  <a:ea typeface="Microsoft YaHei"/>
                  <a:cs typeface="微软雅黑"/>
                </a:rPr>
                <a:t>[2,2] 的答案：1 与 7</a:t>
              </a:r>
            </a:p>
          </p:txBody>
        </p:sp>
        <p:sp>
          <p:nvSpPr>
            <p:cNvPr id="57" name="Rectangle 57"/>
            <p:cNvSpPr/>
            <p:nvPr/>
          </p:nvSpPr>
          <p:spPr>
            <a:xfrm>
              <a:off x="876300" y="5715000"/>
              <a:ext cx="10439400" cy="350520"/>
            </a:xfrm>
            <a:prstGeom prst="roundRect">
              <a:avLst>
                <a:gd name="adj" fmla="val 16304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943737" y="5805011"/>
              <a:ext cx="6636432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476F2D"/>
                  </a:solidFill>
                  <a:ea typeface="Microsoft YaHei"/>
                  <a:cs typeface="微软雅黑"/>
                </a:rPr>
                <a:t>一般动态区间最值可考虑线段树；最值树状数组的变体有额外条件。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26450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068148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编码时最容易出错的地方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43" name="Group 43"/>
          <p:cNvGrpSpPr/>
          <p:nvPr/>
        </p:nvGrpSpPr>
        <p:grpSpPr>
          <a:xfrm>
            <a:off x="952500" y="2009775"/>
            <a:ext cx="10306050" cy="3686175"/>
            <a:chOff x="952500" y="2009775"/>
            <a:chExt cx="10306050" cy="3686175"/>
          </a:xfrm>
        </p:grpSpPr>
        <p:sp>
          <p:nvSpPr>
            <p:cNvPr id="15" name="Rectangle 15"/>
            <p:cNvSpPr/>
            <p:nvPr/>
          </p:nvSpPr>
          <p:spPr>
            <a:xfrm>
              <a:off x="952500" y="2009775"/>
              <a:ext cx="419100" cy="400050"/>
            </a:xfrm>
            <a:prstGeom prst="roundRect">
              <a:avLst>
                <a:gd name="adj" fmla="val 14286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5413" y="2091690"/>
              <a:ext cx="2532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476F2D"/>
                  </a:solidFill>
                  <a:ea typeface="微软雅黑"/>
                  <a:cs typeface="微软雅黑"/>
                </a:rPr>
                <a:t>01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90675" y="2083594"/>
              <a:ext cx="480901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下标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752725" y="2083594"/>
              <a:ext cx="4481996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从 1 开始；sum(0)=0 是合法的空前缀。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2762250" y="2495550"/>
              <a:ext cx="8496300" cy="9525"/>
            </a:xfrm>
            <a:custGeom>
              <a:avLst/>
              <a:gdLst/>
              <a:ahLst/>
              <a:cxnLst/>
              <a:rect l="l" t="t" r="r" b="b"/>
              <a:pathLst>
                <a:path w="8496300" h="9525">
                  <a:moveTo>
                    <a:pt x="0" y="0"/>
                  </a:moveTo>
                  <a:lnTo>
                    <a:pt x="8496300" y="0"/>
                  </a:lnTo>
                </a:path>
              </a:pathLst>
            </a:custGeom>
            <a:noFill/>
            <a:ln w="9525">
              <a:solidFill>
                <a:srgbClr val="E5EAF0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952500" y="2667000"/>
              <a:ext cx="419100" cy="400050"/>
            </a:xfrm>
            <a:prstGeom prst="roundRect">
              <a:avLst>
                <a:gd name="adj" fmla="val 14286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5413" y="2748915"/>
              <a:ext cx="2532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476F2D"/>
                  </a:solidFill>
                  <a:ea typeface="微软雅黑"/>
                  <a:cs typeface="微软雅黑"/>
                </a:rPr>
                <a:t>02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90675" y="2740819"/>
              <a:ext cx="721351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零起点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752725" y="2740819"/>
              <a:ext cx="5305940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禁止 add(0,…)；lowbit(0)=0，循环无法前进。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2762250" y="3152775"/>
              <a:ext cx="8496300" cy="9525"/>
            </a:xfrm>
            <a:custGeom>
              <a:avLst/>
              <a:gdLst/>
              <a:ahLst/>
              <a:cxnLst/>
              <a:rect l="l" t="t" r="r" b="b"/>
              <a:pathLst>
                <a:path w="8496300" h="9525">
                  <a:moveTo>
                    <a:pt x="0" y="0"/>
                  </a:moveTo>
                  <a:lnTo>
                    <a:pt x="8496300" y="0"/>
                  </a:lnTo>
                </a:path>
              </a:pathLst>
            </a:custGeom>
            <a:noFill/>
            <a:ln w="9525">
              <a:solidFill>
                <a:srgbClr val="E5EAF0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952500" y="3324225"/>
              <a:ext cx="419100" cy="400050"/>
            </a:xfrm>
            <a:prstGeom prst="roundRect">
              <a:avLst>
                <a:gd name="adj" fmla="val 14286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5413" y="3406140"/>
              <a:ext cx="2532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476F2D"/>
                  </a:solidFill>
                  <a:ea typeface="微软雅黑"/>
                  <a:cs typeface="微软雅黑"/>
                </a:rPr>
                <a:t>03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90675" y="3398044"/>
              <a:ext cx="480901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边界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752725" y="3398044"/>
              <a:ext cx="5362045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x &lt;= n；MAXN &gt; 最大下标；离散化后上界为 m。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952500" y="3981450"/>
              <a:ext cx="419100" cy="400050"/>
            </a:xfrm>
            <a:prstGeom prst="roundRect">
              <a:avLst>
                <a:gd name="adj" fmla="val 14286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5413" y="4063365"/>
              <a:ext cx="2532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476F2D"/>
                  </a:solidFill>
                  <a:ea typeface="微软雅黑"/>
                  <a:cs typeface="微软雅黑"/>
                </a:rPr>
                <a:t>04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590675" y="4055269"/>
              <a:ext cx="480901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状态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752725" y="4055269"/>
              <a:ext cx="4778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新数据前清零 tree[]，尤其留意多组输入。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2762250" y="4467225"/>
              <a:ext cx="8496300" cy="9525"/>
            </a:xfrm>
            <a:custGeom>
              <a:avLst/>
              <a:gdLst/>
              <a:ahLst/>
              <a:cxnLst/>
              <a:rect l="l" t="t" r="r" b="b"/>
              <a:pathLst>
                <a:path w="8496300" h="9525">
                  <a:moveTo>
                    <a:pt x="0" y="0"/>
                  </a:moveTo>
                  <a:lnTo>
                    <a:pt x="8496300" y="0"/>
                  </a:lnTo>
                </a:path>
              </a:pathLst>
            </a:custGeom>
            <a:noFill/>
            <a:ln w="9525">
              <a:solidFill>
                <a:srgbClr val="E5EAF0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952500" y="4638675"/>
              <a:ext cx="419100" cy="400050"/>
            </a:xfrm>
            <a:prstGeom prst="roundRect">
              <a:avLst>
                <a:gd name="adj" fmla="val 14286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5413" y="4720590"/>
              <a:ext cx="2532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476F2D"/>
                  </a:solidFill>
                  <a:ea typeface="微软雅黑"/>
                  <a:cs typeface="微软雅黑"/>
                </a:rPr>
                <a:t>05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590675" y="4712494"/>
              <a:ext cx="480901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增量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752725" y="4712494"/>
              <a:ext cx="56329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add 接收变化量；赋值先求差，a[] 不会自动同步。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2762250" y="5124450"/>
              <a:ext cx="8496300" cy="9525"/>
            </a:xfrm>
            <a:custGeom>
              <a:avLst/>
              <a:gdLst/>
              <a:ahLst/>
              <a:cxnLst/>
              <a:rect l="l" t="t" r="r" b="b"/>
              <a:pathLst>
                <a:path w="8496300" h="9525">
                  <a:moveTo>
                    <a:pt x="0" y="0"/>
                  </a:moveTo>
                  <a:lnTo>
                    <a:pt x="8496300" y="0"/>
                  </a:lnTo>
                </a:path>
              </a:pathLst>
            </a:custGeom>
            <a:noFill/>
            <a:ln w="9525">
              <a:solidFill>
                <a:srgbClr val="E5EAF0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952500" y="5295900"/>
              <a:ext cx="419100" cy="400050"/>
            </a:xfrm>
            <a:prstGeom prst="roundRect">
              <a:avLst>
                <a:gd name="adj" fmla="val 14286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5413" y="5377815"/>
              <a:ext cx="25327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476F2D"/>
                  </a:solidFill>
                  <a:ea typeface="微软雅黑"/>
                  <a:cs typeface="微软雅黑"/>
                </a:rPr>
                <a:t>06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590675" y="5369719"/>
              <a:ext cx="480901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类型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752725" y="5369719"/>
              <a:ext cx="6139501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33248"/>
                  </a:solidFill>
                  <a:ea typeface="Microsoft YaHei"/>
                  <a:cs typeface="微软雅黑"/>
                </a:rPr>
                <a:t>本课元素、差分、累计和与逆序对答案使用 long long。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08259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4183838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思考题一：如果操作变成单点赋值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941832" y="1925955"/>
            <a:ext cx="9983343" cy="4002449"/>
            <a:chOff x="941832" y="1925955"/>
            <a:chExt cx="9983343" cy="4002449"/>
          </a:xfrm>
        </p:grpSpPr>
        <p:sp>
          <p:nvSpPr>
            <p:cNvPr id="15" name="TextBox 15"/>
            <p:cNvSpPr txBox="1"/>
            <p:nvPr/>
          </p:nvSpPr>
          <p:spPr>
            <a:xfrm>
              <a:off x="941832" y="1925955"/>
              <a:ext cx="657872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原操作：a[p] += delta    →    新要求：a[p] = v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2594" y="2418398"/>
              <a:ext cx="6466514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仍需支持区间求和，只维护 tree[]，怎样完成这次赋值？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219200" y="3105150"/>
              <a:ext cx="9705975" cy="1752600"/>
            </a:xfrm>
            <a:prstGeom prst="roundRect">
              <a:avLst>
                <a:gd name="adj" fmla="val 4348"/>
              </a:avLst>
            </a:prstGeom>
            <a:solidFill>
              <a:srgbClr val="F3F6F9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012602" y="3272790"/>
              <a:ext cx="1384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66758A"/>
                  </a:solidFill>
                  <a:ea typeface="Microsoft YaHei"/>
                  <a:cs typeface="微软雅黑"/>
                </a:rPr>
                <a:t>当前位置的值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1914525" y="3705225"/>
              <a:ext cx="1571625" cy="666750"/>
              <a:chOff x="1914525" y="3705225"/>
              <a:chExt cx="1571625" cy="6667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914525" y="3705225"/>
                <a:ext cx="1571625" cy="666750"/>
              </a:xfrm>
              <a:prstGeom prst="roundRect">
                <a:avLst>
                  <a:gd name="adj" fmla="val 10000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2517595" y="3857625"/>
                <a:ext cx="365485" cy="4385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850" dirty="0">
                    <a:solidFill>
                      <a:srgbClr val="2D4A87"/>
                    </a:solidFill>
                    <a:ea typeface="Microsoft YaHei"/>
                    <a:cs typeface="微软雅黑"/>
                  </a:rPr>
                  <a:t>？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9064451" y="3272790"/>
              <a:ext cx="69249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66758A"/>
                  </a:solidFill>
                  <a:ea typeface="Microsoft YaHei"/>
                  <a:cs typeface="微软雅黑"/>
                </a:rPr>
                <a:t>目标值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8610600" y="3705225"/>
              <a:ext cx="1571625" cy="666750"/>
              <a:chOff x="8610600" y="3705225"/>
              <a:chExt cx="1571625" cy="6667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610600" y="3705225"/>
                <a:ext cx="1571625" cy="666750"/>
              </a:xfrm>
              <a:prstGeom prst="roundRect">
                <a:avLst>
                  <a:gd name="adj" fmla="val 10000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9296225" y="3857625"/>
                <a:ext cx="200375" cy="4385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285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v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3686175" y="3587115"/>
              <a:ext cx="4686300" cy="499110"/>
              <a:chOff x="3686175" y="3587115"/>
              <a:chExt cx="4686300" cy="499110"/>
            </a:xfrm>
          </p:grpSpPr>
          <p:sp>
            <p:nvSpPr>
              <p:cNvPr id="26" name="Line 26"/>
              <p:cNvSpPr/>
              <p:nvPr/>
            </p:nvSpPr>
            <p:spPr>
              <a:xfrm>
                <a:off x="3686175" y="4038600"/>
                <a:ext cx="46863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686300" h="9525">
                    <a:moveTo>
                      <a:pt x="0" y="0"/>
                    </a:moveTo>
                    <a:lnTo>
                      <a:pt x="4686300" y="0"/>
                    </a:lnTo>
                  </a:path>
                </a:pathLst>
              </a:custGeom>
              <a:noFill/>
              <a:ln w="23812">
                <a:solidFill>
                  <a:srgbClr val="ED7D31"/>
                </a:solidFill>
              </a:ln>
            </p:spPr>
          </p:sp>
          <p:sp>
            <p:nvSpPr>
              <p:cNvPr id="27" name="Polygon 27"/>
              <p:cNvSpPr/>
              <p:nvPr/>
            </p:nvSpPr>
            <p:spPr>
              <a:xfrm>
                <a:off x="8267700" y="3990975"/>
                <a:ext cx="1047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0">
                    <a:moveTo>
                      <a:pt x="104775" y="47625"/>
                    </a:moveTo>
                    <a:lnTo>
                      <a:pt x="0" y="952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4431933" y="3587115"/>
                <a:ext cx="3194785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ED7D31"/>
                    </a:solidFill>
                    <a:ea typeface="Microsoft YaHei"/>
                    <a:cs typeface="微软雅黑"/>
                  </a:rPr>
                  <a:t>应该给 add() 传入多少增量？</a:t>
                </a:r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1038606" y="5111115"/>
              <a:ext cx="71493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B9BD5"/>
                  </a:solidFill>
                  <a:ea typeface="Microsoft YaHei"/>
                  <a:cs typeface="微软雅黑"/>
                </a:rPr>
                <a:t>提示 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342769" y="5094922"/>
              <a:ext cx="2827697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先求出 a[p] 的当前值。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38606" y="5644515"/>
              <a:ext cx="71493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476F2D"/>
                  </a:solidFill>
                  <a:ea typeface="Microsoft YaHei"/>
                  <a:cs typeface="微软雅黑"/>
                </a:rPr>
                <a:t>提示 2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342769" y="5628322"/>
              <a:ext cx="5001369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比较新值和旧值，把赋值转成一次增量更新。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60991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904915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思考题二：区间修改＋区间查询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57" name="Group 57"/>
          <p:cNvGrpSpPr/>
          <p:nvPr/>
        </p:nvGrpSpPr>
        <p:grpSpPr>
          <a:xfrm>
            <a:off x="876300" y="1904048"/>
            <a:ext cx="10439400" cy="4188916"/>
            <a:chOff x="876300" y="1904048"/>
            <a:chExt cx="10439400" cy="4188916"/>
          </a:xfrm>
        </p:grpSpPr>
        <p:sp>
          <p:nvSpPr>
            <p:cNvPr id="15" name="TextBox 15"/>
            <p:cNvSpPr txBox="1"/>
            <p:nvPr/>
          </p:nvSpPr>
          <p:spPr>
            <a:xfrm>
              <a:off x="942594" y="1904048"/>
              <a:ext cx="6501780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33248"/>
                  </a:solidFill>
                  <a:ea typeface="Microsoft YaHei"/>
                  <a:cs typeface="微软雅黑"/>
                </a:rPr>
                <a:t>已能区间加、单点查，怎样进一步支持原数组的区间求和？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9175" y="2416969"/>
              <a:ext cx="24301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提示 1：先展开前三项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375" y="2959894"/>
              <a:ext cx="798295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33248"/>
                  </a:solidFill>
                  <a:ea typeface="微软雅黑"/>
                  <a:cs typeface="微软雅黑"/>
                </a:rPr>
                <a:t>a[1] =</a:t>
              </a: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2400300" y="2847975"/>
              <a:ext cx="1028700" cy="466725"/>
              <a:chOff x="2400300" y="2847975"/>
              <a:chExt cx="1028700" cy="466725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2400300" y="2847975"/>
                <a:ext cx="1028700" cy="466725"/>
              </a:xfrm>
              <a:prstGeom prst="roundRect">
                <a:avLst>
                  <a:gd name="adj" fmla="val 14286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2648551" y="2962275"/>
                <a:ext cx="53219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b[1]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095375" y="3607594"/>
              <a:ext cx="798295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33248"/>
                  </a:solidFill>
                  <a:ea typeface="微软雅黑"/>
                  <a:cs typeface="微软雅黑"/>
                </a:rPr>
                <a:t>a[2] =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2400300" y="3495675"/>
              <a:ext cx="1028700" cy="466725"/>
              <a:chOff x="2400300" y="3495675"/>
              <a:chExt cx="1028700" cy="4667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2400300" y="3495675"/>
                <a:ext cx="1028700" cy="466725"/>
              </a:xfrm>
              <a:prstGeom prst="roundRect">
                <a:avLst>
                  <a:gd name="adj" fmla="val 14286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648551" y="3609975"/>
                <a:ext cx="53219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b[1]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714750" y="3495675"/>
              <a:ext cx="1028700" cy="466725"/>
              <a:chOff x="3714750" y="3495675"/>
              <a:chExt cx="1028700" cy="4667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3714750" y="3495675"/>
                <a:ext cx="1028700" cy="466725"/>
              </a:xfrm>
              <a:prstGeom prst="roundRect">
                <a:avLst>
                  <a:gd name="adj" fmla="val 14286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3963001" y="3609975"/>
                <a:ext cx="53219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b[2]</a:t>
                </a: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3467249" y="3598069"/>
              <a:ext cx="133050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dirty="0">
                  <a:solidFill>
                    <a:srgbClr val="233248"/>
                  </a:solidFill>
                  <a:ea typeface="微软雅黑"/>
                  <a:cs typeface="微软雅黑"/>
                </a:rPr>
                <a:t>+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5375" y="4255294"/>
              <a:ext cx="798295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33248"/>
                  </a:solidFill>
                  <a:ea typeface="微软雅黑"/>
                  <a:cs typeface="微软雅黑"/>
                </a:rPr>
                <a:t>a[3] =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2400300" y="4143375"/>
              <a:ext cx="1028700" cy="466725"/>
              <a:chOff x="2400300" y="4143375"/>
              <a:chExt cx="1028700" cy="466725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2400300" y="4143375"/>
                <a:ext cx="1028700" cy="466725"/>
              </a:xfrm>
              <a:prstGeom prst="roundRect">
                <a:avLst>
                  <a:gd name="adj" fmla="val 14286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2648551" y="4257675"/>
                <a:ext cx="53219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b[1]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3714750" y="4143375"/>
              <a:ext cx="1028700" cy="466725"/>
              <a:chOff x="3714750" y="4143375"/>
              <a:chExt cx="1028700" cy="466725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3714750" y="4143375"/>
                <a:ext cx="1028700" cy="466725"/>
              </a:xfrm>
              <a:prstGeom prst="roundRect">
                <a:avLst>
                  <a:gd name="adj" fmla="val 14286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3963001" y="4257675"/>
                <a:ext cx="53219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b[2]</a:t>
                </a:r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3467249" y="4245769"/>
              <a:ext cx="133050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dirty="0">
                  <a:solidFill>
                    <a:srgbClr val="233248"/>
                  </a:solidFill>
                  <a:ea typeface="微软雅黑"/>
                  <a:cs typeface="微软雅黑"/>
                </a:rPr>
                <a:t>+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5029200" y="4143375"/>
              <a:ext cx="1028700" cy="466725"/>
              <a:chOff x="5029200" y="4143375"/>
              <a:chExt cx="1028700" cy="4667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5029200" y="4143375"/>
                <a:ext cx="1028700" cy="466725"/>
              </a:xfrm>
              <a:prstGeom prst="roundRect">
                <a:avLst>
                  <a:gd name="adj" fmla="val 14286"/>
                </a:avLst>
              </a:prstGeom>
              <a:solidFill>
                <a:srgbClr val="F1F3F5"/>
              </a:solidFill>
              <a:ln w="13335">
                <a:solidFill>
                  <a:srgbClr val="CBD2DB"/>
                </a:solidFill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5277451" y="4257675"/>
                <a:ext cx="53219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b[3]</a:t>
                </a:r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4781699" y="4245769"/>
              <a:ext cx="133050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dirty="0">
                  <a:solidFill>
                    <a:srgbClr val="233248"/>
                  </a:solidFill>
                  <a:ea typeface="微软雅黑"/>
                  <a:cs typeface="微软雅黑"/>
                </a:rPr>
                <a:t>+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2324100" y="4762500"/>
              <a:ext cx="3771900" cy="9525"/>
            </a:xfrm>
            <a:custGeom>
              <a:avLst/>
              <a:gdLst/>
              <a:ahLst/>
              <a:cxnLst/>
              <a:rect l="l" t="t" r="r" b="b"/>
              <a:pathLst>
                <a:path w="3771900" h="9525">
                  <a:moveTo>
                    <a:pt x="0" y="0"/>
                  </a:moveTo>
                  <a:lnTo>
                    <a:pt x="3771900" y="0"/>
                  </a:lnTo>
                </a:path>
              </a:pathLst>
            </a:custGeom>
            <a:noFill/>
            <a:ln w="19050">
              <a:solidFill>
                <a:srgbClr val="5B9BD5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2651757" y="4942522"/>
              <a:ext cx="525786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5B9BD5"/>
                  </a:solidFill>
                  <a:ea typeface="Microsoft YaHei"/>
                  <a:cs typeface="微软雅黑"/>
                </a:rPr>
                <a:t>3 次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3966207" y="4942522"/>
              <a:ext cx="525786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5B9BD5"/>
                  </a:solidFill>
                  <a:ea typeface="Microsoft YaHei"/>
                  <a:cs typeface="微软雅黑"/>
                </a:rPr>
                <a:t>2 次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280657" y="4942522"/>
              <a:ext cx="525786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5B9BD5"/>
                  </a:solidFill>
                  <a:ea typeface="Microsoft YaHei"/>
                  <a:cs typeface="微软雅黑"/>
                </a:rPr>
                <a:t>1 次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57656" y="5434965"/>
              <a:ext cx="336630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一般地，b[i] 出现 p−i+1 次。</a:t>
              </a:r>
            </a:p>
          </p:txBody>
        </p:sp>
        <p:sp>
          <p:nvSpPr>
            <p:cNvPr id="46" name="Line 46"/>
            <p:cNvSpPr/>
            <p:nvPr/>
          </p:nvSpPr>
          <p:spPr>
            <a:xfrm>
              <a:off x="6705600" y="2533650"/>
              <a:ext cx="9525" cy="3124200"/>
            </a:xfrm>
            <a:custGeom>
              <a:avLst/>
              <a:gdLst/>
              <a:ahLst/>
              <a:cxnLst/>
              <a:rect l="l" t="t" r="r" b="b"/>
              <a:pathLst>
                <a:path w="9525" h="3124200">
                  <a:moveTo>
                    <a:pt x="0" y="0"/>
                  </a:moveTo>
                  <a:lnTo>
                    <a:pt x="0" y="3124200"/>
                  </a:lnTo>
                </a:path>
              </a:pathLst>
            </a:custGeom>
            <a:noFill/>
            <a:ln w="14288">
              <a:solidFill>
                <a:srgbClr val="D6E1E8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7191375" y="2416969"/>
              <a:ext cx="2670603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D4A87"/>
                  </a:solidFill>
                  <a:ea typeface="Microsoft YaHei"/>
                  <a:cs typeface="微软雅黑"/>
                </a:rPr>
                <a:t>提示 2：分别维护两个量</a:t>
              </a:r>
            </a:p>
          </p:txBody>
        </p:sp>
        <p:grpSp>
          <p:nvGrpSpPr>
            <p:cNvPr id="50" name="Group 50"/>
            <p:cNvGrpSpPr/>
            <p:nvPr/>
          </p:nvGrpSpPr>
          <p:grpSpPr>
            <a:xfrm>
              <a:off x="7524750" y="3057525"/>
              <a:ext cx="3105150" cy="742950"/>
              <a:chOff x="7524750" y="3057525"/>
              <a:chExt cx="3105150" cy="742950"/>
            </a:xfrm>
          </p:grpSpPr>
          <p:sp>
            <p:nvSpPr>
              <p:cNvPr id="48" name="Rectangle 48"/>
              <p:cNvSpPr/>
              <p:nvPr/>
            </p:nvSpPr>
            <p:spPr>
              <a:xfrm>
                <a:off x="7524750" y="3057525"/>
                <a:ext cx="3105150" cy="742950"/>
              </a:xfrm>
              <a:prstGeom prst="roundRect">
                <a:avLst>
                  <a:gd name="adj" fmla="val 8974"/>
                </a:avLst>
              </a:prstGeom>
              <a:solidFill>
                <a:srgbClr val="E2EFF9"/>
              </a:solidFill>
              <a:ln w="13335">
                <a:solidFill>
                  <a:srgbClr val="5B9BD5"/>
                </a:solidFill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8553142" y="3271838"/>
                <a:ext cx="1048365" cy="3816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l-GR" sz="24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Σ b[i]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7524750" y="4276725"/>
              <a:ext cx="3105150" cy="742950"/>
              <a:chOff x="7524750" y="4276725"/>
              <a:chExt cx="3105150" cy="742950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7524750" y="4276725"/>
                <a:ext cx="3105150" cy="742950"/>
              </a:xfrm>
              <a:prstGeom prst="roundRect">
                <a:avLst>
                  <a:gd name="adj" fmla="val 8974"/>
                </a:avLst>
              </a:prstGeom>
              <a:solidFill>
                <a:srgbClr val="EDF5E9"/>
              </a:solidFill>
              <a:ln w="13335">
                <a:solidFill>
                  <a:srgbClr val="6FAC46"/>
                </a:solidFill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8378415" y="4491038"/>
                <a:ext cx="1397820" cy="3816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l-GR" sz="2480" dirty="0">
                    <a:solidFill>
                      <a:srgbClr val="2D4A87"/>
                    </a:solidFill>
                    <a:ea typeface="微软雅黑"/>
                    <a:cs typeface="微软雅黑"/>
                  </a:rPr>
                  <a:t>Σ i·b[i]</a:t>
                </a:r>
              </a:p>
            </p:txBody>
          </p:sp>
        </p:grpSp>
        <p:sp>
          <p:nvSpPr>
            <p:cNvPr id="54" name="TextBox 54"/>
            <p:cNvSpPr txBox="1"/>
            <p:nvPr/>
          </p:nvSpPr>
          <p:spPr>
            <a:xfrm>
              <a:off x="7638107" y="5271611"/>
              <a:ext cx="2821285" cy="264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66758A"/>
                  </a:solidFill>
                  <a:ea typeface="Microsoft YaHei"/>
                  <a:cs typeface="微软雅黑"/>
                </a:rPr>
                <a:t>两项的求和范围都是 i=1～p</a:t>
              </a:r>
            </a:p>
          </p:txBody>
        </p:sp>
        <p:sp>
          <p:nvSpPr>
            <p:cNvPr id="55" name="Rectangle 55"/>
            <p:cNvSpPr/>
            <p:nvPr/>
          </p:nvSpPr>
          <p:spPr>
            <a:xfrm>
              <a:off x="876300" y="5724525"/>
              <a:ext cx="10439400" cy="365760"/>
            </a:xfrm>
            <a:prstGeom prst="roundRect">
              <a:avLst>
                <a:gd name="adj" fmla="val 15625"/>
              </a:avLst>
            </a:prstGeom>
            <a:solidFill>
              <a:srgbClr val="EDF5E9"/>
            </a:solidFill>
            <a:ln>
              <a:noFill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943356" y="5815965"/>
              <a:ext cx="50783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76F2D"/>
                  </a:solidFill>
                  <a:ea typeface="Microsoft YaHei"/>
                  <a:cs typeface="微软雅黑"/>
                </a:rPr>
                <a:t>先求原数组的前缀和，再用两次前缀和求区间和。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2485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5-6 完整代码①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838200" y="1958340"/>
            <a:ext cx="10515600" cy="3918585"/>
            <a:chOff x="838200" y="1958340"/>
            <a:chExt cx="10515600" cy="3918585"/>
          </a:xfrm>
        </p:grpSpPr>
        <p:sp>
          <p:nvSpPr>
            <p:cNvPr id="15" name="TextBox 15"/>
            <p:cNvSpPr txBox="1"/>
            <p:nvPr/>
          </p:nvSpPr>
          <p:spPr>
            <a:xfrm>
              <a:off x="943356" y="1958340"/>
              <a:ext cx="696344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FAC46"/>
                  </a:solidFill>
                  <a:ea typeface="Microsoft YaHei"/>
                  <a:cs typeface="微软雅黑"/>
                </a:rPr>
                <a:t>原数组区间和 · 全局 tree[] 从 0 开始，和值使用 long long。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371725"/>
              <a:ext cx="10515600" cy="3505200"/>
            </a:xfrm>
            <a:prstGeom prst="roundRect">
              <a:avLst>
                <a:gd name="adj" fmla="val 1902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942975" y="2483644"/>
              <a:ext cx="9428757" cy="2032385"/>
              <a:chOff x="942975" y="2483644"/>
              <a:chExt cx="9428757" cy="2032385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2975" y="2483644"/>
                <a:ext cx="2261838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#include &lt;cstdio&gt;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2820" y="2524125"/>
                <a:ext cx="243335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引入标准输入输出函数。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2975" y="2774156"/>
                <a:ext cx="3193182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const int MAXN = 500010;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2820" y="2814638"/>
                <a:ext cx="2750753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预留从 1 开始的下标空间。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2975" y="3064669"/>
                <a:ext cx="1197444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n, m;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2820" y="3105150"/>
                <a:ext cx="3048912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n 是数列长度，m 是操作次数。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2975" y="3355181"/>
                <a:ext cx="345928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tree[MAXN] = {};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2820" y="3395662"/>
                <a:ext cx="262571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保存原数组的若干区间和。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2975" y="3645694"/>
                <a:ext cx="2527936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lowbit(int x) {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2820" y="3686175"/>
                <a:ext cx="2558393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求最低位的 1 对应的值。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2975" y="3936206"/>
                <a:ext cx="266098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x &amp; (-x);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2820" y="3976688"/>
                <a:ext cx="281807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用补码和按位与保留这一位。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2975" y="4226719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2820" y="4267200"/>
                <a:ext cx="2125582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lowbit 函数。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95930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5-6 完整代码②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46" name="Group 46"/>
          <p:cNvGrpSpPr/>
          <p:nvPr/>
        </p:nvGrpSpPr>
        <p:grpSpPr>
          <a:xfrm>
            <a:off x="838200" y="1869758"/>
            <a:ext cx="10515600" cy="4207192"/>
            <a:chOff x="838200" y="1869758"/>
            <a:chExt cx="10515600" cy="4207192"/>
          </a:xfrm>
        </p:grpSpPr>
        <p:sp>
          <p:nvSpPr>
            <p:cNvPr id="15" name="TextBox 15"/>
            <p:cNvSpPr txBox="1"/>
            <p:nvPr/>
          </p:nvSpPr>
          <p:spPr>
            <a:xfrm>
              <a:off x="944118" y="1869758"/>
              <a:ext cx="5591274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FAC46"/>
                  </a:solidFill>
                  <a:ea typeface="Microsoft YaHei"/>
                  <a:cs typeface="微软雅黑"/>
                </a:rPr>
                <a:t>sum 查询原数组前缀和，add 修改包含原位置的所有节点。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133600"/>
              <a:ext cx="10515600" cy="3943350"/>
            </a:xfrm>
            <a:prstGeom prst="roundRect">
              <a:avLst>
                <a:gd name="adj" fmla="val 1691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944118" y="2241232"/>
              <a:ext cx="9037395" cy="3577379"/>
              <a:chOff x="944118" y="2241232"/>
              <a:chExt cx="9037395" cy="3577379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4118" y="2241232"/>
                <a:ext cx="2574423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sum(int x) {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3734" y="2276856"/>
                <a:ext cx="2257028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查询原数组前 x 项的和。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4118" y="2496884"/>
                <a:ext cx="2574423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long long res = 0;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3734" y="2532507"/>
                <a:ext cx="1638269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初始化累计答案。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4118" y="2752534"/>
                <a:ext cx="2223366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while (x &gt; 0) {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3734" y="2788158"/>
                <a:ext cx="2148024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尚有前缀没有计入答案。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4118" y="3008185"/>
                <a:ext cx="2691442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res += tree[x];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3734" y="3043809"/>
                <a:ext cx="2487861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加上当前节点保存的区间和。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4118" y="3263836"/>
                <a:ext cx="2691442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x -= lowbit(x);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3734" y="3299460"/>
                <a:ext cx="2148024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跳到剩余前缀的右端点。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4118" y="3519487"/>
                <a:ext cx="585097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3734" y="3555111"/>
                <a:ext cx="1468351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结束查询循环。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4118" y="3775138"/>
                <a:ext cx="175528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res;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3734" y="3810762"/>
                <a:ext cx="2148024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返回累计得到的前缀和。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44118" y="4030789"/>
                <a:ext cx="117020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323734" y="4066413"/>
                <a:ext cx="1593385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sum 函数。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944118" y="4286440"/>
                <a:ext cx="3978653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void add(int x, long long delta) {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323734" y="4322064"/>
                <a:ext cx="2475037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将位置 x 的值增加 delta。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944118" y="4542091"/>
                <a:ext cx="2340384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while (x &lt;= n) {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323734" y="4577715"/>
                <a:ext cx="2657779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只更新有效下标范围内的节点。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944118" y="4797742"/>
                <a:ext cx="2925481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tree[x] += delta;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323734" y="4833366"/>
                <a:ext cx="2657779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给当前覆盖区间增加同样的量。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44118" y="5053393"/>
                <a:ext cx="2691442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x += lowbit(x);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323734" y="5089017"/>
                <a:ext cx="2657779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跳到下一个包含原位置的节点。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944118" y="5309044"/>
                <a:ext cx="585097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323734" y="5344668"/>
                <a:ext cx="1468351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结束更新循环。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944118" y="5564695"/>
                <a:ext cx="117020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323734" y="5600319"/>
                <a:ext cx="1593385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add 函数。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07647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5-6 完整代码③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838200" y="1958340"/>
            <a:ext cx="10515600" cy="3918585"/>
            <a:chOff x="838200" y="1958340"/>
            <a:chExt cx="10515600" cy="3918585"/>
          </a:xfrm>
        </p:grpSpPr>
        <p:sp>
          <p:nvSpPr>
            <p:cNvPr id="15" name="TextBox 15"/>
            <p:cNvSpPr txBox="1"/>
            <p:nvPr/>
          </p:nvSpPr>
          <p:spPr>
            <a:xfrm>
              <a:off x="943356" y="1958340"/>
              <a:ext cx="524983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FAC46"/>
                  </a:solidFill>
                  <a:ea typeface="Microsoft YaHei"/>
                  <a:cs typeface="微软雅黑"/>
                </a:rPr>
                <a:t>按顺序读入每个初始值，并调用 add 完成初始化。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371725"/>
              <a:ext cx="10515600" cy="3505200"/>
            </a:xfrm>
            <a:prstGeom prst="roundRect">
              <a:avLst>
                <a:gd name="adj" fmla="val 1902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942975" y="2483644"/>
              <a:ext cx="9197924" cy="2032385"/>
              <a:chOff x="942975" y="2483644"/>
              <a:chExt cx="9197924" cy="2032385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2975" y="2483644"/>
                <a:ext cx="1596591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main() {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2820" y="2524125"/>
                <a:ext cx="224099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程序从这里开始执行。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2975" y="2774156"/>
                <a:ext cx="345928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scanf("%d%d", &amp;n, &amp;m);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2820" y="2814638"/>
                <a:ext cx="262571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读入数列长度和操作次数。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2975" y="3064669"/>
                <a:ext cx="4523674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for (int i = 1; i &lt;= n; ++i) {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2820" y="3105150"/>
                <a:ext cx="262571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按下标依次读入初始元素。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2975" y="3355181"/>
                <a:ext cx="3193182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long long value;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2820" y="3395662"/>
                <a:ext cx="262571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用长整型保存当前元素值。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2975" y="3645694"/>
                <a:ext cx="399147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scanf("%lld", &amp;value);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2820" y="3686175"/>
                <a:ext cx="2298706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读入 a[i] 的初始值。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2975" y="3936206"/>
                <a:ext cx="2927083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add(i, value);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2820" y="3976688"/>
                <a:ext cx="281807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将该元素加入初始树状数组。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2975" y="4226719"/>
                <a:ext cx="66524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2820" y="4267200"/>
                <a:ext cx="185627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结束初始化循环。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486088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5-6 完整代码④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46" name="Group 46"/>
          <p:cNvGrpSpPr/>
          <p:nvPr/>
        </p:nvGrpSpPr>
        <p:grpSpPr>
          <a:xfrm>
            <a:off x="838200" y="1869758"/>
            <a:ext cx="10515600" cy="4207192"/>
            <a:chOff x="838200" y="1869758"/>
            <a:chExt cx="10515600" cy="4207192"/>
          </a:xfrm>
        </p:grpSpPr>
        <p:sp>
          <p:nvSpPr>
            <p:cNvPr id="15" name="TextBox 15"/>
            <p:cNvSpPr txBox="1"/>
            <p:nvPr/>
          </p:nvSpPr>
          <p:spPr>
            <a:xfrm>
              <a:off x="944118" y="1869758"/>
              <a:ext cx="6198813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FAC46"/>
                  </a:solidFill>
                  <a:ea typeface="Microsoft YaHei"/>
                  <a:cs typeface="微软雅黑"/>
                </a:rPr>
                <a:t>操作 1 单点增加；操作 2 闭区间求和。与 P35–P37 连续拼接。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133600"/>
              <a:ext cx="10515600" cy="3943350"/>
            </a:xfrm>
            <a:prstGeom prst="roundRect">
              <a:avLst>
                <a:gd name="adj" fmla="val 1691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944118" y="2241232"/>
              <a:ext cx="8976481" cy="3577379"/>
              <a:chOff x="944118" y="2241232"/>
              <a:chExt cx="8976481" cy="3577379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4118" y="2241232"/>
                <a:ext cx="1989327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while (m--) {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3734" y="2276856"/>
                <a:ext cx="2317942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逐次处理题目给定的操作。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4118" y="2496884"/>
                <a:ext cx="2457404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int op, x, y;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3734" y="2532507"/>
                <a:ext cx="2317942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保存操作类型和位置参数。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4118" y="2752534"/>
                <a:ext cx="2808461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long long delta;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3734" y="2788158"/>
                <a:ext cx="1978106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保存单点修改的增量。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4118" y="3008185"/>
                <a:ext cx="2925481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scanf("%d", &amp;op);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3734" y="3043809"/>
                <a:ext cx="1638269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先读入操作类型。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4118" y="3263836"/>
                <a:ext cx="2574423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if (op == 1) {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3734" y="3299460"/>
                <a:ext cx="2087110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类型 1 表示单点增加。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4118" y="3519487"/>
                <a:ext cx="468076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    scanf("%d%lld", &amp;x, &amp;delta);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3734" y="3555111"/>
                <a:ext cx="1978106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读入修改位置及增量。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4118" y="3775138"/>
                <a:ext cx="3042500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    add(x, delta);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3734" y="3810762"/>
                <a:ext cx="2596865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更新所有包含位置 x 的节点。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44118" y="4030789"/>
                <a:ext cx="1872307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} else {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323734" y="4066413"/>
                <a:ext cx="2087110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类型 2 表示区间求和。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944118" y="4286440"/>
                <a:ext cx="3978653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    scanf("%d%d", &amp;x, &amp;y);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323734" y="4322064"/>
                <a:ext cx="2148024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读入闭区间的左右端点。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944118" y="4542091"/>
                <a:ext cx="5850961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    printf("%lld\n", sum(y) - sum(x - 1));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323734" y="4577715"/>
                <a:ext cx="1468351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输出闭区间和。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944118" y="4797742"/>
                <a:ext cx="1053173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}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323734" y="4833366"/>
                <a:ext cx="1978106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结束本次操作的分支。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44118" y="5053393"/>
                <a:ext cx="585097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323734" y="5089017"/>
                <a:ext cx="1468351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结束全部操作。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944118" y="5309044"/>
                <a:ext cx="1521250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0;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323734" y="5344668"/>
                <a:ext cx="1468351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正常结束程序。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944118" y="5564695"/>
                <a:ext cx="117020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323734" y="5600319"/>
                <a:ext cx="1298432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结束主函数。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21799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5-7 完整代码①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838200" y="1958340"/>
            <a:ext cx="10515600" cy="3918585"/>
            <a:chOff x="838200" y="1958340"/>
            <a:chExt cx="10515600" cy="3918585"/>
          </a:xfrm>
        </p:grpSpPr>
        <p:sp>
          <p:nvSpPr>
            <p:cNvPr id="15" name="TextBox 15"/>
            <p:cNvSpPr txBox="1"/>
            <p:nvPr/>
          </p:nvSpPr>
          <p:spPr>
            <a:xfrm>
              <a:off x="943356" y="1958340"/>
              <a:ext cx="51312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FAC46"/>
                  </a:solidFill>
                  <a:ea typeface="Microsoft YaHei"/>
                  <a:cs typeface="微软雅黑"/>
                </a:rPr>
                <a:t>差分区间和 · a[0] = 0，b[] 用于初始化差分。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371725"/>
              <a:ext cx="10515600" cy="3505200"/>
            </a:xfrm>
            <a:prstGeom prst="roundRect">
              <a:avLst>
                <a:gd name="adj" fmla="val 1902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942975" y="2483644"/>
              <a:ext cx="9428757" cy="2322897"/>
              <a:chOff x="942975" y="2483644"/>
              <a:chExt cx="9428757" cy="2322897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2975" y="2483644"/>
                <a:ext cx="2261838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#include &lt;cstdio&gt;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2820" y="2524125"/>
                <a:ext cx="243335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引入标准输入输出函数。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2975" y="2774156"/>
                <a:ext cx="3193182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const int MAXN = 500010;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2820" y="2814638"/>
                <a:ext cx="2750753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预留从 1 开始的下标空间。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2975" y="3064669"/>
                <a:ext cx="1197444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n, m;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2820" y="3105150"/>
                <a:ext cx="3048912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n 是数列长度，m 是操作次数。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2975" y="3355181"/>
                <a:ext cx="4922823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a[MAXN] = {}, b[MAXN] = {};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2820" y="3395662"/>
                <a:ext cx="243335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保存原数组和差分数组。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2975" y="3645694"/>
                <a:ext cx="345928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tree[MAXN] = {};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2820" y="3686175"/>
                <a:ext cx="281807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保存差分数组的若干区间和。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2975" y="3936206"/>
                <a:ext cx="2527936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lowbit(int x) {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2820" y="3976688"/>
                <a:ext cx="2558393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求最低位的 1 对应的值。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2975" y="4226719"/>
                <a:ext cx="266098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x &amp; (-x);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2820" y="4267200"/>
                <a:ext cx="281807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用补码和按位与保留这一位。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42975" y="4517231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322820" y="4557712"/>
                <a:ext cx="2125582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lowbit 函数。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79925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5-7 完整代码②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46" name="Group 46"/>
          <p:cNvGrpSpPr/>
          <p:nvPr/>
        </p:nvGrpSpPr>
        <p:grpSpPr>
          <a:xfrm>
            <a:off x="838200" y="1869758"/>
            <a:ext cx="10515600" cy="4207192"/>
            <a:chOff x="838200" y="1869758"/>
            <a:chExt cx="10515600" cy="4207192"/>
          </a:xfrm>
        </p:grpSpPr>
        <p:sp>
          <p:nvSpPr>
            <p:cNvPr id="15" name="TextBox 15"/>
            <p:cNvSpPr txBox="1"/>
            <p:nvPr/>
          </p:nvSpPr>
          <p:spPr>
            <a:xfrm>
              <a:off x="944118" y="1869758"/>
              <a:ext cx="5491888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FAC46"/>
                  </a:solidFill>
                  <a:ea typeface="Microsoft YaHei"/>
                  <a:cs typeface="微软雅黑"/>
                </a:rPr>
                <a:t>相同的核心函数：sum 还原 a[x]，add 更新差分 b[x]。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133600"/>
              <a:ext cx="10515600" cy="3943350"/>
            </a:xfrm>
            <a:prstGeom prst="roundRect">
              <a:avLst>
                <a:gd name="adj" fmla="val 1691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944118" y="2241232"/>
              <a:ext cx="9162429" cy="3577379"/>
              <a:chOff x="944118" y="2241232"/>
              <a:chExt cx="9162429" cy="3577379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4118" y="2241232"/>
                <a:ext cx="2574423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sum(int x) {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3734" y="2276856"/>
                <a:ext cx="2782813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查询差分前缀和，即当前 a[x]。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4118" y="2496884"/>
                <a:ext cx="2574423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long long res = 0;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3734" y="2532507"/>
                <a:ext cx="1638269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初始化累计答案。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4118" y="2752534"/>
                <a:ext cx="2223366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while (x &gt; 0) {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3734" y="2788158"/>
                <a:ext cx="2317942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尚有差分项没有计入答案。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4118" y="3008185"/>
                <a:ext cx="2691442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res += tree[x];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3734" y="3043809"/>
                <a:ext cx="2487861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加上当前节点的差分区间和。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4118" y="3263836"/>
                <a:ext cx="2691442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x -= lowbit(x);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3734" y="3299460"/>
                <a:ext cx="2148024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跳到剩余前缀的右端点。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4118" y="3519487"/>
                <a:ext cx="585097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3734" y="3555111"/>
                <a:ext cx="1468351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结束查询循环。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4118" y="3775138"/>
                <a:ext cx="175528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res;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3734" y="3810762"/>
                <a:ext cx="1978106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返回还原出的单点值。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44118" y="4030789"/>
                <a:ext cx="117020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323734" y="4066413"/>
                <a:ext cx="1593385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sum 函数。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944118" y="4286440"/>
                <a:ext cx="3978653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void add(int x, long long delta) {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323734" y="4322064"/>
                <a:ext cx="2475037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将差分位置 x 增加 delta。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944118" y="4542091"/>
                <a:ext cx="2340384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while (x &lt;= n) {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323734" y="4577715"/>
                <a:ext cx="2459006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x 为 n+1 时自然跳过循环。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944118" y="4797742"/>
                <a:ext cx="2925481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tree[x] += delta;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323734" y="4833366"/>
                <a:ext cx="2657779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更新包含该差分位置的区间和。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44118" y="5053393"/>
                <a:ext cx="2691442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x += lowbit(x);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323734" y="5089017"/>
                <a:ext cx="2657779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跳到下一个包含该位置的节点。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944118" y="5309044"/>
                <a:ext cx="585097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323734" y="5344668"/>
                <a:ext cx="1468351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结束更新循环。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944118" y="5564695"/>
                <a:ext cx="117020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323734" y="5600319"/>
                <a:ext cx="1593385" cy="2031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2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add 函数。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75814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5-7 完整代码③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838200" y="1958340"/>
            <a:ext cx="10515600" cy="3918585"/>
            <a:chOff x="838200" y="1958340"/>
            <a:chExt cx="10515600" cy="3918585"/>
          </a:xfrm>
        </p:grpSpPr>
        <p:sp>
          <p:nvSpPr>
            <p:cNvPr id="15" name="TextBox 15"/>
            <p:cNvSpPr txBox="1"/>
            <p:nvPr/>
          </p:nvSpPr>
          <p:spPr>
            <a:xfrm>
              <a:off x="943356" y="1958340"/>
              <a:ext cx="637514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FAC46"/>
                  </a:solidFill>
                  <a:ea typeface="Microsoft YaHei"/>
                  <a:cs typeface="微软雅黑"/>
                </a:rPr>
                <a:t>读 a[i] → 求 b[i] → 加入 tree[]，依次完成差分初始化。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371725"/>
              <a:ext cx="10515600" cy="3505200"/>
            </a:xfrm>
            <a:prstGeom prst="roundRect">
              <a:avLst>
                <a:gd name="adj" fmla="val 1902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942975" y="2483644"/>
              <a:ext cx="9005564" cy="2032385"/>
              <a:chOff x="942975" y="2483644"/>
              <a:chExt cx="9005564" cy="2032385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2975" y="2483644"/>
                <a:ext cx="1596591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main() {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2820" y="2524125"/>
                <a:ext cx="224099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程序从这里开始执行。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2975" y="2774156"/>
                <a:ext cx="345928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scanf("%d%d", &amp;n, &amp;m);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2820" y="2814638"/>
                <a:ext cx="262571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读入数列长度和操作次数。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2975" y="3064669"/>
                <a:ext cx="4523674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for (int i = 1; i &lt;= n; ++i) {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2820" y="3105150"/>
                <a:ext cx="262571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按下标依次读入初始数组。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2975" y="3355181"/>
                <a:ext cx="3858429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scanf("%lld", &amp;a[i]);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2820" y="3395662"/>
                <a:ext cx="224099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读入原数组的初始值。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2975" y="3645694"/>
                <a:ext cx="412452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b[i] = a[i] - a[i - 1];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2820" y="3686175"/>
                <a:ext cx="2510303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利用 a[0]=0 计算差分。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2975" y="3936206"/>
                <a:ext cx="279403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add(i, b[i]);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2820" y="3976688"/>
                <a:ext cx="262571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将初始差分加入树状数组。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2975" y="4226719"/>
                <a:ext cx="66524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2820" y="4267200"/>
                <a:ext cx="185627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结束差分初始化。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54210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5-7 完整代码④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48" name="Group 48"/>
          <p:cNvGrpSpPr/>
          <p:nvPr/>
        </p:nvGrpSpPr>
        <p:grpSpPr>
          <a:xfrm>
            <a:off x="838200" y="1869758"/>
            <a:ext cx="10515600" cy="4207192"/>
            <a:chOff x="838200" y="1869758"/>
            <a:chExt cx="10515600" cy="4207192"/>
          </a:xfrm>
        </p:grpSpPr>
        <p:sp>
          <p:nvSpPr>
            <p:cNvPr id="15" name="TextBox 15"/>
            <p:cNvSpPr txBox="1"/>
            <p:nvPr/>
          </p:nvSpPr>
          <p:spPr>
            <a:xfrm>
              <a:off x="944118" y="1869758"/>
              <a:ext cx="509594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FAC46"/>
                  </a:solidFill>
                  <a:ea typeface="Microsoft YaHei"/>
                  <a:cs typeface="微软雅黑"/>
                </a:rPr>
                <a:t>每次区间修改只做两次 add；单点查询直接 sum(p)。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143125"/>
              <a:ext cx="10515600" cy="3933825"/>
            </a:xfrm>
            <a:prstGeom prst="roundRect">
              <a:avLst>
                <a:gd name="adj" fmla="val 1695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944499" y="2249329"/>
              <a:ext cx="8748778" cy="3659570"/>
              <a:chOff x="944499" y="2249329"/>
              <a:chExt cx="8748778" cy="3659570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4499" y="2249329"/>
                <a:ext cx="1880323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while (m--) {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4039" y="2283333"/>
                <a:ext cx="2207336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逐次处理题目给定的操作。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4499" y="2493359"/>
                <a:ext cx="2654573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int op, l, r, p;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4039" y="2527364"/>
                <a:ext cx="1883529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保存类型和位置参数。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4499" y="2737390"/>
                <a:ext cx="2654573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long long delta;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4039" y="2771394"/>
                <a:ext cx="1883529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保存区间增加的数值。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4499" y="2981420"/>
                <a:ext cx="2765181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scanf("%d", &amp;op);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4039" y="3015425"/>
                <a:ext cx="1559722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先读入操作类型。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4499" y="3225451"/>
                <a:ext cx="2433358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if (op == 1) {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4039" y="3259455"/>
                <a:ext cx="1986121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类型 1 表示区间增加。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4499" y="3469481"/>
                <a:ext cx="5087931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    scanf("%d%d%lld", &amp;l, &amp;r, &amp;delta);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4039" y="3503486"/>
                <a:ext cx="1559722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读入区间和增量。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4499" y="3713512"/>
                <a:ext cx="2875787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    add(l, delta);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4039" y="3747516"/>
                <a:ext cx="2045432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从左端点开始增加影响。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44499" y="3957542"/>
                <a:ext cx="3428824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    add(r + 1, -delta);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324039" y="3991547"/>
                <a:ext cx="2045432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在右端点之后抵消影响。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944499" y="4201573"/>
                <a:ext cx="1769715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} else {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324039" y="4235577"/>
                <a:ext cx="1986121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类型 2 表示单点查询。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944499" y="4445603"/>
                <a:ext cx="3097002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    scanf("%d", &amp;p);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324039" y="4479608"/>
                <a:ext cx="1883529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读入需要查询的位置。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944499" y="4689634"/>
                <a:ext cx="4092467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    printf("%lld\n", sum(p));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324039" y="4723638"/>
                <a:ext cx="2369238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通过差分前缀和还原该点值。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44499" y="4933664"/>
                <a:ext cx="995465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}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324039" y="4967669"/>
                <a:ext cx="1883529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结束本次操作的分支。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944499" y="5177695"/>
                <a:ext cx="553037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324039" y="5211699"/>
                <a:ext cx="1397819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结束全部操作。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944499" y="5421725"/>
                <a:ext cx="1437894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0;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324039" y="5455730"/>
                <a:ext cx="1397819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正常结束程序。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944499" y="5665756"/>
                <a:ext cx="110608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7324039" y="5699760"/>
                <a:ext cx="1235916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结束主函数。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79168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5-8 完整代码①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838200" y="1958340"/>
            <a:ext cx="10515600" cy="3918585"/>
            <a:chOff x="838200" y="1958340"/>
            <a:chExt cx="10515600" cy="3918585"/>
          </a:xfrm>
        </p:grpSpPr>
        <p:sp>
          <p:nvSpPr>
            <p:cNvPr id="15" name="TextBox 15"/>
            <p:cNvSpPr txBox="1"/>
            <p:nvPr/>
          </p:nvSpPr>
          <p:spPr>
            <a:xfrm>
              <a:off x="943356" y="1958340"/>
              <a:ext cx="689611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FAC46"/>
                  </a:solidFill>
                  <a:ea typeface="Microsoft YaHei"/>
                  <a:cs typeface="微软雅黑"/>
                </a:rPr>
                <a:t>a[] 保留原顺序；vals[] 用于离散化；tree[] 保存排名频次和。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371725"/>
              <a:ext cx="10515600" cy="3505200"/>
            </a:xfrm>
            <a:prstGeom prst="roundRect">
              <a:avLst>
                <a:gd name="adj" fmla="val 1902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942975" y="2483644"/>
              <a:ext cx="9621117" cy="2032385"/>
              <a:chOff x="942975" y="2483644"/>
              <a:chExt cx="9621117" cy="2032385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2975" y="2483644"/>
                <a:ext cx="2261838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#include &lt;cstdio&gt;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2820" y="2524125"/>
                <a:ext cx="243335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引入标准输入输出函数。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2975" y="2774156"/>
                <a:ext cx="266098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#include &lt;algorithm&gt;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2820" y="2814638"/>
                <a:ext cx="281807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引入排序、去重和二分查找。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2975" y="3064669"/>
                <a:ext cx="266098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using namespace std;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2820" y="3105150"/>
                <a:ext cx="243335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直接使用标准库函数名。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2975" y="3355181"/>
                <a:ext cx="3193182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const int MAXN = 500010;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2820" y="3395662"/>
                <a:ext cx="2750753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预留从 1 开始的下标空间。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2975" y="3645694"/>
                <a:ext cx="1197444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n, m;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2820" y="3686175"/>
                <a:ext cx="3241272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n 是元素数，m 是不同值的数量。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2975" y="3936206"/>
                <a:ext cx="399147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a[MAXN], vals[MAXN];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2820" y="3976688"/>
                <a:ext cx="3010440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保存原顺序及离散化辅助数组。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2975" y="4226719"/>
                <a:ext cx="345928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tree[MAXN] = {};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2820" y="4267200"/>
                <a:ext cx="3010440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保存已处理元素的排名频次和。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0556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5-8 完整代码②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51" name="Group 51"/>
          <p:cNvGrpSpPr/>
          <p:nvPr/>
        </p:nvGrpSpPr>
        <p:grpSpPr>
          <a:xfrm>
            <a:off x="838200" y="1819275"/>
            <a:ext cx="10515600" cy="4253835"/>
            <a:chOff x="838200" y="1819275"/>
            <a:chExt cx="10515600" cy="4253835"/>
          </a:xfrm>
        </p:grpSpPr>
        <p:sp>
          <p:nvSpPr>
            <p:cNvPr id="15" name="Rectangle 15"/>
            <p:cNvSpPr/>
            <p:nvPr/>
          </p:nvSpPr>
          <p:spPr>
            <a:xfrm>
              <a:off x="838200" y="1819275"/>
              <a:ext cx="10515600" cy="4238625"/>
            </a:xfrm>
            <a:prstGeom prst="roundRect">
              <a:avLst>
                <a:gd name="adj" fmla="val 1573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50" name="Group 50"/>
            <p:cNvGrpSpPr/>
            <p:nvPr/>
          </p:nvGrpSpPr>
          <p:grpSpPr>
            <a:xfrm>
              <a:off x="944499" y="1925479"/>
              <a:ext cx="9013274" cy="4147631"/>
              <a:chOff x="944499" y="1925479"/>
              <a:chExt cx="9013274" cy="4147631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944499" y="1925479"/>
                <a:ext cx="2101537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lowbit(int x) {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324039" y="1959483"/>
                <a:ext cx="2148024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求最低位的 1 对应的值。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944499" y="2169509"/>
                <a:ext cx="2212144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x &amp; (-x);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324039" y="2203514"/>
                <a:ext cx="2369238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用补码和按位与保留这一位。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944499" y="2413540"/>
                <a:ext cx="110608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324039" y="2447544"/>
                <a:ext cx="1779333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lowbit 函数。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944499" y="2657570"/>
                <a:ext cx="2433358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long long sum(int x) {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324039" y="2691575"/>
                <a:ext cx="2633734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统计排名不超过 x 的元素数量。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944499" y="2901601"/>
                <a:ext cx="2433358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long long res = 0;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324039" y="2935605"/>
                <a:ext cx="1559722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初始化累计数量。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944499" y="3145631"/>
                <a:ext cx="2101537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while (x &gt; 0) {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324039" y="3179636"/>
                <a:ext cx="2045432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尚有排名区间没有统计。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944499" y="3389662"/>
                <a:ext cx="2543966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res += tree[x];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324039" y="3423666"/>
                <a:ext cx="2369238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加上当前排名区间的频次和。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944499" y="3633692"/>
                <a:ext cx="2543966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x -= lowbit(x);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324039" y="3667697"/>
                <a:ext cx="2369238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跳到剩余排名前缀的右端点。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944499" y="3877723"/>
                <a:ext cx="553037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324039" y="3911727"/>
                <a:ext cx="1397819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结束查询循环。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944499" y="4121753"/>
                <a:ext cx="1659109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res;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324039" y="4155758"/>
                <a:ext cx="2045432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返回前缀内的元素数量。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944499" y="4365784"/>
                <a:ext cx="110608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324039" y="4399788"/>
                <a:ext cx="1514838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sum 函数。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944499" y="4609814"/>
                <a:ext cx="3760645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void add(int x, long long delta) {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324039" y="4643819"/>
                <a:ext cx="2515112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将排名 x 的频次增加 delta。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944499" y="4853845"/>
                <a:ext cx="2212144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while (x &lt;= m) {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7324039" y="4887849"/>
                <a:ext cx="2383666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更新上界是不同值的数量 m。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944499" y="5097875"/>
                <a:ext cx="2765181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tree[x] += delta;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7324039" y="5131880"/>
                <a:ext cx="2369238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更新包含该排名的频次区间。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944499" y="5341906"/>
                <a:ext cx="2543966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x += lowbit(x);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7324039" y="5375910"/>
                <a:ext cx="2531142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跳到下一个包含该排名的节点。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944499" y="5585936"/>
                <a:ext cx="553037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7324039" y="5619941"/>
                <a:ext cx="1397819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结束更新循环。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944499" y="5829967"/>
                <a:ext cx="110608" cy="24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324039" y="5863971"/>
                <a:ext cx="1514838" cy="1938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6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 add 函数。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00704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5-8 完整代码③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838200" y="1958340"/>
            <a:ext cx="10515600" cy="3918585"/>
            <a:chOff x="838200" y="1958340"/>
            <a:chExt cx="10515600" cy="3918585"/>
          </a:xfrm>
        </p:grpSpPr>
        <p:sp>
          <p:nvSpPr>
            <p:cNvPr id="15" name="TextBox 15"/>
            <p:cNvSpPr txBox="1"/>
            <p:nvPr/>
          </p:nvSpPr>
          <p:spPr>
            <a:xfrm>
              <a:off x="943356" y="1958340"/>
              <a:ext cx="638155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FAC46"/>
                  </a:solidFill>
                  <a:ea typeface="Microsoft YaHei"/>
                  <a:cs typeface="微软雅黑"/>
                </a:rPr>
                <a:t>先排序，再去重；有效排名为 1～m，查找范围右端点不包含。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371725"/>
              <a:ext cx="10515600" cy="3505200"/>
            </a:xfrm>
            <a:prstGeom prst="roundRect">
              <a:avLst>
                <a:gd name="adj" fmla="val 1902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942975" y="2483644"/>
              <a:ext cx="9390285" cy="2613410"/>
              <a:chOff x="942975" y="2483644"/>
              <a:chExt cx="9390285" cy="2613410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2975" y="2483644"/>
                <a:ext cx="1596591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int main() {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2820" y="2524125"/>
                <a:ext cx="224099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程序从这里开始执行。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2975" y="2774156"/>
                <a:ext cx="2660985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scanf("%d", &amp;n);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2820" y="2814638"/>
                <a:ext cx="166391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读入序列长度。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2975" y="3064669"/>
                <a:ext cx="4523674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for (int i = 1; i &lt;= n; ++i) {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322820" y="3105150"/>
                <a:ext cx="3010440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保留每个元素在原序列的位置。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2975" y="3355181"/>
                <a:ext cx="3858429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scanf("%lld", &amp;a[i]);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2820" y="3395662"/>
                <a:ext cx="166391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读入当前元素。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2975" y="3645694"/>
                <a:ext cx="3060133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vals[i] = a[i];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2820" y="3686175"/>
                <a:ext cx="281807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复制到用于排序的辅助数组。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2975" y="3936206"/>
                <a:ext cx="66524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2820" y="3976688"/>
                <a:ext cx="1279196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结束输入。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2975" y="4226719"/>
                <a:ext cx="4390626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sort(vals + 1, vals + n + 1);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2820" y="4267200"/>
                <a:ext cx="281807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将辅助数组按从小到大排序。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44880" y="4557712"/>
                <a:ext cx="2048638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得到不同值的数量。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942975" y="4807744"/>
                <a:ext cx="6652462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m = unique(vals + 1, vals + n + 1) - vals - 1;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89683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树状数组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798576" y="1393984"/>
            <a:ext cx="3279744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2D4A87"/>
                </a:solidFill>
                <a:ea typeface="Microsoft YaHei"/>
                <a:cs typeface="微软雅黑"/>
              </a:rPr>
              <a:t>附录：例 5-8 完整代码④</a:t>
            </a:r>
          </a:p>
        </p:txBody>
      </p:sp>
      <p:sp>
        <p:nvSpPr>
          <p:cNvPr id="13" name="Line 13"/>
          <p:cNvSpPr/>
          <p:nvPr/>
        </p:nvSpPr>
        <p:spPr>
          <a:xfrm>
            <a:off x="809625" y="1771650"/>
            <a:ext cx="10563225" cy="9525"/>
          </a:xfrm>
          <a:custGeom>
            <a:avLst/>
            <a:gdLst/>
            <a:ahLst/>
            <a:cxnLst/>
            <a:rect l="l" t="t" r="r" b="b"/>
            <a:pathLst>
              <a:path w="10563225" h="9525">
                <a:moveTo>
                  <a:pt x="0" y="0"/>
                </a:moveTo>
                <a:lnTo>
                  <a:pt x="10563225" y="0"/>
                </a:lnTo>
              </a:path>
            </a:pathLst>
          </a:custGeom>
          <a:noFill/>
          <a:ln w="13335">
            <a:solidFill>
              <a:srgbClr val="D6E4D1"/>
            </a:solidFill>
          </a:ln>
        </p:spPr>
      </p:sp>
      <p:grpSp>
        <p:nvGrpSpPr>
          <p:cNvPr id="36" name="Group 36"/>
          <p:cNvGrpSpPr/>
          <p:nvPr/>
        </p:nvGrpSpPr>
        <p:grpSpPr>
          <a:xfrm>
            <a:off x="838200" y="1958340"/>
            <a:ext cx="10515600" cy="3918585"/>
            <a:chOff x="838200" y="1958340"/>
            <a:chExt cx="10515600" cy="3918585"/>
          </a:xfrm>
        </p:grpSpPr>
        <p:sp>
          <p:nvSpPr>
            <p:cNvPr id="15" name="TextBox 15"/>
            <p:cNvSpPr txBox="1"/>
            <p:nvPr/>
          </p:nvSpPr>
          <p:spPr>
            <a:xfrm>
              <a:off x="943356" y="1958340"/>
              <a:ext cx="577081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6FAC46"/>
                  </a:solidFill>
                  <a:ea typeface="Microsoft YaHei"/>
                  <a:cs typeface="微软雅黑"/>
                </a:rPr>
                <a:t>从后往前：先查询右侧更小值的数量，再加入当前元素。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2371725"/>
              <a:ext cx="10515600" cy="3505200"/>
            </a:xfrm>
            <a:prstGeom prst="roundRect">
              <a:avLst>
                <a:gd name="adj" fmla="val 1902"/>
              </a:avLst>
            </a:prstGeom>
            <a:solidFill>
              <a:srgbClr val="F7F9FC"/>
            </a:solidFill>
            <a:ln w="9525">
              <a:solidFill>
                <a:srgbClr val="DCE4EC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942975" y="2483644"/>
              <a:ext cx="9775005" cy="2903922"/>
              <a:chOff x="942975" y="2483644"/>
              <a:chExt cx="9775005" cy="2903922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942975" y="2483644"/>
                <a:ext cx="2927083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long long ans = 0;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322820" y="2524125"/>
                <a:ext cx="262571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用长整型保存逆序对总数。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42975" y="2774156"/>
                <a:ext cx="4523674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for (int i = n; i &gt;= 1; --i) {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322820" y="2814638"/>
                <a:ext cx="2625719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从后往前依次处理原序列。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44880" y="3105150"/>
                <a:ext cx="1086836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求排名。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942975" y="3355181"/>
                <a:ext cx="8648201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int k = lower_bound(vals + 1, vals + m + 1, a[i]) - vals;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42975" y="3645694"/>
                <a:ext cx="345928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ans += sum(k - 1);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22820" y="3686175"/>
                <a:ext cx="3202800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累加右侧严格小于当前值的数量。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42975" y="3936206"/>
                <a:ext cx="2394886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    add(k, 1);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322820" y="3976688"/>
                <a:ext cx="3395160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把当前元素加入已处理的频次集合。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42975" y="4226719"/>
                <a:ext cx="665247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}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322820" y="4267200"/>
                <a:ext cx="185627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结束逆序对统计。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42975" y="4517231"/>
                <a:ext cx="345928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printf("%lld\n", ans);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22820" y="4557712"/>
                <a:ext cx="185627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输出逆序对总数。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42975" y="4807744"/>
                <a:ext cx="1729641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    return 0;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322820" y="4848225"/>
                <a:ext cx="166391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正常结束程序。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942975" y="5098256"/>
                <a:ext cx="133050" cy="289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80" dirty="0">
                    <a:solidFill>
                      <a:srgbClr val="233248"/>
                    </a:solidFill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322820" y="5138738"/>
                <a:ext cx="1471557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4F7A3A"/>
                    </a:solidFill>
                    <a:ea typeface="Microsoft YaHei"/>
                    <a:cs typeface="微软雅黑"/>
                  </a:rPr>
                  <a:t>// 结束主函数。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5045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41418</TotalTime>
  <Words>9512</Words>
  <Application>Microsoft Office PowerPoint</Application>
  <PresentationFormat>宽屏</PresentationFormat>
  <Paragraphs>1335</Paragraphs>
  <Slides>53</Slides>
  <Notes>51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0" baseType="lpstr">
      <vt:lpstr>Microsoft YaHei</vt:lpstr>
      <vt:lpstr>Microsoft YaHei</vt:lpstr>
      <vt:lpstr>等线</vt:lpstr>
      <vt:lpstr>Arial</vt:lpstr>
      <vt:lpstr>Cambria Math</vt:lpstr>
      <vt:lpstr>Consolas</vt:lpstr>
      <vt:lpstr>Office 主题​​</vt:lpstr>
      <vt:lpstr>《进阶算法与数据结构》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泉 小林</cp:lastModifiedBy>
  <cp:revision>617</cp:revision>
  <dcterms:created xsi:type="dcterms:W3CDTF">2025-01-17T05:52:21Z</dcterms:created>
  <dcterms:modified xsi:type="dcterms:W3CDTF">2026-09-10T10:44:30Z</dcterms:modified>
</cp:coreProperties>
</file>