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68"/>
  </p:notesMasterIdLst>
  <p:handoutMasterIdLst>
    <p:handoutMasterId r:id="rId69"/>
  </p:handoutMasterIdLst>
  <p:sldIdLst>
    <p:sldId id="256" r:id="rId2"/>
    <p:sldId id="287" r:id="rId3"/>
    <p:sldId id="349" r:id="rId4"/>
    <p:sldId id="357" r:id="rId5"/>
    <p:sldId id="350" r:id="rId6"/>
    <p:sldId id="362" r:id="rId7"/>
    <p:sldId id="363" r:id="rId8"/>
    <p:sldId id="290" r:id="rId9"/>
    <p:sldId id="291" r:id="rId10"/>
    <p:sldId id="364" r:id="rId11"/>
    <p:sldId id="303" r:id="rId12"/>
    <p:sldId id="292" r:id="rId13"/>
    <p:sldId id="351" r:id="rId14"/>
    <p:sldId id="294" r:id="rId15"/>
    <p:sldId id="354" r:id="rId16"/>
    <p:sldId id="297" r:id="rId17"/>
    <p:sldId id="356" r:id="rId18"/>
    <p:sldId id="300" r:id="rId19"/>
    <p:sldId id="301" r:id="rId20"/>
    <p:sldId id="360" r:id="rId21"/>
    <p:sldId id="361" r:id="rId22"/>
    <p:sldId id="306" r:id="rId23"/>
    <p:sldId id="367" r:id="rId24"/>
    <p:sldId id="358" r:id="rId25"/>
    <p:sldId id="359" r:id="rId26"/>
    <p:sldId id="366" r:id="rId27"/>
    <p:sldId id="368" r:id="rId28"/>
    <p:sldId id="369" r:id="rId29"/>
    <p:sldId id="365" r:id="rId30"/>
    <p:sldId id="370" r:id="rId31"/>
    <p:sldId id="371" r:id="rId32"/>
    <p:sldId id="372" r:id="rId33"/>
    <p:sldId id="308" r:id="rId34"/>
    <p:sldId id="373" r:id="rId35"/>
    <p:sldId id="374" r:id="rId36"/>
    <p:sldId id="375" r:id="rId37"/>
    <p:sldId id="396" r:id="rId38"/>
    <p:sldId id="397" r:id="rId39"/>
    <p:sldId id="398" r:id="rId40"/>
    <p:sldId id="376" r:id="rId41"/>
    <p:sldId id="377" r:id="rId42"/>
    <p:sldId id="316" r:id="rId43"/>
    <p:sldId id="399" r:id="rId44"/>
    <p:sldId id="393" r:id="rId45"/>
    <p:sldId id="322" r:id="rId46"/>
    <p:sldId id="379" r:id="rId47"/>
    <p:sldId id="324" r:id="rId48"/>
    <p:sldId id="380" r:id="rId49"/>
    <p:sldId id="381" r:id="rId50"/>
    <p:sldId id="378" r:id="rId51"/>
    <p:sldId id="382" r:id="rId52"/>
    <p:sldId id="400" r:id="rId53"/>
    <p:sldId id="331" r:id="rId54"/>
    <p:sldId id="383" r:id="rId55"/>
    <p:sldId id="384" r:id="rId56"/>
    <p:sldId id="401" r:id="rId57"/>
    <p:sldId id="385" r:id="rId58"/>
    <p:sldId id="386" r:id="rId59"/>
    <p:sldId id="387" r:id="rId60"/>
    <p:sldId id="388" r:id="rId61"/>
    <p:sldId id="390" r:id="rId62"/>
    <p:sldId id="391" r:id="rId63"/>
    <p:sldId id="389" r:id="rId64"/>
    <p:sldId id="395" r:id="rId65"/>
    <p:sldId id="392" r:id="rId66"/>
    <p:sldId id="402" r:id="rId67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EF8BAA"/>
    <a:srgbClr val="F75282"/>
    <a:srgbClr val="FF00FF"/>
    <a:srgbClr val="F6CDD9"/>
    <a:srgbClr val="FFF2CC"/>
    <a:srgbClr val="FFD966"/>
    <a:srgbClr val="F68CAA"/>
    <a:srgbClr val="E9EBF5"/>
    <a:srgbClr val="FF9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38" autoAdjust="0"/>
  </p:normalViewPr>
  <p:slideViewPr>
    <p:cSldViewPr>
      <p:cViewPr varScale="1">
        <p:scale>
          <a:sx n="110" d="100"/>
          <a:sy n="110" d="100"/>
        </p:scale>
        <p:origin x="582" y="5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eaLnBrk="0">
              <a:lnSpc>
                <a:spcPct val="70000"/>
              </a:lnSpc>
            </a:pPr>
            <a:r>
              <a:rPr lang="zh-CN" altLang="en-US" dirty="0"/>
              <a:t>记</a:t>
            </a:r>
            <a:r>
              <a:rPr lang="zh-CN" altLang="en-US" sz="1200" b="1" kern="0" spc="-10" dirty="0">
                <a:solidFill>
                  <a:srgbClr val="70AD47">
                    <a:alpha val="100000"/>
                  </a:srgb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</a:t>
            </a:r>
            <a:endParaRPr lang="zh-CN" altLang="en-US" sz="1200" b="1" dirty="0">
              <a:highlight>
                <a:srgbClr val="FFFF00"/>
              </a:highlight>
            </a:endParaRPr>
          </a:p>
          <a:p>
            <a:pPr algn="l" rtl="0" eaLnBrk="0">
              <a:lnSpc>
                <a:spcPct val="80000"/>
              </a:lnSpc>
            </a:pPr>
            <a:r>
              <a:rPr lang="zh-CN" altLang="en-US" dirty="0"/>
              <a:t>：</a:t>
            </a:r>
            <a:r>
              <a:rPr lang="zh-CN" altLang="en-US" sz="1200" b="1" kern="0" spc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在什么条件／情况下重复</a:t>
            </a:r>
            <a:endParaRPr lang="zh-CN" altLang="en-US" sz="1200" b="1" dirty="0">
              <a:solidFill>
                <a:srgbClr val="FF0000"/>
              </a:solidFill>
            </a:endParaRPr>
          </a:p>
          <a:p>
            <a:endParaRPr lang="zh-CN" altLang="en-US" dirty="0"/>
          </a:p>
          <a:p>
            <a:r>
              <a:rPr lang="zh-CN" altLang="en-US" b="1" dirty="0"/>
              <a:t>循环体：</a:t>
            </a:r>
          </a:p>
          <a:p>
            <a:r>
              <a:rPr lang="zh-CN" altLang="en-US" b="1" dirty="0"/>
              <a:t>重复执行的事情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92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我们用几个案例来熟悉一下</a:t>
            </a:r>
          </a:p>
          <a:p>
            <a:pPr algn="l" rtl="0" eaLnBrk="0">
              <a:lnSpc>
                <a:spcPct val="7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16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highlight>
                  <a:srgbClr val="FFFF00"/>
                </a:highlight>
                <a:latin typeface="Consolas" panose="020B0609020204030204" pitchFamily="49" charset="0"/>
              </a:rPr>
              <a:t>只要 听到了音乐 就 转一圈</a:t>
            </a:r>
            <a:endParaRPr lang="en-US" altLang="zh-CN" sz="1200" b="1" dirty="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82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570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2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510540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4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0.emf"/><Relationship Id="rId7" Type="http://schemas.openxmlformats.org/officeDocument/2006/relationships/image" Target="../media/image38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循环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0" y="1905000"/>
            <a:ext cx="97536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Consolas" panose="020B0609020204030204" pitchFamily="49" charset="0"/>
              </a:rPr>
              <a:t>如何让计算机换行输出 </a:t>
            </a:r>
            <a:r>
              <a:rPr lang="en-US" altLang="zh-CN" sz="2800" dirty="0">
                <a:latin typeface="Consolas" panose="020B0609020204030204" pitchFamily="49" charset="0"/>
              </a:rPr>
              <a:t>1~5 </a:t>
            </a:r>
            <a:r>
              <a:rPr lang="zh-CN" altLang="en-US" sz="2800" dirty="0">
                <a:latin typeface="Consolas" panose="020B0609020204030204" pitchFamily="49" charset="0"/>
              </a:rPr>
              <a:t>之间的每一个整数？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489978-8E9B-9597-1F52-58E369515D26}"/>
              </a:ext>
            </a:extLst>
          </p:cNvPr>
          <p:cNvSpPr/>
          <p:nvPr/>
        </p:nvSpPr>
        <p:spPr>
          <a:xfrm>
            <a:off x="5105400" y="3429000"/>
            <a:ext cx="175260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输出：</a:t>
            </a:r>
            <a:endParaRPr lang="en-US" altLang="zh-CN" sz="2800" b="1" dirty="0">
              <a:solidFill>
                <a:srgbClr val="0033B3"/>
              </a:solidFill>
              <a:latin typeface="Consolas" panose="020B0609020204030204" pitchFamily="49" charset="0"/>
            </a:endParaRPr>
          </a:p>
          <a:p>
            <a:r>
              <a:rPr lang="en-US" altLang="zh-CN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2</a:t>
            </a:r>
          </a:p>
          <a:p>
            <a:r>
              <a:rPr lang="en-US" altLang="zh-CN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3</a:t>
            </a:r>
          </a:p>
          <a:p>
            <a:r>
              <a:rPr lang="en-US" altLang="zh-CN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2800" b="1" dirty="0">
                <a:solidFill>
                  <a:srgbClr val="0033B3"/>
                </a:solidFill>
                <a:latin typeface="Consolas" panose="020B0609020204030204" pitchFamily="49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矩形 2"/>
          <p:cNvSpPr/>
          <p:nvPr/>
        </p:nvSpPr>
        <p:spPr>
          <a:xfrm>
            <a:off x="1524000" y="2895600"/>
            <a:ext cx="960120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627A"/>
                </a:solidFill>
                <a:latin typeface="Consolas" panose="020B0609020204030204" pitchFamily="49" charset="0"/>
              </a:rPr>
              <a:t>main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()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2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3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4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5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return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2241231" y="5105400"/>
            <a:ext cx="7669087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Consolas" panose="020B0609020204030204" pitchFamily="49" charset="0"/>
              </a:rPr>
              <a:t>So easy!!</a:t>
            </a:r>
          </a:p>
          <a:p>
            <a:pPr algn="ctr"/>
            <a:r>
              <a:rPr lang="zh-CN" altLang="en-US" sz="2800" dirty="0">
                <a:latin typeface="Consolas" panose="020B0609020204030204" pitchFamily="49" charset="0"/>
              </a:rPr>
              <a:t>可是如果要求输出</a:t>
            </a:r>
            <a:r>
              <a:rPr lang="en-US" altLang="zh-CN" sz="2800" dirty="0">
                <a:latin typeface="Consolas" panose="020B0609020204030204" pitchFamily="49" charset="0"/>
              </a:rPr>
              <a:t>1~100</a:t>
            </a:r>
            <a:r>
              <a:rPr lang="zh-CN" altLang="en-US" sz="2800" dirty="0">
                <a:latin typeface="Consolas" panose="020B0609020204030204" pitchFamily="49" charset="0"/>
              </a:rPr>
              <a:t>之间的每一个整数呢？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333706-10FD-AB27-D9A9-F2E455880C75}"/>
              </a:ext>
            </a:extLst>
          </p:cNvPr>
          <p:cNvSpPr/>
          <p:nvPr/>
        </p:nvSpPr>
        <p:spPr>
          <a:xfrm>
            <a:off x="1524000" y="1905000"/>
            <a:ext cx="97536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Consolas" panose="020B0609020204030204" pitchFamily="49" charset="0"/>
              </a:rPr>
              <a:t>如何让计算机换行输出 </a:t>
            </a:r>
            <a:r>
              <a:rPr lang="en-US" altLang="zh-CN" sz="2800" dirty="0">
                <a:latin typeface="Consolas" panose="020B0609020204030204" pitchFamily="49" charset="0"/>
              </a:rPr>
              <a:t>1~5 </a:t>
            </a:r>
            <a:r>
              <a:rPr lang="zh-CN" altLang="en-US" sz="2800" dirty="0">
                <a:latin typeface="Consolas" panose="020B0609020204030204" pitchFamily="49" charset="0"/>
              </a:rPr>
              <a:t>之间的每一个整数？</a:t>
            </a:r>
          </a:p>
        </p:txBody>
      </p:sp>
    </p:spTree>
    <p:extLst>
      <p:ext uri="{BB962C8B-B14F-4D97-AF65-F5344CB8AC3E}">
        <p14:creationId xmlns:p14="http://schemas.microsoft.com/office/powerpoint/2010/main" val="49660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矩形 5"/>
          <p:cNvSpPr/>
          <p:nvPr/>
        </p:nvSpPr>
        <p:spPr>
          <a:xfrm>
            <a:off x="1676400" y="1752600"/>
            <a:ext cx="880241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latin typeface="Consolas" panose="020B0609020204030204" pitchFamily="49" charset="0"/>
              </a:rPr>
              <a:t>要知道：计算机非常适合且擅长做大规模重复的事情！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5" y="3251947"/>
            <a:ext cx="3264300" cy="2362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031" y="3251947"/>
            <a:ext cx="2906128" cy="2362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195" y="3238500"/>
            <a:ext cx="335620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9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矩形 5"/>
          <p:cNvSpPr/>
          <p:nvPr/>
        </p:nvSpPr>
        <p:spPr>
          <a:xfrm>
            <a:off x="914400" y="1474137"/>
            <a:ext cx="10439400" cy="3909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（书本</a:t>
            </a:r>
            <a:r>
              <a:rPr lang="en-US" altLang="zh-CN" sz="2400" dirty="0">
                <a:latin typeface="Consolas" panose="020B0609020204030204" pitchFamily="49" charset="0"/>
              </a:rPr>
              <a:t>P47</a:t>
            </a:r>
            <a:r>
              <a:rPr lang="zh-CN" altLang="en-US" sz="2400" dirty="0">
                <a:latin typeface="Consolas" panose="020B0609020204030204" pitchFamily="49" charset="0"/>
              </a:rPr>
              <a:t>页）虽然计算机可以在</a:t>
            </a:r>
            <a:r>
              <a:rPr lang="zh-CN" altLang="en-US" sz="2400" b="1" dirty="0">
                <a:latin typeface="Consolas" panose="020B0609020204030204" pitchFamily="49" charset="0"/>
              </a:rPr>
              <a:t>短时间批量处理成千上万条指令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但是不少问题中有许多规律性的重复操作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比如计算几百个学生的平均分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或者对上万人的名单进行排序。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在程序设计中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仅使用顺序或者分支结构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对每一步操作都写出对应的语句是不可能的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但可以使用</a:t>
            </a:r>
            <a:r>
              <a:rPr lang="zh-CN" altLang="en-US" sz="2400" b="1" dirty="0">
                <a:latin typeface="Consolas" panose="020B0609020204030204" pitchFamily="49" charset="0"/>
              </a:rPr>
              <a:t>循环语句</a:t>
            </a:r>
            <a:r>
              <a:rPr lang="zh-CN" altLang="en-US" sz="2400" dirty="0">
                <a:latin typeface="Consolas" panose="020B0609020204030204" pitchFamily="49" charset="0"/>
              </a:rPr>
              <a:t>让计算机</a:t>
            </a:r>
            <a:r>
              <a:rPr lang="zh-CN" altLang="en-US" sz="2400" b="1" dirty="0">
                <a:latin typeface="Consolas" panose="020B0609020204030204" pitchFamily="49" charset="0"/>
              </a:rPr>
              <a:t>反复执行类似的任务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本章将会介绍循环结构程序设计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同时也会进一步巩固前面所学内容。学完这一章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可以初步感受到</a:t>
            </a:r>
            <a:r>
              <a:rPr lang="zh-CN" altLang="en-US" sz="2400" b="1" dirty="0">
                <a:latin typeface="Consolas" panose="020B0609020204030204" pitchFamily="49" charset="0"/>
              </a:rPr>
              <a:t>计算机高效解决问题的能力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2299CC-DC9C-F97B-E663-7DB2ACF89841}"/>
              </a:ext>
            </a:extLst>
          </p:cNvPr>
          <p:cNvSpPr txBox="1"/>
          <p:nvPr/>
        </p:nvSpPr>
        <p:spPr>
          <a:xfrm>
            <a:off x="1905000" y="5715000"/>
            <a:ext cx="86868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我们先从例</a:t>
            </a:r>
            <a:r>
              <a:rPr lang="en-US" altLang="zh-CN" sz="2400" dirty="0">
                <a:latin typeface="Consolas" panose="020B0609020204030204" pitchFamily="49" charset="0"/>
              </a:rPr>
              <a:t>4-4(P51</a:t>
            </a:r>
            <a:r>
              <a:rPr lang="zh-CN" altLang="en-US" sz="2400" dirty="0"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r>
              <a:rPr lang="zh-CN" altLang="en-US" sz="2400" dirty="0">
                <a:latin typeface="Consolas" panose="020B0609020204030204" pitchFamily="49" charset="0"/>
              </a:rPr>
              <a:t>的更为简单的 </a:t>
            </a:r>
            <a:r>
              <a:rPr lang="en-US" altLang="zh-CN" sz="2400" dirty="0">
                <a:latin typeface="Consolas" panose="020B0609020204030204" pitchFamily="49" charset="0"/>
              </a:rPr>
              <a:t>while </a:t>
            </a:r>
            <a:r>
              <a:rPr lang="zh-CN" altLang="en-US" sz="2400" dirty="0">
                <a:latin typeface="Consolas" panose="020B0609020204030204" pitchFamily="49" charset="0"/>
              </a:rPr>
              <a:t>循环开始学起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4359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87CEC7-73C5-CAF4-FC9E-D936E9B73804}"/>
              </a:ext>
            </a:extLst>
          </p:cNvPr>
          <p:cNvSpPr txBox="1"/>
          <p:nvPr/>
        </p:nvSpPr>
        <p:spPr>
          <a:xfrm>
            <a:off x="876300" y="1828800"/>
            <a:ext cx="10439400" cy="2025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为了解决这类“重复执行相似任务”的需求，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提供了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循环结构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循环，顾名思义，就是让一段代码能够“转着圈”地反复执行。</a:t>
            </a:r>
          </a:p>
          <a:p>
            <a:pPr>
              <a:lnSpc>
                <a:spcPct val="200000"/>
              </a:lnSpc>
            </a:pP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循环是其中最基础的一种。它的思想非常像我们日常生活中做事的逻辑。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621F97-1282-E354-292C-CDF8FA4BC934}"/>
              </a:ext>
            </a:extLst>
          </p:cNvPr>
          <p:cNvSpPr txBox="1"/>
          <p:nvPr/>
        </p:nvSpPr>
        <p:spPr>
          <a:xfrm>
            <a:off x="2286000" y="4953000"/>
            <a:ext cx="6843713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如果想要实现一个循环，需要哪些要素和条件呢？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667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3624FA9-2807-8878-FF53-EE36B8A3BC38}"/>
              </a:ext>
            </a:extLst>
          </p:cNvPr>
          <p:cNvSpPr txBox="1"/>
          <p:nvPr/>
        </p:nvSpPr>
        <p:spPr>
          <a:xfrm>
            <a:off x="847725" y="1354902"/>
            <a:ext cx="10496550" cy="23462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我们用一个生活中例子来讲解：例如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妈妈在你写作业前对你说：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）你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还没完成所有作业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（条件），你就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必须一直写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（循环体）。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这句话里包含了一个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循环的所有核心要素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一个持续的判断条件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还没完成所有作业。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一个需要重复的动作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一直写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597AF6-CE55-7F05-A463-4F980E29C19F}"/>
              </a:ext>
            </a:extLst>
          </p:cNvPr>
          <p:cNvSpPr txBox="1"/>
          <p:nvPr/>
        </p:nvSpPr>
        <p:spPr>
          <a:xfrm>
            <a:off x="847725" y="3810000"/>
            <a:ext cx="10496549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你每次写完一门作业，都会抬头看看（检查条件）：所有作业都完成了吗？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如果没有（条件为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），你就低下头继续写下一门。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直到有一天，你终于写完了所有作业，再次抬头检查时，发现“还没完成所有作业”这个条件不再成立了（条件变为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），于是你停止写作业，开心地出去玩了。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4F4BC1-E526-FBB4-D668-BFB8A349641A}"/>
              </a:ext>
            </a:extLst>
          </p:cNvPr>
          <p:cNvSpPr txBox="1"/>
          <p:nvPr/>
        </p:nvSpPr>
        <p:spPr>
          <a:xfrm>
            <a:off x="852487" y="5943600"/>
            <a:ext cx="10496549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通过这个例子，应该对循环有个最基本的认识了，接下来让我们学习如何书写循环的代码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1523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77727"/>
            <a:ext cx="2209800" cy="422307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24201" y="2330127"/>
            <a:ext cx="33528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/*</a:t>
            </a:r>
            <a: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条件表达式*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做某事</a:t>
            </a:r>
            <a:b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525" y="2177727"/>
            <a:ext cx="2425875" cy="4114799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5305569" y="5181421"/>
            <a:ext cx="367650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/*</a:t>
            </a:r>
            <a: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条件表达式*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  <a:t>做某事</a:t>
            </a:r>
            <a:br>
              <a:rPr lang="zh-CN" altLang="en-US" sz="2400" i="1" dirty="0">
                <a:solidFill>
                  <a:srgbClr val="8C8C8C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22055BB-B42A-2CC5-BFB8-D40C5A832FF0}"/>
              </a:ext>
            </a:extLst>
          </p:cNvPr>
          <p:cNvSpPr/>
          <p:nvPr/>
        </p:nvSpPr>
        <p:spPr>
          <a:xfrm>
            <a:off x="3200400" y="3627822"/>
            <a:ext cx="56388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如果我们能将其改变为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满足某种条件就一直做某事</a:t>
            </a:r>
            <a:r>
              <a:rPr lang="zh-CN" altLang="en-US" sz="2000" dirty="0">
                <a:latin typeface="Consolas" panose="020B0609020204030204" pitchFamily="49" charset="0"/>
              </a:rPr>
              <a:t>的话，那不就是我们刚刚讲解的循环吗？来看看流程图：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1DD59C-3E5F-3324-B8B4-1F7D05EE3409}"/>
              </a:ext>
            </a:extLst>
          </p:cNvPr>
          <p:cNvSpPr/>
          <p:nvPr/>
        </p:nvSpPr>
        <p:spPr>
          <a:xfrm>
            <a:off x="762655" y="1479497"/>
            <a:ext cx="695575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latin typeface="Consolas" panose="020B0609020204030204" pitchFamily="49" charset="0"/>
              </a:rPr>
              <a:t>我们在前面学习了满足某种条件的话就能做某事：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B2715D-5764-9833-4B29-C3BFED0B7458}"/>
              </a:ext>
            </a:extLst>
          </p:cNvPr>
          <p:cNvSpPr txBox="1"/>
          <p:nvPr/>
        </p:nvSpPr>
        <p:spPr>
          <a:xfrm>
            <a:off x="3128962" y="5468719"/>
            <a:ext cx="212883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Consolas" panose="020B0609020204030204" pitchFamily="49" charset="0"/>
              </a:rPr>
              <a:t>不仅流程图很相似，其代码也非常相似：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01560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table 1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453213"/>
              </p:ext>
            </p:extLst>
          </p:nvPr>
        </p:nvGraphicFramePr>
        <p:xfrm>
          <a:off x="3081973" y="2988043"/>
          <a:ext cx="3589655" cy="2279650"/>
        </p:xfrm>
        <a:graphic>
          <a:graphicData uri="http://schemas.openxmlformats.org/drawingml/2006/table">
            <a:tbl>
              <a:tblPr/>
              <a:tblGrid>
                <a:gridCol w="3589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79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2" name="rect"/>
          <p:cNvSpPr/>
          <p:nvPr/>
        </p:nvSpPr>
        <p:spPr>
          <a:xfrm>
            <a:off x="5249717" y="1632396"/>
            <a:ext cx="1698193" cy="459435"/>
          </a:xfrm>
          <a:prstGeom prst="rect">
            <a:avLst/>
          </a:prstGeom>
          <a:solidFill>
            <a:srgbClr val="C5E0B4">
              <a:alpha val="72549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55750" y="852315"/>
            <a:ext cx="1435274" cy="791281"/>
          </a:xfrm>
          <a:prstGeom prst="rect">
            <a:avLst/>
          </a:prstGeom>
        </p:spPr>
      </p:pic>
      <p:sp>
        <p:nvSpPr>
          <p:cNvPr id="166" name="rect"/>
          <p:cNvSpPr/>
          <p:nvPr/>
        </p:nvSpPr>
        <p:spPr>
          <a:xfrm>
            <a:off x="5243349" y="1626028"/>
            <a:ext cx="1716542" cy="473697"/>
          </a:xfrm>
          <a:prstGeom prst="rect">
            <a:avLst/>
          </a:prstGeom>
          <a:solidFill>
            <a:srgbClr val="C5E0B4">
              <a:alpha val="72549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8" name="textbox 168"/>
          <p:cNvSpPr/>
          <p:nvPr/>
        </p:nvSpPr>
        <p:spPr>
          <a:xfrm>
            <a:off x="5252226" y="1296036"/>
            <a:ext cx="2540000" cy="989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7590"/>
              </a:lnSpc>
            </a:pPr>
            <a:r>
              <a:rPr sz="6000" b="1" kern="0" spc="-14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____</a:t>
            </a:r>
            <a:r>
              <a:rPr sz="6000" b="1" kern="0" spc="68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sz="6000" b="1" kern="0" spc="-14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)</a:t>
            </a:r>
            <a:endParaRPr lang="en-US" altLang="en-US" sz="6000" dirty="0"/>
          </a:p>
        </p:txBody>
      </p:sp>
      <p:sp>
        <p:nvSpPr>
          <p:cNvPr id="170" name="textbox 170"/>
          <p:cNvSpPr/>
          <p:nvPr/>
        </p:nvSpPr>
        <p:spPr>
          <a:xfrm>
            <a:off x="2321573" y="1296036"/>
            <a:ext cx="2537460" cy="989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7590"/>
              </a:lnSpc>
            </a:pPr>
            <a:r>
              <a:rPr sz="6000" b="1" kern="0" spc="-1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while(</a:t>
            </a:r>
            <a:endParaRPr lang="en-US" altLang="en-US" sz="6000" dirty="0"/>
          </a:p>
        </p:txBody>
      </p:sp>
      <p:sp>
        <p:nvSpPr>
          <p:cNvPr id="172" name="textbox 172"/>
          <p:cNvSpPr/>
          <p:nvPr/>
        </p:nvSpPr>
        <p:spPr>
          <a:xfrm>
            <a:off x="685800" y="4399648"/>
            <a:ext cx="2160904" cy="10909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marL="372110" algn="l" rtl="0" eaLnBrk="0">
              <a:lnSpc>
                <a:spcPct val="90000"/>
              </a:lnSpc>
            </a:pPr>
            <a:r>
              <a:rPr sz="4000" b="1" kern="0" spc="-10" dirty="0">
                <a:solidFill>
                  <a:srgbClr val="C55A11">
                    <a:alpha val="100000"/>
                  </a:srgb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</a:t>
            </a:r>
            <a:endParaRPr lang="en-US" altLang="en-US" sz="4000" b="1" dirty="0">
              <a:highlight>
                <a:srgbClr val="FFFF00"/>
              </a:highlight>
            </a:endParaRPr>
          </a:p>
          <a:p>
            <a:pPr algn="l" rtl="0" eaLnBrk="0">
              <a:lnSpc>
                <a:spcPct val="108000"/>
              </a:lnSpc>
            </a:pPr>
            <a:endParaRPr lang="en-US" altLang="en-US" sz="11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2400" b="1" kern="0" spc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重复执行的事情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4382210" y="5334000"/>
            <a:ext cx="6395720" cy="354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r" rtl="0" eaLnBrk="0">
              <a:lnSpc>
                <a:spcPts val="2590"/>
              </a:lnSpc>
            </a:pPr>
            <a:endParaRPr lang="en-US" altLang="en-US" sz="2000" dirty="0">
              <a:latin typeface="Consolas" panose="020B0609020204030204" pitchFamily="49" charset="0"/>
            </a:endParaRPr>
          </a:p>
        </p:txBody>
      </p:sp>
      <p:pic>
        <p:nvPicPr>
          <p:cNvPr id="176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29928" y="3659010"/>
            <a:ext cx="2051885" cy="657546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7881499" y="1680148"/>
            <a:ext cx="3385820" cy="3581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b="1" kern="0" spc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在什么条件／情况下重复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8154110" y="852315"/>
            <a:ext cx="2058035" cy="44372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b="1" dirty="0">
              <a:highlight>
                <a:srgbClr val="FFFF00"/>
              </a:highlight>
            </a:endParaRPr>
          </a:p>
          <a:p>
            <a:pPr marL="12700" algn="l" rtl="0" eaLnBrk="0">
              <a:lnSpc>
                <a:spcPct val="91000"/>
              </a:lnSpc>
            </a:pPr>
            <a:r>
              <a:rPr sz="3600" b="1" kern="0" spc="-10" dirty="0">
                <a:solidFill>
                  <a:srgbClr val="70AD47">
                    <a:alpha val="100000"/>
                  </a:srgb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</a:t>
            </a:r>
            <a:endParaRPr lang="en-US" altLang="en-US" sz="3600" b="1" dirty="0">
              <a:highlight>
                <a:srgbClr val="FFFF00"/>
              </a:highlight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2374913" y="2210436"/>
            <a:ext cx="388620" cy="989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7590"/>
              </a:lnSpc>
            </a:pPr>
            <a:r>
              <a:rPr sz="5700" b="1" kern="0" spc="-30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{</a:t>
            </a:r>
            <a:endParaRPr lang="en-US" altLang="en-US" sz="5700" dirty="0"/>
          </a:p>
        </p:txBody>
      </p:sp>
      <p:sp>
        <p:nvSpPr>
          <p:cNvPr id="184" name="textbox 184"/>
          <p:cNvSpPr/>
          <p:nvPr/>
        </p:nvSpPr>
        <p:spPr>
          <a:xfrm>
            <a:off x="2456256" y="5334636"/>
            <a:ext cx="363854" cy="989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7590"/>
              </a:lnSpc>
            </a:pPr>
            <a:r>
              <a:rPr sz="5300" b="1" kern="0" spc="-270" dirty="0">
                <a:solidFill>
                  <a:srgbClr val="548235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}</a:t>
            </a:r>
            <a:endParaRPr lang="en-US" altLang="en-US" sz="5300" dirty="0"/>
          </a:p>
        </p:txBody>
      </p:sp>
      <p:sp>
        <p:nvSpPr>
          <p:cNvPr id="2" name="矩形 1"/>
          <p:cNvSpPr/>
          <p:nvPr/>
        </p:nvSpPr>
        <p:spPr>
          <a:xfrm>
            <a:off x="3209287" y="5664955"/>
            <a:ext cx="7928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和</a:t>
            </a:r>
            <a:r>
              <a:rPr lang="en-US" altLang="zh-CN" sz="2400" dirty="0">
                <a:latin typeface="Consolas" panose="020B0609020204030204" pitchFamily="49" charset="0"/>
              </a:rPr>
              <a:t>if</a:t>
            </a:r>
            <a:r>
              <a:rPr lang="zh-CN" altLang="en-US" sz="2400" dirty="0">
                <a:latin typeface="Consolas" panose="020B0609020204030204" pitchFamily="49" charset="0"/>
              </a:rPr>
              <a:t>类似，若循环体只有</a:t>
            </a:r>
            <a:r>
              <a:rPr lang="en-US" altLang="zh-CN" sz="2400" dirty="0">
                <a:latin typeface="Consolas" panose="020B0609020204030204" pitchFamily="49" charset="0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</a:rPr>
              <a:t>个语句，大括号｛｝可以省略。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71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E6ED393-3603-B3C0-7900-727DD49D3CCC}"/>
              </a:ext>
            </a:extLst>
          </p:cNvPr>
          <p:cNvSpPr/>
          <p:nvPr/>
        </p:nvSpPr>
        <p:spPr>
          <a:xfrm>
            <a:off x="7009894" y="2903608"/>
            <a:ext cx="4439932" cy="25758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latin typeface="Consolas" panose="020B0609020204030204" pitchFamily="49" charset="0"/>
              </a:rPr>
              <a:t>while </a:t>
            </a:r>
            <a:r>
              <a:rPr lang="zh-CN" altLang="en-US" sz="2200" dirty="0">
                <a:latin typeface="Consolas" panose="020B0609020204030204" pitchFamily="49" charset="0"/>
              </a:rPr>
              <a:t>循环可以读作：</a:t>
            </a:r>
            <a:endParaRPr lang="en-US" altLang="zh-CN" sz="22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只要 </a:t>
            </a:r>
            <a:r>
              <a:rPr lang="en-US" altLang="zh-CN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... (</a:t>
            </a:r>
            <a:r>
              <a:rPr lang="zh-CN" altLang="en-US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循环条件</a:t>
            </a:r>
            <a:r>
              <a:rPr lang="en-US" altLang="zh-CN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) </a:t>
            </a:r>
            <a:r>
              <a:rPr lang="zh-CN" altLang="en-US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就 </a:t>
            </a:r>
            <a:r>
              <a:rPr lang="en-US" altLang="zh-CN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... (</a:t>
            </a:r>
            <a:r>
              <a:rPr lang="zh-CN" altLang="en-US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循环体</a:t>
            </a:r>
            <a:r>
              <a:rPr lang="en-US" altLang="zh-CN" sz="2200" b="1" dirty="0">
                <a:highlight>
                  <a:srgbClr val="FFFF00"/>
                </a:highlight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</a:rPr>
              <a:t>记在</a:t>
            </a:r>
            <a:r>
              <a:rPr lang="en-US" altLang="zh-CN" sz="2200" b="1" dirty="0">
                <a:latin typeface="Consolas" panose="020B0609020204030204" pitchFamily="49" charset="0"/>
              </a:rPr>
              <a:t>P51</a:t>
            </a:r>
            <a:r>
              <a:rPr lang="zh-CN" altLang="en-US" sz="2200" b="1" dirty="0">
                <a:latin typeface="Consolas" panose="020B0609020204030204" pitchFamily="49" charset="0"/>
              </a:rPr>
              <a:t>页中部</a:t>
            </a:r>
            <a:r>
              <a:rPr lang="en-US" altLang="zh-CN" sz="2200" b="1" dirty="0">
                <a:latin typeface="Consolas" panose="020B0609020204030204" pitchFamily="49" charset="0"/>
              </a:rPr>
              <a:t>, </a:t>
            </a:r>
            <a:r>
              <a:rPr lang="zh-CN" altLang="en-US" sz="2200" b="1" dirty="0">
                <a:latin typeface="Consolas" panose="020B0609020204030204" pitchFamily="49" charset="0"/>
              </a:rPr>
              <a:t>并勾画书本中 </a:t>
            </a:r>
            <a:r>
              <a:rPr lang="en-US" altLang="zh-CN" sz="2200" b="1" dirty="0">
                <a:latin typeface="Consolas" panose="020B0609020204030204" pitchFamily="49" charset="0"/>
              </a:rPr>
              <a:t>while </a:t>
            </a:r>
            <a:r>
              <a:rPr lang="zh-CN" altLang="en-US" sz="2200" b="1" dirty="0">
                <a:latin typeface="Consolas" panose="020B0609020204030204" pitchFamily="49" charset="0"/>
              </a:rPr>
              <a:t>的一般形式用法。</a:t>
            </a:r>
          </a:p>
        </p:txBody>
      </p:sp>
    </p:spTree>
    <p:extLst>
      <p:ext uri="{BB962C8B-B14F-4D97-AF65-F5344CB8AC3E}">
        <p14:creationId xmlns:p14="http://schemas.microsoft.com/office/powerpoint/2010/main" val="184060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78" grpId="0" animBg="1"/>
      <p:bldP spid="180" grpId="0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0571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B64301C-87D7-B730-3BB3-B43FC11A4CD5}"/>
              </a:ext>
            </a:extLst>
          </p:cNvPr>
          <p:cNvSpPr txBox="1"/>
          <p:nvPr/>
        </p:nvSpPr>
        <p:spPr>
          <a:xfrm>
            <a:off x="4419600" y="1250503"/>
            <a:ext cx="67056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循环体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只要 条件表达式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的结果为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这里的代码就会被反复执行。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3F4238-1613-352B-FDD1-2ED11A6F524A}"/>
              </a:ext>
            </a:extLst>
          </p:cNvPr>
          <p:cNvSpPr txBox="1"/>
          <p:nvPr/>
        </p:nvSpPr>
        <p:spPr>
          <a:xfrm>
            <a:off x="914400" y="1699344"/>
            <a:ext cx="2895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语法结构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B1BC91-E0E1-FF0F-64B4-D3B52725A8C7}"/>
              </a:ext>
            </a:extLst>
          </p:cNvPr>
          <p:cNvSpPr txBox="1"/>
          <p:nvPr/>
        </p:nvSpPr>
        <p:spPr>
          <a:xfrm>
            <a:off x="990600" y="2819400"/>
            <a:ext cx="10210800" cy="33708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执行流程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第一步：判断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。程序执行到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语句时，首先会计算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条件表达式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的值。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第二步：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进行决策：</a:t>
            </a:r>
            <a:endParaRPr lang="zh-CN" altLang="en-US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如果条件为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，程序会进入花括号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，执行循环体内的所有代码。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如果条件为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，程序会直接跳过整个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结构，执行后面的代码。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第三步：执行。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如果进入了循环体，程序会从上到下执行完循环体内的所有语句。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第四步：返回。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当循环体执行完毕后，程序会自动返回到第一步，重新对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条件表达式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进行判断。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这个“判断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返回”的过程，会一直持续下去，直到某一次判断时，条件变为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5939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C79F8558-1BEC-338E-8725-86F2945BE768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C36AD35-1A24-0DEE-6153-9901636B3B37}"/>
              </a:ext>
            </a:extLst>
          </p:cNvPr>
          <p:cNvSpPr/>
          <p:nvPr/>
        </p:nvSpPr>
        <p:spPr>
          <a:xfrm>
            <a:off x="685800" y="1600200"/>
            <a:ext cx="4648200" cy="2247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①循环条件 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②循环体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③</a:t>
            </a:r>
            <a:endParaRPr lang="en-US" altLang="zh-CN" sz="2400" dirty="0">
              <a:solidFill>
                <a:srgbClr val="080808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2DC4DB-DA05-1286-62F5-FF827CAF2B11}"/>
              </a:ext>
            </a:extLst>
          </p:cNvPr>
          <p:cNvSpPr txBox="1"/>
          <p:nvPr/>
        </p:nvSpPr>
        <p:spPr>
          <a:xfrm>
            <a:off x="5638800" y="1600200"/>
            <a:ext cx="5715000" cy="21705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while 循环：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Microsoft YaHei" panose="020B0503020204020204" pitchFamily="34" charset="-122"/>
              </a:rPr>
              <a:t>先判断，再执行，返回，再判断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先判断：检查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括号里的条件 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再执行：条件为真，就做花括号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里的事。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返回：做完后，回到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那里。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再判断：重复整个过程，直到条件为假跳出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DA07ED-C5C7-DDDE-8C02-1D6D13EC439A}"/>
              </a:ext>
            </a:extLst>
          </p:cNvPr>
          <p:cNvSpPr txBox="1"/>
          <p:nvPr/>
        </p:nvSpPr>
        <p:spPr>
          <a:xfrm>
            <a:off x="685800" y="4038600"/>
            <a:ext cx="106680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如果 ① 为真，就执行 ②，执行完毕后再回去判断 ①，如果条件为真就继续执行 ②，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这个过程会一直重复，直到某次判断条件为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为止。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如果在某一次判断 ① 为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false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则跳出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while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执行 ③。</a:t>
            </a:r>
            <a:endParaRPr lang="zh-CN" altLang="en-US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0923BF-7CB6-6797-4AC2-A81AE2D9278F}"/>
              </a:ext>
            </a:extLst>
          </p:cNvPr>
          <p:cNvSpPr txBox="1"/>
          <p:nvPr/>
        </p:nvSpPr>
        <p:spPr>
          <a:xfrm>
            <a:off x="2493645" y="5791200"/>
            <a:ext cx="72047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接下来我们通过几个例子来讲解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的具体使用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10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ath"/>
          <p:cNvSpPr/>
          <p:nvPr/>
        </p:nvSpPr>
        <p:spPr>
          <a:xfrm>
            <a:off x="9326716" y="3995944"/>
            <a:ext cx="463022" cy="47908"/>
          </a:xfrm>
          <a:custGeom>
            <a:avLst/>
            <a:gdLst/>
            <a:ahLst/>
            <a:cxnLst/>
            <a:rect l="0" t="0" r="0" b="0"/>
            <a:pathLst>
              <a:path w="729" h="75">
                <a:moveTo>
                  <a:pt x="0" y="30"/>
                </a:moveTo>
                <a:lnTo>
                  <a:pt x="728" y="45"/>
                </a:lnTo>
              </a:path>
            </a:pathLst>
          </a:custGeom>
          <a:noFill/>
          <a:ln w="38351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34282" y="3585278"/>
            <a:ext cx="1760799" cy="85136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7552132" y="4404174"/>
            <a:ext cx="1985128" cy="785141"/>
            <a:chOff x="0" y="0"/>
            <a:chExt cx="1985128" cy="785141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9472"/>
              <a:ext cx="1985128" cy="765669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2011045" cy="8655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ct val="85000"/>
                </a:lnSpc>
              </a:pPr>
              <a:r>
                <a:rPr sz="18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</a:t>
              </a:r>
              <a:endParaRPr lang="en-US" altLang="en-US" sz="1800" dirty="0"/>
            </a:p>
          </p:txBody>
        </p:sp>
      </p:grpSp>
      <p:sp>
        <p:nvSpPr>
          <p:cNvPr id="214" name="textbox 214"/>
          <p:cNvSpPr/>
          <p:nvPr/>
        </p:nvSpPr>
        <p:spPr>
          <a:xfrm>
            <a:off x="9548747" y="1623485"/>
            <a:ext cx="1678162" cy="90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3130"/>
              </a:lnSpc>
            </a:pPr>
            <a:r>
              <a:rPr sz="2400" kern="0" spc="10" dirty="0">
                <a:solidFill>
                  <a:srgbClr val="ED487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循环体是？</a:t>
            </a:r>
            <a:endParaRPr lang="en-US" altLang="en-US" sz="2400" dirty="0"/>
          </a:p>
          <a:p>
            <a:pPr algn="r" rtl="0" eaLnBrk="0">
              <a:lnSpc>
                <a:spcPts val="3130"/>
              </a:lnSpc>
              <a:spcBef>
                <a:spcPts val="650"/>
              </a:spcBef>
            </a:pPr>
            <a:r>
              <a:rPr sz="2400" kern="0" spc="-20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循环条件是？</a:t>
            </a:r>
            <a:endParaRPr lang="en-US" altLang="en-US" sz="2400" dirty="0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0791" y="2747406"/>
            <a:ext cx="1207921" cy="86440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947150" y="5488136"/>
            <a:ext cx="1195088" cy="803458"/>
          </a:xfrm>
          <a:prstGeom prst="rect">
            <a:avLst/>
          </a:prstGeom>
        </p:spPr>
      </p:pic>
      <p:sp>
        <p:nvSpPr>
          <p:cNvPr id="226" name="path"/>
          <p:cNvSpPr/>
          <p:nvPr/>
        </p:nvSpPr>
        <p:spPr>
          <a:xfrm>
            <a:off x="6775708" y="4008932"/>
            <a:ext cx="785391" cy="1009021"/>
          </a:xfrm>
          <a:custGeom>
            <a:avLst/>
            <a:gdLst/>
            <a:ahLst/>
            <a:cxnLst/>
            <a:rect l="0" t="0" r="0" b="0"/>
            <a:pathLst>
              <a:path w="1236" h="1589">
                <a:moveTo>
                  <a:pt x="0" y="1558"/>
                </a:moveTo>
                <a:lnTo>
                  <a:pt x="1236" y="1534"/>
                </a:lnTo>
                <a:moveTo>
                  <a:pt x="32" y="0"/>
                </a:moveTo>
                <a:lnTo>
                  <a:pt x="39" y="1566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776083" y="3947883"/>
            <a:ext cx="848093" cy="116198"/>
          </a:xfrm>
          <a:prstGeom prst="rect">
            <a:avLst/>
          </a:prstGeom>
        </p:spPr>
      </p:pic>
      <p:sp>
        <p:nvSpPr>
          <p:cNvPr id="240" name="path"/>
          <p:cNvSpPr/>
          <p:nvPr/>
        </p:nvSpPr>
        <p:spPr>
          <a:xfrm>
            <a:off x="9776253" y="4018753"/>
            <a:ext cx="53547" cy="1519689"/>
          </a:xfrm>
          <a:custGeom>
            <a:avLst/>
            <a:gdLst/>
            <a:ahLst/>
            <a:cxnLst/>
            <a:rect l="0" t="0" r="0" b="0"/>
            <a:pathLst>
              <a:path w="84" h="2393">
                <a:moveTo>
                  <a:pt x="30" y="0"/>
                </a:moveTo>
                <a:lnTo>
                  <a:pt x="53" y="2392"/>
                </a:lnTo>
              </a:path>
            </a:pathLst>
          </a:custGeom>
          <a:noFill/>
          <a:ln w="38605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path"/>
          <p:cNvSpPr/>
          <p:nvPr/>
        </p:nvSpPr>
        <p:spPr>
          <a:xfrm>
            <a:off x="8528129" y="5489335"/>
            <a:ext cx="1296739" cy="48391"/>
          </a:xfrm>
          <a:custGeom>
            <a:avLst/>
            <a:gdLst/>
            <a:ahLst/>
            <a:cxnLst/>
            <a:rect l="0" t="0" r="0" b="0"/>
            <a:pathLst>
              <a:path w="2042" h="76">
                <a:moveTo>
                  <a:pt x="0" y="30"/>
                </a:moveTo>
                <a:lnTo>
                  <a:pt x="2041" y="45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6" name="textbox 246"/>
          <p:cNvSpPr/>
          <p:nvPr/>
        </p:nvSpPr>
        <p:spPr>
          <a:xfrm>
            <a:off x="9326477" y="3699664"/>
            <a:ext cx="201929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1800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endParaRPr lang="en-US" altLang="en-US" sz="1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2459756" y="2819400"/>
            <a:ext cx="2255283" cy="3532532"/>
            <a:chOff x="2896158" y="2810033"/>
            <a:chExt cx="2255283" cy="3532532"/>
          </a:xfrm>
        </p:grpSpPr>
        <p:sp>
          <p:nvSpPr>
            <p:cNvPr id="206" name="path"/>
            <p:cNvSpPr/>
            <p:nvPr/>
          </p:nvSpPr>
          <p:spPr>
            <a:xfrm>
              <a:off x="4665008" y="4054462"/>
              <a:ext cx="461500" cy="47750"/>
            </a:xfrm>
            <a:custGeom>
              <a:avLst/>
              <a:gdLst/>
              <a:ahLst/>
              <a:cxnLst/>
              <a:rect l="0" t="0" r="0" b="0"/>
              <a:pathLst>
                <a:path w="726" h="75">
                  <a:moveTo>
                    <a:pt x="0" y="30"/>
                  </a:moveTo>
                  <a:lnTo>
                    <a:pt x="726" y="45"/>
                  </a:lnTo>
                </a:path>
              </a:pathLst>
            </a:custGeom>
            <a:noFill/>
            <a:ln w="38225" cap="flat">
              <a:solidFill>
                <a:srgbClr val="A6A6A6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08" name="picture 20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2978039" y="3645137"/>
              <a:ext cx="1755007" cy="848573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 rot="21600000">
              <a:off x="2896158" y="4462840"/>
              <a:ext cx="1978598" cy="781071"/>
              <a:chOff x="0" y="0"/>
              <a:chExt cx="1978598" cy="781071"/>
            </a:xfrm>
          </p:grpSpPr>
          <p:pic>
            <p:nvPicPr>
              <p:cNvPr id="210" name="picture 21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21600000">
                <a:off x="0" y="17921"/>
                <a:ext cx="1978598" cy="763150"/>
              </a:xfrm>
              <a:prstGeom prst="rect">
                <a:avLst/>
              </a:prstGeom>
            </p:spPr>
          </p:pic>
          <p:sp>
            <p:nvSpPr>
              <p:cNvPr id="212" name="textbox 212"/>
              <p:cNvSpPr/>
              <p:nvPr/>
            </p:nvSpPr>
            <p:spPr>
              <a:xfrm>
                <a:off x="-12700" y="-12700"/>
                <a:ext cx="2004060" cy="861694"/>
              </a:xfrm>
              <a:prstGeom prst="rect">
                <a:avLst/>
              </a:prstGeom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75000"/>
                  </a:lnSpc>
                </a:pPr>
                <a:endParaRPr lang="en-US" altLang="en-US" sz="100" dirty="0"/>
              </a:p>
              <a:p>
                <a:pPr marL="384810" algn="l" rtl="0" eaLnBrk="0">
                  <a:lnSpc>
                    <a:spcPct val="85000"/>
                  </a:lnSpc>
                </a:pPr>
                <a:r>
                  <a:rPr sz="1800" b="1" kern="0" spc="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</a:t>
                </a:r>
                <a:endParaRPr lang="en-US" altLang="en-US" sz="1800" dirty="0"/>
              </a:p>
            </p:txBody>
          </p:sp>
        </p:grpSp>
        <p:pic>
          <p:nvPicPr>
            <p:cNvPr id="222" name="picture 2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3273366" y="2810033"/>
              <a:ext cx="1203948" cy="861566"/>
            </a:xfrm>
            <a:prstGeom prst="rect">
              <a:avLst/>
            </a:prstGeom>
          </p:spPr>
        </p:pic>
        <p:sp>
          <p:nvSpPr>
            <p:cNvPr id="228" name="rect"/>
            <p:cNvSpPr/>
            <p:nvPr/>
          </p:nvSpPr>
          <p:spPr>
            <a:xfrm>
              <a:off x="3289878" y="5855267"/>
              <a:ext cx="1191170" cy="487298"/>
            </a:xfrm>
            <a:prstGeom prst="rect">
              <a:avLst/>
            </a:prstGeom>
            <a:solidFill>
              <a:srgbClr val="B4C7E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3885457" y="5485810"/>
              <a:ext cx="1234061" cy="115055"/>
            </a:xfrm>
            <a:prstGeom prst="rect">
              <a:avLst/>
            </a:prstGeom>
          </p:spPr>
        </p:pic>
        <p:sp>
          <p:nvSpPr>
            <p:cNvPr id="238" name="rect"/>
            <p:cNvSpPr/>
            <p:nvPr/>
          </p:nvSpPr>
          <p:spPr>
            <a:xfrm>
              <a:off x="5089695" y="4077091"/>
              <a:ext cx="61746" cy="1507148"/>
            </a:xfrm>
            <a:prstGeom prst="rect">
              <a:avLst/>
            </a:pr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42" name="picture 2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3827369" y="5235445"/>
              <a:ext cx="114677" cy="609241"/>
            </a:xfrm>
            <a:prstGeom prst="rect">
              <a:avLst/>
            </a:prstGeom>
          </p:spPr>
        </p:pic>
        <p:sp>
          <p:nvSpPr>
            <p:cNvPr id="248" name="textbox 248"/>
            <p:cNvSpPr/>
            <p:nvPr/>
          </p:nvSpPr>
          <p:spPr>
            <a:xfrm>
              <a:off x="4664629" y="3760606"/>
              <a:ext cx="201295" cy="25463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88000"/>
                </a:lnSpc>
              </a:pPr>
              <a:r>
                <a:rPr sz="17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N</a:t>
              </a:r>
              <a:endParaRPr lang="en-US" altLang="en-US" sz="1700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1470400" y="1466670"/>
            <a:ext cx="230336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听到音乐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转一圈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0" name="矩形 39"/>
          <p:cNvSpPr/>
          <p:nvPr/>
        </p:nvSpPr>
        <p:spPr>
          <a:xfrm>
            <a:off x="6398497" y="1466671"/>
            <a:ext cx="255959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听到音乐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转一圈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E3E0BC2-F18D-4215-A71A-F31535D311D8}"/>
              </a:ext>
            </a:extLst>
          </p:cNvPr>
          <p:cNvGrpSpPr/>
          <p:nvPr/>
        </p:nvGrpSpPr>
        <p:grpSpPr>
          <a:xfrm>
            <a:off x="2451145" y="2819400"/>
            <a:ext cx="2255283" cy="3532532"/>
            <a:chOff x="2334086" y="2721966"/>
            <a:chExt cx="2255283" cy="3532532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7FF4A7B-1F9A-A1C6-9E9D-5BBC4828CA00}"/>
                </a:ext>
              </a:extLst>
            </p:cNvPr>
            <p:cNvGrpSpPr/>
            <p:nvPr/>
          </p:nvGrpSpPr>
          <p:grpSpPr>
            <a:xfrm>
              <a:off x="2334086" y="2721966"/>
              <a:ext cx="2255283" cy="3532532"/>
              <a:chOff x="2896158" y="2810033"/>
              <a:chExt cx="2255283" cy="3532532"/>
            </a:xfrm>
          </p:grpSpPr>
          <p:sp>
            <p:nvSpPr>
              <p:cNvPr id="11" name="path">
                <a:extLst>
                  <a:ext uri="{FF2B5EF4-FFF2-40B4-BE49-F238E27FC236}">
                    <a16:creationId xmlns:a16="http://schemas.microsoft.com/office/drawing/2014/main" id="{20409D07-5C9C-7FA7-4AF6-9B06962E5CC4}"/>
                  </a:ext>
                </a:extLst>
              </p:cNvPr>
              <p:cNvSpPr/>
              <p:nvPr/>
            </p:nvSpPr>
            <p:spPr>
              <a:xfrm>
                <a:off x="4665008" y="4054462"/>
                <a:ext cx="461500" cy="47750"/>
              </a:xfrm>
              <a:custGeom>
                <a:avLst/>
                <a:gdLst/>
                <a:ahLst/>
                <a:cxnLst/>
                <a:rect l="0" t="0" r="0" b="0"/>
                <a:pathLst>
                  <a:path w="726" h="75">
                    <a:moveTo>
                      <a:pt x="0" y="30"/>
                    </a:moveTo>
                    <a:lnTo>
                      <a:pt x="726" y="45"/>
                    </a:lnTo>
                  </a:path>
                </a:pathLst>
              </a:custGeom>
              <a:noFill/>
              <a:ln w="38225" cap="flat">
                <a:solidFill>
                  <a:srgbClr val="A6A6A6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picture 208">
                <a:extLst>
                  <a:ext uri="{FF2B5EF4-FFF2-40B4-BE49-F238E27FC236}">
                    <a16:creationId xmlns:a16="http://schemas.microsoft.com/office/drawing/2014/main" id="{F6BF5E0C-2B3E-713C-38ED-6D6E4FDDB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1600000">
                <a:off x="2978039" y="3645137"/>
                <a:ext cx="1755007" cy="848573"/>
              </a:xfrm>
              <a:prstGeom prst="rect">
                <a:avLst/>
              </a:prstGeom>
            </p:spPr>
          </p:pic>
          <p:grpSp>
            <p:nvGrpSpPr>
              <p:cNvPr id="15" name="group 12">
                <a:extLst>
                  <a:ext uri="{FF2B5EF4-FFF2-40B4-BE49-F238E27FC236}">
                    <a16:creationId xmlns:a16="http://schemas.microsoft.com/office/drawing/2014/main" id="{6C8187C9-B454-78F7-690A-705654073331}"/>
                  </a:ext>
                </a:extLst>
              </p:cNvPr>
              <p:cNvGrpSpPr/>
              <p:nvPr/>
            </p:nvGrpSpPr>
            <p:grpSpPr>
              <a:xfrm rot="21600000">
                <a:off x="2896158" y="4462840"/>
                <a:ext cx="1978598" cy="781071"/>
                <a:chOff x="0" y="0"/>
                <a:chExt cx="1978598" cy="781071"/>
              </a:xfrm>
            </p:grpSpPr>
            <p:pic>
              <p:nvPicPr>
                <p:cNvPr id="22" name="picture 210">
                  <a:extLst>
                    <a:ext uri="{FF2B5EF4-FFF2-40B4-BE49-F238E27FC236}">
                      <a16:creationId xmlns:a16="http://schemas.microsoft.com/office/drawing/2014/main" id="{421D51C3-6751-2FFE-9565-B01C7983B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21600000">
                  <a:off x="0" y="17921"/>
                  <a:ext cx="1978598" cy="763150"/>
                </a:xfrm>
                <a:prstGeom prst="rect">
                  <a:avLst/>
                </a:prstGeom>
              </p:spPr>
            </p:pic>
            <p:sp>
              <p:nvSpPr>
                <p:cNvPr id="23" name="textbox 212">
                  <a:extLst>
                    <a:ext uri="{FF2B5EF4-FFF2-40B4-BE49-F238E27FC236}">
                      <a16:creationId xmlns:a16="http://schemas.microsoft.com/office/drawing/2014/main" id="{F00F91C4-EEE7-0141-36CC-49F8C2DABC37}"/>
                    </a:ext>
                  </a:extLst>
                </p:cNvPr>
                <p:cNvSpPr/>
                <p:nvPr/>
              </p:nvSpPr>
              <p:spPr>
                <a:xfrm>
                  <a:off x="-12700" y="-12700"/>
                  <a:ext cx="2004060" cy="861694"/>
                </a:xfrm>
                <a:prstGeom prst="rect">
                  <a:avLst/>
                </a:prstGeom>
              </p:spPr>
              <p:txBody>
                <a:bodyPr vert="horz" wrap="square" lIns="0" tIns="0" rIns="0" bIns="0"/>
                <a:lstStyle/>
                <a:p>
                  <a:pPr algn="l" rtl="0" eaLnBrk="0">
                    <a:lnSpc>
                      <a:spcPct val="75000"/>
                    </a:lnSpc>
                  </a:pPr>
                  <a:endParaRPr lang="en-US" altLang="en-US" sz="100" dirty="0"/>
                </a:p>
                <a:p>
                  <a:pPr marL="384810" algn="l" rtl="0" eaLnBrk="0">
                    <a:lnSpc>
                      <a:spcPct val="85000"/>
                    </a:lnSpc>
                  </a:pPr>
                  <a:r>
                    <a:rPr sz="1800" b="1" kern="0" spc="0" dirty="0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Y</a:t>
                  </a:r>
                  <a:endParaRPr lang="en-US" altLang="en-US" sz="1800" dirty="0"/>
                </a:p>
              </p:txBody>
            </p:sp>
          </p:grpSp>
          <p:pic>
            <p:nvPicPr>
              <p:cNvPr id="16" name="picture 222">
                <a:extLst>
                  <a:ext uri="{FF2B5EF4-FFF2-40B4-BE49-F238E27FC236}">
                    <a16:creationId xmlns:a16="http://schemas.microsoft.com/office/drawing/2014/main" id="{6F25D833-3BA6-5C37-4C64-001E0F33A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600000">
                <a:off x="3273366" y="2810033"/>
                <a:ext cx="1203948" cy="861566"/>
              </a:xfrm>
              <a:prstGeom prst="rect">
                <a:avLst/>
              </a:prstGeom>
            </p:spPr>
          </p:pic>
          <p:sp>
            <p:nvSpPr>
              <p:cNvPr id="17" name="rect">
                <a:extLst>
                  <a:ext uri="{FF2B5EF4-FFF2-40B4-BE49-F238E27FC236}">
                    <a16:creationId xmlns:a16="http://schemas.microsoft.com/office/drawing/2014/main" id="{EACC6AA5-56B3-6357-9D9C-39785072E000}"/>
                  </a:ext>
                </a:extLst>
              </p:cNvPr>
              <p:cNvSpPr/>
              <p:nvPr/>
            </p:nvSpPr>
            <p:spPr>
              <a:xfrm>
                <a:off x="3289878" y="5855267"/>
                <a:ext cx="1191170" cy="487298"/>
              </a:xfrm>
              <a:prstGeom prst="rect">
                <a:avLst/>
              </a:prstGeom>
              <a:solidFill>
                <a:srgbClr val="B4C7E7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" name="picture 234">
                <a:extLst>
                  <a:ext uri="{FF2B5EF4-FFF2-40B4-BE49-F238E27FC236}">
                    <a16:creationId xmlns:a16="http://schemas.microsoft.com/office/drawing/2014/main" id="{CBAC5A1A-59FF-E3EE-199A-BDD75F6F80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600000">
                <a:off x="3885457" y="5485810"/>
                <a:ext cx="1234061" cy="115055"/>
              </a:xfrm>
              <a:prstGeom prst="rect">
                <a:avLst/>
              </a:prstGeom>
            </p:spPr>
          </p:pic>
          <p:sp>
            <p:nvSpPr>
              <p:cNvPr id="19" name="rect">
                <a:extLst>
                  <a:ext uri="{FF2B5EF4-FFF2-40B4-BE49-F238E27FC236}">
                    <a16:creationId xmlns:a16="http://schemas.microsoft.com/office/drawing/2014/main" id="{4D157C99-ED51-2A7C-3695-AFB44C66D493}"/>
                  </a:ext>
                </a:extLst>
              </p:cNvPr>
              <p:cNvSpPr/>
              <p:nvPr/>
            </p:nvSpPr>
            <p:spPr>
              <a:xfrm>
                <a:off x="5089695" y="4077091"/>
                <a:ext cx="61746" cy="1507148"/>
              </a:xfrm>
              <a:prstGeom prst="rect">
                <a:avLst/>
              </a:prstGeom>
              <a:solidFill>
                <a:srgbClr val="A6A6A6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0" name="picture 242">
                <a:extLst>
                  <a:ext uri="{FF2B5EF4-FFF2-40B4-BE49-F238E27FC236}">
                    <a16:creationId xmlns:a16="http://schemas.microsoft.com/office/drawing/2014/main" id="{CEC9DDC5-DF98-D148-C953-A032995E06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rot="21600000">
                <a:off x="3827369" y="5235445"/>
                <a:ext cx="114677" cy="609241"/>
              </a:xfrm>
              <a:prstGeom prst="rect">
                <a:avLst/>
              </a:prstGeom>
            </p:spPr>
          </p:pic>
          <p:sp>
            <p:nvSpPr>
              <p:cNvPr id="21" name="textbox 248">
                <a:extLst>
                  <a:ext uri="{FF2B5EF4-FFF2-40B4-BE49-F238E27FC236}">
                    <a16:creationId xmlns:a16="http://schemas.microsoft.com/office/drawing/2014/main" id="{E59C58DA-283F-724E-1ECD-796F951FCA5D}"/>
                  </a:ext>
                </a:extLst>
              </p:cNvPr>
              <p:cNvSpPr/>
              <p:nvPr/>
            </p:nvSpPr>
            <p:spPr>
              <a:xfrm>
                <a:off x="4664629" y="3760606"/>
                <a:ext cx="201295" cy="254634"/>
              </a:xfrm>
              <a:prstGeom prst="rect">
                <a:avLst/>
              </a:prstGeom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89000"/>
                  </a:lnSpc>
                </a:pPr>
                <a:endParaRPr lang="en-US" altLang="en-US" sz="100" dirty="0"/>
              </a:p>
              <a:p>
                <a:pPr algn="r" rtl="0" eaLnBrk="0">
                  <a:lnSpc>
                    <a:spcPct val="88000"/>
                  </a:lnSpc>
                </a:pPr>
                <a:r>
                  <a:rPr sz="1700" b="1" kern="0" spc="-7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N</a:t>
                </a:r>
                <a:endParaRPr lang="en-US" altLang="en-US" sz="1700" dirty="0"/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4C616BB-C6F2-7C6A-7184-5EF31EA3F7AE}"/>
                </a:ext>
              </a:extLst>
            </p:cNvPr>
            <p:cNvSpPr/>
            <p:nvPr/>
          </p:nvSpPr>
          <p:spPr>
            <a:xfrm>
              <a:off x="2760168" y="3788136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080808"/>
                  </a:solidFill>
                  <a:latin typeface="Consolas" panose="020B0609020204030204" pitchFamily="49" charset="0"/>
                </a:rPr>
                <a:t>听到音乐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60F1D64-28AB-C2C8-AA81-D2AE9DD12353}"/>
                </a:ext>
              </a:extLst>
            </p:cNvPr>
            <p:cNvSpPr/>
            <p:nvPr/>
          </p:nvSpPr>
          <p:spPr>
            <a:xfrm>
              <a:off x="2874686" y="4774009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080808"/>
                  </a:solidFill>
                  <a:latin typeface="Consolas" panose="020B0609020204030204" pitchFamily="49" charset="0"/>
                </a:rPr>
                <a:t>转一圈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9B4C6B-23D0-E7F1-47D5-E17E010BFD26}"/>
                </a:ext>
              </a:extLst>
            </p:cNvPr>
            <p:cNvSpPr/>
            <p:nvPr/>
          </p:nvSpPr>
          <p:spPr>
            <a:xfrm>
              <a:off x="2978150" y="2776533"/>
              <a:ext cx="7275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80808"/>
                  </a:solidFill>
                  <a:latin typeface="Consolas" panose="020B0609020204030204" pitchFamily="49" charset="0"/>
                </a:rPr>
                <a:t>开始</a:t>
              </a:r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802D87B-4843-E60D-9D53-D985CE29D468}"/>
                </a:ext>
              </a:extLst>
            </p:cNvPr>
            <p:cNvSpPr/>
            <p:nvPr/>
          </p:nvSpPr>
          <p:spPr>
            <a:xfrm>
              <a:off x="2956677" y="5815863"/>
              <a:ext cx="7275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080808"/>
                  </a:solidFill>
                  <a:latin typeface="Consolas" panose="020B0609020204030204" pitchFamily="49" charset="0"/>
                </a:rPr>
                <a:t>结束</a:t>
              </a:r>
              <a:endParaRPr lang="zh-CN" altLang="en-US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7BDAAB5-F348-0D87-EE34-0D3774F52CDC}"/>
              </a:ext>
            </a:extLst>
          </p:cNvPr>
          <p:cNvSpPr txBox="1"/>
          <p:nvPr/>
        </p:nvSpPr>
        <p:spPr>
          <a:xfrm>
            <a:off x="701904" y="2834052"/>
            <a:ext cx="188162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80808"/>
                </a:solidFill>
                <a:latin typeface="Consolas" panose="020B0609020204030204" pitchFamily="49" charset="0"/>
              </a:rPr>
              <a:t>补全流程图</a:t>
            </a:r>
            <a:endParaRPr lang="zh-CN" altLang="en-US" sz="2400" b="1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518127-8295-15F5-950C-972C9F152EC5}"/>
              </a:ext>
            </a:extLst>
          </p:cNvPr>
          <p:cNvSpPr/>
          <p:nvPr/>
        </p:nvSpPr>
        <p:spPr>
          <a:xfrm>
            <a:off x="7933932" y="382426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听到音乐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4739733-188D-E089-2713-C715E4012643}"/>
              </a:ext>
            </a:extLst>
          </p:cNvPr>
          <p:cNvSpPr/>
          <p:nvPr/>
        </p:nvSpPr>
        <p:spPr>
          <a:xfrm>
            <a:off x="8048450" y="481013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转一圈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299EACA-B705-A0F2-4C8C-7084963788A7}"/>
              </a:ext>
            </a:extLst>
          </p:cNvPr>
          <p:cNvSpPr/>
          <p:nvPr/>
        </p:nvSpPr>
        <p:spPr>
          <a:xfrm>
            <a:off x="8151914" y="2812663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开始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962F185-A1B1-B4B7-6905-ADE3B81D0DC0}"/>
              </a:ext>
            </a:extLst>
          </p:cNvPr>
          <p:cNvSpPr/>
          <p:nvPr/>
        </p:nvSpPr>
        <p:spPr>
          <a:xfrm>
            <a:off x="8130441" y="5851993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结束</a:t>
            </a:r>
            <a:endParaRPr lang="zh-CN" altLang="en-US" dirty="0"/>
          </a:p>
        </p:txBody>
      </p:sp>
      <p:grpSp>
        <p:nvGrpSpPr>
          <p:cNvPr id="31" name="group 14">
            <a:extLst>
              <a:ext uri="{FF2B5EF4-FFF2-40B4-BE49-F238E27FC236}">
                <a16:creationId xmlns:a16="http://schemas.microsoft.com/office/drawing/2014/main" id="{D3955452-8A49-5DFE-0542-E2C8932E6FE6}"/>
              </a:ext>
            </a:extLst>
          </p:cNvPr>
          <p:cNvGrpSpPr/>
          <p:nvPr/>
        </p:nvGrpSpPr>
        <p:grpSpPr>
          <a:xfrm rot="21600000">
            <a:off x="5792732" y="4158582"/>
            <a:ext cx="1618267" cy="663531"/>
            <a:chOff x="0" y="0"/>
            <a:chExt cx="1618267" cy="663531"/>
          </a:xfrm>
        </p:grpSpPr>
        <p:pic>
          <p:nvPicPr>
            <p:cNvPr id="32" name="picture 216">
              <a:extLst>
                <a:ext uri="{FF2B5EF4-FFF2-40B4-BE49-F238E27FC236}">
                  <a16:creationId xmlns:a16="http://schemas.microsoft.com/office/drawing/2014/main" id="{C24FFC85-8B7D-4C52-0799-CB2AF6E92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618267" cy="663531"/>
            </a:xfrm>
            <a:prstGeom prst="rect">
              <a:avLst/>
            </a:prstGeom>
          </p:spPr>
        </p:pic>
        <p:sp>
          <p:nvSpPr>
            <p:cNvPr id="33" name="textbox 218">
              <a:extLst>
                <a:ext uri="{FF2B5EF4-FFF2-40B4-BE49-F238E27FC236}">
                  <a16:creationId xmlns:a16="http://schemas.microsoft.com/office/drawing/2014/main" id="{6F49E87D-6DF6-5062-E59D-11F55D89FCBD}"/>
                </a:ext>
              </a:extLst>
            </p:cNvPr>
            <p:cNvSpPr/>
            <p:nvPr/>
          </p:nvSpPr>
          <p:spPr>
            <a:xfrm>
              <a:off x="-12700" y="-12700"/>
              <a:ext cx="1644014" cy="6889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lang="en-US" altLang="en-US" sz="1100" b="1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300" b="1" dirty="0"/>
            </a:p>
            <a:p>
              <a:pPr marL="267335" algn="l" rtl="0" eaLnBrk="0">
                <a:lnSpc>
                  <a:spcPct val="90000"/>
                </a:lnSpc>
              </a:pPr>
              <a:r>
                <a:rPr sz="1400" b="1" kern="0" spc="-40" dirty="0">
                  <a:solidFill>
                    <a:srgbClr val="ED336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快转晕了，</a:t>
              </a:r>
              <a:endParaRPr lang="en-US" altLang="en-US" sz="1400" b="1" dirty="0"/>
            </a:p>
            <a:p>
              <a:pPr marL="266700" algn="l" rtl="0" eaLnBrk="0">
                <a:lnSpc>
                  <a:spcPts val="1390"/>
                </a:lnSpc>
              </a:pPr>
              <a:r>
                <a:rPr sz="1400" b="1" kern="0" spc="-40" dirty="0">
                  <a:solidFill>
                    <a:srgbClr val="ED336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我要吐了。</a:t>
              </a:r>
              <a:endParaRPr lang="en-US" altLang="en-US" sz="1400" b="1" dirty="0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95B9B56C-1560-2850-8C8C-F2CE3555B3D5}"/>
              </a:ext>
            </a:extLst>
          </p:cNvPr>
          <p:cNvSpPr txBox="1"/>
          <p:nvPr/>
        </p:nvSpPr>
        <p:spPr>
          <a:xfrm>
            <a:off x="5614028" y="787792"/>
            <a:ext cx="456343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这个代码如何用自然语言描述呢？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5970CEDC-B12F-88EB-C1E8-84841CA80DA8}"/>
              </a:ext>
            </a:extLst>
          </p:cNvPr>
          <p:cNvSpPr/>
          <p:nvPr/>
        </p:nvSpPr>
        <p:spPr>
          <a:xfrm>
            <a:off x="4342659" y="1708178"/>
            <a:ext cx="1487580" cy="381000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8973FD0-9F3B-7C29-1F42-3AF689700845}"/>
              </a:ext>
            </a:extLst>
          </p:cNvPr>
          <p:cNvSpPr txBox="1"/>
          <p:nvPr/>
        </p:nvSpPr>
        <p:spPr>
          <a:xfrm>
            <a:off x="3836530" y="2170938"/>
            <a:ext cx="24663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80808"/>
                </a:solidFill>
                <a:latin typeface="Consolas" panose="020B0609020204030204" pitchFamily="49" charset="0"/>
              </a:rPr>
              <a:t>改为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while</a:t>
            </a:r>
            <a:r>
              <a:rPr lang="zh-CN" altLang="en-US" b="1" dirty="0">
                <a:solidFill>
                  <a:srgbClr val="080808"/>
                </a:solidFill>
                <a:latin typeface="Consolas" panose="020B0609020204030204" pitchFamily="49" charset="0"/>
              </a:rPr>
              <a:t>会发生什么？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55544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animBg="1"/>
      <p:bldP spid="214" grpId="0" animBg="1"/>
      <p:bldP spid="226" grpId="0" animBg="1"/>
      <p:bldP spid="240" grpId="0" animBg="1"/>
      <p:bldP spid="244" grpId="0" animBg="1"/>
      <p:bldP spid="246" grpId="0"/>
      <p:bldP spid="40" grpId="0" animBg="1"/>
      <p:bldP spid="26" grpId="0"/>
      <p:bldP spid="27" grpId="0"/>
      <p:bldP spid="28" grpId="0"/>
      <p:bldP spid="29" grpId="0"/>
      <p:bldP spid="35" grpId="0" animBg="1"/>
      <p:bldP spid="14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2036" y="3859307"/>
            <a:ext cx="2084254" cy="2566582"/>
          </a:xfrm>
          <a:prstGeom prst="rect">
            <a:avLst/>
          </a:prstGeom>
        </p:spPr>
      </p:pic>
      <p:pic>
        <p:nvPicPr>
          <p:cNvPr id="33" name="picture 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487478" y="3920111"/>
            <a:ext cx="1969536" cy="2420996"/>
          </a:xfrm>
          <a:prstGeom prst="rect">
            <a:avLst/>
          </a:prstGeom>
        </p:spPr>
      </p:pic>
      <p:sp>
        <p:nvSpPr>
          <p:cNvPr id="198" name="path"/>
          <p:cNvSpPr/>
          <p:nvPr/>
        </p:nvSpPr>
        <p:spPr>
          <a:xfrm>
            <a:off x="9409008" y="3995944"/>
            <a:ext cx="463022" cy="47908"/>
          </a:xfrm>
          <a:custGeom>
            <a:avLst/>
            <a:gdLst/>
            <a:ahLst/>
            <a:cxnLst/>
            <a:rect l="0" t="0" r="0" b="0"/>
            <a:pathLst>
              <a:path w="729" h="75">
                <a:moveTo>
                  <a:pt x="0" y="30"/>
                </a:moveTo>
                <a:lnTo>
                  <a:pt x="728" y="45"/>
                </a:lnTo>
              </a:path>
            </a:pathLst>
          </a:custGeom>
          <a:noFill/>
          <a:ln w="38351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16574" y="3585278"/>
            <a:ext cx="1760799" cy="85136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7634424" y="4404174"/>
            <a:ext cx="1985128" cy="785141"/>
            <a:chOff x="0" y="0"/>
            <a:chExt cx="1985128" cy="785141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19472"/>
              <a:ext cx="1985128" cy="765669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2011045" cy="8655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ct val="85000"/>
                </a:lnSpc>
              </a:pPr>
              <a:r>
                <a:rPr sz="18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</a:t>
              </a:r>
              <a:endParaRPr lang="en-US" altLang="en-US" sz="1800" dirty="0"/>
            </a:p>
          </p:txBody>
        </p:sp>
      </p:grpSp>
      <p:sp>
        <p:nvSpPr>
          <p:cNvPr id="214" name="textbox 214"/>
          <p:cNvSpPr/>
          <p:nvPr/>
        </p:nvSpPr>
        <p:spPr>
          <a:xfrm>
            <a:off x="5105400" y="1596161"/>
            <a:ext cx="1704975" cy="90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3130"/>
              </a:lnSpc>
            </a:pPr>
            <a:r>
              <a:rPr sz="2400" kern="0" spc="10" dirty="0">
                <a:solidFill>
                  <a:srgbClr val="ED487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循环体是？</a:t>
            </a:r>
            <a:endParaRPr lang="en-US" altLang="en-US" sz="2400" dirty="0"/>
          </a:p>
          <a:p>
            <a:pPr algn="r" rtl="0" eaLnBrk="0">
              <a:lnSpc>
                <a:spcPts val="3130"/>
              </a:lnSpc>
              <a:spcBef>
                <a:spcPts val="650"/>
              </a:spcBef>
            </a:pPr>
            <a:r>
              <a:rPr sz="2400" kern="0" spc="-20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循环条件是？</a:t>
            </a:r>
            <a:endParaRPr lang="en-US" altLang="en-US" sz="2400" dirty="0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983083" y="2747406"/>
            <a:ext cx="1207921" cy="86440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029442" y="5488136"/>
            <a:ext cx="1195088" cy="803458"/>
          </a:xfrm>
          <a:prstGeom prst="rect">
            <a:avLst/>
          </a:prstGeom>
        </p:spPr>
      </p:pic>
      <p:sp>
        <p:nvSpPr>
          <p:cNvPr id="226" name="path"/>
          <p:cNvSpPr/>
          <p:nvPr/>
        </p:nvSpPr>
        <p:spPr>
          <a:xfrm>
            <a:off x="6858000" y="4008932"/>
            <a:ext cx="785391" cy="1009021"/>
          </a:xfrm>
          <a:custGeom>
            <a:avLst/>
            <a:gdLst/>
            <a:ahLst/>
            <a:cxnLst/>
            <a:rect l="0" t="0" r="0" b="0"/>
            <a:pathLst>
              <a:path w="1236" h="1589">
                <a:moveTo>
                  <a:pt x="0" y="1558"/>
                </a:moveTo>
                <a:lnTo>
                  <a:pt x="1236" y="1534"/>
                </a:lnTo>
                <a:moveTo>
                  <a:pt x="32" y="0"/>
                </a:moveTo>
                <a:lnTo>
                  <a:pt x="39" y="1566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858375" y="3947883"/>
            <a:ext cx="848093" cy="116198"/>
          </a:xfrm>
          <a:prstGeom prst="rect">
            <a:avLst/>
          </a:prstGeom>
        </p:spPr>
      </p:pic>
      <p:sp>
        <p:nvSpPr>
          <p:cNvPr id="240" name="path"/>
          <p:cNvSpPr/>
          <p:nvPr/>
        </p:nvSpPr>
        <p:spPr>
          <a:xfrm>
            <a:off x="9858545" y="4018753"/>
            <a:ext cx="53547" cy="1519689"/>
          </a:xfrm>
          <a:custGeom>
            <a:avLst/>
            <a:gdLst/>
            <a:ahLst/>
            <a:cxnLst/>
            <a:rect l="0" t="0" r="0" b="0"/>
            <a:pathLst>
              <a:path w="84" h="2393">
                <a:moveTo>
                  <a:pt x="30" y="0"/>
                </a:moveTo>
                <a:lnTo>
                  <a:pt x="53" y="2392"/>
                </a:lnTo>
              </a:path>
            </a:pathLst>
          </a:custGeom>
          <a:noFill/>
          <a:ln w="38605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path"/>
          <p:cNvSpPr/>
          <p:nvPr/>
        </p:nvSpPr>
        <p:spPr>
          <a:xfrm>
            <a:off x="8610421" y="5489335"/>
            <a:ext cx="1296739" cy="48391"/>
          </a:xfrm>
          <a:custGeom>
            <a:avLst/>
            <a:gdLst/>
            <a:ahLst/>
            <a:cxnLst/>
            <a:rect l="0" t="0" r="0" b="0"/>
            <a:pathLst>
              <a:path w="2042" h="76">
                <a:moveTo>
                  <a:pt x="0" y="30"/>
                </a:moveTo>
                <a:lnTo>
                  <a:pt x="2041" y="45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6" name="textbox 246"/>
          <p:cNvSpPr/>
          <p:nvPr/>
        </p:nvSpPr>
        <p:spPr>
          <a:xfrm>
            <a:off x="9408769" y="3699664"/>
            <a:ext cx="201929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1800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endParaRPr lang="en-US" altLang="en-US" sz="1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2152675" y="2798166"/>
            <a:ext cx="2255283" cy="3532532"/>
            <a:chOff x="2896158" y="2810033"/>
            <a:chExt cx="2255283" cy="3532532"/>
          </a:xfrm>
        </p:grpSpPr>
        <p:sp>
          <p:nvSpPr>
            <p:cNvPr id="206" name="path"/>
            <p:cNvSpPr/>
            <p:nvPr/>
          </p:nvSpPr>
          <p:spPr>
            <a:xfrm>
              <a:off x="4665008" y="4054462"/>
              <a:ext cx="461500" cy="47750"/>
            </a:xfrm>
            <a:custGeom>
              <a:avLst/>
              <a:gdLst/>
              <a:ahLst/>
              <a:cxnLst/>
              <a:rect l="0" t="0" r="0" b="0"/>
              <a:pathLst>
                <a:path w="726" h="75">
                  <a:moveTo>
                    <a:pt x="0" y="30"/>
                  </a:moveTo>
                  <a:lnTo>
                    <a:pt x="726" y="45"/>
                  </a:lnTo>
                </a:path>
              </a:pathLst>
            </a:custGeom>
            <a:noFill/>
            <a:ln w="38225" cap="flat">
              <a:solidFill>
                <a:srgbClr val="A6A6A6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08" name="picture 20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978039" y="3645137"/>
              <a:ext cx="1755007" cy="848573"/>
            </a:xfrm>
            <a:prstGeom prst="rect">
              <a:avLst/>
            </a:prstGeom>
          </p:spPr>
        </p:pic>
        <p:grpSp>
          <p:nvGrpSpPr>
            <p:cNvPr id="12" name="group 12"/>
            <p:cNvGrpSpPr/>
            <p:nvPr/>
          </p:nvGrpSpPr>
          <p:grpSpPr>
            <a:xfrm rot="21600000">
              <a:off x="2896158" y="4462840"/>
              <a:ext cx="1978598" cy="781071"/>
              <a:chOff x="0" y="0"/>
              <a:chExt cx="1978598" cy="781071"/>
            </a:xfrm>
          </p:grpSpPr>
          <p:pic>
            <p:nvPicPr>
              <p:cNvPr id="210" name="picture 210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600000">
                <a:off x="0" y="17921"/>
                <a:ext cx="1978598" cy="763150"/>
              </a:xfrm>
              <a:prstGeom prst="rect">
                <a:avLst/>
              </a:prstGeom>
            </p:spPr>
          </p:pic>
          <p:sp>
            <p:nvSpPr>
              <p:cNvPr id="212" name="textbox 212"/>
              <p:cNvSpPr/>
              <p:nvPr/>
            </p:nvSpPr>
            <p:spPr>
              <a:xfrm>
                <a:off x="-12700" y="-12700"/>
                <a:ext cx="2004060" cy="861694"/>
              </a:xfrm>
              <a:prstGeom prst="rect">
                <a:avLst/>
              </a:prstGeom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75000"/>
                  </a:lnSpc>
                </a:pPr>
                <a:endParaRPr lang="en-US" altLang="en-US" sz="100" dirty="0"/>
              </a:p>
              <a:p>
                <a:pPr marL="384810" algn="l" rtl="0" eaLnBrk="0">
                  <a:lnSpc>
                    <a:spcPct val="85000"/>
                  </a:lnSpc>
                </a:pPr>
                <a:r>
                  <a:rPr sz="1800" b="1" kern="0" spc="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</a:t>
                </a:r>
                <a:endParaRPr lang="en-US" altLang="en-US" sz="1800" dirty="0"/>
              </a:p>
            </p:txBody>
          </p:sp>
        </p:grpSp>
        <p:pic>
          <p:nvPicPr>
            <p:cNvPr id="222" name="picture 2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3273366" y="2810033"/>
              <a:ext cx="1203948" cy="861566"/>
            </a:xfrm>
            <a:prstGeom prst="rect">
              <a:avLst/>
            </a:prstGeom>
          </p:spPr>
        </p:pic>
        <p:sp>
          <p:nvSpPr>
            <p:cNvPr id="228" name="rect"/>
            <p:cNvSpPr/>
            <p:nvPr/>
          </p:nvSpPr>
          <p:spPr>
            <a:xfrm>
              <a:off x="3289878" y="5855267"/>
              <a:ext cx="1191170" cy="487298"/>
            </a:xfrm>
            <a:prstGeom prst="rect">
              <a:avLst/>
            </a:prstGeom>
            <a:solidFill>
              <a:srgbClr val="B4C7E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3885457" y="5485810"/>
              <a:ext cx="1234061" cy="115055"/>
            </a:xfrm>
            <a:prstGeom prst="rect">
              <a:avLst/>
            </a:prstGeom>
          </p:spPr>
        </p:pic>
        <p:sp>
          <p:nvSpPr>
            <p:cNvPr id="238" name="rect"/>
            <p:cNvSpPr/>
            <p:nvPr/>
          </p:nvSpPr>
          <p:spPr>
            <a:xfrm>
              <a:off x="5089695" y="4077091"/>
              <a:ext cx="61746" cy="1507148"/>
            </a:xfrm>
            <a:prstGeom prst="rect">
              <a:avLst/>
            </a:pr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42" name="picture 24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3827369" y="5235445"/>
              <a:ext cx="114677" cy="609241"/>
            </a:xfrm>
            <a:prstGeom prst="rect">
              <a:avLst/>
            </a:prstGeom>
          </p:spPr>
        </p:pic>
        <p:sp>
          <p:nvSpPr>
            <p:cNvPr id="248" name="textbox 248"/>
            <p:cNvSpPr/>
            <p:nvPr/>
          </p:nvSpPr>
          <p:spPr>
            <a:xfrm>
              <a:off x="4664629" y="3760606"/>
              <a:ext cx="201295" cy="25463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88000"/>
                </a:lnSpc>
              </a:pPr>
              <a:r>
                <a:rPr sz="17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N</a:t>
              </a:r>
              <a:endParaRPr lang="en-US" altLang="en-US" sz="1700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2104589" y="1447800"/>
            <a:ext cx="2581171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树上有苹果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摘一个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0" name="矩形 39"/>
          <p:cNvSpPr/>
          <p:nvPr/>
        </p:nvSpPr>
        <p:spPr>
          <a:xfrm>
            <a:off x="7347564" y="1469034"/>
            <a:ext cx="309183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树上有苹果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摘一个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4" name="group 20"/>
          <p:cNvGrpSpPr/>
          <p:nvPr/>
        </p:nvGrpSpPr>
        <p:grpSpPr>
          <a:xfrm rot="16200000" flipH="1" flipV="1">
            <a:off x="10001717" y="2545438"/>
            <a:ext cx="1091170" cy="1613181"/>
            <a:chOff x="-36701" y="-128501"/>
            <a:chExt cx="1417826" cy="1338811"/>
          </a:xfrm>
        </p:grpSpPr>
        <p:pic>
          <p:nvPicPr>
            <p:cNvPr id="35" name="picture 27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36701" y="-128501"/>
              <a:ext cx="1368051" cy="1183117"/>
            </a:xfrm>
            <a:prstGeom prst="rect">
              <a:avLst/>
            </a:prstGeom>
          </p:spPr>
        </p:pic>
        <p:sp>
          <p:nvSpPr>
            <p:cNvPr id="36" name="textbox 272"/>
            <p:cNvSpPr/>
            <p:nvPr/>
          </p:nvSpPr>
          <p:spPr>
            <a:xfrm>
              <a:off x="-12700" y="-12700"/>
              <a:ext cx="1393825" cy="1223010"/>
            </a:xfrm>
            <a:prstGeom prst="rect">
              <a:avLst/>
            </a:prstGeom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170000"/>
                </a:lnSpc>
              </a:pPr>
              <a:endParaRPr lang="en-US" altLang="en-US" sz="1000" dirty="0"/>
            </a:p>
          </p:txBody>
        </p:sp>
      </p:grpSp>
      <p:sp>
        <p:nvSpPr>
          <p:cNvPr id="4" name="矩形 3"/>
          <p:cNvSpPr/>
          <p:nvPr/>
        </p:nvSpPr>
        <p:spPr>
          <a:xfrm>
            <a:off x="10052672" y="2988573"/>
            <a:ext cx="1416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80808"/>
                </a:solidFill>
                <a:latin typeface="Consolas" panose="020B0609020204030204" pitchFamily="49" charset="0"/>
              </a:rPr>
              <a:t>只要树上还有就能继续摘！</a:t>
            </a:r>
            <a:endParaRPr lang="zh-CN" altLang="en-US" sz="1400" dirty="0"/>
          </a:p>
        </p:txBody>
      </p:sp>
      <p:grpSp>
        <p:nvGrpSpPr>
          <p:cNvPr id="43" name="group 20"/>
          <p:cNvGrpSpPr/>
          <p:nvPr/>
        </p:nvGrpSpPr>
        <p:grpSpPr>
          <a:xfrm rot="16200000" flipH="1" flipV="1">
            <a:off x="845433" y="2491820"/>
            <a:ext cx="1091170" cy="1613181"/>
            <a:chOff x="-36701" y="-128501"/>
            <a:chExt cx="1417826" cy="1338811"/>
          </a:xfrm>
        </p:grpSpPr>
        <p:pic>
          <p:nvPicPr>
            <p:cNvPr id="44" name="picture 27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36701" y="-128501"/>
              <a:ext cx="1368051" cy="1183117"/>
            </a:xfrm>
            <a:prstGeom prst="rect">
              <a:avLst/>
            </a:prstGeom>
          </p:spPr>
        </p:pic>
        <p:sp>
          <p:nvSpPr>
            <p:cNvPr id="45" name="textbox 272"/>
            <p:cNvSpPr/>
            <p:nvPr/>
          </p:nvSpPr>
          <p:spPr>
            <a:xfrm>
              <a:off x="-12700" y="-12700"/>
              <a:ext cx="1393825" cy="1223010"/>
            </a:xfrm>
            <a:prstGeom prst="rect">
              <a:avLst/>
            </a:prstGeom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170000"/>
                </a:lnSpc>
              </a:pPr>
              <a:endParaRPr lang="en-US" altLang="en-US" sz="1000" dirty="0"/>
            </a:p>
          </p:txBody>
        </p:sp>
      </p:grpSp>
      <p:sp>
        <p:nvSpPr>
          <p:cNvPr id="46" name="矩形 45"/>
          <p:cNvSpPr/>
          <p:nvPr/>
        </p:nvSpPr>
        <p:spPr>
          <a:xfrm>
            <a:off x="942902" y="3038466"/>
            <a:ext cx="11616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80808"/>
                </a:solidFill>
                <a:latin typeface="Consolas" panose="020B0609020204030204" pitchFamily="49" charset="0"/>
              </a:rPr>
              <a:t>只能摘一个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2462443" y="387153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树上有苹果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702642" y="484366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摘一个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2810848" y="5922262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结束</a:t>
            </a:r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2777455" y="2861437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开始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7957572" y="382949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树上有苹果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8197771" y="480162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摘一个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305977" y="5880225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结束</a:t>
            </a:r>
            <a:endParaRPr lang="zh-CN" altLang="en-US" dirty="0"/>
          </a:p>
        </p:txBody>
      </p:sp>
      <p:sp>
        <p:nvSpPr>
          <p:cNvPr id="58" name="矩形 57"/>
          <p:cNvSpPr/>
          <p:nvPr/>
        </p:nvSpPr>
        <p:spPr>
          <a:xfrm>
            <a:off x="8272584" y="2819400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开始</a:t>
            </a:r>
            <a:endParaRPr lang="zh-CN" altLang="en-US" dirty="0"/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</p:spTree>
    <p:extLst>
      <p:ext uri="{BB962C8B-B14F-4D97-AF65-F5344CB8AC3E}">
        <p14:creationId xmlns:p14="http://schemas.microsoft.com/office/powerpoint/2010/main" val="7776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4" grpId="0"/>
      <p:bldP spid="46" grpId="0"/>
      <p:bldP spid="5" grpId="0"/>
      <p:bldP spid="6" grpId="0"/>
      <p:bldP spid="55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52600" y="4419600"/>
            <a:ext cx="3829535" cy="113973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600200" y="1820134"/>
            <a:ext cx="9086850" cy="16937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实例一：减肥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小六在过年期间暴饮暴食，体重暴增到</a:t>
            </a:r>
            <a:r>
              <a:rPr lang="en-US" altLang="zh-CN" sz="2400" dirty="0">
                <a:latin typeface="Consolas" panose="020B0609020204030204" pitchFamily="49" charset="0"/>
              </a:rPr>
              <a:t>150</a:t>
            </a:r>
            <a:r>
              <a:rPr lang="zh-CN" altLang="en-US" sz="2400" dirty="0">
                <a:latin typeface="Consolas" panose="020B0609020204030204" pitchFamily="49" charset="0"/>
              </a:rPr>
              <a:t>斤。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他决定减肥，体重没有减到</a:t>
            </a:r>
            <a:r>
              <a:rPr lang="en-US" altLang="zh-CN" sz="2400" dirty="0">
                <a:latin typeface="Consolas" panose="020B0609020204030204" pitchFamily="49" charset="0"/>
              </a:rPr>
              <a:t>100</a:t>
            </a:r>
            <a:r>
              <a:rPr lang="zh-CN" altLang="en-US" sz="2400" dirty="0">
                <a:latin typeface="Consolas" panose="020B0609020204030204" pitchFamily="49" charset="0"/>
              </a:rPr>
              <a:t>斤之前，要一直吃减肥餐。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3CEF44-57AA-0403-9E57-C8EC13E082E2}"/>
              </a:ext>
            </a:extLst>
          </p:cNvPr>
          <p:cNvSpPr txBox="1"/>
          <p:nvPr/>
        </p:nvSpPr>
        <p:spPr>
          <a:xfrm>
            <a:off x="7543800" y="4321161"/>
            <a:ext cx="2286000" cy="1139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EF8BAA"/>
                </a:solidFill>
                <a:latin typeface="Consolas" panose="020B0609020204030204" pitchFamily="49" charset="0"/>
              </a:rPr>
              <a:t>循环体是？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8000"/>
                </a:solidFill>
                <a:latin typeface="Consolas" panose="020B0609020204030204" pitchFamily="49" charset="0"/>
              </a:rPr>
              <a:t>循环条件是？</a:t>
            </a:r>
          </a:p>
        </p:txBody>
      </p:sp>
    </p:spTree>
    <p:extLst>
      <p:ext uri="{BB962C8B-B14F-4D97-AF65-F5344CB8AC3E}">
        <p14:creationId xmlns:p14="http://schemas.microsoft.com/office/powerpoint/2010/main" val="37066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2096949" y="3886200"/>
            <a:ext cx="296688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矩形 6"/>
          <p:cNvSpPr/>
          <p:nvPr/>
        </p:nvSpPr>
        <p:spPr>
          <a:xfrm>
            <a:off x="884741" y="1801212"/>
            <a:ext cx="6247285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体重没有减到</a:t>
            </a:r>
            <a:r>
              <a:rPr lang="en-US" altLang="zh-CN" sz="2400" dirty="0">
                <a:latin typeface="Consolas" panose="020B0609020204030204" pitchFamily="49" charset="0"/>
              </a:rPr>
              <a:t>100</a:t>
            </a:r>
            <a:r>
              <a:rPr lang="zh-CN" altLang="en-US" sz="2400" dirty="0">
                <a:latin typeface="Consolas" panose="020B0609020204030204" pitchFamily="49" charset="0"/>
              </a:rPr>
              <a:t>斤之前，要一直吃减肥餐。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A360DF4-6DBB-72F9-BC30-05348F0B7274}"/>
              </a:ext>
            </a:extLst>
          </p:cNvPr>
          <p:cNvSpPr/>
          <p:nvPr/>
        </p:nvSpPr>
        <p:spPr>
          <a:xfrm>
            <a:off x="2096949" y="3886200"/>
            <a:ext cx="3389451" cy="16950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体重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&gt;= 100){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吃减肥餐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path">
            <a:extLst>
              <a:ext uri="{FF2B5EF4-FFF2-40B4-BE49-F238E27FC236}">
                <a16:creationId xmlns:a16="http://schemas.microsoft.com/office/drawing/2014/main" id="{8B9883AE-B2CC-E5F9-09E8-4F5D10644048}"/>
              </a:ext>
            </a:extLst>
          </p:cNvPr>
          <p:cNvSpPr/>
          <p:nvPr/>
        </p:nvSpPr>
        <p:spPr>
          <a:xfrm>
            <a:off x="10323408" y="3343150"/>
            <a:ext cx="463022" cy="47908"/>
          </a:xfrm>
          <a:custGeom>
            <a:avLst/>
            <a:gdLst/>
            <a:ahLst/>
            <a:cxnLst/>
            <a:rect l="0" t="0" r="0" b="0"/>
            <a:pathLst>
              <a:path w="729" h="75">
                <a:moveTo>
                  <a:pt x="0" y="30"/>
                </a:moveTo>
                <a:lnTo>
                  <a:pt x="728" y="45"/>
                </a:lnTo>
              </a:path>
            </a:pathLst>
          </a:custGeom>
          <a:noFill/>
          <a:ln w="38351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" name="picture 200">
            <a:extLst>
              <a:ext uri="{FF2B5EF4-FFF2-40B4-BE49-F238E27FC236}">
                <a16:creationId xmlns:a16="http://schemas.microsoft.com/office/drawing/2014/main" id="{1AD23A3D-F225-E7B1-D70B-1EA921AF5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974" y="2932484"/>
            <a:ext cx="1760799" cy="851360"/>
          </a:xfrm>
          <a:prstGeom prst="rect">
            <a:avLst/>
          </a:prstGeom>
        </p:spPr>
      </p:pic>
      <p:grpSp>
        <p:nvGrpSpPr>
          <p:cNvPr id="6" name="group 10">
            <a:extLst>
              <a:ext uri="{FF2B5EF4-FFF2-40B4-BE49-F238E27FC236}">
                <a16:creationId xmlns:a16="http://schemas.microsoft.com/office/drawing/2014/main" id="{0B39A6BE-722D-46F9-DBEB-71B63C4D9170}"/>
              </a:ext>
            </a:extLst>
          </p:cNvPr>
          <p:cNvGrpSpPr/>
          <p:nvPr/>
        </p:nvGrpSpPr>
        <p:grpSpPr>
          <a:xfrm>
            <a:off x="8548824" y="3751380"/>
            <a:ext cx="1985128" cy="785141"/>
            <a:chOff x="0" y="0"/>
            <a:chExt cx="1985128" cy="785141"/>
          </a:xfrm>
        </p:grpSpPr>
        <p:pic>
          <p:nvPicPr>
            <p:cNvPr id="20" name="picture 202">
              <a:extLst>
                <a:ext uri="{FF2B5EF4-FFF2-40B4-BE49-F238E27FC236}">
                  <a16:creationId xmlns:a16="http://schemas.microsoft.com/office/drawing/2014/main" id="{E4580559-CDC5-5E71-70C7-4076FF634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9472"/>
              <a:ext cx="1985128" cy="765669"/>
            </a:xfrm>
            <a:prstGeom prst="rect">
              <a:avLst/>
            </a:prstGeom>
          </p:spPr>
        </p:pic>
        <p:sp>
          <p:nvSpPr>
            <p:cNvPr id="21" name="textbox 204">
              <a:extLst>
                <a:ext uri="{FF2B5EF4-FFF2-40B4-BE49-F238E27FC236}">
                  <a16:creationId xmlns:a16="http://schemas.microsoft.com/office/drawing/2014/main" id="{9A8A6058-E855-1965-91E0-98E5D51A4BA4}"/>
                </a:ext>
              </a:extLst>
            </p:cNvPr>
            <p:cNvSpPr/>
            <p:nvPr/>
          </p:nvSpPr>
          <p:spPr>
            <a:xfrm>
              <a:off x="-12700" y="-12700"/>
              <a:ext cx="2011045" cy="8655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ct val="85000"/>
                </a:lnSpc>
              </a:pPr>
              <a:r>
                <a:rPr sz="18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</a:t>
              </a:r>
              <a:endParaRPr lang="en-US" altLang="en-US" sz="1800" dirty="0"/>
            </a:p>
          </p:txBody>
        </p:sp>
      </p:grpSp>
      <p:pic>
        <p:nvPicPr>
          <p:cNvPr id="8" name="picture 220">
            <a:extLst>
              <a:ext uri="{FF2B5EF4-FFF2-40B4-BE49-F238E27FC236}">
                <a16:creationId xmlns:a16="http://schemas.microsoft.com/office/drawing/2014/main" id="{30EC2A40-E038-4DD5-F638-5ED906AB5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483" y="2094612"/>
            <a:ext cx="1207921" cy="864409"/>
          </a:xfrm>
          <a:prstGeom prst="rect">
            <a:avLst/>
          </a:prstGeom>
        </p:spPr>
      </p:pic>
      <p:pic>
        <p:nvPicPr>
          <p:cNvPr id="9" name="picture 224">
            <a:extLst>
              <a:ext uri="{FF2B5EF4-FFF2-40B4-BE49-F238E27FC236}">
                <a16:creationId xmlns:a16="http://schemas.microsoft.com/office/drawing/2014/main" id="{251E9A5C-4E68-F964-2079-6A39E5C2B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3842" y="4835342"/>
            <a:ext cx="1195088" cy="803458"/>
          </a:xfrm>
          <a:prstGeom prst="rect">
            <a:avLst/>
          </a:prstGeom>
        </p:spPr>
      </p:pic>
      <p:sp>
        <p:nvSpPr>
          <p:cNvPr id="11" name="path">
            <a:extLst>
              <a:ext uri="{FF2B5EF4-FFF2-40B4-BE49-F238E27FC236}">
                <a16:creationId xmlns:a16="http://schemas.microsoft.com/office/drawing/2014/main" id="{450ECED3-413A-C79F-AE66-F41B8A718DDB}"/>
              </a:ext>
            </a:extLst>
          </p:cNvPr>
          <p:cNvSpPr/>
          <p:nvPr/>
        </p:nvSpPr>
        <p:spPr>
          <a:xfrm>
            <a:off x="7772400" y="3356138"/>
            <a:ext cx="785391" cy="1009021"/>
          </a:xfrm>
          <a:custGeom>
            <a:avLst/>
            <a:gdLst/>
            <a:ahLst/>
            <a:cxnLst/>
            <a:rect l="0" t="0" r="0" b="0"/>
            <a:pathLst>
              <a:path w="1236" h="1589">
                <a:moveTo>
                  <a:pt x="0" y="1558"/>
                </a:moveTo>
                <a:lnTo>
                  <a:pt x="1236" y="1534"/>
                </a:lnTo>
                <a:moveTo>
                  <a:pt x="32" y="0"/>
                </a:moveTo>
                <a:lnTo>
                  <a:pt x="39" y="1566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" name="picture 236">
            <a:extLst>
              <a:ext uri="{FF2B5EF4-FFF2-40B4-BE49-F238E27FC236}">
                <a16:creationId xmlns:a16="http://schemas.microsoft.com/office/drawing/2014/main" id="{8069F3C5-C3DD-17CF-30AE-CCB14AAFE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775" y="3295089"/>
            <a:ext cx="848093" cy="116198"/>
          </a:xfrm>
          <a:prstGeom prst="rect">
            <a:avLst/>
          </a:prstGeom>
        </p:spPr>
      </p:pic>
      <p:sp>
        <p:nvSpPr>
          <p:cNvPr id="13" name="path">
            <a:extLst>
              <a:ext uri="{FF2B5EF4-FFF2-40B4-BE49-F238E27FC236}">
                <a16:creationId xmlns:a16="http://schemas.microsoft.com/office/drawing/2014/main" id="{D6C2A650-91A9-C723-A9CD-679A329441E9}"/>
              </a:ext>
            </a:extLst>
          </p:cNvPr>
          <p:cNvSpPr/>
          <p:nvPr/>
        </p:nvSpPr>
        <p:spPr>
          <a:xfrm>
            <a:off x="10772945" y="3365959"/>
            <a:ext cx="53547" cy="1519689"/>
          </a:xfrm>
          <a:custGeom>
            <a:avLst/>
            <a:gdLst/>
            <a:ahLst/>
            <a:cxnLst/>
            <a:rect l="0" t="0" r="0" b="0"/>
            <a:pathLst>
              <a:path w="84" h="2393">
                <a:moveTo>
                  <a:pt x="30" y="0"/>
                </a:moveTo>
                <a:lnTo>
                  <a:pt x="53" y="2392"/>
                </a:lnTo>
              </a:path>
            </a:pathLst>
          </a:custGeom>
          <a:noFill/>
          <a:ln w="38605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" name="path">
            <a:extLst>
              <a:ext uri="{FF2B5EF4-FFF2-40B4-BE49-F238E27FC236}">
                <a16:creationId xmlns:a16="http://schemas.microsoft.com/office/drawing/2014/main" id="{FC7C0966-4B73-0A15-233F-CCCCD26EB4D3}"/>
              </a:ext>
            </a:extLst>
          </p:cNvPr>
          <p:cNvSpPr/>
          <p:nvPr/>
        </p:nvSpPr>
        <p:spPr>
          <a:xfrm>
            <a:off x="9524821" y="4836541"/>
            <a:ext cx="1296739" cy="48391"/>
          </a:xfrm>
          <a:custGeom>
            <a:avLst/>
            <a:gdLst/>
            <a:ahLst/>
            <a:cxnLst/>
            <a:rect l="0" t="0" r="0" b="0"/>
            <a:pathLst>
              <a:path w="2042" h="76">
                <a:moveTo>
                  <a:pt x="0" y="30"/>
                </a:moveTo>
                <a:lnTo>
                  <a:pt x="2041" y="45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" name="textbox 246">
            <a:extLst>
              <a:ext uri="{FF2B5EF4-FFF2-40B4-BE49-F238E27FC236}">
                <a16:creationId xmlns:a16="http://schemas.microsoft.com/office/drawing/2014/main" id="{86120236-E5EA-498C-B897-C79AA7CFD6D8}"/>
              </a:ext>
            </a:extLst>
          </p:cNvPr>
          <p:cNvSpPr/>
          <p:nvPr/>
        </p:nvSpPr>
        <p:spPr>
          <a:xfrm>
            <a:off x="10323169" y="3046870"/>
            <a:ext cx="201929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sz="1800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endParaRPr lang="en-US" altLang="en-US" sz="18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651256-2D99-F6AA-139F-A4F659C14447}"/>
              </a:ext>
            </a:extLst>
          </p:cNvPr>
          <p:cNvSpPr/>
          <p:nvPr/>
        </p:nvSpPr>
        <p:spPr>
          <a:xfrm>
            <a:off x="8728289" y="3185316"/>
            <a:ext cx="1741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体重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&gt;=100</a:t>
            </a:r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斤？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013EC3E-FCE3-7431-AB77-9BA83A417D48}"/>
              </a:ext>
            </a:extLst>
          </p:cNvPr>
          <p:cNvSpPr/>
          <p:nvPr/>
        </p:nvSpPr>
        <p:spPr>
          <a:xfrm>
            <a:off x="8932487" y="41488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吃减肥餐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84052A9-1B32-E635-A077-3E3809589B0E}"/>
              </a:ext>
            </a:extLst>
          </p:cNvPr>
          <p:cNvSpPr/>
          <p:nvPr/>
        </p:nvSpPr>
        <p:spPr>
          <a:xfrm>
            <a:off x="9220377" y="5227431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结束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45CFE5F-CB80-DF98-3A31-DE40501CDA78}"/>
              </a:ext>
            </a:extLst>
          </p:cNvPr>
          <p:cNvSpPr/>
          <p:nvPr/>
        </p:nvSpPr>
        <p:spPr>
          <a:xfrm>
            <a:off x="9186984" y="2166606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开始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1DDDF50-092E-3EEE-F001-C74AFE0B0535}"/>
              </a:ext>
            </a:extLst>
          </p:cNvPr>
          <p:cNvSpPr txBox="1"/>
          <p:nvPr/>
        </p:nvSpPr>
        <p:spPr>
          <a:xfrm>
            <a:off x="841112" y="2721620"/>
            <a:ext cx="629091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请补全右侧的流程图，并将其翻译为</a:t>
            </a:r>
            <a:r>
              <a:rPr lang="en-US" altLang="zh-CN" sz="2400" dirty="0">
                <a:latin typeface="Consolas" panose="020B0609020204030204" pitchFamily="49" charset="0"/>
              </a:rPr>
              <a:t>C++</a:t>
            </a:r>
            <a:r>
              <a:rPr lang="zh-CN" altLang="en-US" sz="2400" dirty="0">
                <a:latin typeface="Consolas" panose="020B0609020204030204" pitchFamily="49" charset="0"/>
              </a:rPr>
              <a:t>代码：</a:t>
            </a:r>
          </a:p>
        </p:txBody>
      </p:sp>
    </p:spTree>
    <p:extLst>
      <p:ext uri="{BB962C8B-B14F-4D97-AF65-F5344CB8AC3E}">
        <p14:creationId xmlns:p14="http://schemas.microsoft.com/office/powerpoint/2010/main" val="110659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5800" y="1844418"/>
            <a:ext cx="3657600" cy="36601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98540" y="2209800"/>
            <a:ext cx="7086601" cy="29415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实例二：飞行棋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1. ……</a:t>
            </a: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2.</a:t>
            </a:r>
            <a:r>
              <a:rPr lang="zh-CN" altLang="en-US" sz="2400" dirty="0">
                <a:latin typeface="Consolas" panose="020B0609020204030204" pitchFamily="49" charset="0"/>
              </a:rPr>
              <a:t>玩家轮流掷骰子，掷到</a:t>
            </a:r>
            <a:r>
              <a:rPr lang="en-US" altLang="zh-CN" sz="2400" dirty="0">
                <a:latin typeface="Consolas" panose="020B0609020204030204" pitchFamily="49" charset="0"/>
              </a:rPr>
              <a:t>6</a:t>
            </a:r>
            <a:r>
              <a:rPr lang="zh-CN" altLang="en-US" sz="2400" dirty="0">
                <a:latin typeface="Consolas" panose="020B0609020204030204" pitchFamily="49" charset="0"/>
              </a:rPr>
              <a:t>该玩家的飞机可以起飞。</a:t>
            </a:r>
          </a:p>
          <a:p>
            <a:pPr>
              <a:lnSpc>
                <a:spcPct val="20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3. ……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</p:spTree>
    <p:extLst>
      <p:ext uri="{BB962C8B-B14F-4D97-AF65-F5344CB8AC3E}">
        <p14:creationId xmlns:p14="http://schemas.microsoft.com/office/powerpoint/2010/main" val="390043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box 214"/>
          <p:cNvSpPr/>
          <p:nvPr/>
        </p:nvSpPr>
        <p:spPr>
          <a:xfrm>
            <a:off x="5562600" y="1996670"/>
            <a:ext cx="1704975" cy="90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3130"/>
              </a:lnSpc>
            </a:pPr>
            <a:r>
              <a:rPr sz="2400" kern="0" spc="10" dirty="0">
                <a:solidFill>
                  <a:srgbClr val="ED487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循环体是？</a:t>
            </a:r>
            <a:endParaRPr lang="en-US" altLang="en-US" sz="2400" dirty="0"/>
          </a:p>
          <a:p>
            <a:pPr algn="r" rtl="0" eaLnBrk="0">
              <a:lnSpc>
                <a:spcPts val="3130"/>
              </a:lnSpc>
              <a:spcBef>
                <a:spcPts val="650"/>
              </a:spcBef>
            </a:pPr>
            <a:r>
              <a:rPr sz="2400" kern="0" spc="-20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循环条件是？</a:t>
            </a:r>
            <a:endParaRPr lang="en-US" altLang="en-US" sz="2400" dirty="0"/>
          </a:p>
        </p:txBody>
      </p:sp>
      <p:sp>
        <p:nvSpPr>
          <p:cNvPr id="40" name="矩形 39"/>
          <p:cNvSpPr/>
          <p:nvPr/>
        </p:nvSpPr>
        <p:spPr>
          <a:xfrm>
            <a:off x="1219200" y="2000071"/>
            <a:ext cx="34290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掷出的不是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6){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等待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投骰子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矩形 6"/>
          <p:cNvSpPr/>
          <p:nvPr/>
        </p:nvSpPr>
        <p:spPr>
          <a:xfrm>
            <a:off x="2970533" y="5120041"/>
            <a:ext cx="5436987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规则：玩家轮流掷骰子，掷到</a:t>
            </a:r>
            <a:r>
              <a:rPr lang="en-US" altLang="zh-CN" sz="2000" dirty="0">
                <a:latin typeface="Consolas" panose="020B0609020204030204" pitchFamily="49" charset="0"/>
              </a:rPr>
              <a:t>6</a:t>
            </a:r>
            <a:r>
              <a:rPr lang="zh-CN" altLang="en-US" sz="2000" dirty="0">
                <a:latin typeface="Consolas" panose="020B0609020204030204" pitchFamily="49" charset="0"/>
              </a:rPr>
              <a:t>，该玩家的飞机可以起飞。结果不是 </a:t>
            </a:r>
            <a:r>
              <a:rPr lang="en-US" altLang="zh-CN" sz="2000" dirty="0">
                <a:latin typeface="Consolas" panose="020B0609020204030204" pitchFamily="49" charset="0"/>
              </a:rPr>
              <a:t>6 </a:t>
            </a:r>
            <a:r>
              <a:rPr lang="zh-CN" altLang="en-US" sz="2000" dirty="0">
                <a:latin typeface="Consolas" panose="020B0609020204030204" pitchFamily="49" charset="0"/>
              </a:rPr>
              <a:t>就要继续掷骰子。</a:t>
            </a:r>
          </a:p>
        </p:txBody>
      </p:sp>
      <p:pic>
        <p:nvPicPr>
          <p:cNvPr id="22" name="picture 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2355">
            <a:off x="335059" y="3790916"/>
            <a:ext cx="2656382" cy="265825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568DE1-D7ED-427E-DDDE-26CB9BF28946}"/>
              </a:ext>
            </a:extLst>
          </p:cNvPr>
          <p:cNvSpPr/>
          <p:nvPr/>
        </p:nvSpPr>
        <p:spPr>
          <a:xfrm>
            <a:off x="1223962" y="2209800"/>
            <a:ext cx="296688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7" name="path">
            <a:extLst>
              <a:ext uri="{FF2B5EF4-FFF2-40B4-BE49-F238E27FC236}">
                <a16:creationId xmlns:a16="http://schemas.microsoft.com/office/drawing/2014/main" id="{CA097E89-996D-1EBD-9DD1-BE95735D8AE7}"/>
              </a:ext>
            </a:extLst>
          </p:cNvPr>
          <p:cNvSpPr/>
          <p:nvPr/>
        </p:nvSpPr>
        <p:spPr>
          <a:xfrm>
            <a:off x="10469716" y="3525248"/>
            <a:ext cx="463022" cy="47908"/>
          </a:xfrm>
          <a:custGeom>
            <a:avLst/>
            <a:gdLst/>
            <a:ahLst/>
            <a:cxnLst/>
            <a:rect l="0" t="0" r="0" b="0"/>
            <a:pathLst>
              <a:path w="729" h="75">
                <a:moveTo>
                  <a:pt x="0" y="30"/>
                </a:moveTo>
                <a:lnTo>
                  <a:pt x="728" y="45"/>
                </a:lnTo>
              </a:path>
            </a:pathLst>
          </a:custGeom>
          <a:noFill/>
          <a:ln w="38351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" name="picture 200">
            <a:extLst>
              <a:ext uri="{FF2B5EF4-FFF2-40B4-BE49-F238E27FC236}">
                <a16:creationId xmlns:a16="http://schemas.microsoft.com/office/drawing/2014/main" id="{A35240D9-2602-EC92-F19F-B90078D41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282" y="3114582"/>
            <a:ext cx="1760799" cy="851360"/>
          </a:xfrm>
          <a:prstGeom prst="rect">
            <a:avLst/>
          </a:prstGeom>
        </p:spPr>
      </p:pic>
      <p:grpSp>
        <p:nvGrpSpPr>
          <p:cNvPr id="29" name="group 10">
            <a:extLst>
              <a:ext uri="{FF2B5EF4-FFF2-40B4-BE49-F238E27FC236}">
                <a16:creationId xmlns:a16="http://schemas.microsoft.com/office/drawing/2014/main" id="{37F2EB6A-EFCC-0B22-F994-A26F79989F8B}"/>
              </a:ext>
            </a:extLst>
          </p:cNvPr>
          <p:cNvGrpSpPr/>
          <p:nvPr/>
        </p:nvGrpSpPr>
        <p:grpSpPr>
          <a:xfrm>
            <a:off x="8695132" y="3933478"/>
            <a:ext cx="1985128" cy="785141"/>
            <a:chOff x="0" y="0"/>
            <a:chExt cx="1985128" cy="785141"/>
          </a:xfrm>
        </p:grpSpPr>
        <p:pic>
          <p:nvPicPr>
            <p:cNvPr id="30" name="picture 202">
              <a:extLst>
                <a:ext uri="{FF2B5EF4-FFF2-40B4-BE49-F238E27FC236}">
                  <a16:creationId xmlns:a16="http://schemas.microsoft.com/office/drawing/2014/main" id="{93DCB22A-73BE-17B4-3340-179354D99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9472"/>
              <a:ext cx="1985128" cy="765669"/>
            </a:xfrm>
            <a:prstGeom prst="rect">
              <a:avLst/>
            </a:prstGeom>
          </p:spPr>
        </p:pic>
        <p:sp>
          <p:nvSpPr>
            <p:cNvPr id="31" name="textbox 204">
              <a:extLst>
                <a:ext uri="{FF2B5EF4-FFF2-40B4-BE49-F238E27FC236}">
                  <a16:creationId xmlns:a16="http://schemas.microsoft.com/office/drawing/2014/main" id="{555C0D47-59F4-E858-9FE0-31FF5AA4E896}"/>
                </a:ext>
              </a:extLst>
            </p:cNvPr>
            <p:cNvSpPr/>
            <p:nvPr/>
          </p:nvSpPr>
          <p:spPr>
            <a:xfrm>
              <a:off x="-12700" y="-12700"/>
              <a:ext cx="2011045" cy="8655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ct val="85000"/>
                </a:lnSpc>
              </a:pPr>
              <a:r>
                <a:rPr lang="en-US" altLang="zh-CN" b="1" kern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N</a:t>
              </a:r>
              <a:endParaRPr lang="en-US" altLang="en-US" sz="1800" dirty="0"/>
            </a:p>
          </p:txBody>
        </p:sp>
      </p:grpSp>
      <p:pic>
        <p:nvPicPr>
          <p:cNvPr id="32" name="picture 220">
            <a:extLst>
              <a:ext uri="{FF2B5EF4-FFF2-40B4-BE49-F238E27FC236}">
                <a16:creationId xmlns:a16="http://schemas.microsoft.com/office/drawing/2014/main" id="{FBC84C3E-7D27-F793-56B4-B3A87445F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3720" y="1371600"/>
            <a:ext cx="1207921" cy="864409"/>
          </a:xfrm>
          <a:prstGeom prst="rect">
            <a:avLst/>
          </a:prstGeom>
        </p:spPr>
      </p:pic>
      <p:pic>
        <p:nvPicPr>
          <p:cNvPr id="33" name="picture 224">
            <a:extLst>
              <a:ext uri="{FF2B5EF4-FFF2-40B4-BE49-F238E27FC236}">
                <a16:creationId xmlns:a16="http://schemas.microsoft.com/office/drawing/2014/main" id="{52307987-4E48-7995-60BD-A4E72B5FA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150" y="5017440"/>
            <a:ext cx="1195088" cy="803458"/>
          </a:xfrm>
          <a:prstGeom prst="rect">
            <a:avLst/>
          </a:prstGeom>
        </p:spPr>
      </p:pic>
      <p:sp>
        <p:nvSpPr>
          <p:cNvPr id="34" name="path">
            <a:extLst>
              <a:ext uri="{FF2B5EF4-FFF2-40B4-BE49-F238E27FC236}">
                <a16:creationId xmlns:a16="http://schemas.microsoft.com/office/drawing/2014/main" id="{36AF460E-98DB-EF8D-851F-EE9DBD8F0872}"/>
              </a:ext>
            </a:extLst>
          </p:cNvPr>
          <p:cNvSpPr/>
          <p:nvPr/>
        </p:nvSpPr>
        <p:spPr>
          <a:xfrm>
            <a:off x="7918708" y="3538236"/>
            <a:ext cx="785391" cy="1009021"/>
          </a:xfrm>
          <a:custGeom>
            <a:avLst/>
            <a:gdLst/>
            <a:ahLst/>
            <a:cxnLst/>
            <a:rect l="0" t="0" r="0" b="0"/>
            <a:pathLst>
              <a:path w="1236" h="1589">
                <a:moveTo>
                  <a:pt x="0" y="1558"/>
                </a:moveTo>
                <a:lnTo>
                  <a:pt x="1236" y="1534"/>
                </a:lnTo>
                <a:moveTo>
                  <a:pt x="32" y="0"/>
                </a:moveTo>
                <a:lnTo>
                  <a:pt x="39" y="1566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5" name="picture 236">
            <a:extLst>
              <a:ext uri="{FF2B5EF4-FFF2-40B4-BE49-F238E27FC236}">
                <a16:creationId xmlns:a16="http://schemas.microsoft.com/office/drawing/2014/main" id="{54969B75-62B8-4D8B-239C-1F907B7B1B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083" y="3477187"/>
            <a:ext cx="848093" cy="116198"/>
          </a:xfrm>
          <a:prstGeom prst="rect">
            <a:avLst/>
          </a:prstGeom>
        </p:spPr>
      </p:pic>
      <p:sp>
        <p:nvSpPr>
          <p:cNvPr id="36" name="path">
            <a:extLst>
              <a:ext uri="{FF2B5EF4-FFF2-40B4-BE49-F238E27FC236}">
                <a16:creationId xmlns:a16="http://schemas.microsoft.com/office/drawing/2014/main" id="{6AB58E67-414E-EA64-357F-5B01248F31D0}"/>
              </a:ext>
            </a:extLst>
          </p:cNvPr>
          <p:cNvSpPr/>
          <p:nvPr/>
        </p:nvSpPr>
        <p:spPr>
          <a:xfrm>
            <a:off x="10919253" y="3548057"/>
            <a:ext cx="53547" cy="1519689"/>
          </a:xfrm>
          <a:custGeom>
            <a:avLst/>
            <a:gdLst/>
            <a:ahLst/>
            <a:cxnLst/>
            <a:rect l="0" t="0" r="0" b="0"/>
            <a:pathLst>
              <a:path w="84" h="2393">
                <a:moveTo>
                  <a:pt x="30" y="0"/>
                </a:moveTo>
                <a:lnTo>
                  <a:pt x="53" y="2392"/>
                </a:lnTo>
              </a:path>
            </a:pathLst>
          </a:custGeom>
          <a:noFill/>
          <a:ln w="38605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" name="path">
            <a:extLst>
              <a:ext uri="{FF2B5EF4-FFF2-40B4-BE49-F238E27FC236}">
                <a16:creationId xmlns:a16="http://schemas.microsoft.com/office/drawing/2014/main" id="{F811D34E-1C1A-24D0-0D08-272FB9FBB3FF}"/>
              </a:ext>
            </a:extLst>
          </p:cNvPr>
          <p:cNvSpPr/>
          <p:nvPr/>
        </p:nvSpPr>
        <p:spPr>
          <a:xfrm>
            <a:off x="9671129" y="5018639"/>
            <a:ext cx="1296739" cy="48391"/>
          </a:xfrm>
          <a:custGeom>
            <a:avLst/>
            <a:gdLst/>
            <a:ahLst/>
            <a:cxnLst/>
            <a:rect l="0" t="0" r="0" b="0"/>
            <a:pathLst>
              <a:path w="2042" h="76">
                <a:moveTo>
                  <a:pt x="0" y="30"/>
                </a:moveTo>
                <a:lnTo>
                  <a:pt x="2041" y="45"/>
                </a:lnTo>
              </a:path>
            </a:pathLst>
          </a:custGeom>
          <a:noFill/>
          <a:ln w="38732" cap="flat">
            <a:solidFill>
              <a:srgbClr val="A6A6A6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" name="textbox 246">
            <a:extLst>
              <a:ext uri="{FF2B5EF4-FFF2-40B4-BE49-F238E27FC236}">
                <a16:creationId xmlns:a16="http://schemas.microsoft.com/office/drawing/2014/main" id="{C8E4EEEF-E579-1C34-24A9-D362052750FA}"/>
              </a:ext>
            </a:extLst>
          </p:cNvPr>
          <p:cNvSpPr/>
          <p:nvPr/>
        </p:nvSpPr>
        <p:spPr>
          <a:xfrm>
            <a:off x="10469477" y="3228968"/>
            <a:ext cx="201929" cy="258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5000"/>
              </a:lnSpc>
            </a:pPr>
            <a:r>
              <a:rPr lang="en-US" altLang="zh-CN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Y</a:t>
            </a:r>
            <a:endParaRPr lang="en-US" altLang="en-US" sz="18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7BF7A2B-DA42-34BD-DD66-91E27CBE9DE9}"/>
              </a:ext>
            </a:extLst>
          </p:cNvPr>
          <p:cNvSpPr/>
          <p:nvPr/>
        </p:nvSpPr>
        <p:spPr>
          <a:xfrm>
            <a:off x="9157873" y="3330304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结果是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6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45595A3-08D3-5490-5C67-FA678C16F48C}"/>
              </a:ext>
            </a:extLst>
          </p:cNvPr>
          <p:cNvSpPr/>
          <p:nvPr/>
        </p:nvSpPr>
        <p:spPr>
          <a:xfrm>
            <a:off x="8791307" y="433578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下次继续掷骰子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C592148-98B3-E477-76B8-468CCCDEF956}"/>
              </a:ext>
            </a:extLst>
          </p:cNvPr>
          <p:cNvSpPr/>
          <p:nvPr/>
        </p:nvSpPr>
        <p:spPr>
          <a:xfrm>
            <a:off x="9124411" y="5411425"/>
            <a:ext cx="11950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080808"/>
                </a:solidFill>
                <a:latin typeface="Consolas" panose="020B0609020204030204" pitchFamily="49" charset="0"/>
              </a:rPr>
              <a:t>起飞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1600" dirty="0">
                <a:solidFill>
                  <a:srgbClr val="080808"/>
                </a:solidFill>
                <a:latin typeface="Consolas" panose="020B0609020204030204" pitchFamily="49" charset="0"/>
              </a:rPr>
              <a:t>结束</a:t>
            </a:r>
            <a:r>
              <a:rPr lang="en-US" altLang="zh-CN" sz="16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endParaRPr lang="zh-CN" altLang="en-US" sz="16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900860A-5EC1-A7F0-9D6A-C88685808222}"/>
              </a:ext>
            </a:extLst>
          </p:cNvPr>
          <p:cNvSpPr/>
          <p:nvPr/>
        </p:nvSpPr>
        <p:spPr>
          <a:xfrm>
            <a:off x="9293912" y="1406785"/>
            <a:ext cx="72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开始</a:t>
            </a:r>
            <a:endParaRPr lang="zh-CN" altLang="en-US" dirty="0"/>
          </a:p>
        </p:txBody>
      </p:sp>
      <p:grpSp>
        <p:nvGrpSpPr>
          <p:cNvPr id="48" name="group 10">
            <a:extLst>
              <a:ext uri="{FF2B5EF4-FFF2-40B4-BE49-F238E27FC236}">
                <a16:creationId xmlns:a16="http://schemas.microsoft.com/office/drawing/2014/main" id="{DCFEB56B-84F7-BB3F-3A53-1B0116949E74}"/>
              </a:ext>
            </a:extLst>
          </p:cNvPr>
          <p:cNvGrpSpPr/>
          <p:nvPr/>
        </p:nvGrpSpPr>
        <p:grpSpPr>
          <a:xfrm>
            <a:off x="8672266" y="1843781"/>
            <a:ext cx="2011045" cy="865505"/>
            <a:chOff x="-12700" y="-12700"/>
            <a:chExt cx="2011045" cy="865505"/>
          </a:xfrm>
        </p:grpSpPr>
        <p:pic>
          <p:nvPicPr>
            <p:cNvPr id="49" name="picture 202">
              <a:extLst>
                <a:ext uri="{FF2B5EF4-FFF2-40B4-BE49-F238E27FC236}">
                  <a16:creationId xmlns:a16="http://schemas.microsoft.com/office/drawing/2014/main" id="{793BF460-365E-2C99-3EA4-D823ADF60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9472"/>
              <a:ext cx="1985128" cy="765669"/>
            </a:xfrm>
            <a:prstGeom prst="rect">
              <a:avLst/>
            </a:prstGeom>
          </p:spPr>
        </p:pic>
        <p:sp>
          <p:nvSpPr>
            <p:cNvPr id="50" name="textbox 204">
              <a:extLst>
                <a:ext uri="{FF2B5EF4-FFF2-40B4-BE49-F238E27FC236}">
                  <a16:creationId xmlns:a16="http://schemas.microsoft.com/office/drawing/2014/main" id="{E4132C43-E633-F6AB-6473-37313989D63F}"/>
                </a:ext>
              </a:extLst>
            </p:cNvPr>
            <p:cNvSpPr/>
            <p:nvPr/>
          </p:nvSpPr>
          <p:spPr>
            <a:xfrm>
              <a:off x="-12700" y="-12700"/>
              <a:ext cx="2011045" cy="8655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lang="en-US" altLang="en-US" sz="100" dirty="0"/>
            </a:p>
            <a:p>
              <a:pPr marL="385445" algn="l" rtl="0" eaLnBrk="0">
                <a:lnSpc>
                  <a:spcPct val="85000"/>
                </a:lnSpc>
              </a:pPr>
              <a:endParaRPr lang="en-US" altLang="en-US" sz="1800" dirty="0"/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4C66A053-5EF4-5D03-648B-DED4ADF7C10E}"/>
              </a:ext>
            </a:extLst>
          </p:cNvPr>
          <p:cNvSpPr/>
          <p:nvPr/>
        </p:nvSpPr>
        <p:spPr>
          <a:xfrm>
            <a:off x="9219098" y="225062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80808"/>
                </a:solidFill>
                <a:latin typeface="Consolas" panose="020B0609020204030204" pitchFamily="49" charset="0"/>
              </a:rPr>
              <a:t>掷骰子</a:t>
            </a:r>
            <a:endParaRPr lang="zh-CN" altLang="en-US" dirty="0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463D84B2-7B7F-F7DA-76FB-B4FC8DBF0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7491" y="2730599"/>
            <a:ext cx="210604" cy="35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3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40" grpId="0" animBg="1"/>
      <p:bldP spid="3" grpId="0" animBg="1"/>
      <p:bldP spid="39" grpId="0"/>
      <p:bldP spid="41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6188B55-C578-57A5-3B2D-5F90964BD94A}"/>
              </a:ext>
            </a:extLst>
          </p:cNvPr>
          <p:cNvSpPr txBox="1"/>
          <p:nvPr/>
        </p:nvSpPr>
        <p:spPr>
          <a:xfrm>
            <a:off x="762000" y="1447800"/>
            <a:ext cx="7391400" cy="11350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实例三：</a:t>
            </a:r>
            <a:r>
              <a:rPr lang="zh-CN" altLang="en-US" sz="2400" b="1" dirty="0"/>
              <a:t>乘地铁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小六乘坐地铁回家，他要从世纪大道站上车梦站下车。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94D5A24E-5415-2CB7-0DB0-481C03FB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527" y="3101177"/>
            <a:ext cx="1881188" cy="53340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513ADDB6-1308-3BE9-4C73-3F8220A7F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977352"/>
            <a:ext cx="1881188" cy="78105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2ED9F3F5-49A0-469B-8505-A6471F29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054" y="4129877"/>
            <a:ext cx="1881188" cy="5334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2AC568A3-BDC0-209A-2393-875D7A3F4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206" y="3101177"/>
            <a:ext cx="1881188" cy="53340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DE8CE4A4-CCB8-3D27-08FA-BA3E563989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033" y="4006052"/>
            <a:ext cx="1881188" cy="781050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0D4CA0A6-68BC-8440-FEE9-F3F34ABA3BBE}"/>
              </a:ext>
            </a:extLst>
          </p:cNvPr>
          <p:cNvSpPr txBox="1"/>
          <p:nvPr/>
        </p:nvSpPr>
        <p:spPr>
          <a:xfrm>
            <a:off x="2362200" y="5562600"/>
            <a:ext cx="4156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请尝试补全右侧的流程图</a:t>
            </a:r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E5267CE0-2259-9C91-FD51-F8B102B5A1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0" y="1029489"/>
            <a:ext cx="2586038" cy="5210175"/>
          </a:xfrm>
          <a:prstGeom prst="rect">
            <a:avLst/>
          </a:prstGeom>
        </p:spPr>
      </p:pic>
      <p:sp>
        <p:nvSpPr>
          <p:cNvPr id="58" name="文本框 57">
            <a:extLst>
              <a:ext uri="{FF2B5EF4-FFF2-40B4-BE49-F238E27FC236}">
                <a16:creationId xmlns:a16="http://schemas.microsoft.com/office/drawing/2014/main" id="{90AE59C3-6F69-AAAE-4359-83C2D1A118A1}"/>
              </a:ext>
            </a:extLst>
          </p:cNvPr>
          <p:cNvSpPr txBox="1"/>
          <p:nvPr/>
        </p:nvSpPr>
        <p:spPr>
          <a:xfrm>
            <a:off x="9220200" y="1905000"/>
            <a:ext cx="796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上车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5870F6E-5F2B-65A6-E1E4-D612276CBCD5}"/>
              </a:ext>
            </a:extLst>
          </p:cNvPr>
          <p:cNvSpPr txBox="1"/>
          <p:nvPr/>
        </p:nvSpPr>
        <p:spPr>
          <a:xfrm>
            <a:off x="8915400" y="2824847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没有到梦站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DD0418F-9619-7148-3471-02E206ED769B}"/>
              </a:ext>
            </a:extLst>
          </p:cNvPr>
          <p:cNvSpPr txBox="1"/>
          <p:nvPr/>
        </p:nvSpPr>
        <p:spPr>
          <a:xfrm>
            <a:off x="8875112" y="4196522"/>
            <a:ext cx="15998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再坐一站路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F6018F4-EE14-ACE2-B698-77AA27D2A3A5}"/>
              </a:ext>
            </a:extLst>
          </p:cNvPr>
          <p:cNvSpPr txBox="1"/>
          <p:nvPr/>
        </p:nvSpPr>
        <p:spPr>
          <a:xfrm>
            <a:off x="9255918" y="4959399"/>
            <a:ext cx="838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下车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E2768CA3-7FB9-5CB0-5110-836C20C010D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</p:spTree>
    <p:extLst>
      <p:ext uri="{BB962C8B-B14F-4D97-AF65-F5344CB8AC3E}">
        <p14:creationId xmlns:p14="http://schemas.microsoft.com/office/powerpoint/2010/main" val="264151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8" grpId="0"/>
      <p:bldP spid="59" grpId="0"/>
      <p:bldP spid="60" grpId="0"/>
      <p:bldP spid="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D17F338-0099-BB7A-E687-6C64C892EC9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5D0769-D63A-91A9-C19C-8CEFA97D0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371600"/>
            <a:ext cx="2434752" cy="4905375"/>
          </a:xfrm>
          <a:prstGeom prst="rect">
            <a:avLst/>
          </a:prstGeom>
        </p:spPr>
      </p:pic>
      <p:sp>
        <p:nvSpPr>
          <p:cNvPr id="6" name="textbox 214">
            <a:extLst>
              <a:ext uri="{FF2B5EF4-FFF2-40B4-BE49-F238E27FC236}">
                <a16:creationId xmlns:a16="http://schemas.microsoft.com/office/drawing/2014/main" id="{8C73F294-ABD5-894C-EC59-966D142ECCF7}"/>
              </a:ext>
            </a:extLst>
          </p:cNvPr>
          <p:cNvSpPr/>
          <p:nvPr/>
        </p:nvSpPr>
        <p:spPr>
          <a:xfrm>
            <a:off x="3886200" y="3372484"/>
            <a:ext cx="1704975" cy="90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3130"/>
              </a:lnSpc>
            </a:pPr>
            <a:r>
              <a:rPr sz="2400" kern="0" spc="10" dirty="0">
                <a:solidFill>
                  <a:srgbClr val="ED487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循环体是？</a:t>
            </a:r>
            <a:endParaRPr lang="en-US" altLang="en-US" sz="2400" dirty="0"/>
          </a:p>
          <a:p>
            <a:pPr algn="r" rtl="0" eaLnBrk="0">
              <a:lnSpc>
                <a:spcPts val="3130"/>
              </a:lnSpc>
              <a:spcBef>
                <a:spcPts val="650"/>
              </a:spcBef>
            </a:pPr>
            <a:r>
              <a:rPr sz="2400" kern="0" spc="-20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循环条件是？</a:t>
            </a:r>
            <a:endParaRPr lang="en-US" altLang="en-US" sz="2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028726-4F16-F2B5-BEFF-9414B66960CE}"/>
              </a:ext>
            </a:extLst>
          </p:cNvPr>
          <p:cNvSpPr/>
          <p:nvPr/>
        </p:nvSpPr>
        <p:spPr>
          <a:xfrm>
            <a:off x="6653212" y="3276600"/>
            <a:ext cx="4343400" cy="28017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上车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</a:t>
            </a:r>
            <a:r>
              <a:rPr lang="zh-CN" altLang="en-US" sz="2400" b="1" dirty="0">
                <a:solidFill>
                  <a:srgbClr val="F75282"/>
                </a:solidFill>
                <a:latin typeface="Consolas" panose="020B0609020204030204" pitchFamily="49" charset="0"/>
              </a:rPr>
              <a:t>没有到梦站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){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再做一站路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下车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E01015-03CC-F058-FC76-81A2EA84749A}"/>
              </a:ext>
            </a:extLst>
          </p:cNvPr>
          <p:cNvSpPr/>
          <p:nvPr/>
        </p:nvSpPr>
        <p:spPr>
          <a:xfrm>
            <a:off x="6653212" y="1676400"/>
            <a:ext cx="4343400" cy="11410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(){ 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2456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6188B55-C578-57A5-3B2D-5F90964BD94A}"/>
              </a:ext>
            </a:extLst>
          </p:cNvPr>
          <p:cNvSpPr txBox="1"/>
          <p:nvPr/>
        </p:nvSpPr>
        <p:spPr>
          <a:xfrm>
            <a:off x="762000" y="1447800"/>
            <a:ext cx="7391400" cy="16890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实例四：</a:t>
            </a:r>
            <a:r>
              <a:rPr lang="zh-CN" altLang="en-US" sz="2400" b="1" dirty="0"/>
              <a:t>乘地铁升级版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小六乘坐地铁回家，他要从世纪大道站上车梦站下车</a:t>
            </a:r>
            <a:r>
              <a:rPr lang="zh-CN" altLang="en-US" sz="2400" b="1" dirty="0"/>
              <a:t>他想知道自己</a:t>
            </a:r>
            <a:r>
              <a:rPr lang="zh-CN" altLang="en-US" sz="2400" b="1" dirty="0">
                <a:solidFill>
                  <a:srgbClr val="FF0000"/>
                </a:solidFill>
              </a:rPr>
              <a:t>途经了多少站</a:t>
            </a:r>
            <a:r>
              <a:rPr lang="zh-CN" altLang="en-US" sz="2400" dirty="0"/>
              <a:t>。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94D5A24E-5415-2CB7-0DB0-481C03FB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727" y="3552825"/>
            <a:ext cx="1881188" cy="53340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513ADDB6-1308-3BE9-4C73-3F8220A7F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429000"/>
            <a:ext cx="1881188" cy="78105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2ED9F3F5-49A0-469B-8505-A6471F29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575127"/>
            <a:ext cx="1881188" cy="533400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0D4CA0A6-68BC-8440-FEE9-F3F34ABA3BBE}"/>
              </a:ext>
            </a:extLst>
          </p:cNvPr>
          <p:cNvSpPr txBox="1"/>
          <p:nvPr/>
        </p:nvSpPr>
        <p:spPr>
          <a:xfrm>
            <a:off x="2301444" y="5607100"/>
            <a:ext cx="415635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请尝试补全右侧的流程图</a:t>
            </a:r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E2768CA3-7FB9-5CB0-5110-836C20C010D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633DDC-727F-AEEA-B3F3-3F10CF582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740569"/>
            <a:ext cx="2397261" cy="56245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56A7987-F8F2-7AA3-4CE6-CF2BD0C5CB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0406" y="4557641"/>
            <a:ext cx="1881188" cy="5334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80102C-34EE-BD88-DB99-62D4F87D4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6727" y="4565675"/>
            <a:ext cx="1881188" cy="533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2B9D2A5-F5BB-09DD-29BB-3B529C43F786}"/>
              </a:ext>
            </a:extLst>
          </p:cNvPr>
          <p:cNvSpPr txBox="1"/>
          <p:nvPr/>
        </p:nvSpPr>
        <p:spPr>
          <a:xfrm>
            <a:off x="9203685" y="1447800"/>
            <a:ext cx="796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</a:rPr>
              <a:t>上车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27CD450-167D-FD93-D8F8-89A65BB92CD6}"/>
              </a:ext>
            </a:extLst>
          </p:cNvPr>
          <p:cNvSpPr txBox="1"/>
          <p:nvPr/>
        </p:nvSpPr>
        <p:spPr>
          <a:xfrm>
            <a:off x="8725709" y="2185809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计数器设置为</a:t>
            </a:r>
            <a:r>
              <a:rPr lang="en-US" altLang="zh-CN" b="1" dirty="0">
                <a:solidFill>
                  <a:schemeClr val="bg1"/>
                </a:solidFill>
              </a:rPr>
              <a:t>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4C5B75B-D8D0-A9E0-6F11-D6C2573C1A68}"/>
              </a:ext>
            </a:extLst>
          </p:cNvPr>
          <p:cNvSpPr txBox="1"/>
          <p:nvPr/>
        </p:nvSpPr>
        <p:spPr>
          <a:xfrm>
            <a:off x="8991600" y="2967575"/>
            <a:ext cx="1600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</a:rPr>
              <a:t>没有到梦站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C8BEC5-0347-8804-A99B-26CA194A2754}"/>
              </a:ext>
            </a:extLst>
          </p:cNvPr>
          <p:cNvSpPr txBox="1"/>
          <p:nvPr/>
        </p:nvSpPr>
        <p:spPr>
          <a:xfrm>
            <a:off x="8780530" y="3871376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再坐一站路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165D749-C68C-C4DD-DFF1-48569871E3D8}"/>
              </a:ext>
            </a:extLst>
          </p:cNvPr>
          <p:cNvSpPr txBox="1"/>
          <p:nvPr/>
        </p:nvSpPr>
        <p:spPr>
          <a:xfrm>
            <a:off x="8780530" y="4621289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计数器</a:t>
            </a:r>
            <a:r>
              <a:rPr lang="en-US" altLang="zh-CN" b="1" dirty="0">
                <a:solidFill>
                  <a:schemeClr val="bg1"/>
                </a:solidFill>
              </a:rPr>
              <a:t>+1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877E1B4-5494-9D85-F8E5-C638D60AA4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4607" y="3529086"/>
            <a:ext cx="1881188" cy="5334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AE797D97-98D8-53DF-15CF-3546824E11AC}"/>
              </a:ext>
            </a:extLst>
          </p:cNvPr>
          <p:cNvSpPr txBox="1"/>
          <p:nvPr/>
        </p:nvSpPr>
        <p:spPr>
          <a:xfrm>
            <a:off x="8643606" y="5268546"/>
            <a:ext cx="19168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下车</a:t>
            </a:r>
            <a:r>
              <a:rPr lang="en-US" altLang="zh-CN" sz="1600" b="1" dirty="0">
                <a:solidFill>
                  <a:schemeClr val="bg1"/>
                </a:solidFill>
              </a:rPr>
              <a:t>, </a:t>
            </a:r>
            <a:r>
              <a:rPr lang="zh-CN" altLang="en-US" sz="1600" b="1" dirty="0">
                <a:solidFill>
                  <a:schemeClr val="bg1"/>
                </a:solidFill>
              </a:rPr>
              <a:t>查看计数器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1" grpId="0"/>
      <p:bldP spid="12" grpId="0"/>
      <p:bldP spid="15" grpId="0"/>
      <p:bldP spid="16" grpId="0"/>
      <p:bldP spid="17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D17F338-0099-BB7A-E687-6C64C892EC9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textbox 214">
            <a:extLst>
              <a:ext uri="{FF2B5EF4-FFF2-40B4-BE49-F238E27FC236}">
                <a16:creationId xmlns:a16="http://schemas.microsoft.com/office/drawing/2014/main" id="{8C73F294-ABD5-894C-EC59-966D142ECCF7}"/>
              </a:ext>
            </a:extLst>
          </p:cNvPr>
          <p:cNvSpPr/>
          <p:nvPr/>
        </p:nvSpPr>
        <p:spPr>
          <a:xfrm>
            <a:off x="5791200" y="2977197"/>
            <a:ext cx="1704975" cy="903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4765" algn="l" rtl="0" eaLnBrk="0">
              <a:lnSpc>
                <a:spcPts val="3130"/>
              </a:lnSpc>
            </a:pPr>
            <a:r>
              <a:rPr sz="2400" kern="0" spc="10" dirty="0">
                <a:solidFill>
                  <a:srgbClr val="ED487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循环体是？</a:t>
            </a:r>
            <a:endParaRPr lang="en-US" altLang="en-US" sz="2400" dirty="0"/>
          </a:p>
          <a:p>
            <a:pPr algn="r" rtl="0" eaLnBrk="0">
              <a:lnSpc>
                <a:spcPts val="3130"/>
              </a:lnSpc>
              <a:spcBef>
                <a:spcPts val="650"/>
              </a:spcBef>
            </a:pPr>
            <a:r>
              <a:rPr sz="2400" kern="0" spc="-20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循环条件是？</a:t>
            </a:r>
            <a:endParaRPr lang="en-US" altLang="en-US" sz="2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028726-4F16-F2B5-BEFF-9414B66960CE}"/>
              </a:ext>
            </a:extLst>
          </p:cNvPr>
          <p:cNvSpPr/>
          <p:nvPr/>
        </p:nvSpPr>
        <p:spPr>
          <a:xfrm>
            <a:off x="914400" y="1828800"/>
            <a:ext cx="4343400" cy="44637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上车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计数器设置为</a:t>
            </a:r>
            <a:r>
              <a:rPr lang="en-US" altLang="zh-CN" sz="2400" dirty="0">
                <a:latin typeface="Consolas" panose="020B0609020204030204" pitchFamily="49" charset="0"/>
              </a:rPr>
              <a:t>0;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</a:t>
            </a:r>
            <a:r>
              <a:rPr lang="zh-CN" altLang="en-US" sz="2400" b="1" dirty="0">
                <a:solidFill>
                  <a:srgbClr val="F75282"/>
                </a:solidFill>
                <a:latin typeface="Consolas" panose="020B0609020204030204" pitchFamily="49" charset="0"/>
              </a:rPr>
              <a:t>没有到梦站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){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再做一站路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计数器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+1;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下车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输出计数器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E01015-03CC-F058-FC76-81A2EA84749A}"/>
              </a:ext>
            </a:extLst>
          </p:cNvPr>
          <p:cNvSpPr/>
          <p:nvPr/>
        </p:nvSpPr>
        <p:spPr>
          <a:xfrm>
            <a:off x="914400" y="1333797"/>
            <a:ext cx="1981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程序代码：</a:t>
            </a:r>
            <a:endParaRPr lang="en-US" altLang="zh-CN" sz="2400" b="1" dirty="0">
              <a:latin typeface="Consolas" panose="020B0609020204030204" pitchFamily="49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63F709-2D9F-67A6-E938-5A7BB028C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609600"/>
            <a:ext cx="264318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5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F3D926-564F-15EA-8D5C-5EC4993612B4}"/>
              </a:ext>
            </a:extLst>
          </p:cNvPr>
          <p:cNvSpPr txBox="1"/>
          <p:nvPr/>
        </p:nvSpPr>
        <p:spPr>
          <a:xfrm>
            <a:off x="4267200" y="1447800"/>
            <a:ext cx="7239000" cy="46585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语句执行流程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总结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检查：程序到达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语句，计算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内的条件表达式。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条件为真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(True)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进入循环体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执行循环体内的全部语句。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执行完毕后，自动跳转回第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步，进行下一次的检查。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条件为假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(False)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不进入循环体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直接跳过整个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结构。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程序继续执行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循环后面的代码。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F5A770E9-2FE9-FED1-20FC-4850E01043D7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EBAD0E-366F-6047-94E4-9D2A1EE5BEC0}"/>
              </a:ext>
            </a:extLst>
          </p:cNvPr>
          <p:cNvSpPr/>
          <p:nvPr/>
        </p:nvSpPr>
        <p:spPr>
          <a:xfrm>
            <a:off x="685800" y="2593295"/>
            <a:ext cx="3429000" cy="2247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①循环条件 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②循环体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③</a:t>
            </a:r>
            <a:endParaRPr lang="en-US" altLang="zh-CN" sz="2400" dirty="0">
              <a:solidFill>
                <a:srgbClr val="080808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50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F3D926-564F-15EA-8D5C-5EC4993612B4}"/>
              </a:ext>
            </a:extLst>
          </p:cNvPr>
          <p:cNvSpPr txBox="1"/>
          <p:nvPr/>
        </p:nvSpPr>
        <p:spPr>
          <a:xfrm>
            <a:off x="821056" y="5092541"/>
            <a:ext cx="1051179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请自己通过在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Dev C++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中写出上面的代码尝试验证自己的猜想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并试试看通过更改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的数值和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中的循环条件程序会发生什么变化。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F5A770E9-2FE9-FED1-20FC-4850E01043D7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EBAD0E-366F-6047-94E4-9D2A1EE5BEC0}"/>
              </a:ext>
            </a:extLst>
          </p:cNvPr>
          <p:cNvSpPr/>
          <p:nvPr/>
        </p:nvSpPr>
        <p:spPr>
          <a:xfrm>
            <a:off x="7903845" y="2485266"/>
            <a:ext cx="3429000" cy="2247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①循环条件 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②循环体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 </a:t>
            </a:r>
            <a:b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Consolas" panose="020B0609020204030204" pitchFamily="49" charset="0"/>
              </a:rPr>
              <a:t>③</a:t>
            </a:r>
            <a:endParaRPr lang="en-US" altLang="zh-CN" sz="2400" dirty="0">
              <a:solidFill>
                <a:srgbClr val="080808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DEC947-EB50-7D90-791C-4D16D23F72C3}"/>
              </a:ext>
            </a:extLst>
          </p:cNvPr>
          <p:cNvSpPr txBox="1"/>
          <p:nvPr/>
        </p:nvSpPr>
        <p:spPr>
          <a:xfrm>
            <a:off x="821055" y="2621682"/>
            <a:ext cx="63500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k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 k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){ 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"k="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k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k++;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C38F5B-B323-C8CB-4948-55C19DE03D10}"/>
              </a:ext>
            </a:extLst>
          </p:cNvPr>
          <p:cNvSpPr txBox="1"/>
          <p:nvPr/>
        </p:nvSpPr>
        <p:spPr>
          <a:xfrm>
            <a:off x="821054" y="1676400"/>
            <a:ext cx="6189345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练习：尝试判断下面代码，最终会输出几行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575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70091E9-FD67-7DF0-FF16-BBD4B2CE4A23}"/>
                  </a:ext>
                </a:extLst>
              </p:cNvPr>
              <p:cNvSpPr txBox="1"/>
              <p:nvPr/>
            </p:nvSpPr>
            <p:spPr>
              <a:xfrm>
                <a:off x="800100" y="1600200"/>
                <a:ext cx="10591800" cy="42891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一尺之棰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(P51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4-4 B0046)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庄子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》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中说到，“一尺之棰，日取其半，万世不竭”。第一天有一根长度为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的木棍，从第二天开始，每天都要将这根木棍锯掉一半（每次除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，向下取整）。第几天的时候木棍的长度会变为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输入一个正整数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，表示木棍长度。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输出一个正整数，表示要第几天的时候木棍长度会变为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F70091E9-FD67-7DF0-FF16-BBD4B2CE4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600200"/>
                <a:ext cx="10591800" cy="4289188"/>
              </a:xfrm>
              <a:prstGeom prst="rect">
                <a:avLst/>
              </a:prstGeom>
              <a:blipFill>
                <a:blip r:embed="rId2"/>
                <a:stretch>
                  <a:fillRect l="-863" b="-1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837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17CC4E0-99B7-4A33-2ACB-CC835963E847}"/>
                  </a:ext>
                </a:extLst>
              </p:cNvPr>
              <p:cNvSpPr txBox="1"/>
              <p:nvPr/>
            </p:nvSpPr>
            <p:spPr>
              <a:xfrm>
                <a:off x="762000" y="1447800"/>
                <a:ext cx="10668000" cy="123450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第一天有一根长度为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的木棍，从第二天开始，每天都要将这根木棍锯掉一半（每次除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，向下取整）。第几天的时候木棍的长度会变为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？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17CC4E0-99B7-4A33-2ACB-CC835963E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447800"/>
                <a:ext cx="10668000" cy="1234505"/>
              </a:xfrm>
              <a:prstGeom prst="rect">
                <a:avLst/>
              </a:prstGeom>
              <a:blipFill>
                <a:blip r:embed="rId2"/>
                <a:stretch>
                  <a:fillRect l="-571" b="-74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C7E9CC21-78A7-790D-85D0-87FE992E7338}"/>
              </a:ext>
            </a:extLst>
          </p:cNvPr>
          <p:cNvSpPr txBox="1"/>
          <p:nvPr/>
        </p:nvSpPr>
        <p:spPr>
          <a:xfrm>
            <a:off x="762000" y="2895600"/>
            <a:ext cx="10591800" cy="3417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核心逻辑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我们有一个会</a:t>
            </a:r>
            <a:r>
              <a:rPr lang="zh-CN" alt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变化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的量：木棍的长度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我们还有一个</a:t>
            </a:r>
            <a:r>
              <a:rPr lang="zh-CN" alt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需要计数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的量：天数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(day)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有一个</a:t>
            </a:r>
            <a:r>
              <a:rPr lang="zh-CN" altLang="en-US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重复发生的过程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将木棍锯掉一半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= a / 2;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有一个需要我们关注的条件：木棍的长度是否还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 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？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只要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长度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还大于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，我们就需要继续砍下去，并且天数也要相应地增加。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这个“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只要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就做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”的模式，是不是和我们学的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吻合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？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接下来我们用代码来实际完成本题。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564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7CC4E0-99B7-4A33-2ACB-CC835963E847}"/>
              </a:ext>
            </a:extLst>
          </p:cNvPr>
          <p:cNvSpPr txBox="1"/>
          <p:nvPr/>
        </p:nvSpPr>
        <p:spPr>
          <a:xfrm>
            <a:off x="762000" y="1524000"/>
            <a:ext cx="10591800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题目：只要木棍的长度大于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1,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就每天将木棍锯掉一半，计算长度变为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，总共需要多少天</a:t>
            </a:r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1503E94-FE79-B488-5078-16DAFB605438}"/>
              </a:ext>
            </a:extLst>
          </p:cNvPr>
          <p:cNvSpPr txBox="1"/>
          <p:nvPr/>
        </p:nvSpPr>
        <p:spPr>
          <a:xfrm>
            <a:off x="762000" y="2286000"/>
            <a:ext cx="10591800" cy="23501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准备工作：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题目要求输入一个正整数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，代表木棍的初始长度。我们需要一个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变量来存储它：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a;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a;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我们还需要一个变量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day = 1;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来追踪记录用了几天来锯木棍。它的初始值是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，因为我们是从第一天开始的。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9D8781-794A-9641-2210-B57F1AC20021}"/>
              </a:ext>
            </a:extLst>
          </p:cNvPr>
          <p:cNvSpPr txBox="1"/>
          <p:nvPr/>
        </p:nvSpPr>
        <p:spPr>
          <a:xfrm>
            <a:off x="762000" y="4800600"/>
            <a:ext cx="105918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接下来，我们要模拟日复一日的砍木头过程。这个过程可以用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循环来描述：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确定循环的条件是什么？ 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只要木棍的长度还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，我们就得继续这个过程。所以，循环条件是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(a &gt; 1)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036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7CC4E0-99B7-4A33-2ACB-CC835963E847}"/>
              </a:ext>
            </a:extLst>
          </p:cNvPr>
          <p:cNvSpPr txBox="1"/>
          <p:nvPr/>
        </p:nvSpPr>
        <p:spPr>
          <a:xfrm>
            <a:off x="762000" y="1524000"/>
            <a:ext cx="10591800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题目：只要木棍的长度大于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1,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就每天将木棍锯掉一半，计算长度变为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，总共需要多少天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81E9C8-8EC7-0F67-621A-0FE61153AC73}"/>
              </a:ext>
            </a:extLst>
          </p:cNvPr>
          <p:cNvSpPr txBox="1"/>
          <p:nvPr/>
        </p:nvSpPr>
        <p:spPr>
          <a:xfrm>
            <a:off x="762000" y="2438799"/>
            <a:ext cx="10591800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循环体内部要做什么？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每进入一次循环，就代表新的一天开始了，在这一天里，发生了两件事：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天数增加：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day++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木棍被砍：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= a / 2;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因为是整数除法所以会向下取整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63A585-0B17-5E79-6175-F18784B3FF53}"/>
              </a:ext>
            </a:extLst>
          </p:cNvPr>
          <p:cNvSpPr txBox="1"/>
          <p:nvPr/>
        </p:nvSpPr>
        <p:spPr>
          <a:xfrm>
            <a:off x="762000" y="4691921"/>
            <a:ext cx="10591800" cy="14278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循环结束时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&gt; 1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的结果为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，就意味着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第一次不再大于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（也就是等于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了），此时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day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变量中记录的，就是我们想要的最终天数。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最终直接 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&lt;&lt; day;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输出天数即可。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047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7CC4E0-99B7-4A33-2ACB-CC835963E847}"/>
              </a:ext>
            </a:extLst>
          </p:cNvPr>
          <p:cNvSpPr txBox="1"/>
          <p:nvPr/>
        </p:nvSpPr>
        <p:spPr>
          <a:xfrm>
            <a:off x="762000" y="1524000"/>
            <a:ext cx="10591800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题目：只要木棍的长度大于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1,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就每天将木棍锯掉一半，计算长度变为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，总共需要多少天</a:t>
            </a:r>
            <a:endParaRPr lang="zh-CN" altLang="en-US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9A64B2F-9175-7B2A-B7CF-FA36FDE1D9DD}"/>
              </a:ext>
            </a:extLst>
          </p:cNvPr>
          <p:cNvSpPr txBox="1"/>
          <p:nvPr/>
        </p:nvSpPr>
        <p:spPr>
          <a:xfrm>
            <a:off x="766762" y="3200400"/>
            <a:ext cx="5938838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(a &gt;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能执行到这里，代表木棍长度大于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木棍长度减半（整数除法自动向下取整）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a = a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day++;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天数加一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循环体结束，返回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while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头部进行下一次判断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day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F0DC67-6835-38AB-F8C8-3E5DB51452BD}"/>
              </a:ext>
            </a:extLst>
          </p:cNvPr>
          <p:cNvSpPr txBox="1"/>
          <p:nvPr/>
        </p:nvSpPr>
        <p:spPr>
          <a:xfrm>
            <a:off x="762000" y="2400300"/>
            <a:ext cx="4419600" cy="5035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C++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省略了变量的定义与输入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87998C-A549-9F7B-7314-45E10BB0C931}"/>
              </a:ext>
            </a:extLst>
          </p:cNvPr>
          <p:cNvSpPr txBox="1"/>
          <p:nvPr/>
        </p:nvSpPr>
        <p:spPr>
          <a:xfrm>
            <a:off x="6858000" y="3173565"/>
            <a:ext cx="4724400" cy="29518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(a &gt; 1)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是循环条件：它决定了循环何时进行，何时停止。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= a / 2;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day++;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它们构成了循环体：里面有着状态的更新，并确保程序能一步步地向循环终止的条件迈进。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如果这两步中的任何一步缺少或者错误，都可能导致逻辑错误或死循环。</a:t>
            </a:r>
          </a:p>
        </p:txBody>
      </p:sp>
    </p:spTree>
    <p:extLst>
      <p:ext uri="{BB962C8B-B14F-4D97-AF65-F5344CB8AC3E}">
        <p14:creationId xmlns:p14="http://schemas.microsoft.com/office/powerpoint/2010/main" val="233912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8E1E783-AED8-7EF1-E8FC-D66D1A1C9154}"/>
              </a:ext>
            </a:extLst>
          </p:cNvPr>
          <p:cNvSpPr txBox="1"/>
          <p:nvPr/>
        </p:nvSpPr>
        <p:spPr>
          <a:xfrm>
            <a:off x="609600" y="2667000"/>
            <a:ext cx="335280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(a &gt;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木棍长度减半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 = a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day++;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天数加一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day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87D639-51E9-C052-3A71-A5BF3AEF9506}"/>
              </a:ext>
            </a:extLst>
          </p:cNvPr>
          <p:cNvSpPr txBox="1"/>
          <p:nvPr/>
        </p:nvSpPr>
        <p:spPr>
          <a:xfrm>
            <a:off x="4114798" y="1734286"/>
            <a:ext cx="7369919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我们来手动模拟一个样例，比如输入木棍长度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= 10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看看程序是如何运行的：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95B74A8-1273-073D-B159-532F05D0A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7" y="3048000"/>
            <a:ext cx="736991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8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B5889E-954D-DFD3-4024-0081AE44AEAC}"/>
              </a:ext>
            </a:extLst>
          </p:cNvPr>
          <p:cNvSpPr txBox="1"/>
          <p:nvPr/>
        </p:nvSpPr>
        <p:spPr>
          <a:xfrm>
            <a:off x="762000" y="1295400"/>
            <a:ext cx="10591800" cy="38285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循环总结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识别什么动作需要重复：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首先要从问题描述中，识别出哪些动作是需要被反复执行的。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确定循环条件：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明确这个重复过程应该在什么条件下持续，在什么条件下停止。这是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括号里要写的内容。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设计循环体：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在循环体内部执行需要的重复动作，要注意包含更新循环条件的语句，以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避免死循环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初始化状态：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在循环开始前，确保所有与循环相关的变量都有一个正确的初始值。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书写对应的循环代码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EEC13E-167A-46D3-4ED1-D893603AC18F}"/>
              </a:ext>
            </a:extLst>
          </p:cNvPr>
          <p:cNvSpPr txBox="1"/>
          <p:nvPr/>
        </p:nvSpPr>
        <p:spPr>
          <a:xfrm>
            <a:off x="2514600" y="5306612"/>
            <a:ext cx="7315200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循环特别适合处理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知道一个明确的停止条件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的场景。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如果没有停止条件，那么就会变成死循环。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870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B5889E-954D-DFD3-4024-0081AE44AEAC}"/>
              </a:ext>
            </a:extLst>
          </p:cNvPr>
          <p:cNvSpPr txBox="1"/>
          <p:nvPr/>
        </p:nvSpPr>
        <p:spPr>
          <a:xfrm>
            <a:off x="762000" y="1447800"/>
            <a:ext cx="10591800" cy="587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那什么是死循环呢？观察以下代码，你觉得程序会如何运行？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3D8270-2CCA-7BEC-7AE0-D4A66635818B}"/>
              </a:ext>
            </a:extLst>
          </p:cNvPr>
          <p:cNvSpPr txBox="1"/>
          <p:nvPr/>
        </p:nvSpPr>
        <p:spPr>
          <a:xfrm>
            <a:off x="2882900" y="2578080"/>
            <a:ext cx="6350000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救命！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FB4CBD-A7DB-5DCB-69EE-1552AF6D8498}"/>
              </a:ext>
            </a:extLst>
          </p:cNvPr>
          <p:cNvSpPr txBox="1"/>
          <p:nvPr/>
        </p:nvSpPr>
        <p:spPr>
          <a:xfrm>
            <a:off x="762000" y="4696767"/>
            <a:ext cx="10591801" cy="14268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的值永远都是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 而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循环在执行完循环体后会重复判断条件。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可是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的判断条件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&lt;= 5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条件永远都为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故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循环会永远进行下去。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也就是说你的屏幕会被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救命！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刷屏，直到你强制关闭程序。</a:t>
            </a:r>
          </a:p>
        </p:txBody>
      </p:sp>
    </p:spTree>
    <p:extLst>
      <p:ext uri="{BB962C8B-B14F-4D97-AF65-F5344CB8AC3E}">
        <p14:creationId xmlns:p14="http://schemas.microsoft.com/office/powerpoint/2010/main" val="221628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While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3D8270-2CCA-7BEC-7AE0-D4A66635818B}"/>
              </a:ext>
            </a:extLst>
          </p:cNvPr>
          <p:cNvSpPr txBox="1"/>
          <p:nvPr/>
        </p:nvSpPr>
        <p:spPr>
          <a:xfrm>
            <a:off x="2819400" y="4267200"/>
            <a:ext cx="63500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救命！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0194BE-C0E7-BA07-7BA9-33B2BBD54902}"/>
              </a:ext>
            </a:extLst>
          </p:cNvPr>
          <p:cNvSpPr txBox="1"/>
          <p:nvPr/>
        </p:nvSpPr>
        <p:spPr>
          <a:xfrm>
            <a:off x="927100" y="1417658"/>
            <a:ext cx="10134600" cy="2346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如何规避死循环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在设计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循环时，必须确保在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循环体内部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，有代码能够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改变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那个最终会影响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循环条件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的变量，并且这种改变的方向是朝向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让条件变为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对于我们的例子，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可以在循环体内添加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，它让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的值不断增大，最终总有一次会使得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5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这个条件不再成立。</a:t>
            </a:r>
          </a:p>
        </p:txBody>
      </p:sp>
    </p:spTree>
    <p:extLst>
      <p:ext uri="{BB962C8B-B14F-4D97-AF65-F5344CB8AC3E}">
        <p14:creationId xmlns:p14="http://schemas.microsoft.com/office/powerpoint/2010/main" val="277767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D0FA4FA-6296-B87A-61F3-88294C9D2F33}"/>
              </a:ext>
            </a:extLst>
          </p:cNvPr>
          <p:cNvSpPr txBox="1"/>
          <p:nvPr/>
        </p:nvSpPr>
        <p:spPr>
          <a:xfrm>
            <a:off x="2590800" y="2362200"/>
            <a:ext cx="27432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1437CC-68A0-5D32-5012-1CE1FA8FD3D5}"/>
              </a:ext>
            </a:extLst>
          </p:cNvPr>
          <p:cNvSpPr txBox="1"/>
          <p:nvPr/>
        </p:nvSpPr>
        <p:spPr>
          <a:xfrm>
            <a:off x="6324600" y="2362200"/>
            <a:ext cx="27432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-1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0EB84F-F27C-329B-7A5C-BB21B8C073A6}"/>
              </a:ext>
            </a:extLst>
          </p:cNvPr>
          <p:cNvSpPr txBox="1"/>
          <p:nvPr/>
        </p:nvSpPr>
        <p:spPr>
          <a:xfrm>
            <a:off x="2590800" y="3919538"/>
            <a:ext cx="27432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EE7102-8A7D-B931-0659-25073D63C27E}"/>
              </a:ext>
            </a:extLst>
          </p:cNvPr>
          <p:cNvSpPr txBox="1"/>
          <p:nvPr/>
        </p:nvSpPr>
        <p:spPr>
          <a:xfrm>
            <a:off x="6324600" y="3886200"/>
            <a:ext cx="27432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999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400" y="1595735"/>
            <a:ext cx="609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练习一：</a:t>
            </a:r>
            <a:r>
              <a:rPr lang="zh-CN" altLang="en-US" sz="2400" dirty="0">
                <a:latin typeface="Consolas" panose="020B0609020204030204" pitchFamily="49" charset="0"/>
              </a:rPr>
              <a:t>下列代码片段哪一个无法输出 *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1B76E8-71E6-7F03-1C75-CAC05B47F00C}"/>
              </a:ext>
            </a:extLst>
          </p:cNvPr>
          <p:cNvSpPr txBox="1"/>
          <p:nvPr/>
        </p:nvSpPr>
        <p:spPr>
          <a:xfrm>
            <a:off x="1676400" y="5641240"/>
            <a:ext cx="9144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C++</a:t>
            </a:r>
            <a:r>
              <a:rPr lang="zh-CN" altLang="en-US" sz="2400" dirty="0">
                <a:latin typeface="Consolas" panose="020B0609020204030204" pitchFamily="49" charset="0"/>
              </a:rPr>
              <a:t>中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为假，其他所有非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数都为真，故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无法输出 *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01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400" y="1595735"/>
            <a:ext cx="609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练习二：</a:t>
            </a:r>
            <a:r>
              <a:rPr lang="zh-CN" altLang="en-US" sz="2400" dirty="0">
                <a:latin typeface="Consolas" panose="020B0609020204030204" pitchFamily="49" charset="0"/>
              </a:rPr>
              <a:t>下列代码会打印出多少个 * ？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1B76E8-71E6-7F03-1C75-CAC05B47F00C}"/>
              </a:ext>
            </a:extLst>
          </p:cNvPr>
          <p:cNvSpPr txBox="1"/>
          <p:nvPr/>
        </p:nvSpPr>
        <p:spPr>
          <a:xfrm>
            <a:off x="1676400" y="5634335"/>
            <a:ext cx="9144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onsolas" panose="020B0609020204030204" pitchFamily="49" charset="0"/>
              </a:rPr>
              <a:t>C++</a:t>
            </a:r>
            <a:r>
              <a:rPr lang="zh-CN" altLang="en-US" sz="2400" dirty="0">
                <a:latin typeface="Consolas" panose="020B0609020204030204" pitchFamily="49" charset="0"/>
              </a:rPr>
              <a:t>中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为假，其他所有非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数都为真，故为无限循环！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C1F00FC-3E9D-7698-EB6B-13387C278B7A}"/>
              </a:ext>
            </a:extLst>
          </p:cNvPr>
          <p:cNvSpPr txBox="1"/>
          <p:nvPr/>
        </p:nvSpPr>
        <p:spPr>
          <a:xfrm>
            <a:off x="3962400" y="3048000"/>
            <a:ext cx="3505200" cy="142090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){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61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400" y="1595735"/>
            <a:ext cx="609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练习三：</a:t>
            </a:r>
            <a:r>
              <a:rPr lang="zh-CN" altLang="en-US" sz="2400" dirty="0">
                <a:latin typeface="Consolas" panose="020B0609020204030204" pitchFamily="49" charset="0"/>
              </a:rPr>
              <a:t>下列代码会打印出多少个 * ？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1B76E8-71E6-7F03-1C75-CAC05B47F00C}"/>
              </a:ext>
            </a:extLst>
          </p:cNvPr>
          <p:cNvSpPr txBox="1"/>
          <p:nvPr/>
        </p:nvSpPr>
        <p:spPr>
          <a:xfrm>
            <a:off x="1676400" y="5634335"/>
            <a:ext cx="9144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onsolas" panose="020B0609020204030204" pitchFamily="49" charset="0"/>
              </a:rPr>
              <a:t>C++</a:t>
            </a:r>
            <a:r>
              <a:rPr lang="zh-CN" altLang="en-US" sz="2400" dirty="0">
                <a:latin typeface="Consolas" panose="020B0609020204030204" pitchFamily="49" charset="0"/>
              </a:rPr>
              <a:t> 中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为假，所以循环体执行 </a:t>
            </a:r>
            <a:r>
              <a:rPr lang="en-US" altLang="zh-CN" sz="2400" dirty="0"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</a:rPr>
              <a:t>次，不输出 *。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C1F00FC-3E9D-7698-EB6B-13387C278B7A}"/>
              </a:ext>
            </a:extLst>
          </p:cNvPr>
          <p:cNvSpPr txBox="1"/>
          <p:nvPr/>
        </p:nvSpPr>
        <p:spPr>
          <a:xfrm>
            <a:off x="3962400" y="3048000"/>
            <a:ext cx="3505200" cy="142090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){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524000" y="1640175"/>
            <a:ext cx="9144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练习四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重要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  <a:r>
              <a:rPr lang="zh-CN" altLang="en-US" sz="2400" b="1" dirty="0">
                <a:latin typeface="Consolas" panose="020B0609020204030204" pitchFamily="49" charset="0"/>
              </a:rPr>
              <a:t>：</a:t>
            </a:r>
            <a:r>
              <a:rPr lang="zh-CN" altLang="en-US" sz="2400" dirty="0">
                <a:latin typeface="Consolas" panose="020B0609020204030204" pitchFamily="49" charset="0"/>
              </a:rPr>
              <a:t>输入一个整数 </a:t>
            </a:r>
            <a:r>
              <a:rPr lang="en-US" altLang="zh-CN" sz="2400" dirty="0">
                <a:latin typeface="Consolas" panose="020B0609020204030204" pitchFamily="49" charset="0"/>
              </a:rPr>
              <a:t>n,</a:t>
            </a:r>
            <a:r>
              <a:rPr lang="zh-CN" altLang="en-US" sz="2400" dirty="0">
                <a:latin typeface="Consolas" panose="020B0609020204030204" pitchFamily="49" charset="0"/>
              </a:rPr>
              <a:t> 输出 </a:t>
            </a:r>
            <a:r>
              <a:rPr lang="en-US" altLang="zh-CN" sz="2400" dirty="0">
                <a:latin typeface="Consolas" panose="020B0609020204030204" pitchFamily="49" charset="0"/>
              </a:rPr>
              <a:t>n </a:t>
            </a:r>
            <a:r>
              <a:rPr lang="zh-CN" altLang="en-US" sz="2400" dirty="0">
                <a:latin typeface="Consolas" panose="020B0609020204030204" pitchFamily="49" charset="0"/>
              </a:rPr>
              <a:t>个 *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以换行为分隔。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1B76E8-71E6-7F03-1C75-CAC05B47F00C}"/>
              </a:ext>
            </a:extLst>
          </p:cNvPr>
          <p:cNvSpPr txBox="1"/>
          <p:nvPr/>
        </p:nvSpPr>
        <p:spPr>
          <a:xfrm>
            <a:off x="952500" y="4495800"/>
            <a:ext cx="10287000" cy="16937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我们的目标是让 </a:t>
            </a: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&lt;&lt; "*" &lt;&lt; </a:t>
            </a: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endl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这行代码正好执行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次。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循环执行次数的核心是“循环条件”，那么我们如何把“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执行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次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”这个需求，转化成一个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可以理解的“条件”呢？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5EA0AE-66BB-8271-A784-B4F18335B786}"/>
              </a:ext>
            </a:extLst>
          </p:cNvPr>
          <p:cNvSpPr txBox="1"/>
          <p:nvPr/>
        </p:nvSpPr>
        <p:spPr>
          <a:xfrm>
            <a:off x="2971800" y="2990671"/>
            <a:ext cx="20574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样例输入：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r>
              <a:rPr lang="en-US" altLang="zh-CN" sz="2400" dirty="0">
                <a:latin typeface="Consolas" panose="020B0609020204030204" pitchFamily="49" charset="0"/>
              </a:rPr>
              <a:t>3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36F4A04-301D-3CED-E269-082C47A960D6}"/>
              </a:ext>
            </a:extLst>
          </p:cNvPr>
          <p:cNvSpPr txBox="1"/>
          <p:nvPr/>
        </p:nvSpPr>
        <p:spPr>
          <a:xfrm>
            <a:off x="6280785" y="2621340"/>
            <a:ext cx="20574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样例输出：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r>
              <a:rPr lang="en-US" altLang="zh-CN" sz="2400" dirty="0">
                <a:latin typeface="Consolas" panose="020B0609020204030204" pitchFamily="49" charset="0"/>
              </a:rPr>
              <a:t>*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*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*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5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6AB7E6D-71BD-8C4C-175B-4201D099C3B8}"/>
                  </a:ext>
                </a:extLst>
              </p:cNvPr>
              <p:cNvSpPr txBox="1"/>
              <p:nvPr/>
            </p:nvSpPr>
            <p:spPr>
              <a:xfrm>
                <a:off x="876300" y="1600200"/>
                <a:ext cx="10439400" cy="105240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举个例子：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如果体育老师让你去操场跑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圈，你是怎么确保自己不多跑也不少跑的？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6AB7E6D-71BD-8C4C-175B-4201D099C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1600200"/>
                <a:ext cx="10439400" cy="1052404"/>
              </a:xfrm>
              <a:prstGeom prst="rect">
                <a:avLst/>
              </a:prstGeom>
              <a:blipFill>
                <a:blip r:embed="rId2"/>
                <a:stretch>
                  <a:fillRect l="-759" b="-104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B56DC9-6DD6-0932-4CD7-E57FF30CDBC8}"/>
                  </a:ext>
                </a:extLst>
              </p:cNvPr>
              <p:cNvSpPr txBox="1"/>
              <p:nvPr/>
            </p:nvSpPr>
            <p:spPr>
              <a:xfrm>
                <a:off x="876300" y="3083368"/>
                <a:ext cx="10439400" cy="9652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你脑子里一定有一个记数本来记忆。跑之前，记数本上是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1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（准备跑第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1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圈）。每跑完一圈，你就会在脑子里加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1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；直到你发现自己即将跑的圈数大于 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𝑛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 panose="020B0609020204030204" pitchFamily="49" charset="0"/>
                    <a:ea typeface="微软雅黑" panose="020B0503020204020204" pitchFamily="34" charset="-122"/>
                    <a:cs typeface="+mn-cs"/>
                  </a:rPr>
                  <a:t>了，你才会停下来。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B56DC9-6DD6-0932-4CD7-E57FF30CD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3083368"/>
                <a:ext cx="10439400" cy="965201"/>
              </a:xfrm>
              <a:prstGeom prst="rect">
                <a:avLst/>
              </a:prstGeom>
              <a:blipFill>
                <a:blip r:embed="rId3"/>
                <a:stretch>
                  <a:fillRect l="-643" b="-10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E2252832-4BD9-ECCE-22EC-1C6E67C39998}"/>
              </a:ext>
            </a:extLst>
          </p:cNvPr>
          <p:cNvSpPr txBox="1"/>
          <p:nvPr/>
        </p:nvSpPr>
        <p:spPr>
          <a:xfrm>
            <a:off x="876300" y="4479333"/>
            <a:ext cx="104394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但是计算机很笨，没有脑子里的记数本，所以我们必须明确地写出来：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在计算机里用来记录数据的东西是变量。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所以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派出一个用来记录数量的变量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，意思是“现在准备做第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次”。</a:t>
            </a:r>
          </a:p>
        </p:txBody>
      </p:sp>
    </p:spTree>
    <p:extLst>
      <p:ext uri="{BB962C8B-B14F-4D97-AF65-F5344CB8AC3E}">
        <p14:creationId xmlns:p14="http://schemas.microsoft.com/office/powerpoint/2010/main" val="174271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AB7E6D-71BD-8C4C-175B-4201D099C3B8}"/>
              </a:ext>
            </a:extLst>
          </p:cNvPr>
          <p:cNvSpPr txBox="1"/>
          <p:nvPr/>
        </p:nvSpPr>
        <p:spPr>
          <a:xfrm>
            <a:off x="876300" y="1600200"/>
            <a:ext cx="10439400" cy="5445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现在开始跑步了，可什么时候应该停下来呢？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B56DC9-6DD6-0932-4CD7-E57FF30CDBC8}"/>
                  </a:ext>
                </a:extLst>
              </p:cNvPr>
              <p:cNvSpPr txBox="1"/>
              <p:nvPr/>
            </p:nvSpPr>
            <p:spPr>
              <a:xfrm>
                <a:off x="876300" y="2552423"/>
                <a:ext cx="10439400" cy="9612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while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就像站在起跑线旁边的体育老师。 每次你准备往前跑的时候，老师都会看一眼你的记数本，判断你现在的圈数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，超过我规定的总圈数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了吗？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B56DC9-6DD6-0932-4CD7-E57FF30CD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2552423"/>
                <a:ext cx="10439400" cy="961289"/>
              </a:xfrm>
              <a:prstGeom prst="rect">
                <a:avLst/>
              </a:prstGeom>
              <a:blipFill>
                <a:blip r:embed="rId2"/>
                <a:stretch>
                  <a:fillRect l="-643" r="-584" b="-10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2252832-4BD9-ECCE-22EC-1C6E67C39998}"/>
                  </a:ext>
                </a:extLst>
              </p:cNvPr>
              <p:cNvSpPr txBox="1"/>
              <p:nvPr/>
            </p:nvSpPr>
            <p:spPr>
              <a:xfrm>
                <a:off x="876300" y="3962400"/>
                <a:ext cx="10439400" cy="96128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只要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还没有超过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（也就意味着 </a:t>
                </a:r>
                <a:r>
                  <a:rPr lang="en-US" altLang="zh-CN" sz="2000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&lt;= n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条件成立），代表着没跑够，就要继续跑。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了，那就不用跑了。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2252832-4BD9-ECCE-22EC-1C6E67C39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3962400"/>
                <a:ext cx="10439400" cy="961289"/>
              </a:xfrm>
              <a:prstGeom prst="rect">
                <a:avLst/>
              </a:prstGeom>
              <a:blipFill>
                <a:blip r:embed="rId3"/>
                <a:stretch>
                  <a:fillRect l="-759" b="-120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C67EBE0A-65BC-0990-A8CD-AA931C3E961F}"/>
              </a:ext>
            </a:extLst>
          </p:cNvPr>
          <p:cNvSpPr txBox="1"/>
          <p:nvPr/>
        </p:nvSpPr>
        <p:spPr>
          <a:xfrm>
            <a:off x="876300" y="5372377"/>
            <a:ext cx="10439400" cy="503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对应到代码中也就是：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 (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&lt;= n)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647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AB7E6D-71BD-8C4C-175B-4201D099C3B8}"/>
              </a:ext>
            </a:extLst>
          </p:cNvPr>
          <p:cNvSpPr txBox="1"/>
          <p:nvPr/>
        </p:nvSpPr>
        <p:spPr>
          <a:xfrm>
            <a:off x="876300" y="1600200"/>
            <a:ext cx="10439400" cy="5445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在循环体内干活，并更新计数本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56DC9-6DD6-0932-4CD7-E57FF30CDBC8}"/>
              </a:ext>
            </a:extLst>
          </p:cNvPr>
          <p:cNvSpPr txBox="1"/>
          <p:nvPr/>
        </p:nvSpPr>
        <p:spPr>
          <a:xfrm>
            <a:off x="876300" y="2552423"/>
            <a:ext cx="10439400" cy="499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进了循环体中，就得干活开始了，这里面包含两个动作：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7EBE0A-65BC-0990-A8CD-AA931C3E961F}"/>
              </a:ext>
            </a:extLst>
          </p:cNvPr>
          <p:cNvSpPr txBox="1"/>
          <p:nvPr/>
        </p:nvSpPr>
        <p:spPr>
          <a:xfrm>
            <a:off x="876300" y="5669211"/>
            <a:ext cx="10439400" cy="503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让计数器加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对应到代码中也就是：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，而干活的代码就因题目而异了。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ABC5C98-EF1B-FA73-B329-4E8A3143CF20}"/>
                  </a:ext>
                </a:extLst>
              </p:cNvPr>
              <p:cNvSpPr txBox="1"/>
              <p:nvPr/>
            </p:nvSpPr>
            <p:spPr>
              <a:xfrm>
                <a:off x="881661" y="3416364"/>
                <a:ext cx="10434039" cy="188853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：跑一圈步（干活） 在真实的软件里，这可能就是发射一颗子弹、继续下载文件。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让计数器加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跑完一圈，就要掏出小本子给自己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跑的圈数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加上一笔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只有让数字一点点变大，我们才有机会达到老师要求的总圈数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，才能走出操场。如果不加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，就会被困在这个操场里永远跑下去（死循环）！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ABC5C98-EF1B-FA73-B329-4E8A3143C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61" y="3416364"/>
                <a:ext cx="10434039" cy="1888530"/>
              </a:xfrm>
              <a:prstGeom prst="rect">
                <a:avLst/>
              </a:prstGeom>
              <a:blipFill>
                <a:blip r:embed="rId2"/>
                <a:stretch>
                  <a:fillRect l="-643" r="-351" b="-45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44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74FBA2-F216-DC04-60FE-3E6281B92EA2}"/>
              </a:ext>
            </a:extLst>
          </p:cNvPr>
          <p:cNvSpPr txBox="1"/>
          <p:nvPr/>
        </p:nvSpPr>
        <p:spPr>
          <a:xfrm>
            <a:off x="762000" y="1600200"/>
            <a:ext cx="10553700" cy="43122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总结：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对于输出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行星号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的程序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可以通过引入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计数器来记录当前是第几次循环的方式来完成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核心思路：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我们创建一个计数器变量，让它从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开始计数，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记录当前是第几次循环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循环的条件就设置为：只要这个计数器的值还没有超过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，我们就继续循环。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在循环的每一次执行中，除了打印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之外，还要给计数器加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，表示我们已经完成了一次循环。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如果计数器的值到了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n,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那么我们就知道已经循环了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次了，需要退出循环。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116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6BDF1BF-1193-D381-8C52-48B5C16FB0B2}"/>
              </a:ext>
            </a:extLst>
          </p:cNvPr>
          <p:cNvSpPr txBox="1"/>
          <p:nvPr/>
        </p:nvSpPr>
        <p:spPr>
          <a:xfrm>
            <a:off x="647700" y="1371600"/>
            <a:ext cx="10896600" cy="47508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让我们来设计这个用来循环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执行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次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结构：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第一步：初始化计数器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我们需要一个变量来记录我们已经循环了多少次。可以定义为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或者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count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初始化，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循环的次数从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开始，代表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当前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为“第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次循环”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第二步：设置循环条件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我们的目标是循环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次，所以当计数器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从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时，都应该继续。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因此，循环条件就是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n)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第三步：设计循环体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执行任务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更新计数器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执行任务：打印一个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并换行。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"*" &lt;&lt;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endl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每次完成任务后，都必须让计数器加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，代表着已经完成了一次循环。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++;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595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2854336-215C-8B03-A9AC-BCFC50DE21A7}"/>
              </a:ext>
            </a:extLst>
          </p:cNvPr>
          <p:cNvSpPr txBox="1"/>
          <p:nvPr/>
        </p:nvSpPr>
        <p:spPr>
          <a:xfrm>
            <a:off x="2895600" y="2237224"/>
            <a:ext cx="8458200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准备变量接收用户想要循环的次数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初始化计数器变量 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，表示从第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次开始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设置循环条件：只要 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小于或等于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，就继续循环</a:t>
            </a:r>
          </a:p>
          <a:p>
            <a:r>
              <a:rPr lang="en-US" altLang="zh-CN" sz="2400" b="1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&lt;= n) {</a:t>
            </a:r>
          </a:p>
          <a:p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b="1" dirty="0">
                <a:solidFill>
                  <a:srgbClr val="A31515"/>
                </a:solidFill>
                <a:latin typeface="Consolas" panose="020B0609020204030204" pitchFamily="49" charset="0"/>
              </a:rPr>
              <a:t>“*”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400" b="1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  <a:r>
              <a:rPr lang="en-US" altLang="zh-CN" sz="2400" b="1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400" b="1" dirty="0">
                <a:solidFill>
                  <a:srgbClr val="008000"/>
                </a:solidFill>
                <a:latin typeface="Consolas" panose="020B0609020204030204" pitchFamily="49" charset="0"/>
              </a:rPr>
              <a:t>更新计数器</a:t>
            </a:r>
            <a:endParaRPr lang="en-US" altLang="zh-CN" sz="2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66238D-8924-ACE6-78E6-6047FD809525}"/>
              </a:ext>
            </a:extLst>
          </p:cNvPr>
          <p:cNvSpPr txBox="1"/>
          <p:nvPr/>
        </p:nvSpPr>
        <p:spPr>
          <a:xfrm>
            <a:off x="647700" y="3528427"/>
            <a:ext cx="2133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程序代码：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391ABC-E2ED-EE43-54FA-6F3B3EEDA0A4}"/>
              </a:ext>
            </a:extLst>
          </p:cNvPr>
          <p:cNvSpPr txBox="1"/>
          <p:nvPr/>
        </p:nvSpPr>
        <p:spPr>
          <a:xfrm>
            <a:off x="838200" y="1628084"/>
            <a:ext cx="96774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练习四：</a:t>
            </a:r>
            <a:r>
              <a:rPr lang="zh-CN" altLang="en-US" sz="2400" dirty="0">
                <a:latin typeface="Consolas" panose="020B0609020204030204" pitchFamily="49" charset="0"/>
              </a:rPr>
              <a:t>输入整数 </a:t>
            </a:r>
            <a:r>
              <a:rPr lang="en-US" altLang="zh-CN" sz="2400" dirty="0">
                <a:latin typeface="Consolas" panose="020B0609020204030204" pitchFamily="49" charset="0"/>
              </a:rPr>
              <a:t>n,</a:t>
            </a:r>
            <a:r>
              <a:rPr lang="zh-CN" altLang="en-US" sz="2400" dirty="0">
                <a:latin typeface="Consolas" panose="020B0609020204030204" pitchFamily="49" charset="0"/>
              </a:rPr>
              <a:t> 输出 </a:t>
            </a:r>
            <a:r>
              <a:rPr lang="en-US" altLang="zh-CN" sz="2400" dirty="0">
                <a:latin typeface="Consolas" panose="020B0609020204030204" pitchFamily="49" charset="0"/>
              </a:rPr>
              <a:t>n </a:t>
            </a:r>
            <a:r>
              <a:rPr lang="zh-CN" altLang="en-US" sz="2400" dirty="0">
                <a:latin typeface="Consolas" panose="020B0609020204030204" pitchFamily="49" charset="0"/>
              </a:rPr>
              <a:t>个 *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以换行为分隔。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157A856-C2D8-EFCD-3080-E19D6B061C57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2A2C2E-08BB-5AA5-902C-2B19D4B84330}"/>
              </a:ext>
            </a:extLst>
          </p:cNvPr>
          <p:cNvSpPr txBox="1"/>
          <p:nvPr/>
        </p:nvSpPr>
        <p:spPr>
          <a:xfrm>
            <a:off x="2514600" y="5849403"/>
            <a:ext cx="707032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请将本代码写在 </a:t>
            </a:r>
            <a:r>
              <a:rPr lang="en-US" altLang="zh-CN" sz="2400" b="1" dirty="0">
                <a:latin typeface="Consolas" panose="020B0609020204030204" pitchFamily="49" charset="0"/>
              </a:rPr>
              <a:t>Dev C++ </a:t>
            </a:r>
            <a:r>
              <a:rPr lang="zh-CN" altLang="en-US" sz="2400" b="1" dirty="0">
                <a:latin typeface="Consolas" panose="020B0609020204030204" pitchFamily="49" charset="0"/>
              </a:rPr>
              <a:t>中实际运行并观察效果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28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6157A856-C2D8-EFCD-3080-E19D6B061C57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0BFD5DE-7AF4-4802-96B7-60C13185B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199" y="1447800"/>
            <a:ext cx="6065275" cy="2667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EED24C1-2198-C8A8-E123-49ADF4631E06}"/>
              </a:ext>
            </a:extLst>
          </p:cNvPr>
          <p:cNvSpPr txBox="1"/>
          <p:nvPr/>
        </p:nvSpPr>
        <p:spPr>
          <a:xfrm>
            <a:off x="914400" y="2286000"/>
            <a:ext cx="3200400" cy="1314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观察写的代码，</a:t>
            </a:r>
            <a:endParaRPr lang="en-US" altLang="zh-CN" sz="28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为 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时：</a:t>
            </a:r>
            <a:endParaRPr lang="zh-CN" altLang="en-US" sz="2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4AA28C-0C86-A84F-2D19-E25945F6B85F}"/>
              </a:ext>
            </a:extLst>
          </p:cNvPr>
          <p:cNvSpPr txBox="1"/>
          <p:nvPr/>
        </p:nvSpPr>
        <p:spPr>
          <a:xfrm>
            <a:off x="914400" y="4953000"/>
            <a:ext cx="10363200" cy="1139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观察循环变量 </a:t>
            </a:r>
            <a:r>
              <a:rPr lang="en-US" altLang="zh-CN" sz="24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Consolas" panose="020B0609020204030204" pitchFamily="49" charset="0"/>
              </a:rPr>
              <a:t> 的变化：</a:t>
            </a:r>
            <a:r>
              <a:rPr lang="en-US" altLang="zh-CN" sz="2400" dirty="0">
                <a:latin typeface="Consolas" panose="020B0609020204030204" pitchFamily="49" charset="0"/>
              </a:rPr>
              <a:t>1-&gt;2-&gt;3-&gt;4 </a:t>
            </a:r>
            <a:r>
              <a:rPr lang="zh-CN" altLang="en-US" sz="2400" dirty="0">
                <a:latin typeface="Consolas" panose="020B0609020204030204" pitchFamily="49" charset="0"/>
              </a:rPr>
              <a:t>代表着循环正在进行的次数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所以，</a:t>
            </a:r>
            <a:r>
              <a:rPr lang="en-US" altLang="zh-CN" sz="24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变成几，就代表计算机现在正在执行第几次循环。</a:t>
            </a:r>
            <a:endParaRPr lang="en-US" altLang="zh-CN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608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400" y="1638166"/>
            <a:ext cx="91440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练习：</a:t>
            </a:r>
            <a:r>
              <a:rPr lang="zh-CN" altLang="en-US" sz="2800" dirty="0">
                <a:latin typeface="Consolas" panose="020B0609020204030204" pitchFamily="49" charset="0"/>
              </a:rPr>
              <a:t>输入</a:t>
            </a:r>
            <a:r>
              <a:rPr lang="en-US" altLang="zh-CN" sz="2800" dirty="0">
                <a:latin typeface="Consolas" panose="020B0609020204030204" pitchFamily="49" charset="0"/>
              </a:rPr>
              <a:t>n,</a:t>
            </a:r>
            <a:r>
              <a:rPr lang="zh-CN" altLang="en-US" sz="2800" dirty="0">
                <a:latin typeface="Consolas" panose="020B0609020204030204" pitchFamily="49" charset="0"/>
              </a:rPr>
              <a:t> 下列哪个代码能正确输出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个 </a:t>
            </a:r>
            <a:r>
              <a:rPr lang="en-US" altLang="zh-CN" sz="2800" dirty="0">
                <a:latin typeface="Consolas" panose="020B0609020204030204" pitchFamily="49" charset="0"/>
              </a:rPr>
              <a:t>*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1B76E8-71E6-7F03-1C75-CAC05B47F00C}"/>
              </a:ext>
            </a:extLst>
          </p:cNvPr>
          <p:cNvSpPr txBox="1"/>
          <p:nvPr/>
        </p:nvSpPr>
        <p:spPr>
          <a:xfrm>
            <a:off x="571500" y="5417806"/>
            <a:ext cx="3581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循环变量 </a:t>
            </a:r>
            <a:r>
              <a:rPr lang="en-US" altLang="zh-CN" sz="2400" b="1" dirty="0" err="1">
                <a:latin typeface="Consolas" panose="020B0609020204030204" pitchFamily="49" charset="0"/>
              </a:rPr>
              <a:t>i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</a:rPr>
              <a:t>没有初始化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7D23904-B2BE-B811-A404-7DE26C528C9F}"/>
              </a:ext>
            </a:extLst>
          </p:cNvPr>
          <p:cNvSpPr txBox="1"/>
          <p:nvPr/>
        </p:nvSpPr>
        <p:spPr>
          <a:xfrm>
            <a:off x="1143000" y="2819403"/>
            <a:ext cx="2438400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pt-BR" altLang="zh-CN" b="1" dirty="0">
                <a:solidFill>
                  <a:srgbClr val="000000"/>
                </a:solidFill>
                <a:latin typeface="Consolas" panose="020B0609020204030204" pitchFamily="49" charset="0"/>
              </a:rPr>
              <a:t>int i;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cin &gt;&gt; n;</a:t>
            </a:r>
          </a:p>
          <a:p>
            <a:r>
              <a:rPr lang="pt-BR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 &lt; n){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</a:t>
            </a:r>
            <a:r>
              <a:rPr lang="pt-BR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i++;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D99FE5-5B51-AE37-E16B-FA78AF607806}"/>
              </a:ext>
            </a:extLst>
          </p:cNvPr>
          <p:cNvSpPr txBox="1"/>
          <p:nvPr/>
        </p:nvSpPr>
        <p:spPr>
          <a:xfrm>
            <a:off x="4772322" y="2819400"/>
            <a:ext cx="2509239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i = 0;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cin &gt;&gt; n;</a:t>
            </a:r>
          </a:p>
          <a:p>
            <a:r>
              <a:rPr lang="pt-BR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 &lt;= n){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</a:t>
            </a:r>
            <a:r>
              <a:rPr lang="pt-BR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i++;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9D7C45F-1C3F-459D-0478-AB1FEE2C9E2B}"/>
              </a:ext>
            </a:extLst>
          </p:cNvPr>
          <p:cNvSpPr txBox="1"/>
          <p:nvPr/>
        </p:nvSpPr>
        <p:spPr>
          <a:xfrm>
            <a:off x="8534400" y="2819401"/>
            <a:ext cx="2438400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i = 1;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cin &gt;&gt; n;</a:t>
            </a:r>
          </a:p>
          <a:p>
            <a:r>
              <a:rPr lang="pt-BR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 &lt;= n){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</a:t>
            </a:r>
            <a:r>
              <a:rPr lang="pt-BR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"*"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i++;</a:t>
            </a:r>
          </a:p>
          <a:p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3655E4F-D4D3-56AC-FF6D-DDC968583494}"/>
              </a:ext>
            </a:extLst>
          </p:cNvPr>
          <p:cNvSpPr txBox="1"/>
          <p:nvPr/>
        </p:nvSpPr>
        <p:spPr>
          <a:xfrm>
            <a:off x="4343400" y="5233134"/>
            <a:ext cx="35814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latin typeface="Consolas" panose="020B0609020204030204" pitchFamily="49" charset="0"/>
              </a:rPr>
              <a:t>i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</a:rPr>
              <a:t>的取值</a:t>
            </a:r>
            <a:r>
              <a:rPr lang="en-US" altLang="zh-CN" sz="2400" b="1" dirty="0">
                <a:latin typeface="Consolas" panose="020B0609020204030204" pitchFamily="49" charset="0"/>
              </a:rPr>
              <a:t>: 0~n, </a:t>
            </a:r>
            <a:r>
              <a:rPr lang="zh-CN" altLang="en-US" sz="2400" b="1" dirty="0">
                <a:latin typeface="Consolas" panose="020B0609020204030204" pitchFamily="49" charset="0"/>
              </a:rPr>
              <a:t>共输出 </a:t>
            </a:r>
            <a:r>
              <a:rPr lang="en-US" altLang="zh-CN" sz="2400" b="1" dirty="0">
                <a:latin typeface="Consolas" panose="020B0609020204030204" pitchFamily="49" charset="0"/>
              </a:rPr>
              <a:t>n+1 </a:t>
            </a:r>
            <a:r>
              <a:rPr lang="zh-CN" altLang="en-US" sz="2400" b="1" dirty="0">
                <a:latin typeface="Consolas" panose="020B0609020204030204" pitchFamily="49" charset="0"/>
              </a:rPr>
              <a:t>个 </a:t>
            </a:r>
            <a:r>
              <a:rPr lang="en-US" altLang="zh-CN" sz="2400" b="1" dirty="0">
                <a:latin typeface="Consolas" panose="020B0609020204030204" pitchFamily="49" charset="0"/>
              </a:rPr>
              <a:t>*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E73B28-46E2-4DE4-4F14-0A6C952FFE50}"/>
              </a:ext>
            </a:extLst>
          </p:cNvPr>
          <p:cNvSpPr txBox="1"/>
          <p:nvPr/>
        </p:nvSpPr>
        <p:spPr>
          <a:xfrm>
            <a:off x="8077200" y="5415126"/>
            <a:ext cx="3352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正确：输出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en-US" altLang="zh-CN" sz="2400" b="1" dirty="0" err="1">
                <a:latin typeface="Consolas" panose="020B0609020204030204" pitchFamily="49" charset="0"/>
              </a:rPr>
              <a:t>n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</a:rPr>
              <a:t>个 *</a:t>
            </a:r>
          </a:p>
        </p:txBody>
      </p:sp>
    </p:spTree>
    <p:extLst>
      <p:ext uri="{BB962C8B-B14F-4D97-AF65-F5344CB8AC3E}">
        <p14:creationId xmlns:p14="http://schemas.microsoft.com/office/powerpoint/2010/main" val="16348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B89AA54-3B0D-E575-D6BB-FBFBFA33CF02}"/>
              </a:ext>
            </a:extLst>
          </p:cNvPr>
          <p:cNvSpPr txBox="1"/>
          <p:nvPr/>
        </p:nvSpPr>
        <p:spPr>
          <a:xfrm>
            <a:off x="1447800" y="2590800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&lt;n)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DC858A0-7831-E9E4-3201-4F206BBC0B82}"/>
              </a:ext>
            </a:extLst>
          </p:cNvPr>
          <p:cNvSpPr txBox="1"/>
          <p:nvPr/>
        </p:nvSpPr>
        <p:spPr>
          <a:xfrm>
            <a:off x="4648200" y="2590800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=n;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&gt;=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1B5AC42-C740-8846-A809-9267B77AACD6}"/>
              </a:ext>
            </a:extLst>
          </p:cNvPr>
          <p:cNvSpPr txBox="1"/>
          <p:nvPr/>
        </p:nvSpPr>
        <p:spPr>
          <a:xfrm>
            <a:off x="7848600" y="2590800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=n;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6627FE-E210-B172-D9BB-F4FF29BFA45B}"/>
              </a:ext>
            </a:extLst>
          </p:cNvPr>
          <p:cNvSpPr txBox="1"/>
          <p:nvPr/>
        </p:nvSpPr>
        <p:spPr>
          <a:xfrm>
            <a:off x="1905000" y="1532717"/>
            <a:ext cx="86106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练习：</a:t>
            </a:r>
            <a:r>
              <a:rPr lang="zh-CN" altLang="en-US" sz="2800" dirty="0">
                <a:latin typeface="Consolas" panose="020B0609020204030204" pitchFamily="49" charset="0"/>
              </a:rPr>
              <a:t>下面哪个代码可以实现循环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次的需求？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  <p:pic>
        <p:nvPicPr>
          <p:cNvPr id="7" name="picture 1190">
            <a:extLst>
              <a:ext uri="{FF2B5EF4-FFF2-40B4-BE49-F238E27FC236}">
                <a16:creationId xmlns:a16="http://schemas.microsoft.com/office/drawing/2014/main" id="{32BB9FA2-A6AA-529C-E835-7A1CE7F97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92563" y="4890665"/>
            <a:ext cx="904493" cy="628120"/>
          </a:xfrm>
          <a:prstGeom prst="rect">
            <a:avLst/>
          </a:prstGeom>
        </p:spPr>
      </p:pic>
      <p:pic>
        <p:nvPicPr>
          <p:cNvPr id="8" name="picture 1192">
            <a:extLst>
              <a:ext uri="{FF2B5EF4-FFF2-40B4-BE49-F238E27FC236}">
                <a16:creationId xmlns:a16="http://schemas.microsoft.com/office/drawing/2014/main" id="{80F137E9-7AA5-268C-6D7D-2133D1F8C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15735" y="4835073"/>
            <a:ext cx="904492" cy="628120"/>
          </a:xfrm>
          <a:prstGeom prst="rect">
            <a:avLst/>
          </a:prstGeom>
        </p:spPr>
      </p:pic>
      <p:pic>
        <p:nvPicPr>
          <p:cNvPr id="9" name="picture 1194">
            <a:extLst>
              <a:ext uri="{FF2B5EF4-FFF2-40B4-BE49-F238E27FC236}">
                <a16:creationId xmlns:a16="http://schemas.microsoft.com/office/drawing/2014/main" id="{A215C7C8-A641-6192-6292-A37F780E5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438908" y="4800600"/>
            <a:ext cx="904493" cy="626033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58878B9-410C-9A4C-2C6E-BB426518729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146270-6DAF-1EC3-D564-FB6E4900CA01}"/>
              </a:ext>
            </a:extLst>
          </p:cNvPr>
          <p:cNvSpPr txBox="1"/>
          <p:nvPr/>
        </p:nvSpPr>
        <p:spPr>
          <a:xfrm>
            <a:off x="1948652" y="5791200"/>
            <a:ext cx="82300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三个代码都可以实现循环 </a:t>
            </a:r>
            <a:r>
              <a:rPr lang="en-US" altLang="zh-CN" sz="2400" b="1" dirty="0">
                <a:latin typeface="Consolas" panose="020B0609020204030204" pitchFamily="49" charset="0"/>
              </a:rPr>
              <a:t>n </a:t>
            </a:r>
            <a:r>
              <a:rPr lang="zh-CN" altLang="en-US" sz="2400" b="1" dirty="0">
                <a:latin typeface="Consolas" panose="020B0609020204030204" pitchFamily="49" charset="0"/>
              </a:rPr>
              <a:t>次的需求，让我们来分析一下。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9A14FA8-E45F-B1DF-77D8-4A0B0708F6EC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E97864-1A51-C962-E1CF-640A56848C03}"/>
              </a:ext>
            </a:extLst>
          </p:cNvPr>
          <p:cNvSpPr txBox="1"/>
          <p:nvPr/>
        </p:nvSpPr>
        <p:spPr>
          <a:xfrm>
            <a:off x="838200" y="2514600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&lt;n)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011A79-E3FE-8E3E-BC37-35330F01D328}"/>
              </a:ext>
            </a:extLst>
          </p:cNvPr>
          <p:cNvSpPr txBox="1"/>
          <p:nvPr/>
        </p:nvSpPr>
        <p:spPr>
          <a:xfrm>
            <a:off x="3771900" y="2891080"/>
            <a:ext cx="7734300" cy="19606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zh-CN" altLang="en-US" sz="2800" dirty="0">
                <a:latin typeface="Consolas" panose="020B0609020204030204" pitchFamily="49" charset="0"/>
              </a:rPr>
              <a:t>从 </a:t>
            </a:r>
            <a:r>
              <a:rPr lang="en-US" altLang="zh-CN" sz="2800" dirty="0">
                <a:latin typeface="Consolas" panose="020B0609020204030204" pitchFamily="49" charset="0"/>
              </a:rPr>
              <a:t>0 </a:t>
            </a:r>
            <a:r>
              <a:rPr lang="zh-CN" altLang="en-US" sz="2800" dirty="0">
                <a:latin typeface="Consolas" panose="020B0609020204030204" pitchFamily="49" charset="0"/>
              </a:rPr>
              <a:t>开始</a:t>
            </a:r>
            <a:r>
              <a:rPr lang="en-US" altLang="zh-CN" sz="2800" dirty="0"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latin typeface="Consolas" panose="020B0609020204030204" pitchFamily="49" charset="0"/>
              </a:rPr>
              <a:t>每次循环</a:t>
            </a:r>
            <a:r>
              <a:rPr lang="en-US" altLang="zh-CN" sz="2800" dirty="0">
                <a:latin typeface="Consolas" panose="020B0609020204030204" pitchFamily="49" charset="0"/>
              </a:rPr>
              <a:t>+1, </a:t>
            </a:r>
            <a:r>
              <a:rPr lang="zh-CN" altLang="en-US" sz="2800" dirty="0">
                <a:latin typeface="Consolas" panose="020B0609020204030204" pitchFamily="49" charset="0"/>
              </a:rPr>
              <a:t>一直到 </a:t>
            </a:r>
            <a:r>
              <a:rPr lang="en-US" altLang="zh-CN" sz="2800" dirty="0">
                <a:latin typeface="Consolas" panose="020B0609020204030204" pitchFamily="49" charset="0"/>
              </a:rPr>
              <a:t>n-1 </a:t>
            </a:r>
            <a:r>
              <a:rPr lang="zh-CN" altLang="en-US" sz="2800" dirty="0">
                <a:latin typeface="Consolas" panose="020B0609020204030204" pitchFamily="49" charset="0"/>
              </a:rPr>
              <a:t>为止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因为当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= n</a:t>
            </a:r>
            <a:r>
              <a:rPr lang="zh-CN" altLang="en-US" sz="2800" dirty="0">
                <a:latin typeface="Consolas" panose="020B0609020204030204" pitchFamily="49" charset="0"/>
              </a:rPr>
              <a:t> 时，条件不成立，循环结束。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从 </a:t>
            </a:r>
            <a:r>
              <a:rPr lang="en-US" altLang="zh-CN" sz="2800" b="1" dirty="0">
                <a:latin typeface="Consolas" panose="020B0609020204030204" pitchFamily="49" charset="0"/>
              </a:rPr>
              <a:t>0 ~ n-1 </a:t>
            </a:r>
            <a:r>
              <a:rPr lang="zh-CN" altLang="en-US" sz="2800" b="1" dirty="0">
                <a:latin typeface="Consolas" panose="020B0609020204030204" pitchFamily="49" charset="0"/>
              </a:rPr>
              <a:t>一共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个数</a:t>
            </a:r>
            <a:r>
              <a:rPr lang="en-US" altLang="zh-CN" sz="2800" b="1" dirty="0">
                <a:latin typeface="Consolas" panose="020B0609020204030204" pitchFamily="49" charset="0"/>
              </a:rPr>
              <a:t>, </a:t>
            </a:r>
            <a:r>
              <a:rPr lang="zh-CN" altLang="en-US" sz="2800" b="1" dirty="0">
                <a:latin typeface="Consolas" panose="020B0609020204030204" pitchFamily="49" charset="0"/>
              </a:rPr>
              <a:t>代表循环了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85695A7-F997-FC8F-8D83-9A65FC8C4049}"/>
              </a:ext>
            </a:extLst>
          </p:cNvPr>
          <p:cNvSpPr txBox="1"/>
          <p:nvPr/>
        </p:nvSpPr>
        <p:spPr>
          <a:xfrm>
            <a:off x="838200" y="1604948"/>
            <a:ext cx="35814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Consolas" panose="020B0609020204030204" pitchFamily="49" charset="0"/>
              </a:rPr>
              <a:t>方法一：循环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次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266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9A14FA8-E45F-B1DF-77D8-4A0B0708F6EC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E97864-1A51-C962-E1CF-640A56848C03}"/>
              </a:ext>
            </a:extLst>
          </p:cNvPr>
          <p:cNvSpPr txBox="1"/>
          <p:nvPr/>
        </p:nvSpPr>
        <p:spPr>
          <a:xfrm>
            <a:off x="838200" y="2514600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=n;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&gt;=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011A79-E3FE-8E3E-BC37-35330F01D328}"/>
              </a:ext>
            </a:extLst>
          </p:cNvPr>
          <p:cNvSpPr txBox="1"/>
          <p:nvPr/>
        </p:nvSpPr>
        <p:spPr>
          <a:xfrm>
            <a:off x="3771900" y="2891080"/>
            <a:ext cx="7658100" cy="19606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zh-CN" altLang="en-US" sz="2800" dirty="0">
                <a:latin typeface="Consolas" panose="020B0609020204030204" pitchFamily="49" charset="0"/>
              </a:rPr>
              <a:t>从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开始</a:t>
            </a:r>
            <a:r>
              <a:rPr lang="en-US" altLang="zh-CN" sz="2800" dirty="0"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latin typeface="Consolas" panose="020B0609020204030204" pitchFamily="49" charset="0"/>
              </a:rPr>
              <a:t>每次循环</a:t>
            </a:r>
            <a:r>
              <a:rPr lang="en-US" altLang="zh-CN" sz="2800" dirty="0">
                <a:latin typeface="Consolas" panose="020B0609020204030204" pitchFamily="49" charset="0"/>
              </a:rPr>
              <a:t>-1, </a:t>
            </a:r>
            <a:r>
              <a:rPr lang="zh-CN" altLang="en-US" sz="2800" dirty="0">
                <a:latin typeface="Consolas" panose="020B0609020204030204" pitchFamily="49" charset="0"/>
              </a:rPr>
              <a:t>一直减到 </a:t>
            </a:r>
            <a:r>
              <a:rPr lang="en-US" altLang="zh-CN" sz="2800" dirty="0">
                <a:latin typeface="Consolas" panose="020B0609020204030204" pitchFamily="49" charset="0"/>
              </a:rPr>
              <a:t>1 </a:t>
            </a:r>
            <a:r>
              <a:rPr lang="zh-CN" altLang="en-US" sz="2800" dirty="0">
                <a:latin typeface="Consolas" panose="020B0609020204030204" pitchFamily="49" charset="0"/>
              </a:rPr>
              <a:t>为止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因为当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= 0</a:t>
            </a:r>
            <a:r>
              <a:rPr lang="zh-CN" altLang="en-US" sz="2800" dirty="0">
                <a:latin typeface="Consolas" panose="020B0609020204030204" pitchFamily="49" charset="0"/>
              </a:rPr>
              <a:t> 时，条件不成立，循环结束。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从 </a:t>
            </a:r>
            <a:r>
              <a:rPr lang="en-US" altLang="zh-CN" sz="2800" b="1" dirty="0">
                <a:latin typeface="Consolas" panose="020B0609020204030204" pitchFamily="49" charset="0"/>
              </a:rPr>
              <a:t>1~n </a:t>
            </a:r>
            <a:r>
              <a:rPr lang="zh-CN" altLang="en-US" sz="2800" b="1" dirty="0">
                <a:latin typeface="Consolas" panose="020B0609020204030204" pitchFamily="49" charset="0"/>
              </a:rPr>
              <a:t>一共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个数</a:t>
            </a:r>
            <a:r>
              <a:rPr lang="en-US" altLang="zh-CN" sz="2800" b="1" dirty="0">
                <a:latin typeface="Consolas" panose="020B0609020204030204" pitchFamily="49" charset="0"/>
              </a:rPr>
              <a:t>, </a:t>
            </a:r>
            <a:r>
              <a:rPr lang="zh-CN" altLang="en-US" sz="2800" b="1" dirty="0">
                <a:latin typeface="Consolas" panose="020B0609020204030204" pitchFamily="49" charset="0"/>
              </a:rPr>
              <a:t>代表循环了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10CCE51-507C-E7B8-C48A-9C8C5F1DFC4B}"/>
              </a:ext>
            </a:extLst>
          </p:cNvPr>
          <p:cNvSpPr txBox="1"/>
          <p:nvPr/>
        </p:nvSpPr>
        <p:spPr>
          <a:xfrm>
            <a:off x="838200" y="1604948"/>
            <a:ext cx="35814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Consolas" panose="020B0609020204030204" pitchFamily="49" charset="0"/>
              </a:rPr>
              <a:t>方法二：循环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次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9758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9A14FA8-E45F-B1DF-77D8-4A0B0708F6EC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E97864-1A51-C962-E1CF-640A56848C03}"/>
              </a:ext>
            </a:extLst>
          </p:cNvPr>
          <p:cNvSpPr txBox="1"/>
          <p:nvPr/>
        </p:nvSpPr>
        <p:spPr>
          <a:xfrm>
            <a:off x="838200" y="2544237"/>
            <a:ext cx="2590800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&gt;&gt;n;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=n;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011A79-E3FE-8E3E-BC37-35330F01D328}"/>
              </a:ext>
            </a:extLst>
          </p:cNvPr>
          <p:cNvSpPr txBox="1"/>
          <p:nvPr/>
        </p:nvSpPr>
        <p:spPr>
          <a:xfrm>
            <a:off x="3771900" y="2920717"/>
            <a:ext cx="7734300" cy="19606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zh-CN" altLang="en-US" sz="2800" dirty="0">
                <a:latin typeface="Consolas" panose="020B0609020204030204" pitchFamily="49" charset="0"/>
              </a:rPr>
              <a:t>从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开始</a:t>
            </a:r>
            <a:r>
              <a:rPr lang="en-US" altLang="zh-CN" sz="2800" dirty="0"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latin typeface="Consolas" panose="020B0609020204030204" pitchFamily="49" charset="0"/>
              </a:rPr>
              <a:t>每次循环</a:t>
            </a:r>
            <a:r>
              <a:rPr lang="en-US" altLang="zh-CN" sz="2800" dirty="0">
                <a:latin typeface="Consolas" panose="020B0609020204030204" pitchFamily="49" charset="0"/>
              </a:rPr>
              <a:t>-1, </a:t>
            </a:r>
            <a:r>
              <a:rPr lang="zh-CN" altLang="en-US" sz="2800" dirty="0">
                <a:latin typeface="Consolas" panose="020B0609020204030204" pitchFamily="49" charset="0"/>
              </a:rPr>
              <a:t>一直到 </a:t>
            </a:r>
            <a:r>
              <a:rPr lang="en-US" altLang="zh-CN" sz="2800" dirty="0">
                <a:latin typeface="Consolas" panose="020B0609020204030204" pitchFamily="49" charset="0"/>
              </a:rPr>
              <a:t>1 </a:t>
            </a:r>
            <a:r>
              <a:rPr lang="zh-CN" altLang="en-US" sz="2800" dirty="0">
                <a:latin typeface="Consolas" panose="020B0609020204030204" pitchFamily="49" charset="0"/>
              </a:rPr>
              <a:t>为止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因为当</a:t>
            </a:r>
            <a:r>
              <a:rPr lang="en-US" altLang="zh-CN" sz="2800" dirty="0">
                <a:latin typeface="Consolas" panose="020B0609020204030204" pitchFamily="49" charset="0"/>
              </a:rPr>
              <a:t> </a:t>
            </a:r>
            <a:r>
              <a:rPr lang="en-US" altLang="zh-CN" sz="2800" dirty="0" err="1"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latin typeface="Consolas" panose="020B0609020204030204" pitchFamily="49" charset="0"/>
              </a:rPr>
              <a:t> = 0</a:t>
            </a:r>
            <a:r>
              <a:rPr lang="zh-CN" altLang="en-US" sz="2800" dirty="0">
                <a:latin typeface="Consolas" panose="020B0609020204030204" pitchFamily="49" charset="0"/>
              </a:rPr>
              <a:t> 时，条件不成立，循环结束。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从 </a:t>
            </a:r>
            <a:r>
              <a:rPr lang="en-US" altLang="zh-CN" sz="2800" b="1" dirty="0">
                <a:latin typeface="Consolas" panose="020B0609020204030204" pitchFamily="49" charset="0"/>
              </a:rPr>
              <a:t>1 ~ n </a:t>
            </a:r>
            <a:r>
              <a:rPr lang="zh-CN" altLang="en-US" sz="2800" b="1" dirty="0">
                <a:latin typeface="Consolas" panose="020B0609020204030204" pitchFamily="49" charset="0"/>
              </a:rPr>
              <a:t>一共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个数</a:t>
            </a:r>
            <a:r>
              <a:rPr lang="en-US" altLang="zh-CN" sz="2800" b="1" dirty="0">
                <a:latin typeface="Consolas" panose="020B0609020204030204" pitchFamily="49" charset="0"/>
              </a:rPr>
              <a:t>, </a:t>
            </a:r>
            <a:r>
              <a:rPr lang="zh-CN" altLang="en-US" sz="2800" b="1" dirty="0">
                <a:latin typeface="Consolas" panose="020B0609020204030204" pitchFamily="49" charset="0"/>
              </a:rPr>
              <a:t>代表循环了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次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F22B44-EE12-845A-1BF4-F4528F2FC4BA}"/>
              </a:ext>
            </a:extLst>
          </p:cNvPr>
          <p:cNvSpPr txBox="1"/>
          <p:nvPr/>
        </p:nvSpPr>
        <p:spPr>
          <a:xfrm>
            <a:off x="838200" y="1604948"/>
            <a:ext cx="35814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Consolas" panose="020B0609020204030204" pitchFamily="49" charset="0"/>
              </a:rPr>
              <a:t>方法三：循环 </a:t>
            </a:r>
            <a:r>
              <a:rPr lang="en-US" altLang="zh-CN" sz="2800" dirty="0">
                <a:latin typeface="Consolas" panose="020B0609020204030204" pitchFamily="49" charset="0"/>
              </a:rPr>
              <a:t>n </a:t>
            </a:r>
            <a:r>
              <a:rPr lang="zh-CN" altLang="en-US" sz="2800" dirty="0">
                <a:latin typeface="Consolas" panose="020B0609020204030204" pitchFamily="49" charset="0"/>
              </a:rPr>
              <a:t>次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7686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858878B9-410C-9A4C-2C6E-BB4265187296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B28F71-CFFB-4243-1D85-35A26CF7E22E}"/>
              </a:ext>
            </a:extLst>
          </p:cNvPr>
          <p:cNvSpPr txBox="1"/>
          <p:nvPr/>
        </p:nvSpPr>
        <p:spPr>
          <a:xfrm>
            <a:off x="808141" y="2667000"/>
            <a:ext cx="10591800" cy="20680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不管是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，还是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，甚至是通过递减的方式，都可以实现不多不少地经历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次循环。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那么，我们应该都去记下来吗？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完全没有必要！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如果我们为同一个任务去记忆多种写法，反而容易在细节上（比如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&lt;=n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）犯错。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451BDA6-4955-540B-EE53-C8C610EB9645}"/>
              </a:ext>
            </a:extLst>
          </p:cNvPr>
          <p:cNvSpPr txBox="1"/>
          <p:nvPr/>
        </p:nvSpPr>
        <p:spPr>
          <a:xfrm>
            <a:off x="808141" y="1600200"/>
            <a:ext cx="7802459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正如大家所看到的，我们想要循环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n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 次，有非常多种办法。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5B48D7-ABF0-2A09-E155-7AB02740DB3E}"/>
              </a:ext>
            </a:extLst>
          </p:cNvPr>
          <p:cNvSpPr txBox="1"/>
          <p:nvPr/>
        </p:nvSpPr>
        <p:spPr>
          <a:xfrm>
            <a:off x="808142" y="5257900"/>
            <a:ext cx="10591799" cy="5445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因此在现阶段，我们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只固定一种模板来记忆和使用：从 </a:t>
            </a:r>
            <a:r>
              <a:rPr lang="en-US" altLang="zh-CN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206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C391ABC-E2ED-EE43-54FA-6F3B3EEDA0A4}"/>
              </a:ext>
            </a:extLst>
          </p:cNvPr>
          <p:cNvSpPr txBox="1"/>
          <p:nvPr/>
        </p:nvSpPr>
        <p:spPr>
          <a:xfrm>
            <a:off x="838200" y="1600200"/>
            <a:ext cx="967740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Consolas" panose="020B0609020204030204" pitchFamily="49" charset="0"/>
              </a:rPr>
              <a:t>while </a:t>
            </a:r>
            <a:r>
              <a:rPr lang="zh-CN" altLang="en-US" sz="2800" b="1" dirty="0">
                <a:latin typeface="Consolas" panose="020B0609020204030204" pitchFamily="49" charset="0"/>
              </a:rPr>
              <a:t>循环 </a:t>
            </a:r>
            <a:r>
              <a:rPr lang="en-US" altLang="zh-CN" sz="2800" b="1" dirty="0">
                <a:latin typeface="Consolas" panose="020B0609020204030204" pitchFamily="49" charset="0"/>
              </a:rPr>
              <a:t>n </a:t>
            </a:r>
            <a:r>
              <a:rPr lang="zh-CN" altLang="en-US" sz="2800" b="1" dirty="0">
                <a:latin typeface="Consolas" panose="020B0609020204030204" pitchFamily="49" charset="0"/>
              </a:rPr>
              <a:t>次 </a:t>
            </a:r>
            <a:r>
              <a:rPr lang="zh-CN" altLang="en-US" sz="2800" dirty="0">
                <a:latin typeface="Consolas" panose="020B0609020204030204" pitchFamily="49" charset="0"/>
              </a:rPr>
              <a:t>的模板代码</a:t>
            </a:r>
            <a:r>
              <a:rPr lang="en-US" altLang="zh-CN" sz="2800" dirty="0">
                <a:latin typeface="Consolas" panose="020B0609020204030204" pitchFamily="49" charset="0"/>
              </a:rPr>
              <a:t>(</a:t>
            </a:r>
            <a:r>
              <a:rPr lang="zh-CN" altLang="en-US" sz="2800" dirty="0">
                <a:latin typeface="Consolas" panose="020B0609020204030204" pitchFamily="49" charset="0"/>
              </a:rPr>
              <a:t>请记录在</a:t>
            </a:r>
            <a:r>
              <a:rPr lang="en-US" altLang="zh-CN" sz="2800" dirty="0">
                <a:latin typeface="Consolas" panose="020B0609020204030204" pitchFamily="49" charset="0"/>
              </a:rPr>
              <a:t>P51</a:t>
            </a:r>
            <a:r>
              <a:rPr lang="zh-CN" altLang="en-US" sz="2800" dirty="0">
                <a:latin typeface="Consolas" panose="020B0609020204030204" pitchFamily="49" charset="0"/>
              </a:rPr>
              <a:t>页的空白处</a:t>
            </a:r>
            <a:r>
              <a:rPr lang="en-US" altLang="zh-CN" sz="2800" dirty="0">
                <a:latin typeface="Consolas" panose="020B0609020204030204" pitchFamily="49" charset="0"/>
              </a:rPr>
              <a:t>)</a:t>
            </a:r>
            <a:r>
              <a:rPr lang="zh-CN" altLang="en-US" sz="2800" dirty="0">
                <a:latin typeface="Consolas" panose="020B0609020204030204" pitchFamily="49" charset="0"/>
              </a:rPr>
              <a:t>：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6157A856-C2D8-EFCD-3080-E19D6B061C57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n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次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2520A03-319F-8AF5-AB7B-9498400B5947}"/>
              </a:ext>
            </a:extLst>
          </p:cNvPr>
          <p:cNvSpPr txBox="1"/>
          <p:nvPr/>
        </p:nvSpPr>
        <p:spPr>
          <a:xfrm>
            <a:off x="2362200" y="3048000"/>
            <a:ext cx="7610475" cy="271356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我们输入的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的值为多少，程序就会循环多少次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n)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在这里写需要循环执行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次的任务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03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399" y="1467211"/>
            <a:ext cx="9144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练习五：</a:t>
            </a:r>
            <a:r>
              <a:rPr lang="zh-CN" altLang="en-US" sz="2400" dirty="0">
                <a:latin typeface="Consolas" panose="020B0609020204030204" pitchFamily="49" charset="0"/>
              </a:rPr>
              <a:t>输出 </a:t>
            </a:r>
            <a:r>
              <a:rPr lang="en-US" altLang="zh-CN" sz="2400" dirty="0">
                <a:latin typeface="Consolas" panose="020B0609020204030204" pitchFamily="49" charset="0"/>
              </a:rPr>
              <a:t>1~100 </a:t>
            </a:r>
            <a:r>
              <a:rPr lang="zh-CN" altLang="en-US" sz="2400" dirty="0">
                <a:latin typeface="Consolas" panose="020B0609020204030204" pitchFamily="49" charset="0"/>
              </a:rPr>
              <a:t>范围里的每个数，每个数之间用换行分隔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pic>
        <p:nvPicPr>
          <p:cNvPr id="5" name="picture 1382">
            <a:extLst>
              <a:ext uri="{FF2B5EF4-FFF2-40B4-BE49-F238E27FC236}">
                <a16:creationId xmlns:a16="http://schemas.microsoft.com/office/drawing/2014/main" id="{2B35C528-4434-C0F8-CD6E-6894C60B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76400" y="2209800"/>
            <a:ext cx="2949506" cy="4122700"/>
          </a:xfrm>
          <a:prstGeom prst="rect">
            <a:avLst/>
          </a:prstGeom>
        </p:spPr>
      </p:pic>
      <p:sp>
        <p:nvSpPr>
          <p:cNvPr id="6" name="textbox 1386">
            <a:extLst>
              <a:ext uri="{FF2B5EF4-FFF2-40B4-BE49-F238E27FC236}">
                <a16:creationId xmlns:a16="http://schemas.microsoft.com/office/drawing/2014/main" id="{B9DA07E6-681D-0919-4884-826C4A2F3C0A}"/>
              </a:ext>
            </a:extLst>
          </p:cNvPr>
          <p:cNvSpPr/>
          <p:nvPr/>
        </p:nvSpPr>
        <p:spPr>
          <a:xfrm>
            <a:off x="2347329" y="4390289"/>
            <a:ext cx="401320" cy="706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3000"/>
              </a:lnSpc>
            </a:pPr>
            <a:r>
              <a:rPr sz="20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99</a:t>
            </a:r>
            <a:endParaRPr lang="en-US" altLang="en-US" sz="20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500" dirty="0"/>
          </a:p>
          <a:p>
            <a:pPr marL="23495" algn="l" rtl="0" eaLnBrk="0">
              <a:lnSpc>
                <a:spcPct val="73000"/>
              </a:lnSpc>
            </a:pPr>
            <a:r>
              <a:rPr sz="2000" kern="0" spc="-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100</a:t>
            </a:r>
            <a:endParaRPr lang="en-US" altLang="en-US" sz="2000" dirty="0"/>
          </a:p>
        </p:txBody>
      </p:sp>
      <p:sp>
        <p:nvSpPr>
          <p:cNvPr id="7" name="textbox 1388">
            <a:extLst>
              <a:ext uri="{FF2B5EF4-FFF2-40B4-BE49-F238E27FC236}">
                <a16:creationId xmlns:a16="http://schemas.microsoft.com/office/drawing/2014/main" id="{522E519F-B0A7-1AA6-8281-21F5368738B1}"/>
              </a:ext>
            </a:extLst>
          </p:cNvPr>
          <p:cNvSpPr/>
          <p:nvPr/>
        </p:nvSpPr>
        <p:spPr>
          <a:xfrm>
            <a:off x="2349869" y="2562758"/>
            <a:ext cx="141604" cy="1162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r" rtl="0" eaLnBrk="0">
              <a:lnSpc>
                <a:spcPct val="79000"/>
              </a:lnSpc>
            </a:pPr>
            <a:r>
              <a:rPr sz="1800" kern="0" spc="-8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endParaRPr lang="en-US" altLang="en-US" sz="18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r" rtl="0" eaLnBrk="0">
              <a:lnSpc>
                <a:spcPct val="76000"/>
              </a:lnSpc>
              <a:spcBef>
                <a:spcPts val="570"/>
              </a:spcBef>
            </a:pPr>
            <a:r>
              <a:rPr sz="1900" kern="0" spc="-8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endParaRPr lang="en-US" altLang="en-US" sz="19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algn="r" rtl="0" eaLnBrk="0">
              <a:lnSpc>
                <a:spcPct val="73000"/>
              </a:lnSpc>
              <a:spcBef>
                <a:spcPts val="5"/>
              </a:spcBef>
            </a:pPr>
            <a:r>
              <a:rPr sz="20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endParaRPr lang="en-US" altLang="en-US" sz="2000" dirty="0"/>
          </a:p>
        </p:txBody>
      </p:sp>
      <p:pic>
        <p:nvPicPr>
          <p:cNvPr id="8" name="picture 1390">
            <a:extLst>
              <a:ext uri="{FF2B5EF4-FFF2-40B4-BE49-F238E27FC236}">
                <a16:creationId xmlns:a16="http://schemas.microsoft.com/office/drawing/2014/main" id="{5FA08163-2667-C8E4-C09D-7C6A858E3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68412" y="4081171"/>
            <a:ext cx="331342" cy="2819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3F38495-6E36-B65C-E111-D649DAAB302B}"/>
              </a:ext>
            </a:extLst>
          </p:cNvPr>
          <p:cNvSpPr txBox="1"/>
          <p:nvPr/>
        </p:nvSpPr>
        <p:spPr>
          <a:xfrm>
            <a:off x="5755481" y="2286000"/>
            <a:ext cx="4495800" cy="314445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"1\n"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"2\n"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"3\n"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"4\n"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……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"99\n"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"100\n"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B437DD-C35D-B35C-7FEF-5BE0BFF71B37}"/>
              </a:ext>
            </a:extLst>
          </p:cNvPr>
          <p:cNvSpPr txBox="1"/>
          <p:nvPr/>
        </p:nvSpPr>
        <p:spPr>
          <a:xfrm>
            <a:off x="5562600" y="5787575"/>
            <a:ext cx="487203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本质就是遍历某个范围内的所有数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3258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52566530-3C12-BBE2-4F42-1B0AA7F68C20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A3A38A7-D71B-B161-CE47-296E51B9B55B}"/>
              </a:ext>
            </a:extLst>
          </p:cNvPr>
          <p:cNvSpPr txBox="1"/>
          <p:nvPr/>
        </p:nvSpPr>
        <p:spPr>
          <a:xfrm>
            <a:off x="914400" y="1600200"/>
            <a:ext cx="10287000" cy="10481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因为每次都在做“输出一个数并换行”，而每次变化的只是输出的数字。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于是，就可以用一个变量表示现在要输出的数：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0C5E596-744B-D0EF-930D-8197EA502E97}"/>
              </a:ext>
            </a:extLst>
          </p:cNvPr>
          <p:cNvSpPr txBox="1"/>
          <p:nvPr/>
        </p:nvSpPr>
        <p:spPr>
          <a:xfrm>
            <a:off x="3886200" y="3200400"/>
            <a:ext cx="3276600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A36ACF-B296-4BEB-F2AE-CE8E7C19A80D}"/>
              </a:ext>
            </a:extLst>
          </p:cNvPr>
          <p:cNvSpPr txBox="1"/>
          <p:nvPr/>
        </p:nvSpPr>
        <p:spPr>
          <a:xfrm>
            <a:off x="914400" y="4479798"/>
            <a:ext cx="10287000" cy="15560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那么我们让变量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记住现在要输出哪个数。开始时是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，输出以后把它变成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，再输出，再变成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……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++)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只要它没有超过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，就继续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100)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通过这种方法，就可以实现输出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1~100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范围里的每个数。</a:t>
            </a:r>
          </a:p>
        </p:txBody>
      </p:sp>
    </p:spTree>
    <p:extLst>
      <p:ext uri="{BB962C8B-B14F-4D97-AF65-F5344CB8AC3E}">
        <p14:creationId xmlns:p14="http://schemas.microsoft.com/office/powerpoint/2010/main" val="26713762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52566530-3C12-BBE2-4F42-1B0AA7F68C20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EA47B9-AF74-24E0-1D0D-0872DF0A2687}"/>
              </a:ext>
            </a:extLst>
          </p:cNvPr>
          <p:cNvSpPr txBox="1"/>
          <p:nvPr/>
        </p:nvSpPr>
        <p:spPr>
          <a:xfrm>
            <a:off x="2362200" y="4076988"/>
            <a:ext cx="7467600" cy="17902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开始</a:t>
            </a:r>
          </a:p>
          <a:p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当前的数不超过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100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，就执行循环体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"\n"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输出当前的数并换行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++; 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准备下一个数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9275AE-FECF-D960-4D89-AA93BDAA2ACB}"/>
              </a:ext>
            </a:extLst>
          </p:cNvPr>
          <p:cNvSpPr txBox="1"/>
          <p:nvPr/>
        </p:nvSpPr>
        <p:spPr>
          <a:xfrm>
            <a:off x="990600" y="1380790"/>
            <a:ext cx="10363200" cy="25860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核心思路：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使用变量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表示当前要输出的数字。因为题目要求从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开始，所以将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的初始值设置为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接着使用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循环判断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是否小于或等于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。只要条件成立，就输出当前的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，并使用换行符让每个数字单独占一行。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输出完成后，将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加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，这样下一轮循环就可以输出下一个数字。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当输出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后，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会变成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，此时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100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不成立，循环结束。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01D429-F6A1-F69B-EB5A-07CE3031B3C6}"/>
              </a:ext>
            </a:extLst>
          </p:cNvPr>
          <p:cNvSpPr txBox="1"/>
          <p:nvPr/>
        </p:nvSpPr>
        <p:spPr>
          <a:xfrm>
            <a:off x="2247900" y="5977391"/>
            <a:ext cx="769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练习：请修改代码，使得程序可以“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～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”和“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～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7029632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1676400" y="1595735"/>
            <a:ext cx="9144000" cy="1693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练习六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重要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  <a:r>
              <a:rPr lang="zh-CN" altLang="en-US" sz="2400" b="1" dirty="0">
                <a:latin typeface="Consolas" panose="020B0609020204030204" pitchFamily="49" charset="0"/>
              </a:rPr>
              <a:t>：累加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输入一个整数 </a:t>
            </a:r>
            <a:r>
              <a:rPr lang="en-US" altLang="zh-CN" sz="2400" dirty="0">
                <a:latin typeface="Consolas" panose="020B0609020204030204" pitchFamily="49" charset="0"/>
              </a:rPr>
              <a:t>n, </a:t>
            </a:r>
            <a:r>
              <a:rPr lang="zh-CN" altLang="en-US" sz="2400" dirty="0">
                <a:latin typeface="Consolas" panose="020B0609020204030204" pitchFamily="49" charset="0"/>
              </a:rPr>
              <a:t>求 </a:t>
            </a:r>
            <a:r>
              <a:rPr lang="en-US" altLang="zh-CN" sz="2400" dirty="0">
                <a:latin typeface="Consolas" panose="020B0609020204030204" pitchFamily="49" charset="0"/>
              </a:rPr>
              <a:t>1~n </a:t>
            </a:r>
            <a:r>
              <a:rPr lang="zh-CN" altLang="en-US" sz="2400" dirty="0">
                <a:latin typeface="Consolas" panose="020B0609020204030204" pitchFamily="49" charset="0"/>
              </a:rPr>
              <a:t>中所有整数之和。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也就是令 </a:t>
            </a:r>
            <a:r>
              <a:rPr lang="en-US" altLang="zh-CN" sz="2400" dirty="0">
                <a:latin typeface="Consolas" panose="020B0609020204030204" pitchFamily="49" charset="0"/>
              </a:rPr>
              <a:t>s = 1+2+3+…+n, </a:t>
            </a:r>
            <a:r>
              <a:rPr lang="zh-CN" altLang="en-US" sz="2400" dirty="0">
                <a:latin typeface="Consolas" panose="020B0609020204030204" pitchFamily="49" charset="0"/>
              </a:rPr>
              <a:t>要求输出 </a:t>
            </a:r>
            <a:r>
              <a:rPr lang="en-US" altLang="zh-CN" sz="2400" dirty="0">
                <a:latin typeface="Consolas" panose="020B0609020204030204" pitchFamily="49" charset="0"/>
              </a:rPr>
              <a:t>s </a:t>
            </a:r>
            <a:r>
              <a:rPr lang="zh-CN" altLang="en-US" sz="2400" dirty="0">
                <a:latin typeface="Consolas" panose="020B0609020204030204" pitchFamily="49" charset="0"/>
              </a:rPr>
              <a:t>的值</a:t>
            </a:r>
            <a:r>
              <a:rPr lang="en-US" altLang="zh-CN" sz="2400" dirty="0">
                <a:latin typeface="Consolas" panose="020B0609020204030204" pitchFamily="49" charset="0"/>
              </a:rPr>
              <a:t>.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9BE7D94-6545-6E4E-FB6D-F65DC005354D}"/>
              </a:ext>
            </a:extLst>
          </p:cNvPr>
          <p:cNvSpPr txBox="1"/>
          <p:nvPr/>
        </p:nvSpPr>
        <p:spPr>
          <a:xfrm>
            <a:off x="1676400" y="3581400"/>
            <a:ext cx="9143999" cy="24656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输入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输出样例：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如果输入是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，程序应该计算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+ 2 + 3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如果输入是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，程序应该计算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+ 2 + 3 + 4 + 5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如果输入是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，程序应该计算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+ 2 + ... + 100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87053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3D179C-16CA-1E23-9921-BFD436AAA1E5}"/>
              </a:ext>
            </a:extLst>
          </p:cNvPr>
          <p:cNvSpPr txBox="1"/>
          <p:nvPr/>
        </p:nvSpPr>
        <p:spPr>
          <a:xfrm>
            <a:off x="990600" y="1447800"/>
            <a:ext cx="10363200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这个问题，我们无法一步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直接计算出答案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。当然对于人类而言，我们的大脑在计算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1+2+3+4+5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时，其实也是一步步计算来的：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+ 2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，得到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再用上一步的结果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，去加上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，得到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再用上一步的结果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，去加上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，得到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最后用上一步的结果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，去加上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，得到最终的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9388FF-FBC7-D0B2-D071-64810A165436}"/>
              </a:ext>
            </a:extLst>
          </p:cNvPr>
          <p:cNvSpPr txBox="1"/>
          <p:nvPr/>
        </p:nvSpPr>
        <p:spPr>
          <a:xfrm>
            <a:off x="914400" y="4648200"/>
            <a:ext cx="1036320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在这个过程中关键的一点是：我们的大脑里始终记着一个“当前的和”。</a:t>
            </a:r>
            <a:r>
              <a:rPr lang="zh-CN" altLang="en-US" sz="2000" b="1" dirty="0"/>
              <a:t>而这个“当前的和”在计算过程中是 不断变化的、滚雪球式增长的。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程序也需要这样一个能记事的角色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我们把它称之为“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累加器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153391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967056-B20A-14B9-B749-9BE08910CF61}"/>
              </a:ext>
            </a:extLst>
          </p:cNvPr>
          <p:cNvSpPr txBox="1"/>
          <p:nvPr/>
        </p:nvSpPr>
        <p:spPr>
          <a:xfrm>
            <a:off x="838200" y="1324306"/>
            <a:ext cx="10668000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假设输入的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，那么代表着我们就要计算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1+2+3+4+5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程序需要两个变量：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表示这次要加的数，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是累加器用来保存已经累加得到的和。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开始时还没有加任何数，所以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的初始值是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；第一个要加的数是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，所以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的初始值是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每一轮先把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加到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中，再让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加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，准备加下一个数。一直加到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，最后输出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920BCDD1-2CAF-2DE8-1DA7-22CBC5F96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57986"/>
              </p:ext>
            </p:extLst>
          </p:nvPr>
        </p:nvGraphicFramePr>
        <p:xfrm>
          <a:off x="2476500" y="3994917"/>
          <a:ext cx="7391400" cy="236219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294484">
                  <a:extLst>
                    <a:ext uri="{9D8B030D-6E8A-4147-A177-3AD203B41FA5}">
                      <a16:colId xmlns:a16="http://schemas.microsoft.com/office/drawing/2014/main" val="1662936046"/>
                    </a:ext>
                  </a:extLst>
                </a:gridCol>
                <a:gridCol w="2026503">
                  <a:extLst>
                    <a:ext uri="{9D8B030D-6E8A-4147-A177-3AD203B41FA5}">
                      <a16:colId xmlns:a16="http://schemas.microsoft.com/office/drawing/2014/main" val="1595338589"/>
                    </a:ext>
                  </a:extLst>
                </a:gridCol>
                <a:gridCol w="1371441">
                  <a:extLst>
                    <a:ext uri="{9D8B030D-6E8A-4147-A177-3AD203B41FA5}">
                      <a16:colId xmlns:a16="http://schemas.microsoft.com/office/drawing/2014/main" val="945615619"/>
                    </a:ext>
                  </a:extLst>
                </a:gridCol>
                <a:gridCol w="1698972">
                  <a:extLst>
                    <a:ext uri="{9D8B030D-6E8A-4147-A177-3AD203B41FA5}">
                      <a16:colId xmlns:a16="http://schemas.microsoft.com/office/drawing/2014/main" val="1154213835"/>
                    </a:ext>
                  </a:extLst>
                </a:gridCol>
              </a:tblGrid>
              <a:tr h="6303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</a:rPr>
                        <a:t>这次要加的数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endParaRPr lang="en-US" sz="2000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</a:rPr>
                        <a:t>累加前的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r>
                        <a:rPr lang="en-US" altLang="zh-CN" sz="2000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um</a:t>
                      </a:r>
                      <a:endParaRPr lang="en-US" sz="2000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</a:rPr>
                        <a:t>本次计算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</a:rPr>
                        <a:t>累加后的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s</a:t>
                      </a:r>
                      <a:endParaRPr lang="en-US" sz="2000" dirty="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162924415"/>
                  </a:ext>
                </a:extLst>
              </a:tr>
              <a:tr h="34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0 + 1</a:t>
                      </a:r>
                      <a:endParaRPr lang="zh-CN" altLang="en-US" sz="200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1176398746"/>
                  </a:ext>
                </a:extLst>
              </a:tr>
              <a:tr h="34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1 + 2</a:t>
                      </a:r>
                      <a:endParaRPr lang="zh-CN" altLang="en-US" sz="200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4129321825"/>
                  </a:ext>
                </a:extLst>
              </a:tr>
              <a:tr h="34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3 + 3</a:t>
                      </a:r>
                      <a:endParaRPr lang="zh-CN" altLang="en-US" sz="200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3429313866"/>
                  </a:ext>
                </a:extLst>
              </a:tr>
              <a:tr h="34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6 + 4</a:t>
                      </a:r>
                      <a:endParaRPr lang="zh-CN" altLang="en-US" sz="200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effectLst/>
                          <a:latin typeface="Consolas" panose="020B0609020204030204" pitchFamily="49" charset="0"/>
                        </a:rPr>
                        <a:t>10</a:t>
                      </a: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2790014359"/>
                  </a:ext>
                </a:extLst>
              </a:tr>
              <a:tr h="34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10</a:t>
                      </a: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10 + 5</a:t>
                      </a:r>
                      <a:endParaRPr lang="zh-CN" altLang="en-US" sz="2000"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102" marR="7102" marT="3551" marB="35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</a:rPr>
                        <a:t>15</a:t>
                      </a:r>
                    </a:p>
                  </a:txBody>
                  <a:tcPr marL="7102" marR="7102" marT="3551" marB="3551" anchor="ctr"/>
                </a:tc>
                <a:extLst>
                  <a:ext uri="{0D108BD9-81ED-4DB2-BD59-A6C34878D82A}">
                    <a16:rowId xmlns:a16="http://schemas.microsoft.com/office/drawing/2014/main" val="364354503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9BB96F67-7910-45C8-B5FC-5CBB185D56F6}"/>
              </a:ext>
            </a:extLst>
          </p:cNvPr>
          <p:cNvSpPr txBox="1"/>
          <p:nvPr/>
        </p:nvSpPr>
        <p:spPr>
          <a:xfrm>
            <a:off x="838200" y="3381995"/>
            <a:ext cx="32004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可以用表格一起来算一遍：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3960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56C979-287C-BD60-E6AD-C723997F2CD3}"/>
              </a:ext>
            </a:extLst>
          </p:cNvPr>
          <p:cNvSpPr txBox="1"/>
          <p:nvPr/>
        </p:nvSpPr>
        <p:spPr>
          <a:xfrm>
            <a:off x="962025" y="1447800"/>
            <a:ext cx="10239375" cy="3735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题目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核心思路：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我们需要一个变量，就叫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，专门用来存放累加的和，它叫做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累加器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在计算开始前，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还没有加任何数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。所以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的初始值是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我们需要一个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计数器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，它从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开始，依次取到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...,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。这个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代表我们当前要加的那个数。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循环，让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遍历到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在循环的每一次中，我们都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执行一个累加动作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= sum +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代表把当前的数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，加到已有的和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中去，并用得到的新和，更新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自己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0C2859-D1BE-B907-6C40-4E2FEDEFC0AB}"/>
              </a:ext>
            </a:extLst>
          </p:cNvPr>
          <p:cNvSpPr txBox="1"/>
          <p:nvPr/>
        </p:nvSpPr>
        <p:spPr>
          <a:xfrm>
            <a:off x="962025" y="5695890"/>
            <a:ext cx="102108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这个不断累加的过程，就像滚雪球一样，而最后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，就是我们所求的总和。</a:t>
            </a:r>
          </a:p>
        </p:txBody>
      </p:sp>
    </p:spTree>
    <p:extLst>
      <p:ext uri="{BB962C8B-B14F-4D97-AF65-F5344CB8AC3E}">
        <p14:creationId xmlns:p14="http://schemas.microsoft.com/office/powerpoint/2010/main" val="80232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A543662-1580-20A4-B815-261BEE8E8D14}"/>
              </a:ext>
            </a:extLst>
          </p:cNvPr>
          <p:cNvSpPr txBox="1"/>
          <p:nvPr/>
        </p:nvSpPr>
        <p:spPr>
          <a:xfrm>
            <a:off x="4343400" y="3149372"/>
            <a:ext cx="6781800" cy="31752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sum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累加器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，初始值为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循环计数器，从第一个要加的数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开始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循环条件：只要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还没有超过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，就继续累加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n)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将当前的数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累加到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中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sum = sum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也可以简写为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 +=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循环结束后，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中存放的就是最终的累加结果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sum;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E352C73-ADA2-6709-84CA-F2760A44E82F}"/>
              </a:ext>
            </a:extLst>
          </p:cNvPr>
          <p:cNvSpPr txBox="1"/>
          <p:nvPr/>
        </p:nvSpPr>
        <p:spPr>
          <a:xfrm>
            <a:off x="1295400" y="1295400"/>
            <a:ext cx="9753600" cy="1708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在循环开始前，创建一个用于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存放结果的变量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，并将其初始化为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sum = 0;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在循环开始前，初始化用于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控制循环次数的计数器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循环条件：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设置正确的循环范围。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n)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循环体内的操作：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累加：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= sum +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更新计数器：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++;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E54E98-BDC2-AE6E-96C7-2061DAA71C5B}"/>
              </a:ext>
            </a:extLst>
          </p:cNvPr>
          <p:cNvSpPr txBox="1"/>
          <p:nvPr/>
        </p:nvSpPr>
        <p:spPr>
          <a:xfrm>
            <a:off x="1371600" y="4648200"/>
            <a:ext cx="269367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代码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实现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185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5C7729F1-10B5-9C0F-B3A5-3833E1530DFF}"/>
              </a:ext>
            </a:extLst>
          </p:cNvPr>
          <p:cNvSpPr txBox="1"/>
          <p:nvPr/>
        </p:nvSpPr>
        <p:spPr>
          <a:xfrm>
            <a:off x="952500" y="1371600"/>
            <a:ext cx="10287000" cy="1693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练习七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重要</a:t>
            </a:r>
            <a:r>
              <a:rPr lang="en-US" altLang="zh-CN" sz="2400" b="1" dirty="0">
                <a:latin typeface="Consolas" panose="020B0609020204030204" pitchFamily="49" charset="0"/>
              </a:rPr>
              <a:t>) </a:t>
            </a:r>
            <a:r>
              <a:rPr lang="zh-CN" altLang="en-US" sz="2400" b="1" dirty="0">
                <a:latin typeface="Consolas" panose="020B0609020204030204" pitchFamily="49" charset="0"/>
              </a:rPr>
              <a:t>：输出区间内的偶数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</a:rPr>
              <a:t>遍历与筛选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分别输入 整数</a:t>
            </a:r>
            <a:r>
              <a:rPr lang="en-US" altLang="zh-CN" sz="2400" dirty="0">
                <a:latin typeface="Consolas" panose="020B0609020204030204" pitchFamily="49" charset="0"/>
              </a:rPr>
              <a:t>n1 </a:t>
            </a:r>
            <a:r>
              <a:rPr lang="zh-CN" altLang="en-US" sz="2400" dirty="0">
                <a:latin typeface="Consolas" panose="020B0609020204030204" pitchFamily="49" charset="0"/>
              </a:rPr>
              <a:t>和 整数</a:t>
            </a:r>
            <a:r>
              <a:rPr lang="en-US" altLang="zh-CN" sz="2400" dirty="0">
                <a:latin typeface="Consolas" panose="020B0609020204030204" pitchFamily="49" charset="0"/>
              </a:rPr>
              <a:t>n2</a:t>
            </a:r>
            <a:r>
              <a:rPr lang="zh-CN" altLang="en-US" sz="2400" dirty="0">
                <a:latin typeface="Consolas" panose="020B0609020204030204" pitchFamily="49" charset="0"/>
              </a:rPr>
              <a:t>，要求输出 </a:t>
            </a:r>
            <a:r>
              <a:rPr lang="en-US" altLang="zh-CN" sz="2400" dirty="0">
                <a:latin typeface="Consolas" panose="020B0609020204030204" pitchFamily="49" charset="0"/>
              </a:rPr>
              <a:t>n1~n2 (</a:t>
            </a:r>
            <a:r>
              <a:rPr lang="zh-CN" altLang="en-US" sz="2400" dirty="0">
                <a:latin typeface="Consolas" panose="020B0609020204030204" pitchFamily="49" charset="0"/>
              </a:rPr>
              <a:t>包含</a:t>
            </a:r>
            <a:r>
              <a:rPr lang="en-US" altLang="zh-CN" sz="2400" dirty="0">
                <a:latin typeface="Consolas" panose="020B0609020204030204" pitchFamily="49" charset="0"/>
              </a:rPr>
              <a:t>n1 </a:t>
            </a:r>
            <a:r>
              <a:rPr lang="zh-CN" altLang="en-US" sz="2400" dirty="0">
                <a:latin typeface="Consolas" panose="020B0609020204030204" pitchFamily="49" charset="0"/>
              </a:rPr>
              <a:t>与 </a:t>
            </a:r>
            <a:r>
              <a:rPr lang="en-US" altLang="zh-CN" sz="2400" dirty="0">
                <a:latin typeface="Consolas" panose="020B0609020204030204" pitchFamily="49" charset="0"/>
              </a:rPr>
              <a:t>n2)</a:t>
            </a:r>
            <a:r>
              <a:rPr lang="zh-CN" altLang="en-US" sz="2400" dirty="0">
                <a:latin typeface="Consolas" panose="020B0609020204030204" pitchFamily="49" charset="0"/>
              </a:rPr>
              <a:t>之间的所有偶数。每个偶数单独占一行。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E5D477F-FD19-2B58-02F3-3465C1F10BCD}"/>
              </a:ext>
            </a:extLst>
          </p:cNvPr>
          <p:cNvSpPr txBox="1"/>
          <p:nvPr/>
        </p:nvSpPr>
        <p:spPr>
          <a:xfrm>
            <a:off x="952500" y="3276600"/>
            <a:ext cx="10287000" cy="29518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这个问题与我们之前的题目“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输出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100”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的练习非常相似，但增加了一个步骤。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相似之处是我们都需要一个变量，从起始数字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开始，一步步地增加，直到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结束。这个过程，我们称之为对一个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数字区间的遍历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循环非常擅长做这件事。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但是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我们不能再像之前那样，把遍历到的每一个数都打印出来。我们需要在打印之前，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增加一个筛选环节：判断当前这个数是不是偶数。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如果是偶数，就打印输出它。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如果是奇数，就直接跳过，什么也不做，继续检查下一个数。</a:t>
            </a:r>
          </a:p>
        </p:txBody>
      </p:sp>
    </p:spTree>
    <p:extLst>
      <p:ext uri="{BB962C8B-B14F-4D97-AF65-F5344CB8AC3E}">
        <p14:creationId xmlns:p14="http://schemas.microsoft.com/office/powerpoint/2010/main" val="392786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D07F12-D84B-CC18-2384-19B798C800BD}"/>
              </a:ext>
            </a:extLst>
          </p:cNvPr>
          <p:cNvSpPr txBox="1"/>
          <p:nvPr/>
        </p:nvSpPr>
        <p:spPr>
          <a:xfrm>
            <a:off x="990600" y="1447800"/>
            <a:ext cx="10439400" cy="44353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如何判断偶数？ </a:t>
            </a:r>
            <a:endParaRPr lang="en-US" altLang="zh-CN" sz="22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我们之前在学习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语句时已经掌握了：一个数如果是偶数，那么它除以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的余数必然为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。在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中，这个判断就是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number % 2 == 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故我们的程序将会把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循环和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语句结合起来</a:t>
            </a: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zh-CN" altLang="en-US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循环来遍历从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的每一个整数。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循环的内部，用一个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语句来筛选出其中的偶数，并只对偶数执行输出操作。</a:t>
            </a:r>
          </a:p>
        </p:txBody>
      </p:sp>
    </p:spTree>
    <p:extLst>
      <p:ext uri="{BB962C8B-B14F-4D97-AF65-F5344CB8AC3E}">
        <p14:creationId xmlns:p14="http://schemas.microsoft.com/office/powerpoint/2010/main" val="155968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92810E-8E3B-2547-D254-8EEF225F0C65}"/>
              </a:ext>
            </a:extLst>
          </p:cNvPr>
          <p:cNvSpPr txBox="1"/>
          <p:nvPr/>
        </p:nvSpPr>
        <p:spPr>
          <a:xfrm>
            <a:off x="1143000" y="1981200"/>
            <a:ext cx="10248900" cy="385233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准备变量并接收区间的起始和结束值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int n1, n2; 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&gt;&gt; n1 &gt;&gt; n2;</a:t>
            </a:r>
          </a:p>
          <a:p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初始化循环变量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当前的数字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2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，让它从区间的起点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n1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开始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= n1;</a:t>
            </a:r>
          </a:p>
          <a:p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循环条件：只要当前数字 </a:t>
            </a:r>
            <a:r>
              <a:rPr lang="en-US" altLang="zh-CN" sz="22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还没有超过区间的终点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n2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，就继续</a:t>
            </a:r>
          </a:p>
          <a:p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&lt;= n2) {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b="1" dirty="0">
                <a:solidFill>
                  <a:srgbClr val="008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// </a:t>
            </a:r>
            <a:r>
              <a:rPr lang="zh-CN" altLang="en-US" sz="2200" b="1" dirty="0">
                <a:solidFill>
                  <a:srgbClr val="008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需要在这里写出判断并输出偶数的循环体</a:t>
            </a:r>
            <a:endParaRPr lang="en-US" altLang="zh-CN" sz="2200" b="1" dirty="0">
              <a:solidFill>
                <a:srgbClr val="008000"/>
              </a:solidFill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更新循环变量 </a:t>
            </a:r>
            <a:r>
              <a:rPr lang="en-US" altLang="zh-CN" sz="22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094B1F6-E761-2529-A536-222A59D5746D}"/>
              </a:ext>
            </a:extLst>
          </p:cNvPr>
          <p:cNvSpPr txBox="1"/>
          <p:nvPr/>
        </p:nvSpPr>
        <p:spPr>
          <a:xfrm>
            <a:off x="1143000" y="1316136"/>
            <a:ext cx="102489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写出用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循环来遍历从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n1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n2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的每一个整数的代码。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007311-F93D-0BC5-FFB4-6C1385540328}"/>
              </a:ext>
            </a:extLst>
          </p:cNvPr>
          <p:cNvSpPr txBox="1"/>
          <p:nvPr/>
        </p:nvSpPr>
        <p:spPr>
          <a:xfrm>
            <a:off x="1143000" y="5943600"/>
            <a:ext cx="10248900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在循环体内，</a:t>
            </a:r>
            <a:r>
              <a:rPr lang="en-US" altLang="zh-CN" sz="22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的值的变化范围为：</a:t>
            </a:r>
            <a:r>
              <a:rPr lang="en-US" altLang="zh-CN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n1 ~ n2, </a:t>
            </a: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可以自行在编程软件中尝试一下。</a:t>
            </a:r>
            <a:endParaRPr lang="en-US" altLang="zh-CN" sz="22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5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92810E-8E3B-2547-D254-8EEF225F0C65}"/>
              </a:ext>
            </a:extLst>
          </p:cNvPr>
          <p:cNvSpPr txBox="1"/>
          <p:nvPr/>
        </p:nvSpPr>
        <p:spPr>
          <a:xfrm>
            <a:off x="1066800" y="2889994"/>
            <a:ext cx="10248900" cy="320600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循环条件：只要当前数字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还没有超过区间的终点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n2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，就继续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n2)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使用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if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判断当前数字是否为偶数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是偶数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，则执行打印操作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更新变量：无论当前数是奇数还是偶数，都要让它加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，让程序去检查下一个数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094B1F6-E761-2529-A536-222A59D5746D}"/>
              </a:ext>
            </a:extLst>
          </p:cNvPr>
          <p:cNvSpPr txBox="1"/>
          <p:nvPr/>
        </p:nvSpPr>
        <p:spPr>
          <a:xfrm>
            <a:off x="1066800" y="1431497"/>
            <a:ext cx="102489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循环的内部，需要用一个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语句来筛选出其中的偶数，并只对偶数执行输出操作。</a:t>
            </a:r>
          </a:p>
        </p:txBody>
      </p:sp>
    </p:spTree>
    <p:extLst>
      <p:ext uri="{BB962C8B-B14F-4D97-AF65-F5344CB8AC3E}">
        <p14:creationId xmlns:p14="http://schemas.microsoft.com/office/powerpoint/2010/main" val="179553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92810E-8E3B-2547-D254-8EEF225F0C65}"/>
              </a:ext>
            </a:extLst>
          </p:cNvPr>
          <p:cNvSpPr txBox="1"/>
          <p:nvPr/>
        </p:nvSpPr>
        <p:spPr>
          <a:xfrm>
            <a:off x="1066800" y="1600200"/>
            <a:ext cx="10210800" cy="474488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准备变量并接收区间的起始和结束值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n1, n2;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n1 &gt;&gt; n2;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初始化一个循环变量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，让它从区间的起点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n1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开始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n1;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循环条件：只要当前数字还没有超过区间的终点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n2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，就继续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n2)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使用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if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判断当前数字是否为偶数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是偶数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，则执行打印操作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更新变量：无论当前数是奇数还是偶数，都要让它加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，让程序去检查下一个数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0BBE8D-23F1-6419-BE8C-181819FA6680}"/>
              </a:ext>
            </a:extLst>
          </p:cNvPr>
          <p:cNvSpPr txBox="1"/>
          <p:nvPr/>
        </p:nvSpPr>
        <p:spPr>
          <a:xfrm>
            <a:off x="5219700" y="937368"/>
            <a:ext cx="17526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完整代码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160759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9300714-D555-02B3-F7C1-6448EDBE427A}"/>
              </a:ext>
            </a:extLst>
          </p:cNvPr>
          <p:cNvSpPr txBox="1"/>
          <p:nvPr/>
        </p:nvSpPr>
        <p:spPr>
          <a:xfrm>
            <a:off x="800100" y="1447800"/>
            <a:ext cx="10591800" cy="544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而这种模式我们叫做遍历与筛选模式，它是一个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能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解决大量问题的核心基础框架。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3BDFCDE-3EA5-5841-B4C7-651785AFB4FE}"/>
                  </a:ext>
                </a:extLst>
              </p:cNvPr>
              <p:cNvSpPr txBox="1"/>
              <p:nvPr/>
            </p:nvSpPr>
            <p:spPr>
              <a:xfrm>
                <a:off x="800100" y="2209800"/>
                <a:ext cx="10591800" cy="378635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用一个生活中的例子想象一下，你现在推着购物车在超市的货架通道里走。你的任务是：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“在第 </a:t>
                </a:r>
                <a:r>
                  <a:rPr lang="en-US" altLang="zh-CN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排到第 </a:t>
                </a:r>
                <a:r>
                  <a:rPr lang="en-US" altLang="zh-CN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排货架之间，把所有打半价的商品挑出来。”</a:t>
                </a:r>
                <a:endParaRPr lang="zh-CN" altLang="en-US" sz="18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那么在这个场景中，你就会做如下的事情：</a:t>
                </a:r>
              </a:p>
              <a:p>
                <a:pPr marL="57150" indent="-342900">
                  <a:lnSpc>
                    <a:spcPct val="150000"/>
                  </a:lnSpc>
                  <a:buClr>
                    <a:srgbClr val="000000"/>
                  </a:buClr>
                  <a:buFont typeface="+mj-lt"/>
                  <a:buAutoNum type="arabicPeriod"/>
                </a:pP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走到目标货架上（第 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排到第 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排）：这就是我们的需要扫描的区间（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）。</a:t>
                </a:r>
              </a:p>
              <a:p>
                <a:pPr marL="57150" indent="-342900">
                  <a:lnSpc>
                    <a:spcPct val="150000"/>
                  </a:lnSpc>
                  <a:buClr>
                    <a:srgbClr val="000000"/>
                  </a:buClr>
                  <a:buFont typeface="+mj-lt"/>
                  <a:buAutoNum type="arabicPeriod"/>
                </a:pP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你顺着通道一排排走过，目光扫过每一件商品：这个动作就叫做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【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遍历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】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。不管买不买，你都必须逐一看过去，不能漏掉。在代码中，这就是 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while (</a:t>
                </a:r>
                <a:r>
                  <a:rPr lang="en-US" altLang="zh-CN" sz="18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&lt;= n2)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和不断向前看的 </a:t>
                </a:r>
                <a:r>
                  <a:rPr lang="en-US" altLang="zh-CN" sz="18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++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，而你当前正在看的这个物品，就相当于是循环变量 </a:t>
                </a:r>
                <a:r>
                  <a:rPr lang="en-US" altLang="zh-CN" sz="18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marL="57150" indent="-342900">
                  <a:lnSpc>
                    <a:spcPct val="150000"/>
                  </a:lnSpc>
                  <a:buClr>
                    <a:srgbClr val="000000"/>
                  </a:buClr>
                  <a:buFont typeface="+mj-lt"/>
                  <a:buAutoNum type="arabicPeriod"/>
                </a:pP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此时你会拿起当前看到的这份商品，看一眼标签上的价格：这个动作叫做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【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筛选</a:t>
                </a:r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】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。如果是半价，放进购物车（执行操作）；如果不是半价，放回原处（什么都不做）。而在代码中，这就是 </a:t>
                </a:r>
                <a:r>
                  <a:rPr lang="en-US" altLang="zh-CN" sz="18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if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判断。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3BDFCDE-3EA5-5841-B4C7-651785AFB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2209800"/>
                <a:ext cx="10591800" cy="3786358"/>
              </a:xfrm>
              <a:prstGeom prst="rect">
                <a:avLst/>
              </a:prstGeom>
              <a:blipFill>
                <a:blip r:embed="rId2"/>
                <a:stretch>
                  <a:fillRect l="-460" r="-460" b="-1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92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796BA2-38AD-54D5-AF1A-F0CC73CC7BF5}"/>
              </a:ext>
            </a:extLst>
          </p:cNvPr>
          <p:cNvSpPr txBox="1"/>
          <p:nvPr/>
        </p:nvSpPr>
        <p:spPr>
          <a:xfrm>
            <a:off x="815340" y="1316573"/>
            <a:ext cx="10591800" cy="3827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总结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通过这个练习，我们接触到了一个极其重要的编程模式：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遍历筛选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模式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遍历：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使用一个循环结构（比如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），按一定的顺序（比如从小到大）逐一地访问一个数据集合（比如一个数字区间）中的每一个元素。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通过一个不断自增的计数器变量（如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）来实现遍历。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筛选：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在循环体内部，使用一个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条件语句，对当前遍历到的元素进行检查，判断它是否满足我们感兴趣的特定属性（比如“是偶数”、“是素数”、“大于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等）。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只有满足条件的元素，才会被进一步处理（比如打印、累加等）。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676A9B-8482-3F76-E8B5-22548FCFC559}"/>
              </a:ext>
            </a:extLst>
          </p:cNvPr>
          <p:cNvSpPr txBox="1"/>
          <p:nvPr/>
        </p:nvSpPr>
        <p:spPr>
          <a:xfrm>
            <a:off x="815340" y="5342814"/>
            <a:ext cx="105918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“遍历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筛选”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这个模式是解决大量编程问题的基础。你将会在未来的学习中，无数次地用到它来处理数组、字符串、文件等各种数据和题目。所以请务必理解并掌握！</a:t>
            </a:r>
          </a:p>
        </p:txBody>
      </p:sp>
    </p:spTree>
    <p:extLst>
      <p:ext uri="{BB962C8B-B14F-4D97-AF65-F5344CB8AC3E}">
        <p14:creationId xmlns:p14="http://schemas.microsoft.com/office/powerpoint/2010/main" val="350841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0FE2CA9F-74FE-F1AA-E3E9-24B05732609A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9300714-D555-02B3-F7C1-6448EDBE427A}"/>
              </a:ext>
            </a:extLst>
          </p:cNvPr>
          <p:cNvSpPr txBox="1"/>
          <p:nvPr/>
        </p:nvSpPr>
        <p:spPr>
          <a:xfrm>
            <a:off x="4495800" y="1600200"/>
            <a:ext cx="2667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循环作业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BDFCDE-3EA5-5841-B4C7-651785AFB4FE}"/>
              </a:ext>
            </a:extLst>
          </p:cNvPr>
          <p:cNvSpPr txBox="1"/>
          <p:nvPr/>
        </p:nvSpPr>
        <p:spPr>
          <a:xfrm>
            <a:off x="2667000" y="2895600"/>
            <a:ext cx="7048500" cy="22477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altLang="zh-CN" sz="2400" dirty="0">
                <a:latin typeface="Consolas" panose="020B0609020204030204" pitchFamily="49" charset="0"/>
              </a:rPr>
              <a:t>#P0058.  </a:t>
            </a:r>
            <a:r>
              <a:rPr lang="zh-CN" altLang="en-US" sz="2400" dirty="0"/>
              <a:t>翻倍达标</a:t>
            </a:r>
            <a:endParaRPr lang="en-US" altLang="zh-CN" sz="2400" dirty="0"/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altLang="zh-CN" sz="2400" dirty="0">
                <a:latin typeface="Consolas" panose="020B0609020204030204" pitchFamily="49" charset="0"/>
              </a:rPr>
              <a:t>#P0059.  </a:t>
            </a:r>
            <a:r>
              <a:rPr lang="zh-CN" altLang="en-US" sz="2400" dirty="0"/>
              <a:t>阶梯存钱</a:t>
            </a:r>
            <a:endParaRPr lang="en-US" altLang="zh-CN" sz="2400" dirty="0"/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altLang="zh-CN" sz="2400" dirty="0">
                <a:latin typeface="Consolas" panose="020B0609020204030204" pitchFamily="49" charset="0"/>
              </a:rPr>
              <a:t>#P0060.  </a:t>
            </a:r>
            <a:r>
              <a:rPr lang="zh-CN" altLang="en-US" sz="2400" dirty="0"/>
              <a:t>筛选编号</a:t>
            </a:r>
            <a:endParaRPr lang="zh-CN" altLang="en-US" sz="2400" dirty="0">
              <a:latin typeface="Consolas" panose="020B0609020204030204" pitchFamily="49" charset="0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altLang="zh-CN" sz="2400" dirty="0">
                <a:latin typeface="Consolas" panose="020B0609020204030204" pitchFamily="49" charset="0"/>
              </a:rPr>
              <a:t>#B0055. 【</a:t>
            </a:r>
            <a:r>
              <a:rPr lang="zh-CN" altLang="en-US" sz="2400" dirty="0">
                <a:latin typeface="Consolas" panose="020B0609020204030204" pitchFamily="49" charset="0"/>
              </a:rPr>
              <a:t>深基</a:t>
            </a:r>
            <a:r>
              <a:rPr lang="en-US" altLang="zh-CN" sz="2400" dirty="0">
                <a:latin typeface="Consolas" panose="020B0609020204030204" pitchFamily="49" charset="0"/>
              </a:rPr>
              <a:t>4.</a:t>
            </a:r>
            <a:r>
              <a:rPr lang="zh-CN" altLang="en-US" sz="2400" dirty="0">
                <a:latin typeface="Consolas" panose="020B0609020204030204" pitchFamily="49" charset="0"/>
              </a:rPr>
              <a:t>习</a:t>
            </a:r>
            <a:r>
              <a:rPr lang="en-US" altLang="zh-CN" sz="2400" dirty="0">
                <a:latin typeface="Consolas" panose="020B0609020204030204" pitchFamily="49" charset="0"/>
              </a:rPr>
              <a:t>2】</a:t>
            </a:r>
            <a:r>
              <a:rPr lang="zh-CN" altLang="en-US" sz="2400" dirty="0">
                <a:latin typeface="Consolas" panose="020B0609020204030204" pitchFamily="49" charset="0"/>
              </a:rPr>
              <a:t>小玉在游泳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47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6696</TotalTime>
  <Words>6931</Words>
  <Application>Microsoft Office PowerPoint</Application>
  <PresentationFormat>宽屏</PresentationFormat>
  <Paragraphs>736</Paragraphs>
  <Slides>66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4" baseType="lpstr">
      <vt:lpstr>等线</vt:lpstr>
      <vt:lpstr>宋体</vt:lpstr>
      <vt:lpstr>微软雅黑</vt:lpstr>
      <vt:lpstr>Arial</vt:lpstr>
      <vt:lpstr>Calibri</vt:lpstr>
      <vt:lpstr>Cambria Math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271</cp:revision>
  <dcterms:created xsi:type="dcterms:W3CDTF">2024-12-19T06:36:53Z</dcterms:created>
  <dcterms:modified xsi:type="dcterms:W3CDTF">2026-10-31T00:42:33Z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