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5"/>
  </p:notesMasterIdLst>
  <p:sldIdLst>
    <p:sldId id="256" r:id="rId2"/>
    <p:sldId id="257" r:id="rId3"/>
    <p:sldId id="346" r:id="rId4"/>
    <p:sldId id="259" r:id="rId5"/>
    <p:sldId id="260" r:id="rId6"/>
    <p:sldId id="347" r:id="rId7"/>
    <p:sldId id="348" r:id="rId8"/>
    <p:sldId id="349" r:id="rId9"/>
    <p:sldId id="350" r:id="rId10"/>
    <p:sldId id="262" r:id="rId11"/>
    <p:sldId id="261" r:id="rId12"/>
    <p:sldId id="263" r:id="rId13"/>
    <p:sldId id="264" r:id="rId14"/>
    <p:sldId id="269" r:id="rId15"/>
    <p:sldId id="268" r:id="rId16"/>
    <p:sldId id="265" r:id="rId17"/>
    <p:sldId id="266" r:id="rId18"/>
    <p:sldId id="267" r:id="rId19"/>
    <p:sldId id="272" r:id="rId20"/>
    <p:sldId id="270" r:id="rId21"/>
    <p:sldId id="271" r:id="rId22"/>
    <p:sldId id="273" r:id="rId23"/>
    <p:sldId id="274" r:id="rId24"/>
    <p:sldId id="275" r:id="rId25"/>
    <p:sldId id="351" r:id="rId26"/>
    <p:sldId id="352" r:id="rId27"/>
    <p:sldId id="278" r:id="rId28"/>
    <p:sldId id="279" r:id="rId29"/>
    <p:sldId id="281" r:id="rId30"/>
    <p:sldId id="280" r:id="rId31"/>
    <p:sldId id="282" r:id="rId32"/>
    <p:sldId id="353" r:id="rId33"/>
    <p:sldId id="303" r:id="rId34"/>
    <p:sldId id="354" r:id="rId35"/>
    <p:sldId id="305" r:id="rId36"/>
    <p:sldId id="304" r:id="rId37"/>
    <p:sldId id="285" r:id="rId38"/>
    <p:sldId id="287" r:id="rId39"/>
    <p:sldId id="283" r:id="rId40"/>
    <p:sldId id="286" r:id="rId41"/>
    <p:sldId id="288" r:id="rId42"/>
    <p:sldId id="289" r:id="rId43"/>
    <p:sldId id="290" r:id="rId44"/>
    <p:sldId id="276" r:id="rId45"/>
    <p:sldId id="277" r:id="rId46"/>
    <p:sldId id="355" r:id="rId47"/>
    <p:sldId id="357" r:id="rId48"/>
    <p:sldId id="358" r:id="rId49"/>
    <p:sldId id="356" r:id="rId50"/>
    <p:sldId id="359" r:id="rId51"/>
    <p:sldId id="360" r:id="rId52"/>
    <p:sldId id="361" r:id="rId53"/>
    <p:sldId id="297" r:id="rId54"/>
    <p:sldId id="362" r:id="rId55"/>
    <p:sldId id="298" r:id="rId56"/>
    <p:sldId id="299" r:id="rId57"/>
    <p:sldId id="363" r:id="rId58"/>
    <p:sldId id="364" r:id="rId59"/>
    <p:sldId id="365" r:id="rId60"/>
    <p:sldId id="366" r:id="rId61"/>
    <p:sldId id="306" r:id="rId62"/>
    <p:sldId id="291" r:id="rId63"/>
    <p:sldId id="292" r:id="rId64"/>
    <p:sldId id="367" r:id="rId65"/>
    <p:sldId id="293" r:id="rId66"/>
    <p:sldId id="295" r:id="rId67"/>
    <p:sldId id="368" r:id="rId68"/>
    <p:sldId id="311" r:id="rId69"/>
    <p:sldId id="369" r:id="rId70"/>
    <p:sldId id="334" r:id="rId71"/>
    <p:sldId id="337" r:id="rId72"/>
    <p:sldId id="336" r:id="rId73"/>
    <p:sldId id="344" r:id="rId74"/>
    <p:sldId id="338" r:id="rId75"/>
    <p:sldId id="339" r:id="rId76"/>
    <p:sldId id="340" r:id="rId77"/>
    <p:sldId id="343" r:id="rId78"/>
    <p:sldId id="370" r:id="rId79"/>
    <p:sldId id="371" r:id="rId80"/>
    <p:sldId id="329" r:id="rId81"/>
    <p:sldId id="330" r:id="rId82"/>
    <p:sldId id="331" r:id="rId83"/>
    <p:sldId id="332" r:id="rId8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68" autoAdjust="0"/>
    <p:restoredTop sz="83524" autoAdjust="0"/>
  </p:normalViewPr>
  <p:slideViewPr>
    <p:cSldViewPr snapToGrid="0">
      <p:cViewPr varScale="1">
        <p:scale>
          <a:sx n="57" d="100"/>
          <a:sy n="57" d="100"/>
        </p:scale>
        <p:origin x="11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9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36F97-6056-4A26-A65C-C0716172EC14}" type="datetimeFigureOut">
              <a:rPr lang="zh-CN" altLang="en-US" smtClean="0"/>
              <a:t>2026/7/19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CE31C-4D10-464A-916F-3914E7C36D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395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dirty="0">
                <a:latin typeface="Consolas" panose="020B0609020204030204" pitchFamily="49" charset="0"/>
              </a:rPr>
              <a:t>有向完全图：</a:t>
            </a:r>
            <a:r>
              <a:rPr lang="en-US" altLang="zh-CN" sz="1200" b="1" dirty="0">
                <a:latin typeface="Consolas" panose="020B0609020204030204" pitchFamily="49" charset="0"/>
              </a:rPr>
              <a:t>e=n(n-1) </a:t>
            </a:r>
            <a:r>
              <a:rPr lang="zh-CN" altLang="en-US" sz="1200" b="1" dirty="0">
                <a:latin typeface="Consolas" panose="020B0609020204030204" pitchFamily="49" charset="0"/>
              </a:rPr>
              <a:t>其实是通过</a:t>
            </a:r>
            <a:r>
              <a:rPr lang="en-US" altLang="zh-CN" sz="1200" b="1" dirty="0">
                <a:latin typeface="Consolas" panose="020B0609020204030204" pitchFamily="49" charset="0"/>
              </a:rPr>
              <a:t>A(n, 2)</a:t>
            </a:r>
            <a:r>
              <a:rPr lang="zh-CN" altLang="en-US" sz="1200" b="1" dirty="0">
                <a:latin typeface="Consolas" panose="020B0609020204030204" pitchFamily="49" charset="0"/>
              </a:rPr>
              <a:t>计算出来的</a:t>
            </a:r>
            <a:endParaRPr lang="en-US" altLang="zh-CN" sz="1200" b="1" dirty="0">
              <a:latin typeface="Consolas" panose="020B0609020204030204" pitchFamily="49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>
                <a:latin typeface="Consolas" panose="020B0609020204030204" pitchFamily="49" charset="0"/>
              </a:rPr>
              <a:t>无向完全图：</a:t>
            </a:r>
            <a:r>
              <a:rPr lang="en-US" altLang="zh-CN" sz="1200" b="1" dirty="0">
                <a:latin typeface="Consolas" panose="020B0609020204030204" pitchFamily="49" charset="0"/>
              </a:rPr>
              <a:t>e=n(n-1)/2 </a:t>
            </a:r>
            <a:r>
              <a:rPr lang="zh-CN" altLang="en-US" sz="1200" b="1" dirty="0">
                <a:latin typeface="Consolas" panose="020B0609020204030204" pitchFamily="49" charset="0"/>
              </a:rPr>
              <a:t>其实是通过</a:t>
            </a:r>
            <a:r>
              <a:rPr lang="en-US" altLang="zh-CN" sz="1200" b="1" dirty="0">
                <a:latin typeface="Consolas" panose="020B0609020204030204" pitchFamily="49" charset="0"/>
              </a:rPr>
              <a:t>C(n, 2)</a:t>
            </a:r>
            <a:r>
              <a:rPr lang="zh-CN" altLang="en-US" sz="1200" b="1" dirty="0">
                <a:latin typeface="Consolas" panose="020B0609020204030204" pitchFamily="49" charset="0"/>
              </a:rPr>
              <a:t>计算出来的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317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239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 dirty="0" err="1">
                <a:solidFill>
                  <a:srgbClr val="660E7A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b="1" dirty="0">
                <a:solidFill>
                  <a:srgbClr val="660E7A"/>
                </a:solidFill>
                <a:latin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rgbClr val="008080"/>
                </a:solidFill>
                <a:latin typeface="Consolas" panose="020B0609020204030204" pitchFamily="49" charset="0"/>
              </a:rPr>
              <a:t>= 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vector&lt;</a:t>
            </a:r>
            <a:r>
              <a:rPr lang="en-US" altLang="zh-CN" b="1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b="1" dirty="0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&gt; &gt;(V);</a:t>
            </a:r>
            <a:r>
              <a:rPr lang="en-US" altLang="zh-CN" b="1" i="1" dirty="0">
                <a:solidFill>
                  <a:srgbClr val="8C8C8C"/>
                </a:solidFill>
                <a:latin typeface="Consolas" panose="020B0609020204030204" pitchFamily="49" charset="0"/>
              </a:rPr>
              <a:t>  </a:t>
            </a:r>
            <a:r>
              <a:rPr lang="zh-CN" altLang="en-US" b="1" i="1" dirty="0">
                <a:solidFill>
                  <a:srgbClr val="8C8C8C"/>
                </a:solidFill>
                <a:latin typeface="Consolas" panose="020B0609020204030204" pitchFamily="49" charset="0"/>
              </a:rPr>
              <a:t>也可以先 </a:t>
            </a:r>
            <a:r>
              <a:rPr lang="en-US" altLang="zh-CN" b="1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adjList.clear</a:t>
            </a:r>
            <a:r>
              <a:rPr lang="en-US" altLang="zh-CN" b="1" i="1" dirty="0">
                <a:solidFill>
                  <a:srgbClr val="8C8C8C"/>
                </a:solidFill>
                <a:latin typeface="Consolas" panose="020B0609020204030204" pitchFamily="49" charset="0"/>
              </a:rPr>
              <a:t>();</a:t>
            </a:r>
            <a:r>
              <a:rPr lang="zh-CN" altLang="en-US" b="1" i="1" dirty="0">
                <a:solidFill>
                  <a:srgbClr val="8C8C8C"/>
                </a:solidFill>
                <a:latin typeface="Consolas" panose="020B0609020204030204" pitchFamily="49" charset="0"/>
              </a:rPr>
              <a:t> 再</a:t>
            </a:r>
            <a:r>
              <a:rPr lang="en-US" altLang="zh-CN" b="1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adjLIst.resize</a:t>
            </a:r>
            <a:r>
              <a:rPr lang="en-US" altLang="zh-CN" b="1" i="1" dirty="0">
                <a:solidFill>
                  <a:srgbClr val="8C8C8C"/>
                </a:solidFill>
                <a:latin typeface="Consolas" panose="020B0609020204030204" pitchFamily="49" charset="0"/>
              </a:rPr>
              <a:t>(V);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122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每访问了一个节点，需要在</a:t>
            </a:r>
            <a:r>
              <a:rPr lang="en-US" altLang="zh-CN" dirty="0"/>
              <a:t>vis</a:t>
            </a:r>
            <a:r>
              <a:rPr lang="zh-CN" altLang="en-US" dirty="0"/>
              <a:t>数组中进行标记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371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顺序为：</a:t>
            </a:r>
            <a:r>
              <a:rPr lang="en-US" altLang="zh-CN" dirty="0"/>
              <a:t>1-&gt;2-&gt;5-&gt;6-&gt;3-&gt;7-&gt;8-&gt;4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713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827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所以，当大家未来遇到一个算法问题时，如果发现它有以下特征，就可以考虑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DFS</a:t>
            </a:r>
            <a:endParaRPr lang="zh-CN" altLang="en-US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不关心路径长度，只关心“能不能到”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。 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可达性问题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问题需要你找出 所有可能的解决方案，而不是“最优”或“最短”的解。 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搜索所有解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问题涉及到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依赖关系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，需要你找出一个合法的执行顺序。 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拓扑排序，今后学习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问题本身具有明显的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递归结构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，可以分解为规模更小的相同问题。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203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zh-CN" altLang="zh-CN" sz="1200" b="0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直到队列为空，即所有可达顶点都已访问。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458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提问</a:t>
            </a:r>
            <a:r>
              <a:rPr lang="en-US" altLang="zh-CN" dirty="0"/>
              <a:t>: “</a:t>
            </a:r>
            <a:r>
              <a:rPr lang="zh-CN" altLang="en-US" dirty="0"/>
              <a:t>同学们，我们刚刚学过</a:t>
            </a:r>
            <a:r>
              <a:rPr lang="en-US" altLang="zh-CN" dirty="0"/>
              <a:t>DFS</a:t>
            </a:r>
            <a:r>
              <a:rPr lang="zh-CN" altLang="en-US" dirty="0"/>
              <a:t>和</a:t>
            </a:r>
            <a:r>
              <a:rPr lang="en-US" altLang="zh-CN" dirty="0"/>
              <a:t>BFS</a:t>
            </a:r>
            <a:r>
              <a:rPr lang="zh-CN" altLang="en-US" dirty="0"/>
              <a:t>，哪一个算法最擅长解决‘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单词接替</a:t>
            </a:r>
            <a:r>
              <a:rPr lang="zh-CN" altLang="en-US" dirty="0"/>
              <a:t>最短路径’问题？”</a:t>
            </a:r>
          </a:p>
          <a:p>
            <a:r>
              <a:rPr lang="zh-CN" altLang="en-US" dirty="0"/>
              <a:t>（引导回答：</a:t>
            </a:r>
            <a:r>
              <a:rPr lang="en-US" altLang="zh-CN" dirty="0"/>
              <a:t>BFS</a:t>
            </a:r>
            <a:r>
              <a:rPr lang="zh-CN" altLang="en-US" dirty="0"/>
              <a:t>）</a:t>
            </a:r>
          </a:p>
          <a:p>
            <a:r>
              <a:rPr lang="zh-CN" altLang="en-US" dirty="0"/>
              <a:t>讲解</a:t>
            </a:r>
            <a:r>
              <a:rPr lang="en-US" altLang="zh-CN" dirty="0"/>
              <a:t>: “</a:t>
            </a:r>
            <a:r>
              <a:rPr lang="zh-CN" altLang="en-US" dirty="0"/>
              <a:t>完全正确！因为</a:t>
            </a:r>
            <a:r>
              <a:rPr lang="en-US" altLang="zh-CN" dirty="0"/>
              <a:t>BFS</a:t>
            </a:r>
            <a:r>
              <a:rPr lang="zh-CN" altLang="en-US" dirty="0"/>
              <a:t>是‘一层一层’向外探索的。它从</a:t>
            </a:r>
            <a:r>
              <a:rPr lang="en-US" altLang="zh-CN" dirty="0"/>
              <a:t>cat</a:t>
            </a:r>
            <a:r>
              <a:rPr lang="zh-CN" altLang="en-US" dirty="0"/>
              <a:t>出发，先找到所有一步能变的单词（第一层），然后再从第一层的单词出发，找到所有两步能变的单词（第二层）</a:t>
            </a:r>
            <a:r>
              <a:rPr lang="en-US" altLang="zh-CN" dirty="0"/>
              <a:t>……</a:t>
            </a:r>
            <a:r>
              <a:rPr lang="zh-CN" altLang="en-US" dirty="0"/>
              <a:t>它第一次找到</a:t>
            </a:r>
            <a:r>
              <a:rPr lang="en-US" altLang="zh-CN" dirty="0"/>
              <a:t>dog</a:t>
            </a:r>
            <a:r>
              <a:rPr lang="zh-CN" altLang="en-US" dirty="0"/>
              <a:t>这个顶点的时候，一定走的是层数最少的路径，也就是最短路径。而</a:t>
            </a:r>
            <a:r>
              <a:rPr lang="en-US" altLang="zh-CN" dirty="0"/>
              <a:t>DFS</a:t>
            </a:r>
            <a:r>
              <a:rPr lang="zh-CN" altLang="en-US" dirty="0"/>
              <a:t>可能会一头扎进一个很深的分支，找到一条很长的路径，却错过了更近的路。”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322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latin typeface="Roboto" panose="02000000000000000000" pitchFamily="2" charset="0"/>
              </a:rPr>
              <a:t>在每一步中，选择较小的队列进行扩展（这有助于保持每次扩展的效率）？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在很多情况下，扩展较小的队列意味着从更少的状态开始扩展，这样可以更快地处理完当前步骤，减少不必要的计算。</a:t>
            </a: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尤其是在图较大或者节点分布不均匀时，选择较小的队列可以避免在一个方向上过度扩展导致不必要的搜索。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双向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BFS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的目标是让两个搜索方向尽快相遇。选择较小的队列进行扩展可以帮助保持两个搜索前沿的平衡，避免其中一个方向过度扩展而另一个方向较慢，这样可以更快地找到相遇点。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833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619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767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986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141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322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619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57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729740" y="667511"/>
            <a:ext cx="2461260" cy="591820"/>
          </a:xfrm>
          <a:custGeom>
            <a:avLst/>
            <a:gdLst/>
            <a:ahLst/>
            <a:cxnLst/>
            <a:rect l="l" t="t" r="r" b="b"/>
            <a:pathLst>
              <a:path w="2461260" h="591819">
                <a:moveTo>
                  <a:pt x="2461260" y="231521"/>
                </a:moveTo>
                <a:lnTo>
                  <a:pt x="2453360" y="192417"/>
                </a:lnTo>
                <a:lnTo>
                  <a:pt x="2431834" y="160489"/>
                </a:lnTo>
                <a:lnTo>
                  <a:pt x="2399906" y="138963"/>
                </a:lnTo>
                <a:lnTo>
                  <a:pt x="2360803" y="131064"/>
                </a:lnTo>
                <a:lnTo>
                  <a:pt x="777240" y="131064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31521"/>
                </a:lnTo>
                <a:lnTo>
                  <a:pt x="0" y="249936"/>
                </a:lnTo>
                <a:lnTo>
                  <a:pt x="0" y="490855"/>
                </a:lnTo>
                <a:lnTo>
                  <a:pt x="7886" y="529971"/>
                </a:lnTo>
                <a:lnTo>
                  <a:pt x="29413" y="561898"/>
                </a:lnTo>
                <a:lnTo>
                  <a:pt x="61341" y="583425"/>
                </a:lnTo>
                <a:lnTo>
                  <a:pt x="100457" y="591312"/>
                </a:lnTo>
                <a:lnTo>
                  <a:pt x="2360803" y="591312"/>
                </a:lnTo>
                <a:lnTo>
                  <a:pt x="2399906" y="583425"/>
                </a:lnTo>
                <a:lnTo>
                  <a:pt x="2431834" y="561898"/>
                </a:lnTo>
                <a:lnTo>
                  <a:pt x="2453360" y="529971"/>
                </a:lnTo>
                <a:lnTo>
                  <a:pt x="2461260" y="490855"/>
                </a:lnTo>
                <a:lnTo>
                  <a:pt x="2461260" y="23152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6855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8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30.png"/><Relationship Id="rId4" Type="http://schemas.openxmlformats.org/officeDocument/2006/relationships/image" Target="../media/image2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0.png"/><Relationship Id="rId5" Type="http://schemas.openxmlformats.org/officeDocument/2006/relationships/image" Target="../media/image300.png"/><Relationship Id="rId4" Type="http://schemas.openxmlformats.org/officeDocument/2006/relationships/image" Target="../media/image3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emf"/><Relationship Id="rId5" Type="http://schemas.openxmlformats.org/officeDocument/2006/relationships/image" Target="../media/image28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34.png"/><Relationship Id="rId4" Type="http://schemas.openxmlformats.org/officeDocument/2006/relationships/image" Target="../media/image31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2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emf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1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1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1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初级算法与数据结构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2480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233" y="2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90775" y="2590017"/>
            <a:ext cx="5203984" cy="18030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图形数据结构</a:t>
            </a:r>
          </a:p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微软雅黑"/>
                <a:cs typeface="微软雅黑"/>
              </a:rPr>
              <a:t>图</a:t>
            </a:r>
            <a:r>
              <a:rPr lang="zh-CN" altLang="en-US" sz="1400" b="1" dirty="0">
                <a:solidFill>
                  <a:schemeClr val="accent5">
                    <a:lumMod val="75000"/>
                  </a:schemeClr>
                </a:solidFill>
                <a:latin typeface="微软雅黑"/>
                <a:cs typeface="微软雅黑"/>
              </a:rPr>
              <a:t>是一种复杂的非线性结构。很多情况下，需要用图来描述元素间的 “多对多”的逻辑关系。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3590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BF15E8F-A912-6560-32DD-A4A4C358E037}"/>
              </a:ext>
            </a:extLst>
          </p:cNvPr>
          <p:cNvSpPr txBox="1"/>
          <p:nvPr/>
        </p:nvSpPr>
        <p:spPr>
          <a:xfrm>
            <a:off x="775716" y="1586973"/>
            <a:ext cx="10495787" cy="1888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前面已经学过一些数据结构</a:t>
            </a:r>
            <a:r>
              <a:rPr lang="en-US" altLang="zh-CN" sz="2000" dirty="0"/>
              <a:t>,</a:t>
            </a:r>
            <a:r>
              <a:rPr lang="zh-CN" altLang="en-US" sz="2000" dirty="0"/>
              <a:t>如线性表和二叉树。而接下来本章将要学习一种新的数据结构 </a:t>
            </a:r>
            <a:r>
              <a:rPr lang="en-US" altLang="zh-CN" sz="2000" dirty="0"/>
              <a:t>———— </a:t>
            </a:r>
            <a:r>
              <a:rPr lang="zh-CN" altLang="en-US" sz="2000" dirty="0"/>
              <a:t>图。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虽然相比于前面讲过的数据结构</a:t>
            </a:r>
            <a:r>
              <a:rPr lang="en-US" altLang="zh-CN" sz="2000" dirty="0"/>
              <a:t>,</a:t>
            </a:r>
            <a:r>
              <a:rPr lang="zh-CN" altLang="en-US" sz="2000" dirty="0"/>
              <a:t>图会复杂一些</a:t>
            </a:r>
            <a:r>
              <a:rPr lang="en-US" altLang="zh-CN" sz="2000" dirty="0"/>
              <a:t>,</a:t>
            </a:r>
            <a:r>
              <a:rPr lang="zh-CN" altLang="en-US" sz="2000" dirty="0"/>
              <a:t>但是依然能用很多生活中存在的例子来解释图这种数据结构。 </a:t>
            </a:r>
            <a:endParaRPr lang="en-US" altLang="zh-CN" sz="2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1AA9423-3B62-1CB9-7B45-338D3EEA1729}"/>
              </a:ext>
            </a:extLst>
          </p:cNvPr>
          <p:cNvSpPr txBox="1"/>
          <p:nvPr/>
        </p:nvSpPr>
        <p:spPr>
          <a:xfrm>
            <a:off x="775716" y="3873144"/>
            <a:ext cx="10589607" cy="22282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800" dirty="0"/>
              <a:t>比如</a:t>
            </a:r>
            <a:r>
              <a:rPr lang="en-US" altLang="zh-CN" sz="1800" dirty="0"/>
              <a:t>,</a:t>
            </a:r>
            <a:r>
              <a:rPr lang="zh-CN" altLang="en-US" sz="1800" dirty="0"/>
              <a:t>现在新同学站在校园的正门口</a:t>
            </a:r>
            <a:r>
              <a:rPr lang="en-US" altLang="zh-CN" sz="1800" dirty="0"/>
              <a:t>,</a:t>
            </a:r>
            <a:r>
              <a:rPr lang="zh-CN" altLang="en-US" sz="1800" dirty="0"/>
              <a:t>手里拿着校园地图。可以从地图上看到有很多建筑物。复杂的路网四通八达</a:t>
            </a:r>
            <a:r>
              <a:rPr lang="en-US" altLang="zh-CN" sz="1800" dirty="0"/>
              <a:t>,</a:t>
            </a:r>
            <a:r>
              <a:rPr lang="zh-CN" altLang="en-US" sz="1800" dirty="0"/>
              <a:t>连接着这些建筑物。如果希望偷个懒</a:t>
            </a:r>
            <a:r>
              <a:rPr lang="en-US" altLang="zh-CN" sz="1800" dirty="0"/>
              <a:t>, </a:t>
            </a:r>
            <a:r>
              <a:rPr lang="zh-CN" altLang="en-US" sz="1800" dirty="0"/>
              <a:t>走最近的道路到达目的地</a:t>
            </a:r>
            <a:r>
              <a:rPr lang="en-US" altLang="zh-CN" sz="1800" dirty="0"/>
              <a:t>, </a:t>
            </a:r>
            <a:r>
              <a:rPr lang="zh-CN" altLang="en-US" sz="1800" dirty="0"/>
              <a:t>或者是希望制订一种方案</a:t>
            </a:r>
            <a:r>
              <a:rPr lang="en-US" altLang="zh-CN" sz="1800" dirty="0"/>
              <a:t>,</a:t>
            </a:r>
            <a:r>
              <a:rPr lang="zh-CN" altLang="en-US" sz="1800" dirty="0"/>
              <a:t>参观完学校内的每一种建筑物</a:t>
            </a:r>
            <a:r>
              <a:rPr lang="en-US" altLang="zh-CN" sz="1800" dirty="0"/>
              <a:t>, </a:t>
            </a:r>
            <a:r>
              <a:rPr lang="zh-CN" altLang="en-US" sz="1800" dirty="0"/>
              <a:t>都可以使用“图”这一数据结构来模拟。 </a:t>
            </a:r>
            <a:endParaRPr lang="en-US" altLang="zh-CN" sz="1800" dirty="0"/>
          </a:p>
          <a:p>
            <a:pPr>
              <a:lnSpc>
                <a:spcPct val="200000"/>
              </a:lnSpc>
            </a:pPr>
            <a:r>
              <a:rPr lang="zh-CN" altLang="en-US" sz="1800" dirty="0"/>
              <a:t>通过建模</a:t>
            </a:r>
            <a:r>
              <a:rPr lang="zh-CN" altLang="en-US" dirty="0"/>
              <a:t>“图”这一数据结构</a:t>
            </a:r>
            <a:r>
              <a:rPr lang="en-US" altLang="zh-CN" sz="1800" dirty="0"/>
              <a:t>, </a:t>
            </a:r>
            <a:r>
              <a:rPr lang="zh-CN" altLang="en-US" sz="1800" dirty="0"/>
              <a:t>编写计算机程序</a:t>
            </a:r>
            <a:r>
              <a:rPr lang="en-US" altLang="zh-CN" sz="1800" dirty="0"/>
              <a:t>, </a:t>
            </a:r>
            <a:r>
              <a:rPr lang="zh-CN" altLang="en-US" sz="1800" dirty="0"/>
              <a:t>就可以解决这类问题。</a:t>
            </a:r>
          </a:p>
        </p:txBody>
      </p:sp>
    </p:spTree>
    <p:extLst>
      <p:ext uri="{BB962C8B-B14F-4D97-AF65-F5344CB8AC3E}">
        <p14:creationId xmlns:p14="http://schemas.microsoft.com/office/powerpoint/2010/main" val="225838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1168796" y="1680752"/>
            <a:ext cx="10019758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2000" dirty="0">
                <a:latin typeface="Consolas" panose="020B0609020204030204" pitchFamily="49" charset="0"/>
                <a:cs typeface="微软雅黑"/>
              </a:rPr>
              <a:t>在线性结构中，数据元素之间满足唯一的线性关系，每个数据元素（除第一个和最后一个外</a:t>
            </a:r>
            <a:r>
              <a:rPr lang="en-US" altLang="zh-CN" sz="2000" dirty="0">
                <a:latin typeface="Consolas" panose="020B0609020204030204" pitchFamily="49" charset="0"/>
                <a:cs typeface="微软雅黑"/>
              </a:rPr>
              <a:t>)</a:t>
            </a:r>
            <a:r>
              <a:rPr lang="zh-CN" altLang="en-US" sz="2000" dirty="0">
                <a:latin typeface="Consolas" panose="020B0609020204030204" pitchFamily="49" charset="0"/>
                <a:cs typeface="微软雅黑"/>
              </a:rPr>
              <a:t>只有一个直接前趋和一个直接后继；代表着一种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微软雅黑"/>
              </a:rPr>
              <a:t>”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微软雅黑"/>
              </a:rPr>
              <a:t>一对一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微软雅黑"/>
              </a:rPr>
              <a:t>”</a:t>
            </a:r>
            <a:r>
              <a:rPr lang="zh-CN" altLang="en-US" sz="2000" dirty="0">
                <a:latin typeface="Consolas" panose="020B0609020204030204" pitchFamily="49" charset="0"/>
                <a:cs typeface="微软雅黑"/>
              </a:rPr>
              <a:t>的关系。</a:t>
            </a:r>
          </a:p>
        </p:txBody>
      </p:sp>
      <p:sp>
        <p:nvSpPr>
          <p:cNvPr id="8" name="矩形 7"/>
          <p:cNvSpPr/>
          <p:nvPr/>
        </p:nvSpPr>
        <p:spPr>
          <a:xfrm>
            <a:off x="1164336" y="5080064"/>
            <a:ext cx="10019758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而在图形结构中，节点之间的关系是任意的，图中任意两个数据元素之间都有可能相关。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具有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”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多对多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”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的逻辑关系</a:t>
            </a:r>
          </a:p>
        </p:txBody>
      </p:sp>
      <p:sp>
        <p:nvSpPr>
          <p:cNvPr id="7" name="矩形 6"/>
          <p:cNvSpPr/>
          <p:nvPr/>
        </p:nvSpPr>
        <p:spPr>
          <a:xfrm>
            <a:off x="1164336" y="3125021"/>
            <a:ext cx="10019758" cy="14268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在树形结构中，数据元素之间有着明显的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层次关系</a:t>
            </a:r>
            <a:r>
              <a:rPr lang="zh-CN" altLang="en-US" sz="2000" dirty="0">
                <a:latin typeface="Consolas" panose="020B0609020204030204" pitchFamily="49" charset="0"/>
              </a:rPr>
              <a:t>，并且每个数据元素只与上一层中的一个元素(parent node)及下一层的多个元素（孩子节点)相关；</a:t>
            </a:r>
            <a:r>
              <a:rPr lang="zh-CN" altLang="en-US" sz="2000" dirty="0">
                <a:latin typeface="Consolas" panose="020B0609020204030204" pitchFamily="49" charset="0"/>
                <a:cs typeface="微软雅黑"/>
              </a:rPr>
              <a:t>代表着一种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cs typeface="微软雅黑"/>
              </a:rPr>
              <a:t>”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一对多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”</a:t>
            </a:r>
            <a:r>
              <a:rPr lang="zh-CN" altLang="en-US" sz="2000" dirty="0">
                <a:latin typeface="Consolas" panose="020B0609020204030204" pitchFamily="49" charset="0"/>
                <a:cs typeface="微软雅黑"/>
              </a:rPr>
              <a:t>的关系</a:t>
            </a:r>
            <a:endParaRPr lang="zh-CN" altLang="en-US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58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1493327" y="1983254"/>
            <a:ext cx="1196654" cy="4623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dirty="0">
                <a:latin typeface="Consolas" panose="020B0609020204030204" pitchFamily="49" charset="0"/>
                <a:cs typeface="微软雅黑"/>
              </a:rPr>
              <a:t>线性结构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1962" y="1983255"/>
            <a:ext cx="3868200" cy="507204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8493335" y="1882914"/>
            <a:ext cx="2305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/>
              <a:t>一对一的关系，如</a:t>
            </a:r>
            <a:endParaRPr lang="en-US" altLang="zh-CN" sz="2000" b="1" dirty="0"/>
          </a:p>
          <a:p>
            <a:r>
              <a:rPr lang="zh-CN" altLang="en-US" sz="2000" b="1" dirty="0"/>
              <a:t>栈、队列、数组</a:t>
            </a:r>
          </a:p>
        </p:txBody>
      </p:sp>
      <p:sp>
        <p:nvSpPr>
          <p:cNvPr id="16" name="矩形 15"/>
          <p:cNvSpPr/>
          <p:nvPr/>
        </p:nvSpPr>
        <p:spPr>
          <a:xfrm>
            <a:off x="1493326" y="3558839"/>
            <a:ext cx="1196654" cy="507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>
                <a:latin typeface="Consolas" panose="020B0609020204030204" pitchFamily="49" charset="0"/>
                <a:cs typeface="微软雅黑"/>
              </a:rPr>
              <a:t>树形</a:t>
            </a:r>
            <a:r>
              <a:rPr lang="zh-CN" altLang="en-US" dirty="0">
                <a:latin typeface="Consolas" panose="020B0609020204030204" pitchFamily="49" charset="0"/>
                <a:cs typeface="微软雅黑"/>
              </a:rPr>
              <a:t>结构</a:t>
            </a:r>
          </a:p>
        </p:txBody>
      </p:sp>
      <p:sp>
        <p:nvSpPr>
          <p:cNvPr id="18" name="矩形 17"/>
          <p:cNvSpPr/>
          <p:nvPr/>
        </p:nvSpPr>
        <p:spPr>
          <a:xfrm>
            <a:off x="8493334" y="3458499"/>
            <a:ext cx="2305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/>
              <a:t>一对多的关系，如</a:t>
            </a:r>
            <a:endParaRPr lang="en-US" altLang="zh-CN" sz="2000" b="1" dirty="0"/>
          </a:p>
          <a:p>
            <a:r>
              <a:rPr lang="zh-CN" altLang="en-US" sz="2000" b="1" dirty="0"/>
              <a:t>二叉树</a:t>
            </a:r>
          </a:p>
        </p:txBody>
      </p:sp>
      <p:sp>
        <p:nvSpPr>
          <p:cNvPr id="19" name="矩形 18"/>
          <p:cNvSpPr/>
          <p:nvPr/>
        </p:nvSpPr>
        <p:spPr>
          <a:xfrm>
            <a:off x="1493326" y="5229615"/>
            <a:ext cx="1196654" cy="4623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dirty="0">
                <a:latin typeface="Consolas" panose="020B0609020204030204" pitchFamily="49" charset="0"/>
                <a:cs typeface="微软雅黑"/>
              </a:rPr>
              <a:t>图形结构</a:t>
            </a:r>
          </a:p>
        </p:txBody>
      </p:sp>
      <p:sp>
        <p:nvSpPr>
          <p:cNvPr id="21" name="矩形 20"/>
          <p:cNvSpPr/>
          <p:nvPr/>
        </p:nvSpPr>
        <p:spPr>
          <a:xfrm>
            <a:off x="8493334" y="5129275"/>
            <a:ext cx="2305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/>
              <a:t>多对多的关系，如</a:t>
            </a:r>
            <a:endParaRPr lang="en-US" altLang="zh-CN" sz="2000" b="1" dirty="0"/>
          </a:p>
          <a:p>
            <a:r>
              <a:rPr lang="zh-CN" altLang="en-US" sz="2000" b="1" dirty="0"/>
              <a:t>图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1223" y="2990746"/>
            <a:ext cx="1904522" cy="159855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8781" y="4923286"/>
            <a:ext cx="1826964" cy="124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8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  <p:bldP spid="19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DDF88F4-6F4C-9028-5BDE-8F411B01610D}"/>
              </a:ext>
            </a:extLst>
          </p:cNvPr>
          <p:cNvSpPr txBox="1"/>
          <p:nvPr/>
        </p:nvSpPr>
        <p:spPr>
          <a:xfrm>
            <a:off x="662514" y="1396921"/>
            <a:ext cx="8129107" cy="49278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/>
              <a:t>例</a:t>
            </a:r>
            <a:r>
              <a:rPr lang="en-US" altLang="zh-CN" sz="2000" b="1" dirty="0"/>
              <a:t>18-1 </a:t>
            </a:r>
            <a:r>
              <a:rPr lang="zh-CN" altLang="en-US" sz="2000" b="1" dirty="0"/>
              <a:t>凡华中学的地图。</a:t>
            </a:r>
            <a:endParaRPr lang="en-US" altLang="zh-CN" sz="2000" b="1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凡华中学的地图如图 </a:t>
            </a:r>
            <a:r>
              <a:rPr lang="en-US" altLang="zh-CN" sz="2000" dirty="0"/>
              <a:t>18-2 </a:t>
            </a:r>
            <a:r>
              <a:rPr lang="zh-CN" altLang="en-US" sz="2000" dirty="0"/>
              <a:t>所示。其中</a:t>
            </a:r>
            <a:r>
              <a:rPr lang="en-US" altLang="zh-CN" sz="2000" dirty="0"/>
              <a:t>,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号点是大门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, 2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号点是教学楼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, 3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号点是食堂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, 4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号点是图书馆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从图上可以看出</a:t>
            </a:r>
            <a:r>
              <a:rPr lang="en-US" altLang="zh-CN" sz="2000" dirty="0"/>
              <a:t>,</a:t>
            </a:r>
            <a:r>
              <a:rPr lang="zh-CN" altLang="en-US" sz="2000" dirty="0"/>
              <a:t>从大门到教学楼、大门到食堂、大门到图书馆、教学楼到图书馆都有一条路</a:t>
            </a:r>
            <a:r>
              <a:rPr lang="zh-CN" altLang="en-US" sz="2000" b="1" dirty="0"/>
              <a:t>可以双向连通</a:t>
            </a:r>
            <a:r>
              <a:rPr lang="en-US" altLang="zh-CN" sz="2000" dirty="0"/>
              <a:t>(</a:t>
            </a:r>
            <a:r>
              <a:rPr lang="zh-CN" altLang="en-US" sz="2000" dirty="0"/>
              <a:t>也就是说</a:t>
            </a:r>
            <a:r>
              <a:rPr lang="en-US" altLang="zh-CN" sz="2000" dirty="0"/>
              <a:t>,</a:t>
            </a:r>
            <a:r>
              <a:rPr lang="zh-CN" altLang="en-US" sz="2000" dirty="0"/>
              <a:t>可以从一个建筑物直接走到另外一个建筑物</a:t>
            </a:r>
            <a:r>
              <a:rPr lang="en-US" altLang="zh-CN" sz="2000" dirty="0"/>
              <a:t>,</a:t>
            </a:r>
            <a:r>
              <a:rPr lang="zh-CN" altLang="en-US" sz="2000" dirty="0"/>
              <a:t>而且还能走回来</a:t>
            </a:r>
            <a:r>
              <a:rPr lang="en-US" altLang="zh-CN" sz="2000" dirty="0"/>
              <a:t>)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虽然食堂和图书馆之间没有直接连接的道路</a:t>
            </a:r>
            <a:r>
              <a:rPr lang="en-US" altLang="zh-CN" sz="2000" dirty="0"/>
              <a:t>,</a:t>
            </a:r>
            <a:r>
              <a:rPr lang="zh-CN" altLang="en-US" sz="2000" dirty="0"/>
              <a:t>但是他们也可以通过大门间接地连通。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8E34590-8275-1751-492E-3BB67CBF1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1621" y="2555858"/>
            <a:ext cx="2818610" cy="227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20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8E34590-8275-1751-492E-3BB67CBF1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6586" y="1520258"/>
            <a:ext cx="2608896" cy="210856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C92491B-777B-66CF-D00E-8C9FAF1865A8}"/>
              </a:ext>
            </a:extLst>
          </p:cNvPr>
          <p:cNvSpPr txBox="1"/>
          <p:nvPr/>
        </p:nvSpPr>
        <p:spPr>
          <a:xfrm>
            <a:off x="875369" y="1500715"/>
            <a:ext cx="6992932" cy="28118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每个建筑物称为</a:t>
            </a:r>
            <a:r>
              <a:rPr lang="zh-CN" altLang="en-US" sz="2000" b="1" dirty="0"/>
              <a:t>顶点</a:t>
            </a:r>
            <a:r>
              <a:rPr lang="en-US" altLang="zh-CN" sz="2000" dirty="0"/>
              <a:t>, </a:t>
            </a:r>
            <a:r>
              <a:rPr lang="zh-CN" altLang="en-US" sz="2000" dirty="0"/>
              <a:t>建筑物之间直接连通的道路称为</a:t>
            </a:r>
            <a:r>
              <a:rPr lang="zh-CN" altLang="en-US" sz="2000" b="1" dirty="0"/>
              <a:t>边</a:t>
            </a:r>
            <a:r>
              <a:rPr lang="zh-CN" altLang="en-US" sz="2000" dirty="0"/>
              <a:t>。而图这种数据结构就是这些</a:t>
            </a:r>
            <a:r>
              <a:rPr lang="zh-CN" altLang="en-US" sz="2000" b="1" dirty="0"/>
              <a:t>顶点和关联这些顶点的边的集合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在图</a:t>
            </a:r>
            <a:r>
              <a:rPr lang="en-US" altLang="zh-CN" sz="2000" dirty="0"/>
              <a:t>18-2 </a:t>
            </a:r>
            <a:r>
              <a:rPr lang="zh-CN" altLang="en-US" sz="2000" dirty="0"/>
              <a:t>中</a:t>
            </a:r>
            <a:r>
              <a:rPr lang="en-US" altLang="zh-CN" sz="2000" dirty="0"/>
              <a:t>,</a:t>
            </a:r>
            <a:r>
              <a:rPr lang="zh-CN" altLang="en-US" sz="2000" dirty="0"/>
              <a:t>顶点集合是</a:t>
            </a:r>
            <a:r>
              <a:rPr lang="en-US" altLang="zh-CN" sz="2000" dirty="0"/>
              <a:t>{1, 2, 3, 4}, </a:t>
            </a:r>
            <a:r>
              <a:rPr lang="zh-CN" altLang="en-US" sz="2000" dirty="0"/>
              <a:t>而边的集合是</a:t>
            </a:r>
            <a:r>
              <a:rPr lang="en-US" altLang="zh-CN" sz="2000" dirty="0"/>
              <a:t>{ (1, 2), (1, 3), (1, 4), (2, 4) }</a:t>
            </a:r>
            <a:r>
              <a:rPr lang="zh-CN" altLang="en-US" sz="2000" dirty="0"/>
              <a:t>。 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无向图</a:t>
            </a:r>
            <a:r>
              <a:rPr lang="zh-CN" altLang="en-US" sz="2000" dirty="0"/>
              <a:t>中</a:t>
            </a:r>
            <a:r>
              <a:rPr lang="en-US" altLang="zh-CN" sz="2000" dirty="0"/>
              <a:t>,</a:t>
            </a:r>
            <a:r>
              <a:rPr lang="zh-CN" altLang="en-US" sz="2000" dirty="0"/>
              <a:t>一个结点连边的条数称作这个结点的</a:t>
            </a:r>
            <a:r>
              <a:rPr lang="zh-CN" altLang="en-US" sz="2000" b="1" dirty="0"/>
              <a:t>度数</a:t>
            </a:r>
            <a:r>
              <a:rPr lang="zh-CN" altLang="en-US" sz="2000" dirty="0"/>
              <a:t>。 </a:t>
            </a:r>
            <a:endParaRPr lang="en-US" altLang="zh-CN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6D0AAC6-D911-4047-302D-F2A4A8CE9E74}"/>
              </a:ext>
            </a:extLst>
          </p:cNvPr>
          <p:cNvSpPr txBox="1"/>
          <p:nvPr/>
        </p:nvSpPr>
        <p:spPr>
          <a:xfrm>
            <a:off x="875370" y="4747081"/>
            <a:ext cx="6992931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随着校园的开发</a:t>
            </a:r>
            <a:r>
              <a:rPr lang="en-US" altLang="zh-CN" sz="2000" dirty="0"/>
              <a:t>,</a:t>
            </a:r>
            <a:r>
              <a:rPr lang="zh-CN" altLang="en-US" sz="2000" dirty="0"/>
              <a:t>食堂和图书馆之间修了一条新路。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同时</a:t>
            </a:r>
            <a:r>
              <a:rPr lang="en-US" altLang="zh-CN" sz="2000" dirty="0"/>
              <a:t>, </a:t>
            </a:r>
            <a:r>
              <a:rPr lang="zh-CN" altLang="en-US" sz="2000" dirty="0"/>
              <a:t>经过测量</a:t>
            </a:r>
            <a:r>
              <a:rPr lang="en-US" altLang="zh-CN" sz="2000" dirty="0"/>
              <a:t>, </a:t>
            </a:r>
            <a:r>
              <a:rPr lang="zh-CN" altLang="en-US" sz="2000" dirty="0"/>
              <a:t>可以得到经过每段道路需要消耗的时间。更新后第二幅地图如图</a:t>
            </a:r>
            <a:r>
              <a:rPr lang="en-US" altLang="zh-CN" sz="2000" dirty="0"/>
              <a:t>18-3 </a:t>
            </a:r>
            <a:r>
              <a:rPr lang="zh-CN" altLang="en-US" sz="2000" dirty="0"/>
              <a:t>所示。 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7C65887-E40D-8E13-7536-C9B80D50B8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9734" y="3903505"/>
            <a:ext cx="2465748" cy="246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1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7C65887-E40D-8E13-7536-C9B80D50B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7762" y="2672493"/>
            <a:ext cx="2751459" cy="275145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03D8994-473D-19FE-5766-8085727BECBE}"/>
              </a:ext>
            </a:extLst>
          </p:cNvPr>
          <p:cNvSpPr txBox="1"/>
          <p:nvPr/>
        </p:nvSpPr>
        <p:spPr>
          <a:xfrm>
            <a:off x="772779" y="1801367"/>
            <a:ext cx="7488044" cy="4197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从 图</a:t>
            </a:r>
            <a:r>
              <a:rPr lang="en-US" altLang="zh-CN" sz="2000" dirty="0"/>
              <a:t>18-3 </a:t>
            </a:r>
            <a:r>
              <a:rPr lang="zh-CN" altLang="en-US" sz="2000" dirty="0"/>
              <a:t>中可以看出</a:t>
            </a:r>
            <a:r>
              <a:rPr lang="en-US" altLang="zh-CN" sz="2000" dirty="0"/>
              <a:t>,</a:t>
            </a:r>
            <a:r>
              <a:rPr lang="zh-CN" altLang="en-US" sz="2000" dirty="0"/>
              <a:t>从大门直接到图书馆需要耗时</a:t>
            </a:r>
            <a:r>
              <a:rPr lang="en-US" altLang="zh-CN" sz="2000" dirty="0"/>
              <a:t>3</a:t>
            </a:r>
            <a:r>
              <a:rPr lang="zh-CN" altLang="en-US" sz="2000" dirty="0"/>
              <a:t>分钟</a:t>
            </a:r>
            <a:r>
              <a:rPr lang="en-US" altLang="zh-CN" sz="2000" dirty="0"/>
              <a:t>,</a:t>
            </a:r>
            <a:r>
              <a:rPr lang="zh-CN" altLang="en-US" sz="2000" dirty="0"/>
              <a:t>而从大门经过教学楼到图书馆需要</a:t>
            </a:r>
            <a:r>
              <a:rPr lang="en-US" altLang="zh-CN" sz="2000" dirty="0"/>
              <a:t>5+1=6</a:t>
            </a:r>
            <a:r>
              <a:rPr lang="zh-CN" altLang="en-US" sz="2000" dirty="0"/>
              <a:t>分钟。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像这样的每一条边的属性值就是</a:t>
            </a:r>
            <a:r>
              <a:rPr lang="zh-CN" altLang="en-US" sz="2000" b="1" dirty="0"/>
              <a:t>边权</a:t>
            </a:r>
            <a:r>
              <a:rPr lang="zh-CN" altLang="en-US" sz="2000" dirty="0"/>
              <a:t>。除了边权之外</a:t>
            </a:r>
            <a:r>
              <a:rPr lang="en-US" altLang="zh-CN" sz="2000" dirty="0"/>
              <a:t>,</a:t>
            </a:r>
            <a:r>
              <a:rPr lang="zh-CN" altLang="en-US" sz="2000" dirty="0"/>
              <a:t>每个顶点也可以有属性值</a:t>
            </a:r>
            <a:r>
              <a:rPr lang="en-US" altLang="zh-CN" sz="2000" dirty="0"/>
              <a:t>, </a:t>
            </a:r>
            <a:r>
              <a:rPr lang="zh-CN" altLang="en-US" sz="2000" dirty="0"/>
              <a:t>称为</a:t>
            </a:r>
            <a:r>
              <a:rPr lang="zh-CN" altLang="en-US" sz="2000" b="1" dirty="0"/>
              <a:t>点权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两个顶点之间如果有不止一条边直接连接</a:t>
            </a:r>
            <a:r>
              <a:rPr lang="en-US" altLang="zh-CN" sz="2000" dirty="0"/>
              <a:t>,</a:t>
            </a:r>
            <a:r>
              <a:rPr lang="zh-CN" altLang="en-US" sz="2000" dirty="0"/>
              <a:t>那么就称为</a:t>
            </a:r>
            <a:r>
              <a:rPr lang="zh-CN" altLang="en-US" sz="2000" b="1" dirty="0"/>
              <a:t>重边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甚至有可能会出现一条边的起点和终点是一样的</a:t>
            </a:r>
            <a:r>
              <a:rPr lang="en-US" altLang="zh-CN" sz="2000" dirty="0"/>
              <a:t>,</a:t>
            </a:r>
            <a:r>
              <a:rPr lang="zh-CN" altLang="en-US" sz="2000" dirty="0"/>
              <a:t>造成</a:t>
            </a:r>
            <a:r>
              <a:rPr lang="zh-CN" altLang="en-US" sz="2000" b="1" dirty="0"/>
              <a:t>自环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在大多数情况下</a:t>
            </a:r>
            <a:r>
              <a:rPr lang="en-US" altLang="zh-CN" sz="2000" dirty="0"/>
              <a:t>,</a:t>
            </a:r>
            <a:r>
              <a:rPr lang="zh-CN" altLang="en-US" sz="2000" dirty="0"/>
              <a:t>重边和自环都会被简化掉</a:t>
            </a:r>
            <a:r>
              <a:rPr lang="en-US" altLang="zh-CN" sz="2000" dirty="0"/>
              <a:t>(</a:t>
            </a:r>
            <a:r>
              <a:rPr lang="zh-CN" altLang="en-US" sz="2000" dirty="0"/>
              <a:t>比如删除自环</a:t>
            </a:r>
            <a:r>
              <a:rPr lang="en-US" altLang="zh-CN" sz="2000" dirty="0"/>
              <a:t>,</a:t>
            </a:r>
            <a:r>
              <a:rPr lang="zh-CN" altLang="en-US" sz="2000" dirty="0"/>
              <a:t>同样两个顶点中的多条边只会保留最短的一条</a:t>
            </a:r>
            <a:r>
              <a:rPr lang="en-US" altLang="zh-CN" sz="2000" dirty="0"/>
              <a:t>)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而我们之后所接触的图也通常不会包括自环和重边的情况。</a:t>
            </a:r>
          </a:p>
        </p:txBody>
      </p:sp>
    </p:spTree>
    <p:extLst>
      <p:ext uri="{BB962C8B-B14F-4D97-AF65-F5344CB8AC3E}">
        <p14:creationId xmlns:p14="http://schemas.microsoft.com/office/powerpoint/2010/main" val="429400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03D8994-473D-19FE-5766-8085727BECBE}"/>
              </a:ext>
            </a:extLst>
          </p:cNvPr>
          <p:cNvSpPr txBox="1"/>
          <p:nvPr/>
        </p:nvSpPr>
        <p:spPr>
          <a:xfrm>
            <a:off x="719252" y="1489158"/>
            <a:ext cx="7700434" cy="30811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/>
              <a:t>然而</a:t>
            </a:r>
            <a:r>
              <a:rPr lang="en-US" altLang="zh-CN" sz="2000" dirty="0"/>
              <a:t>,</a:t>
            </a:r>
            <a:r>
              <a:rPr lang="zh-CN" altLang="en-US" sz="2000" dirty="0"/>
              <a:t>学生数量很多</a:t>
            </a:r>
            <a:r>
              <a:rPr lang="en-US" altLang="zh-CN" sz="2000" dirty="0"/>
              <a:t>,</a:t>
            </a:r>
            <a:r>
              <a:rPr lang="zh-CN" altLang="en-US" sz="2000" dirty="0"/>
              <a:t>校方不得不对某些道路进行限流措施</a:t>
            </a:r>
            <a:r>
              <a:rPr lang="en-US" altLang="zh-CN" sz="2000" dirty="0"/>
              <a:t>,</a:t>
            </a:r>
          </a:p>
          <a:p>
            <a:pPr>
              <a:lnSpc>
                <a:spcPct val="200000"/>
              </a:lnSpc>
            </a:pPr>
            <a:r>
              <a:rPr lang="zh-CN" altLang="en-US" sz="2000" dirty="0"/>
              <a:t>比如只能单向地直接从大门走到食堂</a:t>
            </a:r>
            <a:r>
              <a:rPr lang="en-US" altLang="zh-CN" sz="2000" dirty="0"/>
              <a:t>,</a:t>
            </a:r>
            <a:r>
              <a:rPr lang="zh-CN" altLang="en-US" sz="2000" dirty="0"/>
              <a:t>而反过来不行。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连接教学楼和图书馆的道路也被分成了两条双向道路</a:t>
            </a:r>
            <a:r>
              <a:rPr lang="en-US" altLang="zh-CN" sz="2000" dirty="0"/>
              <a:t>, </a:t>
            </a:r>
            <a:r>
              <a:rPr lang="zh-CN" altLang="en-US" sz="2000" dirty="0"/>
              <a:t>从教学楼到图书馆的耗时和从图书馆到教学楼的耗时还不一样。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最后可以做出如 图</a:t>
            </a:r>
            <a:r>
              <a:rPr lang="en-US" altLang="zh-CN" sz="2000" dirty="0"/>
              <a:t>18-4 </a:t>
            </a:r>
            <a:r>
              <a:rPr lang="zh-CN" altLang="en-US" sz="2000" dirty="0"/>
              <a:t>所示的地图。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7735C50-AA9C-E9CC-E628-9F7F601A4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4229" y="2349561"/>
            <a:ext cx="2706397" cy="286475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FE008916-7A33-BC7A-1424-D6F425448998}"/>
              </a:ext>
            </a:extLst>
          </p:cNvPr>
          <p:cNvSpPr txBox="1"/>
          <p:nvPr/>
        </p:nvSpPr>
        <p:spPr>
          <a:xfrm>
            <a:off x="719252" y="4803241"/>
            <a:ext cx="7728911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前两幅图中</a:t>
            </a:r>
            <a:r>
              <a:rPr lang="en-US" altLang="zh-CN" sz="2000" dirty="0"/>
              <a:t>,</a:t>
            </a:r>
            <a:r>
              <a:rPr lang="zh-CN" altLang="en-US" sz="2000" dirty="0"/>
              <a:t>每一条道路都可以双向通行</a:t>
            </a:r>
            <a:r>
              <a:rPr lang="en-US" altLang="zh-CN" sz="2000" dirty="0"/>
              <a:t>, </a:t>
            </a:r>
            <a:r>
              <a:rPr lang="zh-CN" altLang="en-US" sz="2000" dirty="0"/>
              <a:t>这样的图被称为</a:t>
            </a:r>
            <a:r>
              <a:rPr lang="zh-CN" altLang="en-US" sz="2000" b="1" dirty="0"/>
              <a:t>无向图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而第三幅地图中</a:t>
            </a:r>
            <a:r>
              <a:rPr lang="en-US" altLang="zh-CN" sz="2000" dirty="0"/>
              <a:t>,</a:t>
            </a:r>
            <a:r>
              <a:rPr lang="zh-CN" altLang="en-US" sz="2000" dirty="0"/>
              <a:t>道路都是单向通行的</a:t>
            </a:r>
            <a:r>
              <a:rPr lang="en-US" altLang="zh-CN" sz="2000" dirty="0"/>
              <a:t>(</a:t>
            </a:r>
            <a:r>
              <a:rPr lang="zh-CN" altLang="en-US" sz="2000" dirty="0"/>
              <a:t>也有可能是一来一回组成的两条不同的单行道连接同一对顶点</a:t>
            </a:r>
            <a:r>
              <a:rPr lang="en-US" altLang="zh-CN" sz="2000" dirty="0"/>
              <a:t>), </a:t>
            </a:r>
            <a:r>
              <a:rPr lang="zh-CN" altLang="en-US" sz="2000" dirty="0"/>
              <a:t>这种图就是</a:t>
            </a:r>
            <a:r>
              <a:rPr lang="zh-CN" altLang="en-US" sz="2000" b="1" dirty="0"/>
              <a:t>有向图</a:t>
            </a:r>
            <a:r>
              <a:rPr lang="zh-CN" altLang="en-US" sz="2000" dirty="0"/>
              <a:t>。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41095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840876" y="1454860"/>
            <a:ext cx="10510247" cy="24784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2000" dirty="0">
                <a:latin typeface="Consolas" panose="020B0609020204030204" pitchFamily="49" charset="0"/>
                <a:cs typeface="微软雅黑"/>
              </a:rPr>
              <a:t>以上就介绍了图的一些基本概念，而图是一种复杂的非线性结构，其实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微软雅黑"/>
              </a:rPr>
              <a:t>图论（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微软雅黑"/>
              </a:rPr>
              <a:t>Graph theory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微软雅黑"/>
              </a:rPr>
              <a:t>）</a:t>
            </a:r>
            <a:r>
              <a:rPr lang="zh-CN" altLang="en-US" sz="2000" dirty="0">
                <a:latin typeface="Consolas" panose="020B0609020204030204" pitchFamily="49" charset="0"/>
                <a:cs typeface="微软雅黑"/>
              </a:rPr>
              <a:t>也是数学的一个分支。接下来通过抽象图为数学模型来复习和扩展一些图的概念。</a:t>
            </a:r>
            <a:endParaRPr lang="en-US" altLang="zh-CN" sz="2000" dirty="0">
              <a:latin typeface="Consolas" panose="020B0609020204030204" pitchFamily="49" charset="0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2000" dirty="0">
                <a:latin typeface="Consolas" panose="020B0609020204030204" pitchFamily="49" charset="0"/>
                <a:cs typeface="微软雅黑"/>
              </a:rPr>
              <a:t>图（</a:t>
            </a:r>
            <a:r>
              <a:rPr lang="en-US" altLang="zh-CN" sz="2000" dirty="0">
                <a:latin typeface="Consolas" panose="020B0609020204030204" pitchFamily="49" charset="0"/>
                <a:cs typeface="微软雅黑"/>
              </a:rPr>
              <a:t>Graph</a:t>
            </a:r>
            <a:r>
              <a:rPr lang="zh-CN" altLang="en-US" sz="2000" dirty="0">
                <a:latin typeface="Consolas" panose="020B0609020204030204" pitchFamily="49" charset="0"/>
                <a:cs typeface="微软雅黑"/>
              </a:rPr>
              <a:t>）是由若干给定的顶点及连接两顶点的边所构成的图形，这种图形通常用来描述某些事物之间的某种特定关系。顶点用于代表事物，</a:t>
            </a:r>
            <a:r>
              <a:rPr lang="zh-CN" altLang="en-US" sz="2000" dirty="0">
                <a:latin typeface="Consolas" panose="020B0609020204030204" pitchFamily="49" charset="0"/>
              </a:rPr>
              <a:t>在示意图中我们使用点或圆来表示它</a:t>
            </a:r>
            <a:r>
              <a:rPr lang="en-US" altLang="zh-CN" sz="2000" dirty="0"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</a:rPr>
              <a:t>而</a:t>
            </a:r>
            <a:r>
              <a:rPr lang="zh-CN" altLang="en-US" sz="2000" dirty="0">
                <a:latin typeface="Consolas" panose="020B0609020204030204" pitchFamily="49" charset="0"/>
                <a:cs typeface="微软雅黑"/>
              </a:rPr>
              <a:t>连接两顶点的边则用于表示两个事物间具有某种连接关系。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9890" y="4087308"/>
            <a:ext cx="2912363" cy="216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14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2121791" y="1572994"/>
            <a:ext cx="7948417" cy="11397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图的数学定义</a:t>
            </a:r>
            <a:r>
              <a:rPr lang="zh-CN" alt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图可以用 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G=(V, E)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 表示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其中 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V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 是顶点的集合，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E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 是边的集合。</a:t>
            </a:r>
            <a:endParaRPr lang="zh-CN" altLang="en-US" sz="2400" b="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764036" y="3882615"/>
            <a:ext cx="6690496" cy="13157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V = {1, 2, 3, 5}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E = {(1,2), (1,3), (2,3), (2,5)}</a:t>
            </a:r>
            <a:endParaRPr lang="zh-CN" altLang="en-US" sz="2800" b="1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336" y="3489160"/>
            <a:ext cx="3026664" cy="210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23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1884489" y="1732948"/>
            <a:ext cx="7972143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顶点（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vertex)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图中黑色的带数字的圆框就是顶点，表示某个事物或对象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228" y="3648817"/>
            <a:ext cx="3026664" cy="210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4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1884489" y="1732948"/>
            <a:ext cx="7972143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边（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edge)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图中顶点之间的线条就是边，表示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事物与事物之间的关系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，边表示的是顶点之间的关系。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228" y="4026879"/>
            <a:ext cx="3026664" cy="210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18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4717304" y="1418472"/>
            <a:ext cx="2306511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顶点的度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004" y="3178628"/>
            <a:ext cx="2988732" cy="22904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657684" y="2642074"/>
            <a:ext cx="496388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度：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度指的是顶点</a:t>
            </a:r>
            <a:r>
              <a:rPr lang="en-US" altLang="zh-CN" sz="2400" dirty="0"/>
              <a:t>v</a:t>
            </a:r>
            <a:r>
              <a:rPr lang="zh-CN" altLang="en-US" sz="2400" dirty="0"/>
              <a:t>的边的条数</a:t>
            </a:r>
          </a:p>
        </p:txBody>
      </p:sp>
      <p:sp>
        <p:nvSpPr>
          <p:cNvPr id="11" name="矩形 10"/>
          <p:cNvSpPr/>
          <p:nvPr/>
        </p:nvSpPr>
        <p:spPr>
          <a:xfrm>
            <a:off x="5657684" y="4601136"/>
            <a:ext cx="4963886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如左图：</a:t>
            </a:r>
            <a:r>
              <a:rPr lang="en-US" altLang="zh-CN" sz="2400" dirty="0"/>
              <a:t>1</a:t>
            </a:r>
            <a:r>
              <a:rPr lang="zh-CN" altLang="en-US" sz="2400" dirty="0"/>
              <a:t>号点有</a:t>
            </a:r>
            <a:r>
              <a:rPr lang="en-US" altLang="zh-CN" sz="2400" dirty="0"/>
              <a:t>3</a:t>
            </a:r>
            <a:r>
              <a:rPr lang="zh-CN" altLang="en-US" sz="2400" dirty="0"/>
              <a:t>条边相连，度为</a:t>
            </a:r>
            <a:r>
              <a:rPr lang="en-US" altLang="zh-CN" sz="2400" dirty="0"/>
              <a:t>3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2</a:t>
            </a:r>
            <a:r>
              <a:rPr lang="zh-CN" altLang="en-US" sz="2400" dirty="0"/>
              <a:t>号点有</a:t>
            </a:r>
            <a:r>
              <a:rPr lang="en-US" altLang="zh-CN" sz="2400" dirty="0"/>
              <a:t>2</a:t>
            </a:r>
            <a:r>
              <a:rPr lang="zh-CN" altLang="en-US" sz="2400" dirty="0"/>
              <a:t>条边相连，度为</a:t>
            </a:r>
            <a:r>
              <a:rPr lang="en-US" altLang="zh-CN" sz="2400" dirty="0"/>
              <a:t>2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2747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4441373" y="1412385"/>
            <a:ext cx="262598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顶点的出度与入度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33530" y="2648474"/>
            <a:ext cx="5865561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有向图的出度和入度：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入度：有向图中以顶点</a:t>
            </a:r>
            <a:r>
              <a:rPr lang="en-US" altLang="zh-CN" sz="2400" dirty="0"/>
              <a:t>v</a:t>
            </a:r>
            <a:r>
              <a:rPr lang="zh-CN" altLang="en-US" sz="2400" dirty="0"/>
              <a:t>为终点的边的数目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出度：有向图中以顶点</a:t>
            </a:r>
            <a:r>
              <a:rPr lang="en-US" altLang="zh-CN" sz="2400" dirty="0"/>
              <a:t>v</a:t>
            </a:r>
            <a:r>
              <a:rPr lang="zh-CN" altLang="en-US" sz="2400" dirty="0"/>
              <a:t>为起点的边的数目</a:t>
            </a:r>
          </a:p>
        </p:txBody>
      </p:sp>
      <p:sp>
        <p:nvSpPr>
          <p:cNvPr id="11" name="矩形 10"/>
          <p:cNvSpPr/>
          <p:nvPr/>
        </p:nvSpPr>
        <p:spPr>
          <a:xfrm>
            <a:off x="5333529" y="4913901"/>
            <a:ext cx="5865561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如图：</a:t>
            </a:r>
            <a:r>
              <a:rPr lang="en-US" altLang="zh-CN" sz="2400" dirty="0"/>
              <a:t>0</a:t>
            </a:r>
            <a:r>
              <a:rPr lang="zh-CN" altLang="en-US" sz="2400" dirty="0"/>
              <a:t>号点的入度为</a:t>
            </a:r>
            <a:r>
              <a:rPr lang="en-US" altLang="zh-CN" sz="2400" dirty="0"/>
              <a:t>2</a:t>
            </a:r>
            <a:r>
              <a:rPr lang="zh-CN" altLang="en-US" sz="2400" dirty="0"/>
              <a:t>，出度为</a:t>
            </a:r>
            <a:r>
              <a:rPr lang="en-US" altLang="zh-CN" sz="2400" dirty="0"/>
              <a:t>0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3</a:t>
            </a:r>
            <a:r>
              <a:rPr lang="zh-CN" altLang="en-US" sz="2400" dirty="0"/>
              <a:t>号点的入度为</a:t>
            </a:r>
            <a:r>
              <a:rPr lang="en-US" altLang="zh-CN" sz="2400" dirty="0"/>
              <a:t>1</a:t>
            </a:r>
            <a:r>
              <a:rPr lang="zh-CN" altLang="en-US" sz="2400" dirty="0"/>
              <a:t>，出度为</a:t>
            </a:r>
            <a:r>
              <a:rPr lang="en-US" altLang="zh-CN" sz="2400" dirty="0"/>
              <a:t>4</a:t>
            </a:r>
            <a:endParaRPr lang="zh-CN" altLang="en-US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022" y="3082086"/>
            <a:ext cx="3396282" cy="260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5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4717304" y="1418472"/>
            <a:ext cx="230651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图的种类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004" y="3178628"/>
            <a:ext cx="2988732" cy="22904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657684" y="2525960"/>
            <a:ext cx="4963886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无向图：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两个顶点之间没有明确的指向关系，只有一条边相连</a:t>
            </a:r>
          </a:p>
        </p:txBody>
      </p:sp>
      <p:sp>
        <p:nvSpPr>
          <p:cNvPr id="11" name="矩形 10"/>
          <p:cNvSpPr/>
          <p:nvPr/>
        </p:nvSpPr>
        <p:spPr>
          <a:xfrm>
            <a:off x="5657684" y="4731764"/>
            <a:ext cx="4963886" cy="11397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如左图：就是一个无向图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(1, 2）和（2, 1）是同一条边</a:t>
            </a:r>
          </a:p>
        </p:txBody>
      </p:sp>
    </p:spTree>
    <p:extLst>
      <p:ext uri="{BB962C8B-B14F-4D97-AF65-F5344CB8AC3E}">
        <p14:creationId xmlns:p14="http://schemas.microsoft.com/office/powerpoint/2010/main" val="253250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4717304" y="1418472"/>
            <a:ext cx="230651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图的种类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57684" y="2782377"/>
            <a:ext cx="496388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有向图：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有向图是指图中的边具有方向性</a:t>
            </a:r>
          </a:p>
        </p:txBody>
      </p:sp>
      <p:sp>
        <p:nvSpPr>
          <p:cNvPr id="11" name="矩形 10"/>
          <p:cNvSpPr/>
          <p:nvPr/>
        </p:nvSpPr>
        <p:spPr>
          <a:xfrm>
            <a:off x="5657684" y="4688222"/>
            <a:ext cx="4963886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如左图：就是一个有向图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(</a:t>
            </a:r>
            <a:r>
              <a:rPr lang="en-US" altLang="zh-CN" sz="2400" dirty="0"/>
              <a:t>3</a:t>
            </a:r>
            <a:r>
              <a:rPr lang="zh-CN" altLang="en-US" sz="2400" dirty="0"/>
              <a:t>, 2）和（2, </a:t>
            </a:r>
            <a:r>
              <a:rPr lang="en-US" altLang="zh-CN" sz="2400" dirty="0"/>
              <a:t>3</a:t>
            </a:r>
            <a:r>
              <a:rPr lang="zh-CN" altLang="en-US" sz="2400" dirty="0"/>
              <a:t>）是不同的边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022" y="3082086"/>
            <a:ext cx="3396282" cy="260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23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4717304" y="1418472"/>
            <a:ext cx="230651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图的种类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57684" y="2501773"/>
            <a:ext cx="4963886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带权图：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带权图是指图中的每条边还具有不同的权重代价</a:t>
            </a:r>
          </a:p>
        </p:txBody>
      </p:sp>
      <p:sp>
        <p:nvSpPr>
          <p:cNvPr id="11" name="矩形 10"/>
          <p:cNvSpPr/>
          <p:nvPr/>
        </p:nvSpPr>
        <p:spPr>
          <a:xfrm>
            <a:off x="5657684" y="4446322"/>
            <a:ext cx="4963886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如左图：就是一个有向带权图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(</a:t>
            </a:r>
            <a:r>
              <a:rPr lang="en-US" altLang="zh-CN" sz="2400" dirty="0"/>
              <a:t>3</a:t>
            </a:r>
            <a:r>
              <a:rPr lang="zh-CN" altLang="en-US" sz="2400" dirty="0"/>
              <a:t>, 2）的代价为</a:t>
            </a:r>
            <a:r>
              <a:rPr lang="en-US" altLang="zh-CN" sz="2400" dirty="0"/>
              <a:t>5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(</a:t>
            </a:r>
            <a:r>
              <a:rPr lang="zh-CN" altLang="en-US" sz="2400" dirty="0"/>
              <a:t>2, </a:t>
            </a:r>
            <a:r>
              <a:rPr lang="en-US" altLang="zh-CN" sz="2400" dirty="0"/>
              <a:t>3</a:t>
            </a:r>
            <a:r>
              <a:rPr lang="zh-CN" altLang="en-US" sz="2400" dirty="0"/>
              <a:t>）的代价为</a:t>
            </a:r>
            <a:r>
              <a:rPr lang="en-US" altLang="zh-CN" sz="2400" dirty="0"/>
              <a:t>3</a:t>
            </a:r>
            <a:endParaRPr lang="zh-CN" altLang="en-US" sz="24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77" y="3006838"/>
            <a:ext cx="3645926" cy="279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88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4082179" y="1476459"/>
            <a:ext cx="3516756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下图的种类分别是什么？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57844" y="2700650"/>
            <a:ext cx="1810384" cy="5857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有向带权图</a:t>
            </a:r>
            <a:endParaRPr lang="en-US" altLang="zh-CN" sz="2400" b="1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729" y="3679337"/>
            <a:ext cx="2597934" cy="199091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9563" y="3661180"/>
            <a:ext cx="2621627" cy="200907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5248866" y="2700650"/>
            <a:ext cx="1183383" cy="5857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无向图</a:t>
            </a:r>
            <a:endParaRPr lang="en-US" altLang="zh-CN" sz="2400" b="1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6224" y="3679337"/>
            <a:ext cx="2621627" cy="2009071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8878723" y="2700650"/>
            <a:ext cx="1183383" cy="5857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有向图</a:t>
            </a:r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322549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4717304" y="1418472"/>
            <a:ext cx="2306511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图的连通性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22816" y="2298470"/>
            <a:ext cx="10603083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连通：</a:t>
            </a:r>
            <a:r>
              <a:rPr lang="zh-CN" altLang="en-US" sz="2400" dirty="0"/>
              <a:t>若图中结点</a:t>
            </a:r>
            <a:r>
              <a:rPr lang="en-US" altLang="zh-CN" sz="2400" dirty="0"/>
              <a:t>U, V</a:t>
            </a:r>
            <a:r>
              <a:rPr lang="zh-CN" altLang="en-US" sz="2400" dirty="0"/>
              <a:t>之间存在一条从</a:t>
            </a:r>
            <a:r>
              <a:rPr lang="en-US" altLang="zh-CN" sz="2400" dirty="0"/>
              <a:t>U</a:t>
            </a:r>
            <a:r>
              <a:rPr lang="zh-CN" altLang="en-US" sz="2400" dirty="0"/>
              <a:t>通过若干条边、点到达 </a:t>
            </a:r>
            <a:r>
              <a:rPr lang="en-US" altLang="zh-CN" sz="2400" dirty="0"/>
              <a:t>V </a:t>
            </a:r>
            <a:r>
              <a:rPr lang="zh-CN" altLang="en-US" sz="2400" dirty="0"/>
              <a:t>的通路，则称</a:t>
            </a:r>
            <a:r>
              <a:rPr lang="en-US" altLang="zh-CN" sz="2400" dirty="0"/>
              <a:t>U</a:t>
            </a:r>
            <a:r>
              <a:rPr lang="zh-CN" altLang="en-US" sz="2400" dirty="0"/>
              <a:t>，</a:t>
            </a:r>
            <a:r>
              <a:rPr lang="en-US" altLang="zh-CN" sz="2400" dirty="0"/>
              <a:t>V</a:t>
            </a:r>
            <a:r>
              <a:rPr lang="zh-CN" altLang="en-US" sz="2400" dirty="0"/>
              <a:t>是连通的。如果图中任意两点都是连通的，那么图被称作连通图。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557789" y="5510984"/>
            <a:ext cx="1266421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连通图</a:t>
            </a:r>
            <a:endParaRPr lang="en-US" altLang="zh-CN" sz="2400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336" y="3682857"/>
            <a:ext cx="2983135" cy="22904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9013711" y="5492025"/>
            <a:ext cx="1624441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非连通图</a:t>
            </a:r>
            <a:endParaRPr lang="en-US" altLang="zh-CN" sz="2400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150" y="3682857"/>
            <a:ext cx="2988732" cy="22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6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4717304" y="1418472"/>
            <a:ext cx="2306511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强连通图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73441" y="2354221"/>
            <a:ext cx="9734410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在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有向图</a:t>
            </a:r>
            <a:r>
              <a:rPr lang="zh-CN" altLang="en-US" sz="2400" dirty="0">
                <a:latin typeface="Consolas" panose="020B0609020204030204" pitchFamily="49" charset="0"/>
              </a:rPr>
              <a:t> G=(V, {E})中</a:t>
            </a:r>
            <a:r>
              <a:rPr lang="en-US" altLang="zh-CN" sz="2400" dirty="0">
                <a:latin typeface="Consolas" panose="020B0609020204030204" pitchFamily="49" charset="0"/>
              </a:rPr>
              <a:t>, </a:t>
            </a:r>
            <a:r>
              <a:rPr lang="zh-CN" altLang="en-US" sz="2400" dirty="0">
                <a:latin typeface="Consolas" panose="020B0609020204030204" pitchFamily="49" charset="0"/>
              </a:rPr>
              <a:t>若对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任何两个顶点V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1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、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V2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, 都存在从V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1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到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V2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的路径 且存在 从V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2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到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V1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的路径</a:t>
            </a:r>
            <a:r>
              <a:rPr lang="en-US" altLang="zh-CN" sz="2400" dirty="0">
                <a:latin typeface="Consolas" panose="020B0609020204030204" pitchFamily="49" charset="0"/>
              </a:rPr>
              <a:t>, </a:t>
            </a:r>
            <a:r>
              <a:rPr lang="zh-CN" altLang="en-US" sz="2400" dirty="0">
                <a:latin typeface="Consolas" panose="020B0609020204030204" pitchFamily="49" charset="0"/>
              </a:rPr>
              <a:t>则称G是强连通图</a:t>
            </a:r>
          </a:p>
        </p:txBody>
      </p:sp>
      <p:sp>
        <p:nvSpPr>
          <p:cNvPr id="15" name="矩形 14"/>
          <p:cNvSpPr/>
          <p:nvPr/>
        </p:nvSpPr>
        <p:spPr>
          <a:xfrm>
            <a:off x="4017408" y="5548631"/>
            <a:ext cx="150769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强连通图</a:t>
            </a:r>
            <a:endParaRPr lang="en-US" altLang="zh-CN" sz="2400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9692" y="3904562"/>
            <a:ext cx="2171588" cy="22904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940" y="3904562"/>
            <a:ext cx="2171588" cy="22904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9236503" y="5517951"/>
            <a:ext cx="177134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非强连通图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65076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4717304" y="1418472"/>
            <a:ext cx="2306511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完全图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84490" y="2384517"/>
            <a:ext cx="8030216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任意两个顶点之间都有边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直接 </a:t>
            </a:r>
            <a:r>
              <a:rPr lang="zh-CN" altLang="en-US" sz="2400" dirty="0">
                <a:latin typeface="Consolas" panose="020B0609020204030204" pitchFamily="49" charset="0"/>
              </a:rPr>
              <a:t>相关联的图是完全图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完全图中边数达到最大，分为无向完全图和有向完全图。</a:t>
            </a:r>
          </a:p>
        </p:txBody>
      </p:sp>
      <p:sp>
        <p:nvSpPr>
          <p:cNvPr id="15" name="矩形 14"/>
          <p:cNvSpPr/>
          <p:nvPr/>
        </p:nvSpPr>
        <p:spPr>
          <a:xfrm>
            <a:off x="3856123" y="5548631"/>
            <a:ext cx="1722362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无向完全图</a:t>
            </a:r>
            <a:endParaRPr lang="en-US" altLang="zh-CN" sz="2400" dirty="0"/>
          </a:p>
        </p:txBody>
      </p:sp>
      <p:sp>
        <p:nvSpPr>
          <p:cNvPr id="17" name="矩形 16"/>
          <p:cNvSpPr/>
          <p:nvPr/>
        </p:nvSpPr>
        <p:spPr>
          <a:xfrm>
            <a:off x="9236503" y="5552805"/>
            <a:ext cx="1771348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有向完全图</a:t>
            </a:r>
            <a:endParaRPr lang="en-US" altLang="zh-CN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2238" y="3904561"/>
            <a:ext cx="2240524" cy="24385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2948" y="3904561"/>
            <a:ext cx="2240525" cy="243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1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4717304" y="1418472"/>
            <a:ext cx="2306511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完全图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28031" y="2186660"/>
            <a:ext cx="8030216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如果完全图 </a:t>
            </a:r>
            <a:r>
              <a:rPr lang="en-US" altLang="zh-CN" sz="2400" dirty="0"/>
              <a:t>G </a:t>
            </a:r>
            <a:r>
              <a:rPr lang="zh-CN" altLang="en-US" sz="2400" dirty="0"/>
              <a:t>具有 </a:t>
            </a:r>
            <a:r>
              <a:rPr lang="en-US" altLang="zh-CN" sz="2400" dirty="0"/>
              <a:t>n </a:t>
            </a:r>
            <a:r>
              <a:rPr lang="zh-CN" altLang="en-US" sz="2400" dirty="0"/>
              <a:t>个顶点，</a:t>
            </a:r>
            <a:r>
              <a:rPr lang="en-US" altLang="zh-CN" sz="2400" dirty="0"/>
              <a:t>e </a:t>
            </a:r>
            <a:r>
              <a:rPr lang="zh-CN" altLang="en-US" sz="2400" dirty="0"/>
              <a:t>条边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则分别对于 有向</a:t>
            </a:r>
            <a:r>
              <a:rPr lang="en-US" altLang="zh-CN" sz="2400" dirty="0"/>
              <a:t>/</a:t>
            </a:r>
            <a:r>
              <a:rPr lang="zh-CN" altLang="en-US" sz="2400" dirty="0"/>
              <a:t>无向完全图 </a:t>
            </a:r>
            <a:r>
              <a:rPr lang="en-US" altLang="zh-CN" sz="2400" dirty="0"/>
              <a:t>G </a:t>
            </a:r>
            <a:r>
              <a:rPr lang="zh-CN" altLang="en-US" sz="2400" dirty="0"/>
              <a:t>的边数为多少呢</a:t>
            </a:r>
            <a:r>
              <a:rPr lang="en-US" altLang="zh-CN" sz="2400" dirty="0"/>
              <a:t>?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有向完全图：</a:t>
            </a:r>
            <a:r>
              <a:rPr lang="en-US" altLang="zh-CN" sz="2400" b="1" dirty="0"/>
              <a:t>e=n(n-1)</a:t>
            </a:r>
            <a:r>
              <a:rPr lang="zh-CN" altLang="en-US" sz="2400" b="1" dirty="0"/>
              <a:t>，无向完全图：</a:t>
            </a:r>
            <a:r>
              <a:rPr lang="en-US" altLang="zh-CN" sz="2400" b="1" dirty="0"/>
              <a:t>e=n(n-1)/2</a:t>
            </a:r>
            <a:endParaRPr lang="zh-CN" altLang="en-US" sz="2400" dirty="0"/>
          </a:p>
        </p:txBody>
      </p:sp>
      <p:sp>
        <p:nvSpPr>
          <p:cNvPr id="15" name="矩形 14"/>
          <p:cNvSpPr/>
          <p:nvPr/>
        </p:nvSpPr>
        <p:spPr>
          <a:xfrm>
            <a:off x="4100196" y="5668277"/>
            <a:ext cx="1874851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无向完全图</a:t>
            </a:r>
            <a:endParaRPr lang="en-US" altLang="zh-CN" sz="2400" dirty="0"/>
          </a:p>
        </p:txBody>
      </p:sp>
      <p:sp>
        <p:nvSpPr>
          <p:cNvPr id="17" name="矩形 16"/>
          <p:cNvSpPr/>
          <p:nvPr/>
        </p:nvSpPr>
        <p:spPr>
          <a:xfrm>
            <a:off x="9180261" y="5656630"/>
            <a:ext cx="209124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有向完全图</a:t>
            </a:r>
            <a:endParaRPr lang="en-US" altLang="zh-CN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9740" y="4250122"/>
            <a:ext cx="1923022" cy="20929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450" y="4250122"/>
            <a:ext cx="1923023" cy="209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9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4736657" y="1427003"/>
            <a:ext cx="2306511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路径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最短路径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03106" y="2513911"/>
            <a:ext cx="5339708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在图上任取两顶点，分别作为起点和终点，我们可以规划许多条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由起点到终点的路线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就是一条条“路径”。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如果需要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从成都到北京</a:t>
            </a:r>
            <a:r>
              <a:rPr lang="zh-CN" altLang="en-US" sz="2400" dirty="0">
                <a:latin typeface="Consolas" panose="020B0609020204030204" pitchFamily="49" charset="0"/>
              </a:rPr>
              <a:t>，那么成都</a:t>
            </a:r>
            <a:r>
              <a:rPr lang="en-US" altLang="zh-CN" sz="2400" dirty="0">
                <a:latin typeface="Consolas" panose="020B0609020204030204" pitchFamily="49" charset="0"/>
              </a:rPr>
              <a:t>-&gt;</a:t>
            </a:r>
            <a:r>
              <a:rPr lang="zh-CN" altLang="en-US" sz="2400" dirty="0">
                <a:latin typeface="Consolas" panose="020B0609020204030204" pitchFamily="49" charset="0"/>
              </a:rPr>
              <a:t>郑州</a:t>
            </a:r>
            <a:r>
              <a:rPr lang="en-US" altLang="zh-CN" sz="2400" dirty="0">
                <a:latin typeface="Consolas" panose="020B0609020204030204" pitchFamily="49" charset="0"/>
              </a:rPr>
              <a:t>-&gt;</a:t>
            </a:r>
            <a:r>
              <a:rPr lang="zh-CN" altLang="en-US" sz="2400" dirty="0">
                <a:latin typeface="Consolas" panose="020B0609020204030204" pitchFamily="49" charset="0"/>
              </a:rPr>
              <a:t>北京这条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路径最短</a:t>
            </a:r>
            <a:r>
              <a:rPr lang="zh-CN" altLang="en-US" sz="2400" dirty="0">
                <a:latin typeface="Consolas" panose="020B0609020204030204" pitchFamily="49" charset="0"/>
              </a:rPr>
              <a:t>，就被称之为最短路径。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451" y="2194172"/>
            <a:ext cx="4074526" cy="41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4736657" y="1427003"/>
            <a:ext cx="2306511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路径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最短路径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03106" y="2513911"/>
            <a:ext cx="5339708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在图上任取两顶点，分别作为起点和终点，我们可以规划许多条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由起点到终点的路线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就是一条条“路径”。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如果需要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从成都到北京</a:t>
            </a:r>
            <a:r>
              <a:rPr lang="zh-CN" altLang="en-US" sz="2400" dirty="0">
                <a:latin typeface="Consolas" panose="020B0609020204030204" pitchFamily="49" charset="0"/>
              </a:rPr>
              <a:t>，那么成都</a:t>
            </a:r>
            <a:r>
              <a:rPr lang="en-US" altLang="zh-CN" sz="2400" dirty="0">
                <a:latin typeface="Consolas" panose="020B0609020204030204" pitchFamily="49" charset="0"/>
              </a:rPr>
              <a:t>-&gt;</a:t>
            </a:r>
            <a:r>
              <a:rPr lang="zh-CN" altLang="en-US" sz="2400" dirty="0">
                <a:latin typeface="Consolas" panose="020B0609020204030204" pitchFamily="49" charset="0"/>
              </a:rPr>
              <a:t>郑州</a:t>
            </a:r>
            <a:r>
              <a:rPr lang="en-US" altLang="zh-CN" sz="2400" dirty="0">
                <a:latin typeface="Consolas" panose="020B0609020204030204" pitchFamily="49" charset="0"/>
              </a:rPr>
              <a:t>-&gt;</a:t>
            </a:r>
            <a:r>
              <a:rPr lang="zh-CN" altLang="en-US" sz="2400" dirty="0">
                <a:latin typeface="Consolas" panose="020B0609020204030204" pitchFamily="49" charset="0"/>
              </a:rPr>
              <a:t>北京这条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路径最短</a:t>
            </a:r>
            <a:r>
              <a:rPr lang="zh-CN" altLang="en-US" sz="2400" dirty="0">
                <a:latin typeface="Consolas" panose="020B0609020204030204" pitchFamily="49" charset="0"/>
              </a:rPr>
              <a:t>，就被称之为最短路径。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451" y="2194172"/>
            <a:ext cx="4074526" cy="41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邻接矩阵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0AE7967-C615-CB9B-BD30-C6A901CAEE3E}"/>
              </a:ext>
            </a:extLst>
          </p:cNvPr>
          <p:cNvSpPr txBox="1"/>
          <p:nvPr/>
        </p:nvSpPr>
        <p:spPr>
          <a:xfrm>
            <a:off x="827959" y="1454048"/>
            <a:ext cx="10536081" cy="24666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/>
              <a:t>以上就是关于图大部分的基本概念了，相信大家已经了解一个图的构成部分了，那么现在就要考虑如何去实际储存一个图的这种数据结构呢？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例如如何将学校的第二张图和第三张图储存进计算机呢？如何在计算机中表示这种多对多的关系呢？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6241BEF-CD01-24E9-F0D9-5E1E381904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417" y="3986879"/>
            <a:ext cx="2381901" cy="238190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6BDDD4A-0EDC-6089-1D3B-4C83AAAA1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9147" y="4062685"/>
            <a:ext cx="2603438" cy="210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4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邻接矩阵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2905802" y="1627493"/>
            <a:ext cx="6126685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一般情况下使用邻接矩阵去储存图最为直观。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72240" y="2721278"/>
            <a:ext cx="9247520" cy="3323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a typeface="+mj-ea"/>
              </a:rPr>
              <a:t>邻接矩阵（</a:t>
            </a:r>
            <a:r>
              <a:rPr lang="en-US" altLang="zh-CN" sz="2000" b="1" dirty="0">
                <a:ea typeface="+mj-ea"/>
              </a:rPr>
              <a:t>Adjacency Matrix</a:t>
            </a:r>
            <a:r>
              <a:rPr lang="zh-CN" altLang="en-US" sz="2000" b="1" dirty="0">
                <a:ea typeface="+mj-ea"/>
              </a:rPr>
              <a:t>）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ea typeface="+mj-ea"/>
              </a:rPr>
              <a:t>邻接矩阵是一个 </a:t>
            </a:r>
            <a:r>
              <a:rPr lang="en-US" altLang="zh-CN" sz="2000" dirty="0" err="1">
                <a:ea typeface="+mj-ea"/>
              </a:rPr>
              <a:t>n×n</a:t>
            </a:r>
            <a:r>
              <a:rPr lang="zh-CN" altLang="en-US" sz="2000" dirty="0">
                <a:ea typeface="+mj-ea"/>
              </a:rPr>
              <a:t> 的二维数组，其中 </a:t>
            </a:r>
            <a:r>
              <a:rPr lang="en-US" altLang="zh-CN" sz="2000" dirty="0">
                <a:ea typeface="+mj-ea"/>
              </a:rPr>
              <a:t>n</a:t>
            </a:r>
            <a:r>
              <a:rPr lang="zh-CN" altLang="en-US" sz="2000" dirty="0">
                <a:ea typeface="+mj-ea"/>
              </a:rPr>
              <a:t> 是图中顶点的数量。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ea typeface="+mj-ea"/>
              </a:rPr>
              <a:t>矩阵中的元素表示顶点之间的连接关系。</a:t>
            </a:r>
            <a:endParaRPr lang="en-US" altLang="zh-CN" sz="2000" dirty="0">
              <a:ea typeface="+mj-ea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/>
              <a:t>对于</a:t>
            </a:r>
            <a:r>
              <a:rPr lang="zh-CN" altLang="en-US" sz="2000" b="1" dirty="0"/>
              <a:t>邻接矩阵</a:t>
            </a:r>
            <a:r>
              <a:rPr lang="zh-CN" altLang="en-US" sz="2000" dirty="0"/>
              <a:t>G[i][j]的值，其表示为从点 i 到点 j 的边的权值，定义如下：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如果顶点 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 和顶点 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j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 之间有边，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G[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][j]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取值为 1 或其权值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如果没有边，则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G[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][j]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取值为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0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或 ∞</a:t>
            </a:r>
          </a:p>
        </p:txBody>
      </p:sp>
    </p:spTree>
    <p:extLst>
      <p:ext uri="{BB962C8B-B14F-4D97-AF65-F5344CB8AC3E}">
        <p14:creationId xmlns:p14="http://schemas.microsoft.com/office/powerpoint/2010/main" val="210394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70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邻接矩阵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729740" y="1609564"/>
            <a:ext cx="8981976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对于</a:t>
            </a:r>
            <a:r>
              <a:rPr lang="zh-CN" altLang="en-US" sz="2000" b="1" dirty="0"/>
              <a:t>邻接矩阵</a:t>
            </a:r>
            <a:r>
              <a:rPr lang="zh-CN" altLang="en-US" sz="2000" dirty="0"/>
              <a:t>G[i][j]的值，其表示为从点i到点j的边的权值，定义如下：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如果顶点 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 和顶点 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j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 之间有边，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G[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][j]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取值为 1 或其权值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如果没有边，则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G[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][j]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取值为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0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或 ∞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9040" y="3686438"/>
            <a:ext cx="2221960" cy="22960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6770718" y="3440217"/>
            <a:ext cx="2987718" cy="2318264"/>
            <a:chOff x="6001462" y="3479633"/>
            <a:chExt cx="2987718" cy="23182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6001462" y="3972076"/>
                  <a:ext cx="476247" cy="18258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</m:m>
                      </m:oMath>
                    </m:oMathPara>
                  </a14:m>
                  <a:endParaRPr lang="zh-CN" altLang="en-US" sz="3200" dirty="0"/>
                </a:p>
              </p:txBody>
            </p:sp>
          </mc:Choice>
          <mc:Fallback xmlns=""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1462" y="3972076"/>
                  <a:ext cx="476247" cy="182582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/>
              </p:nvSpPr>
              <p:spPr>
                <a:xfrm>
                  <a:off x="6456434" y="3479633"/>
                  <a:ext cx="2532746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dist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</m:m>
                      </m:oMath>
                    </m:oMathPara>
                  </a14:m>
                  <a:endParaRPr lang="zh-CN" altLang="en-US" sz="3200" dirty="0"/>
                </a:p>
              </p:txBody>
            </p:sp>
          </mc:Choice>
          <mc:Fallback xmlns=""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6434" y="3479633"/>
                  <a:ext cx="2532746" cy="49244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矩形 18"/>
          <p:cNvSpPr/>
          <p:nvPr/>
        </p:nvSpPr>
        <p:spPr>
          <a:xfrm>
            <a:off x="7008323" y="5921845"/>
            <a:ext cx="29674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/>
              <a:t>左图的临接矩阵</a:t>
            </a:r>
            <a:r>
              <a:rPr lang="en-US" altLang="zh-CN" sz="2000" b="1" dirty="0"/>
              <a:t>G[4][4]</a:t>
            </a:r>
            <a:endParaRPr lang="zh-CN" altLang="en-US" sz="2000" dirty="0"/>
          </a:p>
        </p:txBody>
      </p:sp>
      <p:sp>
        <p:nvSpPr>
          <p:cNvPr id="20" name="矩形 19"/>
          <p:cNvSpPr/>
          <p:nvPr/>
        </p:nvSpPr>
        <p:spPr>
          <a:xfrm>
            <a:off x="4357319" y="5336107"/>
            <a:ext cx="1581896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无向图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FBAC631-E379-E491-74BF-1184E891BA4D}"/>
                  </a:ext>
                </a:extLst>
              </p:cNvPr>
              <p:cNvSpPr txBox="1"/>
              <p:nvPr/>
            </p:nvSpPr>
            <p:spPr>
              <a:xfrm>
                <a:off x="7139791" y="3869458"/>
                <a:ext cx="2249572" cy="1906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zh-CN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FBAC631-E379-E491-74BF-1184E891B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9791" y="3869458"/>
                <a:ext cx="2249572" cy="1906548"/>
              </a:xfrm>
              <a:prstGeom prst="rect">
                <a:avLst/>
              </a:prstGeom>
              <a:blipFill>
                <a:blip r:embed="rId7"/>
                <a:stretch>
                  <a:fillRect r="-116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132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70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邻接矩阵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729740" y="1609564"/>
            <a:ext cx="8981976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对于</a:t>
            </a:r>
            <a:r>
              <a:rPr lang="zh-CN" altLang="en-US" sz="2000" b="1" dirty="0"/>
              <a:t>邻接矩阵</a:t>
            </a:r>
            <a:r>
              <a:rPr lang="zh-CN" altLang="en-US" sz="2000" dirty="0"/>
              <a:t>G[i][j]的值，其表示为从点i到点j的边的权值，定义如下：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如果顶点 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 和顶点 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j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 之间有边，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G[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][j]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取值为 1 或其权值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如果没有边，则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G[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][j]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取值为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0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或 ∞</a:t>
            </a:r>
          </a:p>
        </p:txBody>
      </p:sp>
      <p:sp>
        <p:nvSpPr>
          <p:cNvPr id="19" name="矩形 18"/>
          <p:cNvSpPr/>
          <p:nvPr/>
        </p:nvSpPr>
        <p:spPr>
          <a:xfrm>
            <a:off x="7085960" y="5894899"/>
            <a:ext cx="32624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/>
              <a:t>尝试着给出左图的临接矩阵</a:t>
            </a:r>
            <a:endParaRPr lang="zh-CN" altLang="en-US" sz="20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390" y="3598899"/>
            <a:ext cx="2221960" cy="229600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7010540" y="3438509"/>
            <a:ext cx="2973009" cy="2318264"/>
            <a:chOff x="6016171" y="3479633"/>
            <a:chExt cx="2973009" cy="23182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/>
                <p:cNvSpPr txBox="1"/>
                <p:nvPr/>
              </p:nvSpPr>
              <p:spPr>
                <a:xfrm>
                  <a:off x="6016171" y="3972076"/>
                  <a:ext cx="2973009" cy="18258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</m:m>
                        <m:d>
                          <m:dPr>
                            <m:begChr m:val="["/>
                            <m:endChr m:val="]"/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32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</m:m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</m:m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</m:m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n-US" altLang="zh-CN" sz="3200" i="1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CN" altLang="en-US" sz="3200" dirty="0"/>
                </a:p>
              </p:txBody>
            </p:sp>
          </mc:Choice>
          <mc:Fallback xmlns="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6171" y="3972076"/>
                  <a:ext cx="2973009" cy="1825821"/>
                </a:xfrm>
                <a:prstGeom prst="rect">
                  <a:avLst/>
                </a:prstGeom>
                <a:blipFill>
                  <a:blip r:embed="rId5"/>
                  <a:stretch>
                    <a:fillRect r="-348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6456434" y="3479633"/>
                  <a:ext cx="2532746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dist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</m:m>
                      </m:oMath>
                    </m:oMathPara>
                  </a14:m>
                  <a:endParaRPr lang="zh-CN" altLang="en-US" sz="3200" dirty="0"/>
                </a:p>
              </p:txBody>
            </p:sp>
          </mc:Choice>
          <mc:Fallback xmlns="">
            <p:sp>
              <p:nvSpPr>
                <p:cNvPr id="16" name="文本框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6434" y="3479633"/>
                  <a:ext cx="2532746" cy="49244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3" name="矩形 22"/>
          <p:cNvSpPr/>
          <p:nvPr/>
        </p:nvSpPr>
        <p:spPr>
          <a:xfrm>
            <a:off x="4357319" y="5336107"/>
            <a:ext cx="1581896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有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向图</a:t>
            </a:r>
          </a:p>
        </p:txBody>
      </p:sp>
    </p:spTree>
    <p:extLst>
      <p:ext uri="{BB962C8B-B14F-4D97-AF65-F5344CB8AC3E}">
        <p14:creationId xmlns:p14="http://schemas.microsoft.com/office/powerpoint/2010/main" val="53540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70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邻接矩阵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729740" y="1609564"/>
            <a:ext cx="8981976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对于</a:t>
            </a:r>
            <a:r>
              <a:rPr lang="zh-CN" altLang="en-US" sz="2000" b="1" dirty="0"/>
              <a:t>邻接矩阵</a:t>
            </a:r>
            <a:r>
              <a:rPr lang="zh-CN" altLang="en-US" sz="2000" dirty="0"/>
              <a:t>G[i][j]的值，其表示为从点i到点j的边的权值，定义如下：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如果顶点 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 和顶点 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j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 之间有边，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G[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][j]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取值为 1 或其权值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如果没有边，则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G[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][j]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取值为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0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或 ∞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785427" y="3440217"/>
            <a:ext cx="2973009" cy="2318264"/>
            <a:chOff x="6016171" y="3479633"/>
            <a:chExt cx="2973009" cy="23182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6016171" y="3972076"/>
                  <a:ext cx="2973009" cy="18258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</m:m>
                        <m:d>
                          <m:dPr>
                            <m:begChr m:val="["/>
                            <m:endChr m:val="]"/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32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CN" altLang="en-US" sz="3200" dirty="0"/>
                </a:p>
              </p:txBody>
            </p:sp>
          </mc:Choice>
          <mc:Fallback xmlns=""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6171" y="3972076"/>
                  <a:ext cx="2973009" cy="182582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/>
              </p:nvSpPr>
              <p:spPr>
                <a:xfrm>
                  <a:off x="6456434" y="3479633"/>
                  <a:ext cx="2532746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dist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</m:m>
                      </m:oMath>
                    </m:oMathPara>
                  </a14:m>
                  <a:endParaRPr lang="zh-CN" altLang="en-US" sz="3200" dirty="0"/>
                </a:p>
              </p:txBody>
            </p:sp>
          </mc:Choice>
          <mc:Fallback xmlns=""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6434" y="3479633"/>
                  <a:ext cx="2532746" cy="49244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矩形 18"/>
          <p:cNvSpPr/>
          <p:nvPr/>
        </p:nvSpPr>
        <p:spPr>
          <a:xfrm>
            <a:off x="7465321" y="5894899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/>
              <a:t>左图的临接矩阵</a:t>
            </a:r>
            <a:endParaRPr lang="zh-CN" altLang="en-US" sz="20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9390" y="3598899"/>
            <a:ext cx="2221960" cy="2296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57319" y="5336107"/>
            <a:ext cx="1581896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有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向图</a:t>
            </a:r>
          </a:p>
        </p:txBody>
      </p:sp>
    </p:spTree>
    <p:extLst>
      <p:ext uri="{BB962C8B-B14F-4D97-AF65-F5344CB8AC3E}">
        <p14:creationId xmlns:p14="http://schemas.microsoft.com/office/powerpoint/2010/main" val="4042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70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邻接矩阵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729740" y="1609564"/>
            <a:ext cx="8981976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对于</a:t>
            </a:r>
            <a:r>
              <a:rPr lang="zh-CN" altLang="en-US" sz="2000" b="1" dirty="0"/>
              <a:t>邻接矩阵</a:t>
            </a:r>
            <a:r>
              <a:rPr lang="zh-CN" altLang="en-US" sz="2000" dirty="0"/>
              <a:t>G[i][j]的值，其表示为从点i到点j的边的权值，定义如下：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如果顶点 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 和顶点 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j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 之间有边，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G[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][j]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取值为 1 或其权值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如果没有边，则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G[</a:t>
            </a:r>
            <a:r>
              <a:rPr lang="en-US" altLang="zh-CN" sz="20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][j]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取值为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0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或 ∞</a:t>
            </a:r>
          </a:p>
        </p:txBody>
      </p:sp>
      <p:sp>
        <p:nvSpPr>
          <p:cNvPr id="19" name="矩形 18"/>
          <p:cNvSpPr/>
          <p:nvPr/>
        </p:nvSpPr>
        <p:spPr>
          <a:xfrm>
            <a:off x="6219361" y="5961806"/>
            <a:ext cx="47884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/>
              <a:t>左图的临接矩阵</a:t>
            </a:r>
            <a:r>
              <a:rPr lang="en-US" altLang="zh-CN" sz="2000" b="1" dirty="0"/>
              <a:t>, G[</a:t>
            </a:r>
            <a:r>
              <a:rPr lang="en-US" altLang="zh-CN" sz="2000" b="1" dirty="0" err="1"/>
              <a:t>i</a:t>
            </a:r>
            <a:r>
              <a:rPr lang="en-US" altLang="zh-CN" sz="2000" b="1" dirty="0"/>
              <a:t>][j]</a:t>
            </a:r>
            <a:r>
              <a:rPr lang="zh-CN" altLang="en-US" sz="2000" b="1" dirty="0"/>
              <a:t>的取值为权值</a:t>
            </a:r>
            <a:endParaRPr lang="zh-CN" altLang="en-US" sz="20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248" y="3598898"/>
            <a:ext cx="2433752" cy="2514849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6785427" y="3440217"/>
            <a:ext cx="2973009" cy="2318264"/>
            <a:chOff x="6016171" y="3479633"/>
            <a:chExt cx="2973009" cy="23182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/>
                <p:cNvSpPr txBox="1"/>
                <p:nvPr/>
              </p:nvSpPr>
              <p:spPr>
                <a:xfrm>
                  <a:off x="6016171" y="3972076"/>
                  <a:ext cx="2973009" cy="18258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</m:m>
                        <m:d>
                          <m:dPr>
                            <m:begChr m:val="["/>
                            <m:endChr m:val="]"/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32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CN" altLang="en-US" sz="3200" dirty="0"/>
                </a:p>
              </p:txBody>
            </p:sp>
          </mc:Choice>
          <mc:Fallback xmlns="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6171" y="3972076"/>
                  <a:ext cx="2973009" cy="182582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6456434" y="3479633"/>
                  <a:ext cx="2532746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dist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</m:m>
                      </m:oMath>
                    </m:oMathPara>
                  </a14:m>
                  <a:endParaRPr lang="zh-CN" altLang="en-US" sz="3200" dirty="0"/>
                </a:p>
              </p:txBody>
            </p:sp>
          </mc:Choice>
          <mc:Fallback xmlns="">
            <p:sp>
              <p:nvSpPr>
                <p:cNvPr id="16" name="文本框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6434" y="3479633"/>
                  <a:ext cx="2532746" cy="49244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矩形 19"/>
          <p:cNvSpPr/>
          <p:nvPr/>
        </p:nvSpPr>
        <p:spPr>
          <a:xfrm>
            <a:off x="4357319" y="5336107"/>
            <a:ext cx="1581896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带权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图</a:t>
            </a:r>
          </a:p>
        </p:txBody>
      </p:sp>
    </p:spTree>
    <p:extLst>
      <p:ext uri="{BB962C8B-B14F-4D97-AF65-F5344CB8AC3E}">
        <p14:creationId xmlns:p14="http://schemas.microsoft.com/office/powerpoint/2010/main" val="179407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邻接矩阵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0AE7967-C615-CB9B-BD30-C6A901CAEE3E}"/>
              </a:ext>
            </a:extLst>
          </p:cNvPr>
          <p:cNvSpPr txBox="1"/>
          <p:nvPr/>
        </p:nvSpPr>
        <p:spPr>
          <a:xfrm>
            <a:off x="827959" y="1498653"/>
            <a:ext cx="10536081" cy="5857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尝试给出以下两张图的邻接矩阵。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6241BEF-CD01-24E9-F0D9-5E1E381904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018" y="3081527"/>
            <a:ext cx="3123011" cy="312301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6BDDD4A-0EDC-6089-1D3B-4C83AAAA1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1718" y="3119224"/>
            <a:ext cx="3440485" cy="278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1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70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邻接矩阵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1320847" y="2292194"/>
            <a:ext cx="9629018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题目描述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使用邻接矩阵存储有向图，并输出它是否是完全图。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输入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第一行：n和m分别表示有n个节点(编号从 </a:t>
            </a:r>
            <a:r>
              <a:rPr lang="en-US" altLang="zh-CN" sz="2400" dirty="0"/>
              <a:t>1 </a:t>
            </a:r>
            <a:r>
              <a:rPr lang="zh-CN" altLang="en-US" sz="2400" dirty="0"/>
              <a:t>~ n )，m 条边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接下来m行，每行有两个整数 </a:t>
            </a:r>
            <a:r>
              <a:rPr lang="en-US" altLang="zh-CN" sz="2400" dirty="0"/>
              <a:t>x </a:t>
            </a:r>
            <a:r>
              <a:rPr lang="zh-CN" altLang="en-US" sz="2400" dirty="0"/>
              <a:t>和 y，表示 </a:t>
            </a:r>
            <a:r>
              <a:rPr lang="en-US" altLang="zh-CN" sz="2400" dirty="0"/>
              <a:t>x </a:t>
            </a:r>
            <a:r>
              <a:rPr lang="zh-CN" altLang="en-US" sz="2400" dirty="0"/>
              <a:t>到 y 之间有一条边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输出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如果是完全图，则输出 </a:t>
            </a:r>
            <a:r>
              <a:rPr lang="en-US" altLang="zh-CN" sz="2400" dirty="0"/>
              <a:t>Yes, </a:t>
            </a:r>
            <a:r>
              <a:rPr lang="zh-CN" altLang="en-US" sz="2400" dirty="0"/>
              <a:t>否则输出 </a:t>
            </a:r>
            <a:r>
              <a:rPr lang="en-US" altLang="zh-CN" sz="2400" dirty="0"/>
              <a:t>No</a:t>
            </a:r>
            <a:r>
              <a:rPr lang="zh-CN" altLang="en-US" sz="2400" dirty="0"/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A02123C-1E3E-6EDC-C01C-F2998D92106F}"/>
              </a:ext>
            </a:extLst>
          </p:cNvPr>
          <p:cNvSpPr txBox="1"/>
          <p:nvPr/>
        </p:nvSpPr>
        <p:spPr>
          <a:xfrm>
            <a:off x="1320847" y="1522953"/>
            <a:ext cx="636011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/>
              <a:t>实战演练</a:t>
            </a:r>
            <a:r>
              <a:rPr lang="en-US" altLang="zh-CN" sz="2400" b="1" dirty="0"/>
              <a:t>, </a:t>
            </a:r>
            <a:r>
              <a:rPr lang="zh-CN" altLang="en-US" sz="2400" b="1" dirty="0"/>
              <a:t>通过邻接矩阵储存图解决编程问题</a:t>
            </a:r>
          </a:p>
        </p:txBody>
      </p:sp>
    </p:spTree>
    <p:extLst>
      <p:ext uri="{BB962C8B-B14F-4D97-AF65-F5344CB8AC3E}">
        <p14:creationId xmlns:p14="http://schemas.microsoft.com/office/powerpoint/2010/main" val="388610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70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邻接矩阵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1281491" y="2073629"/>
            <a:ext cx="9629018" cy="29402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/>
              <a:t>本题目的其实思路非常简单：</a:t>
            </a:r>
            <a:endParaRPr lang="en-US" altLang="zh-CN" sz="2400" b="1" dirty="0"/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zh-CN" altLang="en-US" sz="2400" dirty="0"/>
              <a:t>读取边的集合并构建邻接矩阵</a:t>
            </a:r>
            <a:r>
              <a:rPr lang="en-US" altLang="zh-CN" sz="2400" dirty="0"/>
              <a:t>.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zh-CN" altLang="en-US" sz="2400" dirty="0"/>
              <a:t>检查邻接矩阵中每两个不同节点之间是否都有边</a:t>
            </a:r>
            <a:r>
              <a:rPr lang="en-US" altLang="zh-CN" sz="2400" dirty="0"/>
              <a:t>.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zh-CN" altLang="en-US" sz="2400" dirty="0"/>
              <a:t>如果都有边</a:t>
            </a:r>
            <a:r>
              <a:rPr lang="en-US" altLang="zh-CN" sz="2400" dirty="0"/>
              <a:t>, </a:t>
            </a:r>
            <a:r>
              <a:rPr lang="zh-CN" altLang="en-US" sz="2400" dirty="0"/>
              <a:t>证明是完全图</a:t>
            </a:r>
            <a:r>
              <a:rPr lang="en-US" altLang="zh-CN" sz="2400" dirty="0"/>
              <a:t>, </a:t>
            </a:r>
            <a:r>
              <a:rPr lang="zh-CN" altLang="en-US" sz="2400" dirty="0"/>
              <a:t>输出</a:t>
            </a:r>
            <a:r>
              <a:rPr lang="en-US" altLang="zh-CN" sz="2400" dirty="0"/>
              <a:t>Yes, </a:t>
            </a:r>
            <a:r>
              <a:rPr lang="zh-CN" altLang="en-US" sz="2400" dirty="0"/>
              <a:t>否则输出 </a:t>
            </a:r>
            <a:r>
              <a:rPr lang="en-US" altLang="zh-CN" sz="2400" dirty="0"/>
              <a:t>No.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3977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70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邻接矩阵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775716" y="2259613"/>
            <a:ext cx="10687738" cy="37856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bool </a:t>
            </a:r>
            <a:r>
              <a:rPr lang="en-US" altLang="zh-CN" sz="2000" dirty="0" err="1">
                <a:solidFill>
                  <a:srgbClr val="00627A"/>
                </a:solidFill>
                <a:latin typeface="Consolas" panose="020B0609020204030204" pitchFamily="49" charset="0"/>
              </a:rPr>
              <a:t>isCompleteGraph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n,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m,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const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&gt;&gt;&amp; </a:t>
            </a:r>
            <a:r>
              <a:rPr lang="en-US" altLang="zh-CN" sz="2000" dirty="0" err="1">
                <a:solidFill>
                  <a:srgbClr val="080808"/>
                </a:solidFill>
                <a:latin typeface="Consolas" panose="020B0609020204030204" pitchFamily="49" charset="0"/>
              </a:rPr>
              <a:t>adjMatrix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检查邻接矩阵中每两个不同节点之间是否都有边</a:t>
            </a:r>
            <a:b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for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=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&lt;= n; ++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for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j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=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j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&lt;= n; ++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j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if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!=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j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&amp;&amp; </a:t>
            </a:r>
            <a:r>
              <a:rPr lang="en-US" altLang="zh-CN" sz="2000" dirty="0" err="1">
                <a:solidFill>
                  <a:srgbClr val="080808"/>
                </a:solidFill>
                <a:latin typeface="Consolas" panose="020B0609020204030204" pitchFamily="49" charset="0"/>
              </a:rPr>
              <a:t>adjMatrix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][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j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]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==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return false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    }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}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return true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B8B98DC-1EEB-22E0-B9DF-26014A55EBDF}"/>
              </a:ext>
            </a:extLst>
          </p:cNvPr>
          <p:cNvSpPr txBox="1"/>
          <p:nvPr/>
        </p:nvSpPr>
        <p:spPr>
          <a:xfrm>
            <a:off x="775716" y="1539337"/>
            <a:ext cx="246126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完全图检查函数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9850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70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邻接矩阵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238604" y="1514850"/>
            <a:ext cx="9607742" cy="48013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0033B3"/>
                </a:solidFill>
              </a:rPr>
              <a:t>int</a:t>
            </a:r>
            <a:r>
              <a:rPr lang="en-US" altLang="zh-CN" dirty="0">
                <a:solidFill>
                  <a:srgbClr val="0033B3"/>
                </a:solidFill>
              </a:rPr>
              <a:t> </a:t>
            </a:r>
            <a:r>
              <a:rPr lang="en-US" altLang="zh-CN" dirty="0">
                <a:solidFill>
                  <a:srgbClr val="080808"/>
                </a:solidFill>
              </a:rPr>
              <a:t>main() {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</a:t>
            </a:r>
            <a:r>
              <a:rPr lang="en-US" altLang="zh-CN" dirty="0" err="1">
                <a:solidFill>
                  <a:srgbClr val="0033B3"/>
                </a:solidFill>
              </a:rPr>
              <a:t>int</a:t>
            </a:r>
            <a:r>
              <a:rPr lang="en-US" altLang="zh-CN" dirty="0">
                <a:solidFill>
                  <a:srgbClr val="0033B3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n</a:t>
            </a:r>
            <a:r>
              <a:rPr lang="en-US" altLang="zh-CN" dirty="0">
                <a:solidFill>
                  <a:srgbClr val="080808"/>
                </a:solidFill>
              </a:rPr>
              <a:t>, </a:t>
            </a:r>
            <a:r>
              <a:rPr lang="en-US" altLang="zh-CN" dirty="0">
                <a:solidFill>
                  <a:srgbClr val="000000"/>
                </a:solidFill>
              </a:rPr>
              <a:t>m</a:t>
            </a:r>
            <a:r>
              <a:rPr lang="en-US" altLang="zh-CN" dirty="0">
                <a:solidFill>
                  <a:srgbClr val="080808"/>
                </a:solidFill>
              </a:rPr>
              <a:t>;   </a:t>
            </a:r>
            <a:r>
              <a:rPr lang="en-US" altLang="zh-CN" dirty="0" err="1">
                <a:solidFill>
                  <a:srgbClr val="000000"/>
                </a:solidFill>
              </a:rPr>
              <a:t>cin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8080"/>
                </a:solidFill>
              </a:rPr>
              <a:t>&gt;&gt; </a:t>
            </a:r>
            <a:r>
              <a:rPr lang="en-US" altLang="zh-CN" dirty="0">
                <a:solidFill>
                  <a:srgbClr val="000000"/>
                </a:solidFill>
              </a:rPr>
              <a:t>n </a:t>
            </a:r>
            <a:r>
              <a:rPr lang="en-US" altLang="zh-CN" dirty="0">
                <a:solidFill>
                  <a:srgbClr val="008080"/>
                </a:solidFill>
              </a:rPr>
              <a:t>&gt;&gt; </a:t>
            </a:r>
            <a:r>
              <a:rPr lang="en-US" altLang="zh-CN" dirty="0">
                <a:solidFill>
                  <a:srgbClr val="000000"/>
                </a:solidFill>
              </a:rPr>
              <a:t>m</a:t>
            </a:r>
            <a:r>
              <a:rPr lang="en-US" altLang="zh-CN" dirty="0">
                <a:solidFill>
                  <a:srgbClr val="080808"/>
                </a:solidFill>
              </a:rPr>
              <a:t>;</a:t>
            </a:r>
          </a:p>
          <a:p>
            <a:r>
              <a:rPr lang="en-US" altLang="zh-CN" dirty="0">
                <a:solidFill>
                  <a:srgbClr val="080808"/>
                </a:solidFill>
              </a:rPr>
              <a:t/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</a:t>
            </a:r>
            <a:r>
              <a:rPr lang="en-US" altLang="zh-CN" i="1" dirty="0">
                <a:solidFill>
                  <a:srgbClr val="8C8C8C"/>
                </a:solidFill>
              </a:rPr>
              <a:t>// </a:t>
            </a:r>
            <a:r>
              <a:rPr lang="zh-CN" altLang="en-US" i="1" dirty="0">
                <a:solidFill>
                  <a:srgbClr val="8C8C8C"/>
                </a:solidFill>
              </a:rPr>
              <a:t>初始化邻接矩阵</a:t>
            </a:r>
            <a:br>
              <a:rPr lang="zh-CN" altLang="en-US" i="1" dirty="0">
                <a:solidFill>
                  <a:srgbClr val="8C8C8C"/>
                </a:solidFill>
              </a:rPr>
            </a:br>
            <a:r>
              <a:rPr lang="zh-CN" altLang="en-US" i="1" dirty="0">
                <a:solidFill>
                  <a:srgbClr val="8C8C8C"/>
                </a:solidFill>
              </a:rPr>
              <a:t>    </a:t>
            </a:r>
            <a:r>
              <a:rPr lang="en-US" altLang="zh-CN" dirty="0">
                <a:solidFill>
                  <a:srgbClr val="008080"/>
                </a:solidFill>
              </a:rPr>
              <a:t>vector</a:t>
            </a:r>
            <a:r>
              <a:rPr lang="en-US" altLang="zh-CN" dirty="0">
                <a:solidFill>
                  <a:srgbClr val="080808"/>
                </a:solidFill>
              </a:rPr>
              <a:t>&lt;</a:t>
            </a:r>
            <a:r>
              <a:rPr lang="en-US" altLang="zh-CN" dirty="0">
                <a:solidFill>
                  <a:srgbClr val="008080"/>
                </a:solidFill>
              </a:rPr>
              <a:t>vector</a:t>
            </a:r>
            <a:r>
              <a:rPr lang="en-US" altLang="zh-CN" dirty="0">
                <a:solidFill>
                  <a:srgbClr val="080808"/>
                </a:solidFill>
              </a:rPr>
              <a:t>&lt;</a:t>
            </a:r>
            <a:r>
              <a:rPr lang="en-US" altLang="zh-CN" dirty="0" err="1">
                <a:solidFill>
                  <a:srgbClr val="0033B3"/>
                </a:solidFill>
              </a:rPr>
              <a:t>int</a:t>
            </a:r>
            <a:r>
              <a:rPr lang="en-US" altLang="zh-CN" dirty="0">
                <a:solidFill>
                  <a:srgbClr val="080808"/>
                </a:solidFill>
              </a:rPr>
              <a:t>&gt;&gt; </a:t>
            </a:r>
            <a:r>
              <a:rPr lang="en-US" altLang="zh-CN" dirty="0" err="1">
                <a:solidFill>
                  <a:srgbClr val="000000"/>
                </a:solidFill>
              </a:rPr>
              <a:t>adjMatrix</a:t>
            </a:r>
            <a:r>
              <a:rPr lang="en-US" altLang="zh-CN" dirty="0">
                <a:solidFill>
                  <a:srgbClr val="080808"/>
                </a:solidFill>
              </a:rPr>
              <a:t>(</a:t>
            </a:r>
            <a:r>
              <a:rPr lang="en-US" altLang="zh-CN" dirty="0">
                <a:solidFill>
                  <a:srgbClr val="000000"/>
                </a:solidFill>
              </a:rPr>
              <a:t>n </a:t>
            </a:r>
            <a:r>
              <a:rPr lang="en-US" altLang="zh-CN" dirty="0">
                <a:solidFill>
                  <a:srgbClr val="080808"/>
                </a:solidFill>
              </a:rPr>
              <a:t>+ </a:t>
            </a:r>
            <a:r>
              <a:rPr lang="en-US" altLang="zh-CN" dirty="0">
                <a:solidFill>
                  <a:srgbClr val="1750EB"/>
                </a:solidFill>
              </a:rPr>
              <a:t>1</a:t>
            </a:r>
            <a:r>
              <a:rPr lang="en-US" altLang="zh-CN" dirty="0">
                <a:solidFill>
                  <a:srgbClr val="080808"/>
                </a:solidFill>
              </a:rPr>
              <a:t>, vector&lt;</a:t>
            </a:r>
            <a:r>
              <a:rPr lang="en-US" altLang="zh-CN" dirty="0" err="1">
                <a:solidFill>
                  <a:srgbClr val="0033B3"/>
                </a:solidFill>
              </a:rPr>
              <a:t>int</a:t>
            </a:r>
            <a:r>
              <a:rPr lang="en-US" altLang="zh-CN" dirty="0">
                <a:solidFill>
                  <a:srgbClr val="080808"/>
                </a:solidFill>
              </a:rPr>
              <a:t>&gt;(</a:t>
            </a:r>
            <a:r>
              <a:rPr lang="en-US" altLang="zh-CN" dirty="0">
                <a:solidFill>
                  <a:srgbClr val="000000"/>
                </a:solidFill>
              </a:rPr>
              <a:t>n </a:t>
            </a:r>
            <a:r>
              <a:rPr lang="en-US" altLang="zh-CN" dirty="0">
                <a:solidFill>
                  <a:srgbClr val="080808"/>
                </a:solidFill>
              </a:rPr>
              <a:t>+ </a:t>
            </a:r>
            <a:r>
              <a:rPr lang="en-US" altLang="zh-CN" dirty="0">
                <a:solidFill>
                  <a:srgbClr val="1750EB"/>
                </a:solidFill>
              </a:rPr>
              <a:t>1</a:t>
            </a:r>
            <a:r>
              <a:rPr lang="en-US" altLang="zh-CN" dirty="0">
                <a:solidFill>
                  <a:srgbClr val="080808"/>
                </a:solidFill>
              </a:rPr>
              <a:t>, </a:t>
            </a:r>
            <a:r>
              <a:rPr lang="en-US" altLang="zh-CN" dirty="0">
                <a:solidFill>
                  <a:srgbClr val="1750EB"/>
                </a:solidFill>
              </a:rPr>
              <a:t>0</a:t>
            </a:r>
            <a:r>
              <a:rPr lang="en-US" altLang="zh-CN" dirty="0">
                <a:solidFill>
                  <a:srgbClr val="080808"/>
                </a:solidFill>
              </a:rPr>
              <a:t>));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</a:t>
            </a:r>
            <a:r>
              <a:rPr lang="en-US" altLang="zh-CN" i="1" dirty="0">
                <a:solidFill>
                  <a:srgbClr val="8C8C8C"/>
                </a:solidFill>
              </a:rPr>
              <a:t>// </a:t>
            </a:r>
            <a:r>
              <a:rPr lang="zh-CN" altLang="en-US" i="1" dirty="0">
                <a:solidFill>
                  <a:srgbClr val="8C8C8C"/>
                </a:solidFill>
              </a:rPr>
              <a:t>读取边列表并构建邻接矩阵</a:t>
            </a:r>
            <a:br>
              <a:rPr lang="zh-CN" altLang="en-US" i="1" dirty="0">
                <a:solidFill>
                  <a:srgbClr val="8C8C8C"/>
                </a:solidFill>
              </a:rPr>
            </a:br>
            <a:r>
              <a:rPr lang="zh-CN" altLang="en-US" i="1" dirty="0">
                <a:solidFill>
                  <a:srgbClr val="8C8C8C"/>
                </a:solidFill>
              </a:rPr>
              <a:t>    </a:t>
            </a:r>
            <a:r>
              <a:rPr lang="en-US" altLang="zh-CN" dirty="0">
                <a:solidFill>
                  <a:srgbClr val="0033B3"/>
                </a:solidFill>
              </a:rPr>
              <a:t>for </a:t>
            </a:r>
            <a:r>
              <a:rPr lang="en-US" altLang="zh-CN" dirty="0">
                <a:solidFill>
                  <a:srgbClr val="080808"/>
                </a:solidFill>
              </a:rPr>
              <a:t>(</a:t>
            </a:r>
            <a:r>
              <a:rPr lang="en-US" altLang="zh-CN" dirty="0">
                <a:solidFill>
                  <a:srgbClr val="0033B3"/>
                </a:solidFill>
              </a:rPr>
              <a:t>int </a:t>
            </a:r>
            <a:r>
              <a:rPr lang="en-US" altLang="zh-CN" dirty="0" err="1">
                <a:solidFill>
                  <a:srgbClr val="000000"/>
                </a:solidFill>
              </a:rPr>
              <a:t>i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80808"/>
                </a:solidFill>
              </a:rPr>
              <a:t>= </a:t>
            </a:r>
            <a:r>
              <a:rPr lang="en-US" altLang="zh-CN" dirty="0">
                <a:solidFill>
                  <a:srgbClr val="1750EB"/>
                </a:solidFill>
              </a:rPr>
              <a:t>0</a:t>
            </a:r>
            <a:r>
              <a:rPr lang="en-US" altLang="zh-CN" dirty="0">
                <a:solidFill>
                  <a:srgbClr val="080808"/>
                </a:solidFill>
              </a:rPr>
              <a:t>; </a:t>
            </a:r>
            <a:r>
              <a:rPr lang="en-US" altLang="zh-CN" dirty="0" err="1">
                <a:solidFill>
                  <a:srgbClr val="000000"/>
                </a:solidFill>
              </a:rPr>
              <a:t>i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80808"/>
                </a:solidFill>
              </a:rPr>
              <a:t>&lt; </a:t>
            </a:r>
            <a:r>
              <a:rPr lang="en-US" altLang="zh-CN" dirty="0">
                <a:solidFill>
                  <a:srgbClr val="000000"/>
                </a:solidFill>
              </a:rPr>
              <a:t>m</a:t>
            </a:r>
            <a:r>
              <a:rPr lang="en-US" altLang="zh-CN" dirty="0">
                <a:solidFill>
                  <a:srgbClr val="080808"/>
                </a:solidFill>
              </a:rPr>
              <a:t>; ++</a:t>
            </a:r>
            <a:r>
              <a:rPr lang="en-US" altLang="zh-CN" dirty="0" err="1">
                <a:solidFill>
                  <a:srgbClr val="000000"/>
                </a:solidFill>
              </a:rPr>
              <a:t>i</a:t>
            </a:r>
            <a:r>
              <a:rPr lang="en-US" altLang="zh-CN" dirty="0">
                <a:solidFill>
                  <a:srgbClr val="080808"/>
                </a:solidFill>
              </a:rPr>
              <a:t>) {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    </a:t>
            </a:r>
            <a:r>
              <a:rPr lang="en-US" altLang="zh-CN" dirty="0">
                <a:solidFill>
                  <a:srgbClr val="0033B3"/>
                </a:solidFill>
              </a:rPr>
              <a:t>int </a:t>
            </a:r>
            <a:r>
              <a:rPr lang="en-US" altLang="zh-CN" dirty="0">
                <a:solidFill>
                  <a:srgbClr val="000000"/>
                </a:solidFill>
              </a:rPr>
              <a:t>x</a:t>
            </a:r>
            <a:r>
              <a:rPr lang="en-US" altLang="zh-CN" dirty="0">
                <a:solidFill>
                  <a:srgbClr val="080808"/>
                </a:solidFill>
              </a:rPr>
              <a:t>, </a:t>
            </a:r>
            <a:r>
              <a:rPr lang="en-US" altLang="zh-CN" dirty="0">
                <a:solidFill>
                  <a:srgbClr val="000000"/>
                </a:solidFill>
              </a:rPr>
              <a:t>y</a:t>
            </a:r>
            <a:r>
              <a:rPr lang="en-US" altLang="zh-CN" dirty="0">
                <a:solidFill>
                  <a:srgbClr val="080808"/>
                </a:solidFill>
              </a:rPr>
              <a:t>;   </a:t>
            </a:r>
            <a:r>
              <a:rPr lang="en-US" altLang="zh-CN" dirty="0" err="1">
                <a:solidFill>
                  <a:srgbClr val="000000"/>
                </a:solidFill>
              </a:rPr>
              <a:t>cin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8080"/>
                </a:solidFill>
              </a:rPr>
              <a:t>&gt;&gt; </a:t>
            </a:r>
            <a:r>
              <a:rPr lang="en-US" altLang="zh-CN" dirty="0">
                <a:solidFill>
                  <a:srgbClr val="000000"/>
                </a:solidFill>
              </a:rPr>
              <a:t>x </a:t>
            </a:r>
            <a:r>
              <a:rPr lang="en-US" altLang="zh-CN" dirty="0">
                <a:solidFill>
                  <a:srgbClr val="008080"/>
                </a:solidFill>
              </a:rPr>
              <a:t>&gt;&gt; </a:t>
            </a:r>
            <a:r>
              <a:rPr lang="en-US" altLang="zh-CN" dirty="0">
                <a:solidFill>
                  <a:srgbClr val="000000"/>
                </a:solidFill>
              </a:rPr>
              <a:t>y</a:t>
            </a:r>
            <a:r>
              <a:rPr lang="en-US" altLang="zh-CN" dirty="0">
                <a:solidFill>
                  <a:srgbClr val="080808"/>
                </a:solidFill>
              </a:rPr>
              <a:t>;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</a:rPr>
              <a:t>adjMatrix</a:t>
            </a:r>
            <a:r>
              <a:rPr lang="en-US" altLang="zh-CN" dirty="0">
                <a:solidFill>
                  <a:srgbClr val="008080"/>
                </a:solidFill>
              </a:rPr>
              <a:t>[</a:t>
            </a:r>
            <a:r>
              <a:rPr lang="en-US" altLang="zh-CN" dirty="0">
                <a:solidFill>
                  <a:srgbClr val="000000"/>
                </a:solidFill>
              </a:rPr>
              <a:t>x</a:t>
            </a:r>
            <a:r>
              <a:rPr lang="en-US" altLang="zh-CN" dirty="0">
                <a:solidFill>
                  <a:srgbClr val="008080"/>
                </a:solidFill>
              </a:rPr>
              <a:t>][</a:t>
            </a:r>
            <a:r>
              <a:rPr lang="en-US" altLang="zh-CN" dirty="0">
                <a:solidFill>
                  <a:srgbClr val="000000"/>
                </a:solidFill>
              </a:rPr>
              <a:t>y</a:t>
            </a:r>
            <a:r>
              <a:rPr lang="en-US" altLang="zh-CN" dirty="0">
                <a:solidFill>
                  <a:srgbClr val="008080"/>
                </a:solidFill>
              </a:rPr>
              <a:t>] </a:t>
            </a:r>
            <a:r>
              <a:rPr lang="en-US" altLang="zh-CN" dirty="0">
                <a:solidFill>
                  <a:srgbClr val="080808"/>
                </a:solidFill>
              </a:rPr>
              <a:t>= </a:t>
            </a:r>
            <a:r>
              <a:rPr lang="en-US" altLang="zh-CN" dirty="0">
                <a:solidFill>
                  <a:srgbClr val="1750EB"/>
                </a:solidFill>
              </a:rPr>
              <a:t>1</a:t>
            </a:r>
            <a:r>
              <a:rPr lang="en-US" altLang="zh-CN" dirty="0">
                <a:solidFill>
                  <a:srgbClr val="080808"/>
                </a:solidFill>
              </a:rPr>
              <a:t>;  </a:t>
            </a:r>
            <a:r>
              <a:rPr lang="en-US" altLang="zh-CN" i="1" dirty="0">
                <a:solidFill>
                  <a:srgbClr val="8C8C8C"/>
                </a:solidFill>
              </a:rPr>
              <a:t>// </a:t>
            </a:r>
            <a:r>
              <a:rPr lang="zh-CN" altLang="en-US" i="1" dirty="0">
                <a:solidFill>
                  <a:srgbClr val="8C8C8C"/>
                </a:solidFill>
              </a:rPr>
              <a:t>因为是有向图，</a:t>
            </a:r>
            <a:r>
              <a:rPr lang="en-US" altLang="zh-CN" i="1" dirty="0">
                <a:solidFill>
                  <a:srgbClr val="8C8C8C"/>
                </a:solidFill>
              </a:rPr>
              <a:t>(y, x)</a:t>
            </a:r>
            <a:r>
              <a:rPr lang="zh-CN" altLang="en-US" i="1" dirty="0">
                <a:solidFill>
                  <a:srgbClr val="8C8C8C"/>
                </a:solidFill>
              </a:rPr>
              <a:t>不能直接赋值为 </a:t>
            </a:r>
            <a:r>
              <a:rPr lang="en-US" altLang="zh-CN" i="1" dirty="0">
                <a:solidFill>
                  <a:srgbClr val="8C8C8C"/>
                </a:solidFill>
              </a:rPr>
              <a:t>1</a:t>
            </a:r>
            <a:r>
              <a:rPr lang="zh-CN" altLang="en-US" i="1" dirty="0">
                <a:solidFill>
                  <a:srgbClr val="8C8C8C"/>
                </a:solidFill>
              </a:rPr>
              <a:t/>
            </a:r>
            <a:br>
              <a:rPr lang="zh-CN" altLang="en-US" i="1" dirty="0">
                <a:solidFill>
                  <a:srgbClr val="8C8C8C"/>
                </a:solidFill>
              </a:rPr>
            </a:br>
            <a:r>
              <a:rPr lang="zh-CN" altLang="en-US" i="1" dirty="0">
                <a:solidFill>
                  <a:srgbClr val="8C8C8C"/>
                </a:solidFill>
              </a:rPr>
              <a:t>    </a:t>
            </a:r>
            <a:r>
              <a:rPr lang="en-US" altLang="zh-CN" dirty="0">
                <a:solidFill>
                  <a:srgbClr val="080808"/>
                </a:solidFill>
              </a:rPr>
              <a:t>}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</a:t>
            </a:r>
            <a:r>
              <a:rPr lang="en-US" altLang="zh-CN" i="1" dirty="0">
                <a:solidFill>
                  <a:srgbClr val="8C8C8C"/>
                </a:solidFill>
              </a:rPr>
              <a:t>// </a:t>
            </a:r>
            <a:r>
              <a:rPr lang="zh-CN" altLang="en-US" i="1" dirty="0">
                <a:solidFill>
                  <a:srgbClr val="8C8C8C"/>
                </a:solidFill>
              </a:rPr>
              <a:t>判断图是否是完全图</a:t>
            </a:r>
            <a:br>
              <a:rPr lang="zh-CN" altLang="en-US" i="1" dirty="0">
                <a:solidFill>
                  <a:srgbClr val="8C8C8C"/>
                </a:solidFill>
              </a:rPr>
            </a:br>
            <a:r>
              <a:rPr lang="zh-CN" altLang="en-US" i="1" dirty="0">
                <a:solidFill>
                  <a:srgbClr val="8C8C8C"/>
                </a:solidFill>
              </a:rPr>
              <a:t>    </a:t>
            </a:r>
            <a:r>
              <a:rPr lang="en-US" altLang="zh-CN" dirty="0">
                <a:solidFill>
                  <a:srgbClr val="0033B3"/>
                </a:solidFill>
              </a:rPr>
              <a:t>if </a:t>
            </a:r>
            <a:r>
              <a:rPr lang="en-US" altLang="zh-CN" dirty="0">
                <a:solidFill>
                  <a:srgbClr val="080808"/>
                </a:solidFill>
              </a:rPr>
              <a:t>(</a:t>
            </a:r>
            <a:r>
              <a:rPr lang="en-US" altLang="zh-CN" dirty="0" err="1">
                <a:solidFill>
                  <a:srgbClr val="080808"/>
                </a:solidFill>
              </a:rPr>
              <a:t>isCompleteGraph</a:t>
            </a:r>
            <a:r>
              <a:rPr lang="en-US" altLang="zh-CN" dirty="0">
                <a:solidFill>
                  <a:srgbClr val="080808"/>
                </a:solidFill>
              </a:rPr>
              <a:t>(</a:t>
            </a:r>
            <a:r>
              <a:rPr lang="en-US" altLang="zh-CN" dirty="0">
                <a:solidFill>
                  <a:srgbClr val="000000"/>
                </a:solidFill>
              </a:rPr>
              <a:t>n</a:t>
            </a:r>
            <a:r>
              <a:rPr lang="en-US" altLang="zh-CN" dirty="0">
                <a:solidFill>
                  <a:srgbClr val="080808"/>
                </a:solidFill>
              </a:rPr>
              <a:t>, </a:t>
            </a:r>
            <a:r>
              <a:rPr lang="en-US" altLang="zh-CN" dirty="0">
                <a:solidFill>
                  <a:srgbClr val="000000"/>
                </a:solidFill>
              </a:rPr>
              <a:t>m</a:t>
            </a:r>
            <a:r>
              <a:rPr lang="en-US" altLang="zh-CN" dirty="0">
                <a:solidFill>
                  <a:srgbClr val="080808"/>
                </a:solidFill>
              </a:rPr>
              <a:t>, </a:t>
            </a:r>
            <a:r>
              <a:rPr lang="en-US" altLang="zh-CN" dirty="0" err="1">
                <a:solidFill>
                  <a:srgbClr val="000000"/>
                </a:solidFill>
              </a:rPr>
              <a:t>adjMatrix</a:t>
            </a:r>
            <a:r>
              <a:rPr lang="en-US" altLang="zh-CN" dirty="0">
                <a:solidFill>
                  <a:srgbClr val="080808"/>
                </a:solidFill>
              </a:rPr>
              <a:t>)) {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</a:rPr>
              <a:t>cout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8080"/>
                </a:solidFill>
              </a:rPr>
              <a:t>&lt;&lt; </a:t>
            </a:r>
            <a:r>
              <a:rPr lang="en-US" altLang="zh-CN" dirty="0">
                <a:solidFill>
                  <a:srgbClr val="067D17"/>
                </a:solidFill>
              </a:rPr>
              <a:t>"Yes" </a:t>
            </a:r>
            <a:r>
              <a:rPr lang="en-US" altLang="zh-CN" dirty="0">
                <a:solidFill>
                  <a:srgbClr val="008080"/>
                </a:solidFill>
              </a:rPr>
              <a:t>&lt;&lt; </a:t>
            </a:r>
            <a:r>
              <a:rPr lang="en-US" altLang="zh-CN" dirty="0" err="1">
                <a:solidFill>
                  <a:srgbClr val="080808"/>
                </a:solidFill>
              </a:rPr>
              <a:t>endl</a:t>
            </a:r>
            <a:r>
              <a:rPr lang="en-US" altLang="zh-CN" dirty="0">
                <a:solidFill>
                  <a:srgbClr val="080808"/>
                </a:solidFill>
              </a:rPr>
              <a:t>;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} </a:t>
            </a:r>
            <a:r>
              <a:rPr lang="en-US" altLang="zh-CN" dirty="0">
                <a:solidFill>
                  <a:srgbClr val="0033B3"/>
                </a:solidFill>
              </a:rPr>
              <a:t>else </a:t>
            </a:r>
            <a:r>
              <a:rPr lang="en-US" altLang="zh-CN" dirty="0">
                <a:solidFill>
                  <a:srgbClr val="080808"/>
                </a:solidFill>
              </a:rPr>
              <a:t>{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</a:rPr>
              <a:t>cout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8080"/>
                </a:solidFill>
              </a:rPr>
              <a:t>&lt;&lt; </a:t>
            </a:r>
            <a:r>
              <a:rPr lang="en-US" altLang="zh-CN" dirty="0">
                <a:solidFill>
                  <a:srgbClr val="067D17"/>
                </a:solidFill>
              </a:rPr>
              <a:t>"No" </a:t>
            </a:r>
            <a:r>
              <a:rPr lang="en-US" altLang="zh-CN" dirty="0">
                <a:solidFill>
                  <a:srgbClr val="008080"/>
                </a:solidFill>
              </a:rPr>
              <a:t>&lt;&lt; </a:t>
            </a:r>
            <a:r>
              <a:rPr lang="en-US" altLang="zh-CN" dirty="0" err="1">
                <a:solidFill>
                  <a:srgbClr val="080808"/>
                </a:solidFill>
              </a:rPr>
              <a:t>endl</a:t>
            </a:r>
            <a:r>
              <a:rPr lang="en-US" altLang="zh-CN" dirty="0">
                <a:solidFill>
                  <a:srgbClr val="080808"/>
                </a:solidFill>
              </a:rPr>
              <a:t>;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}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1548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7021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邻接矩阵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865335" y="1472771"/>
                <a:ext cx="10406168" cy="188853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/>
                  <a:t>邻接矩阵需要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/>
                  <a:t> 的空间来存储一个图，其中 </a:t>
                </a:r>
                <a:r>
                  <a:rPr lang="en-US" altLang="zh-CN" sz="2000" i="1" dirty="0"/>
                  <a:t>V</a:t>
                </a:r>
                <a:r>
                  <a:rPr lang="zh-CN" altLang="en-US" sz="2000" dirty="0"/>
                  <a:t> 是图中的顶点数。</a:t>
                </a:r>
                <a:endParaRPr lang="en-US" altLang="zh-CN" sz="20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/>
                  <a:t>这意味着即使图非常稀疏（即边数远少于顶点数的平方），邻接矩阵会占用大量的空间。</a:t>
                </a:r>
                <a:endParaRPr lang="en-US" altLang="zh-CN" sz="20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/>
                  <a:t>在稀疏图中（即边数较少），邻接矩阵的大部分空间是用于存储不存在的边（即值为</a:t>
                </a:r>
                <a:r>
                  <a:rPr lang="en-US" altLang="zh-CN" sz="2000" dirty="0"/>
                  <a:t>0</a:t>
                </a:r>
                <a:r>
                  <a:rPr lang="zh-CN" altLang="en-US" sz="2000" dirty="0"/>
                  <a:t>的条目），这导致空间的浪费。</a:t>
                </a: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335" y="1472771"/>
                <a:ext cx="10406168" cy="1888530"/>
              </a:xfrm>
              <a:prstGeom prst="rect">
                <a:avLst/>
              </a:prstGeom>
              <a:blipFill>
                <a:blip r:embed="rId4"/>
                <a:stretch>
                  <a:fillRect l="-644" b="-48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矩形 18"/>
          <p:cNvSpPr/>
          <p:nvPr/>
        </p:nvSpPr>
        <p:spPr>
          <a:xfrm>
            <a:off x="7465321" y="5894899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/>
              <a:t>左图的临接矩阵</a:t>
            </a:r>
            <a:endParaRPr lang="zh-CN" altLang="en-US" sz="2000" dirty="0"/>
          </a:p>
        </p:txBody>
      </p:sp>
      <p:grpSp>
        <p:nvGrpSpPr>
          <p:cNvPr id="14" name="组合 13"/>
          <p:cNvGrpSpPr/>
          <p:nvPr/>
        </p:nvGrpSpPr>
        <p:grpSpPr>
          <a:xfrm>
            <a:off x="6785427" y="3440217"/>
            <a:ext cx="2973009" cy="2318264"/>
            <a:chOff x="6016171" y="3479633"/>
            <a:chExt cx="2973009" cy="23182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/>
                <p:cNvSpPr txBox="1"/>
                <p:nvPr/>
              </p:nvSpPr>
              <p:spPr>
                <a:xfrm>
                  <a:off x="6016171" y="3972076"/>
                  <a:ext cx="2973009" cy="18258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</m:m>
                        <m:d>
                          <m:dPr>
                            <m:begChr m:val="["/>
                            <m:endChr m:val="]"/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sz="32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zh-CN" sz="3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zh-CN" altLang="en-US" sz="3200" dirty="0"/>
                </a:p>
              </p:txBody>
            </p:sp>
          </mc:Choice>
          <mc:Fallback xmlns="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6171" y="3972076"/>
                  <a:ext cx="2973009" cy="182582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6456434" y="3479633"/>
                  <a:ext cx="2532746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dist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mr>
                        </m:m>
                      </m:oMath>
                    </m:oMathPara>
                  </a14:m>
                  <a:endParaRPr lang="zh-CN" altLang="en-US" sz="3200" dirty="0"/>
                </a:p>
              </p:txBody>
            </p:sp>
          </mc:Choice>
          <mc:Fallback xmlns="">
            <p:sp>
              <p:nvSpPr>
                <p:cNvPr id="16" name="文本框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6434" y="3479633"/>
                  <a:ext cx="2532746" cy="49244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矩形 19"/>
          <p:cNvSpPr/>
          <p:nvPr/>
        </p:nvSpPr>
        <p:spPr>
          <a:xfrm>
            <a:off x="4357319" y="5336107"/>
            <a:ext cx="1581896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稀疏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图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4336" y="4054200"/>
            <a:ext cx="3123057" cy="17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79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775716" y="1373060"/>
            <a:ext cx="10795193" cy="22282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/>
              <a:t>邻接表</a:t>
            </a:r>
            <a:r>
              <a:rPr lang="zh-CN" altLang="en-US" dirty="0"/>
              <a:t>是一种容易理解并可以用来</a:t>
            </a:r>
            <a:r>
              <a:rPr lang="zh-CN" altLang="en-US" b="1" dirty="0">
                <a:solidFill>
                  <a:srgbClr val="FF0000"/>
                </a:solidFill>
              </a:rPr>
              <a:t>表示并且储存图</a:t>
            </a:r>
            <a:r>
              <a:rPr lang="zh-CN" altLang="en-US" dirty="0"/>
              <a:t>的数据结构，它使用一个</a:t>
            </a:r>
            <a:r>
              <a:rPr lang="en-US" altLang="zh-CN" dirty="0"/>
              <a:t>vector</a:t>
            </a:r>
            <a:r>
              <a:rPr lang="zh-CN" altLang="en-US" dirty="0"/>
              <a:t>，其中每个元素是一个链表或</a:t>
            </a:r>
            <a:r>
              <a:rPr lang="en-US" altLang="zh-CN" dirty="0"/>
              <a:t>vector</a:t>
            </a:r>
            <a:r>
              <a:rPr lang="zh-CN" altLang="en-US" dirty="0"/>
              <a:t>，用于</a:t>
            </a:r>
            <a:r>
              <a:rPr lang="zh-CN" altLang="en-US" b="1" dirty="0">
                <a:solidFill>
                  <a:srgbClr val="FF0000"/>
                </a:solidFill>
              </a:rPr>
              <a:t>存储与该顶点直接相连的所有顶点</a:t>
            </a:r>
            <a:r>
              <a:rPr lang="zh-CN" altLang="en-US" dirty="0"/>
              <a:t>。邻接表像通讯录，</a:t>
            </a:r>
            <a:r>
              <a:rPr lang="zh-CN" altLang="en-US" b="1" dirty="0"/>
              <a:t>只记录与自己有直接关系的人</a:t>
            </a:r>
            <a:r>
              <a:rPr lang="zh-CN" altLang="en-US" dirty="0"/>
              <a:t>。</a:t>
            </a:r>
          </a:p>
          <a:p>
            <a:pPr>
              <a:lnSpc>
                <a:spcPct val="200000"/>
              </a:lnSpc>
            </a:pPr>
            <a:r>
              <a:rPr lang="zh-CN" altLang="en-US" dirty="0"/>
              <a:t>即 邻接表</a:t>
            </a:r>
            <a:r>
              <a:rPr lang="en-US" altLang="zh-CN" dirty="0" err="1"/>
              <a:t>adjList</a:t>
            </a:r>
            <a:r>
              <a:rPr lang="en-US" altLang="zh-CN" dirty="0"/>
              <a:t>[][] </a:t>
            </a:r>
            <a:r>
              <a:rPr lang="zh-CN" altLang="en-US" dirty="0"/>
              <a:t>的每个元素都表示一个顶点，其中</a:t>
            </a:r>
            <a:r>
              <a:rPr lang="en-US" altLang="zh-CN" dirty="0" err="1"/>
              <a:t>adjList</a:t>
            </a:r>
            <a:r>
              <a:rPr lang="en-US" altLang="zh-CN" dirty="0"/>
              <a:t>[</a:t>
            </a:r>
            <a:r>
              <a:rPr lang="en-US" altLang="zh-CN" dirty="0" err="1"/>
              <a:t>i</a:t>
            </a:r>
            <a:r>
              <a:rPr lang="en-US" altLang="zh-CN" dirty="0"/>
              <a:t>]</a:t>
            </a:r>
            <a:r>
              <a:rPr lang="zh-CN" altLang="en-US" dirty="0"/>
              <a:t>存储该顶点 </a:t>
            </a:r>
            <a:r>
              <a:rPr lang="en-US" altLang="zh-CN" dirty="0" err="1"/>
              <a:t>i</a:t>
            </a:r>
            <a:r>
              <a:rPr lang="en-US" altLang="zh-CN" dirty="0"/>
              <a:t> </a:t>
            </a:r>
            <a:r>
              <a:rPr lang="zh-CN" altLang="en-US" dirty="0"/>
              <a:t>的所有邻接顶点。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C00000"/>
                </a:solidFill>
              </a:rPr>
              <a:t>也就是</a:t>
            </a:r>
            <a:r>
              <a:rPr lang="en-US" altLang="zh-CN" b="1" dirty="0" err="1">
                <a:solidFill>
                  <a:srgbClr val="C00000"/>
                </a:solidFill>
              </a:rPr>
              <a:t>adjList</a:t>
            </a:r>
            <a:r>
              <a:rPr lang="en-US" altLang="zh-CN" b="1" dirty="0">
                <a:solidFill>
                  <a:srgbClr val="C00000"/>
                </a:solidFill>
              </a:rPr>
              <a:t>[u]</a:t>
            </a:r>
            <a:r>
              <a:rPr lang="zh-CN" altLang="en-US" b="1" dirty="0">
                <a:solidFill>
                  <a:srgbClr val="C00000"/>
                </a:solidFill>
              </a:rPr>
              <a:t>的值是一个</a:t>
            </a:r>
            <a:r>
              <a:rPr lang="en-US" altLang="zh-CN" b="1" dirty="0">
                <a:solidFill>
                  <a:srgbClr val="C00000"/>
                </a:solidFill>
              </a:rPr>
              <a:t>vector, vector</a:t>
            </a:r>
            <a:r>
              <a:rPr lang="zh-CN" altLang="en-US" b="1" dirty="0">
                <a:solidFill>
                  <a:srgbClr val="C00000"/>
                </a:solidFill>
              </a:rPr>
              <a:t>中的列表代表着顶点 </a:t>
            </a:r>
            <a:r>
              <a:rPr lang="en-US" altLang="zh-CN" b="1" dirty="0">
                <a:solidFill>
                  <a:srgbClr val="C00000"/>
                </a:solidFill>
              </a:rPr>
              <a:t>u </a:t>
            </a:r>
            <a:r>
              <a:rPr lang="zh-CN" altLang="en-US" b="1" dirty="0">
                <a:solidFill>
                  <a:srgbClr val="C00000"/>
                </a:solidFill>
              </a:rPr>
              <a:t>的所有邻接顶点</a:t>
            </a:r>
          </a:p>
        </p:txBody>
      </p:sp>
      <p:sp>
        <p:nvSpPr>
          <p:cNvPr id="20" name="矩形 19"/>
          <p:cNvSpPr/>
          <p:nvPr/>
        </p:nvSpPr>
        <p:spPr>
          <a:xfrm>
            <a:off x="8841024" y="3883241"/>
            <a:ext cx="190317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图的邻接表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10" y="3815499"/>
            <a:ext cx="2221960" cy="2296000"/>
          </a:xfrm>
          <a:prstGeom prst="rect">
            <a:avLst/>
          </a:prstGeom>
        </p:spPr>
      </p:pic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096557"/>
              </p:ext>
            </p:extLst>
          </p:nvPr>
        </p:nvGraphicFramePr>
        <p:xfrm>
          <a:off x="5468226" y="3883242"/>
          <a:ext cx="1073315" cy="555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val="604687666"/>
                    </a:ext>
                  </a:extLst>
                </a:gridCol>
                <a:gridCol w="529029">
                  <a:extLst>
                    <a:ext uri="{9D8B030D-6E8A-4147-A177-3AD203B41FA5}">
                      <a16:colId xmlns:a16="http://schemas.microsoft.com/office/drawing/2014/main" val="1463870039"/>
                    </a:ext>
                  </a:extLst>
                </a:gridCol>
              </a:tblGrid>
              <a:tr h="555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B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33394"/>
                  </a:ext>
                </a:extLst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542406"/>
              </p:ext>
            </p:extLst>
          </p:nvPr>
        </p:nvGraphicFramePr>
        <p:xfrm>
          <a:off x="4595692" y="3883241"/>
          <a:ext cx="560477" cy="555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477">
                  <a:extLst>
                    <a:ext uri="{9D8B030D-6E8A-4147-A177-3AD203B41FA5}">
                      <a16:colId xmlns:a16="http://schemas.microsoft.com/office/drawing/2014/main" val="604687666"/>
                    </a:ext>
                  </a:extLst>
                </a:gridCol>
              </a:tblGrid>
              <a:tr h="555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A</a:t>
                      </a:r>
                      <a:endParaRPr lang="zh-CN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7733394"/>
                  </a:ext>
                </a:extLst>
              </a:tr>
            </a:tbl>
          </a:graphicData>
        </a:graphic>
      </p:graphicFrame>
      <p:sp>
        <p:nvSpPr>
          <p:cNvPr id="10" name="右箭头 9"/>
          <p:cNvSpPr/>
          <p:nvPr/>
        </p:nvSpPr>
        <p:spPr>
          <a:xfrm>
            <a:off x="5056988" y="4041085"/>
            <a:ext cx="411238" cy="23962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962876"/>
              </p:ext>
            </p:extLst>
          </p:nvPr>
        </p:nvGraphicFramePr>
        <p:xfrm>
          <a:off x="6767254" y="3883241"/>
          <a:ext cx="1088572" cy="555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val="604687666"/>
                    </a:ext>
                  </a:extLst>
                </a:gridCol>
                <a:gridCol w="544286">
                  <a:extLst>
                    <a:ext uri="{9D8B030D-6E8A-4147-A177-3AD203B41FA5}">
                      <a16:colId xmlns:a16="http://schemas.microsoft.com/office/drawing/2014/main" val="1463870039"/>
                    </a:ext>
                  </a:extLst>
                </a:gridCol>
              </a:tblGrid>
              <a:tr h="555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D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33394"/>
                  </a:ext>
                </a:extLst>
              </a:tr>
            </a:tbl>
          </a:graphicData>
        </a:graphic>
      </p:graphicFrame>
      <p:sp>
        <p:nvSpPr>
          <p:cNvPr id="22" name="右箭头 21"/>
          <p:cNvSpPr/>
          <p:nvPr/>
        </p:nvSpPr>
        <p:spPr>
          <a:xfrm>
            <a:off x="6356016" y="4041084"/>
            <a:ext cx="411238" cy="23962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346378"/>
              </p:ext>
            </p:extLst>
          </p:nvPr>
        </p:nvGraphicFramePr>
        <p:xfrm>
          <a:off x="5468226" y="4632327"/>
          <a:ext cx="1088572" cy="555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val="604687666"/>
                    </a:ext>
                  </a:extLst>
                </a:gridCol>
                <a:gridCol w="544286">
                  <a:extLst>
                    <a:ext uri="{9D8B030D-6E8A-4147-A177-3AD203B41FA5}">
                      <a16:colId xmlns:a16="http://schemas.microsoft.com/office/drawing/2014/main" val="1463870039"/>
                    </a:ext>
                  </a:extLst>
                </a:gridCol>
              </a:tblGrid>
              <a:tr h="555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A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33394"/>
                  </a:ext>
                </a:extLst>
              </a:tr>
            </a:tbl>
          </a:graphicData>
        </a:graphic>
      </p:graphicFrame>
      <p:graphicFrame>
        <p:nvGraphicFramePr>
          <p:cNvPr id="24" name="表格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637784"/>
              </p:ext>
            </p:extLst>
          </p:nvPr>
        </p:nvGraphicFramePr>
        <p:xfrm>
          <a:off x="4595692" y="4632326"/>
          <a:ext cx="560477" cy="555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477">
                  <a:extLst>
                    <a:ext uri="{9D8B030D-6E8A-4147-A177-3AD203B41FA5}">
                      <a16:colId xmlns:a16="http://schemas.microsoft.com/office/drawing/2014/main" val="604687666"/>
                    </a:ext>
                  </a:extLst>
                </a:gridCol>
              </a:tblGrid>
              <a:tr h="555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B</a:t>
                      </a:r>
                      <a:endParaRPr lang="zh-CN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7733394"/>
                  </a:ext>
                </a:extLst>
              </a:tr>
            </a:tbl>
          </a:graphicData>
        </a:graphic>
      </p:graphicFrame>
      <p:sp>
        <p:nvSpPr>
          <p:cNvPr id="25" name="右箭头 24"/>
          <p:cNvSpPr/>
          <p:nvPr/>
        </p:nvSpPr>
        <p:spPr>
          <a:xfrm>
            <a:off x="5056988" y="4790170"/>
            <a:ext cx="411238" cy="23962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6" name="表格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555886"/>
              </p:ext>
            </p:extLst>
          </p:nvPr>
        </p:nvGraphicFramePr>
        <p:xfrm>
          <a:off x="6767254" y="4632326"/>
          <a:ext cx="1088572" cy="555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val="604687666"/>
                    </a:ext>
                  </a:extLst>
                </a:gridCol>
                <a:gridCol w="544286">
                  <a:extLst>
                    <a:ext uri="{9D8B030D-6E8A-4147-A177-3AD203B41FA5}">
                      <a16:colId xmlns:a16="http://schemas.microsoft.com/office/drawing/2014/main" val="1463870039"/>
                    </a:ext>
                  </a:extLst>
                </a:gridCol>
              </a:tblGrid>
              <a:tr h="555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D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33394"/>
                  </a:ext>
                </a:extLst>
              </a:tr>
            </a:tbl>
          </a:graphicData>
        </a:graphic>
      </p:graphicFrame>
      <p:sp>
        <p:nvSpPr>
          <p:cNvPr id="27" name="右箭头 26"/>
          <p:cNvSpPr/>
          <p:nvPr/>
        </p:nvSpPr>
        <p:spPr>
          <a:xfrm>
            <a:off x="6356016" y="4790169"/>
            <a:ext cx="411238" cy="23962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8" name="表格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601346"/>
              </p:ext>
            </p:extLst>
          </p:nvPr>
        </p:nvGraphicFramePr>
        <p:xfrm>
          <a:off x="5468226" y="5362729"/>
          <a:ext cx="1088572" cy="555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286">
                  <a:extLst>
                    <a:ext uri="{9D8B030D-6E8A-4147-A177-3AD203B41FA5}">
                      <a16:colId xmlns:a16="http://schemas.microsoft.com/office/drawing/2014/main" val="604687666"/>
                    </a:ext>
                  </a:extLst>
                </a:gridCol>
                <a:gridCol w="544286">
                  <a:extLst>
                    <a:ext uri="{9D8B030D-6E8A-4147-A177-3AD203B41FA5}">
                      <a16:colId xmlns:a16="http://schemas.microsoft.com/office/drawing/2014/main" val="1463870039"/>
                    </a:ext>
                  </a:extLst>
                </a:gridCol>
              </a:tblGrid>
              <a:tr h="555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D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33394"/>
                  </a:ext>
                </a:extLst>
              </a:tr>
            </a:tbl>
          </a:graphicData>
        </a:graphic>
      </p:graphicFrame>
      <p:graphicFrame>
        <p:nvGraphicFramePr>
          <p:cNvPr id="29" name="表格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90241"/>
              </p:ext>
            </p:extLst>
          </p:nvPr>
        </p:nvGraphicFramePr>
        <p:xfrm>
          <a:off x="4595692" y="5362728"/>
          <a:ext cx="560477" cy="555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477">
                  <a:extLst>
                    <a:ext uri="{9D8B030D-6E8A-4147-A177-3AD203B41FA5}">
                      <a16:colId xmlns:a16="http://schemas.microsoft.com/office/drawing/2014/main" val="604687666"/>
                    </a:ext>
                  </a:extLst>
                </a:gridCol>
              </a:tblGrid>
              <a:tr h="555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C</a:t>
                      </a:r>
                      <a:endParaRPr lang="zh-CN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7733394"/>
                  </a:ext>
                </a:extLst>
              </a:tr>
            </a:tbl>
          </a:graphicData>
        </a:graphic>
      </p:graphicFrame>
      <p:sp>
        <p:nvSpPr>
          <p:cNvPr id="30" name="右箭头 29"/>
          <p:cNvSpPr/>
          <p:nvPr/>
        </p:nvSpPr>
        <p:spPr>
          <a:xfrm>
            <a:off x="5056988" y="5520572"/>
            <a:ext cx="411238" cy="23962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871982" y="5247683"/>
            <a:ext cx="3698927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使用一个</a:t>
            </a:r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vector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把左侧的这些邻接顶点数组都存起来就好了。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FD0E2A1-ACC7-E02E-98C4-A6D92A3CD575}"/>
              </a:ext>
            </a:extLst>
          </p:cNvPr>
          <p:cNvSpPr/>
          <p:nvPr/>
        </p:nvSpPr>
        <p:spPr>
          <a:xfrm>
            <a:off x="3219156" y="3974295"/>
            <a:ext cx="1263872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adjList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[1]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8BD2B76-2B63-A737-B322-E0686E68E7C7}"/>
              </a:ext>
            </a:extLst>
          </p:cNvPr>
          <p:cNvSpPr/>
          <p:nvPr/>
        </p:nvSpPr>
        <p:spPr>
          <a:xfrm>
            <a:off x="3205926" y="4740702"/>
            <a:ext cx="1263872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adjList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[2]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32F7140-041B-1F0D-2674-924EB2B6105D}"/>
              </a:ext>
            </a:extLst>
          </p:cNvPr>
          <p:cNvSpPr/>
          <p:nvPr/>
        </p:nvSpPr>
        <p:spPr>
          <a:xfrm>
            <a:off x="3225123" y="5471105"/>
            <a:ext cx="1263872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adjList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[3]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606BA37-727E-9C22-CBC5-0546B39BCD18}"/>
              </a:ext>
            </a:extLst>
          </p:cNvPr>
          <p:cNvSpPr/>
          <p:nvPr/>
        </p:nvSpPr>
        <p:spPr>
          <a:xfrm>
            <a:off x="3219156" y="6060829"/>
            <a:ext cx="1263872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adjList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[4]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446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0" grpId="0" animBg="1"/>
      <p:bldP spid="22" grpId="0" animBg="1"/>
      <p:bldP spid="25" grpId="0" animBg="1"/>
      <p:bldP spid="27" grpId="0" animBg="1"/>
      <p:bldP spid="30" grpId="0" animBg="1"/>
      <p:bldP spid="34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邻接表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025911" y="1524385"/>
            <a:ext cx="10321569" cy="12933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邻接表</a:t>
            </a:r>
            <a:r>
              <a:rPr lang="zh-CN" altLang="en-US" dirty="0"/>
              <a:t>由一个二维数组组成，其中每个元素对应一个顶点，并存储与该顶点直接相连的所有顶点。</a:t>
            </a:r>
          </a:p>
          <a:p>
            <a:pPr>
              <a:lnSpc>
                <a:spcPct val="150000"/>
              </a:lnSpc>
            </a:pPr>
            <a:r>
              <a:rPr lang="zh-CN" altLang="en-US" b="1" dirty="0"/>
              <a:t>无向图</a:t>
            </a:r>
            <a:r>
              <a:rPr lang="zh-CN" altLang="en-US" dirty="0"/>
              <a:t>：对于每条边</a:t>
            </a:r>
            <a:r>
              <a:rPr lang="en-US" altLang="zh-CN" dirty="0"/>
              <a:t>(</a:t>
            </a:r>
            <a:r>
              <a:rPr lang="en-US" altLang="zh-CN" i="1" dirty="0" err="1"/>
              <a:t>u</a:t>
            </a:r>
            <a:r>
              <a:rPr lang="en-US" altLang="zh-CN" dirty="0" err="1"/>
              <a:t>,</a:t>
            </a:r>
            <a:r>
              <a:rPr lang="en-US" altLang="zh-CN" i="1" dirty="0" err="1"/>
              <a:t>v</a:t>
            </a:r>
            <a:r>
              <a:rPr lang="en-US" altLang="zh-CN" dirty="0"/>
              <a:t>)</a:t>
            </a:r>
            <a:r>
              <a:rPr lang="zh-CN" altLang="en-US" dirty="0"/>
              <a:t>，在邻接表中，顶点 </a:t>
            </a:r>
            <a:r>
              <a:rPr lang="en-US" altLang="zh-CN" i="1" dirty="0"/>
              <a:t>u</a:t>
            </a:r>
            <a:r>
              <a:rPr lang="zh-CN" altLang="en-US" dirty="0"/>
              <a:t> 的列表中加入 </a:t>
            </a:r>
            <a:r>
              <a:rPr lang="en-US" altLang="zh-CN" i="1" dirty="0"/>
              <a:t>v</a:t>
            </a:r>
            <a:r>
              <a:rPr lang="zh-CN" altLang="en-US" dirty="0"/>
              <a:t>，同时顶点 </a:t>
            </a:r>
            <a:r>
              <a:rPr lang="en-US" altLang="zh-CN" i="1" dirty="0"/>
              <a:t>v</a:t>
            </a:r>
            <a:r>
              <a:rPr lang="zh-CN" altLang="en-US" dirty="0"/>
              <a:t> 的列表中加入 </a:t>
            </a:r>
            <a:r>
              <a:rPr lang="en-US" altLang="zh-CN" i="1" dirty="0"/>
              <a:t>u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b="1" dirty="0"/>
              <a:t>有向图</a:t>
            </a:r>
            <a:r>
              <a:rPr lang="zh-CN" altLang="en-US" dirty="0"/>
              <a:t>：对于每条有向边</a:t>
            </a:r>
            <a:r>
              <a:rPr lang="en-US" altLang="zh-CN" dirty="0"/>
              <a:t>(</a:t>
            </a:r>
            <a:r>
              <a:rPr lang="en-US" altLang="zh-CN" i="1" dirty="0"/>
              <a:t>u</a:t>
            </a:r>
            <a:r>
              <a:rPr lang="zh-CN" altLang="en-US" dirty="0"/>
              <a:t>→</a:t>
            </a:r>
            <a:r>
              <a:rPr lang="en-US" altLang="zh-CN" i="1" dirty="0"/>
              <a:t>v</a:t>
            </a:r>
            <a:r>
              <a:rPr lang="en-US" altLang="zh-CN" dirty="0"/>
              <a:t>)</a:t>
            </a:r>
            <a:r>
              <a:rPr lang="zh-CN" altLang="en-US" dirty="0"/>
              <a:t>，在邻接表中，仅在顶点 </a:t>
            </a:r>
            <a:r>
              <a:rPr lang="en-US" altLang="zh-CN" i="1" dirty="0"/>
              <a:t>u</a:t>
            </a:r>
            <a:r>
              <a:rPr lang="zh-CN" altLang="en-US" dirty="0"/>
              <a:t> 的列表中加入 </a:t>
            </a:r>
            <a:r>
              <a:rPr lang="en-US" altLang="zh-CN" i="1" dirty="0"/>
              <a:t>v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C1FC56F-00C7-8D47-20BA-6EC481B09727}"/>
              </a:ext>
            </a:extLst>
          </p:cNvPr>
          <p:cNvSpPr/>
          <p:nvPr/>
        </p:nvSpPr>
        <p:spPr>
          <a:xfrm>
            <a:off x="1025911" y="3061818"/>
            <a:ext cx="10321569" cy="13388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我们可以使用一个自定义结构体 </a:t>
            </a:r>
            <a:r>
              <a:rPr lang="en-US" altLang="zh-CN" dirty="0"/>
              <a:t>Graph </a:t>
            </a:r>
            <a:r>
              <a:rPr lang="zh-CN" altLang="en-US" dirty="0"/>
              <a:t>用来表示并储存图。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对于一个有 </a:t>
            </a:r>
            <a:r>
              <a:rPr lang="en-US" altLang="zh-CN" i="1" dirty="0"/>
              <a:t>V</a:t>
            </a:r>
            <a:r>
              <a:rPr lang="zh-CN" altLang="en-US" dirty="0"/>
              <a:t> 个顶点的图，这个数据结构可以表示为一个大小为 </a:t>
            </a:r>
            <a:r>
              <a:rPr lang="en-US" altLang="zh-CN" i="1" dirty="0"/>
              <a:t>V</a:t>
            </a:r>
            <a:r>
              <a:rPr lang="zh-CN" altLang="en-US" dirty="0"/>
              <a:t> 的</a:t>
            </a:r>
            <a:r>
              <a:rPr lang="en-US" altLang="zh-CN" dirty="0"/>
              <a:t>vector</a:t>
            </a:r>
            <a:r>
              <a:rPr lang="zh-CN" altLang="en-US" dirty="0"/>
              <a:t>数组，其中每个元素是一个与该顶点直接相连的所有顶点的数组。并可以往里添加顶点、边数量方便我们调用。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DB2A85E-D288-169E-0020-F0D50D0D960D}"/>
              </a:ext>
            </a:extLst>
          </p:cNvPr>
          <p:cNvSpPr txBox="1"/>
          <p:nvPr/>
        </p:nvSpPr>
        <p:spPr>
          <a:xfrm>
            <a:off x="1025910" y="4598890"/>
            <a:ext cx="10321569" cy="16312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定义图的结构体</a:t>
            </a:r>
            <a:b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struct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Graph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	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 int </a:t>
            </a:r>
            <a:r>
              <a:rPr lang="en-US" altLang="zh-CN" sz="2000" dirty="0">
                <a:solidFill>
                  <a:srgbClr val="660E7A"/>
                </a:solidFill>
                <a:latin typeface="Consolas" panose="020B0609020204030204" pitchFamily="49" charset="0"/>
              </a:rPr>
              <a:t>V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= -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000" dirty="0">
                <a:solidFill>
                  <a:srgbClr val="660E7A"/>
                </a:solidFill>
                <a:latin typeface="Consolas" panose="020B0609020204030204" pitchFamily="49" charset="0"/>
              </a:rPr>
              <a:t>E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= -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// V: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顶点数量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, E: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边的数量</a:t>
            </a:r>
            <a:endParaRPr lang="en-US" altLang="zh-CN" sz="2000" i="1" dirty="0">
              <a:solidFill>
                <a:srgbClr val="8C8C8C"/>
              </a:solidFill>
              <a:latin typeface="Consolas" panose="020B0609020204030204" pitchFamily="49" charset="0"/>
            </a:endParaRPr>
          </a:p>
          <a:p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	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 vector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&gt;&gt; </a:t>
            </a:r>
            <a:r>
              <a:rPr lang="en-US" altLang="zh-CN" sz="2000" dirty="0" err="1">
                <a:solidFill>
                  <a:srgbClr val="660E7A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邻接表</a:t>
            </a:r>
            <a:endParaRPr lang="en-US" altLang="zh-CN" sz="2000" dirty="0">
              <a:solidFill>
                <a:srgbClr val="080808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};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7503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164336" y="1579944"/>
            <a:ext cx="9775250" cy="8788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我们还需要一个初始化函数来帮助我们进行初始化图，对于一个图而言，初始化需要告诉我们这个图的顶点与边的数量。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164336" y="2813786"/>
            <a:ext cx="9775250" cy="3416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  <a:t>定义图的结构体</a:t>
            </a:r>
            <a:b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en-US" altLang="zh-CN" dirty="0" err="1">
                <a:solidFill>
                  <a:srgbClr val="0033B3"/>
                </a:solidFill>
                <a:latin typeface="Consolas" panose="020B0609020204030204" pitchFamily="49" charset="0"/>
              </a:rPr>
              <a:t>struct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Graph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660E7A"/>
                </a:solidFill>
                <a:latin typeface="Consolas" panose="020B0609020204030204" pitchFamily="49" charset="0"/>
              </a:rPr>
              <a:t>V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= -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, </a:t>
            </a:r>
            <a:r>
              <a:rPr lang="en-US" altLang="zh-CN" dirty="0">
                <a:solidFill>
                  <a:srgbClr val="660E7A"/>
                </a:solidFill>
                <a:latin typeface="Consolas" panose="020B0609020204030204" pitchFamily="49" charset="0"/>
              </a:rPr>
              <a:t>E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= -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 </a:t>
            </a:r>
            <a:r>
              <a:rPr lang="en-US" altLang="zh-CN" i="1" dirty="0">
                <a:solidFill>
                  <a:srgbClr val="8C8C8C"/>
                </a:solidFill>
                <a:latin typeface="Consolas" panose="020B0609020204030204" pitchFamily="49" charset="0"/>
              </a:rPr>
              <a:t>// V:</a:t>
            </a:r>
            <a: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  <a:t>顶点数量</a:t>
            </a:r>
            <a:r>
              <a:rPr lang="en-US" altLang="zh-CN" i="1" dirty="0">
                <a:solidFill>
                  <a:srgbClr val="8C8C8C"/>
                </a:solidFill>
                <a:latin typeface="Consolas" panose="020B0609020204030204" pitchFamily="49" charset="0"/>
              </a:rPr>
              <a:t>, E:</a:t>
            </a:r>
            <a: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  <a:t>边的数量</a:t>
            </a:r>
            <a:endParaRPr lang="en-US" altLang="zh-CN" i="1" dirty="0">
              <a:solidFill>
                <a:srgbClr val="8C8C8C"/>
              </a:solidFill>
              <a:latin typeface="Consolas" panose="020B0609020204030204" pitchFamily="49" charset="0"/>
            </a:endParaRPr>
          </a:p>
          <a:p>
            <a:r>
              <a:rPr lang="en-US" altLang="zh-CN" i="1" dirty="0">
                <a:solidFill>
                  <a:srgbClr val="8C8C8C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&gt;&gt; </a:t>
            </a:r>
            <a:r>
              <a:rPr lang="en-US" altLang="zh-CN" dirty="0" err="1">
                <a:solidFill>
                  <a:srgbClr val="660E7A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 </a:t>
            </a:r>
            <a:r>
              <a:rPr lang="en-US" altLang="zh-CN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  <a:t>邻接表</a:t>
            </a:r>
            <a:endParaRPr lang="en-US" altLang="zh-CN" i="1" dirty="0">
              <a:solidFill>
                <a:srgbClr val="8C8C8C"/>
              </a:solidFill>
              <a:latin typeface="Consolas" panose="020B0609020204030204" pitchFamily="49" charset="0"/>
            </a:endParaRPr>
          </a:p>
          <a:p>
            <a: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  <a:t/>
            </a:r>
            <a:b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  <a:t>初始化设置顶点和边的数量</a:t>
            </a:r>
            <a:b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zh-CN" altLang="en-US" b="1" i="1" dirty="0">
                <a:solidFill>
                  <a:srgbClr val="8C8C8C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b="1" dirty="0">
                <a:solidFill>
                  <a:srgbClr val="0033B3"/>
                </a:solidFill>
                <a:latin typeface="Consolas" panose="020B0609020204030204" pitchFamily="49" charset="0"/>
              </a:rPr>
              <a:t>void </a:t>
            </a:r>
            <a:r>
              <a:rPr lang="en-US" altLang="zh-CN" b="1" dirty="0" err="1">
                <a:solidFill>
                  <a:srgbClr val="00627A"/>
                </a:solidFill>
                <a:latin typeface="Consolas" panose="020B0609020204030204" pitchFamily="49" charset="0"/>
              </a:rPr>
              <a:t>setCount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b="1" dirty="0" err="1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b="1" dirty="0">
                <a:solidFill>
                  <a:srgbClr val="0033B3"/>
                </a:solidFill>
                <a:latin typeface="Consolas" panose="020B0609020204030204" pitchFamily="49" charset="0"/>
              </a:rPr>
              <a:t> </a:t>
            </a:r>
            <a:r>
              <a:rPr lang="en-US" altLang="zh-CN" b="1" dirty="0" err="1">
                <a:solidFill>
                  <a:srgbClr val="080808"/>
                </a:solidFill>
                <a:latin typeface="Consolas" panose="020B0609020204030204" pitchFamily="49" charset="0"/>
              </a:rPr>
              <a:t>new_V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, </a:t>
            </a:r>
            <a:r>
              <a:rPr lang="en-US" altLang="zh-CN" b="1" dirty="0" err="1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b="1" dirty="0">
                <a:solidFill>
                  <a:srgbClr val="0033B3"/>
                </a:solidFill>
                <a:latin typeface="Consolas" panose="020B0609020204030204" pitchFamily="49" charset="0"/>
              </a:rPr>
              <a:t> </a:t>
            </a:r>
            <a:r>
              <a:rPr lang="en-US" altLang="zh-CN" b="1" dirty="0" err="1">
                <a:solidFill>
                  <a:srgbClr val="080808"/>
                </a:solidFill>
                <a:latin typeface="Consolas" panose="020B0609020204030204" pitchFamily="49" charset="0"/>
              </a:rPr>
              <a:t>new_E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){</a:t>
            </a:r>
            <a:b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b="1" dirty="0">
                <a:solidFill>
                  <a:srgbClr val="660E7A"/>
                </a:solidFill>
                <a:latin typeface="Consolas" panose="020B0609020204030204" pitchFamily="49" charset="0"/>
              </a:rPr>
              <a:t>V 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= </a:t>
            </a:r>
            <a:r>
              <a:rPr lang="en-US" altLang="zh-CN" b="1" dirty="0" err="1">
                <a:solidFill>
                  <a:srgbClr val="080808"/>
                </a:solidFill>
                <a:latin typeface="Consolas" panose="020B0609020204030204" pitchFamily="49" charset="0"/>
              </a:rPr>
              <a:t>new_V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; </a:t>
            </a:r>
            <a:r>
              <a:rPr lang="en-US" altLang="zh-CN" b="1" dirty="0">
                <a:solidFill>
                  <a:srgbClr val="660E7A"/>
                </a:solidFill>
                <a:latin typeface="Consolas" panose="020B0609020204030204" pitchFamily="49" charset="0"/>
              </a:rPr>
              <a:t>E 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= </a:t>
            </a:r>
            <a:r>
              <a:rPr lang="en-US" altLang="zh-CN" b="1" dirty="0" err="1">
                <a:solidFill>
                  <a:srgbClr val="080808"/>
                </a:solidFill>
                <a:latin typeface="Consolas" panose="020B0609020204030204" pitchFamily="49" charset="0"/>
              </a:rPr>
              <a:t>new_E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b="1" i="1" dirty="0">
                <a:solidFill>
                  <a:srgbClr val="8C8C8C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  <a:t>有 </a:t>
            </a:r>
            <a:r>
              <a:rPr lang="en-US" altLang="zh-CN" i="1" dirty="0">
                <a:solidFill>
                  <a:srgbClr val="8C8C8C"/>
                </a:solidFill>
                <a:latin typeface="Consolas" panose="020B0609020204030204" pitchFamily="49" charset="0"/>
              </a:rPr>
              <a:t>V </a:t>
            </a:r>
            <a: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  <a:t>个顶点，需要大小为 </a:t>
            </a:r>
            <a:r>
              <a:rPr lang="en-US" altLang="zh-CN" i="1" dirty="0">
                <a:solidFill>
                  <a:srgbClr val="8C8C8C"/>
                </a:solidFill>
                <a:latin typeface="Consolas" panose="020B0609020204030204" pitchFamily="49" charset="0"/>
              </a:rPr>
              <a:t>V</a:t>
            </a:r>
            <a: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  <a:t>的</a:t>
            </a:r>
            <a:r>
              <a:rPr lang="en-US" altLang="zh-CN" i="1" dirty="0">
                <a:solidFill>
                  <a:srgbClr val="8C8C8C"/>
                </a:solidFill>
                <a:latin typeface="Consolas" panose="020B0609020204030204" pitchFamily="49" charset="0"/>
              </a:rPr>
              <a:t>vector</a:t>
            </a:r>
            <a: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  <a:t>数组储存与该顶点直接相连的所有顶点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/>
            </a:r>
            <a:b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b="1" dirty="0" err="1">
                <a:solidFill>
                  <a:srgbClr val="660E7A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b="1" dirty="0">
                <a:solidFill>
                  <a:srgbClr val="660E7A"/>
                </a:solidFill>
                <a:latin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rgbClr val="008080"/>
                </a:solidFill>
                <a:latin typeface="Consolas" panose="020B0609020204030204" pitchFamily="49" charset="0"/>
              </a:rPr>
              <a:t>= </a:t>
            </a:r>
            <a:r>
              <a:rPr lang="en-US" altLang="zh-CN" b="1" dirty="0" err="1">
                <a:solidFill>
                  <a:srgbClr val="660E7A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b="1" dirty="0" err="1">
                <a:solidFill>
                  <a:srgbClr val="080808"/>
                </a:solidFill>
                <a:latin typeface="Consolas" panose="020B0609020204030204" pitchFamily="49" charset="0"/>
              </a:rPr>
              <a:t>.resize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b="1" dirty="0" err="1">
                <a:solidFill>
                  <a:srgbClr val="080808"/>
                </a:solidFill>
                <a:latin typeface="Consolas" panose="020B0609020204030204" pitchFamily="49" charset="0"/>
              </a:rPr>
              <a:t>new_V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); </a:t>
            </a:r>
            <a:b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    }</a:t>
            </a:r>
            <a: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  <a:t/>
            </a:r>
            <a:br>
              <a:rPr lang="zh-CN" altLang="en-US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27598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邻接表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008257" y="1430032"/>
            <a:ext cx="10263245" cy="12345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/>
              <a:t>现在有一个结构体 </a:t>
            </a:r>
            <a:r>
              <a:rPr lang="en-US" altLang="zh-CN" sz="2000" dirty="0"/>
              <a:t>Graph </a:t>
            </a:r>
            <a:r>
              <a:rPr lang="zh-CN" altLang="en-US" sz="2000" dirty="0"/>
              <a:t>用来表示图了，并知道了顶点的数量，但是我们还需要知道各个顶点间的连通情况，我们就需要添加一个结构体函数</a:t>
            </a:r>
            <a:r>
              <a:rPr lang="en-US" altLang="zh-CN" sz="2000" dirty="0" err="1"/>
              <a:t>addEdge</a:t>
            </a:r>
            <a:r>
              <a:rPr lang="zh-CN" altLang="en-US" sz="2000" dirty="0"/>
              <a:t>用于往这个图中添加边。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008258" y="2946534"/>
            <a:ext cx="10263245" cy="31700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添加边</a:t>
            </a:r>
            <a:b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void </a:t>
            </a:r>
            <a:r>
              <a:rPr lang="en-US" altLang="zh-CN" sz="2000" dirty="0" err="1">
                <a:solidFill>
                  <a:srgbClr val="00627A"/>
                </a:solidFill>
                <a:latin typeface="Consolas" panose="020B0609020204030204" pitchFamily="49" charset="0"/>
              </a:rPr>
              <a:t>addEdge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 err="1">
                <a:solidFill>
                  <a:srgbClr val="080808"/>
                </a:solidFill>
                <a:latin typeface="Consolas" panose="020B0609020204030204" pitchFamily="49" charset="0"/>
              </a:rPr>
              <a:t>src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 err="1">
                <a:solidFill>
                  <a:srgbClr val="080808"/>
                </a:solidFill>
                <a:latin typeface="Consolas" panose="020B0609020204030204" pitchFamily="49" charset="0"/>
              </a:rPr>
              <a:t>dest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>
                <a:solidFill>
                  <a:srgbClr val="660E7A"/>
                </a:solidFill>
                <a:latin typeface="Consolas" panose="020B0609020204030204" pitchFamily="49" charset="0"/>
              </a:rPr>
              <a:t>V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== -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1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|| </a:t>
            </a:r>
            <a:r>
              <a:rPr lang="en-US" altLang="zh-CN" sz="2000" dirty="0">
                <a:solidFill>
                  <a:srgbClr val="660E7A"/>
                </a:solidFill>
                <a:latin typeface="Consolas" panose="020B0609020204030204" pitchFamily="49" charset="0"/>
              </a:rPr>
              <a:t>E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== -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代表从</a:t>
            </a:r>
            <a:r>
              <a:rPr lang="en-US" altLang="zh-CN" sz="20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src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到</a:t>
            </a:r>
            <a:r>
              <a:rPr lang="en-US" altLang="zh-CN" sz="20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dest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存在一条边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0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20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src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]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是与顶点</a:t>
            </a:r>
            <a:r>
              <a:rPr lang="en-US" altLang="zh-CN" sz="20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src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直接相连的所有顶点</a:t>
            </a:r>
            <a:b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660E7A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2000" dirty="0" err="1">
                <a:solidFill>
                  <a:srgbClr val="080808"/>
                </a:solidFill>
                <a:latin typeface="Consolas" panose="020B0609020204030204" pitchFamily="49" charset="0"/>
              </a:rPr>
              <a:t>src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]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.</a:t>
            </a:r>
            <a:r>
              <a:rPr lang="en-US" altLang="zh-CN" sz="2000" dirty="0" err="1">
                <a:solidFill>
                  <a:srgbClr val="080808"/>
                </a:solidFill>
                <a:latin typeface="Consolas" panose="020B0609020204030204" pitchFamily="49" charset="0"/>
              </a:rPr>
              <a:t>push_back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 err="1">
                <a:solidFill>
                  <a:srgbClr val="080808"/>
                </a:solidFill>
                <a:latin typeface="Consolas" panose="020B0609020204030204" pitchFamily="49" charset="0"/>
              </a:rPr>
              <a:t>dest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); 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添加从 </a:t>
            </a:r>
            <a:r>
              <a:rPr lang="en-US" altLang="zh-CN" sz="20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src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到 </a:t>
            </a:r>
            <a:r>
              <a:rPr lang="en-US" altLang="zh-CN" sz="20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dest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的边</a:t>
            </a:r>
            <a:endParaRPr lang="en-US" altLang="zh-CN" sz="2000" i="1" dirty="0">
              <a:solidFill>
                <a:srgbClr val="8C8C8C"/>
              </a:solidFill>
              <a:latin typeface="Consolas" panose="020B0609020204030204" pitchFamily="49" charset="0"/>
            </a:endParaRPr>
          </a:p>
          <a:p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/>
            </a:r>
            <a:b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如果是无向图，还需要添加从 </a:t>
            </a:r>
            <a:r>
              <a:rPr lang="en-US" altLang="zh-CN" sz="20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dest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到 </a:t>
            </a:r>
            <a:r>
              <a:rPr lang="en-US" altLang="zh-CN" sz="20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src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的边</a:t>
            </a:r>
            <a:b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zh-CN" altLang="en-US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en-US" altLang="zh-CN" sz="20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20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dest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].</a:t>
            </a:r>
            <a:r>
              <a:rPr lang="en-US" altLang="zh-CN" sz="20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push_back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src</a:t>
            </a:r>
            <a: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  <a:t>);</a:t>
            </a:r>
            <a:br>
              <a:rPr lang="en-US" altLang="zh-CN" sz="20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6344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邻接表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矩形 10"/>
          <p:cNvSpPr/>
          <p:nvPr/>
        </p:nvSpPr>
        <p:spPr>
          <a:xfrm>
            <a:off x="1164335" y="1459569"/>
            <a:ext cx="10107167" cy="47705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定义有向图的结构体</a:t>
            </a:r>
            <a:b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en-US" altLang="zh-CN" sz="1600" dirty="0" err="1">
                <a:solidFill>
                  <a:srgbClr val="0033B3"/>
                </a:solidFill>
                <a:latin typeface="Consolas" panose="020B0609020204030204" pitchFamily="49" charset="0"/>
              </a:rPr>
              <a:t>struct</a:t>
            </a:r>
            <a:r>
              <a:rPr lang="en-US" altLang="zh-CN" sz="1600" dirty="0">
                <a:solidFill>
                  <a:srgbClr val="0033B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008080"/>
                </a:solidFill>
                <a:latin typeface="Consolas" panose="020B0609020204030204" pitchFamily="49" charset="0"/>
              </a:rPr>
              <a:t>Graph 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 err="1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solidFill>
                  <a:srgbClr val="0033B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660E7A"/>
                </a:solidFill>
                <a:latin typeface="Consolas" panose="020B0609020204030204" pitchFamily="49" charset="0"/>
              </a:rPr>
              <a:t>V 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= -</a:t>
            </a:r>
            <a:r>
              <a:rPr lang="en-US" altLang="zh-CN" sz="1600" dirty="0">
                <a:solidFill>
                  <a:srgbClr val="1750EB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1600" dirty="0">
                <a:solidFill>
                  <a:srgbClr val="660E7A"/>
                </a:solidFill>
                <a:latin typeface="Consolas" panose="020B0609020204030204" pitchFamily="49" charset="0"/>
              </a:rPr>
              <a:t>E 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= -</a:t>
            </a:r>
            <a:r>
              <a:rPr lang="en-US" altLang="zh-CN" sz="1600" dirty="0">
                <a:solidFill>
                  <a:srgbClr val="1750EB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// V: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顶点数量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, E: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边的数量</a:t>
            </a:r>
            <a:endParaRPr lang="en-US" altLang="zh-CN" sz="1600" i="1" dirty="0">
              <a:solidFill>
                <a:srgbClr val="8C8C8C"/>
              </a:solidFill>
              <a:latin typeface="Consolas" panose="020B0609020204030204" pitchFamily="49" charset="0"/>
            </a:endParaRPr>
          </a:p>
          <a:p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sz="1600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sz="1600" dirty="0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&gt;&gt; </a:t>
            </a:r>
            <a:r>
              <a:rPr lang="en-US" altLang="zh-CN" sz="1600" dirty="0" err="1">
                <a:solidFill>
                  <a:srgbClr val="660E7A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邻接表</a:t>
            </a:r>
            <a:endParaRPr lang="en-US" altLang="zh-CN" sz="1600" i="1" dirty="0">
              <a:solidFill>
                <a:srgbClr val="8C8C8C"/>
              </a:solidFill>
              <a:latin typeface="Consolas" panose="020B0609020204030204" pitchFamily="49" charset="0"/>
            </a:endParaRPr>
          </a:p>
          <a:p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/>
            </a:r>
            <a:b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初始化设置顶点和边的数量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使用结构体前必须先调用</a:t>
            </a:r>
            <a:b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33B3"/>
                </a:solidFill>
                <a:latin typeface="Consolas" panose="020B0609020204030204" pitchFamily="49" charset="0"/>
              </a:rPr>
              <a:t>void </a:t>
            </a:r>
            <a:r>
              <a:rPr lang="en-US" altLang="zh-CN" sz="1600" dirty="0" err="1">
                <a:solidFill>
                  <a:srgbClr val="00627A"/>
                </a:solidFill>
                <a:latin typeface="Consolas" panose="020B0609020204030204" pitchFamily="49" charset="0"/>
              </a:rPr>
              <a:t>setCount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solidFill>
                  <a:srgbClr val="0033B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080808"/>
                </a:solidFill>
                <a:latin typeface="Consolas" panose="020B0609020204030204" pitchFamily="49" charset="0"/>
              </a:rPr>
              <a:t>new_V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1600" dirty="0" err="1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solidFill>
                  <a:srgbClr val="0033B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080808"/>
                </a:solidFill>
                <a:latin typeface="Consolas" panose="020B0609020204030204" pitchFamily="49" charset="0"/>
              </a:rPr>
              <a:t>new_E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){</a:t>
            </a:r>
            <a:b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660E7A"/>
                </a:solidFill>
                <a:latin typeface="Consolas" panose="020B0609020204030204" pitchFamily="49" charset="0"/>
              </a:rPr>
              <a:t>V 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= </a:t>
            </a:r>
            <a:r>
              <a:rPr lang="en-US" altLang="zh-CN" sz="1600" dirty="0" err="1">
                <a:solidFill>
                  <a:srgbClr val="080808"/>
                </a:solidFill>
                <a:latin typeface="Consolas" panose="020B0609020204030204" pitchFamily="49" charset="0"/>
              </a:rPr>
              <a:t>new_V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dirty="0">
                <a:solidFill>
                  <a:srgbClr val="660E7A"/>
                </a:solidFill>
                <a:latin typeface="Consolas" panose="020B0609020204030204" pitchFamily="49" charset="0"/>
              </a:rPr>
              <a:t>E 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= </a:t>
            </a:r>
            <a:r>
              <a:rPr lang="en-US" altLang="zh-CN" sz="1600" dirty="0" err="1">
                <a:solidFill>
                  <a:srgbClr val="080808"/>
                </a:solidFill>
                <a:latin typeface="Consolas" panose="020B0609020204030204" pitchFamily="49" charset="0"/>
              </a:rPr>
              <a:t>new_E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有 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V 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个顶点，需要大小为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V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的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vector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数组用于储存与该顶点直接相连的所有顶点</a:t>
            </a:r>
            <a:b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	</a:t>
            </a:r>
            <a:r>
              <a:rPr lang="en-US" altLang="zh-CN" sz="1600" dirty="0" err="1">
                <a:solidFill>
                  <a:srgbClr val="660E7A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sz="1600" dirty="0">
                <a:solidFill>
                  <a:srgbClr val="660E7A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008080"/>
                </a:solidFill>
                <a:latin typeface="Consolas" panose="020B0609020204030204" pitchFamily="49" charset="0"/>
              </a:rPr>
              <a:t>= </a:t>
            </a:r>
            <a:r>
              <a:rPr lang="en-US" altLang="zh-CN" sz="1600" dirty="0" err="1">
                <a:solidFill>
                  <a:srgbClr val="660E7A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sz="1600" dirty="0" err="1">
                <a:solidFill>
                  <a:srgbClr val="080808"/>
                </a:solidFill>
                <a:latin typeface="Consolas" panose="020B0609020204030204" pitchFamily="49" charset="0"/>
              </a:rPr>
              <a:t>.resize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solidFill>
                  <a:srgbClr val="080808"/>
                </a:solidFill>
                <a:latin typeface="Consolas" panose="020B0609020204030204" pitchFamily="49" charset="0"/>
              </a:rPr>
              <a:t>new_V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);</a:t>
            </a:r>
            <a:b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    }</a:t>
            </a:r>
            <a:b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/>
            </a:r>
            <a:b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添加边</a:t>
            </a:r>
            <a:b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33B3"/>
                </a:solidFill>
                <a:latin typeface="Consolas" panose="020B0609020204030204" pitchFamily="49" charset="0"/>
              </a:rPr>
              <a:t>void </a:t>
            </a:r>
            <a:r>
              <a:rPr lang="en-US" altLang="zh-CN" sz="1600" dirty="0" err="1">
                <a:solidFill>
                  <a:srgbClr val="00627A"/>
                </a:solidFill>
                <a:latin typeface="Consolas" panose="020B0609020204030204" pitchFamily="49" charset="0"/>
              </a:rPr>
              <a:t>addEdge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solidFill>
                  <a:srgbClr val="0033B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080808"/>
                </a:solidFill>
                <a:latin typeface="Consolas" panose="020B0609020204030204" pitchFamily="49" charset="0"/>
              </a:rPr>
              <a:t>src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1600" dirty="0" err="1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solidFill>
                  <a:srgbClr val="0033B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080808"/>
                </a:solidFill>
                <a:latin typeface="Consolas" panose="020B0609020204030204" pitchFamily="49" charset="0"/>
              </a:rPr>
              <a:t>dest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){</a:t>
            </a:r>
            <a:b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33B3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600" dirty="0">
                <a:solidFill>
                  <a:srgbClr val="660E7A"/>
                </a:solidFill>
                <a:latin typeface="Consolas" panose="020B0609020204030204" pitchFamily="49" charset="0"/>
              </a:rPr>
              <a:t>V 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== -</a:t>
            </a:r>
            <a:r>
              <a:rPr lang="en-US" altLang="zh-CN" sz="1600" dirty="0">
                <a:solidFill>
                  <a:srgbClr val="1750EB"/>
                </a:solidFill>
                <a:latin typeface="Consolas" panose="020B0609020204030204" pitchFamily="49" charset="0"/>
              </a:rPr>
              <a:t>1 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|| </a:t>
            </a:r>
            <a:r>
              <a:rPr lang="en-US" altLang="zh-CN" sz="1600" dirty="0">
                <a:solidFill>
                  <a:srgbClr val="660E7A"/>
                </a:solidFill>
                <a:latin typeface="Consolas" panose="020B0609020204030204" pitchFamily="49" charset="0"/>
              </a:rPr>
              <a:t>E 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== -</a:t>
            </a:r>
            <a:r>
              <a:rPr lang="en-US" altLang="zh-CN" sz="1600" dirty="0">
                <a:solidFill>
                  <a:srgbClr val="1750EB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) </a:t>
            </a:r>
            <a:r>
              <a:rPr lang="en-US" altLang="zh-CN" sz="1600" dirty="0">
                <a:solidFill>
                  <a:srgbClr val="0033B3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代表从</a:t>
            </a:r>
            <a:r>
              <a:rPr lang="en-US" altLang="zh-CN" sz="16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src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到</a:t>
            </a:r>
            <a:r>
              <a:rPr lang="en-US" altLang="zh-CN" sz="16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dest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存在一条边</a:t>
            </a:r>
            <a:b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 err="1">
                <a:solidFill>
                  <a:srgbClr val="660E7A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sz="1600" dirty="0">
                <a:solidFill>
                  <a:srgbClr val="00808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1600" dirty="0" err="1">
                <a:solidFill>
                  <a:srgbClr val="080808"/>
                </a:solidFill>
                <a:latin typeface="Consolas" panose="020B0609020204030204" pitchFamily="49" charset="0"/>
              </a:rPr>
              <a:t>src</a:t>
            </a:r>
            <a:r>
              <a:rPr lang="en-US" altLang="zh-CN" sz="1600" dirty="0">
                <a:solidFill>
                  <a:srgbClr val="008080"/>
                </a:solidFill>
                <a:latin typeface="Consolas" panose="020B0609020204030204" pitchFamily="49" charset="0"/>
              </a:rPr>
              <a:t>]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.</a:t>
            </a:r>
            <a:r>
              <a:rPr lang="en-US" altLang="zh-CN" sz="1600" dirty="0" err="1">
                <a:solidFill>
                  <a:srgbClr val="080808"/>
                </a:solidFill>
                <a:latin typeface="Consolas" panose="020B0609020204030204" pitchFamily="49" charset="0"/>
              </a:rPr>
              <a:t>push_back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solidFill>
                  <a:srgbClr val="080808"/>
                </a:solidFill>
                <a:latin typeface="Consolas" panose="020B0609020204030204" pitchFamily="49" charset="0"/>
              </a:rPr>
              <a:t>dest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); 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添加从 </a:t>
            </a:r>
            <a:r>
              <a:rPr lang="en-US" altLang="zh-CN" sz="16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src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到 </a:t>
            </a:r>
            <a:r>
              <a:rPr lang="en-US" altLang="zh-CN" sz="1600" i="1" dirty="0" err="1">
                <a:solidFill>
                  <a:srgbClr val="8C8C8C"/>
                </a:solidFill>
                <a:latin typeface="Consolas" panose="020B0609020204030204" pitchFamily="49" charset="0"/>
              </a:rPr>
              <a:t>dest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的边</a:t>
            </a: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/>
            </a:r>
            <a:b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en-US" altLang="zh-CN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  <a: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  <a:t/>
            </a:r>
            <a:br>
              <a:rPr lang="zh-CN" altLang="en-US" sz="16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};</a:t>
            </a:r>
            <a:endParaRPr lang="en-US" altLang="zh-CN" sz="1600" dirty="0">
              <a:solidFill>
                <a:srgbClr val="080808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0F34A06-F8CB-B027-FCB6-1B53A19644EA}"/>
              </a:ext>
            </a:extLst>
          </p:cNvPr>
          <p:cNvSpPr txBox="1"/>
          <p:nvPr/>
        </p:nvSpPr>
        <p:spPr>
          <a:xfrm>
            <a:off x="4291103" y="845461"/>
            <a:ext cx="6352993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/>
              <a:t>结构体定义代码：通过 </a:t>
            </a:r>
            <a:r>
              <a:rPr lang="en-US" altLang="zh-CN" sz="2000" b="1" dirty="0"/>
              <a:t>Graph </a:t>
            </a:r>
            <a:r>
              <a:rPr lang="zh-CN" altLang="en-US" sz="2000" b="1" dirty="0"/>
              <a:t>去储存一个有向图</a:t>
            </a:r>
            <a:r>
              <a:rPr lang="en-US" altLang="zh-CN" sz="2000" b="1" dirty="0"/>
              <a:t> 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2288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邻接表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矩形 10"/>
          <p:cNvSpPr/>
          <p:nvPr/>
        </p:nvSpPr>
        <p:spPr>
          <a:xfrm>
            <a:off x="783866" y="1414715"/>
            <a:ext cx="10624268" cy="15602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latin typeface="Consolas" panose="020B0609020204030204" pitchFamily="49" charset="0"/>
              </a:rPr>
              <a:t>例：在 </a:t>
            </a:r>
            <a:r>
              <a:rPr lang="en-US" altLang="zh-CN" sz="2200" b="1" dirty="0">
                <a:latin typeface="Consolas" panose="020B0609020204030204" pitchFamily="49" charset="0"/>
              </a:rPr>
              <a:t>main </a:t>
            </a:r>
            <a:r>
              <a:rPr lang="zh-CN" altLang="en-US" sz="2200" b="1" dirty="0">
                <a:latin typeface="Consolas" panose="020B0609020204030204" pitchFamily="49" charset="0"/>
              </a:rPr>
              <a:t>函数中如何使用 </a:t>
            </a:r>
            <a:r>
              <a:rPr lang="en-US" altLang="zh-CN" sz="2200" b="1" dirty="0">
                <a:solidFill>
                  <a:srgbClr val="008080"/>
                </a:solidFill>
                <a:latin typeface="Consolas" panose="020B0609020204030204" pitchFamily="49" charset="0"/>
              </a:rPr>
              <a:t>Graph </a:t>
            </a:r>
            <a:r>
              <a:rPr lang="zh-CN" altLang="en-US" sz="2200" b="1" dirty="0">
                <a:latin typeface="Consolas" panose="020B0609020204030204" pitchFamily="49" charset="0"/>
              </a:rPr>
              <a:t>结构体去储存一个有向图。</a:t>
            </a:r>
            <a:endParaRPr lang="en-US" altLang="zh-CN" sz="22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</a:rPr>
              <a:t>题目输入要求：第一行输入两个数 </a:t>
            </a:r>
            <a:r>
              <a:rPr lang="en-US" altLang="zh-CN" sz="2200" dirty="0">
                <a:effectLst/>
                <a:latin typeface="Consolas" panose="020B0609020204030204" pitchFamily="49" charset="0"/>
              </a:rPr>
              <a:t>V, E </a:t>
            </a:r>
            <a:r>
              <a:rPr lang="zh-CN" altLang="en-US" sz="2200" dirty="0">
                <a:effectLst/>
                <a:latin typeface="Consolas" panose="020B0609020204030204" pitchFamily="49" charset="0"/>
              </a:rPr>
              <a:t>代表 顶点和边 的数量。后面共有 </a:t>
            </a:r>
            <a:r>
              <a:rPr lang="en-US" altLang="zh-CN" sz="2200" dirty="0">
                <a:effectLst/>
                <a:latin typeface="Consolas" panose="020B0609020204030204" pitchFamily="49" charset="0"/>
              </a:rPr>
              <a:t>E </a:t>
            </a:r>
            <a:r>
              <a:rPr lang="zh-CN" altLang="en-US" sz="2200" dirty="0">
                <a:effectLst/>
                <a:latin typeface="Consolas" panose="020B0609020204030204" pitchFamily="49" charset="0"/>
              </a:rPr>
              <a:t>行</a:t>
            </a:r>
            <a:r>
              <a:rPr lang="en-US" altLang="zh-CN" sz="2200" dirty="0">
                <a:effectLst/>
                <a:latin typeface="Consolas" panose="020B0609020204030204" pitchFamily="49" charset="0"/>
              </a:rPr>
              <a:t>, </a:t>
            </a:r>
            <a:r>
              <a:rPr lang="zh-CN" altLang="en-US" sz="2200" dirty="0">
                <a:effectLst/>
                <a:latin typeface="Consolas" panose="020B0609020204030204" pitchFamily="49" charset="0"/>
              </a:rPr>
              <a:t>每行有两个数 </a:t>
            </a:r>
            <a:r>
              <a:rPr lang="en-US" altLang="zh-CN" sz="2200" dirty="0" err="1">
                <a:effectLst/>
                <a:latin typeface="Consolas" panose="020B0609020204030204" pitchFamily="49" charset="0"/>
              </a:rPr>
              <a:t>src</a:t>
            </a:r>
            <a:r>
              <a:rPr lang="en-US" altLang="zh-CN" sz="2200" dirty="0">
                <a:effectLst/>
                <a:latin typeface="Consolas" panose="020B0609020204030204" pitchFamily="49" charset="0"/>
              </a:rPr>
              <a:t> </a:t>
            </a:r>
            <a:r>
              <a:rPr lang="zh-CN" altLang="en-US" sz="2200" dirty="0">
                <a:latin typeface="Consolas" panose="020B0609020204030204" pitchFamily="49" charset="0"/>
              </a:rPr>
              <a:t>和 </a:t>
            </a:r>
            <a:r>
              <a:rPr lang="en-US" altLang="zh-CN" sz="2200" dirty="0" err="1">
                <a:latin typeface="Consolas" panose="020B0609020204030204" pitchFamily="49" charset="0"/>
              </a:rPr>
              <a:t>dst</a:t>
            </a:r>
            <a:r>
              <a:rPr lang="zh-CN" altLang="en-US" sz="2200" dirty="0">
                <a:effectLst/>
                <a:latin typeface="Consolas" panose="020B0609020204030204" pitchFamily="49" charset="0"/>
              </a:rPr>
              <a:t>，代表着从顶点 </a:t>
            </a:r>
            <a:r>
              <a:rPr lang="en-US" altLang="zh-CN" sz="2200" dirty="0" err="1">
                <a:effectLst/>
                <a:latin typeface="Consolas" panose="020B0609020204030204" pitchFamily="49" charset="0"/>
              </a:rPr>
              <a:t>src</a:t>
            </a:r>
            <a:r>
              <a:rPr lang="en-US" altLang="zh-CN" sz="2200" dirty="0">
                <a:effectLst/>
                <a:latin typeface="Consolas" panose="020B0609020204030204" pitchFamily="49" charset="0"/>
              </a:rPr>
              <a:t> </a:t>
            </a:r>
            <a:r>
              <a:rPr lang="zh-CN" altLang="en-US" sz="2200" dirty="0">
                <a:latin typeface="Consolas" panose="020B0609020204030204" pitchFamily="49" charset="0"/>
              </a:rPr>
              <a:t>到</a:t>
            </a:r>
            <a:r>
              <a:rPr lang="zh-CN" altLang="en-US" sz="2200" dirty="0"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200" dirty="0" err="1">
                <a:effectLst/>
                <a:latin typeface="Consolas" panose="020B0609020204030204" pitchFamily="49" charset="0"/>
              </a:rPr>
              <a:t>dest</a:t>
            </a:r>
            <a:r>
              <a:rPr lang="en-US" altLang="zh-CN" sz="2200" dirty="0">
                <a:effectLst/>
                <a:latin typeface="Consolas" panose="020B0609020204030204" pitchFamily="49" charset="0"/>
              </a:rPr>
              <a:t> </a:t>
            </a:r>
            <a:r>
              <a:rPr lang="zh-CN" altLang="en-US" sz="2200" dirty="0">
                <a:effectLst/>
                <a:latin typeface="Consolas" panose="020B0609020204030204" pitchFamily="49" charset="0"/>
              </a:rPr>
              <a:t>存在一条边。</a:t>
            </a:r>
            <a:endParaRPr lang="en-US" altLang="zh-CN" sz="2200" dirty="0">
              <a:effectLst/>
              <a:latin typeface="Consolas" panose="020B0609020204030204" pitchFamily="49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D257EA22-FC7C-BD3A-296A-0D69841F8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922" y="3332994"/>
            <a:ext cx="8943278" cy="3077766"/>
          </a:xfrm>
          <a:prstGeom prst="rect">
            <a:avLst/>
          </a:prstGeom>
          <a:solidFill>
            <a:srgbClr val="FAFA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 {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Graph G;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V, E;    cin &gt;&gt; V &gt;&gt; E;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G.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C18401"/>
                </a:solidFill>
                <a:effectLst/>
                <a:latin typeface="Consolas" panose="020B0609020204030204" pitchFamily="49" charset="0"/>
              </a:rPr>
              <a:t>setCount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(V, E);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i =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 i &lt; E; ++i){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src, dest; </a:t>
            </a:r>
            <a:r>
              <a:rPr kumimoji="0" lang="zh-CN" altLang="zh-CN" sz="2000" b="0" i="1" u="none" strike="noStrike" cap="none" normalizeH="0" baseline="0" dirty="0">
                <a:ln>
                  <a:noFill/>
                </a:ln>
                <a:solidFill>
                  <a:srgbClr val="A0A1A7"/>
                </a:solidFill>
                <a:effectLst/>
                <a:latin typeface="Consolas" panose="020B0609020204030204" pitchFamily="49" charset="0"/>
              </a:rPr>
              <a:t>// 顶点src与dest存在一条边         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    cin &gt;&gt; src &gt;&gt; dest;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    G.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C18401"/>
                </a:solidFill>
                <a:effectLst/>
                <a:latin typeface="Consolas" panose="020B0609020204030204" pitchFamily="49" charset="0"/>
              </a:rPr>
              <a:t>addEdge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(src, dest);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}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28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4255" y="653202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图论概念总结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769973" y="1479229"/>
            <a:ext cx="10652054" cy="46628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b="1">
                <a:latin typeface="Consolas" panose="020B0609020204030204" pitchFamily="49" charset="0"/>
              </a:rPr>
              <a:t>图（</a:t>
            </a:r>
            <a:r>
              <a:rPr lang="en-US" altLang="zh-CN" b="1">
                <a:latin typeface="Consolas" panose="020B0609020204030204" pitchFamily="49" charset="0"/>
              </a:rPr>
              <a:t>Graph</a:t>
            </a:r>
            <a:r>
              <a:rPr lang="zh-CN" altLang="en-US" b="1">
                <a:latin typeface="Consolas" panose="020B0609020204030204" pitchFamily="49" charset="0"/>
              </a:rPr>
              <a:t>）</a:t>
            </a:r>
            <a:r>
              <a:rPr lang="zh-CN" altLang="en-US">
                <a:latin typeface="Consolas" panose="020B0609020204030204" pitchFamily="49" charset="0"/>
              </a:rPr>
              <a:t>：</a:t>
            </a:r>
          </a:p>
          <a:p>
            <a:pPr lvl="1"/>
            <a:r>
              <a:rPr lang="zh-CN" altLang="en-US">
                <a:latin typeface="Consolas" panose="020B0609020204030204" pitchFamily="49" charset="0"/>
              </a:rPr>
              <a:t>图是一个数学结构，用于表示对象及其连接关系。图由一组顶点（</a:t>
            </a:r>
            <a:r>
              <a:rPr lang="en-US" altLang="zh-CN">
                <a:latin typeface="Consolas" panose="020B0609020204030204" pitchFamily="49" charset="0"/>
              </a:rPr>
              <a:t>Vertices</a:t>
            </a:r>
            <a:r>
              <a:rPr lang="zh-CN" altLang="en-US">
                <a:latin typeface="Consolas" panose="020B0609020204030204" pitchFamily="49" charset="0"/>
              </a:rPr>
              <a:t>）和一组边（</a:t>
            </a:r>
            <a:r>
              <a:rPr lang="en-US" altLang="zh-CN">
                <a:latin typeface="Consolas" panose="020B0609020204030204" pitchFamily="49" charset="0"/>
              </a:rPr>
              <a:t>Edges</a:t>
            </a:r>
            <a:r>
              <a:rPr lang="zh-CN" altLang="en-US">
                <a:latin typeface="Consolas" panose="020B0609020204030204" pitchFamily="49" charset="0"/>
              </a:rPr>
              <a:t>）组成。图可以表示许多实际问题，如社交网络、城市地图、网络通信等。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b="1">
                <a:latin typeface="Consolas" panose="020B0609020204030204" pitchFamily="49" charset="0"/>
              </a:rPr>
              <a:t>顶点（</a:t>
            </a:r>
            <a:r>
              <a:rPr lang="en-US" altLang="zh-CN" b="1">
                <a:latin typeface="Consolas" panose="020B0609020204030204" pitchFamily="49" charset="0"/>
              </a:rPr>
              <a:t>Vertex</a:t>
            </a:r>
            <a:r>
              <a:rPr lang="zh-CN" altLang="en-US" b="1">
                <a:latin typeface="Consolas" panose="020B0609020204030204" pitchFamily="49" charset="0"/>
              </a:rPr>
              <a:t>）</a:t>
            </a:r>
            <a:r>
              <a:rPr lang="zh-CN" altLang="en-US">
                <a:latin typeface="Consolas" panose="020B0609020204030204" pitchFamily="49" charset="0"/>
              </a:rPr>
              <a:t>：</a:t>
            </a:r>
          </a:p>
          <a:p>
            <a:pPr lvl="1"/>
            <a:r>
              <a:rPr lang="zh-CN" altLang="en-US">
                <a:latin typeface="Consolas" panose="020B0609020204030204" pitchFamily="49" charset="0"/>
              </a:rPr>
              <a:t>顶点是图中的一个基本单位，通常用点来表示。在图中，顶点代表对象或实体，如城市、用户或计算机。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b="1">
                <a:latin typeface="Consolas" panose="020B0609020204030204" pitchFamily="49" charset="0"/>
              </a:rPr>
              <a:t>边（</a:t>
            </a:r>
            <a:r>
              <a:rPr lang="en-US" altLang="zh-CN" b="1">
                <a:latin typeface="Consolas" panose="020B0609020204030204" pitchFamily="49" charset="0"/>
              </a:rPr>
              <a:t>Edge</a:t>
            </a:r>
            <a:r>
              <a:rPr lang="zh-CN" altLang="en-US" b="1">
                <a:latin typeface="Consolas" panose="020B0609020204030204" pitchFamily="49" charset="0"/>
              </a:rPr>
              <a:t>）</a:t>
            </a:r>
            <a:r>
              <a:rPr lang="zh-CN" altLang="en-US">
                <a:latin typeface="Consolas" panose="020B0609020204030204" pitchFamily="49" charset="0"/>
              </a:rPr>
              <a:t>：</a:t>
            </a:r>
          </a:p>
          <a:p>
            <a:pPr lvl="1"/>
            <a:r>
              <a:rPr lang="zh-CN" altLang="en-US">
                <a:latin typeface="Consolas" panose="020B0609020204030204" pitchFamily="49" charset="0"/>
              </a:rPr>
              <a:t>边是连接两个顶点的线段或弧。在图中，边表示顶点之间的关系或连接，如道路、朋友关系或网络连接。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b="1">
                <a:latin typeface="Consolas" panose="020B0609020204030204" pitchFamily="49" charset="0"/>
              </a:rPr>
              <a:t>有向图和无向图</a:t>
            </a:r>
            <a:r>
              <a:rPr lang="zh-CN" altLang="en-US">
                <a:latin typeface="Consolas" panose="020B0609020204030204" pitchFamily="49" charset="0"/>
              </a:rPr>
              <a:t>：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b="1">
                <a:latin typeface="Consolas" panose="020B0609020204030204" pitchFamily="49" charset="0"/>
              </a:rPr>
              <a:t>无向图</a:t>
            </a:r>
            <a:r>
              <a:rPr lang="zh-CN" altLang="en-US">
                <a:latin typeface="Consolas" panose="020B0609020204030204" pitchFamily="49" charset="0"/>
              </a:rPr>
              <a:t>：边没有方向，表示双向关系。例如，两个城市之间的道路。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b="1">
                <a:latin typeface="Consolas" panose="020B0609020204030204" pitchFamily="49" charset="0"/>
              </a:rPr>
              <a:t>有向图</a:t>
            </a:r>
            <a:r>
              <a:rPr lang="zh-CN" altLang="en-US">
                <a:latin typeface="Consolas" panose="020B0609020204030204" pitchFamily="49" charset="0"/>
              </a:rPr>
              <a:t>：边有方向，表示单向关系。例如，网页之间的链接。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b="1">
                <a:latin typeface="Consolas" panose="020B0609020204030204" pitchFamily="49" charset="0"/>
              </a:rPr>
              <a:t>带权图</a:t>
            </a:r>
            <a:r>
              <a:rPr lang="zh-CN" altLang="en-US">
                <a:latin typeface="Consolas" panose="020B0609020204030204" pitchFamily="49" charset="0"/>
              </a:rPr>
              <a:t>：</a:t>
            </a:r>
          </a:p>
          <a:p>
            <a:pPr lvl="1"/>
            <a:r>
              <a:rPr lang="zh-CN" altLang="en-US">
                <a:latin typeface="Consolas" panose="020B0609020204030204" pitchFamily="49" charset="0"/>
              </a:rPr>
              <a:t>在带权图中，边带有权重或成本，通常用于表示距离、时间或费用。例如，地图上的道路长度。</a:t>
            </a:r>
            <a:endParaRPr lang="zh-CN" altLang="en-US" b="0" i="0" dirty="0">
              <a:effectLst/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353024D-8540-64FB-F6BE-BC6901D5EB10}"/>
              </a:ext>
            </a:extLst>
          </p:cNvPr>
          <p:cNvSpPr txBox="1"/>
          <p:nvPr/>
        </p:nvSpPr>
        <p:spPr>
          <a:xfrm>
            <a:off x="7221415" y="757270"/>
            <a:ext cx="208670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图的概念总结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5436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4255" y="653202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图论概念总结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749901" y="1520950"/>
            <a:ext cx="10692198" cy="4524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/>
              <a:t>6.</a:t>
            </a:r>
            <a:r>
              <a:rPr lang="zh-CN" altLang="en-US" b="1" dirty="0"/>
              <a:t>邻接矩阵和邻接表</a:t>
            </a:r>
            <a:r>
              <a:rPr lang="zh-CN" altLang="en-US" dirty="0"/>
              <a:t>：</a:t>
            </a:r>
          </a:p>
          <a:p>
            <a:pPr lvl="1"/>
            <a:r>
              <a:rPr lang="zh-CN" altLang="en-US" b="1" dirty="0"/>
              <a:t>邻接矩阵（</a:t>
            </a:r>
            <a:r>
              <a:rPr lang="en-US" altLang="zh-CN" b="1" dirty="0"/>
              <a:t>Adjacency Matrix</a:t>
            </a:r>
            <a:r>
              <a:rPr lang="zh-CN" altLang="en-US" b="1" dirty="0"/>
              <a:t>）</a:t>
            </a:r>
            <a:r>
              <a:rPr lang="zh-CN" altLang="en-US" dirty="0"/>
              <a:t>：一个二维数组，用于表示图，其中行和列代表顶点，矩阵中的值表示边的存在或权重。</a:t>
            </a:r>
          </a:p>
          <a:p>
            <a:pPr lvl="1"/>
            <a:r>
              <a:rPr lang="zh-CN" altLang="en-US" b="1" dirty="0"/>
              <a:t>邻接表（</a:t>
            </a:r>
            <a:r>
              <a:rPr lang="en-US" altLang="zh-CN" b="1" dirty="0"/>
              <a:t>Adjacency List</a:t>
            </a:r>
            <a:r>
              <a:rPr lang="zh-CN" altLang="en-US" b="1" dirty="0"/>
              <a:t>）</a:t>
            </a:r>
            <a:r>
              <a:rPr lang="zh-CN" altLang="en-US" dirty="0"/>
              <a:t>：一种更节省空间的表示方法，通过一个二维数组表示，每个元素代表一个顶点，每个元素都是一个</a:t>
            </a:r>
            <a:r>
              <a:rPr lang="en-US" altLang="zh-CN" dirty="0"/>
              <a:t>vector</a:t>
            </a:r>
            <a:r>
              <a:rPr lang="zh-CN" altLang="en-US" dirty="0"/>
              <a:t>，列出与其直接相连的顶点。</a:t>
            </a:r>
          </a:p>
          <a:p>
            <a:pPr>
              <a:lnSpc>
                <a:spcPct val="150000"/>
              </a:lnSpc>
            </a:pPr>
            <a:r>
              <a:rPr lang="en-US" altLang="zh-CN" b="1" dirty="0"/>
              <a:t>7.</a:t>
            </a:r>
            <a:r>
              <a:rPr lang="zh-CN" altLang="en-US" b="1" dirty="0"/>
              <a:t>最短路径</a:t>
            </a:r>
            <a:r>
              <a:rPr lang="zh-CN" altLang="en-US" dirty="0"/>
              <a:t>：</a:t>
            </a:r>
          </a:p>
          <a:p>
            <a:pPr lvl="1"/>
            <a:r>
              <a:rPr lang="zh-CN" altLang="en-US" dirty="0"/>
              <a:t>路径是从一个顶点到另一个顶点经过的顶点序列。而最短路径可以用来表示从一个地方到另一个地方的经过的边</a:t>
            </a:r>
            <a:r>
              <a:rPr lang="en-US" altLang="zh-CN" dirty="0"/>
              <a:t>/</a:t>
            </a:r>
            <a:r>
              <a:rPr lang="zh-CN" altLang="en-US" dirty="0"/>
              <a:t>权重最少的路线。</a:t>
            </a:r>
          </a:p>
          <a:p>
            <a:pPr>
              <a:lnSpc>
                <a:spcPct val="150000"/>
              </a:lnSpc>
            </a:pPr>
            <a:r>
              <a:rPr lang="en-US" altLang="zh-CN" b="1" dirty="0"/>
              <a:t>8.</a:t>
            </a:r>
            <a:r>
              <a:rPr lang="zh-CN" altLang="en-US" b="1" dirty="0"/>
              <a:t>连通性</a:t>
            </a:r>
            <a:r>
              <a:rPr lang="zh-CN" altLang="en-US" dirty="0"/>
              <a:t>：</a:t>
            </a:r>
          </a:p>
          <a:p>
            <a:pPr lvl="1"/>
            <a:r>
              <a:rPr lang="en-US" altLang="zh-CN" b="1" dirty="0"/>
              <a:t>1.</a:t>
            </a:r>
            <a:r>
              <a:rPr lang="zh-CN" altLang="en-US" b="1" dirty="0"/>
              <a:t>连通图</a:t>
            </a:r>
            <a:r>
              <a:rPr lang="zh-CN" altLang="en-US" dirty="0"/>
              <a:t>：图中任意两个顶点之间都有路径。</a:t>
            </a:r>
          </a:p>
          <a:p>
            <a:pPr lvl="1"/>
            <a:r>
              <a:rPr lang="en-US" altLang="zh-CN" b="1" dirty="0"/>
              <a:t>2.</a:t>
            </a:r>
            <a:r>
              <a:rPr lang="zh-CN" altLang="en-US" b="1" dirty="0"/>
              <a:t>强连通图</a:t>
            </a:r>
            <a:r>
              <a:rPr lang="zh-CN" altLang="en-US" dirty="0"/>
              <a:t>：在有向图中，每一对顶点之间都有双向路径。</a:t>
            </a:r>
          </a:p>
          <a:p>
            <a:pPr>
              <a:lnSpc>
                <a:spcPct val="150000"/>
              </a:lnSpc>
            </a:pPr>
            <a:r>
              <a:rPr lang="en-US" altLang="zh-CN" b="1" dirty="0"/>
              <a:t>9.</a:t>
            </a:r>
            <a:r>
              <a:rPr lang="zh-CN" altLang="en-US" b="1" dirty="0"/>
              <a:t>度数</a:t>
            </a:r>
            <a:r>
              <a:rPr lang="zh-CN" altLang="en-US" dirty="0"/>
              <a:t>：</a:t>
            </a:r>
          </a:p>
          <a:p>
            <a:pPr lvl="1"/>
            <a:r>
              <a:rPr lang="zh-CN" altLang="en-US" dirty="0"/>
              <a:t>顶点的度数是与该顶点相连的边的数量。在有向图中，入度是指向该顶点的边数量，出度是从该顶点出发的边数量。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66F4111-F52A-2E46-D4A5-AE0C70202FB9}"/>
              </a:ext>
            </a:extLst>
          </p:cNvPr>
          <p:cNvSpPr txBox="1"/>
          <p:nvPr/>
        </p:nvSpPr>
        <p:spPr>
          <a:xfrm>
            <a:off x="7221415" y="757270"/>
            <a:ext cx="208670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图的概念总结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3099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233" y="2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532869" y="2925544"/>
            <a:ext cx="5203984" cy="908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图的遍历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1002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FE48DE1-F75A-722F-00CA-70B777022578}"/>
              </a:ext>
            </a:extLst>
          </p:cNvPr>
          <p:cNvSpPr txBox="1"/>
          <p:nvPr/>
        </p:nvSpPr>
        <p:spPr>
          <a:xfrm>
            <a:off x="775716" y="1560056"/>
            <a:ext cx="10648919" cy="23462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我们以前最早学习过数组遍历，它是最简单的。通过用一个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for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循环，从第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个元素，一个接一个地循环到最后一个元素就可以了。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后来，我们学习了二叉树，遍历一棵二叉树就比数组复杂了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在每个节点我们都</a:t>
            </a:r>
            <a:r>
              <a:rPr lang="zh-CN" altLang="en-US" sz="2000" dirty="0">
                <a:ea typeface="微软雅黑" panose="020B0503020204020204" pitchFamily="34" charset="-122"/>
              </a:rPr>
              <a:t>有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一个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选择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虽然树的</a:t>
            </a:r>
            <a:r>
              <a:rPr lang="zh-CN" altLang="en-US" sz="2000" dirty="0">
                <a:ea typeface="微软雅黑" panose="020B0503020204020204" pitchFamily="34" charset="-122"/>
              </a:rPr>
              <a:t>遍历会有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岔路，但它有清晰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层级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父子关系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的结构。只能从父节点走向子节点，不可能从一个子节点横跨到另一个不相关的节点，也不可能回到祖先节点。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DE0CEA3A-79DD-3A5D-3261-BBF25EDB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16" y="4210156"/>
            <a:ext cx="2695871" cy="18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735E812-6153-666D-5514-EB6A4FB20185}"/>
              </a:ext>
            </a:extLst>
          </p:cNvPr>
          <p:cNvSpPr txBox="1"/>
          <p:nvPr/>
        </p:nvSpPr>
        <p:spPr>
          <a:xfrm>
            <a:off x="3805910" y="4210156"/>
            <a:ext cx="7618725" cy="1850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/>
              <a:t>对于图而言，它既不像数组那样从头访问到尾就可以了，也不像二叉树一样有层级和父子关系的规律。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大家觉得，图的遍历会比树的遍历难在哪里？</a:t>
            </a:r>
          </a:p>
        </p:txBody>
      </p:sp>
    </p:spTree>
    <p:extLst>
      <p:ext uri="{BB962C8B-B14F-4D97-AF65-F5344CB8AC3E}">
        <p14:creationId xmlns:p14="http://schemas.microsoft.com/office/powerpoint/2010/main" val="20161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DE0CEA3A-79DD-3A5D-3261-BBF25EDB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45" y="2568696"/>
            <a:ext cx="2979272" cy="206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779DE30-99F0-D359-97A8-115712567E33}"/>
              </a:ext>
            </a:extLst>
          </p:cNvPr>
          <p:cNvSpPr txBox="1"/>
          <p:nvPr/>
        </p:nvSpPr>
        <p:spPr>
          <a:xfrm>
            <a:off x="4191000" y="1551655"/>
            <a:ext cx="7214468" cy="3869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a typeface="微软雅黑" panose="020B0503020204020204" pitchFamily="34" charset="-122"/>
              </a:rPr>
              <a:t>连接的顶点多</a:t>
            </a:r>
            <a:endParaRPr lang="en-US" altLang="zh-CN" sz="2200" b="1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a typeface="微软雅黑" panose="020B0503020204020204" pitchFamily="34" charset="-122"/>
              </a:rPr>
              <a:t>在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树中的节点最多只有两个方向。但在图中，一个顶点可能连接着任意数量的其他</a:t>
            </a:r>
            <a:r>
              <a:rPr lang="zh-CN" altLang="en-US" sz="2000" dirty="0">
                <a:ea typeface="微软雅黑" panose="020B0503020204020204" pitchFamily="34" charset="-122"/>
              </a:rPr>
              <a:t>十几个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顶点。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图会形成的环 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在树中，你不可能走回你的父节点。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但在图的里，你完全可能从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，走到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，再到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，最后发现，又回到了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。这就是环。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如果我们不加处理，遍历程序遇到环会陷入无限循环。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F77BCC5-F073-52AC-AE33-A2DBCBE29F85}"/>
              </a:ext>
            </a:extLst>
          </p:cNvPr>
          <p:cNvSpPr txBox="1"/>
          <p:nvPr/>
        </p:nvSpPr>
        <p:spPr>
          <a:xfrm>
            <a:off x="1603776" y="5814432"/>
            <a:ext cx="933334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/>
              <a:t>让我们一起通过书本上的例题，来看应该如何去解决这两个问题。</a:t>
            </a:r>
          </a:p>
        </p:txBody>
      </p:sp>
    </p:spTree>
    <p:extLst>
      <p:ext uri="{BB962C8B-B14F-4D97-AF65-F5344CB8AC3E}">
        <p14:creationId xmlns:p14="http://schemas.microsoft.com/office/powerpoint/2010/main" val="54722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158A7E37-4D4C-9ABE-BBA3-B7C421E290D5}"/>
                  </a:ext>
                </a:extLst>
              </p:cNvPr>
              <p:cNvSpPr txBox="1"/>
              <p:nvPr/>
            </p:nvSpPr>
            <p:spPr>
              <a:xfrm>
                <a:off x="686562" y="1548466"/>
                <a:ext cx="10818876" cy="42891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18-3</a:t>
                </a:r>
                <a:r>
                  <a:rPr lang="en-US" altLang="zh-CN" sz="2400" b="1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查找文献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(P256</a:t>
                </a: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页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, B0262)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小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K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喜欢翻看洛谷博客获取知识。每篇文章可能会有若干个（也有可能没有）参考文献的链接指向别的博客文章。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小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K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如果看了某篇文章，那么他一定会去看这篇文章的参考文献（如果他之前已经看过这篇参考文献的话就不用再看它了）。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假设洛谷博客里面一共有 </a:t>
                </a:r>
                <a14:m>
                  <m:oMath xmlns:m="http://schemas.openxmlformats.org/officeDocument/2006/math">
                    <m:r>
                      <a:rPr lang="fr-F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篇文章（编号为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）以及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条参考文献引用关系。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目前小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K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已经打开了编号为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的一篇文章，请帮助小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K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设计一种方法，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使小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K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可以不重复、不遗漏的看完所有他能看到的文章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请你输出小 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K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 在能不重不漏看完所有他能看到的文章的情况下，每次所看到的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文章的编号顺序。</a:t>
                </a:r>
                <a:endParaRPr lang="en-US" altLang="zh-CN" sz="2000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158A7E37-4D4C-9ABE-BBA3-B7C421E29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562" y="1548466"/>
                <a:ext cx="10818876" cy="4289188"/>
              </a:xfrm>
              <a:prstGeom prst="rect">
                <a:avLst/>
              </a:prstGeom>
              <a:blipFill>
                <a:blip r:embed="rId4"/>
                <a:stretch>
                  <a:fillRect l="-902" r="-2424" b="-15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210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9D49AD4-FC2B-6231-307B-94ACC4BAA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28" y="1943076"/>
            <a:ext cx="3405969" cy="245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3A1BECF-EB93-A365-244B-D8A9696318C8}"/>
              </a:ext>
            </a:extLst>
          </p:cNvPr>
          <p:cNvSpPr txBox="1"/>
          <p:nvPr/>
        </p:nvSpPr>
        <p:spPr>
          <a:xfrm>
            <a:off x="4191000" y="1613373"/>
            <a:ext cx="7339004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对于题目给的样例数据，我们可以整理好如左图所示的参考文献关系图。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其中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文献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X -&gt; Y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表示文章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X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有参考文献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Y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243A7CD-7C38-EA81-6320-475C3D568E33}"/>
              </a:ext>
            </a:extLst>
          </p:cNvPr>
          <p:cNvSpPr txBox="1"/>
          <p:nvPr/>
        </p:nvSpPr>
        <p:spPr>
          <a:xfrm>
            <a:off x="4191000" y="2892844"/>
            <a:ext cx="7339004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我们的目标是：小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K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已经打开了编号为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的一篇文章，请帮助小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K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设计一种方法，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使小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K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可以不重复、不遗漏的看完所有他能看到的文章</a:t>
            </a:r>
            <a:r>
              <a:rPr lang="zh-CN" altLang="en-US" sz="2000" b="1" dirty="0"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并</a:t>
            </a:r>
            <a:r>
              <a:rPr lang="zh-CN" altLang="en-US" sz="2000" dirty="0">
                <a:ea typeface="微软雅黑" panose="020B0503020204020204" pitchFamily="34" charset="-122"/>
              </a:rPr>
              <a:t>逐个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输出所看的文章编号顺序。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AEC6DE0-A8DE-A44F-6F27-B4E825FD196B}"/>
              </a:ext>
            </a:extLst>
          </p:cNvPr>
          <p:cNvSpPr txBox="1"/>
          <p:nvPr/>
        </p:nvSpPr>
        <p:spPr>
          <a:xfrm>
            <a:off x="713269" y="4876330"/>
            <a:ext cx="10939376" cy="14268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要不重复、不遗漏地看完所有他能看到的文章</a:t>
            </a:r>
            <a:r>
              <a:rPr lang="en-US" altLang="zh-CN" sz="2000" dirty="0"/>
              <a:t>(</a:t>
            </a:r>
            <a:r>
              <a:rPr lang="zh-CN" altLang="en-US" sz="2000" dirty="0"/>
              <a:t>顶点</a:t>
            </a:r>
            <a:r>
              <a:rPr lang="en-US" altLang="zh-CN" sz="2000" dirty="0"/>
              <a:t>),</a:t>
            </a:r>
            <a:r>
              <a:rPr lang="zh-CN" altLang="en-US" sz="2000" dirty="0"/>
              <a:t> 即是相当于遍历整个图。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那么</a:t>
            </a:r>
            <a:r>
              <a:rPr lang="en-US" altLang="zh-CN" sz="2000" dirty="0"/>
              <a:t>, </a:t>
            </a:r>
            <a:r>
              <a:rPr lang="zh-CN" altLang="en-US" sz="2000" dirty="0"/>
              <a:t>如何</a:t>
            </a:r>
            <a:r>
              <a:rPr lang="zh-CN" altLang="en-US" sz="2000" b="1" dirty="0"/>
              <a:t>不重复、不遗漏</a:t>
            </a:r>
            <a:r>
              <a:rPr lang="zh-CN" altLang="en-US" sz="2000" dirty="0"/>
              <a:t>地遍历这个图呢</a:t>
            </a:r>
            <a:r>
              <a:rPr lang="en-US" altLang="zh-CN" sz="2000" dirty="0"/>
              <a:t>? 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不过这个样例数据相对而言比较简单，因为并没有涉及到环和复杂的连接顶点的边。</a:t>
            </a:r>
          </a:p>
        </p:txBody>
      </p:sp>
    </p:spTree>
    <p:extLst>
      <p:ext uri="{BB962C8B-B14F-4D97-AF65-F5344CB8AC3E}">
        <p14:creationId xmlns:p14="http://schemas.microsoft.com/office/powerpoint/2010/main" val="169168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D63E85E-848C-CF4E-CBED-4CF40AC95DE5}"/>
              </a:ext>
            </a:extLst>
          </p:cNvPr>
          <p:cNvSpPr txBox="1"/>
          <p:nvPr/>
        </p:nvSpPr>
        <p:spPr>
          <a:xfrm>
            <a:off x="775716" y="1472311"/>
            <a:ext cx="10498105" cy="14229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我们来解决不重复的要求。在一个图里，我们如何保证遍历过的部分不再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进行遍历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呢？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假设有一个记忆了已经访问过哪些节点的笔记本的话，那么在打算访问随后的节点的时，先看一下这个笔记本，检查是否已经访问过了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如果在笔记本上已经记录过了，就跳过。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F616D20D-DF98-14DE-959E-9FE81CBA5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16" y="3609614"/>
            <a:ext cx="3415284" cy="237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F84ED8BA-9113-A5C1-5E9A-B201C1743532}"/>
              </a:ext>
            </a:extLst>
          </p:cNvPr>
          <p:cNvSpPr txBox="1"/>
          <p:nvPr/>
        </p:nvSpPr>
        <p:spPr>
          <a:xfrm>
            <a:off x="4592840" y="3609614"/>
            <a:ext cx="6678663" cy="22015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我们可以定义一个 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vis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数组 </a:t>
            </a:r>
            <a:r>
              <a:rPr lang="zh-CN" altLang="en-US" sz="2400" dirty="0">
                <a:ea typeface="微软雅黑" panose="020B0503020204020204" pitchFamily="34" charset="-122"/>
              </a:rPr>
              <a:t>当作这个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笔记本</a:t>
            </a:r>
            <a:endParaRPr lang="en-US" altLang="zh-CN" sz="2400" b="1" dirty="0"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vis[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编号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]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如果等于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1</a:t>
            </a:r>
            <a:r>
              <a:rPr lang="en-US" altLang="zh-CN" sz="2400" b="1" dirty="0">
                <a:ea typeface="微软雅黑" panose="020B0503020204020204" pitchFamily="34" charset="-122"/>
              </a:rPr>
              <a:t>,</a:t>
            </a:r>
            <a:r>
              <a:rPr lang="zh-CN" altLang="en-US" sz="2400" b="1" dirty="0">
                <a:ea typeface="微软雅黑" panose="020B0503020204020204" pitchFamily="34" charset="-122"/>
              </a:rPr>
              <a:t> 则代表已经访问过了。</a:t>
            </a:r>
            <a:endParaRPr lang="en-US" altLang="zh-CN" sz="2400" b="1" dirty="0"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vis[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编号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]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如果等于 </a:t>
            </a:r>
            <a:r>
              <a:rPr lang="en-US" altLang="zh-CN" sz="2400" b="1" dirty="0">
                <a:ea typeface="微软雅黑" panose="020B0503020204020204" pitchFamily="34" charset="-122"/>
              </a:rPr>
              <a:t>0,</a:t>
            </a:r>
            <a:r>
              <a:rPr lang="zh-CN" altLang="en-US" sz="2400" b="1" dirty="0">
                <a:ea typeface="微软雅黑" panose="020B0503020204020204" pitchFamily="34" charset="-122"/>
              </a:rPr>
              <a:t> 则代表还没有访问过。</a:t>
            </a:r>
            <a:endParaRPr lang="en-US" altLang="zh-CN" sz="2400" b="1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475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D63E85E-848C-CF4E-CBED-4CF40AC95DE5}"/>
              </a:ext>
            </a:extLst>
          </p:cNvPr>
          <p:cNvSpPr txBox="1"/>
          <p:nvPr/>
        </p:nvSpPr>
        <p:spPr>
          <a:xfrm>
            <a:off x="775716" y="1527718"/>
            <a:ext cx="10685595" cy="18846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在建立了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visited</a:t>
            </a:r>
            <a:r>
              <a:rPr lang="zh-CN" altLang="en-US" sz="2000" dirty="0">
                <a:ea typeface="微软雅黑" panose="020B0503020204020204" pitchFamily="34" charset="-122"/>
              </a:rPr>
              <a:t> 数组的基础上，不会导致重复访问相同的顶点了。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那现在我们选择怎样的具体遍历策略？就是在当前顶点存在多个未访问邻居时，我们应该选择哪一个作为下一个访问目标。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首先来学习图遍历中最经典的策略之一 </a:t>
            </a:r>
            <a:r>
              <a:rPr lang="en-US" altLang="zh-CN" sz="2000" dirty="0">
                <a:ea typeface="微软雅黑" panose="020B0503020204020204" pitchFamily="34" charset="-122"/>
              </a:rPr>
              <a:t>—— </a:t>
            </a:r>
            <a:r>
              <a:rPr lang="zh-CN" altLang="en-US" sz="2000" b="1" dirty="0">
                <a:ea typeface="微软雅黑" panose="020B0503020204020204" pitchFamily="34" charset="-122"/>
              </a:rPr>
              <a:t>深度优先搜索</a:t>
            </a:r>
            <a:r>
              <a:rPr lang="en-US" altLang="zh-CN" sz="2000" b="1" dirty="0">
                <a:ea typeface="微软雅黑" panose="020B0503020204020204" pitchFamily="34" charset="-122"/>
              </a:rPr>
              <a:t>(DFS)</a:t>
            </a:r>
            <a:r>
              <a:rPr lang="zh-CN" altLang="en-US" sz="2000" b="1" dirty="0"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A18477A-D50D-81C8-494C-19DA3ACDC2EF}"/>
              </a:ext>
            </a:extLst>
          </p:cNvPr>
          <p:cNvSpPr txBox="1"/>
          <p:nvPr/>
        </p:nvSpPr>
        <p:spPr>
          <a:xfrm>
            <a:off x="5223231" y="4499949"/>
            <a:ext cx="6238080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大家可以大胆猜测一下对于左侧的图，</a:t>
            </a:r>
            <a:r>
              <a:rPr lang="zh-CN" altLang="en-US" sz="2000" b="1" dirty="0">
                <a:ea typeface="微软雅黑" panose="020B0503020204020204" pitchFamily="34" charset="-122"/>
              </a:rPr>
              <a:t>深度优先搜索</a:t>
            </a:r>
            <a:r>
              <a:rPr lang="en-US" altLang="zh-CN" sz="2000" b="1" dirty="0">
                <a:ea typeface="微软雅黑" panose="020B0503020204020204" pitchFamily="34" charset="-122"/>
              </a:rPr>
              <a:t>(DFS)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它的遍历顺序是什么样子的呢？</a:t>
            </a:r>
            <a:endParaRPr lang="zh-CN" altLang="en-US" sz="20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1BCBA32E-41B0-538C-E5A0-D84E9201D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4121487"/>
            <a:ext cx="4104875" cy="192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9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125765" y="1363985"/>
            <a:ext cx="10221715" cy="24656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/>
              <a:t>深度优先搜索（</a:t>
            </a:r>
            <a:r>
              <a:rPr lang="en-US" altLang="zh-CN" sz="2000" b="1" dirty="0"/>
              <a:t>Depth-First Search</a:t>
            </a:r>
            <a:r>
              <a:rPr lang="zh-CN" altLang="en-US" sz="2000" b="1" dirty="0"/>
              <a:t>，</a:t>
            </a:r>
            <a:r>
              <a:rPr lang="en-US" altLang="zh-CN" sz="2000" b="1" dirty="0"/>
              <a:t>DFS</a:t>
            </a:r>
            <a:r>
              <a:rPr lang="zh-CN" altLang="en-US" sz="2000" b="1" dirty="0"/>
              <a:t>）</a:t>
            </a:r>
            <a:endParaRPr lang="en-US" altLang="zh-CN" sz="2000" b="1" dirty="0"/>
          </a:p>
          <a:p>
            <a:pPr>
              <a:lnSpc>
                <a:spcPct val="200000"/>
              </a:lnSpc>
            </a:pPr>
            <a:r>
              <a:rPr lang="zh-CN" altLang="en-US" sz="2000" b="1" dirty="0"/>
              <a:t>定义：</a:t>
            </a:r>
            <a:r>
              <a:rPr lang="zh-CN" altLang="en-US" sz="2000" dirty="0"/>
              <a:t>是一种用于遍历或搜索树</a:t>
            </a:r>
            <a:r>
              <a:rPr lang="en-US" altLang="zh-CN" sz="2000" dirty="0"/>
              <a:t>/</a:t>
            </a:r>
            <a:r>
              <a:rPr lang="zh-CN" altLang="en-US" sz="2000" dirty="0"/>
              <a:t>图结构的算法。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它沿着一条路径尽可能深地探索，直到到达末端，然后回溯并探索其他分支。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/>
              <a:t>DFS</a:t>
            </a:r>
            <a:r>
              <a:rPr lang="zh-CN" altLang="en-US" sz="2000" dirty="0"/>
              <a:t>的遍历方式本质是</a:t>
            </a:r>
            <a:r>
              <a:rPr lang="zh-CN" altLang="en-US" sz="2000" b="1" dirty="0">
                <a:solidFill>
                  <a:srgbClr val="C00000"/>
                </a:solidFill>
              </a:rPr>
              <a:t>使用栈。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765" y="4035151"/>
            <a:ext cx="4788195" cy="2244021"/>
          </a:xfrm>
          <a:prstGeom prst="rect">
            <a:avLst/>
          </a:prstGeom>
        </p:spPr>
      </p:pic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E33EF740-4675-8E77-67E0-54177ECDF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672783"/>
              </p:ext>
            </p:extLst>
          </p:nvPr>
        </p:nvGraphicFramePr>
        <p:xfrm>
          <a:off x="6332157" y="5469903"/>
          <a:ext cx="4734078" cy="737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9013">
                  <a:extLst>
                    <a:ext uri="{9D8B030D-6E8A-4147-A177-3AD203B41FA5}">
                      <a16:colId xmlns:a16="http://schemas.microsoft.com/office/drawing/2014/main" val="1361412294"/>
                    </a:ext>
                  </a:extLst>
                </a:gridCol>
                <a:gridCol w="789013">
                  <a:extLst>
                    <a:ext uri="{9D8B030D-6E8A-4147-A177-3AD203B41FA5}">
                      <a16:colId xmlns:a16="http://schemas.microsoft.com/office/drawing/2014/main" val="969474697"/>
                    </a:ext>
                  </a:extLst>
                </a:gridCol>
                <a:gridCol w="789013">
                  <a:extLst>
                    <a:ext uri="{9D8B030D-6E8A-4147-A177-3AD203B41FA5}">
                      <a16:colId xmlns:a16="http://schemas.microsoft.com/office/drawing/2014/main" val="2957822954"/>
                    </a:ext>
                  </a:extLst>
                </a:gridCol>
                <a:gridCol w="789013">
                  <a:extLst>
                    <a:ext uri="{9D8B030D-6E8A-4147-A177-3AD203B41FA5}">
                      <a16:colId xmlns:a16="http://schemas.microsoft.com/office/drawing/2014/main" val="1329306199"/>
                    </a:ext>
                  </a:extLst>
                </a:gridCol>
                <a:gridCol w="789013">
                  <a:extLst>
                    <a:ext uri="{9D8B030D-6E8A-4147-A177-3AD203B41FA5}">
                      <a16:colId xmlns:a16="http://schemas.microsoft.com/office/drawing/2014/main" val="1689100170"/>
                    </a:ext>
                  </a:extLst>
                </a:gridCol>
                <a:gridCol w="789013">
                  <a:extLst>
                    <a:ext uri="{9D8B030D-6E8A-4147-A177-3AD203B41FA5}">
                      <a16:colId xmlns:a16="http://schemas.microsoft.com/office/drawing/2014/main" val="2288095416"/>
                    </a:ext>
                  </a:extLst>
                </a:gridCol>
              </a:tblGrid>
              <a:tr h="73732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0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1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3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5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4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2</a:t>
                      </a:r>
                      <a:endParaRPr lang="zh-CN" altLang="en-US" sz="3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5024557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12DDC613-B59D-26A3-6D02-47455FD8302B}"/>
              </a:ext>
            </a:extLst>
          </p:cNvPr>
          <p:cNvSpPr txBox="1"/>
          <p:nvPr/>
        </p:nvSpPr>
        <p:spPr>
          <a:xfrm>
            <a:off x="6332157" y="4811080"/>
            <a:ext cx="130827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/>
              <a:t>顺序为：</a:t>
            </a:r>
          </a:p>
        </p:txBody>
      </p:sp>
    </p:spTree>
    <p:extLst>
      <p:ext uri="{BB962C8B-B14F-4D97-AF65-F5344CB8AC3E}">
        <p14:creationId xmlns:p14="http://schemas.microsoft.com/office/powerpoint/2010/main" val="151638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43B22BC-D71A-9D10-DCCA-62BCFD2B09C0}"/>
                  </a:ext>
                </a:extLst>
              </p:cNvPr>
              <p:cNvSpPr txBox="1"/>
              <p:nvPr/>
            </p:nvSpPr>
            <p:spPr>
              <a:xfrm>
                <a:off x="604294" y="1333568"/>
                <a:ext cx="10983412" cy="12345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假设当前正在处理顶点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u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。它会访问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u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的邻接表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Adj(u)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，这个邻接表可能包含多个邻居，如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{</m:t>
                    </m:r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v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v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v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,…</m:t>
                    </m:r>
                    <m:r>
                      <m:rPr>
                        <m:lit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43B22BC-D71A-9D10-DCCA-62BCFD2B0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94" y="1333568"/>
                <a:ext cx="10983412" cy="1234505"/>
              </a:xfrm>
              <a:prstGeom prst="rect">
                <a:avLst/>
              </a:prstGeom>
              <a:blipFill>
                <a:blip r:embed="rId5"/>
                <a:stretch>
                  <a:fillRect l="-721" b="-79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871BF147-1097-BC8D-B7C6-6A3B687B1809}"/>
                  </a:ext>
                </a:extLst>
              </p:cNvPr>
              <p:cNvSpPr txBox="1"/>
              <p:nvPr/>
            </p:nvSpPr>
            <p:spPr>
              <a:xfrm>
                <a:off x="604294" y="2687277"/>
                <a:ext cx="10983412" cy="354282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DFS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会按照邻接表中的顺序开始检查。当它遇到第一个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尚未被访问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的邻居，比如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v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时：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会暂停对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u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的其他邻居（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v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v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,…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）的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访问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DFS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不会广撒网，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会</a:t>
                </a:r>
                <a:r>
                  <a:rPr lang="zh-CN" altLang="en-US" sz="2000" b="1" dirty="0">
                    <a:ea typeface="微软雅黑" panose="020B0503020204020204" pitchFamily="34" charset="-122"/>
                  </a:rPr>
                  <a:t>一条路走到底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，即以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v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为起点，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找到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它的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第一个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尚未被访问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的邻居，比如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𝑤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。然后再以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𝑤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为起点找到它的第一个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...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这个过程会持续下去，从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v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到它的第一个未访问邻居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w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，再从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w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到它的第一个未访问邻居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...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形成一条不断延伸的搜索路径。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直到一条路走无可走时，才会回到上个分岔路口，去尝试另一个条路继续一条路走到底。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而每次都以新的起点发起一个目标相同的子任务的行为，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可以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通过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递归调用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来实现。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871BF147-1097-BC8D-B7C6-6A3B687B1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94" y="2687277"/>
                <a:ext cx="10983412" cy="3542829"/>
              </a:xfrm>
              <a:prstGeom prst="rect">
                <a:avLst/>
              </a:prstGeom>
              <a:blipFill>
                <a:blip r:embed="rId6"/>
                <a:stretch>
                  <a:fillRect l="-721" r="-222" b="-25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00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C879146-CDFD-711C-6818-10850BD76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11" y="1608539"/>
            <a:ext cx="3405969" cy="245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A386274-02FB-6276-9372-DC81091C944E}"/>
              </a:ext>
            </a:extLst>
          </p:cNvPr>
          <p:cNvSpPr txBox="1"/>
          <p:nvPr/>
        </p:nvSpPr>
        <p:spPr>
          <a:xfrm>
            <a:off x="4191000" y="2124673"/>
            <a:ext cx="7339004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目标是：小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K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已经打开了编号为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的一篇文章，请帮助小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K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设计一种方法，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使小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K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可以不重复、不遗漏的看完所有他能看到的文章</a:t>
            </a:r>
            <a:r>
              <a:rPr lang="zh-CN" altLang="en-US" sz="2000" b="1" dirty="0"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并</a:t>
            </a:r>
            <a:r>
              <a:rPr lang="zh-CN" altLang="en-US" sz="2000" dirty="0">
                <a:ea typeface="微软雅黑" panose="020B0503020204020204" pitchFamily="34" charset="-122"/>
              </a:rPr>
              <a:t>逐个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输出所看的文章编号顺序。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7D762CF-AEFD-3FF0-2D28-9E7F502D7963}"/>
              </a:ext>
            </a:extLst>
          </p:cNvPr>
          <p:cNvSpPr txBox="1"/>
          <p:nvPr/>
        </p:nvSpPr>
        <p:spPr>
          <a:xfrm>
            <a:off x="2280778" y="5249461"/>
            <a:ext cx="7942659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ea typeface="微软雅黑" panose="020B0503020204020204" pitchFamily="34" charset="-122"/>
              </a:rPr>
              <a:t>让我们通过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DFS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的思路来模拟本样例的遍历的过程。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1683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816268" y="1579754"/>
            <a:ext cx="10642725" cy="1426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/>
              <a:t>访问节点</a:t>
            </a:r>
            <a:r>
              <a:rPr lang="zh-CN" altLang="en-US" sz="2000" dirty="0"/>
              <a:t>：从起始节点开始处理当前节点，标记该节点为已访问。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/>
              <a:t>探索邻居</a:t>
            </a:r>
            <a:r>
              <a:rPr lang="zh-CN" altLang="en-US" sz="2000" dirty="0"/>
              <a:t>：对于当前节点的每个邻居节点，依次检查它是否已经被访问。如果未被访问，进行递归调用，去深入搜索处理该邻居节点。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A7D56AC-9F53-B916-FD7F-D785067CA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59" y="3415435"/>
            <a:ext cx="3745755" cy="270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7A3F181-930D-06AF-DE60-F0AC8D169EAB}"/>
              </a:ext>
            </a:extLst>
          </p:cNvPr>
          <p:cNvSpPr txBox="1"/>
          <p:nvPr/>
        </p:nvSpPr>
        <p:spPr>
          <a:xfrm>
            <a:off x="4750420" y="3823401"/>
            <a:ext cx="6708573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000" dirty="0"/>
              <a:t>先访问节点</a:t>
            </a:r>
            <a:r>
              <a:rPr lang="en-US" altLang="zh-CN" sz="2000" dirty="0"/>
              <a:t>1( </a:t>
            </a:r>
            <a:r>
              <a:rPr lang="zh-CN" altLang="en-US" sz="2000" dirty="0"/>
              <a:t>调用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DFS(1)</a:t>
            </a:r>
            <a:r>
              <a:rPr lang="en-US" altLang="zh-CN" sz="2000" dirty="0"/>
              <a:t> ), </a:t>
            </a:r>
            <a:r>
              <a:rPr lang="zh-CN" altLang="en-US" sz="2000" dirty="0"/>
              <a:t>并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记下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vis[1] = 1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000" dirty="0">
                <a:ea typeface="微软雅黑" panose="020B0503020204020204" pitchFamily="34" charset="-122"/>
              </a:rPr>
              <a:t>节点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adj[1]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邻接表有节点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2, 3, 4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。按照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DFS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的一条路走到底的原则，还没有访问节点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，故调用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DFS(2)</a:t>
            </a:r>
            <a:r>
              <a:rPr lang="zh-CN" altLang="en-US" sz="2000" dirty="0"/>
              <a:t>深入搜索处理该邻居节点</a:t>
            </a:r>
            <a:r>
              <a:rPr lang="en-US" altLang="zh-CN" sz="2000" dirty="0"/>
              <a:t>.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431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820729" y="1414715"/>
            <a:ext cx="10740855" cy="1888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/>
              <a:t>3. </a:t>
            </a:r>
            <a:r>
              <a:rPr lang="zh-CN" altLang="en-US" sz="2000" b="1" dirty="0"/>
              <a:t>递归深入</a:t>
            </a:r>
            <a:r>
              <a:rPr lang="zh-CN" altLang="en-US" sz="2000" dirty="0"/>
              <a:t>：递归调用会进入邻居节点，重复步骤</a:t>
            </a:r>
            <a:r>
              <a:rPr lang="en-US" altLang="zh-CN" sz="2000" dirty="0"/>
              <a:t>1</a:t>
            </a:r>
            <a:r>
              <a:rPr lang="zh-CN" altLang="en-US" sz="2000" dirty="0"/>
              <a:t>和步骤</a:t>
            </a:r>
            <a:r>
              <a:rPr lang="en-US" altLang="zh-CN" sz="2000" dirty="0"/>
              <a:t>2</a:t>
            </a:r>
            <a:r>
              <a:rPr lang="zh-CN" altLang="en-US" sz="2000" dirty="0"/>
              <a:t>。这种方式会一直深入到某条路径的尽头（即访问到没有未访问的邻居节点为止）。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/>
              <a:t>4. </a:t>
            </a:r>
            <a:r>
              <a:rPr lang="zh-CN" altLang="en-US" sz="2000" b="1" dirty="0"/>
              <a:t>回溯</a:t>
            </a:r>
            <a:r>
              <a:rPr lang="zh-CN" altLang="en-US" sz="2000" dirty="0"/>
              <a:t>：如果当前节点的所有邻居都已访问或没有邻居，递归返回到上一个节点。上一个节点的其他未访问的邻居将被继续探索。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76F6DFE-8E04-D002-4B87-9443BFA193E2}"/>
              </a:ext>
            </a:extLst>
          </p:cNvPr>
          <p:cNvSpPr txBox="1"/>
          <p:nvPr/>
        </p:nvSpPr>
        <p:spPr>
          <a:xfrm>
            <a:off x="4732579" y="3429000"/>
            <a:ext cx="6829006" cy="2812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000" dirty="0"/>
              <a:t>进入了节点</a:t>
            </a:r>
            <a:r>
              <a:rPr lang="en-US" altLang="zh-CN" sz="2000" dirty="0"/>
              <a:t>2, </a:t>
            </a:r>
            <a:r>
              <a:rPr lang="zh-CN" altLang="en-US" sz="2000" dirty="0"/>
              <a:t>并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记下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vis[2] = 1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000" dirty="0">
                <a:ea typeface="微软雅黑" panose="020B0503020204020204" pitchFamily="34" charset="-122"/>
              </a:rPr>
              <a:t>节点 </a:t>
            </a:r>
            <a:r>
              <a:rPr lang="en-US" altLang="zh-CN" sz="2000" dirty="0">
                <a:ea typeface="微软雅黑" panose="020B0503020204020204" pitchFamily="34" charset="-122"/>
              </a:rPr>
              <a:t>2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adj[2]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邻接表有节点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5, 6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。按照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DFS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的一条路走到底的原则，还没有访问节点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，故调用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DFS(5)</a:t>
            </a:r>
            <a:r>
              <a:rPr lang="zh-CN" altLang="en-US" sz="2000" dirty="0"/>
              <a:t>深入搜索处理该邻居节点</a:t>
            </a:r>
            <a:r>
              <a:rPr lang="en-US" altLang="zh-CN" sz="2000" dirty="0"/>
              <a:t>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000" dirty="0">
                <a:ea typeface="微软雅黑" panose="020B0503020204020204" pitchFamily="34" charset="-122"/>
              </a:rPr>
              <a:t>访问完毕节点</a:t>
            </a:r>
            <a:r>
              <a:rPr lang="en-US" altLang="zh-CN" sz="2000" dirty="0"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a typeface="微软雅黑" panose="020B0503020204020204" pitchFamily="34" charset="-122"/>
              </a:rPr>
              <a:t>后，发现节点</a:t>
            </a:r>
            <a:r>
              <a:rPr lang="en-US" altLang="zh-CN" sz="2000" dirty="0"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a typeface="微软雅黑" panose="020B0503020204020204" pitchFamily="34" charset="-122"/>
              </a:rPr>
              <a:t>没有邻居，故 </a:t>
            </a:r>
            <a:r>
              <a:rPr lang="en-US" altLang="zh-CN" sz="2000" dirty="0">
                <a:ea typeface="微软雅黑" panose="020B0503020204020204" pitchFamily="34" charset="-122"/>
              </a:rPr>
              <a:t>return </a:t>
            </a:r>
            <a:r>
              <a:rPr lang="zh-CN" altLang="en-US" sz="2000" dirty="0">
                <a:ea typeface="微软雅黑" panose="020B0503020204020204" pitchFamily="34" charset="-122"/>
              </a:rPr>
              <a:t>返回到上一个节点访问</a:t>
            </a:r>
            <a:r>
              <a:rPr lang="zh-CN" altLang="en-US" sz="2000" dirty="0"/>
              <a:t>其他未访问的邻居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580A5CA6-CE3F-CA11-5C9D-4E6A8A160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59" y="3415435"/>
            <a:ext cx="3745755" cy="270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6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775716" y="1530042"/>
            <a:ext cx="10740855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/>
              <a:t>5. </a:t>
            </a:r>
            <a:r>
              <a:rPr lang="zh-CN" altLang="en-US" sz="2000" b="1" dirty="0"/>
              <a:t>继续探索</a:t>
            </a:r>
            <a:r>
              <a:rPr lang="zh-CN" altLang="en-US" sz="2000" dirty="0"/>
              <a:t>：回溯后，继续处理上一个节点的下一个未访问邻居，重复上述步骤。这种过程会在整个图中沿着一条路径深入，然后回溯再探索其他路径，直到所有节点都被访问。</a:t>
            </a:r>
            <a:endParaRPr lang="zh-CN" altLang="en-US" sz="2000" b="0" i="0" dirty="0">
              <a:effectLst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67CA284-AE6F-1277-F52B-A38E87F6E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08" y="3219174"/>
            <a:ext cx="3745755" cy="270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4FC858D-3D75-F10F-52E8-5247FC534355}"/>
              </a:ext>
            </a:extLst>
          </p:cNvPr>
          <p:cNvSpPr txBox="1"/>
          <p:nvPr/>
        </p:nvSpPr>
        <p:spPr>
          <a:xfrm>
            <a:off x="4656340" y="2877249"/>
            <a:ext cx="6860231" cy="32735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000" dirty="0"/>
              <a:t>返回到了节点</a:t>
            </a:r>
            <a:r>
              <a:rPr lang="en-US" altLang="zh-CN" sz="2000" dirty="0"/>
              <a:t>2, </a:t>
            </a:r>
            <a:r>
              <a:rPr lang="zh-CN" altLang="en-US" sz="2000" dirty="0">
                <a:ea typeface="微软雅黑" panose="020B0503020204020204" pitchFamily="34" charset="-122"/>
              </a:rPr>
              <a:t>节点 </a:t>
            </a:r>
            <a:r>
              <a:rPr lang="en-US" altLang="zh-CN" sz="2000" dirty="0">
                <a:ea typeface="微软雅黑" panose="020B0503020204020204" pitchFamily="34" charset="-122"/>
              </a:rPr>
              <a:t>2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adj[2]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邻接表有节点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5, 6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。已经访问了节点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，节点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6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没有访问，故调用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DFS(6)</a:t>
            </a:r>
            <a:r>
              <a:rPr lang="zh-CN" altLang="en-US" sz="2000" dirty="0"/>
              <a:t>深入搜索处理该邻居节点</a:t>
            </a:r>
            <a:r>
              <a:rPr lang="en-US" altLang="zh-CN" sz="2000" dirty="0"/>
              <a:t>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000" dirty="0">
                <a:ea typeface="微软雅黑" panose="020B0503020204020204" pitchFamily="34" charset="-122"/>
              </a:rPr>
              <a:t>访问完毕节点 </a:t>
            </a:r>
            <a:r>
              <a:rPr lang="en-US" altLang="zh-CN" sz="2000" dirty="0">
                <a:ea typeface="微软雅黑" panose="020B0503020204020204" pitchFamily="34" charset="-122"/>
              </a:rPr>
              <a:t>6 </a:t>
            </a:r>
            <a:r>
              <a:rPr lang="zh-CN" altLang="en-US" sz="2000" dirty="0">
                <a:ea typeface="微软雅黑" panose="020B0503020204020204" pitchFamily="34" charset="-122"/>
              </a:rPr>
              <a:t>后，发现节点 </a:t>
            </a:r>
            <a:r>
              <a:rPr lang="en-US" altLang="zh-CN" sz="2000" dirty="0">
                <a:ea typeface="微软雅黑" panose="020B0503020204020204" pitchFamily="34" charset="-122"/>
              </a:rPr>
              <a:t>6 </a:t>
            </a:r>
            <a:r>
              <a:rPr lang="zh-CN" altLang="en-US" sz="2000" dirty="0">
                <a:ea typeface="微软雅黑" panose="020B0503020204020204" pitchFamily="34" charset="-122"/>
              </a:rPr>
              <a:t>没有邻居，故 </a:t>
            </a:r>
            <a:r>
              <a:rPr lang="en-US" altLang="zh-CN" sz="2000" dirty="0">
                <a:ea typeface="微软雅黑" panose="020B0503020204020204" pitchFamily="34" charset="-122"/>
              </a:rPr>
              <a:t>return </a:t>
            </a:r>
            <a:r>
              <a:rPr lang="zh-CN" altLang="en-US" sz="2000" dirty="0">
                <a:ea typeface="微软雅黑" panose="020B0503020204020204" pitchFamily="34" charset="-122"/>
              </a:rPr>
              <a:t>返回到上一个节点访问</a:t>
            </a:r>
            <a:r>
              <a:rPr lang="zh-CN" altLang="en-US" sz="2000" dirty="0"/>
              <a:t>其他未访问的邻居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2000" dirty="0"/>
              <a:t>重复上述步骤。这种过程会在整个图中沿着一条路径深入，然后回溯再探索其他路径，直到所有节点都被访问。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671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775716" y="1530042"/>
            <a:ext cx="10721661" cy="14278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i="0" dirty="0">
                <a:effectLst/>
              </a:rPr>
              <a:t>接下来我们就可以写出 </a:t>
            </a:r>
            <a:r>
              <a:rPr lang="en-US" altLang="zh-CN" sz="2000" b="1" i="0" dirty="0">
                <a:effectLst/>
              </a:rPr>
              <a:t>DFS </a:t>
            </a:r>
            <a:r>
              <a:rPr lang="zh-CN" altLang="en-US" sz="2000" b="1" i="0" dirty="0">
                <a:effectLst/>
              </a:rPr>
              <a:t>函数</a:t>
            </a:r>
            <a:r>
              <a:rPr lang="zh-CN" altLang="en-US" sz="2000" b="1" dirty="0"/>
              <a:t>来根据邻接表遍历图</a:t>
            </a:r>
            <a:r>
              <a:rPr lang="en-US" altLang="zh-CN" sz="2000" b="1" i="0" dirty="0">
                <a:effectLst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void </a:t>
            </a:r>
            <a:r>
              <a:rPr lang="en-US" altLang="zh-CN" sz="2000" dirty="0">
                <a:solidFill>
                  <a:srgbClr val="00627A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&gt;&gt;&amp; </a:t>
            </a:r>
            <a:r>
              <a:rPr lang="en-US" altLang="zh-CN" sz="2000" dirty="0" err="1">
                <a:solidFill>
                  <a:srgbClr val="080808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v,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bool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&gt;&amp; visited)</a:t>
            </a:r>
            <a:endParaRPr lang="en-US" altLang="zh-CN" sz="2000" b="1" dirty="0">
              <a:solidFill>
                <a:srgbClr val="080808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其中</a:t>
            </a:r>
            <a:r>
              <a:rPr lang="zh-CN" altLang="en-US" sz="2000" b="1" dirty="0">
                <a:solidFill>
                  <a:srgbClr val="080808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 err="1">
                <a:solidFill>
                  <a:srgbClr val="080808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是图的邻接表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, v </a:t>
            </a: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是当前需要访问的顶点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, visited </a:t>
            </a: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是标记数组</a:t>
            </a:r>
            <a:endParaRPr lang="zh-CN" altLang="en-US" sz="2000" b="0" i="0" dirty="0">
              <a:effectLst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855E943-71EA-A723-D3C5-44DDE19137ED}"/>
              </a:ext>
            </a:extLst>
          </p:cNvPr>
          <p:cNvSpPr txBox="1"/>
          <p:nvPr/>
        </p:nvSpPr>
        <p:spPr>
          <a:xfrm>
            <a:off x="775717" y="3464841"/>
            <a:ext cx="10721660" cy="262123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DFS(vector&lt;vector&lt;int&gt;&gt;&amp;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, int v, vector&lt;bool&gt;&amp; visited) {    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visited[v] = true;    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dirty="0">
                <a:solidFill>
                  <a:srgbClr val="A31515"/>
                </a:solidFill>
                <a:latin typeface="Consolas" panose="020B0609020204030204" pitchFamily="49" charset="0"/>
              </a:rPr>
              <a:t>访问节点：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v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    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neighbor :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[v])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(!visited[neighbor])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DFS(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, neighbor, visited);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}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8763516-5CEC-7653-7AAE-1DC0B5873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4127" y="3980046"/>
            <a:ext cx="2859680" cy="206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22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775716" y="1517697"/>
            <a:ext cx="10493144" cy="430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dirty="0"/>
              <a:t>最后只需要根据题目给出的数据构建邻接表后调用 </a:t>
            </a:r>
            <a:r>
              <a:rPr lang="en-US" altLang="zh-CN" sz="2200" dirty="0"/>
              <a:t>DFS </a:t>
            </a:r>
            <a:r>
              <a:rPr lang="zh-CN" altLang="en-US" sz="2200" dirty="0"/>
              <a:t>函数即可。</a:t>
            </a:r>
            <a:endParaRPr lang="en-US" altLang="zh-CN" sz="22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E6FDA25-2BEE-A093-F240-E2FAC3209CE6}"/>
              </a:ext>
            </a:extLst>
          </p:cNvPr>
          <p:cNvSpPr txBox="1"/>
          <p:nvPr/>
        </p:nvSpPr>
        <p:spPr>
          <a:xfrm>
            <a:off x="775716" y="2220710"/>
            <a:ext cx="10493144" cy="37351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DFS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性质总结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它的遍历路径会沿着一个分支不断深入，直到无法再深入，才会返回。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重要的两个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动作是 深入探索 和 回溯。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这种深入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回溯的模式，在编程中对应着递归的思想。而递归其实是通过</a:t>
            </a:r>
            <a:r>
              <a:rPr lang="zh-CN" altLang="en-US" sz="2000" dirty="0">
                <a:ea typeface="微软雅黑" panose="020B0503020204020204" pitchFamily="34" charset="-122"/>
              </a:rPr>
              <a:t>系统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栈来实现的。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你可以把深入看作是压栈，将函数当前的执行情况，变量的数据保存在栈中，把回溯看作是出栈，还原当初函数的执行情况与变量数据，恢复现场继续执行。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b="1" dirty="0"/>
              <a:t>DFS</a:t>
            </a:r>
            <a:r>
              <a:rPr lang="zh-CN" altLang="en-US" sz="2000" b="1" dirty="0"/>
              <a:t>适合解决找出所有解的问题 </a:t>
            </a:r>
            <a:r>
              <a:rPr lang="en-US" altLang="zh-CN" sz="2000" b="1" dirty="0"/>
              <a:t>(</a:t>
            </a:r>
            <a:r>
              <a:rPr lang="zh-CN" altLang="en-US" sz="2000" b="1" dirty="0"/>
              <a:t>全排列、组合、子集</a:t>
            </a:r>
            <a:r>
              <a:rPr lang="en-US" altLang="zh-CN" sz="2000" b="1" dirty="0"/>
              <a:t>), </a:t>
            </a:r>
            <a:r>
              <a:rPr lang="zh-CN" altLang="en-US" sz="2000" b="1" dirty="0"/>
              <a:t>例如</a:t>
            </a:r>
            <a:r>
              <a:rPr lang="zh-CN" altLang="en-US" sz="2000" dirty="0"/>
              <a:t>找出数字</a:t>
            </a:r>
            <a:r>
              <a:rPr lang="en-US" altLang="zh-CN" sz="2000" dirty="0"/>
              <a:t>1</a:t>
            </a:r>
            <a:r>
              <a:rPr lang="zh-CN" altLang="en-US" sz="2000" dirty="0"/>
              <a:t>到</a:t>
            </a:r>
            <a:r>
              <a:rPr lang="en-US" altLang="zh-CN" sz="2000" dirty="0"/>
              <a:t>n</a:t>
            </a:r>
            <a:r>
              <a:rPr lang="zh-CN" altLang="en-US" sz="2000" dirty="0"/>
              <a:t>的</a:t>
            </a:r>
            <a:r>
              <a:rPr lang="zh-CN" altLang="en-US" sz="2000" b="1" dirty="0"/>
              <a:t>所有排列组合</a:t>
            </a:r>
            <a:r>
              <a:rPr lang="zh-CN" altLang="en-US" sz="2000" dirty="0"/>
              <a:t> 或者  在一个棋盘上，找出</a:t>
            </a:r>
            <a:r>
              <a:rPr lang="zh-CN" altLang="en-US" sz="2000" b="1" dirty="0"/>
              <a:t>所有</a:t>
            </a:r>
            <a:r>
              <a:rPr lang="zh-CN" altLang="en-US" sz="2000" dirty="0"/>
              <a:t>能从起点走到终点的路径。</a:t>
            </a:r>
            <a:endParaRPr lang="en-US" altLang="zh-CN" sz="2000" b="1" dirty="0"/>
          </a:p>
        </p:txBody>
      </p:sp>
    </p:spTree>
    <p:extLst>
      <p:ext uri="{BB962C8B-B14F-4D97-AF65-F5344CB8AC3E}">
        <p14:creationId xmlns:p14="http://schemas.microsoft.com/office/powerpoint/2010/main" val="417499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35" y="-13716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52098" y="2487122"/>
            <a:ext cx="5203984" cy="19312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广度优先搜索</a:t>
            </a:r>
          </a:p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endParaRPr lang="en-US" altLang="zh-CN" sz="1400" b="1" dirty="0">
              <a:solidFill>
                <a:schemeClr val="accent2">
                  <a:lumMod val="75000"/>
                </a:schemeClr>
              </a:solidFill>
              <a:latin typeface="微软雅黑"/>
              <a:cs typeface="微软雅黑"/>
            </a:endParaRPr>
          </a:p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latin typeface="微软雅黑"/>
                <a:cs typeface="微软雅黑"/>
              </a:rPr>
              <a:t>BFS</a:t>
            </a:r>
            <a:r>
              <a:rPr lang="zh-CN" altLang="en-US" sz="1400" b="1" dirty="0">
                <a:latin typeface="微软雅黑"/>
                <a:cs typeface="微软雅黑"/>
              </a:rPr>
              <a:t>本质就是让你在一幅</a:t>
            </a:r>
            <a:r>
              <a:rPr lang="zh-CN" altLang="en-US" sz="1400" b="1" dirty="0">
                <a:solidFill>
                  <a:srgbClr val="C00000"/>
                </a:solidFill>
                <a:latin typeface="微软雅黑"/>
                <a:cs typeface="微软雅黑"/>
              </a:rPr>
              <a:t>图</a:t>
            </a:r>
            <a:r>
              <a:rPr lang="zh-CN" altLang="en-US" sz="1400" b="1" dirty="0">
                <a:latin typeface="微软雅黑"/>
                <a:cs typeface="微软雅黑"/>
              </a:rPr>
              <a:t>中找到从起点到终点的最近距离。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4364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913190" y="1628003"/>
            <a:ext cx="10358313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除了通过 </a:t>
            </a:r>
            <a:r>
              <a:rPr lang="en-US" altLang="zh-CN" sz="2000" dirty="0"/>
              <a:t>DFS </a:t>
            </a:r>
            <a:r>
              <a:rPr lang="zh-CN" altLang="en-US" sz="2000" dirty="0"/>
              <a:t>来遍历图以外，还有另一种方法，可以通过 </a:t>
            </a:r>
            <a:r>
              <a:rPr lang="en-US" altLang="zh-CN" sz="2000" dirty="0"/>
              <a:t>BFS </a:t>
            </a:r>
            <a:r>
              <a:rPr lang="zh-CN" altLang="en-US" sz="2000" dirty="0"/>
              <a:t>去遍历图。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BFS </a:t>
            </a:r>
            <a:r>
              <a:rPr lang="zh-CN" altLang="en-US" sz="2000" dirty="0"/>
              <a:t>叫做 </a:t>
            </a:r>
            <a:r>
              <a:rPr lang="zh-CN" altLang="en-US" sz="2000" b="1" dirty="0"/>
              <a:t>广度优先搜索</a:t>
            </a:r>
            <a:r>
              <a:rPr lang="zh-CN" altLang="en-US" sz="2000" dirty="0"/>
              <a:t>，也是一种图遍历算法，用于访问图中的所有顶点。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BFS </a:t>
            </a:r>
            <a:r>
              <a:rPr lang="zh-CN" altLang="en-US" sz="2000" dirty="0"/>
              <a:t>从一个起始顶点开始，首先访问其所有邻接顶点，然后逐层向外扩展，直到访问完所有可达顶点。</a:t>
            </a:r>
            <a:r>
              <a:rPr lang="en-US" altLang="zh-CN" sz="2000" dirty="0"/>
              <a:t>BFS </a:t>
            </a:r>
            <a:r>
              <a:rPr lang="zh-CN" altLang="en-US" sz="2000" dirty="0"/>
              <a:t>通常用于</a:t>
            </a:r>
            <a:r>
              <a:rPr lang="zh-CN" altLang="en-US" sz="2000" b="1" dirty="0">
                <a:solidFill>
                  <a:srgbClr val="FF0000"/>
                </a:solidFill>
              </a:rPr>
              <a:t>寻找最短路径、检测连通性</a:t>
            </a:r>
            <a:r>
              <a:rPr lang="zh-CN" altLang="en-US" sz="2000" dirty="0"/>
              <a:t>等问题。</a:t>
            </a:r>
            <a:endParaRPr lang="en-US" altLang="zh-CN" sz="2400" dirty="0"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387A690-7626-E01D-55B5-8F80C6A8721D}"/>
              </a:ext>
            </a:extLst>
          </p:cNvPr>
          <p:cNvSpPr txBox="1"/>
          <p:nvPr/>
        </p:nvSpPr>
        <p:spPr>
          <a:xfrm>
            <a:off x="913190" y="4052803"/>
            <a:ext cx="10358312" cy="18846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BFS </a:t>
            </a:r>
            <a:r>
              <a:rPr lang="zh-CN" altLang="en-US" sz="2000" dirty="0"/>
              <a:t>在遍历时，对于一个顶点的邻接顶点 </a:t>
            </a:r>
            <a:r>
              <a:rPr lang="en-US" altLang="zh-CN" sz="2000" dirty="0"/>
              <a:t>A</a:t>
            </a:r>
            <a:r>
              <a:rPr lang="zh-CN" altLang="en-US" sz="2000" dirty="0"/>
              <a:t>、</a:t>
            </a:r>
            <a:r>
              <a:rPr lang="en-US" altLang="zh-CN" sz="2000" dirty="0"/>
              <a:t>B</a:t>
            </a:r>
            <a:r>
              <a:rPr lang="zh-CN" altLang="en-US" sz="2000" dirty="0"/>
              <a:t>、</a:t>
            </a:r>
            <a:r>
              <a:rPr lang="en-US" altLang="zh-CN" sz="2000" dirty="0"/>
              <a:t>C </a:t>
            </a:r>
            <a:r>
              <a:rPr lang="zh-CN" altLang="en-US" sz="2000" dirty="0"/>
              <a:t>时，他不会一条路从 </a:t>
            </a:r>
            <a:r>
              <a:rPr lang="en-US" altLang="zh-CN" sz="2000" dirty="0"/>
              <a:t>A </a:t>
            </a:r>
            <a:r>
              <a:rPr lang="zh-CN" altLang="en-US" sz="2000" dirty="0"/>
              <a:t>走到底再回来。它会认为</a:t>
            </a:r>
            <a:r>
              <a:rPr lang="en-US" altLang="zh-CN" sz="2000" dirty="0"/>
              <a:t>A</a:t>
            </a:r>
            <a:r>
              <a:rPr lang="zh-CN" altLang="en-US" sz="2000" dirty="0"/>
              <a:t>、</a:t>
            </a:r>
            <a:r>
              <a:rPr lang="en-US" altLang="zh-CN" sz="2000" dirty="0"/>
              <a:t>B</a:t>
            </a:r>
            <a:r>
              <a:rPr lang="zh-CN" altLang="en-US" sz="2000" dirty="0"/>
              <a:t>、</a:t>
            </a:r>
            <a:r>
              <a:rPr lang="en-US" altLang="zh-CN" sz="2000" dirty="0"/>
              <a:t>C</a:t>
            </a:r>
            <a:r>
              <a:rPr lang="zh-CN" altLang="en-US" sz="2000" dirty="0"/>
              <a:t>是同一级别的，应该被平等对待。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他会先将这所有第一层的顶点都访问一遍，然后再去考察由它们延伸出的第二层顶点。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这种稳扎稳打，层层推进的策略，就是广度优先搜索。</a:t>
            </a:r>
          </a:p>
        </p:txBody>
      </p:sp>
    </p:spTree>
    <p:extLst>
      <p:ext uri="{BB962C8B-B14F-4D97-AF65-F5344CB8AC3E}">
        <p14:creationId xmlns:p14="http://schemas.microsoft.com/office/powerpoint/2010/main" val="94810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矩形 10"/>
          <p:cNvSpPr/>
          <p:nvPr/>
        </p:nvSpPr>
        <p:spPr>
          <a:xfrm>
            <a:off x="4063461" y="1345640"/>
            <a:ext cx="417043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通过广度优先搜索</a:t>
            </a:r>
            <a:r>
              <a:rPr lang="en-US" altLang="zh-CN" sz="2400" dirty="0">
                <a:latin typeface="Consolas" panose="020B0609020204030204" pitchFamily="49" charset="0"/>
              </a:rPr>
              <a:t>BFS</a:t>
            </a:r>
            <a:r>
              <a:rPr lang="zh-CN" altLang="en-US" sz="2400" dirty="0">
                <a:latin typeface="Consolas" panose="020B0609020204030204" pitchFamily="49" charset="0"/>
              </a:rPr>
              <a:t>遍历图</a:t>
            </a:r>
            <a:endParaRPr lang="en-US" altLang="zh-CN" sz="2400" dirty="0">
              <a:effectLst/>
              <a:latin typeface="Consolas" panose="020B06090202040302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7EC1982-2297-6F18-0227-F5971D00D75A}"/>
              </a:ext>
            </a:extLst>
          </p:cNvPr>
          <p:cNvSpPr txBox="1"/>
          <p:nvPr/>
        </p:nvSpPr>
        <p:spPr>
          <a:xfrm>
            <a:off x="749900" y="4800883"/>
            <a:ext cx="10797560" cy="14229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也就是我们必须先处理最早被发现的节点，后处理新发现的节点。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因为最早被发现的节点，一定属于更靠近中心的内层；而新发现的节点，则属于更靠外的外层。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而这种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先发现的，先处理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的规则，不就是符合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队列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先进先出的数据结构吗。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21C1B06-B3C3-D1DA-B770-ABBD914B7849}"/>
              </a:ext>
            </a:extLst>
          </p:cNvPr>
          <p:cNvSpPr txBox="1"/>
          <p:nvPr/>
        </p:nvSpPr>
        <p:spPr>
          <a:xfrm>
            <a:off x="749900" y="2057117"/>
            <a:ext cx="10797560" cy="25398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BFS </a:t>
            </a:r>
            <a:r>
              <a:rPr lang="zh-CN" altLang="en-US" dirty="0"/>
              <a:t>是从图的一个顶点开始，向外</a:t>
            </a:r>
            <a:r>
              <a:rPr lang="zh-CN" altLang="en-US" b="1" dirty="0"/>
              <a:t>一层一层地搜索</a:t>
            </a:r>
            <a:r>
              <a:rPr lang="zh-CN" altLang="en-US" dirty="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对于这种搜索，我们也需要一个 </a:t>
            </a:r>
            <a:r>
              <a:rPr lang="en-US" altLang="zh-CN" dirty="0"/>
              <a:t>vis </a:t>
            </a:r>
            <a:r>
              <a:rPr lang="zh-CN" altLang="en-US" dirty="0"/>
              <a:t>数组记录当前的节点是否已经</a:t>
            </a:r>
            <a:r>
              <a:rPr lang="zh-CN" altLang="en-US" b="1" dirty="0"/>
              <a:t>被访问过</a:t>
            </a:r>
            <a:r>
              <a:rPr lang="zh-CN" altLang="en-US" dirty="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以及我们要</a:t>
            </a:r>
            <a:r>
              <a:rPr lang="zh-CN" altLang="en-US" b="1" dirty="0"/>
              <a:t>一层一层</a:t>
            </a:r>
            <a:r>
              <a:rPr lang="zh-CN" altLang="en-US" dirty="0"/>
              <a:t>地访问，就意味着程序必须能记住并区分哪些是第一层的节点，哪些是第二层的节点</a:t>
            </a:r>
            <a:r>
              <a:rPr lang="en-US" altLang="zh-CN" dirty="0"/>
              <a:t>...</a:t>
            </a:r>
            <a:r>
              <a:rPr lang="zh-CN" altLang="en-US" dirty="0"/>
              <a:t>并且，必须先处理完第一层，再处理第二层的顺序来进行。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特别是，当我们在处理第一层的多个节点（比如</a:t>
            </a:r>
            <a:r>
              <a:rPr lang="en-US" altLang="zh-CN" dirty="0"/>
              <a:t>A, B, C</a:t>
            </a:r>
            <a:r>
              <a:rPr lang="zh-CN" altLang="en-US" dirty="0"/>
              <a:t>）时，它们各自又会发现很多第二层的节点（比如</a:t>
            </a:r>
            <a:r>
              <a:rPr lang="en-US" altLang="zh-CN" dirty="0"/>
              <a:t>D, E, F, G...</a:t>
            </a:r>
            <a:r>
              <a:rPr lang="zh-CN" altLang="en-US" dirty="0"/>
              <a:t>）。我们怎么保证在处理完</a:t>
            </a:r>
            <a:r>
              <a:rPr lang="en-US" altLang="zh-CN" dirty="0"/>
              <a:t>A, B, C</a:t>
            </a:r>
            <a:r>
              <a:rPr lang="zh-CN" altLang="en-US" dirty="0"/>
              <a:t>之前，不会先跑去处理 </a:t>
            </a:r>
            <a:r>
              <a:rPr lang="en-US" altLang="zh-CN" dirty="0"/>
              <a:t>D </a:t>
            </a:r>
            <a:r>
              <a:rPr lang="zh-CN" altLang="en-US" dirty="0"/>
              <a:t>呢？</a:t>
            </a:r>
          </a:p>
        </p:txBody>
      </p:sp>
    </p:spTree>
    <p:extLst>
      <p:ext uri="{BB962C8B-B14F-4D97-AF65-F5344CB8AC3E}">
        <p14:creationId xmlns:p14="http://schemas.microsoft.com/office/powerpoint/2010/main" val="392372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矩形 10"/>
          <p:cNvSpPr/>
          <p:nvPr/>
        </p:nvSpPr>
        <p:spPr>
          <a:xfrm>
            <a:off x="775716" y="1724503"/>
            <a:ext cx="408985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通过广度优先搜索</a:t>
            </a:r>
            <a:r>
              <a:rPr lang="en-US" altLang="zh-CN" sz="2400" dirty="0">
                <a:latin typeface="Consolas" panose="020B0609020204030204" pitchFamily="49" charset="0"/>
              </a:rPr>
              <a:t>BFS</a:t>
            </a:r>
            <a:r>
              <a:rPr lang="zh-CN" altLang="en-US" sz="2400" dirty="0">
                <a:latin typeface="Consolas" panose="020B0609020204030204" pitchFamily="49" charset="0"/>
              </a:rPr>
              <a:t>遍历图</a:t>
            </a:r>
            <a:endParaRPr lang="en-US" altLang="zh-CN" sz="2400" dirty="0">
              <a:effectLst/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65A4960-23FA-E2B7-BFBF-C4665F0B8A6A}"/>
              </a:ext>
            </a:extLst>
          </p:cNvPr>
          <p:cNvSpPr txBox="1"/>
          <p:nvPr/>
        </p:nvSpPr>
        <p:spPr>
          <a:xfrm>
            <a:off x="775716" y="2930216"/>
            <a:ext cx="10495787" cy="32735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流程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: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1.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将起始顶点放入队列，并用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vis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数组标记它已访问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2.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只要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队列里还有待处理的顶点，就不断重复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以下操作：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出队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处理当前层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):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从队列的头部取出一个顶点（这是当前层级最早被发现的顶点）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访问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对这个顶点进行</a:t>
            </a:r>
            <a:r>
              <a:rPr lang="zh-CN" altLang="en-US" sz="2000" dirty="0">
                <a:ea typeface="微软雅黑" panose="020B0503020204020204" pitchFamily="34" charset="-122"/>
              </a:rPr>
              <a:t>访问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操作（比如打印它的编号等）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入队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发现下一层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):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检查这个顶点的所有邻居。对于每一个尚未被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vis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数组标记过的新邻居，我们立刻用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vis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标记它，并把它加入到队列的尾部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EBC08C82-A67B-9657-C7BC-117F24B6D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262" y="582328"/>
            <a:ext cx="3099517" cy="223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99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39FDC8-FF54-662F-1FEE-297274352D67}"/>
              </a:ext>
            </a:extLst>
          </p:cNvPr>
          <p:cNvSpPr txBox="1"/>
          <p:nvPr/>
        </p:nvSpPr>
        <p:spPr>
          <a:xfrm>
            <a:off x="4924921" y="3216718"/>
            <a:ext cx="6535874" cy="1464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a typeface="微软雅黑" panose="020B0503020204020204" pitchFamily="34" charset="-122"/>
              </a:rPr>
              <a:t>例如对于左图而言，</a:t>
            </a:r>
            <a:r>
              <a:rPr lang="en-US" altLang="zh-CN" sz="2400" b="1" dirty="0">
                <a:ea typeface="微软雅黑" panose="020B0503020204020204" pitchFamily="34" charset="-122"/>
              </a:rPr>
              <a:t>BFS</a:t>
            </a:r>
            <a:r>
              <a:rPr lang="zh-CN" altLang="en-US" sz="2400" b="1" dirty="0">
                <a:ea typeface="微软雅黑" panose="020B0503020204020204" pitchFamily="34" charset="-122"/>
              </a:rPr>
              <a:t>的遍历顺序为：</a:t>
            </a:r>
            <a:endParaRPr lang="en-US" altLang="zh-CN" sz="2400" b="1" dirty="0"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400" b="1" dirty="0">
                <a:ea typeface="微软雅黑" panose="020B0503020204020204" pitchFamily="34" charset="-122"/>
              </a:rPr>
              <a:t>1 -&gt; 2 -&gt; 3 -&gt; 4 -&gt; 5 -&gt; 6 -&gt; 7 -&gt; 8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E3617FA-0584-071F-F433-186821752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05" y="2579900"/>
            <a:ext cx="3843916" cy="277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82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5051" y="673455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23E7782-6F24-BEA6-AC89-2828A2B2D721}"/>
              </a:ext>
            </a:extLst>
          </p:cNvPr>
          <p:cNvSpPr txBox="1"/>
          <p:nvPr/>
        </p:nvSpPr>
        <p:spPr>
          <a:xfrm>
            <a:off x="775716" y="1706796"/>
            <a:ext cx="10707744" cy="45602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bfs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&gt;&gt;&amp; 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,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start,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vector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bool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&gt;&amp; visited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queue&lt;int&gt; q;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将起点放入队列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并标记起点已访问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q.push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start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    visited[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start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= true;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    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q.empty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取出当前要处理的顶点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u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q.front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q.pop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u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“ ”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访问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输出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当前顶点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根据邻接表遍历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u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的所有邻居 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v : 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[u])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(!visited[v])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如果邻居还没有被访问，就标记并放入队列末尾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visited[v] = true;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q.push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(v);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}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 太多，省略三个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}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8AAF325-994C-424A-DB0B-7EB7BB35B625}"/>
              </a:ext>
            </a:extLst>
          </p:cNvPr>
          <p:cNvSpPr txBox="1"/>
          <p:nvPr/>
        </p:nvSpPr>
        <p:spPr>
          <a:xfrm>
            <a:off x="6312177" y="1044602"/>
            <a:ext cx="327448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i="0" dirty="0">
                <a:effectLst/>
              </a:rPr>
              <a:t>通过 </a:t>
            </a:r>
            <a:r>
              <a:rPr lang="en-US" altLang="zh-CN" sz="2400" b="1" i="0" dirty="0">
                <a:effectLst/>
              </a:rPr>
              <a:t>BFS </a:t>
            </a:r>
            <a:r>
              <a:rPr lang="zh-CN" altLang="en-US" sz="2400" b="1" dirty="0"/>
              <a:t>遍历图代码</a:t>
            </a:r>
            <a:r>
              <a:rPr lang="en-US" altLang="zh-CN" sz="2400" b="1" i="0" dirty="0">
                <a:effectLst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45086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5051" y="673455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图的遍历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8AAF325-994C-424A-DB0B-7EB7BB35B625}"/>
              </a:ext>
            </a:extLst>
          </p:cNvPr>
          <p:cNvSpPr txBox="1"/>
          <p:nvPr/>
        </p:nvSpPr>
        <p:spPr>
          <a:xfrm>
            <a:off x="775715" y="1531467"/>
            <a:ext cx="6999029" cy="10535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i="0" dirty="0">
                <a:effectLst/>
              </a:rPr>
              <a:t>最后在主函数中处理好邻接表后调用 </a:t>
            </a:r>
            <a:r>
              <a:rPr lang="en-US" altLang="zh-CN" sz="2200" i="0" dirty="0" err="1">
                <a:effectLst/>
              </a:rPr>
              <a:t>bfs</a:t>
            </a:r>
            <a:r>
              <a:rPr lang="en-US" altLang="zh-CN" sz="2200" i="0" dirty="0">
                <a:effectLst/>
              </a:rPr>
              <a:t> </a:t>
            </a:r>
            <a:r>
              <a:rPr lang="zh-CN" altLang="en-US" sz="2200" i="0" dirty="0">
                <a:effectLst/>
              </a:rPr>
              <a:t>函数即可</a:t>
            </a:r>
            <a:endParaRPr lang="en-US" altLang="zh-CN" sz="2200" i="0" dirty="0">
              <a:effectLst/>
            </a:endParaRPr>
          </a:p>
          <a:p>
            <a:pPr>
              <a:lnSpc>
                <a:spcPct val="150000"/>
              </a:lnSpc>
            </a:pPr>
            <a:r>
              <a:rPr lang="en-US" altLang="zh-CN" sz="2200" dirty="0" err="1"/>
              <a:t>bfs</a:t>
            </a:r>
            <a:r>
              <a:rPr lang="en-US" altLang="zh-CN" sz="2200" dirty="0"/>
              <a:t>(</a:t>
            </a:r>
            <a:r>
              <a:rPr lang="en-US" altLang="zh-CN" sz="2200" i="0" dirty="0" err="1">
                <a:effectLst/>
              </a:rPr>
              <a:t>adjList</a:t>
            </a:r>
            <a:r>
              <a:rPr lang="en-US" altLang="zh-CN" sz="2200" i="0" dirty="0">
                <a:effectLst/>
              </a:rPr>
              <a:t>, 1, vis</a:t>
            </a:r>
            <a:r>
              <a:rPr lang="en-US" altLang="zh-CN" sz="2200" dirty="0"/>
              <a:t>);</a:t>
            </a:r>
            <a:endParaRPr lang="en-US" altLang="zh-CN" sz="2200" i="0" dirty="0">
              <a:effectLst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5AAD69D-B4E7-F7AD-CFA0-959D4AFB62B7}"/>
              </a:ext>
            </a:extLst>
          </p:cNvPr>
          <p:cNvSpPr txBox="1"/>
          <p:nvPr/>
        </p:nvSpPr>
        <p:spPr>
          <a:xfrm>
            <a:off x="775715" y="2863886"/>
            <a:ext cx="10755104" cy="34631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思考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问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在这个题目里，我们只需要从顶点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开始遍历。但如果有另外一个问题：请遍历图中所有的顶点，而这个图可能并不是一个连通图，由多个不相连的部分组成，我们该怎么办？</a:t>
            </a:r>
            <a:endParaRPr lang="en-US" altLang="zh-CN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这时，只调用一次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bfs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(1, ...)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是不够的。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正确的做法是，通过一个循环，从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到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n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检查每一个顶点。如果发现某个顶点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还没有被访问过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!visited[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，就说明我们发现了一个新的、独立的</a:t>
            </a:r>
            <a:r>
              <a:rPr lang="zh-CN" altLang="en-US" dirty="0">
                <a:ea typeface="微软雅黑" panose="020B0503020204020204" pitchFamily="34" charset="-122"/>
              </a:rPr>
              <a:t>图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，此时就以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为起点，调用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bfs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adjList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,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, visited)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来探索这个新图。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这样就能保证遍历完整个非连通图，而不仅仅是</a:t>
            </a:r>
            <a:r>
              <a:rPr lang="zh-CN" altLang="en-US" dirty="0">
                <a:ea typeface="微软雅黑" panose="020B0503020204020204" pitchFamily="34" charset="-122"/>
              </a:rPr>
              <a:t>其中一个图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DD461DA-A0B7-8AE9-FC71-146BEDAB7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7079" y="992466"/>
            <a:ext cx="2359870" cy="180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03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广度优先搜索</a:t>
            </a:r>
            <a:endParaRPr sz="220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F5F14D-2854-AE78-FAF8-11E541A1E403}"/>
              </a:ext>
            </a:extLst>
          </p:cNvPr>
          <p:cNvSpPr txBox="1"/>
          <p:nvPr/>
        </p:nvSpPr>
        <p:spPr>
          <a:xfrm>
            <a:off x="694358" y="1557997"/>
            <a:ext cx="10873975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我们已经成功地掌握了通过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DFS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BFS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这两种图遍历的算法。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图是一种非常重要的数据结构，因为大部分搜索算法是基于“图”。在所有的数据结构中，图的表达能力极强，大部分涉及搜索的场景可以抽象成“图”。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3EAFAD7-D41B-60DE-3455-4D23A9C7FB10}"/>
              </a:ext>
            </a:extLst>
          </p:cNvPr>
          <p:cNvSpPr txBox="1"/>
          <p:nvPr/>
        </p:nvSpPr>
        <p:spPr>
          <a:xfrm>
            <a:off x="694357" y="3193947"/>
            <a:ext cx="10873975" cy="29518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为什么说它表达能力极强？因为世界上绝大多数的问题，只要涉及到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物体</a:t>
            </a:r>
            <a:r>
              <a:rPr lang="zh-CN" altLang="en-US" b="1" dirty="0"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和</a:t>
            </a:r>
            <a:r>
              <a:rPr lang="zh-CN" altLang="en-US" b="1" dirty="0"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物体之间的连接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，都可以被抽象成一个图。</a:t>
            </a:r>
            <a:endParaRPr lang="en-US" altLang="zh-CN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a typeface="微软雅黑" panose="020B0503020204020204" pitchFamily="34" charset="-122"/>
              </a:rPr>
              <a:t>而对于如何抽象这些现实中的问题为图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，只需要问两个问题： </a:t>
            </a:r>
            <a:endParaRPr lang="en-US" altLang="zh-CN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b="1" dirty="0">
                <a:effectLst/>
                <a:ea typeface="微软雅黑" panose="020B0503020204020204" pitchFamily="34" charset="-122"/>
              </a:rPr>
              <a:t>1.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在这个问题里，物体是什么？ </a:t>
            </a:r>
            <a:endParaRPr lang="en-US" altLang="zh-CN" b="1" dirty="0"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那这些就成为图的顶点。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b="1" dirty="0">
                <a:effectLst/>
                <a:ea typeface="微软雅黑" panose="020B0503020204020204" pitchFamily="34" charset="-122"/>
              </a:rPr>
              <a:t>2.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这些物体之间存在什么样的连接？</a:t>
            </a:r>
            <a:endParaRPr lang="en-US" altLang="zh-CN" b="1" dirty="0">
              <a:effectLst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这些就成为图的边。</a:t>
            </a:r>
          </a:p>
        </p:txBody>
      </p:sp>
    </p:spTree>
    <p:extLst>
      <p:ext uri="{BB962C8B-B14F-4D97-AF65-F5344CB8AC3E}">
        <p14:creationId xmlns:p14="http://schemas.microsoft.com/office/powerpoint/2010/main" val="213518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广度优先搜索</a:t>
            </a:r>
            <a:endParaRPr sz="220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E1EFA1C-0362-1E9E-2A12-CCF03691163A}"/>
              </a:ext>
            </a:extLst>
          </p:cNvPr>
          <p:cNvSpPr txBox="1"/>
          <p:nvPr/>
        </p:nvSpPr>
        <p:spPr>
          <a:xfrm>
            <a:off x="1426111" y="1324510"/>
            <a:ext cx="9845392" cy="50328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场景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：在社交网络找到找到你朋友的朋友。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物体是什么？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-&gt;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用户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顶点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连接是什么？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-&gt;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“好友关系”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边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那么问题“找到你朋友的朋友”，就变成了在图上</a:t>
            </a:r>
            <a:r>
              <a:rPr lang="zh-CN" altLang="en-US" dirty="0">
                <a:ea typeface="微软雅黑" panose="020B0503020204020204" pitchFamily="34" charset="-122"/>
              </a:rPr>
              <a:t>的邻接表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进行搜索。</a:t>
            </a: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场景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：在城市使用导航找到从家到学校的最短路线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物体是什么？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-&gt;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路口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顶点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连接是什么？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-&gt;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道路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边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问题“找到从家到学校的最短路线”，就变成了在图上进行最短路径搜索。</a:t>
            </a: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场景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：玩单词接替游戏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比如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cat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-&gt;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cot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-&gt;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cog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-&gt;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dog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物体是什么？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-&gt;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每一个合法的单词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顶点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连接是什么？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-&gt;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ea typeface="微软雅黑" panose="020B0503020204020204" pitchFamily="34" charset="-122"/>
              </a:rPr>
              <a:t>更改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一个字母即可转换” 的关系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边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问题“找到从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cat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到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dog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的最短转换路径”，也变成了在图上进行最短路径搜索！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288B195-FE71-A276-6E52-2E7FFDE6DBA2}"/>
              </a:ext>
            </a:extLst>
          </p:cNvPr>
          <p:cNvSpPr txBox="1"/>
          <p:nvPr/>
        </p:nvSpPr>
        <p:spPr>
          <a:xfrm>
            <a:off x="6096000" y="746136"/>
            <a:ext cx="327448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/>
              <a:t>可以抽象为图的案例</a:t>
            </a:r>
            <a:r>
              <a:rPr lang="en-US" altLang="zh-CN" sz="2400" b="1" dirty="0"/>
              <a:t>:</a:t>
            </a:r>
            <a:endParaRPr lang="en-US" altLang="zh-CN" sz="2400" b="1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0512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广度优先搜索</a:t>
            </a:r>
            <a:endParaRPr sz="220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矩形 5"/>
          <p:cNvSpPr/>
          <p:nvPr/>
        </p:nvSpPr>
        <p:spPr>
          <a:xfrm>
            <a:off x="832338" y="1569941"/>
            <a:ext cx="10653542" cy="44353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/>
              <a:t>图的遍历总结：</a:t>
            </a:r>
            <a:endParaRPr lang="en-US" altLang="zh-CN" sz="2400" b="1" dirty="0"/>
          </a:p>
          <a:p>
            <a:pPr>
              <a:lnSpc>
                <a:spcPct val="200000"/>
              </a:lnSpc>
            </a:pPr>
            <a:r>
              <a:rPr lang="en-US" altLang="zh-CN" sz="2000" dirty="0"/>
              <a:t>1</a:t>
            </a:r>
            <a:r>
              <a:rPr lang="zh-CN" altLang="en-US" sz="2000" dirty="0"/>
              <a:t>、对于数据结构和算法的学习，难的不是掌握原理，而是能灵活地将各种场景和问题抽象成对应的数据结构和算法。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en-US" altLang="zh-CN" sz="2000" b="1" dirty="0"/>
              <a:t>2</a:t>
            </a:r>
            <a:r>
              <a:rPr lang="zh-CN" altLang="en-US" sz="2000" b="1" dirty="0"/>
              <a:t>、</a:t>
            </a:r>
            <a:r>
              <a:rPr lang="zh-CN" altLang="en-US" sz="2000" b="1" dirty="0">
                <a:solidFill>
                  <a:srgbClr val="C00000"/>
                </a:solidFill>
              </a:rPr>
              <a:t>比如迷宫可以抽象成图，而走迷宫可以抽象成搜索算法</a:t>
            </a:r>
            <a:r>
              <a:rPr lang="zh-CN" altLang="en-US" sz="2000" dirty="0"/>
              <a:t>。那么，如何将迷宫抽象成一个图？ 即如何在计算机中存储一个迷宫？</a:t>
            </a:r>
          </a:p>
          <a:p>
            <a:pPr>
              <a:lnSpc>
                <a:spcPct val="200000"/>
              </a:lnSpc>
            </a:pPr>
            <a:r>
              <a:rPr lang="en-US" altLang="zh-CN" sz="2000" dirty="0"/>
              <a:t>2</a:t>
            </a:r>
            <a:r>
              <a:rPr lang="zh-CN" altLang="en-US" sz="2000" dirty="0"/>
              <a:t>、广搜原理简单，代码实现复杂。深搜适合递归实现，算法原理不易理解，但代码简洁。</a:t>
            </a:r>
          </a:p>
          <a:p>
            <a:pPr>
              <a:lnSpc>
                <a:spcPct val="200000"/>
              </a:lnSpc>
            </a:pPr>
            <a:r>
              <a:rPr lang="en-US" altLang="zh-CN" sz="2000" dirty="0"/>
              <a:t>3</a:t>
            </a:r>
            <a:r>
              <a:rPr lang="zh-CN" altLang="en-US" sz="2000" dirty="0"/>
              <a:t>、广搜和深搜的算法时间复杂度都是</a:t>
            </a:r>
            <a:r>
              <a:rPr lang="en-US" altLang="zh-CN" sz="2000" dirty="0"/>
              <a:t>O(V+E), </a:t>
            </a:r>
            <a:r>
              <a:rPr lang="zh-CN" altLang="en-US" sz="2000" dirty="0"/>
              <a:t>空间复杂度都是</a:t>
            </a:r>
            <a:r>
              <a:rPr lang="en-US" altLang="zh-CN" sz="2000" dirty="0"/>
              <a:t>O(V)</a:t>
            </a:r>
            <a:r>
              <a:rPr lang="zh-CN" altLang="en-US" sz="2000" dirty="0"/>
              <a:t>。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11199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35" y="-13716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511375" y="3002778"/>
            <a:ext cx="5203984" cy="1441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4400" b="1" dirty="0">
                <a:solidFill>
                  <a:srgbClr val="2D4A87"/>
                </a:solidFill>
                <a:latin typeface="微软雅黑"/>
                <a:cs typeface="微软雅黑"/>
              </a:rPr>
              <a:t>BFS</a:t>
            </a: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优化</a:t>
            </a:r>
          </a:p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endParaRPr lang="en-US" altLang="zh-CN" sz="1400" b="1" dirty="0">
              <a:solidFill>
                <a:schemeClr val="accent2">
                  <a:lumMod val="75000"/>
                </a:schemeClr>
              </a:solidFill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3540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83957" y="1389449"/>
            <a:ext cx="9897745" cy="13984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15049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185"/>
              </a:spcBef>
            </a:pPr>
            <a:r>
              <a:rPr lang="zh-CN" altLang="en-US" dirty="0"/>
              <a:t>双向广度优先搜索（双向 </a:t>
            </a:r>
            <a:r>
              <a:rPr lang="en-US" altLang="zh-CN" dirty="0"/>
              <a:t>BFS</a:t>
            </a:r>
            <a:r>
              <a:rPr lang="zh-CN" altLang="en-US" dirty="0"/>
              <a:t>）是一种优化的搜索算法，适用于寻找两个节点之间的最短路径。与传统的单向 </a:t>
            </a:r>
            <a:r>
              <a:rPr lang="en-US" altLang="zh-CN" dirty="0"/>
              <a:t>BFS </a:t>
            </a:r>
            <a:r>
              <a:rPr lang="zh-CN" altLang="en-US" dirty="0"/>
              <a:t>从起点向目标点进行搜索不同，双向 </a:t>
            </a:r>
            <a:r>
              <a:rPr lang="en-US" altLang="zh-CN" dirty="0"/>
              <a:t>BFS </a:t>
            </a:r>
            <a:r>
              <a:rPr lang="zh-CN" altLang="en-US" b="1" dirty="0">
                <a:solidFill>
                  <a:srgbClr val="C00000"/>
                </a:solidFill>
              </a:rPr>
              <a:t>同时从起点和目标点进行搜索</a:t>
            </a:r>
            <a:r>
              <a:rPr lang="zh-CN" altLang="en-US" dirty="0"/>
              <a:t>，直到两个搜索空间</a:t>
            </a:r>
            <a:r>
              <a:rPr lang="zh-CN" altLang="en-US" b="1" dirty="0">
                <a:solidFill>
                  <a:srgbClr val="C00000"/>
                </a:solidFill>
              </a:rPr>
              <a:t>相交</a:t>
            </a:r>
            <a:r>
              <a:rPr lang="zh-CN" altLang="en-US" dirty="0"/>
              <a:t>。这种方法可以减少搜索空间，尤其是在图的规模较大时。</a:t>
            </a:r>
            <a:endParaRPr sz="1800" dirty="0">
              <a:latin typeface="等线"/>
              <a:cs typeface="等线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8630" y="2925792"/>
            <a:ext cx="5220304" cy="216531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32829" y="2933049"/>
            <a:ext cx="5386154" cy="215080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268766" y="5404773"/>
            <a:ext cx="9739085" cy="820161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3429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双向 </a:t>
            </a:r>
            <a:r>
              <a:rPr lang="en-US" altLang="zh-CN" dirty="0"/>
              <a:t>BFS </a:t>
            </a:r>
            <a:r>
              <a:rPr lang="zh-CN" altLang="en-US" dirty="0"/>
              <a:t>的效率通常比单向 </a:t>
            </a:r>
            <a:r>
              <a:rPr lang="en-US" altLang="zh-CN" dirty="0"/>
              <a:t>BFS </a:t>
            </a:r>
            <a:r>
              <a:rPr lang="zh-CN" altLang="en-US" dirty="0"/>
              <a:t>高，因为每个搜索空间的扩展深度大约是单向 </a:t>
            </a:r>
            <a:r>
              <a:rPr lang="en-US" altLang="zh-CN" dirty="0"/>
              <a:t>BFS </a:t>
            </a:r>
            <a:r>
              <a:rPr lang="zh-CN" altLang="en-US" dirty="0"/>
              <a:t>的一半。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但是必须知道终点在上面地方才能使用双向</a:t>
            </a:r>
            <a:r>
              <a:rPr lang="en-US" altLang="zh-CN" dirty="0"/>
              <a:t>BFS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375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78481" y="4771039"/>
            <a:ext cx="10424910" cy="1369157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3429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单向 </a:t>
            </a:r>
            <a:r>
              <a:rPr lang="en-US" altLang="zh-CN" sz="2000" dirty="0"/>
              <a:t>BFS </a:t>
            </a:r>
            <a:r>
              <a:rPr lang="zh-CN" altLang="en-US" sz="2000" dirty="0"/>
              <a:t>扫描过的所有状态可以表达为大圆的面积。双向 </a:t>
            </a:r>
            <a:r>
              <a:rPr lang="en-US" altLang="zh-CN" sz="2000" dirty="0"/>
              <a:t>BFS </a:t>
            </a:r>
            <a:r>
              <a:rPr lang="zh-CN" altLang="en-US" sz="2000" dirty="0"/>
              <a:t>扫描过的所有状态可以表达为两个小圆的面积之和。两个小圆的面积会比一个大圆的面积要小，也就是说，双向 </a:t>
            </a:r>
            <a:r>
              <a:rPr lang="en-US" altLang="zh-CN" sz="2000" dirty="0"/>
              <a:t>BFS </a:t>
            </a:r>
            <a:r>
              <a:rPr lang="zh-CN" altLang="en-US" sz="2000" dirty="0"/>
              <a:t>扫描的状态数会更少。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451" y="1457960"/>
            <a:ext cx="3895698" cy="292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9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11FEB4F-E37A-6DE8-5AB9-99A1CE114F1E}"/>
              </a:ext>
            </a:extLst>
          </p:cNvPr>
          <p:cNvSpPr/>
          <p:nvPr/>
        </p:nvSpPr>
        <p:spPr>
          <a:xfrm>
            <a:off x="848360" y="1450217"/>
            <a:ext cx="10652760" cy="47508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实现步骤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/>
              <a:t>初始化</a:t>
            </a:r>
            <a:r>
              <a:rPr lang="zh-CN" altLang="en-US" sz="2000" dirty="0"/>
              <a:t>：</a:t>
            </a:r>
          </a:p>
          <a:p>
            <a:pPr lvl="1">
              <a:lnSpc>
                <a:spcPct val="150000"/>
              </a:lnSpc>
            </a:pPr>
            <a:r>
              <a:rPr lang="zh-CN" altLang="en-US" sz="2000" dirty="0"/>
              <a:t>使用两个队列分别存储从起点和目标点开始的搜索，使用两个标记矩阵记录从起点和目标点访问过的节点。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/>
              <a:t>搜索</a:t>
            </a:r>
            <a:r>
              <a:rPr lang="zh-CN" altLang="en-US" sz="2000" dirty="0"/>
              <a:t>：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/>
              <a:t>在每一步中，选择较小的队列进行扩展（这有助于保持每次扩展的效率）。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C00000"/>
                </a:solidFill>
              </a:rPr>
              <a:t>从当前队列中取出所有节点，检查并扩展到所有邻居到队列中</a:t>
            </a:r>
            <a:r>
              <a:rPr lang="zh-CN" altLang="en-US" sz="2000" dirty="0"/>
              <a:t>。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/>
              <a:t>通过标记数组可知扩展的节点是否已经被另一方向访问，如果是，则表示找到了路径。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/>
              <a:t>路径计算</a:t>
            </a:r>
            <a:r>
              <a:rPr lang="zh-CN" altLang="en-US" sz="2000" dirty="0"/>
              <a:t>：一旦两个搜索空间相遇，就可以计算路径长度。由于双向搜索，路径长度是两个方向的距离之和。</a:t>
            </a:r>
            <a:endParaRPr lang="zh-CN" altLang="en-US" sz="20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3682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53753" y="4448388"/>
            <a:ext cx="8356862" cy="18594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EC7C30"/>
                </a:solidFill>
                <a:cs typeface="等线"/>
              </a:rPr>
              <a:t>求</a:t>
            </a:r>
            <a:r>
              <a:rPr sz="2000" spc="-5" dirty="0">
                <a:solidFill>
                  <a:srgbClr val="EC7C30"/>
                </a:solidFill>
                <a:cs typeface="等线"/>
              </a:rPr>
              <a:t>S</a:t>
            </a:r>
            <a:r>
              <a:rPr sz="2000" dirty="0">
                <a:solidFill>
                  <a:srgbClr val="EC7C30"/>
                </a:solidFill>
                <a:cs typeface="等线"/>
              </a:rPr>
              <a:t>-T的最短路</a:t>
            </a:r>
            <a:r>
              <a:rPr sz="2000" dirty="0">
                <a:solidFill>
                  <a:srgbClr val="2D4A87"/>
                </a:solidFill>
                <a:cs typeface="等线"/>
              </a:rPr>
              <a:t>，交替节点搜索（</a:t>
            </a:r>
            <a:r>
              <a:rPr sz="2000" b="1" dirty="0">
                <a:solidFill>
                  <a:srgbClr val="2D4A87"/>
                </a:solidFill>
                <a:cs typeface="等线"/>
              </a:rPr>
              <a:t>一次正向节点，一次反向节点</a:t>
            </a:r>
            <a:r>
              <a:rPr sz="2000" dirty="0">
                <a:solidFill>
                  <a:srgbClr val="2D4A87"/>
                </a:solidFill>
                <a:cs typeface="等线"/>
              </a:rPr>
              <a:t>）时</a:t>
            </a:r>
            <a:endParaRPr sz="2000" dirty="0">
              <a:cs typeface="等线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2D4A87"/>
                </a:solidFill>
                <a:cs typeface="等线"/>
              </a:rPr>
              <a:t>Step</a:t>
            </a:r>
            <a:r>
              <a:rPr sz="2000" spc="-20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1</a:t>
            </a:r>
            <a:r>
              <a:rPr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:</a:t>
            </a:r>
            <a:r>
              <a:rPr sz="2000" spc="-20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S</a:t>
            </a:r>
            <a:r>
              <a:rPr sz="2000" spc="-10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–&gt;</a:t>
            </a:r>
            <a:r>
              <a:rPr sz="2000" spc="-30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1</a:t>
            </a:r>
            <a:r>
              <a:rPr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,</a:t>
            </a:r>
            <a:r>
              <a:rPr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2</a:t>
            </a:r>
            <a:endParaRPr sz="2000" dirty="0">
              <a:cs typeface="等线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2D4A87"/>
                </a:solidFill>
                <a:cs typeface="等线"/>
              </a:rPr>
              <a:t>Step</a:t>
            </a:r>
            <a:r>
              <a:rPr sz="2000" spc="-20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2</a:t>
            </a:r>
            <a:r>
              <a:rPr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:</a:t>
            </a:r>
            <a:r>
              <a:rPr sz="2000" spc="-20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T</a:t>
            </a:r>
            <a:r>
              <a:rPr sz="2000" spc="-5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–&gt;</a:t>
            </a:r>
            <a:r>
              <a:rPr sz="2000" spc="-30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3</a:t>
            </a:r>
            <a:r>
              <a:rPr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,</a:t>
            </a:r>
            <a:r>
              <a:rPr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4</a:t>
            </a:r>
            <a:endParaRPr sz="2000" dirty="0">
              <a:cs typeface="等线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2D4A87"/>
                </a:solidFill>
                <a:cs typeface="等线"/>
              </a:rPr>
              <a:t>Step</a:t>
            </a:r>
            <a:r>
              <a:rPr sz="2000" spc="-25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3</a:t>
            </a:r>
            <a:r>
              <a:rPr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:</a:t>
            </a:r>
            <a:r>
              <a:rPr sz="2000" spc="-20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1</a:t>
            </a:r>
            <a:r>
              <a:rPr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–&gt;</a:t>
            </a:r>
            <a:r>
              <a:rPr sz="2000" spc="-30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5</a:t>
            </a:r>
            <a:endParaRPr sz="2000" dirty="0">
              <a:cs typeface="等线"/>
            </a:endParaRPr>
          </a:p>
          <a:p>
            <a:pPr marL="12700">
              <a:lnSpc>
                <a:spcPct val="100000"/>
              </a:lnSpc>
              <a:tabLst>
                <a:tab pos="1626235" algn="l"/>
              </a:tabLst>
            </a:pPr>
            <a:r>
              <a:rPr sz="2000" spc="-5" dirty="0">
                <a:solidFill>
                  <a:srgbClr val="2D4A87"/>
                </a:solidFill>
                <a:cs typeface="等线"/>
              </a:rPr>
              <a:t>Step </a:t>
            </a:r>
            <a:r>
              <a:rPr sz="2000" dirty="0">
                <a:solidFill>
                  <a:srgbClr val="2D4A87"/>
                </a:solidFill>
                <a:cs typeface="等线"/>
              </a:rPr>
              <a:t>4 :</a:t>
            </a:r>
            <a:r>
              <a:rPr sz="2000" spc="-5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3 –&gt;</a:t>
            </a:r>
            <a:r>
              <a:rPr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sz="2000" dirty="0">
                <a:solidFill>
                  <a:srgbClr val="2D4A87"/>
                </a:solidFill>
                <a:cs typeface="等线"/>
              </a:rPr>
              <a:t>5	</a:t>
            </a:r>
            <a:endParaRPr lang="en-US" sz="2000" dirty="0">
              <a:solidFill>
                <a:srgbClr val="2D4A87"/>
              </a:solidFill>
              <a:cs typeface="等线"/>
            </a:endParaRPr>
          </a:p>
          <a:p>
            <a:pPr marL="12700">
              <a:lnSpc>
                <a:spcPct val="100000"/>
              </a:lnSpc>
              <a:tabLst>
                <a:tab pos="1626235" algn="l"/>
              </a:tabLst>
            </a:pPr>
            <a:r>
              <a:rPr sz="2000" dirty="0">
                <a:solidFill>
                  <a:srgbClr val="2D4A87"/>
                </a:solidFill>
                <a:cs typeface="等线"/>
              </a:rPr>
              <a:t>返回最短路为</a:t>
            </a:r>
            <a:r>
              <a:rPr sz="2000" spc="-5" dirty="0">
                <a:solidFill>
                  <a:srgbClr val="2D4A87"/>
                </a:solidFill>
                <a:cs typeface="等线"/>
              </a:rPr>
              <a:t>4，</a:t>
            </a:r>
            <a:r>
              <a:rPr sz="2000" dirty="0">
                <a:solidFill>
                  <a:srgbClr val="2D4A87"/>
                </a:solidFill>
                <a:cs typeface="等线"/>
              </a:rPr>
              <a:t>错误的，事实</a:t>
            </a:r>
            <a:r>
              <a:rPr sz="2000" spc="-15" dirty="0">
                <a:solidFill>
                  <a:srgbClr val="2D4A87"/>
                </a:solidFill>
                <a:cs typeface="等线"/>
              </a:rPr>
              <a:t>是</a:t>
            </a:r>
            <a:r>
              <a:rPr sz="2000" spc="-5" dirty="0">
                <a:solidFill>
                  <a:srgbClr val="2D4A87"/>
                </a:solidFill>
                <a:cs typeface="等线"/>
              </a:rPr>
              <a:t>3，S-2-4-T</a:t>
            </a:r>
            <a:endParaRPr sz="2000" dirty="0">
              <a:cs typeface="等线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C98AF4F-D0AA-B8B5-46FD-0C327C29B41A}"/>
              </a:ext>
            </a:extLst>
          </p:cNvPr>
          <p:cNvGrpSpPr/>
          <p:nvPr/>
        </p:nvGrpSpPr>
        <p:grpSpPr>
          <a:xfrm>
            <a:off x="3116594" y="1424773"/>
            <a:ext cx="5621019" cy="2561970"/>
            <a:chOff x="3120258" y="1693164"/>
            <a:chExt cx="5621019" cy="2561970"/>
          </a:xfrm>
        </p:grpSpPr>
        <p:sp>
          <p:nvSpPr>
            <p:cNvPr id="8" name="object 8"/>
            <p:cNvSpPr/>
            <p:nvPr/>
          </p:nvSpPr>
          <p:spPr>
            <a:xfrm>
              <a:off x="3120258" y="2548127"/>
              <a:ext cx="536575" cy="538480"/>
            </a:xfrm>
            <a:custGeom>
              <a:avLst/>
              <a:gdLst/>
              <a:ahLst/>
              <a:cxnLst/>
              <a:rect l="l" t="t" r="r" b="b"/>
              <a:pathLst>
                <a:path w="536575" h="538480">
                  <a:moveTo>
                    <a:pt x="268224" y="0"/>
                  </a:moveTo>
                  <a:lnTo>
                    <a:pt x="220024" y="4332"/>
                  </a:lnTo>
                  <a:lnTo>
                    <a:pt x="174653" y="16824"/>
                  </a:lnTo>
                  <a:lnTo>
                    <a:pt x="132870" y="36717"/>
                  </a:lnTo>
                  <a:lnTo>
                    <a:pt x="95432" y="63251"/>
                  </a:lnTo>
                  <a:lnTo>
                    <a:pt x="63100" y="95668"/>
                  </a:lnTo>
                  <a:lnTo>
                    <a:pt x="36632" y="133208"/>
                  </a:lnTo>
                  <a:lnTo>
                    <a:pt x="16786" y="175114"/>
                  </a:lnTo>
                  <a:lnTo>
                    <a:pt x="4323" y="220626"/>
                  </a:lnTo>
                  <a:lnTo>
                    <a:pt x="0" y="268986"/>
                  </a:lnTo>
                  <a:lnTo>
                    <a:pt x="4323" y="317345"/>
                  </a:lnTo>
                  <a:lnTo>
                    <a:pt x="16786" y="362857"/>
                  </a:lnTo>
                  <a:lnTo>
                    <a:pt x="36632" y="404763"/>
                  </a:lnTo>
                  <a:lnTo>
                    <a:pt x="63100" y="442303"/>
                  </a:lnTo>
                  <a:lnTo>
                    <a:pt x="95432" y="474720"/>
                  </a:lnTo>
                  <a:lnTo>
                    <a:pt x="132870" y="501254"/>
                  </a:lnTo>
                  <a:lnTo>
                    <a:pt x="174653" y="521147"/>
                  </a:lnTo>
                  <a:lnTo>
                    <a:pt x="220024" y="533639"/>
                  </a:lnTo>
                  <a:lnTo>
                    <a:pt x="268224" y="537972"/>
                  </a:lnTo>
                  <a:lnTo>
                    <a:pt x="316423" y="533639"/>
                  </a:lnTo>
                  <a:lnTo>
                    <a:pt x="361794" y="521147"/>
                  </a:lnTo>
                  <a:lnTo>
                    <a:pt x="403577" y="501254"/>
                  </a:lnTo>
                  <a:lnTo>
                    <a:pt x="441015" y="474720"/>
                  </a:lnTo>
                  <a:lnTo>
                    <a:pt x="473347" y="442303"/>
                  </a:lnTo>
                  <a:lnTo>
                    <a:pt x="499815" y="404763"/>
                  </a:lnTo>
                  <a:lnTo>
                    <a:pt x="519661" y="362857"/>
                  </a:lnTo>
                  <a:lnTo>
                    <a:pt x="532124" y="317345"/>
                  </a:lnTo>
                  <a:lnTo>
                    <a:pt x="536448" y="268986"/>
                  </a:lnTo>
                  <a:lnTo>
                    <a:pt x="532124" y="220626"/>
                  </a:lnTo>
                  <a:lnTo>
                    <a:pt x="519661" y="175114"/>
                  </a:lnTo>
                  <a:lnTo>
                    <a:pt x="499815" y="133208"/>
                  </a:lnTo>
                  <a:lnTo>
                    <a:pt x="473347" y="95668"/>
                  </a:lnTo>
                  <a:lnTo>
                    <a:pt x="441015" y="63251"/>
                  </a:lnTo>
                  <a:lnTo>
                    <a:pt x="403577" y="36717"/>
                  </a:lnTo>
                  <a:lnTo>
                    <a:pt x="361794" y="16824"/>
                  </a:lnTo>
                  <a:lnTo>
                    <a:pt x="316423" y="4332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3305042" y="2637282"/>
              <a:ext cx="165735" cy="33083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S</a:t>
              </a:r>
              <a:endParaRPr sz="2000">
                <a:latin typeface="Consolas"/>
                <a:cs typeface="Consola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202797" y="2549651"/>
              <a:ext cx="538480" cy="536575"/>
            </a:xfrm>
            <a:custGeom>
              <a:avLst/>
              <a:gdLst/>
              <a:ahLst/>
              <a:cxnLst/>
              <a:rect l="l" t="t" r="r" b="b"/>
              <a:pathLst>
                <a:path w="538479" h="536575">
                  <a:moveTo>
                    <a:pt x="268986" y="0"/>
                  </a:moveTo>
                  <a:lnTo>
                    <a:pt x="220626" y="4323"/>
                  </a:lnTo>
                  <a:lnTo>
                    <a:pt x="175114" y="16786"/>
                  </a:lnTo>
                  <a:lnTo>
                    <a:pt x="133208" y="36632"/>
                  </a:lnTo>
                  <a:lnTo>
                    <a:pt x="95668" y="63100"/>
                  </a:lnTo>
                  <a:lnTo>
                    <a:pt x="63251" y="95432"/>
                  </a:lnTo>
                  <a:lnTo>
                    <a:pt x="36717" y="132870"/>
                  </a:lnTo>
                  <a:lnTo>
                    <a:pt x="16824" y="174653"/>
                  </a:lnTo>
                  <a:lnTo>
                    <a:pt x="4332" y="220024"/>
                  </a:lnTo>
                  <a:lnTo>
                    <a:pt x="0" y="268224"/>
                  </a:lnTo>
                  <a:lnTo>
                    <a:pt x="4332" y="316423"/>
                  </a:lnTo>
                  <a:lnTo>
                    <a:pt x="16824" y="361794"/>
                  </a:lnTo>
                  <a:lnTo>
                    <a:pt x="36717" y="403577"/>
                  </a:lnTo>
                  <a:lnTo>
                    <a:pt x="63251" y="441015"/>
                  </a:lnTo>
                  <a:lnTo>
                    <a:pt x="95668" y="473347"/>
                  </a:lnTo>
                  <a:lnTo>
                    <a:pt x="133208" y="499815"/>
                  </a:lnTo>
                  <a:lnTo>
                    <a:pt x="175114" y="519661"/>
                  </a:lnTo>
                  <a:lnTo>
                    <a:pt x="220626" y="532124"/>
                  </a:lnTo>
                  <a:lnTo>
                    <a:pt x="268986" y="536448"/>
                  </a:lnTo>
                  <a:lnTo>
                    <a:pt x="317345" y="532124"/>
                  </a:lnTo>
                  <a:lnTo>
                    <a:pt x="362857" y="519661"/>
                  </a:lnTo>
                  <a:lnTo>
                    <a:pt x="404763" y="499815"/>
                  </a:lnTo>
                  <a:lnTo>
                    <a:pt x="442303" y="473347"/>
                  </a:lnTo>
                  <a:lnTo>
                    <a:pt x="474720" y="441015"/>
                  </a:lnTo>
                  <a:lnTo>
                    <a:pt x="501254" y="403577"/>
                  </a:lnTo>
                  <a:lnTo>
                    <a:pt x="521147" y="361794"/>
                  </a:lnTo>
                  <a:lnTo>
                    <a:pt x="533639" y="316423"/>
                  </a:lnTo>
                  <a:lnTo>
                    <a:pt x="537972" y="268224"/>
                  </a:lnTo>
                  <a:lnTo>
                    <a:pt x="533639" y="220024"/>
                  </a:lnTo>
                  <a:lnTo>
                    <a:pt x="521147" y="174653"/>
                  </a:lnTo>
                  <a:lnTo>
                    <a:pt x="501254" y="132870"/>
                  </a:lnTo>
                  <a:lnTo>
                    <a:pt x="474720" y="95432"/>
                  </a:lnTo>
                  <a:lnTo>
                    <a:pt x="442303" y="63100"/>
                  </a:lnTo>
                  <a:lnTo>
                    <a:pt x="404763" y="36632"/>
                  </a:lnTo>
                  <a:lnTo>
                    <a:pt x="362857" y="16786"/>
                  </a:lnTo>
                  <a:lnTo>
                    <a:pt x="317345" y="4323"/>
                  </a:lnTo>
                  <a:lnTo>
                    <a:pt x="268986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8389106" y="2638425"/>
              <a:ext cx="165735" cy="33083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T</a:t>
              </a:r>
              <a:endParaRPr sz="2000">
                <a:latin typeface="Consolas"/>
                <a:cs typeface="Consola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348602" y="1708404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24" y="4323"/>
                  </a:lnTo>
                  <a:lnTo>
                    <a:pt x="174653" y="16786"/>
                  </a:lnTo>
                  <a:lnTo>
                    <a:pt x="132870" y="36632"/>
                  </a:lnTo>
                  <a:lnTo>
                    <a:pt x="95432" y="63100"/>
                  </a:lnTo>
                  <a:lnTo>
                    <a:pt x="63100" y="95432"/>
                  </a:lnTo>
                  <a:lnTo>
                    <a:pt x="36632" y="132870"/>
                  </a:lnTo>
                  <a:lnTo>
                    <a:pt x="16786" y="174653"/>
                  </a:lnTo>
                  <a:lnTo>
                    <a:pt x="4323" y="220024"/>
                  </a:lnTo>
                  <a:lnTo>
                    <a:pt x="0" y="268224"/>
                  </a:lnTo>
                  <a:lnTo>
                    <a:pt x="4323" y="316423"/>
                  </a:lnTo>
                  <a:lnTo>
                    <a:pt x="16786" y="361794"/>
                  </a:lnTo>
                  <a:lnTo>
                    <a:pt x="36632" y="403577"/>
                  </a:lnTo>
                  <a:lnTo>
                    <a:pt x="63100" y="441015"/>
                  </a:lnTo>
                  <a:lnTo>
                    <a:pt x="95432" y="473347"/>
                  </a:lnTo>
                  <a:lnTo>
                    <a:pt x="132870" y="499815"/>
                  </a:lnTo>
                  <a:lnTo>
                    <a:pt x="174653" y="519661"/>
                  </a:lnTo>
                  <a:lnTo>
                    <a:pt x="220024" y="532124"/>
                  </a:lnTo>
                  <a:lnTo>
                    <a:pt x="268224" y="536448"/>
                  </a:lnTo>
                  <a:lnTo>
                    <a:pt x="316423" y="532124"/>
                  </a:lnTo>
                  <a:lnTo>
                    <a:pt x="361794" y="519661"/>
                  </a:lnTo>
                  <a:lnTo>
                    <a:pt x="403577" y="499815"/>
                  </a:lnTo>
                  <a:lnTo>
                    <a:pt x="441015" y="473347"/>
                  </a:lnTo>
                  <a:lnTo>
                    <a:pt x="473347" y="441015"/>
                  </a:lnTo>
                  <a:lnTo>
                    <a:pt x="499815" y="403577"/>
                  </a:lnTo>
                  <a:lnTo>
                    <a:pt x="519661" y="361794"/>
                  </a:lnTo>
                  <a:lnTo>
                    <a:pt x="532124" y="316423"/>
                  </a:lnTo>
                  <a:lnTo>
                    <a:pt x="536448" y="268224"/>
                  </a:lnTo>
                  <a:lnTo>
                    <a:pt x="532124" y="220024"/>
                  </a:lnTo>
                  <a:lnTo>
                    <a:pt x="519661" y="174653"/>
                  </a:lnTo>
                  <a:lnTo>
                    <a:pt x="499815" y="132870"/>
                  </a:lnTo>
                  <a:lnTo>
                    <a:pt x="473347" y="95432"/>
                  </a:lnTo>
                  <a:lnTo>
                    <a:pt x="441015" y="63100"/>
                  </a:lnTo>
                  <a:lnTo>
                    <a:pt x="403577" y="36632"/>
                  </a:lnTo>
                  <a:lnTo>
                    <a:pt x="361794" y="16786"/>
                  </a:lnTo>
                  <a:lnTo>
                    <a:pt x="316423" y="432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4533767" y="1796923"/>
              <a:ext cx="165735" cy="33083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1</a:t>
              </a:r>
              <a:endParaRPr sz="2000">
                <a:latin typeface="Consolas"/>
                <a:cs typeface="Consola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547733" y="1693164"/>
              <a:ext cx="538480" cy="536575"/>
            </a:xfrm>
            <a:custGeom>
              <a:avLst/>
              <a:gdLst/>
              <a:ahLst/>
              <a:cxnLst/>
              <a:rect l="l" t="t" r="r" b="b"/>
              <a:pathLst>
                <a:path w="538479" h="536575">
                  <a:moveTo>
                    <a:pt x="268986" y="0"/>
                  </a:moveTo>
                  <a:lnTo>
                    <a:pt x="220626" y="4323"/>
                  </a:lnTo>
                  <a:lnTo>
                    <a:pt x="175114" y="16786"/>
                  </a:lnTo>
                  <a:lnTo>
                    <a:pt x="133208" y="36632"/>
                  </a:lnTo>
                  <a:lnTo>
                    <a:pt x="95668" y="63100"/>
                  </a:lnTo>
                  <a:lnTo>
                    <a:pt x="63251" y="95432"/>
                  </a:lnTo>
                  <a:lnTo>
                    <a:pt x="36717" y="132870"/>
                  </a:lnTo>
                  <a:lnTo>
                    <a:pt x="16824" y="174653"/>
                  </a:lnTo>
                  <a:lnTo>
                    <a:pt x="4332" y="220024"/>
                  </a:lnTo>
                  <a:lnTo>
                    <a:pt x="0" y="268224"/>
                  </a:lnTo>
                  <a:lnTo>
                    <a:pt x="4332" y="316423"/>
                  </a:lnTo>
                  <a:lnTo>
                    <a:pt x="16824" y="361794"/>
                  </a:lnTo>
                  <a:lnTo>
                    <a:pt x="36717" y="403577"/>
                  </a:lnTo>
                  <a:lnTo>
                    <a:pt x="63251" y="441015"/>
                  </a:lnTo>
                  <a:lnTo>
                    <a:pt x="95668" y="473347"/>
                  </a:lnTo>
                  <a:lnTo>
                    <a:pt x="133208" y="499815"/>
                  </a:lnTo>
                  <a:lnTo>
                    <a:pt x="175114" y="519661"/>
                  </a:lnTo>
                  <a:lnTo>
                    <a:pt x="220626" y="532124"/>
                  </a:lnTo>
                  <a:lnTo>
                    <a:pt x="268986" y="536448"/>
                  </a:lnTo>
                  <a:lnTo>
                    <a:pt x="317345" y="532124"/>
                  </a:lnTo>
                  <a:lnTo>
                    <a:pt x="362857" y="519661"/>
                  </a:lnTo>
                  <a:lnTo>
                    <a:pt x="404763" y="499815"/>
                  </a:lnTo>
                  <a:lnTo>
                    <a:pt x="442303" y="473347"/>
                  </a:lnTo>
                  <a:lnTo>
                    <a:pt x="474720" y="441015"/>
                  </a:lnTo>
                  <a:lnTo>
                    <a:pt x="501254" y="403577"/>
                  </a:lnTo>
                  <a:lnTo>
                    <a:pt x="521147" y="361794"/>
                  </a:lnTo>
                  <a:lnTo>
                    <a:pt x="533639" y="316423"/>
                  </a:lnTo>
                  <a:lnTo>
                    <a:pt x="537972" y="268224"/>
                  </a:lnTo>
                  <a:lnTo>
                    <a:pt x="533639" y="220024"/>
                  </a:lnTo>
                  <a:lnTo>
                    <a:pt x="521147" y="174653"/>
                  </a:lnTo>
                  <a:lnTo>
                    <a:pt x="501254" y="132870"/>
                  </a:lnTo>
                  <a:lnTo>
                    <a:pt x="474720" y="95432"/>
                  </a:lnTo>
                  <a:lnTo>
                    <a:pt x="442303" y="63100"/>
                  </a:lnTo>
                  <a:lnTo>
                    <a:pt x="404763" y="36632"/>
                  </a:lnTo>
                  <a:lnTo>
                    <a:pt x="362857" y="16786"/>
                  </a:lnTo>
                  <a:lnTo>
                    <a:pt x="317345" y="4323"/>
                  </a:lnTo>
                  <a:lnTo>
                    <a:pt x="26898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6734043" y="1781301"/>
              <a:ext cx="165735" cy="33083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3</a:t>
              </a:r>
              <a:endParaRPr sz="2000">
                <a:latin typeface="Consolas"/>
                <a:cs typeface="Consola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493126" y="246430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24" y="4323"/>
                  </a:lnTo>
                  <a:lnTo>
                    <a:pt x="174653" y="16786"/>
                  </a:lnTo>
                  <a:lnTo>
                    <a:pt x="132870" y="36632"/>
                  </a:lnTo>
                  <a:lnTo>
                    <a:pt x="95432" y="63100"/>
                  </a:lnTo>
                  <a:lnTo>
                    <a:pt x="63100" y="95432"/>
                  </a:lnTo>
                  <a:lnTo>
                    <a:pt x="36632" y="132870"/>
                  </a:lnTo>
                  <a:lnTo>
                    <a:pt x="16786" y="174653"/>
                  </a:lnTo>
                  <a:lnTo>
                    <a:pt x="4323" y="220024"/>
                  </a:lnTo>
                  <a:lnTo>
                    <a:pt x="0" y="268224"/>
                  </a:lnTo>
                  <a:lnTo>
                    <a:pt x="4323" y="316423"/>
                  </a:lnTo>
                  <a:lnTo>
                    <a:pt x="16786" y="361794"/>
                  </a:lnTo>
                  <a:lnTo>
                    <a:pt x="36632" y="403577"/>
                  </a:lnTo>
                  <a:lnTo>
                    <a:pt x="63100" y="441015"/>
                  </a:lnTo>
                  <a:lnTo>
                    <a:pt x="95432" y="473347"/>
                  </a:lnTo>
                  <a:lnTo>
                    <a:pt x="132870" y="499815"/>
                  </a:lnTo>
                  <a:lnTo>
                    <a:pt x="174653" y="519661"/>
                  </a:lnTo>
                  <a:lnTo>
                    <a:pt x="220024" y="532124"/>
                  </a:lnTo>
                  <a:lnTo>
                    <a:pt x="268224" y="536448"/>
                  </a:lnTo>
                  <a:lnTo>
                    <a:pt x="316423" y="532124"/>
                  </a:lnTo>
                  <a:lnTo>
                    <a:pt x="361794" y="519661"/>
                  </a:lnTo>
                  <a:lnTo>
                    <a:pt x="403577" y="499815"/>
                  </a:lnTo>
                  <a:lnTo>
                    <a:pt x="441015" y="473347"/>
                  </a:lnTo>
                  <a:lnTo>
                    <a:pt x="473347" y="441015"/>
                  </a:lnTo>
                  <a:lnTo>
                    <a:pt x="499815" y="403577"/>
                  </a:lnTo>
                  <a:lnTo>
                    <a:pt x="519661" y="361794"/>
                  </a:lnTo>
                  <a:lnTo>
                    <a:pt x="532124" y="316423"/>
                  </a:lnTo>
                  <a:lnTo>
                    <a:pt x="536448" y="268224"/>
                  </a:lnTo>
                  <a:lnTo>
                    <a:pt x="532124" y="220024"/>
                  </a:lnTo>
                  <a:lnTo>
                    <a:pt x="519661" y="174653"/>
                  </a:lnTo>
                  <a:lnTo>
                    <a:pt x="499815" y="132870"/>
                  </a:lnTo>
                  <a:lnTo>
                    <a:pt x="473347" y="95432"/>
                  </a:lnTo>
                  <a:lnTo>
                    <a:pt x="441015" y="63100"/>
                  </a:lnTo>
                  <a:lnTo>
                    <a:pt x="403577" y="36632"/>
                  </a:lnTo>
                  <a:lnTo>
                    <a:pt x="361794" y="16786"/>
                  </a:lnTo>
                  <a:lnTo>
                    <a:pt x="316423" y="432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5678546" y="2552826"/>
              <a:ext cx="165735" cy="33083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5</a:t>
              </a:r>
              <a:endParaRPr sz="2000">
                <a:latin typeface="Consolas"/>
                <a:cs typeface="Consola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348602" y="3709415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24" y="4323"/>
                  </a:lnTo>
                  <a:lnTo>
                    <a:pt x="174653" y="16786"/>
                  </a:lnTo>
                  <a:lnTo>
                    <a:pt x="132870" y="36632"/>
                  </a:lnTo>
                  <a:lnTo>
                    <a:pt x="95432" y="63100"/>
                  </a:lnTo>
                  <a:lnTo>
                    <a:pt x="63100" y="95432"/>
                  </a:lnTo>
                  <a:lnTo>
                    <a:pt x="36632" y="132870"/>
                  </a:lnTo>
                  <a:lnTo>
                    <a:pt x="16786" y="174653"/>
                  </a:lnTo>
                  <a:lnTo>
                    <a:pt x="4323" y="220024"/>
                  </a:lnTo>
                  <a:lnTo>
                    <a:pt x="0" y="268224"/>
                  </a:lnTo>
                  <a:lnTo>
                    <a:pt x="4323" y="316423"/>
                  </a:lnTo>
                  <a:lnTo>
                    <a:pt x="16786" y="361794"/>
                  </a:lnTo>
                  <a:lnTo>
                    <a:pt x="36632" y="403577"/>
                  </a:lnTo>
                  <a:lnTo>
                    <a:pt x="63100" y="441015"/>
                  </a:lnTo>
                  <a:lnTo>
                    <a:pt x="95432" y="473347"/>
                  </a:lnTo>
                  <a:lnTo>
                    <a:pt x="132870" y="499815"/>
                  </a:lnTo>
                  <a:lnTo>
                    <a:pt x="174653" y="519661"/>
                  </a:lnTo>
                  <a:lnTo>
                    <a:pt x="220024" y="532124"/>
                  </a:lnTo>
                  <a:lnTo>
                    <a:pt x="268224" y="536448"/>
                  </a:lnTo>
                  <a:lnTo>
                    <a:pt x="316423" y="532124"/>
                  </a:lnTo>
                  <a:lnTo>
                    <a:pt x="361794" y="519661"/>
                  </a:lnTo>
                  <a:lnTo>
                    <a:pt x="403577" y="499815"/>
                  </a:lnTo>
                  <a:lnTo>
                    <a:pt x="441015" y="473347"/>
                  </a:lnTo>
                  <a:lnTo>
                    <a:pt x="473347" y="441015"/>
                  </a:lnTo>
                  <a:lnTo>
                    <a:pt x="499815" y="403577"/>
                  </a:lnTo>
                  <a:lnTo>
                    <a:pt x="519661" y="361794"/>
                  </a:lnTo>
                  <a:lnTo>
                    <a:pt x="532124" y="316423"/>
                  </a:lnTo>
                  <a:lnTo>
                    <a:pt x="536448" y="268224"/>
                  </a:lnTo>
                  <a:lnTo>
                    <a:pt x="532124" y="220024"/>
                  </a:lnTo>
                  <a:lnTo>
                    <a:pt x="519661" y="174653"/>
                  </a:lnTo>
                  <a:lnTo>
                    <a:pt x="499815" y="132870"/>
                  </a:lnTo>
                  <a:lnTo>
                    <a:pt x="473347" y="95432"/>
                  </a:lnTo>
                  <a:lnTo>
                    <a:pt x="441015" y="63100"/>
                  </a:lnTo>
                  <a:lnTo>
                    <a:pt x="403577" y="36632"/>
                  </a:lnTo>
                  <a:lnTo>
                    <a:pt x="361794" y="16786"/>
                  </a:lnTo>
                  <a:lnTo>
                    <a:pt x="316423" y="432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 txBox="1"/>
            <p:nvPr/>
          </p:nvSpPr>
          <p:spPr>
            <a:xfrm>
              <a:off x="4533767" y="3797934"/>
              <a:ext cx="165735" cy="3308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2</a:t>
              </a:r>
              <a:endParaRPr sz="2000">
                <a:latin typeface="Consolas"/>
                <a:cs typeface="Consola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637650" y="3718559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24" y="4323"/>
                  </a:lnTo>
                  <a:lnTo>
                    <a:pt x="174653" y="16786"/>
                  </a:lnTo>
                  <a:lnTo>
                    <a:pt x="132870" y="36632"/>
                  </a:lnTo>
                  <a:lnTo>
                    <a:pt x="95432" y="63100"/>
                  </a:lnTo>
                  <a:lnTo>
                    <a:pt x="63100" y="95432"/>
                  </a:lnTo>
                  <a:lnTo>
                    <a:pt x="36632" y="132870"/>
                  </a:lnTo>
                  <a:lnTo>
                    <a:pt x="16786" y="174653"/>
                  </a:lnTo>
                  <a:lnTo>
                    <a:pt x="4323" y="220024"/>
                  </a:lnTo>
                  <a:lnTo>
                    <a:pt x="0" y="268224"/>
                  </a:lnTo>
                  <a:lnTo>
                    <a:pt x="4323" y="316423"/>
                  </a:lnTo>
                  <a:lnTo>
                    <a:pt x="16786" y="361794"/>
                  </a:lnTo>
                  <a:lnTo>
                    <a:pt x="36632" y="403577"/>
                  </a:lnTo>
                  <a:lnTo>
                    <a:pt x="63100" y="441015"/>
                  </a:lnTo>
                  <a:lnTo>
                    <a:pt x="95432" y="473347"/>
                  </a:lnTo>
                  <a:lnTo>
                    <a:pt x="132870" y="499815"/>
                  </a:lnTo>
                  <a:lnTo>
                    <a:pt x="174653" y="519661"/>
                  </a:lnTo>
                  <a:lnTo>
                    <a:pt x="220024" y="532124"/>
                  </a:lnTo>
                  <a:lnTo>
                    <a:pt x="268224" y="536448"/>
                  </a:lnTo>
                  <a:lnTo>
                    <a:pt x="316423" y="532124"/>
                  </a:lnTo>
                  <a:lnTo>
                    <a:pt x="361794" y="519661"/>
                  </a:lnTo>
                  <a:lnTo>
                    <a:pt x="403577" y="499815"/>
                  </a:lnTo>
                  <a:lnTo>
                    <a:pt x="441015" y="473347"/>
                  </a:lnTo>
                  <a:lnTo>
                    <a:pt x="473347" y="441015"/>
                  </a:lnTo>
                  <a:lnTo>
                    <a:pt x="499815" y="403577"/>
                  </a:lnTo>
                  <a:lnTo>
                    <a:pt x="519661" y="361794"/>
                  </a:lnTo>
                  <a:lnTo>
                    <a:pt x="532124" y="316423"/>
                  </a:lnTo>
                  <a:lnTo>
                    <a:pt x="536448" y="268224"/>
                  </a:lnTo>
                  <a:lnTo>
                    <a:pt x="532124" y="220024"/>
                  </a:lnTo>
                  <a:lnTo>
                    <a:pt x="519661" y="174653"/>
                  </a:lnTo>
                  <a:lnTo>
                    <a:pt x="499815" y="132870"/>
                  </a:lnTo>
                  <a:lnTo>
                    <a:pt x="473347" y="95432"/>
                  </a:lnTo>
                  <a:lnTo>
                    <a:pt x="441015" y="63100"/>
                  </a:lnTo>
                  <a:lnTo>
                    <a:pt x="403577" y="36632"/>
                  </a:lnTo>
                  <a:lnTo>
                    <a:pt x="361794" y="16786"/>
                  </a:lnTo>
                  <a:lnTo>
                    <a:pt x="316423" y="432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6823069" y="3807333"/>
              <a:ext cx="165735" cy="3308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4</a:t>
              </a:r>
              <a:endParaRPr sz="2000">
                <a:latin typeface="Consolas"/>
                <a:cs typeface="Consolas"/>
              </a:endParaRPr>
            </a:p>
          </p:txBody>
        </p:sp>
        <p:grpSp>
          <p:nvGrpSpPr>
            <p:cNvPr id="22" name="object 22"/>
            <p:cNvGrpSpPr/>
            <p:nvPr/>
          </p:nvGrpSpPr>
          <p:grpSpPr>
            <a:xfrm>
              <a:off x="3470968" y="1963102"/>
              <a:ext cx="4925060" cy="2039620"/>
              <a:chOff x="3805618" y="1963102"/>
              <a:chExt cx="4925060" cy="2039620"/>
            </a:xfrm>
          </p:grpSpPr>
          <p:sp>
            <p:nvSpPr>
              <p:cNvPr id="23" name="object 23"/>
              <p:cNvSpPr/>
              <p:nvPr/>
            </p:nvSpPr>
            <p:spPr>
              <a:xfrm>
                <a:off x="3819905" y="3073145"/>
                <a:ext cx="942340" cy="715010"/>
              </a:xfrm>
              <a:custGeom>
                <a:avLst/>
                <a:gdLst/>
                <a:ahLst/>
                <a:cxnLst/>
                <a:rect l="l" t="t" r="r" b="b"/>
                <a:pathLst>
                  <a:path w="942339" h="715010">
                    <a:moveTo>
                      <a:pt x="0" y="0"/>
                    </a:moveTo>
                    <a:lnTo>
                      <a:pt x="941832" y="714502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3912869" y="1977389"/>
                <a:ext cx="771525" cy="641350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641350">
                    <a:moveTo>
                      <a:pt x="0" y="640841"/>
                    </a:moveTo>
                    <a:lnTo>
                      <a:pt x="771271" y="0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5218938" y="2004821"/>
                <a:ext cx="68834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688339" h="538480">
                    <a:moveTo>
                      <a:pt x="0" y="0"/>
                    </a:moveTo>
                    <a:lnTo>
                      <a:pt x="688086" y="538226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26"/>
              <p:cNvSpPr/>
              <p:nvPr/>
            </p:nvSpPr>
            <p:spPr>
              <a:xfrm>
                <a:off x="6340601" y="2151125"/>
                <a:ext cx="622935" cy="466725"/>
              </a:xfrm>
              <a:custGeom>
                <a:avLst/>
                <a:gdLst/>
                <a:ahLst/>
                <a:cxnLst/>
                <a:rect l="l" t="t" r="r" b="b"/>
                <a:pathLst>
                  <a:path w="622934" h="466725">
                    <a:moveTo>
                      <a:pt x="0" y="466471"/>
                    </a:moveTo>
                    <a:lnTo>
                      <a:pt x="622681" y="0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27"/>
              <p:cNvSpPr/>
              <p:nvPr/>
            </p:nvSpPr>
            <p:spPr>
              <a:xfrm>
                <a:off x="5220461" y="3978401"/>
                <a:ext cx="1752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52600" h="9525">
                    <a:moveTo>
                      <a:pt x="0" y="0"/>
                    </a:moveTo>
                    <a:lnTo>
                      <a:pt x="1752092" y="9271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7509509" y="3086861"/>
                <a:ext cx="1207135" cy="901700"/>
              </a:xfrm>
              <a:custGeom>
                <a:avLst/>
                <a:gdLst/>
                <a:ahLst/>
                <a:cxnLst/>
                <a:rect l="l" t="t" r="r" b="b"/>
                <a:pathLst>
                  <a:path w="1207134" h="901700">
                    <a:moveTo>
                      <a:pt x="0" y="901192"/>
                    </a:moveTo>
                    <a:lnTo>
                      <a:pt x="1206754" y="0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29"/>
              <p:cNvSpPr/>
              <p:nvPr/>
            </p:nvSpPr>
            <p:spPr>
              <a:xfrm>
                <a:off x="7422641" y="2013965"/>
                <a:ext cx="1194435" cy="615315"/>
              </a:xfrm>
              <a:custGeom>
                <a:avLst/>
                <a:gdLst/>
                <a:ahLst/>
                <a:cxnLst/>
                <a:rect l="l" t="t" r="r" b="b"/>
                <a:pathLst>
                  <a:path w="1194434" h="615314">
                    <a:moveTo>
                      <a:pt x="0" y="0"/>
                    </a:moveTo>
                    <a:lnTo>
                      <a:pt x="1194308" y="615315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250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50014" y="4096099"/>
            <a:ext cx="10334808" cy="21929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lang="zh-CN" altLang="en-US" sz="2000" dirty="0"/>
              <a:t>双向 </a:t>
            </a:r>
            <a:r>
              <a:rPr lang="en-US" altLang="zh-CN" sz="2000" dirty="0"/>
              <a:t>BFS </a:t>
            </a:r>
            <a:r>
              <a:rPr lang="zh-CN" altLang="en-US" sz="2000" dirty="0"/>
              <a:t>的关键在于从起点和终点同时进行广度优先搜索，</a:t>
            </a:r>
            <a:r>
              <a:rPr lang="zh-CN" altLang="en-US" sz="2000" b="1" dirty="0">
                <a:solidFill>
                  <a:srgbClr val="C00000"/>
                </a:solidFill>
              </a:rPr>
              <a:t>逐层扩展</a:t>
            </a:r>
            <a:r>
              <a:rPr lang="zh-CN" altLang="en-US" sz="2000" dirty="0"/>
              <a:t>，直到两边的搜索前沿相遇。这样才可以保证找到的路径是最短的。</a:t>
            </a:r>
            <a:endParaRPr lang="en-US" altLang="zh-CN" sz="2000" dirty="0"/>
          </a:p>
          <a:p>
            <a:pPr marL="12700">
              <a:lnSpc>
                <a:spcPct val="200000"/>
              </a:lnSpc>
              <a:spcBef>
                <a:spcPts val="100"/>
              </a:spcBef>
            </a:pPr>
            <a:r>
              <a:rPr lang="zh-CN" altLang="en-US" sz="2000" b="1" dirty="0">
                <a:solidFill>
                  <a:srgbClr val="C00000"/>
                </a:solidFill>
                <a:cs typeface="等线"/>
              </a:rPr>
              <a:t>错误的操作：从 </a:t>
            </a:r>
            <a:r>
              <a:rPr lang="en-US" altLang="zh-CN" sz="2000" b="1" dirty="0" err="1">
                <a:solidFill>
                  <a:srgbClr val="C00000"/>
                </a:solidFill>
                <a:cs typeface="等线"/>
              </a:rPr>
              <a:t>qStart</a:t>
            </a:r>
            <a:r>
              <a:rPr lang="en-US" altLang="zh-CN" sz="2000" b="1" dirty="0">
                <a:solidFill>
                  <a:srgbClr val="C00000"/>
                </a:solidFill>
                <a:cs typeface="等线"/>
              </a:rPr>
              <a:t> </a:t>
            </a:r>
            <a:r>
              <a:rPr lang="zh-CN" altLang="en-US" sz="2000" b="1" dirty="0">
                <a:solidFill>
                  <a:srgbClr val="C00000"/>
                </a:solidFill>
                <a:cs typeface="等线"/>
              </a:rPr>
              <a:t>和 </a:t>
            </a:r>
            <a:r>
              <a:rPr lang="en-US" altLang="zh-CN" sz="2000" b="1" dirty="0" err="1">
                <a:solidFill>
                  <a:srgbClr val="C00000"/>
                </a:solidFill>
                <a:cs typeface="等线"/>
              </a:rPr>
              <a:t>qGoal</a:t>
            </a:r>
            <a:r>
              <a:rPr lang="en-US" altLang="zh-CN" sz="2000" b="1" dirty="0">
                <a:solidFill>
                  <a:srgbClr val="C00000"/>
                </a:solidFill>
                <a:cs typeface="等线"/>
              </a:rPr>
              <a:t> </a:t>
            </a:r>
            <a:r>
              <a:rPr lang="zh-CN" altLang="en-US" sz="2000" b="1" dirty="0">
                <a:solidFill>
                  <a:srgbClr val="C00000"/>
                </a:solidFill>
                <a:cs typeface="等线"/>
              </a:rPr>
              <a:t>队列各弹出一个元素，然后检查它们是否相遇。</a:t>
            </a:r>
            <a:endParaRPr lang="en-US" altLang="zh-CN" sz="2000" b="1" dirty="0">
              <a:solidFill>
                <a:srgbClr val="C00000"/>
              </a:solidFill>
              <a:cs typeface="等线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cs typeface="等线"/>
              </a:rPr>
              <a:t>正确的操作：在每次迭代中，从较小队列中弹出</a:t>
            </a:r>
            <a:r>
              <a:rPr lang="zh-CN" altLang="en-US" sz="2000" b="1" dirty="0">
                <a:solidFill>
                  <a:srgbClr val="FF0000"/>
                </a:solidFill>
                <a:cs typeface="等线"/>
              </a:rPr>
              <a:t>所有节点</a:t>
            </a:r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cs typeface="等线"/>
              </a:rPr>
              <a:t>，然后扩展该节点的邻居。对于每个邻居节点，检查它是否已经被对方方向访问过。然后再对另一个队列如此操作。</a:t>
            </a:r>
            <a:endParaRPr sz="2000" b="1" dirty="0">
              <a:solidFill>
                <a:schemeClr val="accent6">
                  <a:lumMod val="50000"/>
                </a:schemeClr>
              </a:solidFill>
              <a:cs typeface="等线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120258" y="2246471"/>
            <a:ext cx="536575" cy="538480"/>
          </a:xfrm>
          <a:custGeom>
            <a:avLst/>
            <a:gdLst/>
            <a:ahLst/>
            <a:cxnLst/>
            <a:rect l="l" t="t" r="r" b="b"/>
            <a:pathLst>
              <a:path w="536575" h="538480">
                <a:moveTo>
                  <a:pt x="268224" y="0"/>
                </a:moveTo>
                <a:lnTo>
                  <a:pt x="220024" y="4332"/>
                </a:lnTo>
                <a:lnTo>
                  <a:pt x="174653" y="16824"/>
                </a:lnTo>
                <a:lnTo>
                  <a:pt x="132870" y="36717"/>
                </a:lnTo>
                <a:lnTo>
                  <a:pt x="95432" y="63251"/>
                </a:lnTo>
                <a:lnTo>
                  <a:pt x="63100" y="95668"/>
                </a:lnTo>
                <a:lnTo>
                  <a:pt x="36632" y="133208"/>
                </a:lnTo>
                <a:lnTo>
                  <a:pt x="16786" y="175114"/>
                </a:lnTo>
                <a:lnTo>
                  <a:pt x="4323" y="220626"/>
                </a:lnTo>
                <a:lnTo>
                  <a:pt x="0" y="268986"/>
                </a:lnTo>
                <a:lnTo>
                  <a:pt x="4323" y="317345"/>
                </a:lnTo>
                <a:lnTo>
                  <a:pt x="16786" y="362857"/>
                </a:lnTo>
                <a:lnTo>
                  <a:pt x="36632" y="404763"/>
                </a:lnTo>
                <a:lnTo>
                  <a:pt x="63100" y="442303"/>
                </a:lnTo>
                <a:lnTo>
                  <a:pt x="95432" y="474720"/>
                </a:lnTo>
                <a:lnTo>
                  <a:pt x="132870" y="501254"/>
                </a:lnTo>
                <a:lnTo>
                  <a:pt x="174653" y="521147"/>
                </a:lnTo>
                <a:lnTo>
                  <a:pt x="220024" y="533639"/>
                </a:lnTo>
                <a:lnTo>
                  <a:pt x="268224" y="537972"/>
                </a:lnTo>
                <a:lnTo>
                  <a:pt x="316423" y="533639"/>
                </a:lnTo>
                <a:lnTo>
                  <a:pt x="361794" y="521147"/>
                </a:lnTo>
                <a:lnTo>
                  <a:pt x="403577" y="501254"/>
                </a:lnTo>
                <a:lnTo>
                  <a:pt x="441015" y="474720"/>
                </a:lnTo>
                <a:lnTo>
                  <a:pt x="473347" y="442303"/>
                </a:lnTo>
                <a:lnTo>
                  <a:pt x="499815" y="404763"/>
                </a:lnTo>
                <a:lnTo>
                  <a:pt x="519661" y="362857"/>
                </a:lnTo>
                <a:lnTo>
                  <a:pt x="532124" y="317345"/>
                </a:lnTo>
                <a:lnTo>
                  <a:pt x="536448" y="268986"/>
                </a:lnTo>
                <a:lnTo>
                  <a:pt x="532124" y="220626"/>
                </a:lnTo>
                <a:lnTo>
                  <a:pt x="519661" y="175114"/>
                </a:lnTo>
                <a:lnTo>
                  <a:pt x="499815" y="133208"/>
                </a:lnTo>
                <a:lnTo>
                  <a:pt x="473347" y="95668"/>
                </a:lnTo>
                <a:lnTo>
                  <a:pt x="441015" y="63251"/>
                </a:lnTo>
                <a:lnTo>
                  <a:pt x="403577" y="36717"/>
                </a:lnTo>
                <a:lnTo>
                  <a:pt x="361794" y="16824"/>
                </a:lnTo>
                <a:lnTo>
                  <a:pt x="316423" y="4332"/>
                </a:lnTo>
                <a:lnTo>
                  <a:pt x="268224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05042" y="2335626"/>
            <a:ext cx="1657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S</a:t>
            </a:r>
            <a:endParaRPr sz="2000">
              <a:latin typeface="Consolas"/>
              <a:cs typeface="Consola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202797" y="2247995"/>
            <a:ext cx="538480" cy="536575"/>
          </a:xfrm>
          <a:custGeom>
            <a:avLst/>
            <a:gdLst/>
            <a:ahLst/>
            <a:cxnLst/>
            <a:rect l="l" t="t" r="r" b="b"/>
            <a:pathLst>
              <a:path w="538479" h="536575">
                <a:moveTo>
                  <a:pt x="268986" y="0"/>
                </a:moveTo>
                <a:lnTo>
                  <a:pt x="220626" y="4323"/>
                </a:lnTo>
                <a:lnTo>
                  <a:pt x="175114" y="16786"/>
                </a:lnTo>
                <a:lnTo>
                  <a:pt x="133208" y="36632"/>
                </a:lnTo>
                <a:lnTo>
                  <a:pt x="95668" y="63100"/>
                </a:lnTo>
                <a:lnTo>
                  <a:pt x="63251" y="95432"/>
                </a:lnTo>
                <a:lnTo>
                  <a:pt x="36717" y="132870"/>
                </a:lnTo>
                <a:lnTo>
                  <a:pt x="16824" y="174653"/>
                </a:lnTo>
                <a:lnTo>
                  <a:pt x="4332" y="220024"/>
                </a:lnTo>
                <a:lnTo>
                  <a:pt x="0" y="268224"/>
                </a:lnTo>
                <a:lnTo>
                  <a:pt x="4332" y="316423"/>
                </a:lnTo>
                <a:lnTo>
                  <a:pt x="16824" y="361794"/>
                </a:lnTo>
                <a:lnTo>
                  <a:pt x="36717" y="403577"/>
                </a:lnTo>
                <a:lnTo>
                  <a:pt x="63251" y="441015"/>
                </a:lnTo>
                <a:lnTo>
                  <a:pt x="95668" y="473347"/>
                </a:lnTo>
                <a:lnTo>
                  <a:pt x="133208" y="499815"/>
                </a:lnTo>
                <a:lnTo>
                  <a:pt x="175114" y="519661"/>
                </a:lnTo>
                <a:lnTo>
                  <a:pt x="220626" y="532124"/>
                </a:lnTo>
                <a:lnTo>
                  <a:pt x="268986" y="536448"/>
                </a:lnTo>
                <a:lnTo>
                  <a:pt x="317345" y="532124"/>
                </a:lnTo>
                <a:lnTo>
                  <a:pt x="362857" y="519661"/>
                </a:lnTo>
                <a:lnTo>
                  <a:pt x="404763" y="499815"/>
                </a:lnTo>
                <a:lnTo>
                  <a:pt x="442303" y="473347"/>
                </a:lnTo>
                <a:lnTo>
                  <a:pt x="474720" y="441015"/>
                </a:lnTo>
                <a:lnTo>
                  <a:pt x="501254" y="403577"/>
                </a:lnTo>
                <a:lnTo>
                  <a:pt x="521147" y="361794"/>
                </a:lnTo>
                <a:lnTo>
                  <a:pt x="533639" y="316423"/>
                </a:lnTo>
                <a:lnTo>
                  <a:pt x="537972" y="268224"/>
                </a:lnTo>
                <a:lnTo>
                  <a:pt x="533639" y="220024"/>
                </a:lnTo>
                <a:lnTo>
                  <a:pt x="521147" y="174653"/>
                </a:lnTo>
                <a:lnTo>
                  <a:pt x="501254" y="132870"/>
                </a:lnTo>
                <a:lnTo>
                  <a:pt x="474720" y="95432"/>
                </a:lnTo>
                <a:lnTo>
                  <a:pt x="442303" y="63100"/>
                </a:lnTo>
                <a:lnTo>
                  <a:pt x="404763" y="36632"/>
                </a:lnTo>
                <a:lnTo>
                  <a:pt x="362857" y="16786"/>
                </a:lnTo>
                <a:lnTo>
                  <a:pt x="317345" y="4323"/>
                </a:lnTo>
                <a:lnTo>
                  <a:pt x="268986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389106" y="2336769"/>
            <a:ext cx="1657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T</a:t>
            </a:r>
            <a:endParaRPr sz="2000" dirty="0">
              <a:latin typeface="Consolas"/>
              <a:cs typeface="Consola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348602" y="1406748"/>
            <a:ext cx="536575" cy="536575"/>
          </a:xfrm>
          <a:custGeom>
            <a:avLst/>
            <a:gdLst/>
            <a:ahLst/>
            <a:cxnLst/>
            <a:rect l="l" t="t" r="r" b="b"/>
            <a:pathLst>
              <a:path w="536575" h="536575">
                <a:moveTo>
                  <a:pt x="268224" y="0"/>
                </a:moveTo>
                <a:lnTo>
                  <a:pt x="220024" y="4323"/>
                </a:lnTo>
                <a:lnTo>
                  <a:pt x="174653" y="16786"/>
                </a:lnTo>
                <a:lnTo>
                  <a:pt x="132870" y="36632"/>
                </a:lnTo>
                <a:lnTo>
                  <a:pt x="95432" y="63100"/>
                </a:lnTo>
                <a:lnTo>
                  <a:pt x="63100" y="95432"/>
                </a:lnTo>
                <a:lnTo>
                  <a:pt x="36632" y="132870"/>
                </a:lnTo>
                <a:lnTo>
                  <a:pt x="16786" y="174653"/>
                </a:lnTo>
                <a:lnTo>
                  <a:pt x="4323" y="220024"/>
                </a:lnTo>
                <a:lnTo>
                  <a:pt x="0" y="268224"/>
                </a:lnTo>
                <a:lnTo>
                  <a:pt x="4323" y="316423"/>
                </a:lnTo>
                <a:lnTo>
                  <a:pt x="16786" y="361794"/>
                </a:lnTo>
                <a:lnTo>
                  <a:pt x="36632" y="403577"/>
                </a:lnTo>
                <a:lnTo>
                  <a:pt x="63100" y="441015"/>
                </a:lnTo>
                <a:lnTo>
                  <a:pt x="95432" y="473347"/>
                </a:lnTo>
                <a:lnTo>
                  <a:pt x="132870" y="499815"/>
                </a:lnTo>
                <a:lnTo>
                  <a:pt x="174653" y="519661"/>
                </a:lnTo>
                <a:lnTo>
                  <a:pt x="220024" y="532124"/>
                </a:lnTo>
                <a:lnTo>
                  <a:pt x="268224" y="536448"/>
                </a:lnTo>
                <a:lnTo>
                  <a:pt x="316423" y="532124"/>
                </a:lnTo>
                <a:lnTo>
                  <a:pt x="361794" y="519661"/>
                </a:lnTo>
                <a:lnTo>
                  <a:pt x="403577" y="499815"/>
                </a:lnTo>
                <a:lnTo>
                  <a:pt x="441015" y="473347"/>
                </a:lnTo>
                <a:lnTo>
                  <a:pt x="473347" y="441015"/>
                </a:lnTo>
                <a:lnTo>
                  <a:pt x="499815" y="403577"/>
                </a:lnTo>
                <a:lnTo>
                  <a:pt x="519661" y="361794"/>
                </a:lnTo>
                <a:lnTo>
                  <a:pt x="532124" y="316423"/>
                </a:lnTo>
                <a:lnTo>
                  <a:pt x="536448" y="268224"/>
                </a:lnTo>
                <a:lnTo>
                  <a:pt x="532124" y="220024"/>
                </a:lnTo>
                <a:lnTo>
                  <a:pt x="519661" y="174653"/>
                </a:lnTo>
                <a:lnTo>
                  <a:pt x="499815" y="132870"/>
                </a:lnTo>
                <a:lnTo>
                  <a:pt x="473347" y="95432"/>
                </a:lnTo>
                <a:lnTo>
                  <a:pt x="441015" y="63100"/>
                </a:lnTo>
                <a:lnTo>
                  <a:pt x="403577" y="36632"/>
                </a:lnTo>
                <a:lnTo>
                  <a:pt x="361794" y="16786"/>
                </a:lnTo>
                <a:lnTo>
                  <a:pt x="316423" y="4323"/>
                </a:lnTo>
                <a:lnTo>
                  <a:pt x="268224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533767" y="1495267"/>
            <a:ext cx="1657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1</a:t>
            </a:r>
            <a:endParaRPr sz="2000"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547733" y="1391508"/>
            <a:ext cx="538480" cy="536575"/>
          </a:xfrm>
          <a:custGeom>
            <a:avLst/>
            <a:gdLst/>
            <a:ahLst/>
            <a:cxnLst/>
            <a:rect l="l" t="t" r="r" b="b"/>
            <a:pathLst>
              <a:path w="538479" h="536575">
                <a:moveTo>
                  <a:pt x="268986" y="0"/>
                </a:moveTo>
                <a:lnTo>
                  <a:pt x="220626" y="4323"/>
                </a:lnTo>
                <a:lnTo>
                  <a:pt x="175114" y="16786"/>
                </a:lnTo>
                <a:lnTo>
                  <a:pt x="133208" y="36632"/>
                </a:lnTo>
                <a:lnTo>
                  <a:pt x="95668" y="63100"/>
                </a:lnTo>
                <a:lnTo>
                  <a:pt x="63251" y="95432"/>
                </a:lnTo>
                <a:lnTo>
                  <a:pt x="36717" y="132870"/>
                </a:lnTo>
                <a:lnTo>
                  <a:pt x="16824" y="174653"/>
                </a:lnTo>
                <a:lnTo>
                  <a:pt x="4332" y="220024"/>
                </a:lnTo>
                <a:lnTo>
                  <a:pt x="0" y="268224"/>
                </a:lnTo>
                <a:lnTo>
                  <a:pt x="4332" y="316423"/>
                </a:lnTo>
                <a:lnTo>
                  <a:pt x="16824" y="361794"/>
                </a:lnTo>
                <a:lnTo>
                  <a:pt x="36717" y="403577"/>
                </a:lnTo>
                <a:lnTo>
                  <a:pt x="63251" y="441015"/>
                </a:lnTo>
                <a:lnTo>
                  <a:pt x="95668" y="473347"/>
                </a:lnTo>
                <a:lnTo>
                  <a:pt x="133208" y="499815"/>
                </a:lnTo>
                <a:lnTo>
                  <a:pt x="175114" y="519661"/>
                </a:lnTo>
                <a:lnTo>
                  <a:pt x="220626" y="532124"/>
                </a:lnTo>
                <a:lnTo>
                  <a:pt x="268986" y="536448"/>
                </a:lnTo>
                <a:lnTo>
                  <a:pt x="317345" y="532124"/>
                </a:lnTo>
                <a:lnTo>
                  <a:pt x="362857" y="519661"/>
                </a:lnTo>
                <a:lnTo>
                  <a:pt x="404763" y="499815"/>
                </a:lnTo>
                <a:lnTo>
                  <a:pt x="442303" y="473347"/>
                </a:lnTo>
                <a:lnTo>
                  <a:pt x="474720" y="441015"/>
                </a:lnTo>
                <a:lnTo>
                  <a:pt x="501254" y="403577"/>
                </a:lnTo>
                <a:lnTo>
                  <a:pt x="521147" y="361794"/>
                </a:lnTo>
                <a:lnTo>
                  <a:pt x="533639" y="316423"/>
                </a:lnTo>
                <a:lnTo>
                  <a:pt x="537972" y="268224"/>
                </a:lnTo>
                <a:lnTo>
                  <a:pt x="533639" y="220024"/>
                </a:lnTo>
                <a:lnTo>
                  <a:pt x="521147" y="174653"/>
                </a:lnTo>
                <a:lnTo>
                  <a:pt x="501254" y="132870"/>
                </a:lnTo>
                <a:lnTo>
                  <a:pt x="474720" y="95432"/>
                </a:lnTo>
                <a:lnTo>
                  <a:pt x="442303" y="63100"/>
                </a:lnTo>
                <a:lnTo>
                  <a:pt x="404763" y="36632"/>
                </a:lnTo>
                <a:lnTo>
                  <a:pt x="362857" y="16786"/>
                </a:lnTo>
                <a:lnTo>
                  <a:pt x="317345" y="4323"/>
                </a:lnTo>
                <a:lnTo>
                  <a:pt x="268986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734043" y="1479645"/>
            <a:ext cx="1657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3</a:t>
            </a:r>
            <a:endParaRPr sz="2000">
              <a:latin typeface="Consolas"/>
              <a:cs typeface="Consola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493126" y="2162651"/>
            <a:ext cx="536575" cy="536575"/>
          </a:xfrm>
          <a:custGeom>
            <a:avLst/>
            <a:gdLst/>
            <a:ahLst/>
            <a:cxnLst/>
            <a:rect l="l" t="t" r="r" b="b"/>
            <a:pathLst>
              <a:path w="536575" h="536575">
                <a:moveTo>
                  <a:pt x="268224" y="0"/>
                </a:moveTo>
                <a:lnTo>
                  <a:pt x="220024" y="4323"/>
                </a:lnTo>
                <a:lnTo>
                  <a:pt x="174653" y="16786"/>
                </a:lnTo>
                <a:lnTo>
                  <a:pt x="132870" y="36632"/>
                </a:lnTo>
                <a:lnTo>
                  <a:pt x="95432" y="63100"/>
                </a:lnTo>
                <a:lnTo>
                  <a:pt x="63100" y="95432"/>
                </a:lnTo>
                <a:lnTo>
                  <a:pt x="36632" y="132870"/>
                </a:lnTo>
                <a:lnTo>
                  <a:pt x="16786" y="174653"/>
                </a:lnTo>
                <a:lnTo>
                  <a:pt x="4323" y="220024"/>
                </a:lnTo>
                <a:lnTo>
                  <a:pt x="0" y="268224"/>
                </a:lnTo>
                <a:lnTo>
                  <a:pt x="4323" y="316423"/>
                </a:lnTo>
                <a:lnTo>
                  <a:pt x="16786" y="361794"/>
                </a:lnTo>
                <a:lnTo>
                  <a:pt x="36632" y="403577"/>
                </a:lnTo>
                <a:lnTo>
                  <a:pt x="63100" y="441015"/>
                </a:lnTo>
                <a:lnTo>
                  <a:pt x="95432" y="473347"/>
                </a:lnTo>
                <a:lnTo>
                  <a:pt x="132870" y="499815"/>
                </a:lnTo>
                <a:lnTo>
                  <a:pt x="174653" y="519661"/>
                </a:lnTo>
                <a:lnTo>
                  <a:pt x="220024" y="532124"/>
                </a:lnTo>
                <a:lnTo>
                  <a:pt x="268224" y="536448"/>
                </a:lnTo>
                <a:lnTo>
                  <a:pt x="316423" y="532124"/>
                </a:lnTo>
                <a:lnTo>
                  <a:pt x="361794" y="519661"/>
                </a:lnTo>
                <a:lnTo>
                  <a:pt x="403577" y="499815"/>
                </a:lnTo>
                <a:lnTo>
                  <a:pt x="441015" y="473347"/>
                </a:lnTo>
                <a:lnTo>
                  <a:pt x="473347" y="441015"/>
                </a:lnTo>
                <a:lnTo>
                  <a:pt x="499815" y="403577"/>
                </a:lnTo>
                <a:lnTo>
                  <a:pt x="519661" y="361794"/>
                </a:lnTo>
                <a:lnTo>
                  <a:pt x="532124" y="316423"/>
                </a:lnTo>
                <a:lnTo>
                  <a:pt x="536448" y="268224"/>
                </a:lnTo>
                <a:lnTo>
                  <a:pt x="532124" y="220024"/>
                </a:lnTo>
                <a:lnTo>
                  <a:pt x="519661" y="174653"/>
                </a:lnTo>
                <a:lnTo>
                  <a:pt x="499815" y="132870"/>
                </a:lnTo>
                <a:lnTo>
                  <a:pt x="473347" y="95432"/>
                </a:lnTo>
                <a:lnTo>
                  <a:pt x="441015" y="63100"/>
                </a:lnTo>
                <a:lnTo>
                  <a:pt x="403577" y="36632"/>
                </a:lnTo>
                <a:lnTo>
                  <a:pt x="361794" y="16786"/>
                </a:lnTo>
                <a:lnTo>
                  <a:pt x="316423" y="4323"/>
                </a:lnTo>
                <a:lnTo>
                  <a:pt x="268224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678546" y="2251170"/>
            <a:ext cx="1657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5</a:t>
            </a:r>
            <a:endParaRPr sz="2000">
              <a:latin typeface="Consolas"/>
              <a:cs typeface="Consola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348602" y="3407759"/>
            <a:ext cx="536575" cy="536575"/>
          </a:xfrm>
          <a:custGeom>
            <a:avLst/>
            <a:gdLst/>
            <a:ahLst/>
            <a:cxnLst/>
            <a:rect l="l" t="t" r="r" b="b"/>
            <a:pathLst>
              <a:path w="536575" h="536575">
                <a:moveTo>
                  <a:pt x="268224" y="0"/>
                </a:moveTo>
                <a:lnTo>
                  <a:pt x="220024" y="4323"/>
                </a:lnTo>
                <a:lnTo>
                  <a:pt x="174653" y="16786"/>
                </a:lnTo>
                <a:lnTo>
                  <a:pt x="132870" y="36632"/>
                </a:lnTo>
                <a:lnTo>
                  <a:pt x="95432" y="63100"/>
                </a:lnTo>
                <a:lnTo>
                  <a:pt x="63100" y="95432"/>
                </a:lnTo>
                <a:lnTo>
                  <a:pt x="36632" y="132870"/>
                </a:lnTo>
                <a:lnTo>
                  <a:pt x="16786" y="174653"/>
                </a:lnTo>
                <a:lnTo>
                  <a:pt x="4323" y="220024"/>
                </a:lnTo>
                <a:lnTo>
                  <a:pt x="0" y="268224"/>
                </a:lnTo>
                <a:lnTo>
                  <a:pt x="4323" y="316423"/>
                </a:lnTo>
                <a:lnTo>
                  <a:pt x="16786" y="361794"/>
                </a:lnTo>
                <a:lnTo>
                  <a:pt x="36632" y="403577"/>
                </a:lnTo>
                <a:lnTo>
                  <a:pt x="63100" y="441015"/>
                </a:lnTo>
                <a:lnTo>
                  <a:pt x="95432" y="473347"/>
                </a:lnTo>
                <a:lnTo>
                  <a:pt x="132870" y="499815"/>
                </a:lnTo>
                <a:lnTo>
                  <a:pt x="174653" y="519661"/>
                </a:lnTo>
                <a:lnTo>
                  <a:pt x="220024" y="532124"/>
                </a:lnTo>
                <a:lnTo>
                  <a:pt x="268224" y="536448"/>
                </a:lnTo>
                <a:lnTo>
                  <a:pt x="316423" y="532124"/>
                </a:lnTo>
                <a:lnTo>
                  <a:pt x="361794" y="519661"/>
                </a:lnTo>
                <a:lnTo>
                  <a:pt x="403577" y="499815"/>
                </a:lnTo>
                <a:lnTo>
                  <a:pt x="441015" y="473347"/>
                </a:lnTo>
                <a:lnTo>
                  <a:pt x="473347" y="441015"/>
                </a:lnTo>
                <a:lnTo>
                  <a:pt x="499815" y="403577"/>
                </a:lnTo>
                <a:lnTo>
                  <a:pt x="519661" y="361794"/>
                </a:lnTo>
                <a:lnTo>
                  <a:pt x="532124" y="316423"/>
                </a:lnTo>
                <a:lnTo>
                  <a:pt x="536448" y="268224"/>
                </a:lnTo>
                <a:lnTo>
                  <a:pt x="532124" y="220024"/>
                </a:lnTo>
                <a:lnTo>
                  <a:pt x="519661" y="174653"/>
                </a:lnTo>
                <a:lnTo>
                  <a:pt x="499815" y="132870"/>
                </a:lnTo>
                <a:lnTo>
                  <a:pt x="473347" y="95432"/>
                </a:lnTo>
                <a:lnTo>
                  <a:pt x="441015" y="63100"/>
                </a:lnTo>
                <a:lnTo>
                  <a:pt x="403577" y="36632"/>
                </a:lnTo>
                <a:lnTo>
                  <a:pt x="361794" y="16786"/>
                </a:lnTo>
                <a:lnTo>
                  <a:pt x="316423" y="4323"/>
                </a:lnTo>
                <a:lnTo>
                  <a:pt x="268224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533767" y="3496278"/>
            <a:ext cx="1657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2</a:t>
            </a:r>
            <a:endParaRPr sz="2000">
              <a:latin typeface="Consolas"/>
              <a:cs typeface="Consola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37650" y="3416903"/>
            <a:ext cx="536575" cy="536575"/>
          </a:xfrm>
          <a:custGeom>
            <a:avLst/>
            <a:gdLst/>
            <a:ahLst/>
            <a:cxnLst/>
            <a:rect l="l" t="t" r="r" b="b"/>
            <a:pathLst>
              <a:path w="536575" h="536575">
                <a:moveTo>
                  <a:pt x="268224" y="0"/>
                </a:moveTo>
                <a:lnTo>
                  <a:pt x="220024" y="4323"/>
                </a:lnTo>
                <a:lnTo>
                  <a:pt x="174653" y="16786"/>
                </a:lnTo>
                <a:lnTo>
                  <a:pt x="132870" y="36632"/>
                </a:lnTo>
                <a:lnTo>
                  <a:pt x="95432" y="63100"/>
                </a:lnTo>
                <a:lnTo>
                  <a:pt x="63100" y="95432"/>
                </a:lnTo>
                <a:lnTo>
                  <a:pt x="36632" y="132870"/>
                </a:lnTo>
                <a:lnTo>
                  <a:pt x="16786" y="174653"/>
                </a:lnTo>
                <a:lnTo>
                  <a:pt x="4323" y="220024"/>
                </a:lnTo>
                <a:lnTo>
                  <a:pt x="0" y="268224"/>
                </a:lnTo>
                <a:lnTo>
                  <a:pt x="4323" y="316423"/>
                </a:lnTo>
                <a:lnTo>
                  <a:pt x="16786" y="361794"/>
                </a:lnTo>
                <a:lnTo>
                  <a:pt x="36632" y="403577"/>
                </a:lnTo>
                <a:lnTo>
                  <a:pt x="63100" y="441015"/>
                </a:lnTo>
                <a:lnTo>
                  <a:pt x="95432" y="473347"/>
                </a:lnTo>
                <a:lnTo>
                  <a:pt x="132870" y="499815"/>
                </a:lnTo>
                <a:lnTo>
                  <a:pt x="174653" y="519661"/>
                </a:lnTo>
                <a:lnTo>
                  <a:pt x="220024" y="532124"/>
                </a:lnTo>
                <a:lnTo>
                  <a:pt x="268224" y="536448"/>
                </a:lnTo>
                <a:lnTo>
                  <a:pt x="316423" y="532124"/>
                </a:lnTo>
                <a:lnTo>
                  <a:pt x="361794" y="519661"/>
                </a:lnTo>
                <a:lnTo>
                  <a:pt x="403577" y="499815"/>
                </a:lnTo>
                <a:lnTo>
                  <a:pt x="441015" y="473347"/>
                </a:lnTo>
                <a:lnTo>
                  <a:pt x="473347" y="441015"/>
                </a:lnTo>
                <a:lnTo>
                  <a:pt x="499815" y="403577"/>
                </a:lnTo>
                <a:lnTo>
                  <a:pt x="519661" y="361794"/>
                </a:lnTo>
                <a:lnTo>
                  <a:pt x="532124" y="316423"/>
                </a:lnTo>
                <a:lnTo>
                  <a:pt x="536448" y="268224"/>
                </a:lnTo>
                <a:lnTo>
                  <a:pt x="532124" y="220024"/>
                </a:lnTo>
                <a:lnTo>
                  <a:pt x="519661" y="174653"/>
                </a:lnTo>
                <a:lnTo>
                  <a:pt x="499815" y="132870"/>
                </a:lnTo>
                <a:lnTo>
                  <a:pt x="473347" y="95432"/>
                </a:lnTo>
                <a:lnTo>
                  <a:pt x="441015" y="63100"/>
                </a:lnTo>
                <a:lnTo>
                  <a:pt x="403577" y="36632"/>
                </a:lnTo>
                <a:lnTo>
                  <a:pt x="361794" y="16786"/>
                </a:lnTo>
                <a:lnTo>
                  <a:pt x="316423" y="4323"/>
                </a:lnTo>
                <a:lnTo>
                  <a:pt x="268224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823069" y="3505677"/>
            <a:ext cx="1657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4</a:t>
            </a:r>
            <a:endParaRPr sz="2000">
              <a:latin typeface="Consolas"/>
              <a:cs typeface="Consola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70968" y="1661446"/>
            <a:ext cx="4925060" cy="2039620"/>
            <a:chOff x="3805618" y="1963102"/>
            <a:chExt cx="4925060" cy="2039620"/>
          </a:xfrm>
        </p:grpSpPr>
        <p:sp>
          <p:nvSpPr>
            <p:cNvPr id="23" name="object 23"/>
            <p:cNvSpPr/>
            <p:nvPr/>
          </p:nvSpPr>
          <p:spPr>
            <a:xfrm>
              <a:off x="3819905" y="3073145"/>
              <a:ext cx="942340" cy="715010"/>
            </a:xfrm>
            <a:custGeom>
              <a:avLst/>
              <a:gdLst/>
              <a:ahLst/>
              <a:cxnLst/>
              <a:rect l="l" t="t" r="r" b="b"/>
              <a:pathLst>
                <a:path w="942339" h="715010">
                  <a:moveTo>
                    <a:pt x="0" y="0"/>
                  </a:moveTo>
                  <a:lnTo>
                    <a:pt x="941832" y="714502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12869" y="1977389"/>
              <a:ext cx="771525" cy="641350"/>
            </a:xfrm>
            <a:custGeom>
              <a:avLst/>
              <a:gdLst/>
              <a:ahLst/>
              <a:cxnLst/>
              <a:rect l="l" t="t" r="r" b="b"/>
              <a:pathLst>
                <a:path w="771525" h="641350">
                  <a:moveTo>
                    <a:pt x="0" y="640841"/>
                  </a:moveTo>
                  <a:lnTo>
                    <a:pt x="771271" y="0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18938" y="2004821"/>
              <a:ext cx="688340" cy="538480"/>
            </a:xfrm>
            <a:custGeom>
              <a:avLst/>
              <a:gdLst/>
              <a:ahLst/>
              <a:cxnLst/>
              <a:rect l="l" t="t" r="r" b="b"/>
              <a:pathLst>
                <a:path w="688339" h="538480">
                  <a:moveTo>
                    <a:pt x="0" y="0"/>
                  </a:moveTo>
                  <a:lnTo>
                    <a:pt x="688086" y="538226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40601" y="2151125"/>
              <a:ext cx="622935" cy="466725"/>
            </a:xfrm>
            <a:custGeom>
              <a:avLst/>
              <a:gdLst/>
              <a:ahLst/>
              <a:cxnLst/>
              <a:rect l="l" t="t" r="r" b="b"/>
              <a:pathLst>
                <a:path w="622934" h="466725">
                  <a:moveTo>
                    <a:pt x="0" y="466471"/>
                  </a:moveTo>
                  <a:lnTo>
                    <a:pt x="622681" y="0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20461" y="3978401"/>
              <a:ext cx="1752600" cy="9525"/>
            </a:xfrm>
            <a:custGeom>
              <a:avLst/>
              <a:gdLst/>
              <a:ahLst/>
              <a:cxnLst/>
              <a:rect l="l" t="t" r="r" b="b"/>
              <a:pathLst>
                <a:path w="1752600" h="9525">
                  <a:moveTo>
                    <a:pt x="0" y="0"/>
                  </a:moveTo>
                  <a:lnTo>
                    <a:pt x="1752092" y="9271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509509" y="3086861"/>
              <a:ext cx="1207135" cy="901700"/>
            </a:xfrm>
            <a:custGeom>
              <a:avLst/>
              <a:gdLst/>
              <a:ahLst/>
              <a:cxnLst/>
              <a:rect l="l" t="t" r="r" b="b"/>
              <a:pathLst>
                <a:path w="1207134" h="901700">
                  <a:moveTo>
                    <a:pt x="0" y="901192"/>
                  </a:moveTo>
                  <a:lnTo>
                    <a:pt x="1206754" y="0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422641" y="2013965"/>
              <a:ext cx="1194435" cy="615315"/>
            </a:xfrm>
            <a:custGeom>
              <a:avLst/>
              <a:gdLst/>
              <a:ahLst/>
              <a:cxnLst/>
              <a:rect l="l" t="t" r="r" b="b"/>
              <a:pathLst>
                <a:path w="1194434" h="615314">
                  <a:moveTo>
                    <a:pt x="0" y="0"/>
                  </a:moveTo>
                  <a:lnTo>
                    <a:pt x="1194308" y="615315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1853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C4226BB-8092-E0F8-23AA-DFE04A6D7828}"/>
              </a:ext>
            </a:extLst>
          </p:cNvPr>
          <p:cNvSpPr txBox="1"/>
          <p:nvPr/>
        </p:nvSpPr>
        <p:spPr>
          <a:xfrm>
            <a:off x="1097280" y="1587976"/>
            <a:ext cx="9997440" cy="25887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/>
              <a:t>例：</a:t>
            </a:r>
          </a:p>
          <a:p>
            <a:pPr>
              <a:lnSpc>
                <a:spcPct val="200000"/>
              </a:lnSpc>
            </a:pPr>
            <a:r>
              <a:rPr lang="zh-CN" altLang="en-US" sz="2000" dirty="0"/>
              <a:t>假设我们在一个无障碍的棋盘上进行搜索，从起点 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sx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sy</a:t>
            </a:r>
            <a:r>
              <a:rPr lang="en-US" altLang="zh-CN" sz="2000" dirty="0"/>
              <a:t>) </a:t>
            </a:r>
            <a:r>
              <a:rPr lang="zh-CN" altLang="en-US" sz="2000" dirty="0"/>
              <a:t>到目标点 </a:t>
            </a:r>
            <a:r>
              <a:rPr lang="en-US" altLang="zh-CN" sz="2000" dirty="0"/>
              <a:t>(</a:t>
            </a:r>
            <a:r>
              <a:rPr lang="en-US" altLang="zh-CN" sz="2000" dirty="0" err="1"/>
              <a:t>gx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gy</a:t>
            </a:r>
            <a:r>
              <a:rPr lang="en-US" altLang="zh-CN" sz="2000" dirty="0"/>
              <a:t>)</a:t>
            </a:r>
            <a:r>
              <a:rPr lang="zh-CN" altLang="en-US" sz="2000" dirty="0"/>
              <a:t>，我们只允许上下左右移动。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使用双向</a:t>
            </a:r>
            <a:r>
              <a:rPr lang="en-US" altLang="zh-CN" sz="2000" dirty="0"/>
              <a:t>BFS</a:t>
            </a:r>
            <a:r>
              <a:rPr lang="zh-CN" altLang="en-US" sz="2000" dirty="0"/>
              <a:t>求他的最短路径。其中棋盘的行列数和起点与目标点均从键盘输入。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3B58D52-37E7-9116-D6A8-98B09E507FDD}"/>
              </a:ext>
            </a:extLst>
          </p:cNvPr>
          <p:cNvSpPr txBox="1"/>
          <p:nvPr/>
        </p:nvSpPr>
        <p:spPr>
          <a:xfrm>
            <a:off x="1097280" y="4846829"/>
            <a:ext cx="9997440" cy="1234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2700">
              <a:lnSpc>
                <a:spcPct val="200000"/>
              </a:lnSpc>
              <a:spcBef>
                <a:spcPts val="100"/>
              </a:spcBef>
            </a:pPr>
            <a:r>
              <a:rPr lang="zh-CN" altLang="en-US" sz="2000" dirty="0"/>
              <a:t>双向 </a:t>
            </a:r>
            <a:r>
              <a:rPr lang="en-US" altLang="zh-CN" sz="2000" dirty="0"/>
              <a:t>BFS </a:t>
            </a:r>
            <a:r>
              <a:rPr lang="zh-CN" altLang="en-US" sz="2000" dirty="0"/>
              <a:t>的关键在于从起点和终点同时进行广度优先搜索，</a:t>
            </a:r>
            <a:r>
              <a:rPr lang="zh-CN" altLang="en-US" sz="2000" b="1" dirty="0">
                <a:solidFill>
                  <a:srgbClr val="C00000"/>
                </a:solidFill>
              </a:rPr>
              <a:t>逐层扩展</a:t>
            </a:r>
            <a:r>
              <a:rPr lang="zh-CN" altLang="en-US" sz="2000" dirty="0"/>
              <a:t>，直到两边的搜索前沿相遇。这样才可以保证找到的路径是最短的。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54357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64464" y="1574186"/>
            <a:ext cx="10263072" cy="8856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假设我们在一个无障碍的棋盘上进行搜索，从起点 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sx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sy</a:t>
            </a:r>
            <a:r>
              <a:rPr lang="en-US" altLang="zh-CN" sz="2000" dirty="0"/>
              <a:t>)</a:t>
            </a:r>
            <a:r>
              <a:rPr lang="zh-CN" altLang="en-US" sz="2000" dirty="0"/>
              <a:t> 到目标点 </a:t>
            </a:r>
            <a:r>
              <a:rPr lang="en-US" altLang="zh-CN" sz="2000" dirty="0"/>
              <a:t>(</a:t>
            </a:r>
            <a:r>
              <a:rPr lang="en-US" altLang="zh-CN" sz="2000" dirty="0" err="1"/>
              <a:t>gx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gy</a:t>
            </a:r>
            <a:r>
              <a:rPr lang="en-US" altLang="zh-CN" sz="2000" dirty="0"/>
              <a:t>)</a:t>
            </a:r>
            <a:r>
              <a:rPr lang="zh-CN" altLang="en-US" sz="2000" dirty="0"/>
              <a:t>，我们只允许上下左右移动。使用双向</a:t>
            </a:r>
            <a:r>
              <a:rPr lang="en-US" altLang="zh-CN" sz="2000" dirty="0"/>
              <a:t>BFS</a:t>
            </a:r>
            <a:r>
              <a:rPr lang="zh-CN" altLang="en-US" sz="2000" dirty="0"/>
              <a:t>求他的最短路径。</a:t>
            </a:r>
            <a:endParaRPr lang="en-US" altLang="zh-CN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C8AF289-7E79-9302-B6E1-1D18B1B5B985}"/>
              </a:ext>
            </a:extLst>
          </p:cNvPr>
          <p:cNvSpPr txBox="1"/>
          <p:nvPr/>
        </p:nvSpPr>
        <p:spPr>
          <a:xfrm>
            <a:off x="964464" y="3090601"/>
            <a:ext cx="10263072" cy="28118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effectLst/>
              </a:rPr>
              <a:t>初始化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：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创建两个队列：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qStart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用于从起点开始的搜索，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qGoal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用于从目标点开始的搜索。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创建两个访问数组：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visitedStart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和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visitedGoal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，用于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</a:rPr>
              <a:t>分别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记录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从起点开始的搜索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</a:rPr>
              <a:t>和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从目标点开始的搜索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已经访问过的节点。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将起点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(sx, sy)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加入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qStart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并标记为已访问。将目标点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(gx, gy)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加入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qGoal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并标记为已访问。</a:t>
            </a:r>
          </a:p>
        </p:txBody>
      </p:sp>
    </p:spTree>
    <p:extLst>
      <p:ext uri="{BB962C8B-B14F-4D97-AF65-F5344CB8AC3E}">
        <p14:creationId xmlns:p14="http://schemas.microsoft.com/office/powerpoint/2010/main" val="227247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271F3205-7567-4736-8B09-D9FB97346263}"/>
              </a:ext>
            </a:extLst>
          </p:cNvPr>
          <p:cNvSpPr txBox="1"/>
          <p:nvPr/>
        </p:nvSpPr>
        <p:spPr>
          <a:xfrm>
            <a:off x="964464" y="1574186"/>
            <a:ext cx="10263072" cy="8856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假设我们在一个无障碍的棋盘上进行搜索，从起点 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sx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sy</a:t>
            </a:r>
            <a:r>
              <a:rPr lang="en-US" altLang="zh-CN" sz="2000" dirty="0"/>
              <a:t>)</a:t>
            </a:r>
            <a:r>
              <a:rPr lang="zh-CN" altLang="en-US" sz="2000" dirty="0"/>
              <a:t> 到目标点 </a:t>
            </a:r>
            <a:r>
              <a:rPr lang="en-US" altLang="zh-CN" sz="2000" dirty="0"/>
              <a:t>(</a:t>
            </a:r>
            <a:r>
              <a:rPr lang="en-US" altLang="zh-CN" sz="2000" dirty="0" err="1"/>
              <a:t>gx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gy</a:t>
            </a:r>
            <a:r>
              <a:rPr lang="en-US" altLang="zh-CN" sz="2000" dirty="0"/>
              <a:t>)</a:t>
            </a:r>
            <a:r>
              <a:rPr lang="zh-CN" altLang="en-US" sz="2000" dirty="0"/>
              <a:t>，我们只允许上下左右移动。使用双向</a:t>
            </a:r>
            <a:r>
              <a:rPr lang="en-US" altLang="zh-CN" sz="2000" dirty="0"/>
              <a:t>BFS</a:t>
            </a:r>
            <a:r>
              <a:rPr lang="zh-CN" altLang="en-US" sz="2000" dirty="0"/>
              <a:t>求他的最短路径。</a:t>
            </a:r>
            <a:endParaRPr lang="en-US" altLang="zh-CN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0A6B9C3-238D-A9D2-3960-6385F0D47505}"/>
              </a:ext>
            </a:extLst>
          </p:cNvPr>
          <p:cNvSpPr txBox="1"/>
          <p:nvPr/>
        </p:nvSpPr>
        <p:spPr>
          <a:xfrm>
            <a:off x="964464" y="2581729"/>
            <a:ext cx="10263072" cy="38275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/>
              <a:t>开始搜索：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进入一个循环，直到 </a:t>
            </a:r>
            <a:r>
              <a:rPr lang="en-US" altLang="zh-CN" sz="2000" dirty="0" err="1"/>
              <a:t>qStart</a:t>
            </a:r>
            <a:r>
              <a:rPr lang="en-US" altLang="zh-CN" sz="2000" dirty="0"/>
              <a:t> </a:t>
            </a:r>
            <a:r>
              <a:rPr lang="zh-CN" altLang="en-US" sz="2000" dirty="0"/>
              <a:t>或 </a:t>
            </a:r>
            <a:r>
              <a:rPr lang="en-US" altLang="zh-CN" sz="2000" dirty="0" err="1"/>
              <a:t>qGoal</a:t>
            </a:r>
            <a:r>
              <a:rPr lang="en-US" altLang="zh-CN" sz="2000" dirty="0"/>
              <a:t> </a:t>
            </a:r>
            <a:r>
              <a:rPr lang="zh-CN" altLang="en-US" sz="2000" dirty="0"/>
              <a:t>中有一个为空。每次循环中，选择较小的队列进行扩展，保持搜索的平衡。</a:t>
            </a:r>
          </a:p>
          <a:p>
            <a:pPr>
              <a:lnSpc>
                <a:spcPct val="150000"/>
              </a:lnSpc>
            </a:pPr>
            <a:r>
              <a:rPr lang="zh-CN" altLang="en-US" sz="2200" b="1" dirty="0"/>
              <a:t>扩展节点：</a:t>
            </a:r>
            <a:endParaRPr lang="en-US" altLang="zh-CN" sz="22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从当前选择的队列中，逐个弹出其目前所拥有的全部节点。对于每个弹出的节点，计算其所有的邻居。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对每个邻居节点：检查其是否已经被对方方向访问过。如果是，则找到了最短路径，返回两边路径长度总和。否则将其加入当前队列，并标记为已访问。</a:t>
            </a:r>
          </a:p>
        </p:txBody>
      </p:sp>
    </p:spTree>
    <p:extLst>
      <p:ext uri="{BB962C8B-B14F-4D97-AF65-F5344CB8AC3E}">
        <p14:creationId xmlns:p14="http://schemas.microsoft.com/office/powerpoint/2010/main" val="135862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35" y="-13716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52098" y="2487122"/>
            <a:ext cx="5203984" cy="14798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en-US" altLang="zh-CN" sz="4400" b="1" dirty="0">
                <a:solidFill>
                  <a:srgbClr val="2D4A87"/>
                </a:solidFill>
                <a:latin typeface="微软雅黑"/>
                <a:cs typeface="微软雅黑"/>
              </a:rPr>
              <a:t>Floyd</a:t>
            </a:r>
            <a:endParaRPr lang="en-US" altLang="zh-CN" sz="1400" b="1" dirty="0">
              <a:solidFill>
                <a:schemeClr val="accent2">
                  <a:lumMod val="75000"/>
                </a:schemeClr>
              </a:solidFill>
              <a:latin typeface="微软雅黑"/>
              <a:cs typeface="微软雅黑"/>
            </a:endParaRPr>
          </a:p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b="1" dirty="0">
                <a:latin typeface="微软雅黑"/>
                <a:cs typeface="微软雅黑"/>
              </a:rPr>
              <a:t>弗洛伊德算法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6691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弗洛伊德算法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992995" y="1378280"/>
            <a:ext cx="10072914" cy="48013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+mj-lt"/>
              </a:rPr>
              <a:t>题目描述：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+mj-lt"/>
              </a:rPr>
              <a:t>小明喜欢观景，于是今天他来到了公园。已知公园有 </a:t>
            </a:r>
            <a:r>
              <a:rPr lang="en-US" altLang="zh-CN" dirty="0">
                <a:latin typeface="+mj-lt"/>
              </a:rPr>
              <a:t>N</a:t>
            </a:r>
            <a:r>
              <a:rPr lang="zh-CN" altLang="en-US" dirty="0">
                <a:latin typeface="+mj-lt"/>
              </a:rPr>
              <a:t> 个景点，景点和景点之间一共有 </a:t>
            </a:r>
            <a:r>
              <a:rPr lang="en-US" altLang="zh-CN" dirty="0">
                <a:latin typeface="+mj-lt"/>
              </a:rPr>
              <a:t>M</a:t>
            </a:r>
            <a:r>
              <a:rPr lang="zh-CN" altLang="en-US" dirty="0">
                <a:latin typeface="+mj-lt"/>
              </a:rPr>
              <a:t> 条道路。小明有 </a:t>
            </a:r>
            <a:r>
              <a:rPr lang="en-US" altLang="zh-CN" dirty="0">
                <a:latin typeface="+mj-lt"/>
              </a:rPr>
              <a:t>Q</a:t>
            </a:r>
            <a:r>
              <a:rPr lang="zh-CN" altLang="en-US" dirty="0">
                <a:latin typeface="+mj-lt"/>
              </a:rPr>
              <a:t> 个观景计划，每个计划包含一个起点 </a:t>
            </a:r>
            <a:r>
              <a:rPr lang="en-US" altLang="zh-CN" dirty="0" err="1">
                <a:latin typeface="+mj-lt"/>
              </a:rPr>
              <a:t>st</a:t>
            </a:r>
            <a:r>
              <a:rPr lang="zh-CN" altLang="en-US" dirty="0">
                <a:latin typeface="+mj-lt"/>
              </a:rPr>
              <a:t> 和一个终点 </a:t>
            </a:r>
            <a:r>
              <a:rPr lang="en-US" altLang="zh-CN" dirty="0" err="1">
                <a:latin typeface="+mj-lt"/>
              </a:rPr>
              <a:t>ed</a:t>
            </a:r>
            <a:r>
              <a:rPr lang="zh-CN" altLang="en-US" dirty="0">
                <a:latin typeface="+mj-lt"/>
              </a:rPr>
              <a:t>，表示他想从 </a:t>
            </a:r>
            <a:r>
              <a:rPr lang="en-US" altLang="zh-CN" dirty="0" err="1">
                <a:latin typeface="+mj-lt"/>
              </a:rPr>
              <a:t>st</a:t>
            </a:r>
            <a:r>
              <a:rPr lang="zh-CN" altLang="en-US" dirty="0">
                <a:latin typeface="+mj-lt"/>
              </a:rPr>
              <a:t> 去到 </a:t>
            </a:r>
            <a:r>
              <a:rPr lang="en-US" altLang="zh-CN" dirty="0" err="1">
                <a:latin typeface="+mj-lt"/>
              </a:rPr>
              <a:t>ed</a:t>
            </a:r>
            <a:r>
              <a:rPr lang="zh-CN" altLang="en-US" dirty="0">
                <a:latin typeface="+mj-lt"/>
              </a:rPr>
              <a:t>。但是小明的体力有限，对于每个计划他想走最少的路完成，你可以帮帮他吗？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+mj-lt"/>
              </a:rPr>
              <a:t>输入：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+mj-lt"/>
              </a:rPr>
              <a:t>输入第一行包含三个正整数 </a:t>
            </a:r>
            <a:r>
              <a:rPr lang="en-US" altLang="zh-CN" dirty="0">
                <a:latin typeface="+mj-lt"/>
              </a:rPr>
              <a:t>N,M,Q</a:t>
            </a:r>
            <a:r>
              <a:rPr lang="zh-CN" altLang="en-US" dirty="0">
                <a:latin typeface="+mj-lt"/>
              </a:rPr>
              <a:t>，分别表示景点数量、道路数量和观景计划数量。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+mj-lt"/>
              </a:rPr>
              <a:t>第 </a:t>
            </a:r>
            <a:r>
              <a:rPr lang="en-US" altLang="zh-CN" dirty="0">
                <a:latin typeface="+mj-lt"/>
              </a:rPr>
              <a:t>2 </a:t>
            </a:r>
            <a:r>
              <a:rPr lang="zh-CN" altLang="en-US" dirty="0">
                <a:latin typeface="+mj-lt"/>
              </a:rPr>
              <a:t>到 </a:t>
            </a:r>
            <a:r>
              <a:rPr lang="en-US" altLang="zh-CN" dirty="0">
                <a:latin typeface="+mj-lt"/>
              </a:rPr>
              <a:t>M+1</a:t>
            </a:r>
            <a:r>
              <a:rPr lang="zh-CN" altLang="en-US" dirty="0">
                <a:latin typeface="+mj-lt"/>
              </a:rPr>
              <a:t> 行每行包含三个正整数 </a:t>
            </a:r>
            <a:r>
              <a:rPr lang="en-US" altLang="zh-CN" dirty="0" err="1">
                <a:latin typeface="+mj-lt"/>
              </a:rPr>
              <a:t>u,v,w</a:t>
            </a:r>
            <a:r>
              <a:rPr lang="zh-CN" altLang="en-US" dirty="0">
                <a:latin typeface="+mj-lt"/>
              </a:rPr>
              <a:t>，表示 </a:t>
            </a:r>
            <a:r>
              <a:rPr lang="en-US" altLang="zh-CN" dirty="0">
                <a:latin typeface="+mj-lt"/>
              </a:rPr>
              <a:t>u</a:t>
            </a:r>
            <a:r>
              <a:rPr lang="zh-CN" altLang="en-US" dirty="0">
                <a:latin typeface="+mj-lt"/>
              </a:rPr>
              <a:t> 和 </a:t>
            </a:r>
            <a:r>
              <a:rPr lang="en-US" altLang="zh-CN" dirty="0">
                <a:latin typeface="+mj-lt"/>
              </a:rPr>
              <a:t>v</a:t>
            </a:r>
            <a:r>
              <a:rPr lang="zh-CN" altLang="en-US" dirty="0">
                <a:latin typeface="+mj-lt"/>
              </a:rPr>
              <a:t> 之间存在一条距离为 </a:t>
            </a:r>
            <a:r>
              <a:rPr lang="en-US" altLang="zh-CN" dirty="0">
                <a:latin typeface="+mj-lt"/>
              </a:rPr>
              <a:t>w</a:t>
            </a:r>
            <a:r>
              <a:rPr lang="zh-CN" altLang="en-US" dirty="0">
                <a:latin typeface="+mj-lt"/>
              </a:rPr>
              <a:t> 的双向路。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+mj-lt"/>
              </a:rPr>
              <a:t>第 </a:t>
            </a:r>
            <a:r>
              <a:rPr lang="en-US" altLang="zh-CN" dirty="0">
                <a:latin typeface="+mj-lt"/>
              </a:rPr>
              <a:t>M+2</a:t>
            </a:r>
            <a:r>
              <a:rPr lang="zh-CN" altLang="en-US" dirty="0">
                <a:latin typeface="+mj-lt"/>
              </a:rPr>
              <a:t> 到 </a:t>
            </a:r>
            <a:r>
              <a:rPr lang="en-US" altLang="zh-CN" dirty="0">
                <a:latin typeface="+mj-lt"/>
              </a:rPr>
              <a:t>M+Q+1</a:t>
            </a:r>
            <a:r>
              <a:rPr lang="zh-CN" altLang="en-US" dirty="0">
                <a:latin typeface="+mj-lt"/>
              </a:rPr>
              <a:t> 行每行包含两个正整数 </a:t>
            </a:r>
            <a:r>
              <a:rPr lang="en-US" altLang="zh-CN" dirty="0" err="1">
                <a:latin typeface="+mj-lt"/>
              </a:rPr>
              <a:t>st,ed</a:t>
            </a:r>
            <a:r>
              <a:rPr lang="zh-CN" altLang="en-US" dirty="0">
                <a:latin typeface="+mj-lt"/>
              </a:rPr>
              <a:t>，表示一个观景计划的起点和终点。</a:t>
            </a:r>
            <a:endParaRPr lang="en-US" altLang="zh-CN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+mj-lt"/>
              </a:rPr>
              <a:t>输出：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+mj-lt"/>
              </a:rPr>
              <a:t>输出共 </a:t>
            </a:r>
            <a:r>
              <a:rPr lang="en-US" altLang="zh-CN" dirty="0">
                <a:latin typeface="+mj-lt"/>
              </a:rPr>
              <a:t>Q</a:t>
            </a:r>
            <a:r>
              <a:rPr lang="zh-CN" altLang="en-US" dirty="0">
                <a:latin typeface="+mj-lt"/>
              </a:rPr>
              <a:t> 行，每行对应输入数据中的一个查询。对于每个计划，输出从 </a:t>
            </a:r>
            <a:r>
              <a:rPr lang="en-US" altLang="zh-CN" dirty="0" err="1">
                <a:latin typeface="+mj-lt"/>
              </a:rPr>
              <a:t>st</a:t>
            </a:r>
            <a:r>
              <a:rPr lang="zh-CN" altLang="en-US" dirty="0">
                <a:latin typeface="+mj-lt"/>
              </a:rPr>
              <a:t> 到 </a:t>
            </a:r>
            <a:r>
              <a:rPr lang="en-US" altLang="zh-CN" dirty="0" err="1">
                <a:latin typeface="+mj-lt"/>
              </a:rPr>
              <a:t>ed</a:t>
            </a:r>
            <a:r>
              <a:rPr lang="zh-CN" altLang="en-US" dirty="0">
                <a:latin typeface="+mj-lt"/>
              </a:rPr>
              <a:t> 的最短距离。如果无法从 </a:t>
            </a:r>
            <a:r>
              <a:rPr lang="en-US" altLang="zh-CN" dirty="0" err="1">
                <a:latin typeface="+mj-lt"/>
              </a:rPr>
              <a:t>st</a:t>
            </a:r>
            <a:r>
              <a:rPr lang="zh-CN" altLang="en-US" dirty="0">
                <a:latin typeface="+mj-lt"/>
              </a:rPr>
              <a:t> 到达 </a:t>
            </a:r>
            <a:r>
              <a:rPr lang="en-US" altLang="zh-CN" dirty="0" err="1">
                <a:latin typeface="+mj-lt"/>
              </a:rPr>
              <a:t>ed</a:t>
            </a:r>
            <a:r>
              <a:rPr lang="zh-CN" altLang="en-US" dirty="0">
                <a:latin typeface="+mj-lt"/>
              </a:rPr>
              <a:t>，则输出 −</a:t>
            </a:r>
            <a:r>
              <a:rPr lang="en-US" altLang="zh-CN" dirty="0">
                <a:latin typeface="+mj-lt"/>
              </a:rPr>
              <a:t>1</a:t>
            </a:r>
            <a:r>
              <a:rPr lang="zh-CN" altLang="en-US" dirty="0">
                <a:latin typeface="+mj-lt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1808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弗洛伊德算法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114383" y="1387379"/>
            <a:ext cx="9716903" cy="48013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M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Q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M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Q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vector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vector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long long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&gt; &gt;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(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+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vector&lt;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long long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&gt;(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+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2e18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));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for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(</a:t>
            </a:r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0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M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++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){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long </a:t>
            </a:r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long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u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v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w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  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u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v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w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u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v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min(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u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v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w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v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u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min(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v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u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w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}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/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for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(</a:t>
            </a:r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&lt;=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++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0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for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(</a:t>
            </a:r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k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k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&lt;=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++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k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){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for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(</a:t>
            </a:r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&lt;=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++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){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    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for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(</a:t>
            </a:r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j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j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&lt;=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++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j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){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       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j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min(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j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k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+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k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j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    }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}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19907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922" y="852678"/>
            <a:ext cx="16992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弗洛伊德算法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1377649" y="1511646"/>
            <a:ext cx="9366551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80808"/>
                </a:solidFill>
              </a:rPr>
              <a:t> </a:t>
            </a:r>
            <a:r>
              <a:rPr lang="en-US" altLang="zh-CN" dirty="0">
                <a:solidFill>
                  <a:srgbClr val="0033B3"/>
                </a:solidFill>
              </a:rPr>
              <a:t>while</a:t>
            </a:r>
            <a:r>
              <a:rPr lang="en-US" altLang="zh-CN" dirty="0">
                <a:solidFill>
                  <a:srgbClr val="080808"/>
                </a:solidFill>
              </a:rPr>
              <a:t>(</a:t>
            </a:r>
            <a:r>
              <a:rPr lang="en-US" altLang="zh-CN" dirty="0">
                <a:solidFill>
                  <a:srgbClr val="000000"/>
                </a:solidFill>
              </a:rPr>
              <a:t>Q</a:t>
            </a:r>
            <a:r>
              <a:rPr lang="en-US" altLang="zh-CN" dirty="0">
                <a:solidFill>
                  <a:srgbClr val="080808"/>
                </a:solidFill>
              </a:rPr>
              <a:t>--){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    </a:t>
            </a:r>
            <a:r>
              <a:rPr lang="en-US" altLang="zh-CN" dirty="0" err="1">
                <a:solidFill>
                  <a:srgbClr val="0033B3"/>
                </a:solidFill>
              </a:rPr>
              <a:t>int</a:t>
            </a:r>
            <a:r>
              <a:rPr lang="en-US" altLang="zh-CN" dirty="0">
                <a:solidFill>
                  <a:srgbClr val="0033B3"/>
                </a:solidFill>
              </a:rPr>
              <a:t> </a:t>
            </a:r>
            <a:r>
              <a:rPr lang="en-US" altLang="zh-CN" dirty="0" err="1">
                <a:solidFill>
                  <a:srgbClr val="000000"/>
                </a:solidFill>
              </a:rPr>
              <a:t>st</a:t>
            </a:r>
            <a:r>
              <a:rPr lang="en-US" altLang="zh-CN" dirty="0">
                <a:solidFill>
                  <a:srgbClr val="080808"/>
                </a:solidFill>
              </a:rPr>
              <a:t>, </a:t>
            </a:r>
            <a:r>
              <a:rPr lang="en-US" altLang="zh-CN" dirty="0" err="1">
                <a:solidFill>
                  <a:srgbClr val="000000"/>
                </a:solidFill>
              </a:rPr>
              <a:t>ed</a:t>
            </a:r>
            <a:r>
              <a:rPr lang="en-US" altLang="zh-CN" dirty="0">
                <a:solidFill>
                  <a:srgbClr val="080808"/>
                </a:solidFill>
              </a:rPr>
              <a:t>;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</a:rPr>
              <a:t>cin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8080"/>
                </a:solidFill>
              </a:rPr>
              <a:t>&gt;&gt; </a:t>
            </a:r>
            <a:r>
              <a:rPr lang="en-US" altLang="zh-CN" dirty="0" err="1">
                <a:solidFill>
                  <a:srgbClr val="000000"/>
                </a:solidFill>
              </a:rPr>
              <a:t>st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8080"/>
                </a:solidFill>
              </a:rPr>
              <a:t>&gt;&gt; </a:t>
            </a:r>
            <a:r>
              <a:rPr lang="en-US" altLang="zh-CN" dirty="0" err="1">
                <a:solidFill>
                  <a:srgbClr val="000000"/>
                </a:solidFill>
              </a:rPr>
              <a:t>ed</a:t>
            </a:r>
            <a:r>
              <a:rPr lang="en-US" altLang="zh-CN" dirty="0">
                <a:solidFill>
                  <a:srgbClr val="080808"/>
                </a:solidFill>
              </a:rPr>
              <a:t>;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</a:rPr>
              <a:t>cout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8080"/>
                </a:solidFill>
              </a:rPr>
              <a:t>&lt;&lt; </a:t>
            </a:r>
            <a:r>
              <a:rPr lang="en-US" altLang="zh-CN" dirty="0">
                <a:solidFill>
                  <a:srgbClr val="080808"/>
                </a:solidFill>
              </a:rPr>
              <a:t>((</a:t>
            </a:r>
            <a:r>
              <a:rPr lang="en-US" altLang="zh-CN" dirty="0" err="1">
                <a:solidFill>
                  <a:srgbClr val="000000"/>
                </a:solidFill>
              </a:rPr>
              <a:t>dp</a:t>
            </a:r>
            <a:r>
              <a:rPr lang="en-US" altLang="zh-CN" dirty="0">
                <a:solidFill>
                  <a:srgbClr val="008080"/>
                </a:solidFill>
              </a:rPr>
              <a:t>[</a:t>
            </a:r>
            <a:r>
              <a:rPr lang="en-US" altLang="zh-CN" dirty="0" err="1">
                <a:solidFill>
                  <a:srgbClr val="000000"/>
                </a:solidFill>
              </a:rPr>
              <a:t>st</a:t>
            </a:r>
            <a:r>
              <a:rPr lang="en-US" altLang="zh-CN" dirty="0">
                <a:solidFill>
                  <a:srgbClr val="008080"/>
                </a:solidFill>
              </a:rPr>
              <a:t>][</a:t>
            </a:r>
            <a:r>
              <a:rPr lang="en-US" altLang="zh-CN" dirty="0" err="1">
                <a:solidFill>
                  <a:srgbClr val="000000"/>
                </a:solidFill>
              </a:rPr>
              <a:t>ed</a:t>
            </a:r>
            <a:r>
              <a:rPr lang="en-US" altLang="zh-CN" dirty="0">
                <a:solidFill>
                  <a:srgbClr val="008080"/>
                </a:solidFill>
              </a:rPr>
              <a:t>] </a:t>
            </a:r>
            <a:r>
              <a:rPr lang="en-US" altLang="zh-CN" dirty="0">
                <a:solidFill>
                  <a:srgbClr val="080808"/>
                </a:solidFill>
              </a:rPr>
              <a:t>&gt;= </a:t>
            </a:r>
            <a:r>
              <a:rPr lang="en-US" altLang="zh-CN" dirty="0">
                <a:solidFill>
                  <a:srgbClr val="1750EB"/>
                </a:solidFill>
              </a:rPr>
              <a:t>2e18</a:t>
            </a:r>
            <a:r>
              <a:rPr lang="en-US" altLang="zh-CN" dirty="0">
                <a:solidFill>
                  <a:srgbClr val="080808"/>
                </a:solidFill>
              </a:rPr>
              <a:t>) ? -</a:t>
            </a:r>
            <a:r>
              <a:rPr lang="en-US" altLang="zh-CN" dirty="0">
                <a:solidFill>
                  <a:srgbClr val="1750EB"/>
                </a:solidFill>
              </a:rPr>
              <a:t>1 </a:t>
            </a:r>
            <a:r>
              <a:rPr lang="en-US" altLang="zh-CN" dirty="0">
                <a:solidFill>
                  <a:srgbClr val="080808"/>
                </a:solidFill>
              </a:rPr>
              <a:t>: </a:t>
            </a:r>
            <a:r>
              <a:rPr lang="en-US" altLang="zh-CN" dirty="0" err="1">
                <a:solidFill>
                  <a:srgbClr val="000000"/>
                </a:solidFill>
              </a:rPr>
              <a:t>dp</a:t>
            </a:r>
            <a:r>
              <a:rPr lang="en-US" altLang="zh-CN" dirty="0">
                <a:solidFill>
                  <a:srgbClr val="008080"/>
                </a:solidFill>
              </a:rPr>
              <a:t>[</a:t>
            </a:r>
            <a:r>
              <a:rPr lang="en-US" altLang="zh-CN" dirty="0" err="1">
                <a:solidFill>
                  <a:srgbClr val="000000"/>
                </a:solidFill>
              </a:rPr>
              <a:t>st</a:t>
            </a:r>
            <a:r>
              <a:rPr lang="en-US" altLang="zh-CN" dirty="0">
                <a:solidFill>
                  <a:srgbClr val="008080"/>
                </a:solidFill>
              </a:rPr>
              <a:t>][</a:t>
            </a:r>
            <a:r>
              <a:rPr lang="en-US" altLang="zh-CN" dirty="0" err="1">
                <a:solidFill>
                  <a:srgbClr val="000000"/>
                </a:solidFill>
              </a:rPr>
              <a:t>ed</a:t>
            </a:r>
            <a:r>
              <a:rPr lang="en-US" altLang="zh-CN" dirty="0">
                <a:solidFill>
                  <a:srgbClr val="008080"/>
                </a:solidFill>
              </a:rPr>
              <a:t>]</a:t>
            </a:r>
            <a:r>
              <a:rPr lang="en-US" altLang="zh-CN" dirty="0">
                <a:solidFill>
                  <a:srgbClr val="080808"/>
                </a:solidFill>
              </a:rPr>
              <a:t>) </a:t>
            </a:r>
            <a:r>
              <a:rPr lang="en-US" altLang="zh-CN" dirty="0">
                <a:solidFill>
                  <a:srgbClr val="008080"/>
                </a:solidFill>
              </a:rPr>
              <a:t>&lt;&lt; </a:t>
            </a:r>
            <a:r>
              <a:rPr lang="en-US" altLang="zh-CN" dirty="0" err="1">
                <a:solidFill>
                  <a:srgbClr val="080808"/>
                </a:solidFill>
              </a:rPr>
              <a:t>endl</a:t>
            </a:r>
            <a:r>
              <a:rPr lang="en-US" altLang="zh-CN" dirty="0">
                <a:solidFill>
                  <a:srgbClr val="080808"/>
                </a:solidFill>
              </a:rPr>
              <a:t>;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90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12939</TotalTime>
  <Words>7140</Words>
  <Application>Microsoft Office PowerPoint</Application>
  <PresentationFormat>宽屏</PresentationFormat>
  <Paragraphs>579</Paragraphs>
  <Slides>83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83</vt:i4>
      </vt:variant>
    </vt:vector>
  </HeadingPairs>
  <TitlesOfParts>
    <vt:vector size="93" baseType="lpstr">
      <vt:lpstr>Roboto</vt:lpstr>
      <vt:lpstr>source-code-pro</vt:lpstr>
      <vt:lpstr>等线</vt:lpstr>
      <vt:lpstr>等线 Light</vt:lpstr>
      <vt:lpstr>宋体</vt:lpstr>
      <vt:lpstr>微软雅黑</vt:lpstr>
      <vt:lpstr>Arial</vt:lpstr>
      <vt:lpstr>Cambria Math</vt:lpstr>
      <vt:lpstr>Consolas</vt:lpstr>
      <vt:lpstr>Office 主题​​</vt:lpstr>
      <vt:lpstr>《初级算法与数据结构》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广度优先搜索</vt:lpstr>
      <vt:lpstr>广度优先搜索</vt:lpstr>
      <vt:lpstr>广度优先搜索</vt:lpstr>
      <vt:lpstr>PowerPoint 演示文稿</vt:lpstr>
      <vt:lpstr>双向BFS</vt:lpstr>
      <vt:lpstr>双向BFS</vt:lpstr>
      <vt:lpstr>双向BFS</vt:lpstr>
      <vt:lpstr>双向BFS</vt:lpstr>
      <vt:lpstr>双向BFS</vt:lpstr>
      <vt:lpstr>双向BFS</vt:lpstr>
      <vt:lpstr>双向BFS</vt:lpstr>
      <vt:lpstr>双向BFS</vt:lpstr>
      <vt:lpstr>PowerPoint 演示文稿</vt:lpstr>
      <vt:lpstr>弗洛伊德算法</vt:lpstr>
      <vt:lpstr>弗洛伊德算法</vt:lpstr>
      <vt:lpstr>弗洛伊德算法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《初级算法与数据结构》</dc:title>
  <dc:creator>小林泉</dc:creator>
  <cp:lastModifiedBy>LG</cp:lastModifiedBy>
  <cp:revision>318</cp:revision>
  <dcterms:created xsi:type="dcterms:W3CDTF">2025-01-17T05:52:21Z</dcterms:created>
  <dcterms:modified xsi:type="dcterms:W3CDTF">2026-07-19T07:36:02Z</dcterms:modified>
</cp:coreProperties>
</file>