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  <Relationship Id="rId74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_rels/notesSlide5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9.xml"/>
</Relationships>
</file>

<file path=ppt/notesSlides/_rels/notesSlide6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0.xml"/>
</Relationships>
</file>

<file path=ppt/notesSlides/_rels/notesSlide6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1.xml"/>
</Relationships>
</file>

<file path=ppt/notesSlides/_rels/notesSlide6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2.xml"/>
</Relationships>
</file>

<file path=ppt/notesSlides/_rels/notesSlide6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3.xml"/>
</Relationships>
</file>

<file path=ppt/notesSlides/_rels/notesSlide6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4.xml"/>
</Relationships>
</file>

<file path=ppt/notesSlides/_rels/notesSlide6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5.xml"/>
</Relationships>
</file>

<file path=ppt/notesSlides/_rels/notesSlide6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6.xml"/>
</Relationships>
</file>

<file path=ppt/notesSlides/_rels/notesSlide6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7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上一讲我们学会了用 cin 读入数字，这一讲来学习程序怎样处理字符。先学转义符，解决输出引号、反斜杠和换行的问题；再学专门存放一个字符的 char 类型。然后弄清楚字符在计算机里到底是怎样存的，也就是 ASCII 码，并学习强制类型转换。今天的内容在书本第 16 页到第 21 页，会讲例 2-2、例 2-3 和例 2-6，请大家把书准备好。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本讲分六部分，内容比较多，分两节课来上。第一节课学转义符和 char 类型，会做乘法计算器和时间换算两道题。第二节课从第三部分开始，学习 ASCII 码和强制类型转换，并完成书上的例 2-2、例 2-3 和例 2-6。每部分后面都有练习，请大家先自己想，再看答案。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先看一个小任务：要在屏幕上显示小明说、引号、what is 反斜杠 n、引号，最后再换行。大家可能会想，直接把这句话放进 cout 的双引号里不就行了？可是这句话里本身就有双引号和反斜杠，编译器分不清哪个引号是字符串的边界，哪个是要显示的内容。这就是今天第一部分要解决的问题，学完转义符我们再回来完成它。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第一部分学习转义符。我们先从一段奇怪的输出开始，看看反斜杠在字符串里有什么特殊作用。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请大家先猜一猜，这句 cout 会输出什么？很多同学会说输出 hello 反斜杠 n world。实际运行后，hello 和 world 分成了两行，中间的反斜杠和 n 都没有显示出来。这是因为在字符串里，反斜杠不是普通字符，它要和后面的字符一起读。反斜杠 n 合在一起表示换行，这种写法就叫转义符。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转义符的英文是 Escape Sequence，它总是以反斜杠开头。有些字符没办法直接写进字符串，比如换行，在双引号里按回车会让代码出错，于是就用反斜杠 n 来代替。可以把反斜杠想象成一个变身器，它只管后面紧挨着的一个字符，把它变成另一个作用。要记住：源码里写的是两个字符，但它们合起来只表示一个字符。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这是常用的转义符，每一个都是反斜杠加一个字符。反斜杠 n 是换行，反斜杠 t 是制表符，这两个用来控制显示的位置。反斜杠反斜杠、反斜杠双引号、反斜杠单引号，用来显示那些在代码里有特殊含义的符号。最后两个回车符和退格符平时很少用，认识一下就可以了。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要显示的内容里有双引号，问题就来了。左边直接写，编译器读到第二个双引号时，以为字符串已经结束了，后面的 Hi 就成了看不懂的东西，于是编译出错。右边在要显示的引号前面加上反斜杠，告诉编译器：这个引号是内容，不是边界。大家写的时候先找出最外面那一对引号，里面凡是要显示的引号都要转义。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文件路径里经常有反斜杠，比如 D 盘下的 Data 文件夹。如果只写一个反斜杠，编译器会把它和后面的 D 合起来当成一个转义符，可是反斜杠 D 根本不存在，结果就不对了。正确的写法是连写两个反斜杠，第一个是变身器，把第二个变成普通的反斜杠。注意源码里有两个，屏幕上只显示一个，不要数源码里的字符来猜输出。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左边用一个空格隔开名字和分数，因为名字长短不同，分数这一列就歪歪扭扭的。右边换成反斜杠 t，光标会跳到下一个制表位，制表位通常每 8 格一个。所以 Tom 后面补了 5 格，Alice 后面补了 3 格，分数都从第 9 格开始，排得很整齐。注意反斜杠 t 不是固定的几个空格，名字太长超过 8 格时就会跳到再下一个制表位。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换行有两种写法，一种是在双引号里面写反斜杠 n，一种是在双引号外面接 endl。反斜杠 n 是一个字符，必须放在引号里；endl 不是字符，不能放进引号，要用两个小于号连上去。两种写法的效果一样，都是让后面的内容从下一行开始。书上的程序大多用 endl，当换行正好在一句话中间时，用反斜杠 n 更方便。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这道题要显示两个字符，先是一个反斜杠，再是一个双引号，请大家先自己选。A 是对的：前两个反斜杠显示一个反斜杠，后面的反斜杠双引号显示一个双引号，最后的双引号是边界。B 的两个反斜杠显示一个反斜杠，紧接着的双引号就把字符串结束了，后面还剩一个双引号，编译出错。C 只能显示一个双引号，D 根本没有用双引号把内容包起来，也会编译出错。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这五条请大家先在本子上写答案，再点击核对。第一条和第二条都是换行，屏幕上看不到字，只是光标到了下一行。第三条两个反斜杠显示一个反斜杠；第四条比较难，反斜杠反斜杠先变成一个反斜杠，后面的 n 就是普通字母，所以显示 A 反斜杠 n B，并不换行。第五条两个反斜杠双引号都变成要显示的引号，屏幕上是带引号的 OK。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回到开头的任务。先不要急着写代码，先找出句子里哪些字符需要特殊处理。第一处是两个双引号，它们是要显示的内容，所以都要写成反斜杠双引号。第二处是反斜杠，这里要显示它本身，所以要写两个反斜杠，后面的 n 就只是普通字母。第三处是题目要求末尾换行，所以最后还要加一个反斜杠 n。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把要写的字符串拆成一段一段来看就清楚了。小明说冒号原样写；双引号写成反斜杠双引号；what is 和空格原样写；反斜杠写两个，后面跟普通字母 n。然后是结尾的双引号，最后用反斜杠 n 换行，再用一个真正的双引号结束字符串。请大家在 Dev-C++ 里把这句话敲一遍，运行后逐个字符和目标核对。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第二部分学习一种新的变量类型 char，它专门用来存放一个字符。学会以后我们用它解决计算器和时间换算两道题。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先看一个小任务：输入 7 星号 2，程序输出 14。7 和 2 好办，我们已经会用 int 变量来存整数了。麻烦的是中间这个星号，它既不是整数，也不是小数，int 和 double 都存不了它。那么一个符号应该存在什么样的变量里呢？这就要用到今天的新类型 char。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char 是英文 character 的缩写，意思是字符，一个 char 变量只能存放一个字符。键盘上能敲出来的英文字母、数字字符、标点符号，甚至空格，都可以存进 char。书本第 17 页说，汉字没办法用一个 char 存，这个大家知道就行。现在我们有三种类型了：int 存整数，double 存小数，char 存一个字符。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char 的定义和赋值跟 int 差不多，最大的区别是字符要用一对单引号包起来。第一句是正确写法。第二句没有引号，编译器会以为 A 是一个变量的名字。第三句用的是双引号，双引号表示字符串，即使里面只有一个字母，也不是一个字符。第四句单引号里放了两个字符，也是错的。记住：单引号，里面只放一个。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请大家先判断，再点击核对。第一句正确；第二句用了双引号，是字符串，不能直接给 char。第三句单引号里是一个空格，空格也是一个字符，所以正确。第四句的 10 是两个字符 1 和 0，一个 char 放不下；第五句问号是一个符号，正确。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char 变量也可以用 cin 读入，写法和读入整数一样。运行后输入一个井号再回车，程序就把井号存进 a，再原样输出。要注意，cin 读字符时会跳过前面的空格和回车，读到第一个看得见的字符为止。所以空格是读不进 char 的，这一点在做计算器题目时反而很方便。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现在可以解决计算器问题了。输入是三样东西：一个整数、一个星号、一个整数。两个整数分别放进 int 变量 num1 和 num2。中间的星号是一个字符，就放进 char 变量 ch。输入从左到右的顺序，要和变量一一对上，这样 cin 才能把每个数据放到正确的位置。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把思路分成四步。第一步定义变量：两个整数用 int，星号用 char。第二步输入，cin 的变量顺序是 num1、ch、num2，和输入的顺序一致。第三步计算，再定义一个变量 res 存放乘积。注意乘法用的是 C++ 的乘号，和输入进来的星号字符没有关系。第四步输出 res，题目只要乘积，不要输出其他提示文字。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这就是完整程序，核心是 cin 那一行，按顺序读入整数、字符、整数。输入 7 空格星号空格 2，结果是 14。如果输入时不加空格，直接写 7 星号 2，结果也一样：读整数时遇到星号就停下，星号再交给 ch。请大家在 Dev-C++ 里把两种输入都试一试。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这道题原来是课后作业，今天我们放到课堂上一起做。输入一个时间，例如 12 点 34 分 56 秒，中间用冒号隔开，要求算出从零点到这个时刻一共过了多少秒。样例的答案是 45296，等一下我们会验算。请大家先观察输入格式，除了三个数，还多了两个冒号，这就是本题的关键。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如果只定义三个整数，直接 cin 读 h、m、s，会怎么样呢？h 能读到 12，因为读整数遇到冒号就停下了。接下来要给 m 读一个整数，可是下一个字符是冒号，不是数字，读取就失败了，后面的 s 也读不到。所以冒号必须有一个变量来接住它，大家想一想，用什么类型？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冒号是一个字符，所以可以定义一个 char 变量 ch 去接住它。输入顺序是小时、冒号、分钟、冒号、秒，cin 后面的变量顺序就写成 h、ch、m、ch、s。这里同一个 ch 用了两次，第二个冒号会覆盖第一个，但冒号我们根本不用，所以没关系。这就是 char 的一个常见用法：把输入里不需要的符号读掉。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读进来以后，计算就简单了：小时乘 3600，分钟乘 60，再加上秒。代入样例，43200 加 2040 再加 56，等于 45296，和样例输出一致。程序里最关键的还是 cin 那一行，冒号由 ch 负责读掉。请大家再用零点和 23 点 59 分 59 秒测一测，看看结果是不是 0 和 86399。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第二节课从第三部分开始。上节课我们会用 char 存字符了，这节课来看看字符在计算机里到底是怎么存的。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我们平时用的是各种文字和符号，比如字母 A、小写 b、at 符号。可是计算机内部只认识 0 和 1，也就是只能存数字。那么计算机怎么存一个字母、一个单词呢？人们想了一个办法：做一张对照表，给每个字符编一个号，计算机存的其实是这个编号。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这张对照表叫 ASCII 码表，书本第 17 页的表 2-2 就是它。当你按下 A 键，计算机查表知道 A 对应 65，就在内存里存下 65。要输出的时候，计算机读到 65，再查表找到 A，屏幕上就显示 A。所以字符的本质就是一个整数，请大家记住这句话。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17 页表 2-2 的内容，列出了编号 32 到 126 的可见字符。绿色是数字字符，蓝色是大写字母，黄色是小写字母。这张表不用背，但请大家仔细看一看，数字、大写字母、小写字母的排列有什么规律。给大家一分钟时间观察，然后我们一起总结。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第一条，数字字符、大写字母、小写字母各自是连续排列的，B 就比 A 大 1，C 比 A 大 2。第二条，三段之间的大小关系是：数字字符最小，大写字母其次，小写字母最大。第三条，同一个字母的小写比大写大 32，这条后面做字母转换时会用到。整张表不用背，只要记住字符 0 是 48、大写 A 是 65、小写 a 是 97，其他的都可以推出来；书本第 18 页第一段也提醒，带单引号的 0 和数字 0 不一样。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数字字符是连续排列的，字符 0 是 48，字符 3 就是 51。字符参与减法时，用的是它们的编号，51 减 48 等于 3。所以数字字符减去字符 0，就得到它代表的那个整数，这个技巧以后会经常用到。注意前提是这个字符确实是数字字符，如果是字母，减出来就没有意义了。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有同学可能会问：a 和字符 0 都是 char，b 却是 int，类型不一样，怎么能赋值呢？其实字符本质上就是整数，a 减字符 0 就是 51 减 48，得到整数 3，放进 int 变量没有问题。书本第 15 页最后一段讲过：赋值号两边类型不一致时，如果编译器知道怎么转换，就会自动转换。请大家在书上这一段旁边记一笔：字符和整数之间也会自动类型转换。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自动类型转换很方便，但也有危险。第二行 a 减 2 等于 1.5，放进 int 变量 b 时，小数部分被直接舍去，b 变成 1。第三行 b 加 1.2，整数 1 会先变成 1.0 再相加，结果是 2.2，没有丢失数据。记住：往精度高的类型转是安全的，小数放进整数会丢掉小数部分。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已知 A 是 65，请问 G 是多少？大家不用查表，用连续排列的规律来算。从 A 往后数，B、C、D、E、F、G，一共往后走了 6 步。编号是连续的，所以 G 的编号就是 65 加 6，等于 71。以后只要记住 A 是 65，其他大写字母的编号都能这样推出来。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这三道题都是字符相减，先自己算，再点击核对。第一题 C 减 A，C 是 67，A 是 65，差是 2，也就是 C 在 A 后面第 2 个。第二题字符 7 减字符 0，等于 7，这就是刚才学的数字字符变整数。第三题小写 a 减大写 A，等于 32，这就是大小写之间的固定差距。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第四部分做书上的例 2-2 英文字母，用刚学的 ASCII 规律求字母的序号，再由序号求字母。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请大家翻到书本第 16 页最下面的例 2-2。题目有两问：第一问 M 是第几个字母，第二问第 18 个字母是什么。注意两问的答案类型不一样，第一问是一个整数，第二问是一个字母。本题没有输入，程序直接算出结果并输出，两个答案各占一行。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第一问求 M 是第几个字母，相当于从 A 一直数到 M。M 减 A 等于 12，但这只是从 A 走到 M 的步数，A 自己就是第一个，所以要再加 1，答案是 13。大家用 B 检查一下：B 减 A 等于 1，可 B 是第 2 个字母，所以序号等于距离加 1。书本第 18 页第三段说，这个表达式和 77 减 65 加 1 是一模一样的，请在书上把加 1 的原因记下来。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第二问反过来，已知序号 18，求字母。第 18 个字母离 A 有 17 步，所以用 A 加 17，也就是 A 加 18 减 1，等于 82，对应字母 R。如果写成 A 加 18，就从 A 多走了一步，得到第 19 个字母 S，这是最常见的错误。结果要存进 char 变量 ans2，这样输出时才会显示字母 R，书本第 18 页第四段讲的就是这个。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17 页的程序，两个答案分别用 int 和 char 保存。运行后第一行输出 13，第二行输出 R，和我们分析的一样。书上特别提醒：这里的 M、A 用的是单引号，不是之前输出文字时用的双引号。请大家不要为了整齐把两个变量都定义成 int，否则第二行就会输出 82 了。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请大家改一改程序，求 F 是第几个字母，以及第 12 个字母是什么。第一问写成 F 减 A 加 1，70 减 65 加 1 等于 6。第二问写成 A 加 12 减 1，65 加 11 等于 76，对应字母 L。检查加 1 减 1 有没有写反，可以把 A 和序号 1 代进去，两个式子都应该得到 A 和第 1 个。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刚才的 ans2 里实际存的是 82，但输出时显示的是 R。这是因为 cout 看到 char 类型的变量，就会查表，输出编号对应的字符。那如果我们想看到 82 这个数字呢？书本第 18 页第四段末尾给了两种办法。一种是赋值给 int 变量，另一种叫强制类型转换，这就是第五部分的内容。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第五部分学习强制类型转换。有了它，我们可以随时让一个值临时变成另一种类型，比如让字符露出它的编号。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我们想输出字符 H 的 ASCII 码，直接 cout 单引号 H 行不行？运行一下，屏幕上显示的是字母 H，因为它是 char 类型，cout 会输出字符本身。按书上的办法，可以先把它赋值给一个 int 变量再输出，但为了看一眼编号就多定义一个变量，有点麻烦。C++ 提供了一种更直接的办法，叫强制类型转换。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强制类型转换的写法是：在值的前面用小括号写上想要的类型，书本第 19 页第二段讲的就是它。比如 x 是整数 100，前面加上括号 char，就按字符输出，100 对应小写字母 d。3.4 前面加上 int，小数部分被舍去，变成 3；整数 3 前面加 double，就和 3.0 一样。书上还有另一种写法，int 后面括号套住值，效果相同；记住转换是临时的，原变量还是原来的类型。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学了强制类型转换，请推测一下这两段代码会输出什么。左边直接把字符 A 临时转成 int 再输出，结果是 65。右边先把 ch 转成 int 存进 num，再输出 num，结果也是 65。其实右边的 int 转换不写也可以，因为赋值时会自动类型转换，但写出来意思更清楚。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现在可以完成刚才的问题了：输入一个字符，输出它的编号。先定义 char 变量 ch 读入字符，输出时在 ch 前面加上括号 int。输入小写 a，输出 97；输入大写 A，输出 65。注意 ch 本身还是 char 类型，只是在输出这一下被临时当成整数。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再反过来，输入一个编号，输出对应的字符。这次用 int 变量读入数字，输出时加上括号 char，就显示成字符，97 显示小写 a。编号要在 32 到 126 之间，32 是空格，屏幕上看不到，但确实输出了一个空格。总结一下：字符的本质是整数，强制类型转换只是换一种方式把它显示出来。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总分 250 分，三门课，平均分应该是 83.3333，可是直接相除输出的是 83。因为 C++ 里整数除以整数，结果还是整数，小数部分被丢掉了。解决办法是在除法之前把总分临时转成 double，这样就是小数除以整数，结果是 83.3333。如果先用括号把除法算完再转，整数 83 已经算出来了，再转 double 也只是 83，转换的位置很重要。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100 除以 29.9 等于 3.344 左右，可是商品不能买小数件。把除法的结果强制转换成 int，小数部分直接舍去，得到 3。验算一下：3 件是 89.7 元，4 件要 119.6 元，钱不够，所以答案是 3 件。这里舍去小数正好符合题意，以后遇到不足一个不算的问题，都可以这样处理。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这四题请先写答案，再点击核对。第一题先输出转换后的 65，再输出 c，c 本身没有变，还是字母 A，所以是 65A。第二题负 3.8 转成 int，是直接把小数部分去掉，得到负 3，不是负 4。第三题先把 7 变成 7.0 再除，得 3.5；第四题括号里 7 除以 2 先算出整数 3，再转也只是 3。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18 页的例 2-3 玩橡皮泥，作为选讲内容。两个球揉成一个正方体，形状变了，但体积不变，所以正方体的体积等于两个球的体积之和。题目要求结果不是整数就舍去小数，这正好用到刚学的强制类型转换。还没学过球体积公式的同学不用担心，重点看最后怎样舍去小数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第一步，用球的体积公式三分之四乘 π 乘 r 的三次方，分别算出两个球的体积。第二步，把两个体积加起来，这就是正方体的体积。第三步，正方体的体积是边长的三次方，所以边长就是体积的立方根。第四步，题目要求舍去小数，用括号 int 强制转换后再输出。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18 页的程序，pow V 逗号 1.0 除以 3，就是求 V 的立方根。算出的边长大约是 16.4567，输出时用括号 int 舍去小数，得到 16。注意两个易错点：4.0 除以 3 不能写成 4 除以 3，1.0 除以 3 不能写成 1 除以 3，否则整数相除分别得到 1 和 0。这和刚才平均分的问题是同一个道理。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书上第 19 页的例 2-4 销量预测要解一元二次方程，大部分同学还没学过求根公式，我们先跳过。不过书上 int 括号 ans 加 0.5 这个写法值得留意，加 0.5 再舍去小数，就是四舍五入。例 2-5 苹果采购我们上一讲学 cin 时已经做过了。接下来直接看第 21 页的例 2-6 字母转换。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最后一部分做书本第 21 页的例 2-6，把小写字母变成大写字母，这要把前面学的 ASCII 规律全部用上。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21 页的例 2-6，输入一个小写字母，输出对应的大写字母。查表可知小写 q 是 113，大写 Q 是 81。怎样从 113 得到 81 呢？先观察它们的位置。q 在小写字母里排第 17，Q 在大写字母里也排第 17，位置是一样的。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把小写字母和大写字母排成两行，q 离 a 有 16 步，Q 离 A 也有 16 步。所以第一步用 ch 减小写 a，算出这个距离；书上说这就是第几个字母，从 0 开始算。第二步从大写 A 出发，往后走同样的步数，就得到对应的大写字母。合起来就是 ch 减小写 a 加大写 A，每一部分都对应图上的一段距离。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21 页的程序，核心就是 ans 等于 ch 减小写 a 加大写 A 这一行。输入 q，输出 Q；再测试一下 a 和 z，应该分别得到 A 和 Z。ans 里存的其实是数字 81，但它是 char 类型，所以 cout 输出的是字符 Q。本题保证输入的是小写字母，所以暂时不需要判断输入对不对。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还有一种方法：观察表格，同一个字母的小写都比大写大 32。所以小写转大写减 32，大写转小写加 32；书上说 ch 减 32 其实就是 ch 减去小写 a 与大写 A 的差。书上这一段写的是根据表 2-1 可以发现，其实应该是表 2-2 的 ASCII 表，大家在书上改一下。请把这两条规则记在书本第 21 页例 2-7 的上方。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题目反过来，输入大写字母，输出小写，请大家先自己写，再点击看答案。方法一：先减去大写 A 算出距离，再从小写 a 往后走同样的步数。方法二：大写转小写，直接加 32。写完用 C 测试一下，应该输出小写 c；如果输出了奇怪的符号，就检查起点是不是写反了。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最后一道题请大家独立完成：输入一个大写字母，输出这个字母和它的编号。提示：字母直接输出 ch，编号要加强制类型转换，中间别忘了输出一个空格。大家写完后点击看参考答案，再用 H、A、Z 测试，应该得到 72、65、90。这道题把今天的 char、cin 读字符、强制类型转换都用上了。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开头的问题现在可以回答了：双引号写成反斜杠双引号，反斜杠写成两个，换行加反斜杠 n。今天还学了 char 类型，它用单引号，只存一个字符，可以用 cin 读入，还能接住输入里的冒号。字符的本质是整数，也就是 ASCII 码，用强制类型转换可以在字符和编号之间切换，也可以舍去小数。最后的字母转换用的是保留距离、换起点的思路，请大家课后对照书本第 15 到 21 页整理笔记。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课后请完成三份课后习题，分别对应今天的转义符与字符、ASCII 码和类型转换。另外在网站上完成 B0013 英文字母，也就是例 2-2，再在洛谷上提交例 2-6 字母转换。下一讲学习格式化输入输出。请大家想一想：平均分 83.3333 如果只想保留一位小数，输出 83.3，应该怎么写？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157597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750913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4211459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1509050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8.xml" />
</Relationships>
</file>

<file path=ppt/slides/_rels/slide5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9.xml" />
</Relationships>
</file>

<file path=ppt/slides/_rels/slide6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0.xml" />
</Relationships>
</file>

<file path=ppt/slides/_rels/slide6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1.xml" />
</Relationships>
</file>

<file path=ppt/slides/_rels/slide6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2.xml" />
</Relationships>
</file>

<file path=ppt/slides/_rels/slide6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3.xml" />
</Relationships>
</file>

<file path=ppt/slides/_rels/slide6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4.xml" />
</Relationships>
</file>

<file path=ppt/slides/_rels/slide6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5.xml" />
</Relationships>
</file>

<file path=ppt/slides/_rels/slide6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6.xml" />
</Relationships>
</file>

<file path=ppt/slides/_rels/slide6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67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3896106" y="2520950"/>
            <a:ext cx="4399788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转义符与字符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2607326" y="3467100"/>
            <a:ext cx="6977348" cy="498729"/>
            <a:chOff x="2607326" y="3467100"/>
            <a:chExt cx="6977348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2607326" y="3467100"/>
              <a:ext cx="697734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第2章 顺序结构程序设计 · 例 2-2、2-3、2-6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59181"/>
            <a:chOff x="3143250" y="4248150"/>
            <a:chExt cx="5905500" cy="559181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036058" y="4425950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认识字符和转义符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825500"/>
            <a:ext cx="2299716" cy="819150"/>
            <a:chOff x="4946142" y="8255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8255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3429000" y="1714500"/>
            <a:ext cx="5334000" cy="571500"/>
            <a:chOff x="3429000" y="1714500"/>
            <a:chExt cx="5334000" cy="571500"/>
          </a:xfrm>
        </p:grpSpPr>
        <p:sp>
          <p:nvSpPr>
            <p:cNvPr id="6" name="Rectangle 6"/>
            <p:cNvSpPr/>
            <p:nvPr/>
          </p:nvSpPr>
          <p:spPr>
            <a:xfrm>
              <a:off x="3429000" y="17145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543300" y="17907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667145" y="18573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141470" y="1816100"/>
              <a:ext cx="9315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转义符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3429000" y="2438400"/>
            <a:ext cx="5334000" cy="571500"/>
            <a:chOff x="3429000" y="2438400"/>
            <a:chExt cx="5334000" cy="571500"/>
          </a:xfrm>
        </p:grpSpPr>
        <p:sp>
          <p:nvSpPr>
            <p:cNvPr id="11" name="Rectangle 11"/>
            <p:cNvSpPr/>
            <p:nvPr/>
          </p:nvSpPr>
          <p:spPr>
            <a:xfrm>
              <a:off x="3429000" y="24384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543300" y="25146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667145" y="25812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141470" y="2552700"/>
              <a:ext cx="19916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字符类型 char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3429000" y="3162300"/>
            <a:ext cx="5334000" cy="571500"/>
            <a:chOff x="3429000" y="3162300"/>
            <a:chExt cx="5334000" cy="571500"/>
          </a:xfrm>
        </p:grpSpPr>
        <p:sp>
          <p:nvSpPr>
            <p:cNvPr id="16" name="Rectangle 16"/>
            <p:cNvSpPr/>
            <p:nvPr/>
          </p:nvSpPr>
          <p:spPr>
            <a:xfrm>
              <a:off x="3429000" y="31623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543300" y="32385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667145" y="33051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141470" y="3276600"/>
              <a:ext cx="21465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字符与 ASCII 码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3429000" y="3886200"/>
            <a:ext cx="5334000" cy="571500"/>
            <a:chOff x="3429000" y="3886200"/>
            <a:chExt cx="5334000" cy="571500"/>
          </a:xfrm>
        </p:grpSpPr>
        <p:sp>
          <p:nvSpPr>
            <p:cNvPr id="21" name="Rectangle 21"/>
            <p:cNvSpPr/>
            <p:nvPr/>
          </p:nvSpPr>
          <p:spPr>
            <a:xfrm>
              <a:off x="3429000" y="38862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543300" y="39624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667145" y="40290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141470" y="4000500"/>
              <a:ext cx="22188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 2-2 英文字母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3429000" y="4610100"/>
            <a:ext cx="5334000" cy="571500"/>
            <a:chOff x="3429000" y="4610100"/>
            <a:chExt cx="5334000" cy="571500"/>
          </a:xfrm>
        </p:grpSpPr>
        <p:sp>
          <p:nvSpPr>
            <p:cNvPr id="26" name="Rectangle 26"/>
            <p:cNvSpPr/>
            <p:nvPr/>
          </p:nvSpPr>
          <p:spPr>
            <a:xfrm>
              <a:off x="3429000" y="46101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3543300" y="4686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667145" y="47529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141470" y="4711700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强制类型转换</a:t>
              </a:r>
            </a:p>
          </p:txBody>
        </p:sp>
      </p:grpSp>
      <p:grpSp>
        <p:nvGrpSpPr>
          <p:cNvPr id="35" name="toc-6"/>
          <p:cNvGrpSpPr/>
          <p:nvPr/>
        </p:nvGrpSpPr>
        <p:grpSpPr>
          <a:xfrm>
            <a:off x="3429000" y="5334000"/>
            <a:ext cx="5334000" cy="571500"/>
            <a:chOff x="3429000" y="5334000"/>
            <a:chExt cx="5334000" cy="571500"/>
          </a:xfrm>
        </p:grpSpPr>
        <p:sp>
          <p:nvSpPr>
            <p:cNvPr id="31" name="Rectangle 31"/>
            <p:cNvSpPr/>
            <p:nvPr/>
          </p:nvSpPr>
          <p:spPr>
            <a:xfrm>
              <a:off x="3429000" y="5334000"/>
              <a:ext cx="5334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32" name="Ellipse 32"/>
            <p:cNvSpPr/>
            <p:nvPr/>
          </p:nvSpPr>
          <p:spPr>
            <a:xfrm>
              <a:off x="3543300" y="54102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3667145" y="547687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141470" y="5448300"/>
              <a:ext cx="22188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 2-6 字母转换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46796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这句话能直接写进 cout 吗？</a:t>
            </a:r>
          </a:p>
        </p:txBody>
      </p:sp>
      <p:grpSp>
        <p:nvGrpSpPr>
          <p:cNvPr id="12" name="target"/>
          <p:cNvGrpSpPr/>
          <p:nvPr/>
        </p:nvGrpSpPr>
        <p:grpSpPr>
          <a:xfrm>
            <a:off x="829056" y="2146300"/>
            <a:ext cx="10524744" cy="1244600"/>
            <a:chOff x="829056" y="2146300"/>
            <a:chExt cx="10524744" cy="12446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老师想让屏幕上显示这样一句话（末尾换行）：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90800"/>
              <a:ext cx="105156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340895" y="2819400"/>
              <a:ext cx="351021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小明说:"what is \n"</a:t>
              </a:r>
            </a:p>
          </p:txBody>
        </p:sp>
      </p:grpSp>
      <p:grpSp>
        <p:nvGrpSpPr>
          <p:cNvPr id="18" name="try"/>
          <p:cNvGrpSpPr/>
          <p:nvPr/>
        </p:nvGrpSpPr>
        <p:grpSpPr>
          <a:xfrm>
            <a:off x="829056" y="3689350"/>
            <a:ext cx="8719414" cy="1006475"/>
            <a:chOff x="829056" y="3689350"/>
            <a:chExt cx="8719414" cy="1006475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689350"/>
              <a:ext cx="30775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直接照抄进 cout，行不行？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4095750"/>
              <a:ext cx="60960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09575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7844" y="4276725"/>
              <a:ext cx="42724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"小明说:"what is \n"";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325106" y="4260850"/>
              <a:ext cx="22233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编译器会被弄糊涂……</a:t>
              </a:r>
            </a:p>
          </p:txBody>
        </p:sp>
      </p:grpSp>
      <p:grpSp>
        <p:nvGrpSpPr>
          <p:cNvPr id="23" name="question"/>
          <p:cNvGrpSpPr/>
          <p:nvPr/>
        </p:nvGrpSpPr>
        <p:grpSpPr>
          <a:xfrm>
            <a:off x="838200" y="5048250"/>
            <a:ext cx="10515600" cy="895350"/>
            <a:chOff x="838200" y="5048250"/>
            <a:chExt cx="10515600" cy="895350"/>
          </a:xfrm>
        </p:grpSpPr>
        <p:sp>
          <p:nvSpPr>
            <p:cNvPr id="19" name="Rectangle 19"/>
            <p:cNvSpPr/>
            <p:nvPr/>
          </p:nvSpPr>
          <p:spPr>
            <a:xfrm>
              <a:off x="838200" y="5048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50482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86687" y="5175250"/>
              <a:ext cx="65707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这一行里有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三处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会出问题：两个双引号、一个反斜杠、末尾的换行。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学完第一部分的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转义符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，我们再回来解决它。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5228844" y="3111500"/>
            <a:ext cx="1734312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转义符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806796" y="4038600"/>
            <a:ext cx="4578408" cy="308991"/>
            <a:chOff x="3806796" y="4038600"/>
            <a:chExt cx="4578408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806796" y="4038600"/>
              <a:ext cx="457840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奇怪的输出 · 反斜杠变身器 · 常用转义符 · 练习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一段奇怪的输出</a:t>
            </a:r>
          </a:p>
        </p:txBody>
      </p:sp>
      <p:grpSp>
        <p:nvGrpSpPr>
          <p:cNvPr id="14" name="code"/>
          <p:cNvGrpSpPr/>
          <p:nvPr/>
        </p:nvGrpSpPr>
        <p:grpSpPr>
          <a:xfrm>
            <a:off x="829056" y="2108200"/>
            <a:ext cx="5343144" cy="1101725"/>
            <a:chOff x="829056" y="2108200"/>
            <a:chExt cx="5343144" cy="11017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试试看，下面这句会输出什么？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3840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90800"/>
              <a:ext cx="53340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9080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082" y="2755900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"hello\nworld";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6667500" y="2114550"/>
            <a:ext cx="4686300" cy="2305050"/>
            <a:chOff x="6667500" y="2114550"/>
            <a:chExt cx="4686300" cy="2305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114550"/>
              <a:ext cx="4686300" cy="2305050"/>
            </a:xfrm>
            <a:prstGeom prst="roundRect">
              <a:avLst>
                <a:gd name="adj" fmla="val 3306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667500" y="211455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667500" y="230505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781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972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162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461504" y="217170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827520" y="2565400"/>
              <a:ext cx="808672" cy="17545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hello</a:t>
              </a:r>
              <a:br>
                <a:rPr lang="en-US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world</a:t>
              </a:r>
              <a:br>
                <a:rPr lang="en-US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  <a:b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</a:p>
          </p:txBody>
        </p:sp>
      </p:grpSp>
      <p:grpSp>
        <p:nvGrpSpPr>
          <p:cNvPr id="27" name="guess"/>
          <p:cNvGrpSpPr/>
          <p:nvPr/>
        </p:nvGrpSpPr>
        <p:grpSpPr>
          <a:xfrm>
            <a:off x="838200" y="3619500"/>
            <a:ext cx="5334000" cy="914400"/>
            <a:chOff x="838200" y="3619500"/>
            <a:chExt cx="5334000" cy="914400"/>
          </a:xfrm>
        </p:grpSpPr>
        <p:sp>
          <p:nvSpPr>
            <p:cNvPr id="24" name="Rectangle 24"/>
            <p:cNvSpPr/>
            <p:nvPr/>
          </p:nvSpPr>
          <p:spPr>
            <a:xfrm>
              <a:off x="838200" y="3619500"/>
              <a:ext cx="5334000" cy="9144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606" y="3784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你猜的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933956" y="3746500"/>
              <a:ext cx="18470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hello\nworld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原样显示在一行？</a:t>
              </a:r>
            </a:p>
          </p:txBody>
        </p:sp>
      </p:grpSp>
      <p:grpSp>
        <p:nvGrpSpPr>
          <p:cNvPr id="32" name="warn"/>
          <p:cNvGrpSpPr/>
          <p:nvPr/>
        </p:nvGrpSpPr>
        <p:grpSpPr>
          <a:xfrm>
            <a:off x="838200" y="4819650"/>
            <a:ext cx="10515600" cy="571500"/>
            <a:chOff x="838200" y="4819650"/>
            <a:chExt cx="10515600" cy="571500"/>
          </a:xfrm>
        </p:grpSpPr>
        <p:sp>
          <p:nvSpPr>
            <p:cNvPr id="28" name="Rectangle 28"/>
            <p:cNvSpPr/>
            <p:nvPr/>
          </p:nvSpPr>
          <p:spPr>
            <a:xfrm>
              <a:off x="838200" y="48196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48196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606" y="49847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奇怪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705356" y="4984750"/>
              <a:ext cx="693641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居然在 hello 后面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换行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了，而且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这两个字符在屏幕上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不见了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！</a:t>
              </a:r>
            </a:p>
          </p:txBody>
        </p:sp>
      </p:grpSp>
      <p:grpSp>
        <p:nvGrpSpPr>
          <p:cNvPr id="36" name="why"/>
          <p:cNvGrpSpPr/>
          <p:nvPr/>
        </p:nvGrpSpPr>
        <p:grpSpPr>
          <a:xfrm>
            <a:off x="838200" y="5619750"/>
            <a:ext cx="10515600" cy="571500"/>
            <a:chOff x="838200" y="5619750"/>
            <a:chExt cx="10515600" cy="571500"/>
          </a:xfrm>
        </p:grpSpPr>
        <p:sp>
          <p:nvSpPr>
            <p:cNvPr id="33" name="Rectangle 33"/>
            <p:cNvSpPr/>
            <p:nvPr/>
          </p:nvSpPr>
          <p:spPr>
            <a:xfrm>
              <a:off x="838200" y="56197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606" y="57848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705356" y="5784850"/>
              <a:ext cx="72029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在字符串里，反斜杠 \ 和它后面的字符要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一起读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表示"换行"。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什么是转义符？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6224778" cy="694944"/>
            <a:chOff x="829056" y="2108200"/>
            <a:chExt cx="6224778" cy="6949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62247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转义符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（Escape Sequence）以反斜杠 \ 开头，用来表示一些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无法直接写进字符串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的字符，比如换行、双引号。</a:t>
              </a:r>
            </a:p>
          </p:txBody>
        </p:sp>
      </p:grpSp>
      <p:grpSp>
        <p:nvGrpSpPr>
          <p:cNvPr id="21" name="diagram"/>
          <p:cNvGrpSpPr/>
          <p:nvPr/>
        </p:nvGrpSpPr>
        <p:grpSpPr>
          <a:xfrm>
            <a:off x="1619250" y="3238500"/>
            <a:ext cx="6953250" cy="1356741"/>
            <a:chOff x="1619250" y="3238500"/>
            <a:chExt cx="6953250" cy="1356741"/>
          </a:xfrm>
        </p:grpSpPr>
        <p:sp>
          <p:nvSpPr>
            <p:cNvPr id="11" name="Rectangle 11"/>
            <p:cNvSpPr/>
            <p:nvPr/>
          </p:nvSpPr>
          <p:spPr>
            <a:xfrm>
              <a:off x="1619250" y="3238500"/>
              <a:ext cx="1047750" cy="857250"/>
            </a:xfrm>
            <a:prstGeom prst="roundRect">
              <a:avLst>
                <a:gd name="adj" fmla="val 8889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968589" y="3340100"/>
              <a:ext cx="34907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845394" y="34861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238500" y="3238500"/>
              <a:ext cx="1047750" cy="857250"/>
            </a:xfrm>
            <a:prstGeom prst="roundRect">
              <a:avLst>
                <a:gd name="adj" fmla="val 888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587839" y="3340100"/>
              <a:ext cx="34907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4667250" y="3505200"/>
              <a:ext cx="1428750" cy="323850"/>
            </a:xfrm>
            <a:custGeom>
              <a:avLst/>
              <a:gdLst/>
              <a:ahLst/>
              <a:cxnLst/>
              <a:rect l="l" t="t" r="r" b="b"/>
              <a:pathLst>
                <a:path w="1428750" h="323850">
                  <a:moveTo>
                    <a:pt x="0" y="90678"/>
                  </a:moveTo>
                  <a:lnTo>
                    <a:pt x="1266825" y="90678"/>
                  </a:lnTo>
                  <a:lnTo>
                    <a:pt x="1266825" y="0"/>
                  </a:lnTo>
                  <a:lnTo>
                    <a:pt x="1428750" y="161925"/>
                  </a:lnTo>
                  <a:lnTo>
                    <a:pt x="1266825" y="323850"/>
                  </a:lnTo>
                  <a:lnTo>
                    <a:pt x="1266825" y="233172"/>
                  </a:lnTo>
                  <a:lnTo>
                    <a:pt x="0" y="2331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77000" y="3238500"/>
              <a:ext cx="20955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168515" y="3473450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换行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093951" y="4286250"/>
              <a:ext cx="17175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源码里写两个字符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59601" y="428625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合起来表示一个字符</a:t>
              </a:r>
            </a:p>
          </p:txBody>
        </p:sp>
      </p:grpSp>
      <p:grpSp>
        <p:nvGrpSpPr>
          <p:cNvPr id="25" name="tip"/>
          <p:cNvGrpSpPr/>
          <p:nvPr/>
        </p:nvGrpSpPr>
        <p:grpSpPr>
          <a:xfrm>
            <a:off x="838200" y="4953000"/>
            <a:ext cx="10515600" cy="895350"/>
            <a:chOff x="838200" y="4953000"/>
            <a:chExt cx="10515600" cy="895350"/>
          </a:xfrm>
        </p:grpSpPr>
        <p:sp>
          <p:nvSpPr>
            <p:cNvPr id="22" name="Rectangle 22"/>
            <p:cNvSpPr/>
            <p:nvPr/>
          </p:nvSpPr>
          <p:spPr>
            <a:xfrm>
              <a:off x="838200" y="49530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118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比喻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080000"/>
              <a:ext cx="638505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反斜杠 \ 就像一个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变身器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，它会把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后面一个字符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变成另一个作用。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n 本来是字母 n，被反斜杠一变，就成了"换行"。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94250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常用的 C++ 转义符</a:t>
            </a:r>
          </a:p>
        </p:txBody>
      </p:sp>
      <p:grpSp>
        <p:nvGrpSpPr>
          <p:cNvPr id="44" name="table"/>
          <p:cNvGrpSpPr/>
          <p:nvPr/>
        </p:nvGrpSpPr>
        <p:grpSpPr>
          <a:xfrm>
            <a:off x="838200" y="2114550"/>
            <a:ext cx="10515600" cy="3514725"/>
            <a:chOff x="838200" y="2114550"/>
            <a:chExt cx="10515600" cy="35147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65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转义符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963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91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6447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\n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696337" y="26320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791837" y="2632075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让光标跳到下一行开头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2990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299085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0829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\t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696337" y="30702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制表符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791837" y="3070225"/>
              <a:ext cx="3490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跳到下一个制表位（常用来对齐）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429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5210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\\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696337" y="350837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反斜杠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791837" y="3521075"/>
              <a:ext cx="2298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在字符串中显示一个 \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3867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386715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39592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\"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696337" y="39465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双引号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791837" y="3959225"/>
              <a:ext cx="2298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在字符串中显示一个 "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305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3973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\'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696337" y="438467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单引号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791837" y="4397375"/>
              <a:ext cx="2066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在字符中表示一个 '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4743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474345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81837" y="48355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\r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696337" y="482282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回车符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791837" y="4822825"/>
              <a:ext cx="3259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光标回到本行开头（很少使用）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838200" y="5181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81837" y="52736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\b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696337" y="526097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退格符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791837" y="5260975"/>
              <a:ext cx="2796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光标后退一格（很少使用）</a:t>
              </a:r>
            </a:p>
          </p:txBody>
        </p:sp>
        <p:sp>
          <p:nvSpPr>
            <p:cNvPr id="43" name="Line 43"/>
            <p:cNvSpPr/>
            <p:nvPr/>
          </p:nvSpPr>
          <p:spPr>
            <a:xfrm>
              <a:off x="838200" y="5619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9" name="tip"/>
          <p:cNvGrpSpPr/>
          <p:nvPr/>
        </p:nvGrpSpPr>
        <p:grpSpPr>
          <a:xfrm>
            <a:off x="838200" y="5657850"/>
            <a:ext cx="10515600" cy="571500"/>
            <a:chOff x="838200" y="5657850"/>
            <a:chExt cx="10515600" cy="571500"/>
          </a:xfrm>
        </p:grpSpPr>
        <p:sp>
          <p:nvSpPr>
            <p:cNvPr id="45" name="Rectangle 45"/>
            <p:cNvSpPr/>
            <p:nvPr/>
          </p:nvSpPr>
          <p:spPr>
            <a:xfrm>
              <a:off x="838200" y="56578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838200" y="56578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38987" y="5822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要求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686687" y="5835650"/>
              <a:ext cx="37454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前五个要会用；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认识即可。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要显示双引号，怎么写？</a:t>
            </a:r>
          </a:p>
        </p:txBody>
      </p:sp>
      <p:grpSp>
        <p:nvGrpSpPr>
          <p:cNvPr id="11" name="target"/>
          <p:cNvGrpSpPr/>
          <p:nvPr/>
        </p:nvGrpSpPr>
        <p:grpSpPr>
          <a:xfrm>
            <a:off x="829056" y="2108200"/>
            <a:ext cx="3327035" cy="410718"/>
            <a:chOff x="829056" y="2108200"/>
            <a:chExt cx="3327035" cy="410718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目标输出：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084832" y="2108200"/>
              <a:ext cx="207125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He said: "Hi"</a:t>
              </a:r>
            </a:p>
          </p:txBody>
        </p:sp>
      </p:grpSp>
      <p:grpSp>
        <p:nvGrpSpPr>
          <p:cNvPr id="17" name="wrong"/>
          <p:cNvGrpSpPr/>
          <p:nvPr/>
        </p:nvGrpSpPr>
        <p:grpSpPr>
          <a:xfrm>
            <a:off x="829056" y="2698750"/>
            <a:ext cx="4962144" cy="1789557"/>
            <a:chOff x="829056" y="2698750"/>
            <a:chExt cx="4962144" cy="1789557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2698750"/>
              <a:ext cx="10759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直接写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086100"/>
              <a:ext cx="4953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0861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3260725"/>
              <a:ext cx="32470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"He said: "Hi"";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818" y="3841750"/>
              <a:ext cx="3704844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第二个 " 会被当成字符串的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结束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后面的 Hi 编译器就看不懂了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编译错误</a:t>
              </a:r>
            </a:p>
          </p:txBody>
        </p:sp>
      </p:grpSp>
      <p:grpSp>
        <p:nvGrpSpPr>
          <p:cNvPr id="30" name="right"/>
          <p:cNvGrpSpPr/>
          <p:nvPr/>
        </p:nvGrpSpPr>
        <p:grpSpPr>
          <a:xfrm>
            <a:off x="6391656" y="2698750"/>
            <a:ext cx="4962144" cy="2120900"/>
            <a:chOff x="6391656" y="2698750"/>
            <a:chExt cx="4962144" cy="2120900"/>
          </a:xfrm>
        </p:grpSpPr>
        <p:sp>
          <p:nvSpPr>
            <p:cNvPr id="18" name="TextBox 18"/>
            <p:cNvSpPr txBox="1"/>
            <p:nvPr/>
          </p:nvSpPr>
          <p:spPr>
            <a:xfrm>
              <a:off x="6391656" y="2698750"/>
              <a:ext cx="1318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用转义符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00800" y="3086100"/>
              <a:ext cx="4953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00800" y="30861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601206" y="3260725"/>
              <a:ext cx="35160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"He said: \"Hi\"";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400800" y="3886200"/>
              <a:ext cx="49530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6400800" y="388620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00800" y="407670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515100" y="3981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6705600" y="3981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896100" y="3981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194804" y="3943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63106" y="4403725"/>
              <a:ext cx="17753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He said: "Hi"</a:t>
              </a:r>
            </a:p>
          </p:txBody>
        </p:sp>
      </p:grpSp>
      <p:grpSp>
        <p:nvGrpSpPr>
          <p:cNvPr id="34" name="tip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86687" y="5321300"/>
              <a:ext cx="6628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最外面的一对 " 是字符串的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边界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；中间要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的引号，写成 \"。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要显示反斜杠本身，怎么写？</a:t>
            </a:r>
          </a:p>
        </p:txBody>
      </p:sp>
      <p:grpSp>
        <p:nvGrpSpPr>
          <p:cNvPr id="11" name="target"/>
          <p:cNvGrpSpPr/>
          <p:nvPr/>
        </p:nvGrpSpPr>
        <p:grpSpPr>
          <a:xfrm>
            <a:off x="829056" y="2108200"/>
            <a:ext cx="4295158" cy="410718"/>
            <a:chOff x="829056" y="2108200"/>
            <a:chExt cx="4295158" cy="410718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目标输出（一个文件路径）：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989832" y="2108200"/>
              <a:ext cx="113438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D:\Data</a:t>
              </a:r>
            </a:p>
          </p:txBody>
        </p:sp>
      </p:grpSp>
      <p:grpSp>
        <p:nvGrpSpPr>
          <p:cNvPr id="17" name="wrong"/>
          <p:cNvGrpSpPr/>
          <p:nvPr/>
        </p:nvGrpSpPr>
        <p:grpSpPr>
          <a:xfrm>
            <a:off x="829056" y="2698750"/>
            <a:ext cx="4962144" cy="1789557"/>
            <a:chOff x="829056" y="2698750"/>
            <a:chExt cx="4962144" cy="1789557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2698750"/>
              <a:ext cx="1318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只写一个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086100"/>
              <a:ext cx="4953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0861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3260725"/>
              <a:ext cx="24473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"D:\Data";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818" y="3841750"/>
              <a:ext cx="4029646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反斜杠会把后面的 D 当成转义符的一部分，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\D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不是合法的转义符，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输出不对</a:t>
              </a:r>
            </a:p>
          </p:txBody>
        </p:sp>
      </p:grpSp>
      <p:grpSp>
        <p:nvGrpSpPr>
          <p:cNvPr id="30" name="right"/>
          <p:cNvGrpSpPr/>
          <p:nvPr/>
        </p:nvGrpSpPr>
        <p:grpSpPr>
          <a:xfrm>
            <a:off x="6391656" y="2698750"/>
            <a:ext cx="4962144" cy="2120900"/>
            <a:chOff x="6391656" y="2698750"/>
            <a:chExt cx="4962144" cy="2120900"/>
          </a:xfrm>
        </p:grpSpPr>
        <p:sp>
          <p:nvSpPr>
            <p:cNvPr id="18" name="TextBox 18"/>
            <p:cNvSpPr txBox="1"/>
            <p:nvPr/>
          </p:nvSpPr>
          <p:spPr>
            <a:xfrm>
              <a:off x="6391656" y="2698750"/>
              <a:ext cx="10759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写两个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00800" y="3086100"/>
              <a:ext cx="4953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00800" y="30861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601206" y="3260725"/>
              <a:ext cx="25823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"D:\\Data";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400800" y="3886200"/>
              <a:ext cx="49530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6400800" y="388620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00800" y="407670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515100" y="3981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6705600" y="3981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896100" y="3981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194804" y="3943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63106" y="4403725"/>
              <a:ext cx="9723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D:\Data</a:t>
              </a:r>
            </a:p>
          </p:txBody>
        </p:sp>
      </p:grpSp>
      <p:grpSp>
        <p:nvGrpSpPr>
          <p:cNvPr id="34" name="tip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86687" y="5321300"/>
              <a:ext cx="8005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反斜杠本身也是"变身器"，要显示它就写 \\：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源码写两个，屏幕只出现一个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62006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\t 制表符：让输出对齐</a:t>
            </a:r>
          </a:p>
        </p:txBody>
      </p:sp>
      <p:grpSp>
        <p:nvGrpSpPr>
          <p:cNvPr id="21" name="space"/>
          <p:cNvGrpSpPr/>
          <p:nvPr/>
        </p:nvGrpSpPr>
        <p:grpSpPr>
          <a:xfrm>
            <a:off x="829056" y="2146300"/>
            <a:ext cx="4771644" cy="3273425"/>
            <a:chOff x="829056" y="2146300"/>
            <a:chExt cx="4771644" cy="32734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用空格隔开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33650"/>
              <a:ext cx="47625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336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2686050"/>
              <a:ext cx="2660650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"Tom 95\n";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"Alice 100\n";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"Bob 88\n";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886200"/>
              <a:ext cx="4762500" cy="1533525"/>
            </a:xfrm>
            <a:prstGeom prst="roundRect">
              <a:avLst>
                <a:gd name="adj" fmla="val 496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886200"/>
              <a:ext cx="4762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076700"/>
              <a:ext cx="4762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52500" y="3981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143000" y="3981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1333500" y="3981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632204" y="3943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00887" y="4381500"/>
              <a:ext cx="1098804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Tom 95</a:t>
              </a:r>
              <a:b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Alice 100</a:t>
              </a:r>
              <a:b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Bob 88</a:t>
              </a:r>
            </a:p>
          </p:txBody>
        </p:sp>
      </p:grpSp>
      <p:grpSp>
        <p:nvGrpSpPr>
          <p:cNvPr id="34" name="tab"/>
          <p:cNvGrpSpPr/>
          <p:nvPr/>
        </p:nvGrpSpPr>
        <p:grpSpPr>
          <a:xfrm>
            <a:off x="6391656" y="2146300"/>
            <a:ext cx="4962144" cy="3273425"/>
            <a:chOff x="6391656" y="2146300"/>
            <a:chExt cx="4962144" cy="3273425"/>
          </a:xfrm>
        </p:grpSpPr>
        <p:sp>
          <p:nvSpPr>
            <p:cNvPr id="22" name="TextBox 22"/>
            <p:cNvSpPr txBox="1"/>
            <p:nvPr/>
          </p:nvSpPr>
          <p:spPr>
            <a:xfrm>
              <a:off x="6391656" y="2146300"/>
              <a:ext cx="11777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用 \t 隔开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00800" y="2533650"/>
              <a:ext cx="49530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00800" y="25336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601587" y="2686050"/>
              <a:ext cx="2780792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"Tom\t95\n";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"Alice\t100\n";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"Bob\t88\n";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00800" y="3886200"/>
              <a:ext cx="4953000" cy="1533525"/>
            </a:xfrm>
            <a:prstGeom prst="roundRect">
              <a:avLst>
                <a:gd name="adj" fmla="val 496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400800" y="388620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400800" y="407670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6515100" y="3981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705600" y="3981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6896100" y="3981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194804" y="3943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563487" y="4381500"/>
              <a:ext cx="1339088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Tom     95</a:t>
              </a:r>
              <a:b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Alice   100</a:t>
              </a:r>
              <a:b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Bob     88</a:t>
              </a:r>
            </a:p>
          </p:txBody>
        </p:sp>
      </p:grpSp>
      <p:grpSp>
        <p:nvGrpSpPr>
          <p:cNvPr id="38" name="tip"/>
          <p:cNvGrpSpPr/>
          <p:nvPr/>
        </p:nvGrpSpPr>
        <p:grpSpPr>
          <a:xfrm>
            <a:off x="838200" y="5524500"/>
            <a:ext cx="10515600" cy="552450"/>
            <a:chOff x="838200" y="5524500"/>
            <a:chExt cx="10515600" cy="552450"/>
          </a:xfrm>
        </p:grpSpPr>
        <p:sp>
          <p:nvSpPr>
            <p:cNvPr id="35" name="Rectangle 35"/>
            <p:cNvSpPr/>
            <p:nvPr/>
          </p:nvSpPr>
          <p:spPr>
            <a:xfrm>
              <a:off x="838200" y="5524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9749" y="5695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49349" y="5695950"/>
              <a:ext cx="88536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\t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让光标跳到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下一个制表位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（通常每 8 格一个），所以不同长度的名字后面，分数也能对齐。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0877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\n 与 endl：两种换行方法</a:t>
            </a:r>
          </a:p>
        </p:txBody>
      </p:sp>
      <p:grpSp>
        <p:nvGrpSpPr>
          <p:cNvPr id="17" name="two"/>
          <p:cNvGrpSpPr/>
          <p:nvPr/>
        </p:nvGrpSpPr>
        <p:grpSpPr>
          <a:xfrm>
            <a:off x="838200" y="2190750"/>
            <a:ext cx="10515600" cy="1181926"/>
            <a:chOff x="838200" y="2190750"/>
            <a:chExt cx="10515600" cy="1181926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49530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9075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371725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"abc\n";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400800" y="2190750"/>
              <a:ext cx="49530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400800" y="219075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600444" y="2371725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"abc" &lt;&lt; endl;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466581" y="3035300"/>
              <a:ext cx="16962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输出 abc 后换行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029181" y="3035300"/>
              <a:ext cx="16962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输出 abc 后换行</a:t>
              </a:r>
            </a:p>
          </p:txBody>
        </p:sp>
      </p:grpSp>
      <p:grpSp>
        <p:nvGrpSpPr>
          <p:cNvPr id="34" name="table"/>
          <p:cNvGrpSpPr/>
          <p:nvPr/>
        </p:nvGrpSpPr>
        <p:grpSpPr>
          <a:xfrm>
            <a:off x="838200" y="3600450"/>
            <a:ext cx="10515600" cy="1914525"/>
            <a:chOff x="838200" y="3600450"/>
            <a:chExt cx="10515600" cy="1914525"/>
          </a:xfrm>
        </p:grpSpPr>
        <p:sp>
          <p:nvSpPr>
            <p:cNvPr id="18" name="Rectangle 18"/>
            <p:cNvSpPr/>
            <p:nvPr/>
          </p:nvSpPr>
          <p:spPr>
            <a:xfrm>
              <a:off x="838200" y="3600450"/>
              <a:ext cx="105156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886837" y="3714242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\n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192137" y="3714242"/>
              <a:ext cx="4916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endl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81837" y="417512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写在哪里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886837" y="4175125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写在双引号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里面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192137" y="4187825"/>
              <a:ext cx="2958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写在双引号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，用 &lt;&lt; 连接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552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55295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465137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是什么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886837" y="4651375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一个转义字符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192137" y="4664075"/>
              <a:ext cx="211542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提供的换行操作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0292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1837" y="51276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效果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886837" y="51276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192137" y="51276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5505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tip"/>
          <p:cNvGrpSpPr/>
          <p:nvPr/>
        </p:nvGrpSpPr>
        <p:grpSpPr>
          <a:xfrm>
            <a:off x="829437" y="5607050"/>
            <a:ext cx="7682291" cy="337376"/>
            <a:chOff x="829437" y="5607050"/>
            <a:chExt cx="7682291" cy="337376"/>
          </a:xfrm>
        </p:grpSpPr>
        <p:sp>
          <p:nvSpPr>
            <p:cNvPr id="35" name="TextBox 35"/>
            <p:cNvSpPr txBox="1"/>
            <p:nvPr/>
          </p:nvSpPr>
          <p:spPr>
            <a:xfrm>
              <a:off x="829437" y="5607050"/>
              <a:ext cx="76822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两种写法都可以。书上的程序大多用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endl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，写在字符串里时用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\n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更方便。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02131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模拟练习：哪一句能正确输出  \"  ？</a:t>
            </a:r>
          </a:p>
        </p:txBody>
      </p:sp>
      <p:grpSp>
        <p:nvGrpSpPr>
          <p:cNvPr id="26" name="q"/>
          <p:cNvGrpSpPr/>
          <p:nvPr/>
        </p:nvGrpSpPr>
        <p:grpSpPr>
          <a:xfrm>
            <a:off x="829056" y="2127250"/>
            <a:ext cx="10524744" cy="2406650"/>
            <a:chOff x="829056" y="2127250"/>
            <a:chExt cx="10524744" cy="24066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目标：屏幕上显示两个字符：一个反斜杠，一个双引号。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667000"/>
              <a:ext cx="5105400" cy="819150"/>
            </a:xfrm>
            <a:prstGeom prst="roundRect">
              <a:avLst>
                <a:gd name="adj" fmla="val 1162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990600" y="2886075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04950" y="2948813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52194" y="2943225"/>
              <a:ext cx="2185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"\\\"";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248400" y="2667000"/>
              <a:ext cx="5105400" cy="819150"/>
            </a:xfrm>
            <a:prstGeom prst="roundRect">
              <a:avLst>
                <a:gd name="adj" fmla="val 1162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6400800" y="2886075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515150" y="2948813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962394" y="2943225"/>
              <a:ext cx="20411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"\\"";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38200" y="3714750"/>
              <a:ext cx="5105400" cy="819150"/>
            </a:xfrm>
            <a:prstGeom prst="roundRect">
              <a:avLst>
                <a:gd name="adj" fmla="val 1162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990600" y="3933825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04950" y="3996563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52194" y="3990975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"\"";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248400" y="3714750"/>
              <a:ext cx="5105400" cy="819150"/>
            </a:xfrm>
            <a:prstGeom prst="roundRect">
              <a:avLst>
                <a:gd name="adj" fmla="val 1162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6400800" y="3933825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515150" y="3996563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962394" y="3990975"/>
              <a:ext cx="16079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\";</a:t>
              </a:r>
            </a:p>
          </p:txBody>
        </p:sp>
      </p:grpSp>
      <p:grpSp>
        <p:nvGrpSpPr>
          <p:cNvPr id="29" name="a"/>
          <p:cNvGrpSpPr/>
          <p:nvPr/>
        </p:nvGrpSpPr>
        <p:grpSpPr>
          <a:xfrm>
            <a:off x="838200" y="4876800"/>
            <a:ext cx="10515600" cy="1143000"/>
            <a:chOff x="838200" y="4876800"/>
            <a:chExt cx="10515600" cy="1143000"/>
          </a:xfrm>
        </p:grpSpPr>
        <p:sp>
          <p:nvSpPr>
            <p:cNvPr id="27" name="Rectangle 27"/>
            <p:cNvSpPr/>
            <p:nvPr/>
          </p:nvSpPr>
          <p:spPr>
            <a:xfrm>
              <a:off x="838200" y="4876800"/>
              <a:ext cx="10515600" cy="11430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58418" y="4965700"/>
              <a:ext cx="7791069" cy="703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答案 </a:t>
              </a: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：\\ 显示 \，\" 显示 "。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在 \\ 之后的 " 结束了字符串，后面多出一个 "；C 只显示 "；D 没有双引号包住。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模拟练习：屏幕上会出现什么？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27250"/>
            <a:ext cx="4622292" cy="352044"/>
            <a:chOff x="829056" y="2127250"/>
            <a:chExt cx="4622292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46222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分别写出每一条语句在屏幕上显示的内容：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71750"/>
            <a:ext cx="10515600" cy="571500"/>
            <a:chOff x="838200" y="2571750"/>
            <a:chExt cx="10515600" cy="5715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3837" y="27204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125337" y="2720467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屏幕上显示</a:t>
              </a:r>
            </a:p>
          </p:txBody>
        </p:sp>
      </p:grpSp>
      <p:grpSp>
        <p:nvGrpSpPr>
          <p:cNvPr id="32" name="table-w"/>
          <p:cNvGrpSpPr/>
          <p:nvPr/>
        </p:nvGrpSpPr>
        <p:grpSpPr>
          <a:xfrm>
            <a:off x="838200" y="3302000"/>
            <a:ext cx="5143500" cy="2708275"/>
            <a:chOff x="838200" y="3302000"/>
            <a:chExt cx="5143500" cy="2708275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3302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3837" y="3302000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"\n";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714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714750"/>
              <a:ext cx="5143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8735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3837" y="3873500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endl;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2862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445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3837" y="4445000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"\\";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857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857750"/>
              <a:ext cx="5143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50165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3837" y="5016500"/>
              <a:ext cx="20880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"A\\nB";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4292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837" y="5588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43837" y="5588000"/>
              <a:ext cx="22233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"\"OK\"";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6000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5" name="answers"/>
          <p:cNvGrpSpPr/>
          <p:nvPr/>
        </p:nvGrpSpPr>
        <p:grpSpPr>
          <a:xfrm>
            <a:off x="5981700" y="3289300"/>
            <a:ext cx="5372100" cy="2720975"/>
            <a:chOff x="5981700" y="3289300"/>
            <a:chExt cx="5372100" cy="2720975"/>
          </a:xfrm>
        </p:grpSpPr>
        <p:sp>
          <p:nvSpPr>
            <p:cNvPr id="33" name="Line 33"/>
            <p:cNvSpPr/>
            <p:nvPr/>
          </p:nvSpPr>
          <p:spPr>
            <a:xfrm>
              <a:off x="5981700" y="37147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981700" y="3714750"/>
              <a:ext cx="5372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5981700" y="42862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5981700" y="48577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5981700" y="4857750"/>
              <a:ext cx="5372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5981700" y="54292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5981700" y="60007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6125337" y="3289300"/>
              <a:ext cx="3490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换行（看不到字，光标到下一行）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125337" y="3873500"/>
              <a:ext cx="1904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换行（和 ① 一样）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125337" y="4445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125337" y="5016500"/>
              <a:ext cx="33247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A\nB（显示四个字符，不换行）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125337" y="5588000"/>
              <a:ext cx="6046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"OK"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实战：哪些字符需要特殊处理？</a:t>
            </a:r>
          </a:p>
        </p:txBody>
      </p:sp>
      <p:grpSp>
        <p:nvGrpSpPr>
          <p:cNvPr id="12" name="target"/>
          <p:cNvGrpSpPr/>
          <p:nvPr/>
        </p:nvGrpSpPr>
        <p:grpSpPr>
          <a:xfrm>
            <a:off x="829056" y="2146300"/>
            <a:ext cx="10524744" cy="1168400"/>
            <a:chOff x="829056" y="2146300"/>
            <a:chExt cx="10524744" cy="11684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回到开头的任务，向控制台输出下面这句话，末尾换行：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9080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444136" y="2794000"/>
              <a:ext cx="33037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小明说:"what is \n"</a:t>
              </a:r>
            </a:p>
          </p:txBody>
        </p:sp>
      </p:grpSp>
      <p:grpSp>
        <p:nvGrpSpPr>
          <p:cNvPr id="18" name="s1"/>
          <p:cNvGrpSpPr/>
          <p:nvPr/>
        </p:nvGrpSpPr>
        <p:grpSpPr>
          <a:xfrm>
            <a:off x="895350" y="3810000"/>
            <a:ext cx="7689252" cy="409956"/>
            <a:chOff x="895350" y="3810000"/>
            <a:chExt cx="7689252" cy="409956"/>
          </a:xfrm>
        </p:grpSpPr>
        <p:sp>
          <p:nvSpPr>
            <p:cNvPr id="13" name="Ellipse 13"/>
            <p:cNvSpPr/>
            <p:nvPr/>
          </p:nvSpPr>
          <p:spPr>
            <a:xfrm>
              <a:off x="895350" y="38100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8536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18844" y="3838575"/>
              <a:ext cx="15666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两个双引号 "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467606" y="385127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是要显示的内容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419594" y="3838575"/>
              <a:ext cx="11650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→ 写成 \"</a:t>
              </a:r>
            </a:p>
          </p:txBody>
        </p:sp>
      </p:grpSp>
      <p:grpSp>
        <p:nvGrpSpPr>
          <p:cNvPr id="24" name="s2"/>
          <p:cNvGrpSpPr/>
          <p:nvPr/>
        </p:nvGrpSpPr>
        <p:grpSpPr>
          <a:xfrm>
            <a:off x="895350" y="4533900"/>
            <a:ext cx="7689252" cy="409956"/>
            <a:chOff x="895350" y="4533900"/>
            <a:chExt cx="7689252" cy="409956"/>
          </a:xfrm>
        </p:grpSpPr>
        <p:sp>
          <p:nvSpPr>
            <p:cNvPr id="19" name="Ellipse 19"/>
            <p:cNvSpPr/>
            <p:nvPr/>
          </p:nvSpPr>
          <p:spPr>
            <a:xfrm>
              <a:off x="895350" y="45339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4280" y="45775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418844" y="4562475"/>
              <a:ext cx="1041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反斜杠 \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467606" y="457517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要显示它本身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19594" y="4562475"/>
              <a:ext cx="11650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→ 写成 \\</a:t>
              </a:r>
            </a:p>
          </p:txBody>
        </p:sp>
      </p:grpSp>
      <p:grpSp>
        <p:nvGrpSpPr>
          <p:cNvPr id="30" name="s3"/>
          <p:cNvGrpSpPr/>
          <p:nvPr/>
        </p:nvGrpSpPr>
        <p:grpSpPr>
          <a:xfrm>
            <a:off x="895350" y="5257800"/>
            <a:ext cx="7674814" cy="409956"/>
            <a:chOff x="895350" y="5257800"/>
            <a:chExt cx="7674814" cy="409956"/>
          </a:xfrm>
        </p:grpSpPr>
        <p:sp>
          <p:nvSpPr>
            <p:cNvPr id="25" name="Ellipse 25"/>
            <p:cNvSpPr/>
            <p:nvPr/>
          </p:nvSpPr>
          <p:spPr>
            <a:xfrm>
              <a:off x="895350" y="52578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4280" y="53014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418844" y="527367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末尾换行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467606" y="529907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题目要求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19594" y="5286375"/>
              <a:ext cx="1150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→ 加上 </a:t>
              </a:r>
              <a:r>
                <a:rPr lang="en-US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\n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3484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一、转义符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实战：逐段写出字符串</a:t>
            </a:r>
          </a:p>
        </p:txBody>
      </p:sp>
      <p:grpSp>
        <p:nvGrpSpPr>
          <p:cNvPr id="31" name="segs"/>
          <p:cNvGrpSpPr/>
          <p:nvPr/>
        </p:nvGrpSpPr>
        <p:grpSpPr>
          <a:xfrm>
            <a:off x="829056" y="2108200"/>
            <a:ext cx="7410069" cy="1382141"/>
            <a:chOff x="829056" y="2108200"/>
            <a:chExt cx="7410069" cy="1382141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把字符串拆开来看，红色是转义符：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33650"/>
              <a:ext cx="11430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33841" y="2660904"/>
              <a:ext cx="9517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小明说: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88999" y="31813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原样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038350" y="2533650"/>
              <a:ext cx="923925" cy="533400"/>
            </a:xfrm>
            <a:prstGeom prst="roundRect">
              <a:avLst>
                <a:gd name="adj" fmla="val 10714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341264" y="2660904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\"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184452" y="31813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显示 "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019425" y="2533650"/>
              <a:ext cx="135255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180464" y="2660904"/>
              <a:ext cx="10304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what is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474999" y="31813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4429125" y="2533650"/>
              <a:ext cx="923925" cy="533400"/>
            </a:xfrm>
            <a:prstGeom prst="roundRect">
              <a:avLst>
                <a:gd name="adj" fmla="val 10714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732039" y="2660904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\\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575227" y="31813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显示 \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410200" y="2533650"/>
              <a:ext cx="11049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880554" y="2660904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529250" y="31813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普通字母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572250" y="2533650"/>
              <a:ext cx="923925" cy="533400"/>
            </a:xfrm>
            <a:prstGeom prst="roundRect">
              <a:avLst>
                <a:gd name="adj" fmla="val 10714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875164" y="2660904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\"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718352" y="31813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显示 "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553325" y="2533650"/>
              <a:ext cx="685800" cy="533400"/>
            </a:xfrm>
            <a:prstGeom prst="roundRect">
              <a:avLst>
                <a:gd name="adj" fmla="val 10714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741939" y="2660904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\n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75524" y="31813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换行</a:t>
              </a:r>
            </a:p>
          </p:txBody>
        </p:sp>
      </p:grpSp>
      <p:grpSp>
        <p:nvGrpSpPr>
          <p:cNvPr id="35" name="code"/>
          <p:cNvGrpSpPr/>
          <p:nvPr/>
        </p:nvGrpSpPr>
        <p:grpSpPr>
          <a:xfrm>
            <a:off x="838200" y="3829050"/>
            <a:ext cx="6096000" cy="1990725"/>
            <a:chOff x="838200" y="3829050"/>
            <a:chExt cx="6096000" cy="1990725"/>
          </a:xfrm>
        </p:grpSpPr>
        <p:sp>
          <p:nvSpPr>
            <p:cNvPr id="32" name="Rectangle 32"/>
            <p:cNvSpPr/>
            <p:nvPr/>
          </p:nvSpPr>
          <p:spPr>
            <a:xfrm>
              <a:off x="838200" y="3829050"/>
              <a:ext cx="6096000" cy="1990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3829050"/>
              <a:ext cx="38100" cy="1990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9368" y="3994150"/>
              <a:ext cx="4448747" cy="1751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"小明说:\"what is \\n\"\n";</a:t>
              </a:r>
              <a:b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45" name="console"/>
          <p:cNvGrpSpPr/>
          <p:nvPr/>
        </p:nvGrpSpPr>
        <p:grpSpPr>
          <a:xfrm>
            <a:off x="7344537" y="3841750"/>
            <a:ext cx="4009263" cy="1616075"/>
            <a:chOff x="7344537" y="3841750"/>
            <a:chExt cx="4009263" cy="1616075"/>
          </a:xfrm>
        </p:grpSpPr>
        <p:sp>
          <p:nvSpPr>
            <p:cNvPr id="36" name="TextBox 36"/>
            <p:cNvSpPr txBox="1"/>
            <p:nvPr/>
          </p:nvSpPr>
          <p:spPr>
            <a:xfrm>
              <a:off x="7344537" y="38417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7353300" y="4229100"/>
              <a:ext cx="40005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353300" y="4229100"/>
              <a:ext cx="4000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7353300" y="4419600"/>
              <a:ext cx="4000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0" name="Ellipse 40"/>
            <p:cNvSpPr/>
            <p:nvPr/>
          </p:nvSpPr>
          <p:spPr>
            <a:xfrm>
              <a:off x="7467600" y="43243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41" name="Ellipse 41"/>
            <p:cNvSpPr/>
            <p:nvPr/>
          </p:nvSpPr>
          <p:spPr>
            <a:xfrm>
              <a:off x="7658100" y="43243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7848600" y="43243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8147304" y="42862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515987" y="4724400"/>
              <a:ext cx="2234692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小明说:"what is \n"</a:t>
              </a:r>
              <a:b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_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204049" y="3111500"/>
            <a:ext cx="3783902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字符类型 char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524969" y="4038600"/>
            <a:ext cx="5142062" cy="308991"/>
            <a:chOff x="3524969" y="4038600"/>
            <a:chExt cx="5142062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524969" y="4038600"/>
              <a:ext cx="514206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char 是什么 · 单引号 · 读入字符 · 计算器 · 时间换算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87323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引入：星号 * 存在哪里？</a:t>
            </a:r>
          </a:p>
        </p:txBody>
      </p:sp>
      <p:grpSp>
        <p:nvGrpSpPr>
          <p:cNvPr id="14" name="task"/>
          <p:cNvGrpSpPr/>
          <p:nvPr/>
        </p:nvGrpSpPr>
        <p:grpSpPr>
          <a:xfrm>
            <a:off x="829056" y="2146300"/>
            <a:ext cx="7287768" cy="867918"/>
            <a:chOff x="829056" y="2146300"/>
            <a:chExt cx="7287768" cy="867918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72877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想写一个小计算器：读入两个整数和中间的星号，输出它们的乘积。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26416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84832" y="2603500"/>
              <a:ext cx="79876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 * 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24856" y="26416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样例输出：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80632" y="260350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  <p:grpSp>
        <p:nvGrpSpPr>
          <p:cNvPr id="24" name="boxes"/>
          <p:cNvGrpSpPr/>
          <p:nvPr/>
        </p:nvGrpSpPr>
        <p:grpSpPr>
          <a:xfrm>
            <a:off x="1619250" y="3302000"/>
            <a:ext cx="8953500" cy="1003300"/>
            <a:chOff x="1619250" y="3302000"/>
            <a:chExt cx="8953500" cy="1003300"/>
          </a:xfrm>
        </p:grpSpPr>
        <p:sp>
          <p:nvSpPr>
            <p:cNvPr id="15" name="TextBox 15"/>
            <p:cNvSpPr txBox="1"/>
            <p:nvPr/>
          </p:nvSpPr>
          <p:spPr>
            <a:xfrm>
              <a:off x="2053585" y="330200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num1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619250" y="3619500"/>
              <a:ext cx="1905000" cy="685800"/>
            </a:xfrm>
            <a:prstGeom prst="roundRect">
              <a:avLst>
                <a:gd name="adj" fmla="val 11111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464394" y="3771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896211" y="33020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???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143500" y="3619500"/>
              <a:ext cx="1905000" cy="685800"/>
            </a:xfrm>
            <a:prstGeom prst="roundRect">
              <a:avLst>
                <a:gd name="adj" fmla="val 11111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988644" y="3771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102085" y="330200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num2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8667750" y="3619500"/>
              <a:ext cx="1905000" cy="685800"/>
            </a:xfrm>
            <a:prstGeom prst="roundRect">
              <a:avLst>
                <a:gd name="adj" fmla="val 11111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512894" y="3771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9" name="q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25" name="Rectangle 25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762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86687" y="4889500"/>
              <a:ext cx="572973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7 和 2 是整数，用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存就可以；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存小数。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可是 * 既不是整数也不是小数，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用什么类型的变量来存它？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0841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char：专门存放一个字符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5929884" cy="694944"/>
            <a:chOff x="829056" y="2108200"/>
            <a:chExt cx="5929884" cy="6949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929884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character（字符）的缩写，用来存放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单个字符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可以把一个 char 想象成键盘上的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任意一个按键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070600" y="6121400"/>
            <a:ext cx="2290058" cy="264033"/>
            <a:chOff x="9070600" y="6121400"/>
            <a:chExt cx="2290058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070600" y="6121400"/>
              <a:ext cx="22900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P17 · 例 2-2 代码下方</a:t>
              </a:r>
            </a:p>
          </p:txBody>
        </p:sp>
      </p:grpSp>
      <p:grpSp>
        <p:nvGrpSpPr>
          <p:cNvPr id="25" name="cards"/>
          <p:cNvGrpSpPr/>
          <p:nvPr/>
        </p:nvGrpSpPr>
        <p:grpSpPr>
          <a:xfrm>
            <a:off x="838200" y="3143250"/>
            <a:ext cx="10515600" cy="1333500"/>
            <a:chOff x="838200" y="3143250"/>
            <a:chExt cx="10515600" cy="1333500"/>
          </a:xfrm>
        </p:grpSpPr>
        <p:sp>
          <p:nvSpPr>
            <p:cNvPr id="13" name="Rectangle 13"/>
            <p:cNvSpPr/>
            <p:nvPr/>
          </p:nvSpPr>
          <p:spPr>
            <a:xfrm>
              <a:off x="838200" y="3143250"/>
              <a:ext cx="2457450" cy="1333500"/>
            </a:xfrm>
            <a:prstGeom prst="roundRect">
              <a:avLst>
                <a:gd name="adj" fmla="val 7143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573149" y="33464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英文字母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83135" y="3905250"/>
              <a:ext cx="19675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  'b'  'Z'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524250" y="3143250"/>
              <a:ext cx="2457450" cy="1333500"/>
            </a:xfrm>
            <a:prstGeom prst="roundRect">
              <a:avLst>
                <a:gd name="adj" fmla="val 7143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259199" y="33464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数字字符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04599" y="3905250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'0'  '1'  '9'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210300" y="3143250"/>
              <a:ext cx="2457450" cy="1333500"/>
            </a:xfrm>
            <a:prstGeom prst="roundRect">
              <a:avLst>
                <a:gd name="adj" fmla="val 7143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945249" y="33464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标点符号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90649" y="3905250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'?'  '+'  '@'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8896350" y="3143250"/>
              <a:ext cx="2457450" cy="1333500"/>
            </a:xfrm>
            <a:prstGeom prst="roundRect">
              <a:avLst>
                <a:gd name="adj" fmla="val 7143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73615" y="33464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空格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898599" y="39052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 '</a:t>
              </a:r>
            </a:p>
          </p:txBody>
        </p:sp>
      </p:grpSp>
      <p:grpSp>
        <p:nvGrpSpPr>
          <p:cNvPr id="30" name="tip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26" name="Rectangle 26"/>
            <p:cNvSpPr/>
            <p:nvPr/>
          </p:nvSpPr>
          <p:spPr>
            <a:xfrm>
              <a:off x="838200" y="476250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47625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4889500"/>
              <a:ext cx="539115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 char 只能存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字符；汉字不能用一个 char 存。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存整数，double 存小数，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 存一个字符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38967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char 的写法：字符要用单引号包围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46300"/>
            <a:ext cx="7917790" cy="352044"/>
            <a:chOff x="829056" y="2146300"/>
            <a:chExt cx="791779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79177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的用法和 int 基本一样，但赋值时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字符必须用一对单引号 ' ' 包围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16" name="r1"/>
          <p:cNvGrpSpPr/>
          <p:nvPr/>
        </p:nvGrpSpPr>
        <p:grpSpPr>
          <a:xfrm>
            <a:off x="838200" y="2647950"/>
            <a:ext cx="7540981" cy="600075"/>
            <a:chOff x="838200" y="2647950"/>
            <a:chExt cx="7540981" cy="600075"/>
          </a:xfrm>
        </p:grpSpPr>
        <p:sp>
          <p:nvSpPr>
            <p:cNvPr id="11" name="Rectangle 11"/>
            <p:cNvSpPr/>
            <p:nvPr/>
          </p:nvSpPr>
          <p:spPr>
            <a:xfrm>
              <a:off x="838200" y="2647950"/>
              <a:ext cx="36195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64795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844" y="2828925"/>
              <a:ext cx="19144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c = 'A';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752594" y="2857500"/>
              <a:ext cx="9031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正确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77737" y="2870200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单引号里放一个字符</a:t>
              </a:r>
            </a:p>
          </p:txBody>
        </p:sp>
      </p:grpSp>
      <p:grpSp>
        <p:nvGrpSpPr>
          <p:cNvPr id="22" name="r2"/>
          <p:cNvGrpSpPr/>
          <p:nvPr/>
        </p:nvGrpSpPr>
        <p:grpSpPr>
          <a:xfrm>
            <a:off x="838200" y="3429000"/>
            <a:ext cx="8906667" cy="600075"/>
            <a:chOff x="838200" y="3429000"/>
            <a:chExt cx="8906667" cy="600075"/>
          </a:xfrm>
        </p:grpSpPr>
        <p:sp>
          <p:nvSpPr>
            <p:cNvPr id="17" name="Rectangle 17"/>
            <p:cNvSpPr/>
            <p:nvPr/>
          </p:nvSpPr>
          <p:spPr>
            <a:xfrm>
              <a:off x="838200" y="3429000"/>
              <a:ext cx="36195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42900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7844" y="3609975"/>
              <a:ext cx="16229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c = A;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752594" y="3638550"/>
              <a:ext cx="9031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错误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77737" y="3663950"/>
              <a:ext cx="34671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没有引号，A 会被当成一个变量名</a:t>
              </a:r>
            </a:p>
          </p:txBody>
        </p:sp>
      </p:grpSp>
      <p:grpSp>
        <p:nvGrpSpPr>
          <p:cNvPr id="28" name="r3"/>
          <p:cNvGrpSpPr/>
          <p:nvPr/>
        </p:nvGrpSpPr>
        <p:grpSpPr>
          <a:xfrm>
            <a:off x="838200" y="4210050"/>
            <a:ext cx="8930259" cy="600075"/>
            <a:chOff x="838200" y="4210050"/>
            <a:chExt cx="8930259" cy="600075"/>
          </a:xfrm>
        </p:grpSpPr>
        <p:sp>
          <p:nvSpPr>
            <p:cNvPr id="23" name="Rectangle 23"/>
            <p:cNvSpPr/>
            <p:nvPr/>
          </p:nvSpPr>
          <p:spPr>
            <a:xfrm>
              <a:off x="838200" y="4210050"/>
              <a:ext cx="36195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21005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7844" y="4391025"/>
              <a:ext cx="19144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c = "A";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752594" y="4419600"/>
              <a:ext cx="9031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错误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277737" y="4432300"/>
              <a:ext cx="3490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双引号表示字符串，不是一个字符</a:t>
              </a:r>
            </a:p>
          </p:txBody>
        </p:sp>
      </p:grpSp>
      <p:grpSp>
        <p:nvGrpSpPr>
          <p:cNvPr id="34" name="r4"/>
          <p:cNvGrpSpPr/>
          <p:nvPr/>
        </p:nvGrpSpPr>
        <p:grpSpPr>
          <a:xfrm>
            <a:off x="838200" y="4991100"/>
            <a:ext cx="8004073" cy="600075"/>
            <a:chOff x="838200" y="4991100"/>
            <a:chExt cx="8004073" cy="600075"/>
          </a:xfrm>
        </p:grpSpPr>
        <p:sp>
          <p:nvSpPr>
            <p:cNvPr id="29" name="Rectangle 29"/>
            <p:cNvSpPr/>
            <p:nvPr/>
          </p:nvSpPr>
          <p:spPr>
            <a:xfrm>
              <a:off x="838200" y="4991100"/>
              <a:ext cx="36195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499110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7844" y="5172075"/>
              <a:ext cx="20738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c = 'AB';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752594" y="5200650"/>
              <a:ext cx="9031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错误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277737" y="5213350"/>
              <a:ext cx="2564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单引号里只能放一个字符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模拟练习：下面的写法对不对？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27250"/>
            <a:ext cx="4137660" cy="352044"/>
            <a:chOff x="829056" y="2127250"/>
            <a:chExt cx="413766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判断每一句是否正确，错的说出原因：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71750"/>
            <a:ext cx="10515600" cy="571500"/>
            <a:chOff x="838200" y="2571750"/>
            <a:chExt cx="10515600" cy="5715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3837" y="27204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53837" y="27204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判断</a:t>
              </a:r>
            </a:p>
          </p:txBody>
        </p:sp>
      </p:grpSp>
      <p:grpSp>
        <p:nvGrpSpPr>
          <p:cNvPr id="32" name="table-w"/>
          <p:cNvGrpSpPr/>
          <p:nvPr/>
        </p:nvGrpSpPr>
        <p:grpSpPr>
          <a:xfrm>
            <a:off x="838200" y="3302000"/>
            <a:ext cx="4572000" cy="2708275"/>
            <a:chOff x="838200" y="3302000"/>
            <a:chExt cx="4572000" cy="2708275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3302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3837" y="3302000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c = 'a';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7147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714750"/>
              <a:ext cx="4572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8735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3837" y="3873500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c = "a";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2862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445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3837" y="4445000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c = ' ';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8577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857750"/>
              <a:ext cx="4572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50165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3837" y="5016500"/>
              <a:ext cx="1800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c = '10';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4292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837" y="5588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43837" y="5588000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c = '?';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60007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5" name="answers"/>
          <p:cNvGrpSpPr/>
          <p:nvPr/>
        </p:nvGrpSpPr>
        <p:grpSpPr>
          <a:xfrm>
            <a:off x="5410200" y="3289300"/>
            <a:ext cx="5943600" cy="2720975"/>
            <a:chOff x="5410200" y="3289300"/>
            <a:chExt cx="5943600" cy="2720975"/>
          </a:xfrm>
        </p:grpSpPr>
        <p:sp>
          <p:nvSpPr>
            <p:cNvPr id="33" name="Line 33"/>
            <p:cNvSpPr/>
            <p:nvPr/>
          </p:nvSpPr>
          <p:spPr>
            <a:xfrm>
              <a:off x="5410200" y="37147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410200" y="3714750"/>
              <a:ext cx="5943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5410200" y="42862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5410200" y="48577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5410200" y="4857750"/>
              <a:ext cx="5943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5410200" y="54292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5410200" y="60007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5553837" y="3289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正确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553837" y="386080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错误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：双引号是字符串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553837" y="4432300"/>
              <a:ext cx="2564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正确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：空格也是一个字符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553837" y="5016500"/>
              <a:ext cx="30739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错误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：'1' 和 '0' 是两个字符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553837" y="5575300"/>
              <a:ext cx="2564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正确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：标点符号也是字符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14976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cin 读入一个字符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52650"/>
            <a:ext cx="5334000" cy="2847975"/>
            <a:chOff x="838200" y="2152650"/>
            <a:chExt cx="5334000" cy="2847975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5334000" cy="2847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52650"/>
              <a:ext cx="38100" cy="2847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317750"/>
              <a:ext cx="3348609" cy="2608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a;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"请输入1个字符\n";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cin &gt;&gt; a;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 &lt;&lt; "\n";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6658737" y="2165350"/>
            <a:ext cx="4695063" cy="2354707"/>
            <a:chOff x="6658737" y="2165350"/>
            <a:chExt cx="4695063" cy="2354707"/>
          </a:xfrm>
        </p:grpSpPr>
        <p:sp>
          <p:nvSpPr>
            <p:cNvPr id="13" name="TextBox 13"/>
            <p:cNvSpPr txBox="1"/>
            <p:nvPr/>
          </p:nvSpPr>
          <p:spPr>
            <a:xfrm>
              <a:off x="6658737" y="21653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运行效果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667500" y="2552700"/>
              <a:ext cx="4686300" cy="1533525"/>
            </a:xfrm>
            <a:prstGeom prst="roundRect">
              <a:avLst>
                <a:gd name="adj" fmla="val 496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667500" y="255270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667500" y="274320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781800" y="26479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972300" y="26479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162800" y="26479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461504" y="26098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830187" y="3048000"/>
              <a:ext cx="1448308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请输入1个字符</a:t>
              </a:r>
              <a:b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#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#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659118" y="4197350"/>
              <a:ext cx="24995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黄色的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是用户输入的。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6667500" y="4648200"/>
            <a:ext cx="4686300" cy="1162050"/>
            <a:chOff x="6667500" y="4648200"/>
            <a:chExt cx="4686300" cy="1162050"/>
          </a:xfrm>
        </p:grpSpPr>
        <p:sp>
          <p:nvSpPr>
            <p:cNvPr id="24" name="Rectangle 24"/>
            <p:cNvSpPr/>
            <p:nvPr/>
          </p:nvSpPr>
          <p:spPr>
            <a:xfrm>
              <a:off x="6667500" y="4648200"/>
              <a:ext cx="4686300" cy="1162050"/>
            </a:xfrm>
            <a:prstGeom prst="roundRect">
              <a:avLst>
                <a:gd name="adj" fmla="val 655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869049" y="4819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478649" y="4781550"/>
              <a:ext cx="2423922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读 char 时，会跳过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前面的空格和回车，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读到第一个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看得见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的字符。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6014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实战：乘法计算器——输入的数据放进哪里？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9056" y="2057400"/>
            <a:ext cx="6156198" cy="752094"/>
            <a:chOff x="829056" y="2057400"/>
            <a:chExt cx="6156198" cy="75209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57400"/>
              <a:ext cx="615619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：输入两个整数和一个 *，输出这两个整数的乘积。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样例输入：7 * 2        样例输出：14</a:t>
              </a:r>
            </a:p>
          </p:txBody>
        </p:sp>
      </p:grpSp>
      <p:grpSp>
        <p:nvGrpSpPr>
          <p:cNvPr id="18" name="input"/>
          <p:cNvGrpSpPr/>
          <p:nvPr/>
        </p:nvGrpSpPr>
        <p:grpSpPr>
          <a:xfrm>
            <a:off x="829056" y="3314700"/>
            <a:ext cx="8981694" cy="554355"/>
            <a:chOff x="829056" y="3314700"/>
            <a:chExt cx="8981694" cy="554355"/>
          </a:xfrm>
        </p:grpSpPr>
        <p:sp>
          <p:nvSpPr>
            <p:cNvPr id="11" name="TextBox 11"/>
            <p:cNvSpPr txBox="1"/>
            <p:nvPr/>
          </p:nvSpPr>
          <p:spPr>
            <a:xfrm>
              <a:off x="829056" y="34417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输入：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381250" y="3314700"/>
              <a:ext cx="952500" cy="533400"/>
            </a:xfrm>
            <a:prstGeom prst="roundRect">
              <a:avLst>
                <a:gd name="adj" fmla="val 1071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762774" y="3429000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5619750" y="3314700"/>
              <a:ext cx="952500" cy="533400"/>
            </a:xfrm>
            <a:prstGeom prst="roundRect">
              <a:avLst>
                <a:gd name="adj" fmla="val 1071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001274" y="3429000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858250" y="3314700"/>
              <a:ext cx="952500" cy="533400"/>
            </a:xfrm>
            <a:prstGeom prst="roundRect">
              <a:avLst>
                <a:gd name="adj" fmla="val 1071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239774" y="3429000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1" name="arrows"/>
          <p:cNvGrpSpPr/>
          <p:nvPr/>
        </p:nvGrpSpPr>
        <p:grpSpPr>
          <a:xfrm>
            <a:off x="1905000" y="3943350"/>
            <a:ext cx="8382000" cy="1943926"/>
            <a:chOff x="1905000" y="3943350"/>
            <a:chExt cx="8382000" cy="1943926"/>
          </a:xfrm>
        </p:grpSpPr>
        <p:sp>
          <p:nvSpPr>
            <p:cNvPr id="19" name="Freeform 19"/>
            <p:cNvSpPr/>
            <p:nvPr/>
          </p:nvSpPr>
          <p:spPr>
            <a:xfrm>
              <a:off x="2733675" y="3943350"/>
              <a:ext cx="247650" cy="476250"/>
            </a:xfrm>
            <a:custGeom>
              <a:avLst/>
              <a:gdLst/>
              <a:ahLst/>
              <a:cxnLst/>
              <a:rect l="l" t="t" r="r" b="b"/>
              <a:pathLst>
                <a:path w="247650" h="476250">
                  <a:moveTo>
                    <a:pt x="69342" y="0"/>
                  </a:moveTo>
                  <a:lnTo>
                    <a:pt x="178308" y="0"/>
                  </a:lnTo>
                  <a:lnTo>
                    <a:pt x="178308" y="352425"/>
                  </a:lnTo>
                  <a:lnTo>
                    <a:pt x="247650" y="352425"/>
                  </a:lnTo>
                  <a:lnTo>
                    <a:pt x="123825" y="476250"/>
                  </a:lnTo>
                  <a:lnTo>
                    <a:pt x="0" y="352425"/>
                  </a:lnTo>
                  <a:lnTo>
                    <a:pt x="69342" y="3524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2175" y="3943350"/>
              <a:ext cx="247650" cy="476250"/>
            </a:xfrm>
            <a:custGeom>
              <a:avLst/>
              <a:gdLst/>
              <a:ahLst/>
              <a:cxnLst/>
              <a:rect l="l" t="t" r="r" b="b"/>
              <a:pathLst>
                <a:path w="247650" h="476250">
                  <a:moveTo>
                    <a:pt x="69342" y="0"/>
                  </a:moveTo>
                  <a:lnTo>
                    <a:pt x="178308" y="0"/>
                  </a:lnTo>
                  <a:lnTo>
                    <a:pt x="178308" y="352425"/>
                  </a:lnTo>
                  <a:lnTo>
                    <a:pt x="247650" y="352425"/>
                  </a:lnTo>
                  <a:lnTo>
                    <a:pt x="123825" y="476250"/>
                  </a:lnTo>
                  <a:lnTo>
                    <a:pt x="0" y="352425"/>
                  </a:lnTo>
                  <a:lnTo>
                    <a:pt x="69342" y="3524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1" name="Freeform 21"/>
            <p:cNvSpPr/>
            <p:nvPr/>
          </p:nvSpPr>
          <p:spPr>
            <a:xfrm>
              <a:off x="9210675" y="3943350"/>
              <a:ext cx="247650" cy="476250"/>
            </a:xfrm>
            <a:custGeom>
              <a:avLst/>
              <a:gdLst/>
              <a:ahLst/>
              <a:cxnLst/>
              <a:rect l="l" t="t" r="r" b="b"/>
              <a:pathLst>
                <a:path w="247650" h="476250">
                  <a:moveTo>
                    <a:pt x="69342" y="0"/>
                  </a:moveTo>
                  <a:lnTo>
                    <a:pt x="178308" y="0"/>
                  </a:lnTo>
                  <a:lnTo>
                    <a:pt x="178308" y="352425"/>
                  </a:lnTo>
                  <a:lnTo>
                    <a:pt x="247650" y="352425"/>
                  </a:lnTo>
                  <a:lnTo>
                    <a:pt x="123825" y="476250"/>
                  </a:lnTo>
                  <a:lnTo>
                    <a:pt x="0" y="352425"/>
                  </a:lnTo>
                  <a:lnTo>
                    <a:pt x="69342" y="3524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1905000" y="4819650"/>
              <a:ext cx="19050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750144" y="49339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5143500" y="4819650"/>
              <a:ext cx="1905000" cy="609600"/>
            </a:xfrm>
            <a:prstGeom prst="roundRect">
              <a:avLst>
                <a:gd name="adj" fmla="val 12500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988644" y="49339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8382000" y="4819650"/>
              <a:ext cx="19050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227144" y="49339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339335" y="554990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num1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641510" y="554990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char ch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816335" y="554990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num2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解题思路：四步</a:t>
            </a:r>
          </a:p>
        </p:txBody>
      </p:sp>
      <p:grpSp>
        <p:nvGrpSpPr>
          <p:cNvPr id="16" name="s1"/>
          <p:cNvGrpSpPr/>
          <p:nvPr/>
        </p:nvGrpSpPr>
        <p:grpSpPr>
          <a:xfrm>
            <a:off x="857250" y="2228850"/>
            <a:ext cx="10496550" cy="709041"/>
            <a:chOff x="857250" y="2228850"/>
            <a:chExt cx="10496550" cy="709041"/>
          </a:xfrm>
        </p:grpSpPr>
        <p:sp>
          <p:nvSpPr>
            <p:cNvPr id="9" name="Ellipse 9"/>
            <p:cNvSpPr/>
            <p:nvPr/>
          </p:nvSpPr>
          <p:spPr>
            <a:xfrm>
              <a:off x="857250" y="23431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68637" y="24000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0744" y="22352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定义变量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82649" y="2628900"/>
              <a:ext cx="282363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两个整数放 int，星号放 char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5334000" y="2228850"/>
              <a:ext cx="60198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334000" y="22288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534406" y="2403475"/>
              <a:ext cx="33501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num1, num2;  char ch;</a:t>
              </a:r>
            </a:p>
          </p:txBody>
        </p:sp>
      </p:grpSp>
      <p:grpSp>
        <p:nvGrpSpPr>
          <p:cNvPr id="24" name="s2"/>
          <p:cNvGrpSpPr/>
          <p:nvPr/>
        </p:nvGrpSpPr>
        <p:grpSpPr>
          <a:xfrm>
            <a:off x="857250" y="3219450"/>
            <a:ext cx="10496550" cy="709041"/>
            <a:chOff x="857250" y="3219450"/>
            <a:chExt cx="10496550" cy="709041"/>
          </a:xfrm>
        </p:grpSpPr>
        <p:sp>
          <p:nvSpPr>
            <p:cNvPr id="17" name="Ellipse 17"/>
            <p:cNvSpPr/>
            <p:nvPr/>
          </p:nvSpPr>
          <p:spPr>
            <a:xfrm>
              <a:off x="857250" y="33337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68637" y="33906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0744" y="322580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82649" y="3619500"/>
              <a:ext cx="17175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按顺序读入三个值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5334000" y="3219450"/>
              <a:ext cx="60198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5334000" y="32194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534406" y="3394075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num1 &gt;&gt; ch &gt;&gt; num2;</a:t>
              </a:r>
            </a:p>
          </p:txBody>
        </p:sp>
      </p:grpSp>
      <p:grpSp>
        <p:nvGrpSpPr>
          <p:cNvPr id="32" name="s3"/>
          <p:cNvGrpSpPr/>
          <p:nvPr/>
        </p:nvGrpSpPr>
        <p:grpSpPr>
          <a:xfrm>
            <a:off x="857250" y="4210050"/>
            <a:ext cx="10496550" cy="709041"/>
            <a:chOff x="857250" y="4210050"/>
            <a:chExt cx="10496550" cy="709041"/>
          </a:xfrm>
        </p:grpSpPr>
        <p:sp>
          <p:nvSpPr>
            <p:cNvPr id="25" name="Ellipse 25"/>
            <p:cNvSpPr/>
            <p:nvPr/>
          </p:nvSpPr>
          <p:spPr>
            <a:xfrm>
              <a:off x="857250" y="43243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68637" y="43812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0744" y="421640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计算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82649" y="4610100"/>
              <a:ext cx="191966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乘积放进新变量 res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5334000" y="4210050"/>
              <a:ext cx="60198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5334000" y="42100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5534406" y="4384675"/>
              <a:ext cx="29503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res = num1 * num2;</a:t>
              </a:r>
            </a:p>
          </p:txBody>
        </p:sp>
      </p:grpSp>
      <p:grpSp>
        <p:nvGrpSpPr>
          <p:cNvPr id="40" name="s4"/>
          <p:cNvGrpSpPr/>
          <p:nvPr/>
        </p:nvGrpSpPr>
        <p:grpSpPr>
          <a:xfrm>
            <a:off x="857250" y="5200650"/>
            <a:ext cx="10496550" cy="709041"/>
            <a:chOff x="857250" y="5200650"/>
            <a:chExt cx="10496550" cy="709041"/>
          </a:xfrm>
        </p:grpSpPr>
        <p:sp>
          <p:nvSpPr>
            <p:cNvPr id="33" name="Ellipse 33"/>
            <p:cNvSpPr/>
            <p:nvPr/>
          </p:nvSpPr>
          <p:spPr>
            <a:xfrm>
              <a:off x="857250" y="53149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68637" y="53718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380744" y="520700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382649" y="560070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只输出乘积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5334000" y="5200650"/>
              <a:ext cx="60198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5334000" y="52006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5534406" y="5375275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res;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乘法计算器的完整程序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52650"/>
            <a:ext cx="5524500" cy="3133725"/>
            <a:chOff x="838200" y="2152650"/>
            <a:chExt cx="5524500" cy="3133725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5524500" cy="3133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52650"/>
              <a:ext cx="38100" cy="3133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317750"/>
              <a:ext cx="3474339" cy="2894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num1,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ch;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cin &gt;&gt; num1 &gt;&gt; ch &gt;&gt; num2;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res = num1 *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res;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c1"/>
          <p:cNvGrpSpPr/>
          <p:nvPr/>
        </p:nvGrpSpPr>
        <p:grpSpPr>
          <a:xfrm>
            <a:off x="6849237" y="2165350"/>
            <a:ext cx="4504563" cy="1616075"/>
            <a:chOff x="6849237" y="2165350"/>
            <a:chExt cx="4504563" cy="1616075"/>
          </a:xfrm>
        </p:grpSpPr>
        <p:sp>
          <p:nvSpPr>
            <p:cNvPr id="13" name="TextBox 13"/>
            <p:cNvSpPr txBox="1"/>
            <p:nvPr/>
          </p:nvSpPr>
          <p:spPr>
            <a:xfrm>
              <a:off x="6849237" y="21653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输入带空格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858000" y="2552700"/>
              <a:ext cx="44958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858000" y="2552700"/>
              <a:ext cx="4495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858000" y="2743200"/>
              <a:ext cx="4495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972300" y="26479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162800" y="26479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353300" y="26479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652004" y="26098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020687" y="3048000"/>
              <a:ext cx="61823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 * 2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  <p:grpSp>
        <p:nvGrpSpPr>
          <p:cNvPr id="32" name="c2"/>
          <p:cNvGrpSpPr/>
          <p:nvPr/>
        </p:nvGrpSpPr>
        <p:grpSpPr>
          <a:xfrm>
            <a:off x="6849237" y="3822700"/>
            <a:ext cx="4504563" cy="1616075"/>
            <a:chOff x="6849237" y="3822700"/>
            <a:chExt cx="4504563" cy="1616075"/>
          </a:xfrm>
        </p:grpSpPr>
        <p:sp>
          <p:nvSpPr>
            <p:cNvPr id="23" name="TextBox 23"/>
            <p:cNvSpPr txBox="1"/>
            <p:nvPr/>
          </p:nvSpPr>
          <p:spPr>
            <a:xfrm>
              <a:off x="6849237" y="38227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输入不带空格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858000" y="4210050"/>
              <a:ext cx="44958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858000" y="4210050"/>
              <a:ext cx="4495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858000" y="4400550"/>
              <a:ext cx="4495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972300" y="43053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7162800" y="43053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7353300" y="43053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52004" y="42672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020687" y="4705350"/>
              <a:ext cx="377952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7*2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  <p:grpSp>
        <p:nvGrpSpPr>
          <p:cNvPr id="34" name="tip"/>
          <p:cNvGrpSpPr/>
          <p:nvPr/>
        </p:nvGrpSpPr>
        <p:grpSpPr>
          <a:xfrm>
            <a:off x="6849618" y="5683250"/>
            <a:ext cx="2904363" cy="322707"/>
            <a:chOff x="6849618" y="5683250"/>
            <a:chExt cx="2904363" cy="322707"/>
          </a:xfrm>
        </p:grpSpPr>
        <p:sp>
          <p:nvSpPr>
            <p:cNvPr id="33" name="TextBox 33"/>
            <p:cNvSpPr txBox="1"/>
            <p:nvPr/>
          </p:nvSpPr>
          <p:spPr>
            <a:xfrm>
              <a:off x="6849618" y="5683250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两种输入都能得到正确结果。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课堂例题：现在过去了多少秒？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9056" y="2070100"/>
            <a:ext cx="7379208" cy="733044"/>
            <a:chOff x="829056" y="2070100"/>
            <a:chExt cx="7379208" cy="733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737920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：输入一个时间，格式为"小时:分钟:秒"，计算从 00:00:00 到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这个时间一共过去了多少秒。</a:t>
              </a:r>
            </a:p>
          </p:txBody>
        </p:sp>
      </p:grpSp>
      <p:grpSp>
        <p:nvGrpSpPr>
          <p:cNvPr id="23" name="format"/>
          <p:cNvGrpSpPr/>
          <p:nvPr/>
        </p:nvGrpSpPr>
        <p:grpSpPr>
          <a:xfrm>
            <a:off x="838200" y="3200400"/>
            <a:ext cx="10515600" cy="1990725"/>
            <a:chOff x="838200" y="3200400"/>
            <a:chExt cx="10515600" cy="1990725"/>
          </a:xfrm>
        </p:grpSpPr>
        <p:sp>
          <p:nvSpPr>
            <p:cNvPr id="11" name="Rectangle 11"/>
            <p:cNvSpPr/>
            <p:nvPr/>
          </p:nvSpPr>
          <p:spPr>
            <a:xfrm>
              <a:off x="838200" y="320040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458337" y="33110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38036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58337" y="3816350"/>
              <a:ext cx="559298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HH:MM:SS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，0 ≤ HH &lt; 24，0 ≤ MM &lt; 60，0 ≤ SS &lt; 60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4191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19100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42989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458337" y="431165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12:34:56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686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7942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458337" y="480695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45296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181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8" name="q"/>
          <p:cNvGrpSpPr/>
          <p:nvPr/>
        </p:nvGrpSpPr>
        <p:grpSpPr>
          <a:xfrm>
            <a:off x="838200" y="5200650"/>
            <a:ext cx="10515600" cy="571500"/>
            <a:chOff x="838200" y="5200650"/>
            <a:chExt cx="10515600" cy="571500"/>
          </a:xfrm>
        </p:grpSpPr>
        <p:sp>
          <p:nvSpPr>
            <p:cNvPr id="24" name="Rectangle 24"/>
            <p:cNvSpPr/>
            <p:nvPr/>
          </p:nvSpPr>
          <p:spPr>
            <a:xfrm>
              <a:off x="838200" y="52006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2006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53657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905762" y="5365750"/>
              <a:ext cx="6269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和计算器相比，这次输入里多了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两个冒号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，它们该怎么处理？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只读三个整数，行不行？</a:t>
            </a:r>
          </a:p>
        </p:txBody>
      </p:sp>
      <p:grpSp>
        <p:nvGrpSpPr>
          <p:cNvPr id="14" name="code"/>
          <p:cNvGrpSpPr/>
          <p:nvPr/>
        </p:nvGrpSpPr>
        <p:grpSpPr>
          <a:xfrm>
            <a:off x="838200" y="2152650"/>
            <a:ext cx="7554468" cy="942975"/>
            <a:chOff x="838200" y="2152650"/>
            <a:chExt cx="7554468" cy="942975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4953000" cy="942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52650"/>
              <a:ext cx="38100" cy="942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308225"/>
              <a:ext cx="260775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h, m, s;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h &gt;&gt; m &gt;&gt; s;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277356" y="23558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37070" y="2305050"/>
              <a:ext cx="13555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12:34:56</a:t>
              </a:r>
            </a:p>
          </p:txBody>
        </p:sp>
      </p:grpSp>
      <p:grpSp>
        <p:nvGrpSpPr>
          <p:cNvPr id="27" name="flow"/>
          <p:cNvGrpSpPr/>
          <p:nvPr/>
        </p:nvGrpSpPr>
        <p:grpSpPr>
          <a:xfrm>
            <a:off x="1171961" y="3302000"/>
            <a:ext cx="9592839" cy="1464691"/>
            <a:chOff x="1171961" y="3302000"/>
            <a:chExt cx="9592839" cy="1464691"/>
          </a:xfrm>
        </p:grpSpPr>
        <p:sp>
          <p:nvSpPr>
            <p:cNvPr id="15" name="TextBox 15"/>
            <p:cNvSpPr txBox="1"/>
            <p:nvPr/>
          </p:nvSpPr>
          <p:spPr>
            <a:xfrm>
              <a:off x="2213562" y="3302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428750" y="3619500"/>
              <a:ext cx="1714500" cy="685800"/>
            </a:xfrm>
            <a:prstGeom prst="roundRect">
              <a:avLst>
                <a:gd name="adj" fmla="val 11111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084241" y="3771900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1961" y="4457700"/>
              <a:ext cx="222807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读到 12，遇到冒号停下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023562" y="3302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5238750" y="3619500"/>
              <a:ext cx="1714500" cy="685800"/>
            </a:xfrm>
            <a:prstGeom prst="roundRect">
              <a:avLst>
                <a:gd name="adj" fmla="val 11111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988644" y="3771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918151" y="4457700"/>
              <a:ext cx="23556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下一个是冒号，不是整数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833562" y="3302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9048750" y="3619500"/>
              <a:ext cx="1714500" cy="685800"/>
            </a:xfrm>
            <a:prstGeom prst="roundRect">
              <a:avLst>
                <a:gd name="adj" fmla="val 11111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798644" y="3771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047201" y="4457700"/>
              <a:ext cx="17175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后面也读不下去了</a:t>
              </a:r>
            </a:p>
          </p:txBody>
        </p:sp>
      </p:grpSp>
      <p:grpSp>
        <p:nvGrpSpPr>
          <p:cNvPr id="32" name="tip"/>
          <p:cNvGrpSpPr/>
          <p:nvPr/>
        </p:nvGrpSpPr>
        <p:grpSpPr>
          <a:xfrm>
            <a:off x="838200" y="5048250"/>
            <a:ext cx="10515600" cy="895350"/>
            <a:chOff x="838200" y="5048250"/>
            <a:chExt cx="10515600" cy="895350"/>
          </a:xfrm>
        </p:grpSpPr>
        <p:sp>
          <p:nvSpPr>
            <p:cNvPr id="28" name="Rectangle 28"/>
            <p:cNvSpPr/>
            <p:nvPr/>
          </p:nvSpPr>
          <p:spPr>
            <a:xfrm>
              <a:off x="838200" y="504825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50482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86687" y="5175250"/>
              <a:ext cx="65707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不能！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读完小时后，cin 接着要读整数，却遇到了冒号，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读取出错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 和 s 都得不到正确的值。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43812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char 变量接住冒号</a:t>
            </a:r>
          </a:p>
        </p:txBody>
      </p:sp>
      <p:grpSp>
        <p:nvGrpSpPr>
          <p:cNvPr id="35" name="map"/>
          <p:cNvGrpSpPr/>
          <p:nvPr/>
        </p:nvGrpSpPr>
        <p:grpSpPr>
          <a:xfrm>
            <a:off x="829056" y="2146300"/>
            <a:ext cx="8981694" cy="2273300"/>
            <a:chOff x="829056" y="2146300"/>
            <a:chExt cx="8981694" cy="22733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71181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输入顺序：小时 → 冒号 → 分钟 → 冒号 → 秒，cin 的顺序也要一样：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952500" y="2705100"/>
              <a:ext cx="1143000" cy="571500"/>
            </a:xfrm>
            <a:prstGeom prst="roundRect">
              <a:avLst>
                <a:gd name="adj" fmla="val 10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45978" y="2838450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1400175" y="3352800"/>
              <a:ext cx="247650" cy="419100"/>
            </a:xfrm>
            <a:custGeom>
              <a:avLst/>
              <a:gdLst/>
              <a:ahLst/>
              <a:cxnLst/>
              <a:rect l="l" t="t" r="r" b="b"/>
              <a:pathLst>
                <a:path w="247650" h="419100">
                  <a:moveTo>
                    <a:pt x="69342" y="0"/>
                  </a:moveTo>
                  <a:lnTo>
                    <a:pt x="178308" y="0"/>
                  </a:lnTo>
                  <a:lnTo>
                    <a:pt x="178308" y="295275"/>
                  </a:lnTo>
                  <a:lnTo>
                    <a:pt x="247650" y="295275"/>
                  </a:lnTo>
                  <a:lnTo>
                    <a:pt x="123825" y="419100"/>
                  </a:lnTo>
                  <a:lnTo>
                    <a:pt x="0" y="295275"/>
                  </a:lnTo>
                  <a:lnTo>
                    <a:pt x="69342" y="2952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57250" y="3848100"/>
              <a:ext cx="13335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435589" y="397510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2857500" y="2705100"/>
              <a:ext cx="1143000" cy="571500"/>
            </a:xfrm>
            <a:prstGeom prst="roundRect">
              <a:avLst>
                <a:gd name="adj" fmla="val 10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334274" y="2838450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305175" y="3352800"/>
              <a:ext cx="247650" cy="419100"/>
            </a:xfrm>
            <a:custGeom>
              <a:avLst/>
              <a:gdLst/>
              <a:ahLst/>
              <a:cxnLst/>
              <a:rect l="l" t="t" r="r" b="b"/>
              <a:pathLst>
                <a:path w="247650" h="419100">
                  <a:moveTo>
                    <a:pt x="69342" y="0"/>
                  </a:moveTo>
                  <a:lnTo>
                    <a:pt x="178308" y="0"/>
                  </a:lnTo>
                  <a:lnTo>
                    <a:pt x="178308" y="295275"/>
                  </a:lnTo>
                  <a:lnTo>
                    <a:pt x="247650" y="295275"/>
                  </a:lnTo>
                  <a:lnTo>
                    <a:pt x="123825" y="419100"/>
                  </a:lnTo>
                  <a:lnTo>
                    <a:pt x="0" y="295275"/>
                  </a:lnTo>
                  <a:lnTo>
                    <a:pt x="69342" y="2952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2762250" y="3848100"/>
              <a:ext cx="1333500" cy="571500"/>
            </a:xfrm>
            <a:prstGeom prst="roundRect">
              <a:avLst>
                <a:gd name="adj" fmla="val 13333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62846" y="397510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ch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762500" y="2705100"/>
              <a:ext cx="1143000" cy="571500"/>
            </a:xfrm>
            <a:prstGeom prst="roundRect">
              <a:avLst>
                <a:gd name="adj" fmla="val 10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155978" y="2838450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34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5210175" y="3352800"/>
              <a:ext cx="247650" cy="419100"/>
            </a:xfrm>
            <a:custGeom>
              <a:avLst/>
              <a:gdLst/>
              <a:ahLst/>
              <a:cxnLst/>
              <a:rect l="l" t="t" r="r" b="b"/>
              <a:pathLst>
                <a:path w="247650" h="419100">
                  <a:moveTo>
                    <a:pt x="69342" y="0"/>
                  </a:moveTo>
                  <a:lnTo>
                    <a:pt x="178308" y="0"/>
                  </a:lnTo>
                  <a:lnTo>
                    <a:pt x="178308" y="295275"/>
                  </a:lnTo>
                  <a:lnTo>
                    <a:pt x="247650" y="295275"/>
                  </a:lnTo>
                  <a:lnTo>
                    <a:pt x="123825" y="419100"/>
                  </a:lnTo>
                  <a:lnTo>
                    <a:pt x="0" y="295275"/>
                  </a:lnTo>
                  <a:lnTo>
                    <a:pt x="69342" y="2952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4667250" y="3848100"/>
              <a:ext cx="13335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245589" y="397510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667500" y="2705100"/>
              <a:ext cx="1143000" cy="571500"/>
            </a:xfrm>
            <a:prstGeom prst="roundRect">
              <a:avLst>
                <a:gd name="adj" fmla="val 10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144274" y="2838450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7115175" y="3352800"/>
              <a:ext cx="247650" cy="419100"/>
            </a:xfrm>
            <a:custGeom>
              <a:avLst/>
              <a:gdLst/>
              <a:ahLst/>
              <a:cxnLst/>
              <a:rect l="l" t="t" r="r" b="b"/>
              <a:pathLst>
                <a:path w="247650" h="419100">
                  <a:moveTo>
                    <a:pt x="69342" y="0"/>
                  </a:moveTo>
                  <a:lnTo>
                    <a:pt x="178308" y="0"/>
                  </a:lnTo>
                  <a:lnTo>
                    <a:pt x="178308" y="295275"/>
                  </a:lnTo>
                  <a:lnTo>
                    <a:pt x="247650" y="295275"/>
                  </a:lnTo>
                  <a:lnTo>
                    <a:pt x="123825" y="419100"/>
                  </a:lnTo>
                  <a:lnTo>
                    <a:pt x="0" y="295275"/>
                  </a:lnTo>
                  <a:lnTo>
                    <a:pt x="69342" y="2952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572250" y="3848100"/>
              <a:ext cx="1333500" cy="571500"/>
            </a:xfrm>
            <a:prstGeom prst="roundRect">
              <a:avLst>
                <a:gd name="adj" fmla="val 13333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072846" y="397510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ch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8572500" y="2705100"/>
              <a:ext cx="1143000" cy="571500"/>
            </a:xfrm>
            <a:prstGeom prst="roundRect">
              <a:avLst>
                <a:gd name="adj" fmla="val 10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965978" y="2838450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9020175" y="3352800"/>
              <a:ext cx="247650" cy="419100"/>
            </a:xfrm>
            <a:custGeom>
              <a:avLst/>
              <a:gdLst/>
              <a:ahLst/>
              <a:cxnLst/>
              <a:rect l="l" t="t" r="r" b="b"/>
              <a:pathLst>
                <a:path w="247650" h="419100">
                  <a:moveTo>
                    <a:pt x="69342" y="0"/>
                  </a:moveTo>
                  <a:lnTo>
                    <a:pt x="178308" y="0"/>
                  </a:lnTo>
                  <a:lnTo>
                    <a:pt x="178308" y="295275"/>
                  </a:lnTo>
                  <a:lnTo>
                    <a:pt x="247650" y="295275"/>
                  </a:lnTo>
                  <a:lnTo>
                    <a:pt x="123825" y="419100"/>
                  </a:lnTo>
                  <a:lnTo>
                    <a:pt x="0" y="295275"/>
                  </a:lnTo>
                  <a:lnTo>
                    <a:pt x="69342" y="2952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477250" y="3848100"/>
              <a:ext cx="13335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055589" y="397510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</p:grpSp>
      <p:grpSp>
        <p:nvGrpSpPr>
          <p:cNvPr id="39" name="code"/>
          <p:cNvGrpSpPr/>
          <p:nvPr/>
        </p:nvGrpSpPr>
        <p:grpSpPr>
          <a:xfrm>
            <a:off x="838200" y="4686300"/>
            <a:ext cx="7239000" cy="1209675"/>
            <a:chOff x="838200" y="4686300"/>
            <a:chExt cx="7239000" cy="1209675"/>
          </a:xfrm>
        </p:grpSpPr>
        <p:sp>
          <p:nvSpPr>
            <p:cNvPr id="36" name="Rectangle 36"/>
            <p:cNvSpPr/>
            <p:nvPr/>
          </p:nvSpPr>
          <p:spPr>
            <a:xfrm>
              <a:off x="838200" y="4686300"/>
              <a:ext cx="72390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838200" y="468630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606" y="4835525"/>
              <a:ext cx="473887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h, m, s;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char ch;    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专门用来接住冒号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cin &gt;&gt; h &gt;&gt; ch &gt;&gt; m &gt;&gt; ch &gt;&gt; s;</a:t>
              </a:r>
            </a:p>
          </p:txBody>
        </p:sp>
      </p:grpSp>
      <p:grpSp>
        <p:nvGrpSpPr>
          <p:cNvPr id="43" name="tip"/>
          <p:cNvGrpSpPr/>
          <p:nvPr/>
        </p:nvGrpSpPr>
        <p:grpSpPr>
          <a:xfrm>
            <a:off x="8382000" y="4686300"/>
            <a:ext cx="2971800" cy="1466850"/>
            <a:chOff x="8382000" y="4686300"/>
            <a:chExt cx="2971800" cy="1466850"/>
          </a:xfrm>
        </p:grpSpPr>
        <p:sp>
          <p:nvSpPr>
            <p:cNvPr id="40" name="Rectangle 40"/>
            <p:cNvSpPr/>
            <p:nvPr/>
          </p:nvSpPr>
          <p:spPr>
            <a:xfrm>
              <a:off x="8382000" y="4686300"/>
              <a:ext cx="2971800" cy="1466850"/>
            </a:xfrm>
            <a:prstGeom prst="roundRect">
              <a:avLst>
                <a:gd name="adj" fmla="val 519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583549" y="4857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193149" y="4819650"/>
              <a:ext cx="1821942" cy="1223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 ch 先后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接住两个冒号，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后一次覆盖前一次，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不影响计算。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964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二、字符类型 char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换算成秒，写出完整程序</a:t>
            </a:r>
          </a:p>
        </p:txBody>
      </p:sp>
      <p:grpSp>
        <p:nvGrpSpPr>
          <p:cNvPr id="11" name="calc"/>
          <p:cNvGrpSpPr/>
          <p:nvPr/>
        </p:nvGrpSpPr>
        <p:grpSpPr>
          <a:xfrm>
            <a:off x="828294" y="2146300"/>
            <a:ext cx="7527569" cy="863981"/>
            <a:chOff x="828294" y="2146300"/>
            <a:chExt cx="7527569" cy="863981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58096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小时 = 3600 秒，1 分钟 = 60 秒，都换成秒再相加：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8294" y="2628900"/>
              <a:ext cx="75275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12 × 3600 + 34 × 60 + 56 = 43200 + 2040 + 56 = 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45296</a:t>
              </a:r>
            </a:p>
          </p:txBody>
        </p:sp>
      </p:grpSp>
      <p:grpSp>
        <p:nvGrpSpPr>
          <p:cNvPr id="15" name="code"/>
          <p:cNvGrpSpPr/>
          <p:nvPr/>
        </p:nvGrpSpPr>
        <p:grpSpPr>
          <a:xfrm>
            <a:off x="838200" y="3200400"/>
            <a:ext cx="6096000" cy="2562225"/>
            <a:chOff x="838200" y="3200400"/>
            <a:chExt cx="6096000" cy="2562225"/>
          </a:xfrm>
        </p:grpSpPr>
        <p:sp>
          <p:nvSpPr>
            <p:cNvPr id="12" name="Rectangle 12"/>
            <p:cNvSpPr/>
            <p:nvPr/>
          </p:nvSpPr>
          <p:spPr>
            <a:xfrm>
              <a:off x="838200" y="3200400"/>
              <a:ext cx="6096000" cy="2562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200400"/>
              <a:ext cx="38100" cy="2562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9368" y="3365500"/>
              <a:ext cx="4165854" cy="2322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h, m, s;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ch;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h &gt;&gt; ch &gt;&gt; m &gt;&gt; ch &gt;&gt; s;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int sum = h * 3600 + m * 60 + s;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sum;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7" name="console"/>
          <p:cNvGrpSpPr/>
          <p:nvPr/>
        </p:nvGrpSpPr>
        <p:grpSpPr>
          <a:xfrm>
            <a:off x="7420737" y="3213100"/>
            <a:ext cx="3933063" cy="2545207"/>
            <a:chOff x="7420737" y="3213100"/>
            <a:chExt cx="3933063" cy="2545207"/>
          </a:xfrm>
        </p:grpSpPr>
        <p:sp>
          <p:nvSpPr>
            <p:cNvPr id="16" name="TextBox 16"/>
            <p:cNvSpPr txBox="1"/>
            <p:nvPr/>
          </p:nvSpPr>
          <p:spPr>
            <a:xfrm>
              <a:off x="7420737" y="32131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429500" y="3600450"/>
              <a:ext cx="39243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429500" y="360045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429500" y="379095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543800" y="36957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734300" y="36957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924800" y="36957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223504" y="36576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592187" y="4095750"/>
              <a:ext cx="978662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12:34:56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45296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421118" y="5092700"/>
              <a:ext cx="21047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再试试 00:00:00 → 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421118" y="5435600"/>
              <a:ext cx="18603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23:59:59 → 86399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52270" y="3111500"/>
            <a:ext cx="4087459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字符与 ASCII 码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406981" y="4038600"/>
            <a:ext cx="5378039" cy="308991"/>
            <a:chOff x="3406981" y="4038600"/>
            <a:chExt cx="537803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406981" y="4038600"/>
              <a:ext cx="537803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计算机只认识数字 · ASCII 表 · 三条规律 · 自动类型转换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114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三、字符与 ASCII 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计算机怎样认识字符？</a:t>
            </a:r>
          </a:p>
        </p:txBody>
      </p:sp>
      <p:grpSp>
        <p:nvGrpSpPr>
          <p:cNvPr id="13" name="left"/>
          <p:cNvGrpSpPr/>
          <p:nvPr/>
        </p:nvGrpSpPr>
        <p:grpSpPr>
          <a:xfrm>
            <a:off x="838200" y="2152650"/>
            <a:ext cx="4953000" cy="2190750"/>
            <a:chOff x="838200" y="2152650"/>
            <a:chExt cx="4953000" cy="2190750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4953000" cy="2190750"/>
            </a:xfrm>
            <a:prstGeom prst="roundRect">
              <a:avLst>
                <a:gd name="adj" fmla="val 521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779776" y="23495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现实世界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63191" y="2933700"/>
              <a:ext cx="41030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   b   @   #   1   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95703" y="3702050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我们使用的是文字符号</a:t>
              </a:r>
            </a:p>
          </p:txBody>
        </p:sp>
      </p:grpSp>
      <p:grpSp>
        <p:nvGrpSpPr>
          <p:cNvPr id="18" name="right"/>
          <p:cNvGrpSpPr/>
          <p:nvPr/>
        </p:nvGrpSpPr>
        <p:grpSpPr>
          <a:xfrm>
            <a:off x="6400800" y="2152650"/>
            <a:ext cx="4953000" cy="2190750"/>
            <a:chOff x="6400800" y="2152650"/>
            <a:chExt cx="4953000" cy="2190750"/>
          </a:xfrm>
        </p:grpSpPr>
        <p:sp>
          <p:nvSpPr>
            <p:cNvPr id="14" name="Rectangle 14"/>
            <p:cNvSpPr/>
            <p:nvPr/>
          </p:nvSpPr>
          <p:spPr>
            <a:xfrm>
              <a:off x="6400800" y="2152650"/>
              <a:ext cx="4953000" cy="2190750"/>
            </a:xfrm>
            <a:prstGeom prst="roundRect">
              <a:avLst>
                <a:gd name="adj" fmla="val 521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11122" y="234950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计算机世界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109128" y="2933700"/>
              <a:ext cx="153634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01000001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425118" y="3702050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计算机只认识 0 和 1（数字）</a:t>
              </a:r>
            </a:p>
          </p:txBody>
        </p:sp>
      </p:grpSp>
      <p:grpSp>
        <p:nvGrpSpPr>
          <p:cNvPr id="23" name="q"/>
          <p:cNvGrpSpPr/>
          <p:nvPr/>
        </p:nvGrpSpPr>
        <p:grpSpPr>
          <a:xfrm>
            <a:off x="838200" y="4667250"/>
            <a:ext cx="10515600" cy="895350"/>
            <a:chOff x="838200" y="4667250"/>
            <a:chExt cx="10515600" cy="895350"/>
          </a:xfrm>
        </p:grpSpPr>
        <p:sp>
          <p:nvSpPr>
            <p:cNvPr id="19" name="Rectangle 19"/>
            <p:cNvSpPr/>
            <p:nvPr/>
          </p:nvSpPr>
          <p:spPr>
            <a:xfrm>
              <a:off x="838200" y="4667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6672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987" y="4832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矛盾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86687" y="4794250"/>
              <a:ext cx="54785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计算机只能存数字，那它怎样存下 "Hello" 这个单词呢？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办法：人们约定一张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对照表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每一个字符对应一个整数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114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三、字符与 ASCII 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77316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ASCII 码：字符和整数的对照表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165985"/>
            <a:ext cx="8191470" cy="381381"/>
            <a:chOff x="828294" y="2165985"/>
            <a:chExt cx="8191470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65985"/>
              <a:ext cx="81914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这张对照表叫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ASCII 码表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。字符在计算机内部，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本质上就是一个整数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P17 · 表 2-2</a:t>
              </a:r>
            </a:p>
          </p:txBody>
        </p:sp>
      </p:grpSp>
      <p:grpSp>
        <p:nvGrpSpPr>
          <p:cNvPr id="28" name="flow"/>
          <p:cNvGrpSpPr/>
          <p:nvPr/>
        </p:nvGrpSpPr>
        <p:grpSpPr>
          <a:xfrm>
            <a:off x="838200" y="3140392"/>
            <a:ext cx="10477500" cy="1474344"/>
            <a:chOff x="838200" y="3140392"/>
            <a:chExt cx="10477500" cy="1474344"/>
          </a:xfrm>
        </p:grpSpPr>
        <p:sp>
          <p:nvSpPr>
            <p:cNvPr id="13" name="Rectangle 13"/>
            <p:cNvSpPr/>
            <p:nvPr/>
          </p:nvSpPr>
          <p:spPr>
            <a:xfrm>
              <a:off x="838200" y="3140392"/>
              <a:ext cx="1866900" cy="943928"/>
            </a:xfrm>
            <a:prstGeom prst="roundRect">
              <a:avLst>
                <a:gd name="adj" fmla="val 10091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44453" y="3495992"/>
              <a:ext cx="1054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按下 A 键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24150" y="3491865"/>
              <a:ext cx="247650" cy="241935"/>
            </a:xfrm>
            <a:custGeom>
              <a:avLst/>
              <a:gdLst/>
              <a:ahLst/>
              <a:cxnLst/>
              <a:rect l="l" t="t" r="r" b="b"/>
              <a:pathLst>
                <a:path w="247650" h="241935">
                  <a:moveTo>
                    <a:pt x="0" y="67627"/>
                  </a:moveTo>
                  <a:lnTo>
                    <a:pt x="142875" y="67627"/>
                  </a:lnTo>
                  <a:lnTo>
                    <a:pt x="142875" y="0"/>
                  </a:lnTo>
                  <a:lnTo>
                    <a:pt x="247650" y="120967"/>
                  </a:lnTo>
                  <a:lnTo>
                    <a:pt x="142875" y="241935"/>
                  </a:lnTo>
                  <a:lnTo>
                    <a:pt x="142875" y="174307"/>
                  </a:lnTo>
                  <a:lnTo>
                    <a:pt x="0" y="1743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2990850" y="3140392"/>
              <a:ext cx="1866900" cy="943928"/>
            </a:xfrm>
            <a:prstGeom prst="roundRect">
              <a:avLst>
                <a:gd name="adj" fmla="val 10091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027456" y="3495992"/>
              <a:ext cx="17936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查表：'A' → 65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876800" y="3491865"/>
              <a:ext cx="247650" cy="241935"/>
            </a:xfrm>
            <a:custGeom>
              <a:avLst/>
              <a:gdLst/>
              <a:ahLst/>
              <a:cxnLst/>
              <a:rect l="l" t="t" r="r" b="b"/>
              <a:pathLst>
                <a:path w="247650" h="241935">
                  <a:moveTo>
                    <a:pt x="0" y="67627"/>
                  </a:moveTo>
                  <a:lnTo>
                    <a:pt x="142875" y="67627"/>
                  </a:lnTo>
                  <a:lnTo>
                    <a:pt x="142875" y="0"/>
                  </a:lnTo>
                  <a:lnTo>
                    <a:pt x="247650" y="120967"/>
                  </a:lnTo>
                  <a:lnTo>
                    <a:pt x="142875" y="241935"/>
                  </a:lnTo>
                  <a:lnTo>
                    <a:pt x="142875" y="174307"/>
                  </a:lnTo>
                  <a:lnTo>
                    <a:pt x="0" y="1743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5143500" y="3140392"/>
              <a:ext cx="1866900" cy="943928"/>
            </a:xfrm>
            <a:prstGeom prst="roundRect">
              <a:avLst>
                <a:gd name="adj" fmla="val 10091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405072" y="3495992"/>
              <a:ext cx="13437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内存里存 65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029450" y="3491865"/>
              <a:ext cx="247650" cy="241935"/>
            </a:xfrm>
            <a:custGeom>
              <a:avLst/>
              <a:gdLst/>
              <a:ahLst/>
              <a:cxnLst/>
              <a:rect l="l" t="t" r="r" b="b"/>
              <a:pathLst>
                <a:path w="247650" h="241935">
                  <a:moveTo>
                    <a:pt x="0" y="67627"/>
                  </a:moveTo>
                  <a:lnTo>
                    <a:pt x="142875" y="67627"/>
                  </a:lnTo>
                  <a:lnTo>
                    <a:pt x="142875" y="0"/>
                  </a:lnTo>
                  <a:lnTo>
                    <a:pt x="247650" y="120967"/>
                  </a:lnTo>
                  <a:lnTo>
                    <a:pt x="142875" y="241935"/>
                  </a:lnTo>
                  <a:lnTo>
                    <a:pt x="142875" y="174307"/>
                  </a:lnTo>
                  <a:lnTo>
                    <a:pt x="0" y="1743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296150" y="3140392"/>
              <a:ext cx="1866900" cy="943928"/>
            </a:xfrm>
            <a:prstGeom prst="roundRect">
              <a:avLst>
                <a:gd name="adj" fmla="val 10091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295198" y="3495992"/>
              <a:ext cx="18688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cout：65 → 'A'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9182100" y="3491865"/>
              <a:ext cx="247650" cy="241935"/>
            </a:xfrm>
            <a:custGeom>
              <a:avLst/>
              <a:gdLst/>
              <a:ahLst/>
              <a:cxnLst/>
              <a:rect l="l" t="t" r="r" b="b"/>
              <a:pathLst>
                <a:path w="247650" h="241935">
                  <a:moveTo>
                    <a:pt x="0" y="67627"/>
                  </a:moveTo>
                  <a:lnTo>
                    <a:pt x="142875" y="67627"/>
                  </a:lnTo>
                  <a:lnTo>
                    <a:pt x="142875" y="0"/>
                  </a:lnTo>
                  <a:lnTo>
                    <a:pt x="247650" y="120967"/>
                  </a:lnTo>
                  <a:lnTo>
                    <a:pt x="142875" y="241935"/>
                  </a:lnTo>
                  <a:lnTo>
                    <a:pt x="142875" y="174307"/>
                  </a:lnTo>
                  <a:lnTo>
                    <a:pt x="0" y="1743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9448800" y="3140392"/>
              <a:ext cx="1866900" cy="943928"/>
            </a:xfrm>
            <a:prstGeom prst="roundRect">
              <a:avLst>
                <a:gd name="adj" fmla="val 10091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774220" y="3495992"/>
              <a:ext cx="12160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屏幕显示 A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147790" y="4277360"/>
              <a:ext cx="18583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二进制 01000001</a:t>
              </a:r>
            </a:p>
          </p:txBody>
        </p:sp>
      </p:grpSp>
      <p:grpSp>
        <p:nvGrpSpPr>
          <p:cNvPr id="32" name="tip"/>
          <p:cNvGrpSpPr/>
          <p:nvPr/>
        </p:nvGrpSpPr>
        <p:grpSpPr>
          <a:xfrm>
            <a:off x="838200" y="4941570"/>
            <a:ext cx="10515600" cy="1010602"/>
            <a:chOff x="838200" y="4941570"/>
            <a:chExt cx="10515600" cy="1010602"/>
          </a:xfrm>
        </p:grpSpPr>
        <p:sp>
          <p:nvSpPr>
            <p:cNvPr id="29" name="Rectangle 29"/>
            <p:cNvSpPr/>
            <p:nvPr/>
          </p:nvSpPr>
          <p:spPr>
            <a:xfrm>
              <a:off x="838200" y="4941570"/>
              <a:ext cx="10515600" cy="1010602"/>
            </a:xfrm>
            <a:prstGeom prst="roundRect">
              <a:avLst>
                <a:gd name="adj" fmla="val 754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606" y="515429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67256" y="5090795"/>
              <a:ext cx="693343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ASCII 码一共 128 个（0～127）。第 0～31 个是看不见的控制字符，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从第 32 个开始，每个编号都对应一个看得见的字符。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114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三、字符与 ASCII 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13750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ASCII 码表（32～126）：你发现了什么规律？</a:t>
            </a:r>
          </a:p>
        </p:txBody>
      </p:sp>
      <p:grpSp>
        <p:nvGrpSpPr>
          <p:cNvPr id="281" name="table"/>
          <p:cNvGrpSpPr/>
          <p:nvPr/>
        </p:nvGrpSpPr>
        <p:grpSpPr>
          <a:xfrm>
            <a:off x="838200" y="1962150"/>
            <a:ext cx="10477500" cy="4080383"/>
            <a:chOff x="838200" y="1962150"/>
            <a:chExt cx="10477500" cy="4080383"/>
          </a:xfrm>
        </p:grpSpPr>
        <p:sp>
          <p:nvSpPr>
            <p:cNvPr id="9" name="Rectangle 9"/>
            <p:cNvSpPr/>
            <p:nvPr/>
          </p:nvSpPr>
          <p:spPr>
            <a:xfrm>
              <a:off x="838200" y="1962150"/>
              <a:ext cx="20955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456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695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933700" y="1962150"/>
              <a:ext cx="20955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0411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数字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7650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029200" y="1962150"/>
              <a:ext cx="20955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1366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数字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605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7124700" y="1962150"/>
              <a:ext cx="20955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2321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数字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9560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9220200" y="1962150"/>
              <a:ext cx="20955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3276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数字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051542" y="196850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5642" y="21780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69542" y="2178050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空格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45642" y="23780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69542" y="23780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45642" y="25781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34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69542" y="25781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45642" y="27781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35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69542" y="27781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45642" y="29781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36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69542" y="29781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$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45642" y="31781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37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69542" y="31781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45642" y="33782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38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69542" y="33782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&amp;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45642" y="35782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39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69542" y="35782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45642" y="37782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669542" y="37782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45642" y="39782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41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669542" y="39782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45642" y="41783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42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669542" y="41783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45642" y="43783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43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669542" y="43783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45642" y="45783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44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669542" y="45783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,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945642" y="47783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45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669542" y="47783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945642" y="49784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46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669542" y="49784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945642" y="51784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47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669542" y="51784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</a:t>
              </a:r>
            </a:p>
          </p:txBody>
        </p:sp>
        <p:sp>
          <p:nvSpPr>
            <p:cNvPr id="56" name="Rectangle 56"/>
            <p:cNvSpPr/>
            <p:nvPr/>
          </p:nvSpPr>
          <p:spPr>
            <a:xfrm>
              <a:off x="838200" y="5391150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945642" y="53784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48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669542" y="53784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9" name="Rectangle 59"/>
            <p:cNvSpPr/>
            <p:nvPr/>
          </p:nvSpPr>
          <p:spPr>
            <a:xfrm>
              <a:off x="838200" y="5591175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45642" y="55784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49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669542" y="55784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2" name="Rectangle 62"/>
            <p:cNvSpPr/>
            <p:nvPr/>
          </p:nvSpPr>
          <p:spPr>
            <a:xfrm>
              <a:off x="838200" y="5791200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945642" y="57785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669542" y="57785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5" name="Rectangle 65"/>
            <p:cNvSpPr/>
            <p:nvPr/>
          </p:nvSpPr>
          <p:spPr>
            <a:xfrm>
              <a:off x="2933700" y="2190750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3041142" y="21780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51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3765042" y="21780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68" name="Rectangle 68"/>
            <p:cNvSpPr/>
            <p:nvPr/>
          </p:nvSpPr>
          <p:spPr>
            <a:xfrm>
              <a:off x="2933700" y="2390775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3041142" y="23780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52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3765042" y="23780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71" name="Rectangle 71"/>
            <p:cNvSpPr/>
            <p:nvPr/>
          </p:nvSpPr>
          <p:spPr>
            <a:xfrm>
              <a:off x="2933700" y="2590800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3041142" y="25781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53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3765042" y="25781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4" name="Rectangle 74"/>
            <p:cNvSpPr/>
            <p:nvPr/>
          </p:nvSpPr>
          <p:spPr>
            <a:xfrm>
              <a:off x="2933700" y="2790825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3041142" y="27781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54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3765042" y="27781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77" name="Rectangle 77"/>
            <p:cNvSpPr/>
            <p:nvPr/>
          </p:nvSpPr>
          <p:spPr>
            <a:xfrm>
              <a:off x="2933700" y="2990850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3041142" y="29781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55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3765042" y="29781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80" name="Rectangle 80"/>
            <p:cNvSpPr/>
            <p:nvPr/>
          </p:nvSpPr>
          <p:spPr>
            <a:xfrm>
              <a:off x="2933700" y="3190875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81" name="TextBox 81"/>
            <p:cNvSpPr txBox="1"/>
            <p:nvPr/>
          </p:nvSpPr>
          <p:spPr>
            <a:xfrm>
              <a:off x="3041142" y="31781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3765042" y="31781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83" name="Rectangle 83"/>
            <p:cNvSpPr/>
            <p:nvPr/>
          </p:nvSpPr>
          <p:spPr>
            <a:xfrm>
              <a:off x="2933700" y="3390900"/>
              <a:ext cx="2095500" cy="200025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3041142" y="33782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57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3765042" y="33782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3041142" y="35782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58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3765042" y="35782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3041142" y="37782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59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3765042" y="37782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3041142" y="39782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3765042" y="39782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3041142" y="41783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61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3765042" y="41783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=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3041142" y="43783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3765042" y="43783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3041142" y="45783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3765042" y="45783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3041142" y="47783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64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3765042" y="47783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@</a:t>
              </a:r>
            </a:p>
          </p:txBody>
        </p:sp>
        <p:sp>
          <p:nvSpPr>
            <p:cNvPr id="100" name="Rectangle 100"/>
            <p:cNvSpPr/>
            <p:nvPr/>
          </p:nvSpPr>
          <p:spPr>
            <a:xfrm>
              <a:off x="2933700" y="499110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1" name="TextBox 101"/>
            <p:cNvSpPr txBox="1"/>
            <p:nvPr/>
          </p:nvSpPr>
          <p:spPr>
            <a:xfrm>
              <a:off x="3041142" y="49784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65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3765042" y="497840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3" name="Rectangle 103"/>
            <p:cNvSpPr/>
            <p:nvPr/>
          </p:nvSpPr>
          <p:spPr>
            <a:xfrm>
              <a:off x="2933700" y="519112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4" name="TextBox 104"/>
            <p:cNvSpPr txBox="1"/>
            <p:nvPr/>
          </p:nvSpPr>
          <p:spPr>
            <a:xfrm>
              <a:off x="3041142" y="51784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66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3765042" y="517842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06" name="Rectangle 106"/>
            <p:cNvSpPr/>
            <p:nvPr/>
          </p:nvSpPr>
          <p:spPr>
            <a:xfrm>
              <a:off x="2933700" y="539115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7" name="TextBox 107"/>
            <p:cNvSpPr txBox="1"/>
            <p:nvPr/>
          </p:nvSpPr>
          <p:spPr>
            <a:xfrm>
              <a:off x="3041142" y="53784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67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3765042" y="537845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09" name="Rectangle 109"/>
            <p:cNvSpPr/>
            <p:nvPr/>
          </p:nvSpPr>
          <p:spPr>
            <a:xfrm>
              <a:off x="2933700" y="559117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10" name="TextBox 110"/>
            <p:cNvSpPr txBox="1"/>
            <p:nvPr/>
          </p:nvSpPr>
          <p:spPr>
            <a:xfrm>
              <a:off x="3041142" y="55784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68</a:t>
              </a:r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3765042" y="557847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12" name="Rectangle 112"/>
            <p:cNvSpPr/>
            <p:nvPr/>
          </p:nvSpPr>
          <p:spPr>
            <a:xfrm>
              <a:off x="2933700" y="579120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13" name="TextBox 113"/>
            <p:cNvSpPr txBox="1"/>
            <p:nvPr/>
          </p:nvSpPr>
          <p:spPr>
            <a:xfrm>
              <a:off x="3041142" y="57785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69</a:t>
              </a:r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3765042" y="577850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15" name="Rectangle 115"/>
            <p:cNvSpPr/>
            <p:nvPr/>
          </p:nvSpPr>
          <p:spPr>
            <a:xfrm>
              <a:off x="5029200" y="219075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16" name="TextBox 116"/>
            <p:cNvSpPr txBox="1"/>
            <p:nvPr/>
          </p:nvSpPr>
          <p:spPr>
            <a:xfrm>
              <a:off x="5136642" y="21780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70</a:t>
              </a:r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5860542" y="217805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118" name="Rectangle 118"/>
            <p:cNvSpPr/>
            <p:nvPr/>
          </p:nvSpPr>
          <p:spPr>
            <a:xfrm>
              <a:off x="5029200" y="239077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19" name="TextBox 119"/>
            <p:cNvSpPr txBox="1"/>
            <p:nvPr/>
          </p:nvSpPr>
          <p:spPr>
            <a:xfrm>
              <a:off x="5136642" y="23780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71</a:t>
              </a:r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5860542" y="237807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121" name="Rectangle 121"/>
            <p:cNvSpPr/>
            <p:nvPr/>
          </p:nvSpPr>
          <p:spPr>
            <a:xfrm>
              <a:off x="5029200" y="259080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22" name="TextBox 122"/>
            <p:cNvSpPr txBox="1"/>
            <p:nvPr/>
          </p:nvSpPr>
          <p:spPr>
            <a:xfrm>
              <a:off x="5136642" y="25781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72</a:t>
              </a:r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5860542" y="257810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124" name="Rectangle 124"/>
            <p:cNvSpPr/>
            <p:nvPr/>
          </p:nvSpPr>
          <p:spPr>
            <a:xfrm>
              <a:off x="5029200" y="279082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25" name="TextBox 125"/>
            <p:cNvSpPr txBox="1"/>
            <p:nvPr/>
          </p:nvSpPr>
          <p:spPr>
            <a:xfrm>
              <a:off x="5136642" y="27781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73</a:t>
              </a:r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5860542" y="277812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27" name="Rectangle 127"/>
            <p:cNvSpPr/>
            <p:nvPr/>
          </p:nvSpPr>
          <p:spPr>
            <a:xfrm>
              <a:off x="5029200" y="299085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28" name="TextBox 128"/>
            <p:cNvSpPr txBox="1"/>
            <p:nvPr/>
          </p:nvSpPr>
          <p:spPr>
            <a:xfrm>
              <a:off x="5136642" y="29781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74</a:t>
              </a:r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5860542" y="297815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</a:t>
              </a:r>
            </a:p>
          </p:txBody>
        </p:sp>
        <p:sp>
          <p:nvSpPr>
            <p:cNvPr id="130" name="Rectangle 130"/>
            <p:cNvSpPr/>
            <p:nvPr/>
          </p:nvSpPr>
          <p:spPr>
            <a:xfrm>
              <a:off x="5029200" y="319087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31" name="TextBox 131"/>
            <p:cNvSpPr txBox="1"/>
            <p:nvPr/>
          </p:nvSpPr>
          <p:spPr>
            <a:xfrm>
              <a:off x="5136642" y="31781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75</a:t>
              </a:r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5860542" y="317817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</a:t>
              </a:r>
            </a:p>
          </p:txBody>
        </p:sp>
        <p:sp>
          <p:nvSpPr>
            <p:cNvPr id="133" name="Rectangle 133"/>
            <p:cNvSpPr/>
            <p:nvPr/>
          </p:nvSpPr>
          <p:spPr>
            <a:xfrm>
              <a:off x="5029200" y="339090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34" name="TextBox 134"/>
            <p:cNvSpPr txBox="1"/>
            <p:nvPr/>
          </p:nvSpPr>
          <p:spPr>
            <a:xfrm>
              <a:off x="5136642" y="33782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76</a:t>
              </a:r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5860542" y="337820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136" name="Rectangle 136"/>
            <p:cNvSpPr/>
            <p:nvPr/>
          </p:nvSpPr>
          <p:spPr>
            <a:xfrm>
              <a:off x="5029200" y="359092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37" name="TextBox 137"/>
            <p:cNvSpPr txBox="1"/>
            <p:nvPr/>
          </p:nvSpPr>
          <p:spPr>
            <a:xfrm>
              <a:off x="5136642" y="35782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77</a:t>
              </a:r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5860542" y="357822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139" name="Rectangle 139"/>
            <p:cNvSpPr/>
            <p:nvPr/>
          </p:nvSpPr>
          <p:spPr>
            <a:xfrm>
              <a:off x="5029200" y="379095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0" name="TextBox 140"/>
            <p:cNvSpPr txBox="1"/>
            <p:nvPr/>
          </p:nvSpPr>
          <p:spPr>
            <a:xfrm>
              <a:off x="5136642" y="37782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78</a:t>
              </a:r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5860542" y="377825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142" name="Rectangle 142"/>
            <p:cNvSpPr/>
            <p:nvPr/>
          </p:nvSpPr>
          <p:spPr>
            <a:xfrm>
              <a:off x="5029200" y="399097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3" name="TextBox 143"/>
            <p:cNvSpPr txBox="1"/>
            <p:nvPr/>
          </p:nvSpPr>
          <p:spPr>
            <a:xfrm>
              <a:off x="5136642" y="39782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79</a:t>
              </a:r>
            </a:p>
          </p:txBody>
        </p:sp>
        <p:sp>
          <p:nvSpPr>
            <p:cNvPr id="144" name="TextBox 144"/>
            <p:cNvSpPr txBox="1"/>
            <p:nvPr/>
          </p:nvSpPr>
          <p:spPr>
            <a:xfrm>
              <a:off x="5860542" y="397827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145" name="Rectangle 145"/>
            <p:cNvSpPr/>
            <p:nvPr/>
          </p:nvSpPr>
          <p:spPr>
            <a:xfrm>
              <a:off x="5029200" y="419100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6" name="TextBox 146"/>
            <p:cNvSpPr txBox="1"/>
            <p:nvPr/>
          </p:nvSpPr>
          <p:spPr>
            <a:xfrm>
              <a:off x="5136642" y="41783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80</a:t>
              </a:r>
            </a:p>
          </p:txBody>
        </p:sp>
        <p:sp>
          <p:nvSpPr>
            <p:cNvPr id="147" name="TextBox 147"/>
            <p:cNvSpPr txBox="1"/>
            <p:nvPr/>
          </p:nvSpPr>
          <p:spPr>
            <a:xfrm>
              <a:off x="5860542" y="417830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148" name="Rectangle 148"/>
            <p:cNvSpPr/>
            <p:nvPr/>
          </p:nvSpPr>
          <p:spPr>
            <a:xfrm>
              <a:off x="5029200" y="439102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9" name="TextBox 149"/>
            <p:cNvSpPr txBox="1"/>
            <p:nvPr/>
          </p:nvSpPr>
          <p:spPr>
            <a:xfrm>
              <a:off x="5136642" y="43783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81</a:t>
              </a:r>
            </a:p>
          </p:txBody>
        </p:sp>
        <p:sp>
          <p:nvSpPr>
            <p:cNvPr id="150" name="TextBox 150"/>
            <p:cNvSpPr txBox="1"/>
            <p:nvPr/>
          </p:nvSpPr>
          <p:spPr>
            <a:xfrm>
              <a:off x="5860542" y="437832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151" name="Rectangle 151"/>
            <p:cNvSpPr/>
            <p:nvPr/>
          </p:nvSpPr>
          <p:spPr>
            <a:xfrm>
              <a:off x="5029200" y="459105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2" name="TextBox 152"/>
            <p:cNvSpPr txBox="1"/>
            <p:nvPr/>
          </p:nvSpPr>
          <p:spPr>
            <a:xfrm>
              <a:off x="5136642" y="45783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82</a:t>
              </a:r>
            </a:p>
          </p:txBody>
        </p:sp>
        <p:sp>
          <p:nvSpPr>
            <p:cNvPr id="153" name="TextBox 153"/>
            <p:cNvSpPr txBox="1"/>
            <p:nvPr/>
          </p:nvSpPr>
          <p:spPr>
            <a:xfrm>
              <a:off x="5860542" y="457835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154" name="Rectangle 154"/>
            <p:cNvSpPr/>
            <p:nvPr/>
          </p:nvSpPr>
          <p:spPr>
            <a:xfrm>
              <a:off x="5029200" y="479107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5" name="TextBox 155"/>
            <p:cNvSpPr txBox="1"/>
            <p:nvPr/>
          </p:nvSpPr>
          <p:spPr>
            <a:xfrm>
              <a:off x="5136642" y="47783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83</a:t>
              </a:r>
            </a:p>
          </p:txBody>
        </p:sp>
        <p:sp>
          <p:nvSpPr>
            <p:cNvPr id="156" name="TextBox 156"/>
            <p:cNvSpPr txBox="1"/>
            <p:nvPr/>
          </p:nvSpPr>
          <p:spPr>
            <a:xfrm>
              <a:off x="5860542" y="477837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157" name="Rectangle 157"/>
            <p:cNvSpPr/>
            <p:nvPr/>
          </p:nvSpPr>
          <p:spPr>
            <a:xfrm>
              <a:off x="5029200" y="499110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8" name="TextBox 158"/>
            <p:cNvSpPr txBox="1"/>
            <p:nvPr/>
          </p:nvSpPr>
          <p:spPr>
            <a:xfrm>
              <a:off x="5136642" y="49784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84</a:t>
              </a:r>
            </a:p>
          </p:txBody>
        </p:sp>
        <p:sp>
          <p:nvSpPr>
            <p:cNvPr id="159" name="TextBox 159"/>
            <p:cNvSpPr txBox="1"/>
            <p:nvPr/>
          </p:nvSpPr>
          <p:spPr>
            <a:xfrm>
              <a:off x="5860542" y="497840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160" name="Rectangle 160"/>
            <p:cNvSpPr/>
            <p:nvPr/>
          </p:nvSpPr>
          <p:spPr>
            <a:xfrm>
              <a:off x="5029200" y="519112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61" name="TextBox 161"/>
            <p:cNvSpPr txBox="1"/>
            <p:nvPr/>
          </p:nvSpPr>
          <p:spPr>
            <a:xfrm>
              <a:off x="5136642" y="51784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85</a:t>
              </a:r>
            </a:p>
          </p:txBody>
        </p:sp>
        <p:sp>
          <p:nvSpPr>
            <p:cNvPr id="162" name="TextBox 162"/>
            <p:cNvSpPr txBox="1"/>
            <p:nvPr/>
          </p:nvSpPr>
          <p:spPr>
            <a:xfrm>
              <a:off x="5860542" y="517842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63" name="Rectangle 163"/>
            <p:cNvSpPr/>
            <p:nvPr/>
          </p:nvSpPr>
          <p:spPr>
            <a:xfrm>
              <a:off x="5029200" y="539115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64" name="TextBox 164"/>
            <p:cNvSpPr txBox="1"/>
            <p:nvPr/>
          </p:nvSpPr>
          <p:spPr>
            <a:xfrm>
              <a:off x="5136642" y="53784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86</a:t>
              </a:r>
            </a:p>
          </p:txBody>
        </p:sp>
        <p:sp>
          <p:nvSpPr>
            <p:cNvPr id="165" name="TextBox 165"/>
            <p:cNvSpPr txBox="1"/>
            <p:nvPr/>
          </p:nvSpPr>
          <p:spPr>
            <a:xfrm>
              <a:off x="5860542" y="537845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</a:t>
              </a:r>
            </a:p>
          </p:txBody>
        </p:sp>
        <p:sp>
          <p:nvSpPr>
            <p:cNvPr id="166" name="Rectangle 166"/>
            <p:cNvSpPr/>
            <p:nvPr/>
          </p:nvSpPr>
          <p:spPr>
            <a:xfrm>
              <a:off x="5029200" y="559117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67" name="TextBox 167"/>
            <p:cNvSpPr txBox="1"/>
            <p:nvPr/>
          </p:nvSpPr>
          <p:spPr>
            <a:xfrm>
              <a:off x="5136642" y="55784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87</a:t>
              </a:r>
            </a:p>
          </p:txBody>
        </p:sp>
        <p:sp>
          <p:nvSpPr>
            <p:cNvPr id="168" name="TextBox 168"/>
            <p:cNvSpPr txBox="1"/>
            <p:nvPr/>
          </p:nvSpPr>
          <p:spPr>
            <a:xfrm>
              <a:off x="5860542" y="557847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</a:t>
              </a:r>
            </a:p>
          </p:txBody>
        </p:sp>
        <p:sp>
          <p:nvSpPr>
            <p:cNvPr id="169" name="Rectangle 169"/>
            <p:cNvSpPr/>
            <p:nvPr/>
          </p:nvSpPr>
          <p:spPr>
            <a:xfrm>
              <a:off x="5029200" y="579120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0" name="TextBox 170"/>
            <p:cNvSpPr txBox="1"/>
            <p:nvPr/>
          </p:nvSpPr>
          <p:spPr>
            <a:xfrm>
              <a:off x="5136642" y="57785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88</a:t>
              </a:r>
            </a:p>
          </p:txBody>
        </p:sp>
        <p:sp>
          <p:nvSpPr>
            <p:cNvPr id="171" name="TextBox 171"/>
            <p:cNvSpPr txBox="1"/>
            <p:nvPr/>
          </p:nvSpPr>
          <p:spPr>
            <a:xfrm>
              <a:off x="5860542" y="577850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72" name="Rectangle 172"/>
            <p:cNvSpPr/>
            <p:nvPr/>
          </p:nvSpPr>
          <p:spPr>
            <a:xfrm>
              <a:off x="7124700" y="2190750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3" name="TextBox 173"/>
            <p:cNvSpPr txBox="1"/>
            <p:nvPr/>
          </p:nvSpPr>
          <p:spPr>
            <a:xfrm>
              <a:off x="7232142" y="21780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89</a:t>
              </a:r>
            </a:p>
          </p:txBody>
        </p:sp>
        <p:sp>
          <p:nvSpPr>
            <p:cNvPr id="174" name="TextBox 174"/>
            <p:cNvSpPr txBox="1"/>
            <p:nvPr/>
          </p:nvSpPr>
          <p:spPr>
            <a:xfrm>
              <a:off x="7956042" y="2178050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175" name="Rectangle 175"/>
            <p:cNvSpPr/>
            <p:nvPr/>
          </p:nvSpPr>
          <p:spPr>
            <a:xfrm>
              <a:off x="7124700" y="2390775"/>
              <a:ext cx="2095500" cy="200025"/>
            </a:xfrm>
            <a:prstGeom prst="rect">
              <a:avLst/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6" name="TextBox 176"/>
            <p:cNvSpPr txBox="1"/>
            <p:nvPr/>
          </p:nvSpPr>
          <p:spPr>
            <a:xfrm>
              <a:off x="7232142" y="23780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90</a:t>
              </a:r>
            </a:p>
          </p:txBody>
        </p:sp>
        <p:sp>
          <p:nvSpPr>
            <p:cNvPr id="177" name="TextBox 177"/>
            <p:cNvSpPr txBox="1"/>
            <p:nvPr/>
          </p:nvSpPr>
          <p:spPr>
            <a:xfrm>
              <a:off x="7956042" y="2378075"/>
              <a:ext cx="119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Z</a:t>
              </a:r>
            </a:p>
          </p:txBody>
        </p:sp>
        <p:sp>
          <p:nvSpPr>
            <p:cNvPr id="178" name="TextBox 178"/>
            <p:cNvSpPr txBox="1"/>
            <p:nvPr/>
          </p:nvSpPr>
          <p:spPr>
            <a:xfrm>
              <a:off x="7232142" y="25781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91</a:t>
              </a:r>
            </a:p>
          </p:txBody>
        </p:sp>
        <p:sp>
          <p:nvSpPr>
            <p:cNvPr id="179" name="TextBox 179"/>
            <p:cNvSpPr txBox="1"/>
            <p:nvPr/>
          </p:nvSpPr>
          <p:spPr>
            <a:xfrm>
              <a:off x="7956042" y="25781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</a:t>
              </a:r>
            </a:p>
          </p:txBody>
        </p:sp>
        <p:sp>
          <p:nvSpPr>
            <p:cNvPr id="180" name="TextBox 180"/>
            <p:cNvSpPr txBox="1"/>
            <p:nvPr/>
          </p:nvSpPr>
          <p:spPr>
            <a:xfrm>
              <a:off x="7232142" y="27781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92</a:t>
              </a:r>
            </a:p>
          </p:txBody>
        </p:sp>
        <p:sp>
          <p:nvSpPr>
            <p:cNvPr id="181" name="TextBox 181"/>
            <p:cNvSpPr txBox="1"/>
            <p:nvPr/>
          </p:nvSpPr>
          <p:spPr>
            <a:xfrm>
              <a:off x="7956042" y="27781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</a:t>
              </a:r>
            </a:p>
          </p:txBody>
        </p:sp>
        <p:sp>
          <p:nvSpPr>
            <p:cNvPr id="182" name="TextBox 182"/>
            <p:cNvSpPr txBox="1"/>
            <p:nvPr/>
          </p:nvSpPr>
          <p:spPr>
            <a:xfrm>
              <a:off x="7232142" y="29781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93</a:t>
              </a:r>
            </a:p>
          </p:txBody>
        </p:sp>
        <p:sp>
          <p:nvSpPr>
            <p:cNvPr id="183" name="TextBox 183"/>
            <p:cNvSpPr txBox="1"/>
            <p:nvPr/>
          </p:nvSpPr>
          <p:spPr>
            <a:xfrm>
              <a:off x="7956042" y="29781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]</a:t>
              </a:r>
            </a:p>
          </p:txBody>
        </p:sp>
        <p:sp>
          <p:nvSpPr>
            <p:cNvPr id="184" name="TextBox 184"/>
            <p:cNvSpPr txBox="1"/>
            <p:nvPr/>
          </p:nvSpPr>
          <p:spPr>
            <a:xfrm>
              <a:off x="7232142" y="31781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94</a:t>
              </a:r>
            </a:p>
          </p:txBody>
        </p:sp>
        <p:sp>
          <p:nvSpPr>
            <p:cNvPr id="185" name="TextBox 185"/>
            <p:cNvSpPr txBox="1"/>
            <p:nvPr/>
          </p:nvSpPr>
          <p:spPr>
            <a:xfrm>
              <a:off x="7956042" y="31781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^</a:t>
              </a:r>
            </a:p>
          </p:txBody>
        </p:sp>
        <p:sp>
          <p:nvSpPr>
            <p:cNvPr id="186" name="TextBox 186"/>
            <p:cNvSpPr txBox="1"/>
            <p:nvPr/>
          </p:nvSpPr>
          <p:spPr>
            <a:xfrm>
              <a:off x="7232142" y="33782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95</a:t>
              </a:r>
            </a:p>
          </p:txBody>
        </p:sp>
        <p:sp>
          <p:nvSpPr>
            <p:cNvPr id="187" name="TextBox 187"/>
            <p:cNvSpPr txBox="1"/>
            <p:nvPr/>
          </p:nvSpPr>
          <p:spPr>
            <a:xfrm>
              <a:off x="7956042" y="33782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_</a:t>
              </a:r>
            </a:p>
          </p:txBody>
        </p:sp>
        <p:sp>
          <p:nvSpPr>
            <p:cNvPr id="188" name="TextBox 188"/>
            <p:cNvSpPr txBox="1"/>
            <p:nvPr/>
          </p:nvSpPr>
          <p:spPr>
            <a:xfrm>
              <a:off x="7232142" y="357822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96</a:t>
              </a:r>
            </a:p>
          </p:txBody>
        </p:sp>
        <p:sp>
          <p:nvSpPr>
            <p:cNvPr id="189" name="TextBox 189"/>
            <p:cNvSpPr txBox="1"/>
            <p:nvPr/>
          </p:nvSpPr>
          <p:spPr>
            <a:xfrm>
              <a:off x="7956042" y="35782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`</a:t>
              </a:r>
            </a:p>
          </p:txBody>
        </p:sp>
        <p:sp>
          <p:nvSpPr>
            <p:cNvPr id="190" name="Rectangle 190"/>
            <p:cNvSpPr/>
            <p:nvPr/>
          </p:nvSpPr>
          <p:spPr>
            <a:xfrm>
              <a:off x="7124700" y="379095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91" name="TextBox 191"/>
            <p:cNvSpPr txBox="1"/>
            <p:nvPr/>
          </p:nvSpPr>
          <p:spPr>
            <a:xfrm>
              <a:off x="7232142" y="377825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97</a:t>
              </a:r>
            </a:p>
          </p:txBody>
        </p:sp>
        <p:sp>
          <p:nvSpPr>
            <p:cNvPr id="192" name="TextBox 192"/>
            <p:cNvSpPr txBox="1"/>
            <p:nvPr/>
          </p:nvSpPr>
          <p:spPr>
            <a:xfrm>
              <a:off x="7956042" y="37782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93" name="Rectangle 193"/>
            <p:cNvSpPr/>
            <p:nvPr/>
          </p:nvSpPr>
          <p:spPr>
            <a:xfrm>
              <a:off x="7124700" y="399097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94" name="TextBox 194"/>
            <p:cNvSpPr txBox="1"/>
            <p:nvPr/>
          </p:nvSpPr>
          <p:spPr>
            <a:xfrm>
              <a:off x="7232142" y="3978275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98</a:t>
              </a:r>
            </a:p>
          </p:txBody>
        </p:sp>
        <p:sp>
          <p:nvSpPr>
            <p:cNvPr id="195" name="TextBox 195"/>
            <p:cNvSpPr txBox="1"/>
            <p:nvPr/>
          </p:nvSpPr>
          <p:spPr>
            <a:xfrm>
              <a:off x="7956042" y="39782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6" name="Rectangle 196"/>
            <p:cNvSpPr/>
            <p:nvPr/>
          </p:nvSpPr>
          <p:spPr>
            <a:xfrm>
              <a:off x="7124700" y="419100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97" name="TextBox 197"/>
            <p:cNvSpPr txBox="1"/>
            <p:nvPr/>
          </p:nvSpPr>
          <p:spPr>
            <a:xfrm>
              <a:off x="7232142" y="4178300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99</a:t>
              </a:r>
            </a:p>
          </p:txBody>
        </p:sp>
        <p:sp>
          <p:nvSpPr>
            <p:cNvPr id="198" name="TextBox 198"/>
            <p:cNvSpPr txBox="1"/>
            <p:nvPr/>
          </p:nvSpPr>
          <p:spPr>
            <a:xfrm>
              <a:off x="7956042" y="41783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99" name="Rectangle 199"/>
            <p:cNvSpPr/>
            <p:nvPr/>
          </p:nvSpPr>
          <p:spPr>
            <a:xfrm>
              <a:off x="7124700" y="439102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00" name="TextBox 200"/>
            <p:cNvSpPr txBox="1"/>
            <p:nvPr/>
          </p:nvSpPr>
          <p:spPr>
            <a:xfrm>
              <a:off x="7232142" y="437832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01" name="TextBox 201"/>
            <p:cNvSpPr txBox="1"/>
            <p:nvPr/>
          </p:nvSpPr>
          <p:spPr>
            <a:xfrm>
              <a:off x="7956042" y="43783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202" name="Rectangle 202"/>
            <p:cNvSpPr/>
            <p:nvPr/>
          </p:nvSpPr>
          <p:spPr>
            <a:xfrm>
              <a:off x="7124700" y="459105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03" name="TextBox 203"/>
            <p:cNvSpPr txBox="1"/>
            <p:nvPr/>
          </p:nvSpPr>
          <p:spPr>
            <a:xfrm>
              <a:off x="7232142" y="457835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101</a:t>
              </a:r>
            </a:p>
          </p:txBody>
        </p:sp>
        <p:sp>
          <p:nvSpPr>
            <p:cNvPr id="204" name="TextBox 204"/>
            <p:cNvSpPr txBox="1"/>
            <p:nvPr/>
          </p:nvSpPr>
          <p:spPr>
            <a:xfrm>
              <a:off x="7956042" y="45783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05" name="Rectangle 205"/>
            <p:cNvSpPr/>
            <p:nvPr/>
          </p:nvSpPr>
          <p:spPr>
            <a:xfrm>
              <a:off x="7124700" y="479107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06" name="TextBox 206"/>
            <p:cNvSpPr txBox="1"/>
            <p:nvPr/>
          </p:nvSpPr>
          <p:spPr>
            <a:xfrm>
              <a:off x="7232142" y="477837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102</a:t>
              </a:r>
            </a:p>
          </p:txBody>
        </p:sp>
        <p:sp>
          <p:nvSpPr>
            <p:cNvPr id="207" name="TextBox 207"/>
            <p:cNvSpPr txBox="1"/>
            <p:nvPr/>
          </p:nvSpPr>
          <p:spPr>
            <a:xfrm>
              <a:off x="7956042" y="47783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08" name="Rectangle 208"/>
            <p:cNvSpPr/>
            <p:nvPr/>
          </p:nvSpPr>
          <p:spPr>
            <a:xfrm>
              <a:off x="7124700" y="499110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09" name="TextBox 209"/>
            <p:cNvSpPr txBox="1"/>
            <p:nvPr/>
          </p:nvSpPr>
          <p:spPr>
            <a:xfrm>
              <a:off x="7232142" y="497840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103</a:t>
              </a:r>
            </a:p>
          </p:txBody>
        </p:sp>
        <p:sp>
          <p:nvSpPr>
            <p:cNvPr id="210" name="TextBox 210"/>
            <p:cNvSpPr txBox="1"/>
            <p:nvPr/>
          </p:nvSpPr>
          <p:spPr>
            <a:xfrm>
              <a:off x="7956042" y="49784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211" name="Rectangle 211"/>
            <p:cNvSpPr/>
            <p:nvPr/>
          </p:nvSpPr>
          <p:spPr>
            <a:xfrm>
              <a:off x="7124700" y="519112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12" name="TextBox 212"/>
            <p:cNvSpPr txBox="1"/>
            <p:nvPr/>
          </p:nvSpPr>
          <p:spPr>
            <a:xfrm>
              <a:off x="7232142" y="517842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104</a:t>
              </a:r>
            </a:p>
          </p:txBody>
        </p:sp>
        <p:sp>
          <p:nvSpPr>
            <p:cNvPr id="213" name="TextBox 213"/>
            <p:cNvSpPr txBox="1"/>
            <p:nvPr/>
          </p:nvSpPr>
          <p:spPr>
            <a:xfrm>
              <a:off x="7956042" y="51784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214" name="Rectangle 214"/>
            <p:cNvSpPr/>
            <p:nvPr/>
          </p:nvSpPr>
          <p:spPr>
            <a:xfrm>
              <a:off x="7124700" y="539115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15" name="TextBox 215"/>
            <p:cNvSpPr txBox="1"/>
            <p:nvPr/>
          </p:nvSpPr>
          <p:spPr>
            <a:xfrm>
              <a:off x="7232142" y="537845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105</a:t>
              </a:r>
            </a:p>
          </p:txBody>
        </p:sp>
        <p:sp>
          <p:nvSpPr>
            <p:cNvPr id="216" name="TextBox 216"/>
            <p:cNvSpPr txBox="1"/>
            <p:nvPr/>
          </p:nvSpPr>
          <p:spPr>
            <a:xfrm>
              <a:off x="7956042" y="53784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7" name="Rectangle 217"/>
            <p:cNvSpPr/>
            <p:nvPr/>
          </p:nvSpPr>
          <p:spPr>
            <a:xfrm>
              <a:off x="7124700" y="559117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18" name="TextBox 218"/>
            <p:cNvSpPr txBox="1"/>
            <p:nvPr/>
          </p:nvSpPr>
          <p:spPr>
            <a:xfrm>
              <a:off x="7232142" y="557847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106</a:t>
              </a:r>
            </a:p>
          </p:txBody>
        </p:sp>
        <p:sp>
          <p:nvSpPr>
            <p:cNvPr id="219" name="TextBox 219"/>
            <p:cNvSpPr txBox="1"/>
            <p:nvPr/>
          </p:nvSpPr>
          <p:spPr>
            <a:xfrm>
              <a:off x="7956042" y="55784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</a:t>
              </a:r>
            </a:p>
          </p:txBody>
        </p:sp>
        <p:sp>
          <p:nvSpPr>
            <p:cNvPr id="220" name="Rectangle 220"/>
            <p:cNvSpPr/>
            <p:nvPr/>
          </p:nvSpPr>
          <p:spPr>
            <a:xfrm>
              <a:off x="7124700" y="579120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21" name="TextBox 221"/>
            <p:cNvSpPr txBox="1"/>
            <p:nvPr/>
          </p:nvSpPr>
          <p:spPr>
            <a:xfrm>
              <a:off x="7232142" y="577850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107</a:t>
              </a:r>
            </a:p>
          </p:txBody>
        </p:sp>
        <p:sp>
          <p:nvSpPr>
            <p:cNvPr id="222" name="TextBox 222"/>
            <p:cNvSpPr txBox="1"/>
            <p:nvPr/>
          </p:nvSpPr>
          <p:spPr>
            <a:xfrm>
              <a:off x="7956042" y="57785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</a:t>
              </a:r>
            </a:p>
          </p:txBody>
        </p:sp>
        <p:sp>
          <p:nvSpPr>
            <p:cNvPr id="223" name="Rectangle 223"/>
            <p:cNvSpPr/>
            <p:nvPr/>
          </p:nvSpPr>
          <p:spPr>
            <a:xfrm>
              <a:off x="9220200" y="219075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24" name="TextBox 224"/>
            <p:cNvSpPr txBox="1"/>
            <p:nvPr/>
          </p:nvSpPr>
          <p:spPr>
            <a:xfrm>
              <a:off x="9327642" y="217805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108</a:t>
              </a:r>
            </a:p>
          </p:txBody>
        </p:sp>
        <p:sp>
          <p:nvSpPr>
            <p:cNvPr id="225" name="TextBox 225"/>
            <p:cNvSpPr txBox="1"/>
            <p:nvPr/>
          </p:nvSpPr>
          <p:spPr>
            <a:xfrm>
              <a:off x="10051542" y="21780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226" name="Rectangle 226"/>
            <p:cNvSpPr/>
            <p:nvPr/>
          </p:nvSpPr>
          <p:spPr>
            <a:xfrm>
              <a:off x="9220200" y="239077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27" name="TextBox 227"/>
            <p:cNvSpPr txBox="1"/>
            <p:nvPr/>
          </p:nvSpPr>
          <p:spPr>
            <a:xfrm>
              <a:off x="9327642" y="237807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109</a:t>
              </a:r>
            </a:p>
          </p:txBody>
        </p:sp>
        <p:sp>
          <p:nvSpPr>
            <p:cNvPr id="228" name="TextBox 228"/>
            <p:cNvSpPr txBox="1"/>
            <p:nvPr/>
          </p:nvSpPr>
          <p:spPr>
            <a:xfrm>
              <a:off x="10051542" y="23780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229" name="Rectangle 229"/>
            <p:cNvSpPr/>
            <p:nvPr/>
          </p:nvSpPr>
          <p:spPr>
            <a:xfrm>
              <a:off x="9220200" y="259080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30" name="TextBox 230"/>
            <p:cNvSpPr txBox="1"/>
            <p:nvPr/>
          </p:nvSpPr>
          <p:spPr>
            <a:xfrm>
              <a:off x="9327642" y="257810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110</a:t>
              </a:r>
            </a:p>
          </p:txBody>
        </p:sp>
        <p:sp>
          <p:nvSpPr>
            <p:cNvPr id="231" name="TextBox 231"/>
            <p:cNvSpPr txBox="1"/>
            <p:nvPr/>
          </p:nvSpPr>
          <p:spPr>
            <a:xfrm>
              <a:off x="10051542" y="25781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232" name="Rectangle 232"/>
            <p:cNvSpPr/>
            <p:nvPr/>
          </p:nvSpPr>
          <p:spPr>
            <a:xfrm>
              <a:off x="9220200" y="279082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33" name="TextBox 233"/>
            <p:cNvSpPr txBox="1"/>
            <p:nvPr/>
          </p:nvSpPr>
          <p:spPr>
            <a:xfrm>
              <a:off x="9327642" y="277812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111</a:t>
              </a:r>
            </a:p>
          </p:txBody>
        </p:sp>
        <p:sp>
          <p:nvSpPr>
            <p:cNvPr id="234" name="TextBox 234"/>
            <p:cNvSpPr txBox="1"/>
            <p:nvPr/>
          </p:nvSpPr>
          <p:spPr>
            <a:xfrm>
              <a:off x="10051542" y="27781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235" name="Rectangle 235"/>
            <p:cNvSpPr/>
            <p:nvPr/>
          </p:nvSpPr>
          <p:spPr>
            <a:xfrm>
              <a:off x="9220200" y="299085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36" name="TextBox 236"/>
            <p:cNvSpPr txBox="1"/>
            <p:nvPr/>
          </p:nvSpPr>
          <p:spPr>
            <a:xfrm>
              <a:off x="9327642" y="297815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112</a:t>
              </a:r>
            </a:p>
          </p:txBody>
        </p:sp>
        <p:sp>
          <p:nvSpPr>
            <p:cNvPr id="237" name="TextBox 237"/>
            <p:cNvSpPr txBox="1"/>
            <p:nvPr/>
          </p:nvSpPr>
          <p:spPr>
            <a:xfrm>
              <a:off x="10051542" y="29781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238" name="Rectangle 238"/>
            <p:cNvSpPr/>
            <p:nvPr/>
          </p:nvSpPr>
          <p:spPr>
            <a:xfrm>
              <a:off x="9220200" y="319087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39" name="TextBox 239"/>
            <p:cNvSpPr txBox="1"/>
            <p:nvPr/>
          </p:nvSpPr>
          <p:spPr>
            <a:xfrm>
              <a:off x="9327642" y="317817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113</a:t>
              </a:r>
            </a:p>
          </p:txBody>
        </p:sp>
        <p:sp>
          <p:nvSpPr>
            <p:cNvPr id="240" name="TextBox 240"/>
            <p:cNvSpPr txBox="1"/>
            <p:nvPr/>
          </p:nvSpPr>
          <p:spPr>
            <a:xfrm>
              <a:off x="10051542" y="31781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241" name="Rectangle 241"/>
            <p:cNvSpPr/>
            <p:nvPr/>
          </p:nvSpPr>
          <p:spPr>
            <a:xfrm>
              <a:off x="9220200" y="339090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42" name="TextBox 242"/>
            <p:cNvSpPr txBox="1"/>
            <p:nvPr/>
          </p:nvSpPr>
          <p:spPr>
            <a:xfrm>
              <a:off x="9327642" y="337820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114</a:t>
              </a:r>
            </a:p>
          </p:txBody>
        </p:sp>
        <p:sp>
          <p:nvSpPr>
            <p:cNvPr id="243" name="TextBox 243"/>
            <p:cNvSpPr txBox="1"/>
            <p:nvPr/>
          </p:nvSpPr>
          <p:spPr>
            <a:xfrm>
              <a:off x="10051542" y="33782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244" name="Rectangle 244"/>
            <p:cNvSpPr/>
            <p:nvPr/>
          </p:nvSpPr>
          <p:spPr>
            <a:xfrm>
              <a:off x="9220200" y="359092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45" name="TextBox 245"/>
            <p:cNvSpPr txBox="1"/>
            <p:nvPr/>
          </p:nvSpPr>
          <p:spPr>
            <a:xfrm>
              <a:off x="9327642" y="357822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115</a:t>
              </a:r>
            </a:p>
          </p:txBody>
        </p:sp>
        <p:sp>
          <p:nvSpPr>
            <p:cNvPr id="246" name="TextBox 246"/>
            <p:cNvSpPr txBox="1"/>
            <p:nvPr/>
          </p:nvSpPr>
          <p:spPr>
            <a:xfrm>
              <a:off x="10051542" y="35782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247" name="Rectangle 247"/>
            <p:cNvSpPr/>
            <p:nvPr/>
          </p:nvSpPr>
          <p:spPr>
            <a:xfrm>
              <a:off x="9220200" y="379095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48" name="TextBox 248"/>
            <p:cNvSpPr txBox="1"/>
            <p:nvPr/>
          </p:nvSpPr>
          <p:spPr>
            <a:xfrm>
              <a:off x="9327642" y="377825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116</a:t>
              </a:r>
            </a:p>
          </p:txBody>
        </p:sp>
        <p:sp>
          <p:nvSpPr>
            <p:cNvPr id="249" name="TextBox 249"/>
            <p:cNvSpPr txBox="1"/>
            <p:nvPr/>
          </p:nvSpPr>
          <p:spPr>
            <a:xfrm>
              <a:off x="10051542" y="37782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250" name="Rectangle 250"/>
            <p:cNvSpPr/>
            <p:nvPr/>
          </p:nvSpPr>
          <p:spPr>
            <a:xfrm>
              <a:off x="9220200" y="399097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51" name="TextBox 251"/>
            <p:cNvSpPr txBox="1"/>
            <p:nvPr/>
          </p:nvSpPr>
          <p:spPr>
            <a:xfrm>
              <a:off x="9327642" y="397827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117</a:t>
              </a:r>
            </a:p>
          </p:txBody>
        </p:sp>
        <p:sp>
          <p:nvSpPr>
            <p:cNvPr id="252" name="TextBox 252"/>
            <p:cNvSpPr txBox="1"/>
            <p:nvPr/>
          </p:nvSpPr>
          <p:spPr>
            <a:xfrm>
              <a:off x="10051542" y="39782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53" name="Rectangle 253"/>
            <p:cNvSpPr/>
            <p:nvPr/>
          </p:nvSpPr>
          <p:spPr>
            <a:xfrm>
              <a:off x="9220200" y="419100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54" name="TextBox 254"/>
            <p:cNvSpPr txBox="1"/>
            <p:nvPr/>
          </p:nvSpPr>
          <p:spPr>
            <a:xfrm>
              <a:off x="9327642" y="417830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118</a:t>
              </a:r>
            </a:p>
          </p:txBody>
        </p:sp>
        <p:sp>
          <p:nvSpPr>
            <p:cNvPr id="255" name="TextBox 255"/>
            <p:cNvSpPr txBox="1"/>
            <p:nvPr/>
          </p:nvSpPr>
          <p:spPr>
            <a:xfrm>
              <a:off x="10051542" y="41783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</a:t>
              </a:r>
            </a:p>
          </p:txBody>
        </p:sp>
        <p:sp>
          <p:nvSpPr>
            <p:cNvPr id="256" name="Rectangle 256"/>
            <p:cNvSpPr/>
            <p:nvPr/>
          </p:nvSpPr>
          <p:spPr>
            <a:xfrm>
              <a:off x="9220200" y="439102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57" name="TextBox 257"/>
            <p:cNvSpPr txBox="1"/>
            <p:nvPr/>
          </p:nvSpPr>
          <p:spPr>
            <a:xfrm>
              <a:off x="9327642" y="437832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119</a:t>
              </a:r>
            </a:p>
          </p:txBody>
        </p:sp>
        <p:sp>
          <p:nvSpPr>
            <p:cNvPr id="258" name="TextBox 258"/>
            <p:cNvSpPr txBox="1"/>
            <p:nvPr/>
          </p:nvSpPr>
          <p:spPr>
            <a:xfrm>
              <a:off x="10051542" y="43783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</a:t>
              </a:r>
            </a:p>
          </p:txBody>
        </p:sp>
        <p:sp>
          <p:nvSpPr>
            <p:cNvPr id="259" name="Rectangle 259"/>
            <p:cNvSpPr/>
            <p:nvPr/>
          </p:nvSpPr>
          <p:spPr>
            <a:xfrm>
              <a:off x="9220200" y="459105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60" name="TextBox 260"/>
            <p:cNvSpPr txBox="1"/>
            <p:nvPr/>
          </p:nvSpPr>
          <p:spPr>
            <a:xfrm>
              <a:off x="9327642" y="457835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120</a:t>
              </a:r>
            </a:p>
          </p:txBody>
        </p:sp>
        <p:sp>
          <p:nvSpPr>
            <p:cNvPr id="261" name="TextBox 261"/>
            <p:cNvSpPr txBox="1"/>
            <p:nvPr/>
          </p:nvSpPr>
          <p:spPr>
            <a:xfrm>
              <a:off x="10051542" y="45783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262" name="Rectangle 262"/>
            <p:cNvSpPr/>
            <p:nvPr/>
          </p:nvSpPr>
          <p:spPr>
            <a:xfrm>
              <a:off x="9220200" y="4791075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63" name="TextBox 263"/>
            <p:cNvSpPr txBox="1"/>
            <p:nvPr/>
          </p:nvSpPr>
          <p:spPr>
            <a:xfrm>
              <a:off x="9327642" y="477837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121</a:t>
              </a:r>
            </a:p>
          </p:txBody>
        </p:sp>
        <p:sp>
          <p:nvSpPr>
            <p:cNvPr id="264" name="TextBox 264"/>
            <p:cNvSpPr txBox="1"/>
            <p:nvPr/>
          </p:nvSpPr>
          <p:spPr>
            <a:xfrm>
              <a:off x="10051542" y="47783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265" name="Rectangle 265"/>
            <p:cNvSpPr/>
            <p:nvPr/>
          </p:nvSpPr>
          <p:spPr>
            <a:xfrm>
              <a:off x="9220200" y="4991100"/>
              <a:ext cx="2095500" cy="2000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266" name="TextBox 266"/>
            <p:cNvSpPr txBox="1"/>
            <p:nvPr/>
          </p:nvSpPr>
          <p:spPr>
            <a:xfrm>
              <a:off x="9327642" y="497840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122</a:t>
              </a:r>
            </a:p>
          </p:txBody>
        </p:sp>
        <p:sp>
          <p:nvSpPr>
            <p:cNvPr id="267" name="TextBox 267"/>
            <p:cNvSpPr txBox="1"/>
            <p:nvPr/>
          </p:nvSpPr>
          <p:spPr>
            <a:xfrm>
              <a:off x="10051542" y="49784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z</a:t>
              </a:r>
            </a:p>
          </p:txBody>
        </p:sp>
        <p:sp>
          <p:nvSpPr>
            <p:cNvPr id="268" name="TextBox 268"/>
            <p:cNvSpPr txBox="1"/>
            <p:nvPr/>
          </p:nvSpPr>
          <p:spPr>
            <a:xfrm>
              <a:off x="9327642" y="517842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123</a:t>
              </a:r>
            </a:p>
          </p:txBody>
        </p:sp>
        <p:sp>
          <p:nvSpPr>
            <p:cNvPr id="269" name="TextBox 269"/>
            <p:cNvSpPr txBox="1"/>
            <p:nvPr/>
          </p:nvSpPr>
          <p:spPr>
            <a:xfrm>
              <a:off x="10051542" y="517842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</a:p>
          </p:txBody>
        </p:sp>
        <p:sp>
          <p:nvSpPr>
            <p:cNvPr id="270" name="TextBox 270"/>
            <p:cNvSpPr txBox="1"/>
            <p:nvPr/>
          </p:nvSpPr>
          <p:spPr>
            <a:xfrm>
              <a:off x="9327642" y="537845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124</a:t>
              </a:r>
            </a:p>
          </p:txBody>
        </p:sp>
        <p:sp>
          <p:nvSpPr>
            <p:cNvPr id="271" name="TextBox 271"/>
            <p:cNvSpPr txBox="1"/>
            <p:nvPr/>
          </p:nvSpPr>
          <p:spPr>
            <a:xfrm>
              <a:off x="10051542" y="537845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|</a:t>
              </a:r>
            </a:p>
          </p:txBody>
        </p:sp>
        <p:sp>
          <p:nvSpPr>
            <p:cNvPr id="272" name="TextBox 272"/>
            <p:cNvSpPr txBox="1"/>
            <p:nvPr/>
          </p:nvSpPr>
          <p:spPr>
            <a:xfrm>
              <a:off x="9327642" y="5578475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125</a:t>
              </a:r>
            </a:p>
          </p:txBody>
        </p:sp>
        <p:sp>
          <p:nvSpPr>
            <p:cNvPr id="273" name="TextBox 273"/>
            <p:cNvSpPr txBox="1"/>
            <p:nvPr/>
          </p:nvSpPr>
          <p:spPr>
            <a:xfrm>
              <a:off x="10051542" y="5578475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274" name="TextBox 274"/>
            <p:cNvSpPr txBox="1"/>
            <p:nvPr/>
          </p:nvSpPr>
          <p:spPr>
            <a:xfrm>
              <a:off x="9327642" y="5778500"/>
              <a:ext cx="3135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126</a:t>
              </a:r>
            </a:p>
          </p:txBody>
        </p:sp>
        <p:sp>
          <p:nvSpPr>
            <p:cNvPr id="275" name="TextBox 275"/>
            <p:cNvSpPr txBox="1"/>
            <p:nvPr/>
          </p:nvSpPr>
          <p:spPr>
            <a:xfrm>
              <a:off x="10051542" y="5778500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~</a:t>
              </a:r>
            </a:p>
          </p:txBody>
        </p:sp>
        <p:sp>
          <p:nvSpPr>
            <p:cNvPr id="276" name="Rectangle 276"/>
            <p:cNvSpPr/>
            <p:nvPr/>
          </p:nvSpPr>
          <p:spPr>
            <a:xfrm>
              <a:off x="838200" y="1962150"/>
              <a:ext cx="10477500" cy="4029075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7" name="Line 277"/>
            <p:cNvSpPr/>
            <p:nvPr/>
          </p:nvSpPr>
          <p:spPr>
            <a:xfrm>
              <a:off x="2933700" y="1962150"/>
              <a:ext cx="9525" cy="4029075"/>
            </a:xfrm>
            <a:custGeom>
              <a:avLst/>
              <a:gdLst/>
              <a:ahLst/>
              <a:cxnLst/>
              <a:rect l="l" t="t" r="r" b="b"/>
              <a:pathLst>
                <a:path w="9525" h="4029075">
                  <a:moveTo>
                    <a:pt x="0" y="0"/>
                  </a:moveTo>
                  <a:lnTo>
                    <a:pt x="0" y="40290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8" name="Line 278"/>
            <p:cNvSpPr/>
            <p:nvPr/>
          </p:nvSpPr>
          <p:spPr>
            <a:xfrm>
              <a:off x="5029200" y="1962150"/>
              <a:ext cx="9525" cy="4029075"/>
            </a:xfrm>
            <a:custGeom>
              <a:avLst/>
              <a:gdLst/>
              <a:ahLst/>
              <a:cxnLst/>
              <a:rect l="l" t="t" r="r" b="b"/>
              <a:pathLst>
                <a:path w="9525" h="4029075">
                  <a:moveTo>
                    <a:pt x="0" y="0"/>
                  </a:moveTo>
                  <a:lnTo>
                    <a:pt x="0" y="40290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9" name="Line 279"/>
            <p:cNvSpPr/>
            <p:nvPr/>
          </p:nvSpPr>
          <p:spPr>
            <a:xfrm>
              <a:off x="7124700" y="1962150"/>
              <a:ext cx="9525" cy="4029075"/>
            </a:xfrm>
            <a:custGeom>
              <a:avLst/>
              <a:gdLst/>
              <a:ahLst/>
              <a:cxnLst/>
              <a:rect l="l" t="t" r="r" b="b"/>
              <a:pathLst>
                <a:path w="9525" h="4029075">
                  <a:moveTo>
                    <a:pt x="0" y="0"/>
                  </a:moveTo>
                  <a:lnTo>
                    <a:pt x="0" y="40290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0" name="Line 280"/>
            <p:cNvSpPr/>
            <p:nvPr/>
          </p:nvSpPr>
          <p:spPr>
            <a:xfrm>
              <a:off x="9220200" y="1962150"/>
              <a:ext cx="9525" cy="4029075"/>
            </a:xfrm>
            <a:custGeom>
              <a:avLst/>
              <a:gdLst/>
              <a:ahLst/>
              <a:cxnLst/>
              <a:rect l="l" t="t" r="r" b="b"/>
              <a:pathLst>
                <a:path w="9525" h="4029075">
                  <a:moveTo>
                    <a:pt x="0" y="0"/>
                  </a:moveTo>
                  <a:lnTo>
                    <a:pt x="0" y="40290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83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282" name="TextBox 282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P17 · 表 2-2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114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三、字符与 ASCII 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40003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ASCII 码表的三条规律</a:t>
            </a:r>
          </a:p>
        </p:txBody>
      </p:sp>
      <p:grpSp>
        <p:nvGrpSpPr>
          <p:cNvPr id="13" name="r1"/>
          <p:cNvGrpSpPr/>
          <p:nvPr/>
        </p:nvGrpSpPr>
        <p:grpSpPr>
          <a:xfrm>
            <a:off x="876300" y="2076450"/>
            <a:ext cx="9818846" cy="396240"/>
            <a:chOff x="876300" y="2076450"/>
            <a:chExt cx="9818846" cy="396240"/>
          </a:xfrm>
        </p:grpSpPr>
        <p:sp>
          <p:nvSpPr>
            <p:cNvPr id="9" name="Ellipse 9"/>
            <p:cNvSpPr/>
            <p:nvPr/>
          </p:nvSpPr>
          <p:spPr>
            <a:xfrm>
              <a:off x="876300" y="20764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75230" y="2120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125" y="210502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连续排列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20618" y="2130425"/>
              <a:ext cx="72745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'0'～'9'、'A'～'Z'、'a'～'z' 各自按顺序连续排列，'B' 比 'A' 大 1</a:t>
              </a:r>
            </a:p>
          </p:txBody>
        </p:sp>
      </p:grpSp>
      <p:grpSp>
        <p:nvGrpSpPr>
          <p:cNvPr id="18" name="r2"/>
          <p:cNvGrpSpPr/>
          <p:nvPr/>
        </p:nvGrpSpPr>
        <p:grpSpPr>
          <a:xfrm>
            <a:off x="876300" y="2743200"/>
            <a:ext cx="7425576" cy="396240"/>
            <a:chOff x="876300" y="2743200"/>
            <a:chExt cx="7425576" cy="396240"/>
          </a:xfrm>
        </p:grpSpPr>
        <p:sp>
          <p:nvSpPr>
            <p:cNvPr id="14" name="Ellipse 14"/>
            <p:cNvSpPr/>
            <p:nvPr/>
          </p:nvSpPr>
          <p:spPr>
            <a:xfrm>
              <a:off x="876300" y="27432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75230" y="27868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81125" y="277177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大小关系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420618" y="2797175"/>
              <a:ext cx="48812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数字字符 &lt; 大写字母 &lt; 小写字母（48 &lt; 65 &lt; 97）</a:t>
              </a:r>
            </a:p>
          </p:txBody>
        </p:sp>
      </p:grpSp>
      <p:grpSp>
        <p:nvGrpSpPr>
          <p:cNvPr id="23" name="r3"/>
          <p:cNvGrpSpPr/>
          <p:nvPr/>
        </p:nvGrpSpPr>
        <p:grpSpPr>
          <a:xfrm>
            <a:off x="876300" y="3409950"/>
            <a:ext cx="8317840" cy="396240"/>
            <a:chOff x="876300" y="3409950"/>
            <a:chExt cx="8317840" cy="396240"/>
          </a:xfrm>
        </p:grpSpPr>
        <p:sp>
          <p:nvSpPr>
            <p:cNvPr id="19" name="Ellipse 19"/>
            <p:cNvSpPr/>
            <p:nvPr/>
          </p:nvSpPr>
          <p:spPr>
            <a:xfrm>
              <a:off x="876300" y="3409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75230" y="3453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81125" y="3438525"/>
              <a:ext cx="165651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大小写相差 32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420618" y="3463925"/>
              <a:ext cx="57735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同一个字母，小写比大写大 32：'a' - 'A' = 97 - 65 = 32</a:t>
              </a:r>
            </a:p>
          </p:txBody>
        </p:sp>
      </p:grpSp>
      <p:grpSp>
        <p:nvGrpSpPr>
          <p:cNvPr id="31" name="keys"/>
          <p:cNvGrpSpPr/>
          <p:nvPr/>
        </p:nvGrpSpPr>
        <p:grpSpPr>
          <a:xfrm>
            <a:off x="829056" y="4171950"/>
            <a:ext cx="10315194" cy="571500"/>
            <a:chOff x="829056" y="4171950"/>
            <a:chExt cx="10315194" cy="571500"/>
          </a:xfrm>
        </p:grpSpPr>
        <p:sp>
          <p:nvSpPr>
            <p:cNvPr id="24" name="TextBox 24"/>
            <p:cNvSpPr txBox="1"/>
            <p:nvPr/>
          </p:nvSpPr>
          <p:spPr>
            <a:xfrm>
              <a:off x="829056" y="426085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只需记住三个编号：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3238500" y="4171950"/>
              <a:ext cx="2381250" cy="571500"/>
            </a:xfrm>
            <a:prstGeom prst="roundRect">
              <a:avLst>
                <a:gd name="adj" fmla="val 13333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3796513" y="4298950"/>
              <a:ext cx="12652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'0' = 48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000750" y="4171950"/>
              <a:ext cx="2381250" cy="571500"/>
            </a:xfrm>
            <a:prstGeom prst="roundRect">
              <a:avLst>
                <a:gd name="adj" fmla="val 13333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523558" y="4298950"/>
              <a:ext cx="13356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'A' = 65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8763000" y="4171950"/>
              <a:ext cx="2381250" cy="571500"/>
            </a:xfrm>
            <a:prstGeom prst="roundRect">
              <a:avLst>
                <a:gd name="adj" fmla="val 13333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321013" y="4298950"/>
              <a:ext cx="12652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'a' = 97</a:t>
              </a:r>
            </a:p>
          </p:txBody>
        </p:sp>
      </p:grpSp>
      <p:grpSp>
        <p:nvGrpSpPr>
          <p:cNvPr id="35" name="note"/>
          <p:cNvGrpSpPr/>
          <p:nvPr/>
        </p:nvGrpSpPr>
        <p:grpSpPr>
          <a:xfrm>
            <a:off x="838200" y="5048250"/>
            <a:ext cx="10515600" cy="855345"/>
            <a:chOff x="838200" y="5048250"/>
            <a:chExt cx="10515600" cy="855345"/>
          </a:xfrm>
        </p:grpSpPr>
        <p:sp>
          <p:nvSpPr>
            <p:cNvPr id="32" name="Rectangle 32"/>
            <p:cNvSpPr/>
            <p:nvPr/>
          </p:nvSpPr>
          <p:spPr>
            <a:xfrm>
              <a:off x="838200" y="5048250"/>
              <a:ext cx="10515600" cy="855345"/>
            </a:xfrm>
            <a:prstGeom prst="roundRect">
              <a:avLst>
                <a:gd name="adj" fmla="val 890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749" y="5218748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49349" y="5180648"/>
              <a:ext cx="5734812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 P18 第一段“这里的'0'是带有单引号的”这句下画线：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'0' 是一个字符（编号 48），和数字 0 不是同一个东西。</a:t>
              </a:r>
            </a:p>
          </p:txBody>
        </p:sp>
      </p:grpSp>
      <p:grpSp>
        <p:nvGrpSpPr>
          <p:cNvPr id="37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36" name="TextBox 36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P18 · 第一段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114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三、字符与 ASCII 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8534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规律 1 的应用：'3' - '0' 等于几？</a:t>
            </a:r>
          </a:p>
        </p:txBody>
      </p:sp>
      <p:grpSp>
        <p:nvGrpSpPr>
          <p:cNvPr id="26" name="tab"/>
          <p:cNvGrpSpPr/>
          <p:nvPr/>
        </p:nvGrpSpPr>
        <p:grpSpPr>
          <a:xfrm>
            <a:off x="838200" y="2152650"/>
            <a:ext cx="2667000" cy="2200275"/>
            <a:chOff x="838200" y="2152650"/>
            <a:chExt cx="2667000" cy="2200275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26670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346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15337" y="22346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编号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837" y="26828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'0'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315337" y="26828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48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02895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028950"/>
              <a:ext cx="2667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12102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'1'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315337" y="31210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49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4671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5591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'2'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315337" y="35591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90525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3905250"/>
              <a:ext cx="2667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399732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'3'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315337" y="39973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51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3434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code"/>
          <p:cNvGrpSpPr/>
          <p:nvPr/>
        </p:nvGrpSpPr>
        <p:grpSpPr>
          <a:xfrm>
            <a:off x="4000500" y="2152650"/>
            <a:ext cx="7353300" cy="1285875"/>
            <a:chOff x="4000500" y="2152650"/>
            <a:chExt cx="7353300" cy="1285875"/>
          </a:xfrm>
        </p:grpSpPr>
        <p:sp>
          <p:nvSpPr>
            <p:cNvPr id="27" name="Rectangle 27"/>
            <p:cNvSpPr/>
            <p:nvPr/>
          </p:nvSpPr>
          <p:spPr>
            <a:xfrm>
              <a:off x="4000500" y="2152650"/>
              <a:ext cx="40005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4000500" y="21526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200144" y="2308225"/>
              <a:ext cx="2199132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a = '3';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b = a - '0';</a:t>
              </a:r>
              <a:b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b;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8382000" y="2152650"/>
              <a:ext cx="2971800" cy="952500"/>
            </a:xfrm>
            <a:prstGeom prst="roundRect">
              <a:avLst>
                <a:gd name="adj" fmla="val 8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0" y="2152650"/>
              <a:ext cx="2971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0" y="2343150"/>
              <a:ext cx="2971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8496300" y="22479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8686800" y="22479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8877300" y="22479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176004" y="22098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543544" y="26765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41" name="why"/>
          <p:cNvGrpSpPr/>
          <p:nvPr/>
        </p:nvGrpSpPr>
        <p:grpSpPr>
          <a:xfrm>
            <a:off x="3991356" y="3594100"/>
            <a:ext cx="4786461" cy="788226"/>
            <a:chOff x="3991356" y="3594100"/>
            <a:chExt cx="4786461" cy="788226"/>
          </a:xfrm>
        </p:grpSpPr>
        <p:sp>
          <p:nvSpPr>
            <p:cNvPr id="39" name="TextBox 39"/>
            <p:cNvSpPr txBox="1"/>
            <p:nvPr/>
          </p:nvSpPr>
          <p:spPr>
            <a:xfrm>
              <a:off x="3991356" y="3594100"/>
              <a:ext cx="47864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计算时用的是编号：'3' - '0' = 51 - 48 =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991737" y="4044950"/>
              <a:ext cx="400012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'3' 比 '0' 往后数了 3 个，差就是 3。</a:t>
              </a:r>
            </a:p>
          </p:txBody>
        </p:sp>
      </p:grpSp>
      <p:grpSp>
        <p:nvGrpSpPr>
          <p:cNvPr id="45" name="tip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42" name="Rectangle 42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用途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686687" y="4889500"/>
              <a:ext cx="570570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数字字符 - '0'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，就能把字符 '3' 变成可以计算的整数 3。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前提：这个字符确实是 '0'～'9' 中的一个。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114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三、字符与 ASCII 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7258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char 的值，为什么能放进 int？</a:t>
            </a:r>
          </a:p>
        </p:txBody>
      </p:sp>
      <p:grpSp>
        <p:nvGrpSpPr>
          <p:cNvPr id="13" name="code"/>
          <p:cNvGrpSpPr/>
          <p:nvPr/>
        </p:nvGrpSpPr>
        <p:grpSpPr>
          <a:xfrm>
            <a:off x="838200" y="2152650"/>
            <a:ext cx="6790944" cy="1285875"/>
            <a:chOff x="838200" y="2152650"/>
            <a:chExt cx="6790944" cy="1285875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40005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526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308225"/>
              <a:ext cx="2335340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a = '3';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 b = a - '0';</a:t>
              </a:r>
              <a:b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b;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24856" y="2203450"/>
              <a:ext cx="230428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'0' 都是字符，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却是 int，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为什么可以这样赋值？</a:t>
              </a:r>
            </a:p>
          </p:txBody>
        </p:sp>
      </p:grpSp>
      <p:grpSp>
        <p:nvGrpSpPr>
          <p:cNvPr id="17" name="ans"/>
          <p:cNvGrpSpPr/>
          <p:nvPr/>
        </p:nvGrpSpPr>
        <p:grpSpPr>
          <a:xfrm>
            <a:off x="838200" y="3810000"/>
            <a:ext cx="10515600" cy="895350"/>
            <a:chOff x="838200" y="3810000"/>
            <a:chExt cx="10515600" cy="895350"/>
          </a:xfrm>
        </p:grpSpPr>
        <p:sp>
          <p:nvSpPr>
            <p:cNvPr id="14" name="Rectangle 14"/>
            <p:cNvSpPr/>
            <p:nvPr/>
          </p:nvSpPr>
          <p:spPr>
            <a:xfrm>
              <a:off x="838200" y="38100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987" y="3975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86687" y="3937000"/>
              <a:ext cx="72260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字符本质上就是整数（编号），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- '0'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算出来就是整数 3。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赋值号两边类型不一致时，如果编译器知道怎么转换，就会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自动类型转换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note"/>
          <p:cNvGrpSpPr/>
          <p:nvPr/>
        </p:nvGrpSpPr>
        <p:grpSpPr>
          <a:xfrm>
            <a:off x="838200" y="5143500"/>
            <a:ext cx="10515600" cy="855345"/>
            <a:chOff x="838200" y="5143500"/>
            <a:chExt cx="10515600" cy="855345"/>
          </a:xfrm>
        </p:grpSpPr>
        <p:sp>
          <p:nvSpPr>
            <p:cNvPr id="18" name="Rectangle 18"/>
            <p:cNvSpPr/>
            <p:nvPr/>
          </p:nvSpPr>
          <p:spPr>
            <a:xfrm>
              <a:off x="838200" y="5143500"/>
              <a:ext cx="10515600" cy="855345"/>
            </a:xfrm>
            <a:prstGeom prst="roundRect">
              <a:avLst>
                <a:gd name="adj" fmla="val 890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9749" y="5313998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49349" y="5275898"/>
              <a:ext cx="6407023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 P16 第二段“这种现象被称为自动类型转换”下画线，旁边写：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赋值时左右类型不同，会自动转成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左边变量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的类型。</a:t>
              </a:r>
            </a:p>
          </p:txBody>
        </p:sp>
      </p:grpSp>
      <p:grpSp>
        <p:nvGrpSpPr>
          <p:cNvPr id="23" name="bookref"/>
          <p:cNvGrpSpPr/>
          <p:nvPr/>
        </p:nvGrpSpPr>
        <p:grpSpPr>
          <a:xfrm>
            <a:off x="9661246" y="6121400"/>
            <a:ext cx="1699412" cy="264033"/>
            <a:chOff x="9661246" y="6121400"/>
            <a:chExt cx="1699412" cy="264033"/>
          </a:xfrm>
        </p:grpSpPr>
        <p:sp>
          <p:nvSpPr>
            <p:cNvPr id="22" name="TextBox 22"/>
            <p:cNvSpPr txBox="1"/>
            <p:nvPr/>
          </p:nvSpPr>
          <p:spPr>
            <a:xfrm>
              <a:off x="9661246" y="6121400"/>
              <a:ext cx="16994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P15 · 最后一段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114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三、字符与 ASCII 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自动转换也会丢东西：小数放进整数</a:t>
            </a:r>
          </a:p>
        </p:txBody>
      </p:sp>
      <p:grpSp>
        <p:nvGrpSpPr>
          <p:cNvPr id="20" name="code"/>
          <p:cNvGrpSpPr/>
          <p:nvPr/>
        </p:nvGrpSpPr>
        <p:grpSpPr>
          <a:xfrm>
            <a:off x="838200" y="2152650"/>
            <a:ext cx="10515600" cy="1699260"/>
            <a:chOff x="838200" y="2152650"/>
            <a:chExt cx="10515600" cy="1699260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6286500" cy="16992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52650"/>
              <a:ext cx="38100" cy="16992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333942"/>
              <a:ext cx="5462778" cy="14135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45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a = 3.5;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int    b = a - 2;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1.5 → 1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double c = b + 1.2;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 → 1.0，再加 1.2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b &lt;&lt; " " &lt;&lt; c;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7620000" y="2152650"/>
              <a:ext cx="3733800" cy="1089660"/>
            </a:xfrm>
            <a:prstGeom prst="roundRect">
              <a:avLst>
                <a:gd name="adj" fmla="val 699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7620000" y="2152650"/>
              <a:ext cx="3733800" cy="348615"/>
            </a:xfrm>
            <a:prstGeom prst="roundRect">
              <a:avLst>
                <a:gd name="adj" fmla="val 2185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620000" y="2370772"/>
              <a:ext cx="3733800" cy="130492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734300" y="2269808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924800" y="2269808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115300" y="2269808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413623" y="2240280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780782" y="2758758"/>
              <a:ext cx="79876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1 2.2</a:t>
              </a:r>
            </a:p>
          </p:txBody>
        </p:sp>
      </p:grpSp>
      <p:grpSp>
        <p:nvGrpSpPr>
          <p:cNvPr id="25" name="t1"/>
          <p:cNvGrpSpPr/>
          <p:nvPr/>
        </p:nvGrpSpPr>
        <p:grpSpPr>
          <a:xfrm>
            <a:off x="838200" y="4266248"/>
            <a:ext cx="10515600" cy="653415"/>
            <a:chOff x="838200" y="4266248"/>
            <a:chExt cx="10515600" cy="653415"/>
          </a:xfrm>
        </p:grpSpPr>
        <p:sp>
          <p:nvSpPr>
            <p:cNvPr id="21" name="Rectangle 21"/>
            <p:cNvSpPr/>
            <p:nvPr/>
          </p:nvSpPr>
          <p:spPr>
            <a:xfrm>
              <a:off x="838200" y="4266248"/>
              <a:ext cx="10515600" cy="65341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266248"/>
              <a:ext cx="47625" cy="6534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225" y="447294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丢失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5925" y="4472940"/>
              <a:ext cx="933260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小数赋给整数时，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小数部分被直接舍去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（1.5 变成 1），这样会丢失精度，要小心。</a:t>
              </a:r>
            </a:p>
          </p:txBody>
        </p:sp>
      </p:grpSp>
      <p:grpSp>
        <p:nvGrpSpPr>
          <p:cNvPr id="29" name="t2"/>
          <p:cNvGrpSpPr/>
          <p:nvPr/>
        </p:nvGrpSpPr>
        <p:grpSpPr>
          <a:xfrm>
            <a:off x="838200" y="5354955"/>
            <a:ext cx="10515600" cy="653415"/>
            <a:chOff x="838200" y="5354955"/>
            <a:chExt cx="10515600" cy="653415"/>
          </a:xfrm>
        </p:grpSpPr>
        <p:sp>
          <p:nvSpPr>
            <p:cNvPr id="26" name="Rectangle 26"/>
            <p:cNvSpPr/>
            <p:nvPr/>
          </p:nvSpPr>
          <p:spPr>
            <a:xfrm>
              <a:off x="838200" y="5354955"/>
              <a:ext cx="10515600" cy="653415"/>
            </a:xfrm>
            <a:prstGeom prst="roundRect">
              <a:avLst>
                <a:gd name="adj" fmla="val 11662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225" y="556260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不丢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85925" y="5562600"/>
              <a:ext cx="887704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整数和小数一起算时，整数先变成小数再算，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向精度高的类型转换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，不丢数据。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114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三、字符与 ASCII 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63006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模拟练习：'G' 的 ASCII 码是多少？</a:t>
            </a:r>
          </a:p>
        </p:txBody>
      </p:sp>
      <p:grpSp>
        <p:nvGrpSpPr>
          <p:cNvPr id="24" name="q"/>
          <p:cNvGrpSpPr/>
          <p:nvPr/>
        </p:nvGrpSpPr>
        <p:grpSpPr>
          <a:xfrm>
            <a:off x="828294" y="2164080"/>
            <a:ext cx="9649206" cy="1496377"/>
            <a:chOff x="828294" y="2164080"/>
            <a:chExt cx="9649206" cy="1496377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64080"/>
              <a:ext cx="79416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已知字符 'A' 的 ASCII 码是 65，请问字符 'G' 的 ASCII 码是多少？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428750" y="2961322"/>
              <a:ext cx="1047750" cy="699135"/>
            </a:xfrm>
            <a:prstGeom prst="roundRect">
              <a:avLst>
                <a:gd name="adj" fmla="val 10899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853184" y="317468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762250" y="2961322"/>
              <a:ext cx="1047750" cy="699135"/>
            </a:xfrm>
            <a:prstGeom prst="roundRect">
              <a:avLst>
                <a:gd name="adj" fmla="val 1089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186684" y="317468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4095750" y="2961322"/>
              <a:ext cx="1047750" cy="699135"/>
            </a:xfrm>
            <a:prstGeom prst="roundRect">
              <a:avLst>
                <a:gd name="adj" fmla="val 1089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520184" y="317468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5429250" y="2961322"/>
              <a:ext cx="1047750" cy="699135"/>
            </a:xfrm>
            <a:prstGeom prst="roundRect">
              <a:avLst>
                <a:gd name="adj" fmla="val 1089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853684" y="317468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762750" y="2961322"/>
              <a:ext cx="1047750" cy="699135"/>
            </a:xfrm>
            <a:prstGeom prst="roundRect">
              <a:avLst>
                <a:gd name="adj" fmla="val 1089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187184" y="317468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096250" y="2961322"/>
              <a:ext cx="1047750" cy="699135"/>
            </a:xfrm>
            <a:prstGeom prst="roundRect">
              <a:avLst>
                <a:gd name="adj" fmla="val 1089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520684" y="317468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9429750" y="2961322"/>
              <a:ext cx="1047750" cy="699135"/>
            </a:xfrm>
            <a:prstGeom prst="roundRect">
              <a:avLst>
                <a:gd name="adj" fmla="val 10899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54184" y="317468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</a:t>
              </a:r>
            </a:p>
          </p:txBody>
        </p:sp>
      </p:grpSp>
      <p:grpSp>
        <p:nvGrpSpPr>
          <p:cNvPr id="34" name="a"/>
          <p:cNvGrpSpPr/>
          <p:nvPr/>
        </p:nvGrpSpPr>
        <p:grpSpPr>
          <a:xfrm>
            <a:off x="838200" y="3939540"/>
            <a:ext cx="10515600" cy="2080260"/>
            <a:chOff x="838200" y="3939540"/>
            <a:chExt cx="10515600" cy="2080260"/>
          </a:xfrm>
        </p:grpSpPr>
        <p:sp>
          <p:nvSpPr>
            <p:cNvPr id="25" name="TextBox 25"/>
            <p:cNvSpPr txBox="1"/>
            <p:nvPr/>
          </p:nvSpPr>
          <p:spPr>
            <a:xfrm>
              <a:off x="1798339" y="397764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65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131839" y="397764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66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465339" y="397764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67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798839" y="397764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68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132339" y="397764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69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465839" y="397764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70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775603" y="3939540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71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838200" y="4817745"/>
              <a:ext cx="10515600" cy="1202055"/>
            </a:xfrm>
            <a:prstGeom prst="roundRect">
              <a:avLst>
                <a:gd name="adj" fmla="val 792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56894" y="4946650"/>
              <a:ext cx="4045363" cy="8185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42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A 到 G 往后数了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个，编号也差 6：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65 + 6 = 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71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，也可以写成 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 + 6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114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三、字符与 ASCII 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模拟练习：字符相减等于多少？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7151" y="2143125"/>
            <a:ext cx="5011115" cy="426339"/>
            <a:chOff x="827151" y="2143125"/>
            <a:chExt cx="5011115" cy="426339"/>
          </a:xfrm>
        </p:grpSpPr>
        <p:sp>
          <p:nvSpPr>
            <p:cNvPr id="9" name="TextBox 9"/>
            <p:cNvSpPr txBox="1"/>
            <p:nvPr/>
          </p:nvSpPr>
          <p:spPr>
            <a:xfrm>
              <a:off x="827151" y="2143125"/>
              <a:ext cx="5011115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字符参与运算时用的是编号，算一算：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709862"/>
            <a:ext cx="10515600" cy="827722"/>
            <a:chOff x="838200" y="2709862"/>
            <a:chExt cx="10515600" cy="827722"/>
          </a:xfrm>
        </p:grpSpPr>
        <p:sp>
          <p:nvSpPr>
            <p:cNvPr id="11" name="Rectangle 11"/>
            <p:cNvSpPr/>
            <p:nvPr/>
          </p:nvSpPr>
          <p:spPr>
            <a:xfrm>
              <a:off x="838200" y="2709862"/>
              <a:ext cx="10515600" cy="8277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1551" y="2965132"/>
              <a:ext cx="902513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51551" y="2965132"/>
              <a:ext cx="609041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3797618"/>
            <a:ext cx="4572000" cy="2231707"/>
            <a:chOff x="838200" y="3797618"/>
            <a:chExt cx="4572000" cy="2231707"/>
          </a:xfrm>
        </p:grpSpPr>
        <p:sp>
          <p:nvSpPr>
            <p:cNvPr id="15" name="TextBox 15"/>
            <p:cNvSpPr txBox="1"/>
            <p:nvPr/>
          </p:nvSpPr>
          <p:spPr>
            <a:xfrm>
              <a:off x="979551" y="3797618"/>
              <a:ext cx="183507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1551" y="3797618"/>
              <a:ext cx="1557010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'C' - 'A'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365308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365308"/>
              <a:ext cx="4572000" cy="8277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79551" y="4624388"/>
              <a:ext cx="183507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1551" y="4624388"/>
              <a:ext cx="1474782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'7' - '0'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5192078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79551" y="5452110"/>
              <a:ext cx="183507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1551" y="5452110"/>
              <a:ext cx="1515896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 - 'A'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60198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3" name="answers"/>
          <p:cNvGrpSpPr/>
          <p:nvPr/>
        </p:nvGrpSpPr>
        <p:grpSpPr>
          <a:xfrm>
            <a:off x="5410200" y="3797618"/>
            <a:ext cx="5943600" cy="2231707"/>
            <a:chOff x="5410200" y="3797618"/>
            <a:chExt cx="5943600" cy="2231707"/>
          </a:xfrm>
        </p:grpSpPr>
        <p:sp>
          <p:nvSpPr>
            <p:cNvPr id="26" name="Line 26"/>
            <p:cNvSpPr/>
            <p:nvPr/>
          </p:nvSpPr>
          <p:spPr>
            <a:xfrm>
              <a:off x="5410200" y="4365308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5410200" y="4365308"/>
              <a:ext cx="5943600" cy="8277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5410200" y="5192078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5410200" y="601980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551551" y="3797618"/>
              <a:ext cx="4186668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：67 - 65，C 在 A 后面第 2 个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551551" y="4624388"/>
              <a:ext cx="4358875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：55 - 48，数字字符变成整数 7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551551" y="5452110"/>
              <a:ext cx="3809349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32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：97 - 65，大小写相差 32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2-2 英文字母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444895" y="4038600"/>
            <a:ext cx="3302211" cy="308991"/>
            <a:chOff x="4444895" y="4038600"/>
            <a:chExt cx="330221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444895" y="4038600"/>
              <a:ext cx="330221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求序号 · 求字母 · 书上程序 · 练习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2-2 英文字母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831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2-2 英文字母：读题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114550"/>
            <a:ext cx="10515600" cy="2353628"/>
            <a:chOff x="838200" y="2114550"/>
            <a:chExt cx="10515600" cy="2353628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2353628"/>
            </a:xfrm>
            <a:prstGeom prst="roundRect">
              <a:avLst>
                <a:gd name="adj" fmla="val 404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13663" y="2311082"/>
              <a:ext cx="6908673" cy="1879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92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英文有 26 个字母，其中 A 是第一个字母。现在请编程求出：</a:t>
              </a:r>
            </a:p>
            <a:p>
              <a:pPr algn="l">
                <a:lnSpc>
                  <a:spcPts val="3892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(1) M 是字母表中的第几个字母？</a:t>
              </a:r>
            </a:p>
            <a:p>
              <a:pPr algn="l">
                <a:lnSpc>
                  <a:spcPts val="3892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(2) 第 18 个字母是什么？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输出两个答案，使用换行隔开。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P16 · 例 2-2</a:t>
              </a:r>
            </a:p>
          </p:txBody>
        </p:sp>
      </p:grpSp>
      <p:grpSp>
        <p:nvGrpSpPr>
          <p:cNvPr id="18" name="tip"/>
          <p:cNvGrpSpPr/>
          <p:nvPr/>
        </p:nvGrpSpPr>
        <p:grpSpPr>
          <a:xfrm>
            <a:off x="838200" y="4844415"/>
            <a:ext cx="10515600" cy="1105852"/>
            <a:chOff x="838200" y="4844415"/>
            <a:chExt cx="10515600" cy="1105852"/>
          </a:xfrm>
        </p:grpSpPr>
        <p:sp>
          <p:nvSpPr>
            <p:cNvPr id="14" name="Rectangle 14"/>
            <p:cNvSpPr/>
            <p:nvPr/>
          </p:nvSpPr>
          <p:spPr>
            <a:xfrm>
              <a:off x="838200" y="4844415"/>
              <a:ext cx="10515600" cy="1105852"/>
            </a:xfrm>
            <a:prstGeom prst="roundRect">
              <a:avLst>
                <a:gd name="adj" fmla="val 68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844415"/>
              <a:ext cx="47625" cy="11058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7844" y="50736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685544" y="5010150"/>
              <a:ext cx="7573137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(1) 问的答案是一个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（序号），第 (2) 问的答案是一个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字母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本题没有输入，直接计算并输出。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2-2 英文字母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6960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(1) 问：M 是第几个字母？</a:t>
            </a:r>
          </a:p>
        </p:txBody>
      </p:sp>
      <p:grpSp>
        <p:nvGrpSpPr>
          <p:cNvPr id="62" name="line"/>
          <p:cNvGrpSpPr/>
          <p:nvPr/>
        </p:nvGrpSpPr>
        <p:grpSpPr>
          <a:xfrm>
            <a:off x="829437" y="2152650"/>
            <a:ext cx="10391013" cy="1748664"/>
            <a:chOff x="829437" y="2152650"/>
            <a:chExt cx="10391013" cy="1748664"/>
          </a:xfrm>
        </p:grpSpPr>
        <p:sp>
          <p:nvSpPr>
            <p:cNvPr id="9" name="Rectangle 9"/>
            <p:cNvSpPr/>
            <p:nvPr/>
          </p:nvSpPr>
          <p:spPr>
            <a:xfrm>
              <a:off x="9525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930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30487" y="2913380"/>
              <a:ext cx="3107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34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+0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7526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9931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30587" y="2913380"/>
              <a:ext cx="3107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735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+1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5527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7932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730687" y="2913380"/>
              <a:ext cx="3107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7736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+2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3528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5933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530787" y="2913380"/>
              <a:ext cx="3107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5737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+3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41529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3934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330887" y="2913380"/>
              <a:ext cx="3107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3738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+4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49530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1935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130987" y="2913380"/>
              <a:ext cx="3107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第6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1739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+5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57531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9936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931087" y="2913380"/>
              <a:ext cx="3107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第7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9740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+6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5532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7937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731187" y="2913380"/>
              <a:ext cx="3107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第8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7741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+7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73533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5938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531287" y="2913380"/>
              <a:ext cx="3107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第9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5742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+8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81534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83939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J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278818" y="2913380"/>
              <a:ext cx="4159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第10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374398" y="3214370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+9</a:t>
              </a:r>
            </a:p>
          </p:txBody>
        </p:sp>
        <p:sp>
          <p:nvSpPr>
            <p:cNvPr id="49" name="Rectangle 49"/>
            <p:cNvSpPr/>
            <p:nvPr/>
          </p:nvSpPr>
          <p:spPr>
            <a:xfrm>
              <a:off x="89535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91940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K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9078918" y="2913380"/>
              <a:ext cx="4159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第11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9121929" y="3214370"/>
              <a:ext cx="32989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+10</a:t>
              </a:r>
            </a:p>
          </p:txBody>
        </p:sp>
        <p:sp>
          <p:nvSpPr>
            <p:cNvPr id="53" name="Rectangle 53"/>
            <p:cNvSpPr/>
            <p:nvPr/>
          </p:nvSpPr>
          <p:spPr>
            <a:xfrm>
              <a:off x="97536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99941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9879018" y="2913380"/>
              <a:ext cx="4159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第12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9922029" y="3214370"/>
              <a:ext cx="32989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+11</a:t>
              </a:r>
            </a:p>
          </p:txBody>
        </p:sp>
        <p:sp>
          <p:nvSpPr>
            <p:cNvPr id="57" name="Rectangle 57"/>
            <p:cNvSpPr/>
            <p:nvPr/>
          </p:nvSpPr>
          <p:spPr>
            <a:xfrm>
              <a:off x="10553700" y="2152650"/>
              <a:ext cx="666750" cy="602932"/>
            </a:xfrm>
            <a:prstGeom prst="roundRect">
              <a:avLst>
                <a:gd name="adj" fmla="val 9479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10794263" y="2307272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0679118" y="2913380"/>
              <a:ext cx="4159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第13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0722129" y="3214370"/>
              <a:ext cx="32989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+12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829437" y="3563938"/>
              <a:ext cx="4698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灰色是序号，绿色是离 A 的距离（编号差）。</a:t>
              </a:r>
            </a:p>
          </p:txBody>
        </p:sp>
      </p:grpSp>
      <p:grpSp>
        <p:nvGrpSpPr>
          <p:cNvPr id="64" name="why"/>
          <p:cNvGrpSpPr/>
          <p:nvPr/>
        </p:nvGrpSpPr>
        <p:grpSpPr>
          <a:xfrm>
            <a:off x="828294" y="3910330"/>
            <a:ext cx="5616702" cy="811911"/>
            <a:chOff x="828294" y="3910330"/>
            <a:chExt cx="5616702" cy="811911"/>
          </a:xfrm>
        </p:grpSpPr>
        <p:sp>
          <p:nvSpPr>
            <p:cNvPr id="63" name="TextBox 63"/>
            <p:cNvSpPr txBox="1"/>
            <p:nvPr/>
          </p:nvSpPr>
          <p:spPr>
            <a:xfrm>
              <a:off x="828294" y="3910330"/>
              <a:ext cx="5616702" cy="8119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9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'M' - 'A' = 77 - 65 = 12，只是 M 离 A 有 12 步；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本身就是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个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，所以 M 是第 12 + 1 = 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13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个。</a:t>
              </a:r>
            </a:p>
          </p:txBody>
        </p:sp>
      </p:grpSp>
      <p:grpSp>
        <p:nvGrpSpPr>
          <p:cNvPr id="69" name="code"/>
          <p:cNvGrpSpPr/>
          <p:nvPr/>
        </p:nvGrpSpPr>
        <p:grpSpPr>
          <a:xfrm>
            <a:off x="838200" y="5273992"/>
            <a:ext cx="9188955" cy="678180"/>
            <a:chOff x="838200" y="5273992"/>
            <a:chExt cx="9188955" cy="678180"/>
          </a:xfrm>
        </p:grpSpPr>
        <p:sp>
          <p:nvSpPr>
            <p:cNvPr id="65" name="Rectangle 65"/>
            <p:cNvSpPr/>
            <p:nvPr/>
          </p:nvSpPr>
          <p:spPr>
            <a:xfrm>
              <a:off x="838200" y="5273992"/>
              <a:ext cx="5334000" cy="67818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6" name="Rectangle 66"/>
            <p:cNvSpPr/>
            <p:nvPr/>
          </p:nvSpPr>
          <p:spPr>
            <a:xfrm>
              <a:off x="838200" y="5273992"/>
              <a:ext cx="38100" cy="6781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1037844" y="5508308"/>
              <a:ext cx="36803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ans1 = 'M' - 'A' + 1;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6563487" y="5544185"/>
              <a:ext cx="34636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就像 B - A = 1，但 B 是第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个。</a:t>
              </a:r>
            </a:p>
          </p:txBody>
        </p:sp>
      </p:grpSp>
      <p:grpSp>
        <p:nvGrpSpPr>
          <p:cNvPr id="71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70" name="TextBox 70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P18 · 第三段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2-2 英文字母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2257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(2) 问：第 18 个字母是什么？</a:t>
            </a:r>
          </a:p>
        </p:txBody>
      </p:sp>
      <p:grpSp>
        <p:nvGrpSpPr>
          <p:cNvPr id="10" name="why"/>
          <p:cNvGrpSpPr/>
          <p:nvPr/>
        </p:nvGrpSpPr>
        <p:grpSpPr>
          <a:xfrm>
            <a:off x="827532" y="2032317"/>
            <a:ext cx="7623619" cy="931736"/>
            <a:chOff x="827532" y="2032317"/>
            <a:chExt cx="7623619" cy="931736"/>
          </a:xfrm>
        </p:grpSpPr>
        <p:sp>
          <p:nvSpPr>
            <p:cNvPr id="9" name="TextBox 9"/>
            <p:cNvSpPr txBox="1"/>
            <p:nvPr/>
          </p:nvSpPr>
          <p:spPr>
            <a:xfrm>
              <a:off x="827532" y="2032317"/>
              <a:ext cx="7623619" cy="931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102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18 个字母离 A 有 18 - 1 = 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17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步，所以从 'A' 往后走 17 步：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'A' + 18 - 1 = 65 + 17 = 82，82 对应的字符是 </a:t>
              </a:r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'R'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5" name="warn"/>
          <p:cNvGrpSpPr/>
          <p:nvPr/>
        </p:nvGrpSpPr>
        <p:grpSpPr>
          <a:xfrm>
            <a:off x="838200" y="3691890"/>
            <a:ext cx="10515600" cy="744855"/>
            <a:chOff x="838200" y="3691890"/>
            <a:chExt cx="10515600" cy="744855"/>
          </a:xfrm>
        </p:grpSpPr>
        <p:sp>
          <p:nvSpPr>
            <p:cNvPr id="11" name="Rectangle 11"/>
            <p:cNvSpPr/>
            <p:nvPr/>
          </p:nvSpPr>
          <p:spPr>
            <a:xfrm>
              <a:off x="838200" y="3691890"/>
              <a:ext cx="10515600" cy="74485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3691890"/>
              <a:ext cx="47625" cy="7448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463" y="3946842"/>
              <a:ext cx="135100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为什么减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370963" y="3946842"/>
              <a:ext cx="821602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 + 18 是从 A 往后走 18 步，到的是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19 个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字母，多走了一步。</a:t>
              </a:r>
            </a:p>
          </p:txBody>
        </p:sp>
      </p:grpSp>
      <p:grpSp>
        <p:nvGrpSpPr>
          <p:cNvPr id="20" name="code"/>
          <p:cNvGrpSpPr/>
          <p:nvPr/>
        </p:nvGrpSpPr>
        <p:grpSpPr>
          <a:xfrm>
            <a:off x="838200" y="5024120"/>
            <a:ext cx="8418703" cy="814704"/>
            <a:chOff x="838200" y="5024120"/>
            <a:chExt cx="8418703" cy="814704"/>
          </a:xfrm>
        </p:grpSpPr>
        <p:sp>
          <p:nvSpPr>
            <p:cNvPr id="16" name="Rectangle 16"/>
            <p:cNvSpPr/>
            <p:nvPr/>
          </p:nvSpPr>
          <p:spPr>
            <a:xfrm>
              <a:off x="838200" y="5056822"/>
              <a:ext cx="5334000" cy="78200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5056822"/>
              <a:ext cx="38100" cy="78200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7844" y="5361622"/>
              <a:ext cx="36548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char ans2 = 'A' + 18 - 1;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63487" y="5024120"/>
              <a:ext cx="2693416" cy="8088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12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ans2 是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类型，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存的是 82，输出时显示 R。</a:t>
              </a:r>
            </a:p>
          </p:txBody>
        </p:sp>
      </p:grpSp>
      <p:grpSp>
        <p:nvGrpSpPr>
          <p:cNvPr id="22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21" name="TextBox 21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P18 · 第四段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2-2 英文字母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2-2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52650"/>
            <a:ext cx="5334000" cy="3798570"/>
            <a:chOff x="838200" y="2152650"/>
            <a:chExt cx="5334000" cy="3798570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5334000" cy="37985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52650"/>
              <a:ext cx="38100" cy="37985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349500"/>
              <a:ext cx="3021076" cy="34806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ans1;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ans2;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ans1 = 'M' - 'A' + 1;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ans2 = 'A' + 18 - 1;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ans1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ans2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P17 · 例 2-2 代码</a:t>
              </a:r>
            </a:p>
          </p:txBody>
        </p:sp>
      </p:grpSp>
      <p:grpSp>
        <p:nvGrpSpPr>
          <p:cNvPr id="24" name="console"/>
          <p:cNvGrpSpPr/>
          <p:nvPr/>
        </p:nvGrpSpPr>
        <p:grpSpPr>
          <a:xfrm>
            <a:off x="6848475" y="2193608"/>
            <a:ext cx="4505325" cy="1892617"/>
            <a:chOff x="6848475" y="2193608"/>
            <a:chExt cx="4505325" cy="1892617"/>
          </a:xfrm>
        </p:grpSpPr>
        <p:sp>
          <p:nvSpPr>
            <p:cNvPr id="15" name="TextBox 15"/>
            <p:cNvSpPr txBox="1"/>
            <p:nvPr/>
          </p:nvSpPr>
          <p:spPr>
            <a:xfrm>
              <a:off x="6848475" y="2193608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运行结果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858000" y="2625090"/>
              <a:ext cx="4495800" cy="1461135"/>
            </a:xfrm>
            <a:prstGeom prst="roundRect">
              <a:avLst>
                <a:gd name="adj" fmla="val 521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858000" y="2625090"/>
              <a:ext cx="4495800" cy="360045"/>
            </a:xfrm>
            <a:prstGeom prst="roundRect">
              <a:avLst>
                <a:gd name="adj" fmla="val 21164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858000" y="2849880"/>
              <a:ext cx="4495800" cy="135255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972300" y="274701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162800" y="274701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353300" y="274701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51242" y="270668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019163" y="3223260"/>
              <a:ext cx="302768" cy="756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zh-CN" sz="20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13</a:t>
              </a:r>
              <a:br>
                <a:rPr lang="zh-CN" sz="20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R</a:t>
              </a:r>
            </a:p>
          </p:txBody>
        </p:sp>
      </p:grpSp>
      <p:grpSp>
        <p:nvGrpSpPr>
          <p:cNvPr id="29" name="tip"/>
          <p:cNvGrpSpPr/>
          <p:nvPr/>
        </p:nvGrpSpPr>
        <p:grpSpPr>
          <a:xfrm>
            <a:off x="6858000" y="4332922"/>
            <a:ext cx="4495800" cy="1371600"/>
            <a:chOff x="6858000" y="4332922"/>
            <a:chExt cx="4495800" cy="1371600"/>
          </a:xfrm>
        </p:grpSpPr>
        <p:sp>
          <p:nvSpPr>
            <p:cNvPr id="25" name="Rectangle 25"/>
            <p:cNvSpPr/>
            <p:nvPr/>
          </p:nvSpPr>
          <p:spPr>
            <a:xfrm>
              <a:off x="6858000" y="4332922"/>
              <a:ext cx="4495800" cy="13716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858000" y="4332922"/>
              <a:ext cx="47625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058787" y="45437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68387" y="4492942"/>
              <a:ext cx="3075686" cy="10574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这里用的是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单引号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不是之前输出文字时的双引号。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ans1 是 int，ans2 是 char。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2-2 英文字母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9601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模拟练习：换成 F 和第 12 个字母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29056" y="2146300"/>
            <a:ext cx="3401568" cy="1126744"/>
            <a:chOff x="829056" y="2146300"/>
            <a:chExt cx="3401568" cy="11267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29866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修改例 2-2 的程序，求出：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2501900"/>
              <a:ext cx="3401568" cy="771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(1) F 是字母表中的第几个字母？</a:t>
              </a:r>
            </a:p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(2) 第 12 个字母是什么？</a:t>
              </a:r>
            </a:p>
          </p:txBody>
        </p:sp>
      </p:grpSp>
      <p:grpSp>
        <p:nvGrpSpPr>
          <p:cNvPr id="14" name="lab-w"/>
          <p:cNvGrpSpPr/>
          <p:nvPr/>
        </p:nvGrpSpPr>
        <p:grpSpPr>
          <a:xfrm>
            <a:off x="828294" y="3676650"/>
            <a:ext cx="1607991" cy="952881"/>
            <a:chOff x="828294" y="3676650"/>
            <a:chExt cx="1607991" cy="952881"/>
          </a:xfrm>
        </p:grpSpPr>
        <p:sp>
          <p:nvSpPr>
            <p:cNvPr id="12" name="TextBox 12"/>
            <p:cNvSpPr txBox="1"/>
            <p:nvPr/>
          </p:nvSpPr>
          <p:spPr>
            <a:xfrm>
              <a:off x="828294" y="3676650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ans1 =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8294" y="4248150"/>
              <a:ext cx="16079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ans2 =</a:t>
              </a:r>
            </a:p>
          </p:txBody>
        </p:sp>
      </p:grpSp>
      <p:grpSp>
        <p:nvGrpSpPr>
          <p:cNvPr id="19" name="a"/>
          <p:cNvGrpSpPr/>
          <p:nvPr/>
        </p:nvGrpSpPr>
        <p:grpSpPr>
          <a:xfrm>
            <a:off x="2847594" y="3676650"/>
            <a:ext cx="5613883" cy="952881"/>
            <a:chOff x="2847594" y="3676650"/>
            <a:chExt cx="5613883" cy="952881"/>
          </a:xfrm>
        </p:grpSpPr>
        <p:sp>
          <p:nvSpPr>
            <p:cNvPr id="15" name="TextBox 15"/>
            <p:cNvSpPr txBox="1"/>
            <p:nvPr/>
          </p:nvSpPr>
          <p:spPr>
            <a:xfrm>
              <a:off x="2847594" y="3676650"/>
              <a:ext cx="21555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'F' - 'A' + 1;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847594" y="4248150"/>
              <a:ext cx="20029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'A' + 12 - 1;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96356" y="3689350"/>
              <a:ext cx="18598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→ 70 - 65 + 1 = 6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896356" y="4260850"/>
              <a:ext cx="2565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→ 65 + 11 = 76，即 'L'</a:t>
              </a:r>
            </a:p>
          </p:txBody>
        </p:sp>
      </p:grpSp>
      <p:grpSp>
        <p:nvGrpSpPr>
          <p:cNvPr id="22" name="chk-w"/>
          <p:cNvGrpSpPr/>
          <p:nvPr/>
        </p:nvGrpSpPr>
        <p:grpSpPr>
          <a:xfrm>
            <a:off x="838200" y="4953000"/>
            <a:ext cx="10515600" cy="666750"/>
            <a:chOff x="838200" y="4953000"/>
            <a:chExt cx="10515600" cy="666750"/>
          </a:xfrm>
        </p:grpSpPr>
        <p:sp>
          <p:nvSpPr>
            <p:cNvPr id="20" name="Rectangle 20"/>
            <p:cNvSpPr/>
            <p:nvPr/>
          </p:nvSpPr>
          <p:spPr>
            <a:xfrm>
              <a:off x="838200" y="495300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58037" y="5168900"/>
              <a:ext cx="72911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检查方法：把 A 和序号 1 代进去，两个式子都应该回到 A（第 1 个）。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2-2 英文字母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1235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cout 输出 char 变量，显示的是字符</a:t>
            </a:r>
          </a:p>
        </p:txBody>
      </p:sp>
      <p:grpSp>
        <p:nvGrpSpPr>
          <p:cNvPr id="22" name="box"/>
          <p:cNvGrpSpPr/>
          <p:nvPr/>
        </p:nvGrpSpPr>
        <p:grpSpPr>
          <a:xfrm>
            <a:off x="1524000" y="2159000"/>
            <a:ext cx="6477000" cy="1250950"/>
            <a:chOff x="1524000" y="2159000"/>
            <a:chExt cx="6477000" cy="1250950"/>
          </a:xfrm>
        </p:grpSpPr>
        <p:sp>
          <p:nvSpPr>
            <p:cNvPr id="9" name="TextBox 9"/>
            <p:cNvSpPr txBox="1"/>
            <p:nvPr/>
          </p:nvSpPr>
          <p:spPr>
            <a:xfrm>
              <a:off x="1894660" y="2159000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 ans2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524000" y="2476500"/>
              <a:ext cx="1905000" cy="685800"/>
            </a:xfrm>
            <a:prstGeom prst="roundRect">
              <a:avLst>
                <a:gd name="adj" fmla="val 11111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274741" y="2628900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82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810000" y="2676525"/>
              <a:ext cx="1524000" cy="285750"/>
            </a:xfrm>
            <a:custGeom>
              <a:avLst/>
              <a:gdLst/>
              <a:ahLst/>
              <a:cxnLst/>
              <a:rect l="l" t="t" r="r" b="b"/>
              <a:pathLst>
                <a:path w="1524000" h="285750">
                  <a:moveTo>
                    <a:pt x="0" y="80010"/>
                  </a:moveTo>
                  <a:lnTo>
                    <a:pt x="1381125" y="80010"/>
                  </a:lnTo>
                  <a:lnTo>
                    <a:pt x="1381125" y="0"/>
                  </a:lnTo>
                  <a:lnTo>
                    <a:pt x="1524000" y="142875"/>
                  </a:lnTo>
                  <a:lnTo>
                    <a:pt x="1381125" y="285750"/>
                  </a:lnTo>
                  <a:lnTo>
                    <a:pt x="1381125" y="205740"/>
                  </a:lnTo>
                  <a:lnTo>
                    <a:pt x="0" y="2057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085425" y="2438400"/>
              <a:ext cx="97315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cout 查表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5715000" y="2419350"/>
              <a:ext cx="2286000" cy="990600"/>
            </a:xfrm>
            <a:prstGeom prst="roundRect">
              <a:avLst>
                <a:gd name="adj" fmla="val 769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5715000" y="2419350"/>
              <a:ext cx="2286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5715000" y="2609850"/>
              <a:ext cx="2286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5829300" y="2514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019800" y="2514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210300" y="2514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509004" y="24765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875020" y="2933700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R</a:t>
              </a:r>
            </a:p>
          </p:txBody>
        </p:sp>
      </p:grpSp>
      <p:grpSp>
        <p:nvGrpSpPr>
          <p:cNvPr id="24" name="text"/>
          <p:cNvGrpSpPr/>
          <p:nvPr/>
        </p:nvGrpSpPr>
        <p:grpSpPr>
          <a:xfrm>
            <a:off x="829056" y="3613150"/>
            <a:ext cx="6076188" cy="733044"/>
            <a:chOff x="829056" y="3613150"/>
            <a:chExt cx="6076188" cy="733044"/>
          </a:xfrm>
        </p:grpSpPr>
        <p:sp>
          <p:nvSpPr>
            <p:cNvPr id="23" name="TextBox 23"/>
            <p:cNvSpPr txBox="1"/>
            <p:nvPr/>
          </p:nvSpPr>
          <p:spPr>
            <a:xfrm>
              <a:off x="829056" y="3613150"/>
              <a:ext cx="60761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ans2 里实际存的是数字 82，可是 cout 输出 char 变量时，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会输出这个数字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对应的字符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R。</a:t>
              </a:r>
            </a:p>
          </p:txBody>
        </p:sp>
      </p:grpSp>
      <p:grpSp>
        <p:nvGrpSpPr>
          <p:cNvPr id="26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25" name="TextBox 25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P18 · 第四段</a:t>
              </a:r>
            </a:p>
          </p:txBody>
        </p:sp>
      </p:grpSp>
      <p:grpSp>
        <p:nvGrpSpPr>
          <p:cNvPr id="31" name="q"/>
          <p:cNvGrpSpPr/>
          <p:nvPr/>
        </p:nvGrpSpPr>
        <p:grpSpPr>
          <a:xfrm>
            <a:off x="838200" y="4953000"/>
            <a:ext cx="10515600" cy="895350"/>
            <a:chOff x="838200" y="4953000"/>
            <a:chExt cx="10515600" cy="895350"/>
          </a:xfrm>
        </p:grpSpPr>
        <p:sp>
          <p:nvSpPr>
            <p:cNvPr id="27" name="Rectangle 27"/>
            <p:cNvSpPr/>
            <p:nvPr/>
          </p:nvSpPr>
          <p:spPr>
            <a:xfrm>
              <a:off x="838200" y="49530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9530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987" y="5118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86687" y="5080000"/>
              <a:ext cx="674547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如果非要输出 82 这个数字呢？书上给了两种办法：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把它赋值给一个 int 变量；② 使用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强制类型转换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——下一部分就来学。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380738" y="3111500"/>
            <a:ext cx="34305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强制类型转换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689811" y="4038600"/>
            <a:ext cx="4812378" cy="308991"/>
            <a:chOff x="3689811" y="4038600"/>
            <a:chExt cx="4812378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689811" y="4038600"/>
              <a:ext cx="481237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语法 · 字符与编号互换 · 平均分 · 买东西 · 例 2-3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4432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想输出 'H' 的 ASCII 码，这样行吗？</a:t>
            </a:r>
          </a:p>
        </p:txBody>
      </p:sp>
      <p:grpSp>
        <p:nvGrpSpPr>
          <p:cNvPr id="21" name="code"/>
          <p:cNvGrpSpPr/>
          <p:nvPr/>
        </p:nvGrpSpPr>
        <p:grpSpPr>
          <a:xfrm>
            <a:off x="829056" y="2146300"/>
            <a:ext cx="10524744" cy="2540000"/>
            <a:chOff x="829056" y="2146300"/>
            <a:chExt cx="10524744" cy="25400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42318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设计程序，输出字符 'H' 的 ASCII 码：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90800"/>
              <a:ext cx="49530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90800"/>
              <a:ext cx="38100" cy="2095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2743200"/>
              <a:ext cx="2420366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'H';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477000" y="2590800"/>
              <a:ext cx="4876800" cy="971550"/>
            </a:xfrm>
            <a:prstGeom prst="roundRect">
              <a:avLst>
                <a:gd name="adj" fmla="val 784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477000" y="2590800"/>
              <a:ext cx="4876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477000" y="2781300"/>
              <a:ext cx="4876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6591300" y="2686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781800" y="2686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972300" y="2686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271004" y="26479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637782" y="3098800"/>
              <a:ext cx="185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</p:grpSp>
      <p:grpSp>
        <p:nvGrpSpPr>
          <p:cNvPr id="26" name="ans"/>
          <p:cNvGrpSpPr/>
          <p:nvPr/>
        </p:nvGrpSpPr>
        <p:grpSpPr>
          <a:xfrm>
            <a:off x="838200" y="4895850"/>
            <a:ext cx="10515600" cy="895350"/>
            <a:chOff x="838200" y="4895850"/>
            <a:chExt cx="10515600" cy="895350"/>
          </a:xfrm>
        </p:grpSpPr>
        <p:sp>
          <p:nvSpPr>
            <p:cNvPr id="22" name="Rectangle 22"/>
            <p:cNvSpPr/>
            <p:nvPr/>
          </p:nvSpPr>
          <p:spPr>
            <a:xfrm>
              <a:off x="838200" y="489585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8958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5060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不行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86687" y="5022850"/>
              <a:ext cx="76629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'H' 是 char 类型，cout 会直接输出字符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，而不是它的编号 72。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另外定义一个 int 变量当然可以，但只是想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临时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看一下编号，有更简单的办法。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强制类型转换的写法</a:t>
            </a:r>
          </a:p>
        </p:txBody>
      </p:sp>
      <p:grpSp>
        <p:nvGrpSpPr>
          <p:cNvPr id="13" name="syntax"/>
          <p:cNvGrpSpPr/>
          <p:nvPr/>
        </p:nvGrpSpPr>
        <p:grpSpPr>
          <a:xfrm>
            <a:off x="838200" y="2114550"/>
            <a:ext cx="10515600" cy="723900"/>
            <a:chOff x="838200" y="21145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14044" y="2349500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语法：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84070" y="2324100"/>
              <a:ext cx="1870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(目标类型)值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24856" y="237490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把后面的值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临时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变成目标类型</a:t>
              </a:r>
            </a:p>
          </p:txBody>
        </p:sp>
      </p:grpSp>
      <p:grpSp>
        <p:nvGrpSpPr>
          <p:cNvPr id="15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14" name="TextBox 14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P19 · 第二段</a:t>
              </a:r>
            </a:p>
          </p:txBody>
        </p:sp>
      </p:grpSp>
      <p:grpSp>
        <p:nvGrpSpPr>
          <p:cNvPr id="27" name="ex"/>
          <p:cNvGrpSpPr/>
          <p:nvPr/>
        </p:nvGrpSpPr>
        <p:grpSpPr>
          <a:xfrm>
            <a:off x="838200" y="3105150"/>
            <a:ext cx="10515600" cy="1485900"/>
            <a:chOff x="838200" y="3105150"/>
            <a:chExt cx="10515600" cy="1485900"/>
          </a:xfrm>
        </p:grpSpPr>
        <p:sp>
          <p:nvSpPr>
            <p:cNvPr id="16" name="Rectangle 16"/>
            <p:cNvSpPr/>
            <p:nvPr/>
          </p:nvSpPr>
          <p:spPr>
            <a:xfrm>
              <a:off x="838200" y="3105150"/>
              <a:ext cx="62865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0515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987" y="3257550"/>
              <a:ext cx="4156964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x = 100;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(char)x;     </a:t>
              </a:r>
              <a: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100 → 'd'</a:t>
              </a:r>
              <a:b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(int)3.4;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3.4 → 3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(double)3;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和 3.0 一样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620000" y="3105150"/>
              <a:ext cx="3733800" cy="952500"/>
            </a:xfrm>
            <a:prstGeom prst="roundRect">
              <a:avLst>
                <a:gd name="adj" fmla="val 8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7620000" y="3105150"/>
              <a:ext cx="3733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7620000" y="3295650"/>
              <a:ext cx="3733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734300" y="32004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7924800" y="32004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8115300" y="32004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414004" y="31623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781544" y="3629025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d33</a:t>
              </a:r>
            </a:p>
          </p:txBody>
        </p:sp>
      </p:grpSp>
      <p:grpSp>
        <p:nvGrpSpPr>
          <p:cNvPr id="31" name="other"/>
          <p:cNvGrpSpPr/>
          <p:nvPr/>
        </p:nvGrpSpPr>
        <p:grpSpPr>
          <a:xfrm>
            <a:off x="838200" y="4876800"/>
            <a:ext cx="10515600" cy="876300"/>
            <a:chOff x="838200" y="4876800"/>
            <a:chExt cx="10515600" cy="876300"/>
          </a:xfrm>
        </p:grpSpPr>
        <p:sp>
          <p:nvSpPr>
            <p:cNvPr id="28" name="Rectangle 28"/>
            <p:cNvSpPr/>
            <p:nvPr/>
          </p:nvSpPr>
          <p:spPr>
            <a:xfrm>
              <a:off x="838200" y="487680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9368" y="504507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另一种写法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296668" y="5006975"/>
              <a:ext cx="779106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也可以把类型名写在前面、括号套住值：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int(3.4)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int(ans + 0.5)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，效果一样。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转换只影响这一次使用，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原来的变量类型不会变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模拟练习：这两段代码分别输出什么？</a:t>
            </a:r>
          </a:p>
        </p:txBody>
      </p:sp>
      <p:grpSp>
        <p:nvGrpSpPr>
          <p:cNvPr id="15" name="q"/>
          <p:cNvGrpSpPr/>
          <p:nvPr/>
        </p:nvGrpSpPr>
        <p:grpSpPr>
          <a:xfrm>
            <a:off x="838200" y="2152650"/>
            <a:ext cx="10515600" cy="1285875"/>
            <a:chOff x="838200" y="2152650"/>
            <a:chExt cx="10515600" cy="1285875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49530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5265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333625"/>
              <a:ext cx="24916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(int)'A';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400800" y="2152650"/>
              <a:ext cx="49530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400800" y="21526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600444" y="2308225"/>
              <a:ext cx="2471547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ch = 'A';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 = (int)ch;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num;</a:t>
              </a:r>
            </a:p>
          </p:txBody>
        </p:sp>
      </p:grpSp>
      <p:grpSp>
        <p:nvGrpSpPr>
          <p:cNvPr id="33" name="a"/>
          <p:cNvGrpSpPr/>
          <p:nvPr/>
        </p:nvGrpSpPr>
        <p:grpSpPr>
          <a:xfrm>
            <a:off x="829437" y="4000500"/>
            <a:ext cx="10524363" cy="1848676"/>
            <a:chOff x="829437" y="4000500"/>
            <a:chExt cx="10524363" cy="1848676"/>
          </a:xfrm>
        </p:grpSpPr>
        <p:sp>
          <p:nvSpPr>
            <p:cNvPr id="16" name="Rectangle 16"/>
            <p:cNvSpPr/>
            <p:nvPr/>
          </p:nvSpPr>
          <p:spPr>
            <a:xfrm>
              <a:off x="838200" y="4000500"/>
              <a:ext cx="4953000" cy="971550"/>
            </a:xfrm>
            <a:prstGeom prst="roundRect">
              <a:avLst>
                <a:gd name="adj" fmla="val 784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00050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19100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952500" y="4095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143000" y="4095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1333500" y="4095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632204" y="4057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98982" y="450850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65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400800" y="4000500"/>
              <a:ext cx="4953000" cy="971550"/>
            </a:xfrm>
            <a:prstGeom prst="roundRect">
              <a:avLst>
                <a:gd name="adj" fmla="val 784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400800" y="400050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400800" y="419100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515100" y="4095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6705600" y="4095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6896100" y="4095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194804" y="4057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61582" y="450850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65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9437" y="5511800"/>
              <a:ext cx="82449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两段都输出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：第一段临时把 'A' 转成 int；第二段把转换结果存进 int 变量。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6053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实战：输入一个字符，输出它的 ASCII 码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7913" y="2033905"/>
            <a:ext cx="7934833" cy="872300"/>
            <a:chOff x="827913" y="2033905"/>
            <a:chExt cx="7934833" cy="87230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033905"/>
              <a:ext cx="7934833" cy="872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：输入一个字符，输出这个字符在 ASCII 码表里对应的数字。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</a:t>
              </a: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样例输出：97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3445192"/>
            <a:ext cx="4953000" cy="2563178"/>
            <a:chOff x="838200" y="3445192"/>
            <a:chExt cx="4953000" cy="2563178"/>
          </a:xfrm>
        </p:grpSpPr>
        <p:sp>
          <p:nvSpPr>
            <p:cNvPr id="11" name="Rectangle 11"/>
            <p:cNvSpPr/>
            <p:nvPr/>
          </p:nvSpPr>
          <p:spPr>
            <a:xfrm>
              <a:off x="838200" y="3445192"/>
              <a:ext cx="4953000" cy="256317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3445192"/>
              <a:ext cx="38100" cy="25631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463" y="3630612"/>
              <a:ext cx="2842514" cy="2267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48"/>
                </a:lnSpc>
              </a:pP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ch;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ch;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(int)ch;</a:t>
              </a:r>
              <a:br>
                <a:rPr lang="en-US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console"/>
          <p:cNvGrpSpPr/>
          <p:nvPr/>
        </p:nvGrpSpPr>
        <p:grpSpPr>
          <a:xfrm>
            <a:off x="6467094" y="3445192"/>
            <a:ext cx="4886706" cy="2193989"/>
            <a:chOff x="6467094" y="3445192"/>
            <a:chExt cx="4886706" cy="2193989"/>
          </a:xfrm>
        </p:grpSpPr>
        <p:sp>
          <p:nvSpPr>
            <p:cNvPr id="15" name="Rectangle 15"/>
            <p:cNvSpPr/>
            <p:nvPr/>
          </p:nvSpPr>
          <p:spPr>
            <a:xfrm>
              <a:off x="6477000" y="3445192"/>
              <a:ext cx="4876800" cy="1497330"/>
            </a:xfrm>
            <a:prstGeom prst="roundRect">
              <a:avLst>
                <a:gd name="adj" fmla="val 508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477000" y="3445192"/>
              <a:ext cx="4876800" cy="362902"/>
            </a:xfrm>
            <a:prstGeom prst="roundRect">
              <a:avLst>
                <a:gd name="adj" fmla="val 20997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77000" y="3671888"/>
              <a:ext cx="4876800" cy="13620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591300" y="356997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781800" y="356997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6972300" y="356997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270242" y="352964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637401" y="4062095"/>
              <a:ext cx="326644" cy="789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8"/>
                </a:lnSpc>
              </a:pPr>
              <a:r>
                <a:rPr lang="en-US" sz="21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a</a:t>
              </a:r>
              <a:br>
                <a:rPr lang="en-US" sz="21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97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67094" y="5257800"/>
              <a:ext cx="28090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再试试 A → 65，~ → 126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实战：输入一个编号，输出对应的字符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9056" y="2057400"/>
            <a:ext cx="7699248" cy="752094"/>
            <a:chOff x="829056" y="2057400"/>
            <a:chExt cx="7699248" cy="75209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57400"/>
              <a:ext cx="769924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：输入一个数字（32～126），输出它在 ASCII 码表里对应的字符。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样例输入：97        样例输出：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3238500"/>
            <a:ext cx="4953000" cy="2152650"/>
            <a:chOff x="838200" y="3238500"/>
            <a:chExt cx="4953000" cy="2152650"/>
          </a:xfrm>
        </p:grpSpPr>
        <p:sp>
          <p:nvSpPr>
            <p:cNvPr id="11" name="Rectangle 11"/>
            <p:cNvSpPr/>
            <p:nvPr/>
          </p:nvSpPr>
          <p:spPr>
            <a:xfrm>
              <a:off x="838200" y="3238500"/>
              <a:ext cx="4953000" cy="2152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3238500"/>
              <a:ext cx="38100" cy="2152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3387725"/>
              <a:ext cx="2784348" cy="19236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num;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num;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(char)num;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6477000" y="3238500"/>
            <a:ext cx="4876800" cy="1257300"/>
            <a:chOff x="6477000" y="3238500"/>
            <a:chExt cx="4876800" cy="1257300"/>
          </a:xfrm>
        </p:grpSpPr>
        <p:sp>
          <p:nvSpPr>
            <p:cNvPr id="15" name="Rectangle 15"/>
            <p:cNvSpPr/>
            <p:nvPr/>
          </p:nvSpPr>
          <p:spPr>
            <a:xfrm>
              <a:off x="6477000" y="3238500"/>
              <a:ext cx="48768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477000" y="3238500"/>
              <a:ext cx="4876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77000" y="3429000"/>
              <a:ext cx="4876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591300" y="3333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781800" y="3333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6972300" y="3333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271004" y="3295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638544" y="3762375"/>
              <a:ext cx="292227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97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27" name="sum"/>
          <p:cNvGrpSpPr/>
          <p:nvPr/>
        </p:nvGrpSpPr>
        <p:grpSpPr>
          <a:xfrm>
            <a:off x="6477000" y="4572000"/>
            <a:ext cx="4876800" cy="1190625"/>
            <a:chOff x="6477000" y="4572000"/>
            <a:chExt cx="4876800" cy="1190625"/>
          </a:xfrm>
        </p:grpSpPr>
        <p:sp>
          <p:nvSpPr>
            <p:cNvPr id="24" name="Rectangle 24"/>
            <p:cNvSpPr/>
            <p:nvPr/>
          </p:nvSpPr>
          <p:spPr>
            <a:xfrm>
              <a:off x="6477000" y="4572000"/>
              <a:ext cx="4876800" cy="1190625"/>
            </a:xfrm>
            <a:prstGeom prst="roundRect">
              <a:avLst>
                <a:gd name="adj" fmla="val 64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678168" y="4740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总结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306818" y="4702175"/>
              <a:ext cx="2691670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字符的本质就是整数。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(int)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让字符露出编号，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(char)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让编号显示成字符。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平均分要带小数：在哪一步转换？</a:t>
            </a:r>
          </a:p>
        </p:txBody>
      </p:sp>
      <p:grpSp>
        <p:nvGrpSpPr>
          <p:cNvPr id="22" name="q"/>
          <p:cNvGrpSpPr/>
          <p:nvPr/>
        </p:nvGrpSpPr>
        <p:grpSpPr>
          <a:xfrm>
            <a:off x="829056" y="2146300"/>
            <a:ext cx="10524744" cy="1744091"/>
            <a:chOff x="829056" y="2146300"/>
            <a:chExt cx="10524744" cy="1744091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589445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某学生三门科目的总分为 250 分，求他的精确平均分：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90800"/>
              <a:ext cx="5905500" cy="876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90800"/>
              <a:ext cx="38100" cy="87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2743200"/>
              <a:ext cx="422249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totalScore = 250, count = 3;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totalScore / count &lt;&lt; endl;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239000" y="2590800"/>
              <a:ext cx="4114800" cy="952500"/>
            </a:xfrm>
            <a:prstGeom prst="roundRect">
              <a:avLst>
                <a:gd name="adj" fmla="val 8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239000" y="259080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239000" y="278130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353300" y="2686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543800" y="2686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734300" y="2686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033004" y="26479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00544" y="3114675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230999" y="3581400"/>
              <a:ext cx="258966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 除以 int，结果还是 int</a:t>
              </a:r>
            </a:p>
          </p:txBody>
        </p:sp>
      </p:grpSp>
      <p:grpSp>
        <p:nvGrpSpPr>
          <p:cNvPr id="34" name="fix"/>
          <p:cNvGrpSpPr/>
          <p:nvPr/>
        </p:nvGrpSpPr>
        <p:grpSpPr>
          <a:xfrm>
            <a:off x="838200" y="4000500"/>
            <a:ext cx="10515600" cy="1238250"/>
            <a:chOff x="838200" y="4000500"/>
            <a:chExt cx="10515600" cy="1238250"/>
          </a:xfrm>
        </p:grpSpPr>
        <p:sp>
          <p:nvSpPr>
            <p:cNvPr id="23" name="Rectangle 23"/>
            <p:cNvSpPr/>
            <p:nvPr/>
          </p:nvSpPr>
          <p:spPr>
            <a:xfrm>
              <a:off x="838200" y="4000500"/>
              <a:ext cx="7239000" cy="847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000500"/>
              <a:ext cx="38100" cy="847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9368" y="4165600"/>
              <a:ext cx="569556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cout &lt;&lt; (double)totalScore / count;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先转再除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cout &lt;&lt; (double)(totalScore / count);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先除再转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8382000" y="4000500"/>
              <a:ext cx="29718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0" y="4000500"/>
              <a:ext cx="2971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0" y="4191000"/>
              <a:ext cx="2971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8496300" y="4095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686800" y="4095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8877300" y="4095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176004" y="4057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544306" y="4505325"/>
              <a:ext cx="89839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83.3333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83</a:t>
              </a:r>
            </a:p>
          </p:txBody>
        </p:sp>
      </p:grpSp>
      <p:grpSp>
        <p:nvGrpSpPr>
          <p:cNvPr id="38" name="tip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35" name="Rectangle 35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关键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49349" y="5505450"/>
              <a:ext cx="874732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要在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除法发生之前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把其中一个数变成 double；先算出整数 83 再转换，丢掉的小数找不回来。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47502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100 元最多能买几件？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46300"/>
            <a:ext cx="8026832" cy="352044"/>
            <a:chOff x="829056" y="2146300"/>
            <a:chExt cx="8026832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80268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你有 100 元，想买单价 29.9 元的商品，最多能买几件？（商品不卖半件）</a:t>
              </a:r>
            </a:p>
          </p:txBody>
        </p:sp>
      </p:grpSp>
      <p:grpSp>
        <p:nvGrpSpPr>
          <p:cNvPr id="22" name="code"/>
          <p:cNvGrpSpPr/>
          <p:nvPr/>
        </p:nvGrpSpPr>
        <p:grpSpPr>
          <a:xfrm>
            <a:off x="838200" y="2705100"/>
            <a:ext cx="10515600" cy="1419225"/>
            <a:chOff x="838200" y="2705100"/>
            <a:chExt cx="10515600" cy="1419225"/>
          </a:xfrm>
        </p:grpSpPr>
        <p:sp>
          <p:nvSpPr>
            <p:cNvPr id="11" name="Rectangle 11"/>
            <p:cNvSpPr/>
            <p:nvPr/>
          </p:nvSpPr>
          <p:spPr>
            <a:xfrm>
              <a:off x="838200" y="2705100"/>
              <a:ext cx="7048500" cy="1419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705100"/>
              <a:ext cx="38100" cy="1419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9368" y="2870200"/>
              <a:ext cx="5664137" cy="1179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money = 100.0;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price = 29.9;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int amount = (int)(money / price);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3.344… → 3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"最多能买：" &lt;&lt; amount &lt;&lt; " 件";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0" y="2705100"/>
              <a:ext cx="2971800" cy="914400"/>
            </a:xfrm>
            <a:prstGeom prst="roundRect">
              <a:avLst>
                <a:gd name="adj" fmla="val 833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0" y="2705100"/>
              <a:ext cx="2971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0" y="2895600"/>
              <a:ext cx="2971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496300" y="28003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686800" y="28003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877300" y="28003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176004" y="27622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545068" y="3225800"/>
              <a:ext cx="159383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最多能买：3 件</a:t>
              </a:r>
            </a:p>
          </p:txBody>
        </p:sp>
      </p:grpSp>
      <p:grpSp>
        <p:nvGrpSpPr>
          <p:cNvPr id="24" name="check"/>
          <p:cNvGrpSpPr/>
          <p:nvPr/>
        </p:nvGrpSpPr>
        <p:grpSpPr>
          <a:xfrm>
            <a:off x="829437" y="4273550"/>
            <a:ext cx="7491265" cy="337376"/>
            <a:chOff x="829437" y="4273550"/>
            <a:chExt cx="7491265" cy="337376"/>
          </a:xfrm>
        </p:grpSpPr>
        <p:sp>
          <p:nvSpPr>
            <p:cNvPr id="23" name="TextBox 23"/>
            <p:cNvSpPr txBox="1"/>
            <p:nvPr/>
          </p:nvSpPr>
          <p:spPr>
            <a:xfrm>
              <a:off x="829437" y="4273550"/>
              <a:ext cx="74912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验算：3 件共 89.7 元，4 件要 119.6 元，超过 100 元，所以最多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件。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8200" y="5048250"/>
            <a:ext cx="10515600" cy="571500"/>
            <a:chOff x="838200" y="504825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50482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用途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5226050"/>
              <a:ext cx="7913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强制转换成 int 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直接舍去小数部分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，正好用来处理"不足一件不算"的问题。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模拟练习：转换改变了什么？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27250"/>
            <a:ext cx="2441448" cy="352044"/>
            <a:chOff x="829056" y="2127250"/>
            <a:chExt cx="2441448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写出每段代码的输出：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71750"/>
            <a:ext cx="10515600" cy="609600"/>
            <a:chOff x="838200" y="2571750"/>
            <a:chExt cx="10515600" cy="6096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105156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4218" y="27487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887718" y="27487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9" name="table-w"/>
          <p:cNvGrpSpPr/>
          <p:nvPr/>
        </p:nvGrpSpPr>
        <p:grpSpPr>
          <a:xfrm>
            <a:off x="838200" y="3359150"/>
            <a:ext cx="5905500" cy="2270125"/>
            <a:chOff x="838200" y="3359150"/>
            <a:chExt cx="5905500" cy="2270125"/>
          </a:xfrm>
        </p:grpSpPr>
        <p:sp>
          <p:nvSpPr>
            <p:cNvPr id="15" name="TextBox 15"/>
            <p:cNvSpPr txBox="1"/>
            <p:nvPr/>
          </p:nvSpPr>
          <p:spPr>
            <a:xfrm>
              <a:off x="982218" y="33591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4218" y="3359150"/>
              <a:ext cx="41861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c = 'A'; cout &lt;&lt; (int)c &lt;&lt; c;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7909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790950"/>
              <a:ext cx="59055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39687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4218" y="3968750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(int)(-3.8);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4005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45783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4218" y="4578350"/>
              <a:ext cx="27044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(double)7 / 2;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0101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010150"/>
              <a:ext cx="59055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51879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4218" y="5187950"/>
              <a:ext cx="29487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(double)(7 / 2);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6197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answers"/>
          <p:cNvGrpSpPr/>
          <p:nvPr/>
        </p:nvGrpSpPr>
        <p:grpSpPr>
          <a:xfrm>
            <a:off x="6743700" y="3359150"/>
            <a:ext cx="4610100" cy="2270125"/>
            <a:chOff x="6743700" y="3359150"/>
            <a:chExt cx="4610100" cy="2270125"/>
          </a:xfrm>
        </p:grpSpPr>
        <p:sp>
          <p:nvSpPr>
            <p:cNvPr id="30" name="Line 30"/>
            <p:cNvSpPr/>
            <p:nvPr/>
          </p:nvSpPr>
          <p:spPr>
            <a:xfrm>
              <a:off x="6743700" y="37909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743700" y="3790950"/>
              <a:ext cx="4610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Line 32"/>
            <p:cNvSpPr/>
            <p:nvPr/>
          </p:nvSpPr>
          <p:spPr>
            <a:xfrm>
              <a:off x="6743700" y="44005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Line 33"/>
            <p:cNvSpPr/>
            <p:nvPr/>
          </p:nvSpPr>
          <p:spPr>
            <a:xfrm>
              <a:off x="6743700" y="50101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743700" y="5010150"/>
              <a:ext cx="4610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6743700" y="56197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887718" y="3359150"/>
              <a:ext cx="21804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65A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：c 本身还是 'A'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887718" y="3968750"/>
              <a:ext cx="28055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-3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：直接去掉小数，不是 -4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887718" y="4578350"/>
              <a:ext cx="151220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3.5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：先转再除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887718" y="5187950"/>
              <a:ext cx="17887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：7 / 2 先算成 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5628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2-3 玩橡皮泥（选讲）：读题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114550"/>
            <a:ext cx="10515600" cy="2353628"/>
            <a:chOff x="838200" y="2114550"/>
            <a:chExt cx="10515600" cy="2353628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2353628"/>
            </a:xfrm>
            <a:prstGeom prst="roundRect">
              <a:avLst>
                <a:gd name="adj" fmla="val 404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13663" y="2311082"/>
              <a:ext cx="7562850" cy="1879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92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 A 有两块球形橡皮泥，一个半径是 4，另一个半径是 10。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他想把这两块橡皮泥揉在一起，然后塑造成一个正方体。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请问：这个正方体的边长是多少？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如果结果不是整数，则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舍去小数点之后的数字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。取 π = 3.141593。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P18 · 例 2-3</a:t>
              </a:r>
            </a:p>
          </p:txBody>
        </p:sp>
      </p:grpSp>
      <p:grpSp>
        <p:nvGrpSpPr>
          <p:cNvPr id="18" name="tip"/>
          <p:cNvGrpSpPr/>
          <p:nvPr/>
        </p:nvGrpSpPr>
        <p:grpSpPr>
          <a:xfrm>
            <a:off x="838200" y="4844415"/>
            <a:ext cx="10515600" cy="1105852"/>
            <a:chOff x="838200" y="4844415"/>
            <a:chExt cx="10515600" cy="1105852"/>
          </a:xfrm>
        </p:grpSpPr>
        <p:sp>
          <p:nvSpPr>
            <p:cNvPr id="14" name="Rectangle 14"/>
            <p:cNvSpPr/>
            <p:nvPr/>
          </p:nvSpPr>
          <p:spPr>
            <a:xfrm>
              <a:off x="838200" y="4844415"/>
              <a:ext cx="10515600" cy="1105852"/>
            </a:xfrm>
            <a:prstGeom prst="roundRect">
              <a:avLst>
                <a:gd name="adj" fmla="val 68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844415"/>
              <a:ext cx="47625" cy="11058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7844" y="50736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685544" y="5010150"/>
              <a:ext cx="7696962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本题考查的是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用强制类型转换舍去小数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还没学过球体积、立方根的同学，可以先跳过公式，重点看最后一步。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解题思路：体积不变</a:t>
            </a:r>
          </a:p>
        </p:txBody>
      </p:sp>
      <p:grpSp>
        <p:nvGrpSpPr>
          <p:cNvPr id="14" name="s1"/>
          <p:cNvGrpSpPr/>
          <p:nvPr/>
        </p:nvGrpSpPr>
        <p:grpSpPr>
          <a:xfrm>
            <a:off x="838200" y="2152650"/>
            <a:ext cx="10515600" cy="723900"/>
            <a:chOff x="838200" y="21526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3241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21037" y="23809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1244" y="2359025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两个球的体积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991737" y="2397125"/>
              <a:ext cx="382515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 = ⁴⁄₃πr³，分别代入 r = 4、r = 10</a:t>
              </a:r>
            </a:p>
          </p:txBody>
        </p:sp>
      </p:grpSp>
      <p:grpSp>
        <p:nvGrpSpPr>
          <p:cNvPr id="20" name="s2"/>
          <p:cNvGrpSpPr/>
          <p:nvPr/>
        </p:nvGrpSpPr>
        <p:grpSpPr>
          <a:xfrm>
            <a:off x="838200" y="3067050"/>
            <a:ext cx="10515600" cy="723900"/>
            <a:chOff x="838200" y="3067050"/>
            <a:chExt cx="10515600" cy="723900"/>
          </a:xfrm>
        </p:grpSpPr>
        <p:sp>
          <p:nvSpPr>
            <p:cNvPr id="15" name="Rectangle 15"/>
            <p:cNvSpPr/>
            <p:nvPr/>
          </p:nvSpPr>
          <p:spPr>
            <a:xfrm>
              <a:off x="838200" y="30670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1009650" y="32385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121037" y="32953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1244" y="3273425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加起来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991737" y="3311525"/>
              <a:ext cx="2367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总体积 = 正方体的体积</a:t>
              </a:r>
            </a:p>
          </p:txBody>
        </p:sp>
      </p:grpSp>
      <p:grpSp>
        <p:nvGrpSpPr>
          <p:cNvPr id="26" name="s3"/>
          <p:cNvGrpSpPr/>
          <p:nvPr/>
        </p:nvGrpSpPr>
        <p:grpSpPr>
          <a:xfrm>
            <a:off x="838200" y="3981450"/>
            <a:ext cx="10515600" cy="723900"/>
            <a:chOff x="838200" y="3981450"/>
            <a:chExt cx="10515600" cy="723900"/>
          </a:xfrm>
        </p:grpSpPr>
        <p:sp>
          <p:nvSpPr>
            <p:cNvPr id="21" name="Rectangle 21"/>
            <p:cNvSpPr/>
            <p:nvPr/>
          </p:nvSpPr>
          <p:spPr>
            <a:xfrm>
              <a:off x="838200" y="39814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1009650" y="41529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121037" y="42097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71244" y="4187825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求边长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991737" y="4225925"/>
              <a:ext cx="4613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正方体体积 = 边长³，边长 = 总体积的立方根</a:t>
              </a:r>
            </a:p>
          </p:txBody>
        </p:sp>
      </p:grpSp>
      <p:grpSp>
        <p:nvGrpSpPr>
          <p:cNvPr id="32" name="s4"/>
          <p:cNvGrpSpPr/>
          <p:nvPr/>
        </p:nvGrpSpPr>
        <p:grpSpPr>
          <a:xfrm>
            <a:off x="838200" y="4895850"/>
            <a:ext cx="10515600" cy="723900"/>
            <a:chOff x="838200" y="4895850"/>
            <a:chExt cx="10515600" cy="723900"/>
          </a:xfrm>
        </p:grpSpPr>
        <p:sp>
          <p:nvSpPr>
            <p:cNvPr id="27" name="Rectangle 27"/>
            <p:cNvSpPr/>
            <p:nvPr/>
          </p:nvSpPr>
          <p:spPr>
            <a:xfrm>
              <a:off x="838200" y="48958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1009650" y="50673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121037" y="51241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571244" y="51022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舍去小数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991737" y="5140325"/>
              <a:ext cx="2587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(int) 强制转换后输出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2-3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286500" cy="3837622"/>
            <a:chOff x="838200" y="2114550"/>
            <a:chExt cx="6286500" cy="3837622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286500" cy="38376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8376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310130"/>
              <a:ext cx="5203127" cy="35392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02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&lt;cmath&gt;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#define PI 3.141593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r1 = 4, r2 = 10;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double V, 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V = 4.0 / 3 * PI * (r1*r1*r1 + r2*r2*r2);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l = pow(V, 1.0 / 3);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立方根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(int)l &lt;&lt; endl;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P18 · 例 2-3 代码</a:t>
              </a:r>
            </a:p>
          </p:txBody>
        </p:sp>
      </p:grpSp>
      <p:grpSp>
        <p:nvGrpSpPr>
          <p:cNvPr id="24" name="console"/>
          <p:cNvGrpSpPr/>
          <p:nvPr/>
        </p:nvGrpSpPr>
        <p:grpSpPr>
          <a:xfrm>
            <a:off x="7611237" y="2114550"/>
            <a:ext cx="3742563" cy="1586738"/>
            <a:chOff x="7611237" y="2114550"/>
            <a:chExt cx="3742563" cy="1586738"/>
          </a:xfrm>
        </p:grpSpPr>
        <p:sp>
          <p:nvSpPr>
            <p:cNvPr id="15" name="Rectangle 15"/>
            <p:cNvSpPr/>
            <p:nvPr/>
          </p:nvSpPr>
          <p:spPr>
            <a:xfrm>
              <a:off x="7620000" y="2114550"/>
              <a:ext cx="3733800" cy="1083945"/>
            </a:xfrm>
            <a:prstGeom prst="roundRect">
              <a:avLst>
                <a:gd name="adj" fmla="val 703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620000" y="2114550"/>
              <a:ext cx="3733800" cy="346710"/>
            </a:xfrm>
            <a:prstGeom prst="roundRect">
              <a:avLst>
                <a:gd name="adj" fmla="val 2197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620000" y="2331720"/>
              <a:ext cx="3733800" cy="130492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734300" y="223075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924800" y="223075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115300" y="223075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413623" y="2200275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780782" y="2716847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11237" y="3363912"/>
              <a:ext cx="2958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 ≈ 16.4567，舍去小数得 16</a:t>
              </a:r>
            </a:p>
          </p:txBody>
        </p:sp>
      </p:grpSp>
      <p:grpSp>
        <p:nvGrpSpPr>
          <p:cNvPr id="29" name="warn"/>
          <p:cNvGrpSpPr/>
          <p:nvPr/>
        </p:nvGrpSpPr>
        <p:grpSpPr>
          <a:xfrm>
            <a:off x="7620000" y="3935730"/>
            <a:ext cx="3733800" cy="1322070"/>
            <a:chOff x="7620000" y="3935730"/>
            <a:chExt cx="3733800" cy="1322070"/>
          </a:xfrm>
        </p:grpSpPr>
        <p:sp>
          <p:nvSpPr>
            <p:cNvPr id="25" name="Rectangle 25"/>
            <p:cNvSpPr/>
            <p:nvPr/>
          </p:nvSpPr>
          <p:spPr>
            <a:xfrm>
              <a:off x="7620000" y="3935730"/>
              <a:ext cx="3733800" cy="132207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7620000" y="3935730"/>
              <a:ext cx="47625" cy="13220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821549" y="415671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易错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431149" y="4093210"/>
              <a:ext cx="2564384" cy="10024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3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4.0 / 3 不能写成 4 / 3，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1.0 / 3 不能写成 1 / 3，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整数相除会得到 1 和 0。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五、强制类型转换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49133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书上的例 2-4、例 2-5</a:t>
            </a:r>
          </a:p>
        </p:txBody>
      </p:sp>
      <p:grpSp>
        <p:nvGrpSpPr>
          <p:cNvPr id="14" name="c1"/>
          <p:cNvGrpSpPr/>
          <p:nvPr/>
        </p:nvGrpSpPr>
        <p:grpSpPr>
          <a:xfrm>
            <a:off x="838200" y="2114550"/>
            <a:ext cx="5143500" cy="2190750"/>
            <a:chOff x="838200" y="2114550"/>
            <a:chExt cx="5143500" cy="21907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1435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003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232025"/>
              <a:ext cx="27305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 2-4 销量预测（P19）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7656" y="2762250"/>
              <a:ext cx="344728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要用到一元二次方程的求根公式，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大部分同学数学还没学到，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本讲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跳过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c2"/>
          <p:cNvGrpSpPr/>
          <p:nvPr/>
        </p:nvGrpSpPr>
        <p:grpSpPr>
          <a:xfrm>
            <a:off x="6210300" y="2114550"/>
            <a:ext cx="5143500" cy="2190750"/>
            <a:chOff x="6210300" y="2114550"/>
            <a:chExt cx="5143500" cy="2190750"/>
          </a:xfrm>
        </p:grpSpPr>
        <p:sp>
          <p:nvSpPr>
            <p:cNvPr id="15" name="Rectangle 15"/>
            <p:cNvSpPr/>
            <p:nvPr/>
          </p:nvSpPr>
          <p:spPr>
            <a:xfrm>
              <a:off x="6210300" y="2114550"/>
              <a:ext cx="51435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10300" y="21145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10300" y="24003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10706" y="2232025"/>
              <a:ext cx="27305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 2-5 苹果采购（P20）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29756" y="2762250"/>
              <a:ext cx="299008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上一讲学 cin 时已经做过，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本讲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跳过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课后可以对照书上再看一遍。</a:t>
              </a:r>
            </a:p>
          </p:txBody>
        </p:sp>
      </p:grpSp>
      <p:grpSp>
        <p:nvGrpSpPr>
          <p:cNvPr id="29" name="tip"/>
          <p:cNvGrpSpPr/>
          <p:nvPr/>
        </p:nvGrpSpPr>
        <p:grpSpPr>
          <a:xfrm>
            <a:off x="829056" y="4584700"/>
            <a:ext cx="10524744" cy="1358900"/>
            <a:chOff x="829056" y="4584700"/>
            <a:chExt cx="10524744" cy="1358900"/>
          </a:xfrm>
        </p:grpSpPr>
        <p:sp>
          <p:nvSpPr>
            <p:cNvPr id="21" name="TextBox 21"/>
            <p:cNvSpPr txBox="1"/>
            <p:nvPr/>
          </p:nvSpPr>
          <p:spPr>
            <a:xfrm>
              <a:off x="829056" y="4584700"/>
              <a:ext cx="3983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例 2-4 里值得留意的写法：四舍五入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9149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067300"/>
              <a:ext cx="6096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0673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606" y="5241925"/>
              <a:ext cx="57732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int(ans + 0.5)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先加 0.5，再强制转换取整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7239000" y="5067300"/>
              <a:ext cx="41148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440168" y="5235575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859268" y="5197475"/>
              <a:ext cx="189799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2.4 + 0.5 = 2.9 →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2.6 + 0.5 = 3.1 →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第六部分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2-6 字母转换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764256" y="4038600"/>
            <a:ext cx="4663488" cy="308991"/>
            <a:chOff x="3764256" y="4038600"/>
            <a:chExt cx="4663488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764256" y="4038600"/>
              <a:ext cx="466348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保留距离换起点 · 差 32 · 反过来转换 · 独立尝试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六、例 2-6 字母转换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831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2-6 字母转换：读题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8294" y="2042795"/>
            <a:ext cx="6211062" cy="850964"/>
            <a:chOff x="828294" y="2042795"/>
            <a:chExt cx="6211062" cy="850964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42795"/>
              <a:ext cx="6211062" cy="8509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98"/>
                </a:lnSpc>
              </a:pP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：输入一个小写字母，输出其对应的大写字母。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样例输出：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8539448" y="6121400"/>
            <a:ext cx="2821210" cy="264033"/>
            <a:chOff x="8539448" y="6121400"/>
            <a:chExt cx="2821210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8539448" y="6121400"/>
              <a:ext cx="28212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P21 · 例 2-6（洛谷 P5704）</a:t>
              </a:r>
            </a:p>
          </p:txBody>
        </p:sp>
      </p:grpSp>
      <p:grpSp>
        <p:nvGrpSpPr>
          <p:cNvPr id="21" name="cmp"/>
          <p:cNvGrpSpPr/>
          <p:nvPr/>
        </p:nvGrpSpPr>
        <p:grpSpPr>
          <a:xfrm>
            <a:off x="2476500" y="3510915"/>
            <a:ext cx="6858000" cy="1166812"/>
            <a:chOff x="2476500" y="3510915"/>
            <a:chExt cx="6858000" cy="1166812"/>
          </a:xfrm>
        </p:grpSpPr>
        <p:sp>
          <p:nvSpPr>
            <p:cNvPr id="13" name="TextBox 13"/>
            <p:cNvSpPr txBox="1"/>
            <p:nvPr/>
          </p:nvSpPr>
          <p:spPr>
            <a:xfrm>
              <a:off x="2983245" y="3510915"/>
              <a:ext cx="108201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小写 'q'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2476500" y="3872865"/>
              <a:ext cx="2095500" cy="804862"/>
            </a:xfrm>
            <a:prstGeom prst="roundRect">
              <a:avLst>
                <a:gd name="adj" fmla="val 946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228089" y="4105275"/>
              <a:ext cx="5923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113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4953000" y="4108132"/>
              <a:ext cx="1905000" cy="335280"/>
            </a:xfrm>
            <a:custGeom>
              <a:avLst/>
              <a:gdLst/>
              <a:ahLst/>
              <a:cxnLst/>
              <a:rect l="l" t="t" r="r" b="b"/>
              <a:pathLst>
                <a:path w="1905000" h="335280">
                  <a:moveTo>
                    <a:pt x="0" y="93345"/>
                  </a:moveTo>
                  <a:lnTo>
                    <a:pt x="1762125" y="93345"/>
                  </a:lnTo>
                  <a:lnTo>
                    <a:pt x="1762125" y="0"/>
                  </a:lnTo>
                  <a:lnTo>
                    <a:pt x="1905000" y="167640"/>
                  </a:lnTo>
                  <a:lnTo>
                    <a:pt x="1762125" y="335280"/>
                  </a:lnTo>
                  <a:lnTo>
                    <a:pt x="1762125" y="240983"/>
                  </a:lnTo>
                  <a:lnTo>
                    <a:pt x="0" y="24098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411724" y="383603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怎样变？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729987" y="3510915"/>
              <a:ext cx="111352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大写 'Q'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239000" y="3872865"/>
              <a:ext cx="2095500" cy="804862"/>
            </a:xfrm>
            <a:prstGeom prst="roundRect">
              <a:avLst>
                <a:gd name="adj" fmla="val 9467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084991" y="4105275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81</a:t>
              </a:r>
            </a:p>
          </p:txBody>
        </p:sp>
      </p:grpSp>
      <p:grpSp>
        <p:nvGrpSpPr>
          <p:cNvPr id="26" name="tip"/>
          <p:cNvGrpSpPr/>
          <p:nvPr/>
        </p:nvGrpSpPr>
        <p:grpSpPr>
          <a:xfrm>
            <a:off x="838200" y="5280660"/>
            <a:ext cx="10515600" cy="670560"/>
            <a:chOff x="838200" y="5280660"/>
            <a:chExt cx="10515600" cy="670560"/>
          </a:xfrm>
        </p:grpSpPr>
        <p:sp>
          <p:nvSpPr>
            <p:cNvPr id="22" name="Rectangle 22"/>
            <p:cNvSpPr/>
            <p:nvPr/>
          </p:nvSpPr>
          <p:spPr>
            <a:xfrm>
              <a:off x="838200" y="5280660"/>
              <a:ext cx="10515600" cy="670560"/>
            </a:xfrm>
            <a:prstGeom prst="roundRect">
              <a:avLst>
                <a:gd name="adj" fmla="val 11364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280660"/>
              <a:ext cx="47625" cy="670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225" y="5499735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85925" y="5499735"/>
              <a:ext cx="922109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是第 17 个小写字母，Q 也是第 17 个大写字母，它们在各自那一段里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位置相同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六、例 2-6 字母转换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保留离起点的距离，换一个起点</a:t>
            </a:r>
          </a:p>
        </p:txBody>
      </p:sp>
      <p:grpSp>
        <p:nvGrpSpPr>
          <p:cNvPr id="81" name="rows"/>
          <p:cNvGrpSpPr/>
          <p:nvPr/>
        </p:nvGrpSpPr>
        <p:grpSpPr>
          <a:xfrm>
            <a:off x="829056" y="2114550"/>
            <a:ext cx="10334244" cy="1852041"/>
            <a:chOff x="829056" y="2114550"/>
            <a:chExt cx="10334244" cy="1852041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小写：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1369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大写：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676400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 w="1143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854584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238375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416559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2800350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978534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362325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540509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924300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102484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4486275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664459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5048250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226434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5610225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788409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172200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350384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734175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912359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7296150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474334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7858125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036309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8420100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598284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8982075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160259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9544050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722234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10106025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284209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10668000" y="21145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 w="11430">
              <a:solidFill>
                <a:schemeClr val="accent1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0846184" y="2206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1676400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 w="11430">
              <a:solidFill>
                <a:schemeClr val="accent1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851127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2238375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2413102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9" name="Rectangle 49"/>
            <p:cNvSpPr/>
            <p:nvPr/>
          </p:nvSpPr>
          <p:spPr>
            <a:xfrm>
              <a:off x="2800350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2975077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51" name="Rectangle 51"/>
            <p:cNvSpPr/>
            <p:nvPr/>
          </p:nvSpPr>
          <p:spPr>
            <a:xfrm>
              <a:off x="3362325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3537052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53" name="Rectangle 53"/>
            <p:cNvSpPr/>
            <p:nvPr/>
          </p:nvSpPr>
          <p:spPr>
            <a:xfrm>
              <a:off x="3924300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4099027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55" name="Rectangle 55"/>
            <p:cNvSpPr/>
            <p:nvPr/>
          </p:nvSpPr>
          <p:spPr>
            <a:xfrm>
              <a:off x="4486275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4661002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57" name="Rectangle 57"/>
            <p:cNvSpPr/>
            <p:nvPr/>
          </p:nvSpPr>
          <p:spPr>
            <a:xfrm>
              <a:off x="5048250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5222977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59" name="Rectangle 59"/>
            <p:cNvSpPr/>
            <p:nvPr/>
          </p:nvSpPr>
          <p:spPr>
            <a:xfrm>
              <a:off x="5610225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5784952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61" name="Rectangle 61"/>
            <p:cNvSpPr/>
            <p:nvPr/>
          </p:nvSpPr>
          <p:spPr>
            <a:xfrm>
              <a:off x="6172200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6346927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63" name="Rectangle 63"/>
            <p:cNvSpPr/>
            <p:nvPr/>
          </p:nvSpPr>
          <p:spPr>
            <a:xfrm>
              <a:off x="6734175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6908902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</a:t>
              </a:r>
            </a:p>
          </p:txBody>
        </p:sp>
        <p:sp>
          <p:nvSpPr>
            <p:cNvPr id="65" name="Rectangle 65"/>
            <p:cNvSpPr/>
            <p:nvPr/>
          </p:nvSpPr>
          <p:spPr>
            <a:xfrm>
              <a:off x="7296150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7470877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</a:t>
              </a:r>
            </a:p>
          </p:txBody>
        </p:sp>
        <p:sp>
          <p:nvSpPr>
            <p:cNvPr id="67" name="Rectangle 67"/>
            <p:cNvSpPr/>
            <p:nvPr/>
          </p:nvSpPr>
          <p:spPr>
            <a:xfrm>
              <a:off x="7858125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8032852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69" name="Rectangle 69"/>
            <p:cNvSpPr/>
            <p:nvPr/>
          </p:nvSpPr>
          <p:spPr>
            <a:xfrm>
              <a:off x="8420100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8594827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71" name="Rectangle 71"/>
            <p:cNvSpPr/>
            <p:nvPr/>
          </p:nvSpPr>
          <p:spPr>
            <a:xfrm>
              <a:off x="8982075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9156802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73" name="Rectangle 73"/>
            <p:cNvSpPr/>
            <p:nvPr/>
          </p:nvSpPr>
          <p:spPr>
            <a:xfrm>
              <a:off x="9544050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9718777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75" name="Rectangle 75"/>
            <p:cNvSpPr/>
            <p:nvPr/>
          </p:nvSpPr>
          <p:spPr>
            <a:xfrm>
              <a:off x="10106025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1430">
              <a:solidFill>
                <a:schemeClr val="accent6"/>
              </a:solidFill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10280752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77" name="Rectangle 77"/>
            <p:cNvSpPr/>
            <p:nvPr/>
          </p:nvSpPr>
          <p:spPr>
            <a:xfrm>
              <a:off x="10668000" y="3105150"/>
              <a:ext cx="495300" cy="41910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 w="11430">
              <a:solidFill>
                <a:schemeClr val="accent1"/>
              </a:solidFill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10842727" y="3197225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5513710" y="2667000"/>
              <a:ext cx="116458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q 离 a 16 步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5234592" y="3657600"/>
              <a:ext cx="172281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Q 离 A 也是 16 步</a:t>
              </a:r>
            </a:p>
          </p:txBody>
        </p:sp>
      </p:grpSp>
      <p:grpSp>
        <p:nvGrpSpPr>
          <p:cNvPr id="83" name="steps"/>
          <p:cNvGrpSpPr/>
          <p:nvPr/>
        </p:nvGrpSpPr>
        <p:grpSpPr>
          <a:xfrm>
            <a:off x="829056" y="4064000"/>
            <a:ext cx="6990588" cy="771144"/>
            <a:chOff x="829056" y="4064000"/>
            <a:chExt cx="6990588" cy="771144"/>
          </a:xfrm>
        </p:grpSpPr>
        <p:sp>
          <p:nvSpPr>
            <p:cNvPr id="82" name="TextBox 82"/>
            <p:cNvSpPr txBox="1"/>
            <p:nvPr/>
          </p:nvSpPr>
          <p:spPr>
            <a:xfrm>
              <a:off x="829056" y="4064000"/>
              <a:ext cx="6990588" cy="771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- 'a'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：算出离小写起点 a 的距离（q 是 113 - 97 = 16）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 'A'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：从大写起点 A 往后走同样的距离（65 + 16 = 81，即 'Q'）</a:t>
              </a:r>
            </a:p>
          </p:txBody>
        </p:sp>
      </p:grpSp>
      <p:grpSp>
        <p:nvGrpSpPr>
          <p:cNvPr id="86" name="formula"/>
          <p:cNvGrpSpPr/>
          <p:nvPr/>
        </p:nvGrpSpPr>
        <p:grpSpPr>
          <a:xfrm>
            <a:off x="838200" y="5334000"/>
            <a:ext cx="10515600" cy="609600"/>
            <a:chOff x="838200" y="5334000"/>
            <a:chExt cx="10515600" cy="609600"/>
          </a:xfrm>
        </p:grpSpPr>
        <p:sp>
          <p:nvSpPr>
            <p:cNvPr id="84" name="Rectangle 84"/>
            <p:cNvSpPr/>
            <p:nvPr/>
          </p:nvSpPr>
          <p:spPr>
            <a:xfrm>
              <a:off x="838200" y="5334000"/>
              <a:ext cx="10515600" cy="609600"/>
            </a:xfrm>
            <a:prstGeom prst="roundRect">
              <a:avLst>
                <a:gd name="adj" fmla="val 1562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4321207" y="5476875"/>
              <a:ext cx="354958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ans = ch - 'a' + 'A';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六、例 2-6 字母转换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2-6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52650"/>
            <a:ext cx="5334000" cy="3593782"/>
            <a:chOff x="838200" y="2152650"/>
            <a:chExt cx="5334000" cy="3593782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5334000" cy="359378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52650"/>
              <a:ext cx="38100" cy="35937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366962"/>
              <a:ext cx="3302000" cy="32556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42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ch, ans;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ch;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ans = ch - 'a' + 'A';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ans;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P21 · 例 2-6 代码</a:t>
              </a:r>
            </a:p>
          </p:txBody>
        </p:sp>
      </p:grpSp>
      <p:grpSp>
        <p:nvGrpSpPr>
          <p:cNvPr id="24" name="console"/>
          <p:cNvGrpSpPr/>
          <p:nvPr/>
        </p:nvGrpSpPr>
        <p:grpSpPr>
          <a:xfrm>
            <a:off x="6847713" y="2152650"/>
            <a:ext cx="4506087" cy="2054035"/>
            <a:chOff x="6847713" y="2152650"/>
            <a:chExt cx="4506087" cy="2054035"/>
          </a:xfrm>
        </p:grpSpPr>
        <p:sp>
          <p:nvSpPr>
            <p:cNvPr id="15" name="Rectangle 15"/>
            <p:cNvSpPr/>
            <p:nvPr/>
          </p:nvSpPr>
          <p:spPr>
            <a:xfrm>
              <a:off x="6858000" y="2152650"/>
              <a:ext cx="4495800" cy="1562100"/>
            </a:xfrm>
            <a:prstGeom prst="roundRect">
              <a:avLst>
                <a:gd name="adj" fmla="val 48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858000" y="2152650"/>
              <a:ext cx="4495800" cy="384810"/>
            </a:xfrm>
            <a:prstGeom prst="roundRect">
              <a:avLst>
                <a:gd name="adj" fmla="val 19802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858000" y="2392680"/>
              <a:ext cx="4495800" cy="14382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972300" y="228790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162800" y="228790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353300" y="228790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50861" y="2239645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018782" y="2786380"/>
              <a:ext cx="168021" cy="7955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30"/>
                </a:lnSpc>
              </a:pPr>
              <a:r>
                <a:rPr lang="en-US" sz="21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q</a:t>
              </a:r>
              <a:br>
                <a:rPr lang="en-US" sz="21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847713" y="3810635"/>
              <a:ext cx="263856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再测试：a → A，z → Z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6858000" y="4484370"/>
            <a:ext cx="4495800" cy="1465898"/>
            <a:chOff x="6858000" y="4484370"/>
            <a:chExt cx="4495800" cy="1465898"/>
          </a:xfrm>
        </p:grpSpPr>
        <p:sp>
          <p:nvSpPr>
            <p:cNvPr id="25" name="Rectangle 25"/>
            <p:cNvSpPr/>
            <p:nvPr/>
          </p:nvSpPr>
          <p:spPr>
            <a:xfrm>
              <a:off x="6858000" y="4484370"/>
              <a:ext cx="4495800" cy="1465898"/>
            </a:xfrm>
            <a:prstGeom prst="roundRect">
              <a:avLst>
                <a:gd name="adj" fmla="val 519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058406" y="472471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68006" y="4648518"/>
              <a:ext cx="2155698" cy="1121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3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 存的是数字 81，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但它是 char 类型，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输出字符 Q。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六、例 2-6 字母转换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62006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方法二：大小写相差 32</a:t>
            </a:r>
          </a:p>
        </p:txBody>
      </p:sp>
      <p:grpSp>
        <p:nvGrpSpPr>
          <p:cNvPr id="26" name="obs"/>
          <p:cNvGrpSpPr/>
          <p:nvPr/>
        </p:nvGrpSpPr>
        <p:grpSpPr>
          <a:xfrm>
            <a:off x="838200" y="2114550"/>
            <a:ext cx="5715000" cy="1762125"/>
            <a:chOff x="838200" y="2114550"/>
            <a:chExt cx="5715000" cy="17621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7150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大写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小写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91837" y="2196592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差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644775"/>
              <a:ext cx="8010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'A' 65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86837" y="2644775"/>
              <a:ext cx="723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 97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791837" y="26447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299085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2990850"/>
              <a:ext cx="5715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082925"/>
              <a:ext cx="8010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'B' 66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86837" y="3082925"/>
              <a:ext cx="723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'b' 98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791837" y="30829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4290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521075"/>
              <a:ext cx="8010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'Z' 90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86837" y="3521075"/>
              <a:ext cx="8510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'z' 122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791837" y="35210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386715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rule"/>
          <p:cNvGrpSpPr/>
          <p:nvPr/>
        </p:nvGrpSpPr>
        <p:grpSpPr>
          <a:xfrm>
            <a:off x="6858000" y="2114550"/>
            <a:ext cx="4495800" cy="1752600"/>
            <a:chOff x="6858000" y="2114550"/>
            <a:chExt cx="4495800" cy="1752600"/>
          </a:xfrm>
        </p:grpSpPr>
        <p:sp>
          <p:nvSpPr>
            <p:cNvPr id="27" name="Rectangle 27"/>
            <p:cNvSpPr/>
            <p:nvPr/>
          </p:nvSpPr>
          <p:spPr>
            <a:xfrm>
              <a:off x="6858000" y="2114550"/>
              <a:ext cx="4495800" cy="1752600"/>
            </a:xfrm>
            <a:prstGeom prst="roundRect">
              <a:avLst>
                <a:gd name="adj" fmla="val 543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115556" y="23558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因此：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114794" y="2819400"/>
              <a:ext cx="2171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小写 → 大写：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- 32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114794" y="3314700"/>
              <a:ext cx="2171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大写 → 小写：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+ 32</a:t>
              </a:r>
            </a:p>
          </p:txBody>
        </p:sp>
      </p:grpSp>
      <p:grpSp>
        <p:nvGrpSpPr>
          <p:cNvPr id="35" name="code"/>
          <p:cNvGrpSpPr/>
          <p:nvPr/>
        </p:nvGrpSpPr>
        <p:grpSpPr>
          <a:xfrm>
            <a:off x="838200" y="4191000"/>
            <a:ext cx="7239000" cy="1133475"/>
            <a:chOff x="838200" y="4191000"/>
            <a:chExt cx="7239000" cy="1133475"/>
          </a:xfrm>
        </p:grpSpPr>
        <p:sp>
          <p:nvSpPr>
            <p:cNvPr id="32" name="Rectangle 32"/>
            <p:cNvSpPr/>
            <p:nvPr/>
          </p:nvSpPr>
          <p:spPr>
            <a:xfrm>
              <a:off x="838200" y="4191000"/>
              <a:ext cx="7239000" cy="1133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4191000"/>
              <a:ext cx="38100" cy="1133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9368" y="4356100"/>
              <a:ext cx="5737479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upper = 'B';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char lower = upper + 32;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66 + 32 = 98，即 'b'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lower;</a:t>
              </a:r>
            </a:p>
          </p:txBody>
        </p:sp>
      </p:grpSp>
      <p:grpSp>
        <p:nvGrpSpPr>
          <p:cNvPr id="39" name="note"/>
          <p:cNvGrpSpPr/>
          <p:nvPr/>
        </p:nvGrpSpPr>
        <p:grpSpPr>
          <a:xfrm>
            <a:off x="838200" y="5448300"/>
            <a:ext cx="10515600" cy="552450"/>
            <a:chOff x="838200" y="5448300"/>
            <a:chExt cx="10515600" cy="552450"/>
          </a:xfrm>
        </p:grpSpPr>
        <p:sp>
          <p:nvSpPr>
            <p:cNvPr id="36" name="Rectangle 36"/>
            <p:cNvSpPr/>
            <p:nvPr/>
          </p:nvSpPr>
          <p:spPr>
            <a:xfrm>
              <a:off x="838200" y="54483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974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49349" y="5619750"/>
              <a:ext cx="660806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大写 → 小写 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+32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，小写 → 大写 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-32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。请记在书本 P21 例 2-7 的上方。</a:t>
              </a:r>
            </a:p>
          </p:txBody>
        </p:sp>
      </p:grpSp>
      <p:grpSp>
        <p:nvGrpSpPr>
          <p:cNvPr id="41" name="bookref"/>
          <p:cNvGrpSpPr/>
          <p:nvPr/>
        </p:nvGrpSpPr>
        <p:grpSpPr>
          <a:xfrm>
            <a:off x="8888863" y="6121400"/>
            <a:ext cx="2471795" cy="264033"/>
            <a:chOff x="8888863" y="6121400"/>
            <a:chExt cx="2471795" cy="264033"/>
          </a:xfrm>
        </p:grpSpPr>
        <p:sp>
          <p:nvSpPr>
            <p:cNvPr id="40" name="TextBox 40"/>
            <p:cNvSpPr txBox="1"/>
            <p:nvPr/>
          </p:nvSpPr>
          <p:spPr>
            <a:xfrm>
              <a:off x="8888863" y="6121400"/>
              <a:ext cx="24717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P21 · 例 2-6 分析第二段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六、例 2-6 字母转换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反过来：输入大写字母，输出小写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29056" y="2057400"/>
            <a:ext cx="5276088" cy="1412494"/>
            <a:chOff x="829056" y="2057400"/>
            <a:chExt cx="5276088" cy="141249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57400"/>
              <a:ext cx="527608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：输入一个大写字母，输出它的小写形式。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样例输出：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11785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请用两种方法写出关键的一行：</a:t>
              </a:r>
            </a:p>
          </p:txBody>
        </p:sp>
      </p:grpSp>
      <p:grpSp>
        <p:nvGrpSpPr>
          <p:cNvPr id="18" name="a"/>
          <p:cNvGrpSpPr/>
          <p:nvPr/>
        </p:nvGrpSpPr>
        <p:grpSpPr>
          <a:xfrm>
            <a:off x="838200" y="3619500"/>
            <a:ext cx="10515600" cy="2419350"/>
            <a:chOff x="838200" y="3619500"/>
            <a:chExt cx="10515600" cy="2419350"/>
          </a:xfrm>
        </p:grpSpPr>
        <p:sp>
          <p:nvSpPr>
            <p:cNvPr id="12" name="Rectangle 12"/>
            <p:cNvSpPr/>
            <p:nvPr/>
          </p:nvSpPr>
          <p:spPr>
            <a:xfrm>
              <a:off x="838200" y="3619500"/>
              <a:ext cx="6667500" cy="2419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619500"/>
              <a:ext cx="38100" cy="2419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9749" y="3787775"/>
              <a:ext cx="4591050" cy="21758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ch;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ch;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char ans = ch - 'A' + 'a';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方法一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// 或者 char ans = ch + 32;  // 方法二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ans;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810500" y="3619500"/>
              <a:ext cx="3543300" cy="1466850"/>
            </a:xfrm>
            <a:prstGeom prst="roundRect">
              <a:avLst>
                <a:gd name="adj" fmla="val 519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012049" y="3790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检查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621649" y="3752850"/>
              <a:ext cx="1420622" cy="1223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起点换了方向：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先减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大写 A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再加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小写 a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C → c 验证。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六、例 2-6 字母转换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独立尝试：输出字母和它的编号</a:t>
            </a:r>
          </a:p>
        </p:txBody>
      </p:sp>
      <p:grpSp>
        <p:nvGrpSpPr>
          <p:cNvPr id="14" name="q"/>
          <p:cNvGrpSpPr/>
          <p:nvPr/>
        </p:nvGrpSpPr>
        <p:grpSpPr>
          <a:xfrm>
            <a:off x="829056" y="2070100"/>
            <a:ext cx="7299198" cy="1416431"/>
            <a:chOff x="829056" y="2070100"/>
            <a:chExt cx="7299198" cy="1416431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729919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：输入一个大写字母，在同一行输出这个字母和它的 ASCII 码，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中间用一个空格隔开。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1178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85594" y="3105150"/>
              <a:ext cx="1723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991356" y="31178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样例输出：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247894" y="3105150"/>
              <a:ext cx="6300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 72</a:t>
              </a:r>
            </a:p>
          </p:txBody>
        </p:sp>
      </p:grpSp>
      <p:grpSp>
        <p:nvGrpSpPr>
          <p:cNvPr id="26" name="a"/>
          <p:cNvGrpSpPr/>
          <p:nvPr/>
        </p:nvGrpSpPr>
        <p:grpSpPr>
          <a:xfrm>
            <a:off x="838200" y="3714750"/>
            <a:ext cx="10515600" cy="1990725"/>
            <a:chOff x="838200" y="3714750"/>
            <a:chExt cx="10515600" cy="1990725"/>
          </a:xfrm>
        </p:grpSpPr>
        <p:sp>
          <p:nvSpPr>
            <p:cNvPr id="15" name="Rectangle 15"/>
            <p:cNvSpPr/>
            <p:nvPr/>
          </p:nvSpPr>
          <p:spPr>
            <a:xfrm>
              <a:off x="838200" y="3714750"/>
              <a:ext cx="6667500" cy="1990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714750"/>
              <a:ext cx="38100" cy="1990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39368" y="3879850"/>
              <a:ext cx="4742117" cy="1751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ch;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ch;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ch &lt;&lt; " " &lt;&lt; (int)ch &lt;&lt; endl;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001000" y="3714750"/>
              <a:ext cx="33528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001000" y="3714750"/>
              <a:ext cx="3352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001000" y="3905250"/>
              <a:ext cx="3352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8115300" y="3810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8305800" y="3810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8496300" y="3810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795004" y="3771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163306" y="4219575"/>
              <a:ext cx="52120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H</a:t>
              </a:r>
              <a:br>
                <a:rPr lang="en-US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H 72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46300"/>
            <a:ext cx="4864608" cy="352044"/>
            <a:chOff x="829056" y="2146300"/>
            <a:chExt cx="4864608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回到开头：小明说的那句话，现在会写了吗？</a:t>
              </a:r>
            </a:p>
          </p:txBody>
        </p:sp>
      </p:grpSp>
      <p:grpSp>
        <p:nvGrpSpPr>
          <p:cNvPr id="14" name="pt1"/>
          <p:cNvGrpSpPr/>
          <p:nvPr/>
        </p:nvGrpSpPr>
        <p:grpSpPr>
          <a:xfrm>
            <a:off x="895350" y="2800350"/>
            <a:ext cx="6704297" cy="391351"/>
            <a:chOff x="895350" y="2800350"/>
            <a:chExt cx="6704297" cy="391351"/>
          </a:xfrm>
        </p:grpSpPr>
        <p:sp>
          <p:nvSpPr>
            <p:cNvPr id="11" name="Ellipse 11"/>
            <p:cNvSpPr/>
            <p:nvPr/>
          </p:nvSpPr>
          <p:spPr>
            <a:xfrm>
              <a:off x="895350" y="28003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94280" y="28440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81887" y="2854325"/>
              <a:ext cx="62177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转义符以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\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开头：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换行，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制表，\\ 反斜杠，\" 双引号</a:t>
              </a:r>
            </a:p>
          </p:txBody>
        </p:sp>
      </p:grpSp>
      <p:grpSp>
        <p:nvGrpSpPr>
          <p:cNvPr id="18" name="pt2"/>
          <p:cNvGrpSpPr/>
          <p:nvPr/>
        </p:nvGrpSpPr>
        <p:grpSpPr>
          <a:xfrm>
            <a:off x="895350" y="3429000"/>
            <a:ext cx="7989368" cy="391351"/>
            <a:chOff x="895350" y="3429000"/>
            <a:chExt cx="7989368" cy="391351"/>
          </a:xfrm>
        </p:grpSpPr>
        <p:sp>
          <p:nvSpPr>
            <p:cNvPr id="15" name="Ellipse 15"/>
            <p:cNvSpPr/>
            <p:nvPr/>
          </p:nvSpPr>
          <p:spPr>
            <a:xfrm>
              <a:off x="895350" y="34290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4280" y="34726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81887" y="3482975"/>
              <a:ext cx="75028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存一个字符，用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单引号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c = 'A';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；cin 读 char 会跳过空格</a:t>
              </a:r>
            </a:p>
          </p:txBody>
        </p:sp>
      </p:grpSp>
      <p:grpSp>
        <p:nvGrpSpPr>
          <p:cNvPr id="22" name="pt3"/>
          <p:cNvGrpSpPr/>
          <p:nvPr/>
        </p:nvGrpSpPr>
        <p:grpSpPr>
          <a:xfrm>
            <a:off x="895350" y="4057650"/>
            <a:ext cx="8889712" cy="391351"/>
            <a:chOff x="895350" y="4057650"/>
            <a:chExt cx="8889712" cy="391351"/>
          </a:xfrm>
        </p:grpSpPr>
        <p:sp>
          <p:nvSpPr>
            <p:cNvPr id="19" name="Ellipse 19"/>
            <p:cNvSpPr/>
            <p:nvPr/>
          </p:nvSpPr>
          <p:spPr>
            <a:xfrm>
              <a:off x="895350" y="4057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4280" y="4101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81887" y="4111625"/>
              <a:ext cx="84031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字符的本质是整数（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ASCII 码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）：记住 '0'=48、'A'=65、'a'=97，各段连续排列</a:t>
              </a:r>
            </a:p>
          </p:txBody>
        </p:sp>
      </p:grpSp>
      <p:grpSp>
        <p:nvGrpSpPr>
          <p:cNvPr id="26" name="pt4"/>
          <p:cNvGrpSpPr/>
          <p:nvPr/>
        </p:nvGrpSpPr>
        <p:grpSpPr>
          <a:xfrm>
            <a:off x="895350" y="4686300"/>
            <a:ext cx="8052476" cy="391351"/>
            <a:chOff x="895350" y="4686300"/>
            <a:chExt cx="8052476" cy="391351"/>
          </a:xfrm>
        </p:grpSpPr>
        <p:sp>
          <p:nvSpPr>
            <p:cNvPr id="23" name="Ellipse 23"/>
            <p:cNvSpPr/>
            <p:nvPr/>
          </p:nvSpPr>
          <p:spPr>
            <a:xfrm>
              <a:off x="895350" y="46863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94280" y="47299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81887" y="4740275"/>
              <a:ext cx="756593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强制类型转换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(类型)值：(int) 看编号，(char) 看字符，(int) 舍去小数</a:t>
              </a:r>
            </a:p>
          </p:txBody>
        </p:sp>
      </p:grpSp>
      <p:grpSp>
        <p:nvGrpSpPr>
          <p:cNvPr id="30" name="pt5"/>
          <p:cNvGrpSpPr/>
          <p:nvPr/>
        </p:nvGrpSpPr>
        <p:grpSpPr>
          <a:xfrm>
            <a:off x="895350" y="5314950"/>
            <a:ext cx="7290448" cy="391351"/>
            <a:chOff x="895350" y="5314950"/>
            <a:chExt cx="7290448" cy="391351"/>
          </a:xfrm>
        </p:grpSpPr>
        <p:sp>
          <p:nvSpPr>
            <p:cNvPr id="27" name="Ellipse 27"/>
            <p:cNvSpPr/>
            <p:nvPr/>
          </p:nvSpPr>
          <p:spPr>
            <a:xfrm>
              <a:off x="895350" y="5314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94280" y="5358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381887" y="5368925"/>
              <a:ext cx="68039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字母转换：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保留距离、换起点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- 'a' + 'A'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；大小写相差 32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774700"/>
            <a:ext cx="3913632" cy="704088"/>
            <a:chOff x="4139184" y="77470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77470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22" name="hw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4669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5104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387" y="2476500"/>
              <a:ext cx="2606040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完成三份课后习题：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转义符与字符类型、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字符与 ASCII 码、类型转化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35909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36343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2387" y="3600450"/>
              <a:ext cx="2343912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网站完成 #B0013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【深基2.例2】英文字母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44100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44535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2387" y="4419600"/>
              <a:ext cx="247497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上机完成例 2-6 字母转换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（洛谷 P5704）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33475" y="52292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25982" y="52726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2387" y="5264150"/>
              <a:ext cx="25191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P15–21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108" y="256540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格式化输入输出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537" y="3556000"/>
              <a:ext cx="2518664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平均分 83.3333 只想保留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位小数输出成 83.3，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该怎么写？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2026-11-04T13:15:00Z</dcterms:created>
  <dcterms:modified xsi:type="dcterms:W3CDTF">2026-11-04T13:15:00Z</dcterms:modified>
  <cp:category/>
  <cp:contentStatus/>
</cp:coreProperties>
</file>