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100"/>
  </p:notesMasterIdLst>
  <p:handoutMasterIdLst>
    <p:handoutMasterId r:id="rId101"/>
  </p:handoutMasterIdLst>
  <p:sldIdLst>
    <p:sldId id="256" r:id="rId2"/>
    <p:sldId id="517" r:id="rId3"/>
    <p:sldId id="530" r:id="rId4"/>
    <p:sldId id="287" r:id="rId5"/>
    <p:sldId id="302" r:id="rId6"/>
    <p:sldId id="518" r:id="rId7"/>
    <p:sldId id="322" r:id="rId8"/>
    <p:sldId id="321" r:id="rId9"/>
    <p:sldId id="323" r:id="rId10"/>
    <p:sldId id="519" r:id="rId11"/>
    <p:sldId id="521" r:id="rId12"/>
    <p:sldId id="520" r:id="rId13"/>
    <p:sldId id="522" r:id="rId14"/>
    <p:sldId id="524" r:id="rId15"/>
    <p:sldId id="324" r:id="rId16"/>
    <p:sldId id="326" r:id="rId17"/>
    <p:sldId id="327" r:id="rId18"/>
    <p:sldId id="534" r:id="rId19"/>
    <p:sldId id="325" r:id="rId20"/>
    <p:sldId id="527" r:id="rId21"/>
    <p:sldId id="528" r:id="rId22"/>
    <p:sldId id="329" r:id="rId23"/>
    <p:sldId id="526" r:id="rId24"/>
    <p:sldId id="536" r:id="rId25"/>
    <p:sldId id="525" r:id="rId26"/>
    <p:sldId id="523" r:id="rId27"/>
    <p:sldId id="578" r:id="rId28"/>
    <p:sldId id="579" r:id="rId29"/>
    <p:sldId id="577" r:id="rId30"/>
    <p:sldId id="580" r:id="rId31"/>
    <p:sldId id="581" r:id="rId32"/>
    <p:sldId id="582" r:id="rId33"/>
    <p:sldId id="583" r:id="rId34"/>
    <p:sldId id="331" r:id="rId35"/>
    <p:sldId id="574" r:id="rId36"/>
    <p:sldId id="575" r:id="rId37"/>
    <p:sldId id="584" r:id="rId38"/>
    <p:sldId id="585" r:id="rId39"/>
    <p:sldId id="586" r:id="rId40"/>
    <p:sldId id="587" r:id="rId41"/>
    <p:sldId id="332" r:id="rId42"/>
    <p:sldId id="588" r:id="rId43"/>
    <p:sldId id="589" r:id="rId44"/>
    <p:sldId id="369" r:id="rId45"/>
    <p:sldId id="590" r:id="rId46"/>
    <p:sldId id="591" r:id="rId47"/>
    <p:sldId id="592" r:id="rId48"/>
    <p:sldId id="342" r:id="rId49"/>
    <p:sldId id="368" r:id="rId50"/>
    <p:sldId id="593" r:id="rId51"/>
    <p:sldId id="576" r:id="rId52"/>
    <p:sldId id="595" r:id="rId53"/>
    <p:sldId id="594" r:id="rId54"/>
    <p:sldId id="596" r:id="rId55"/>
    <p:sldId id="597" r:id="rId56"/>
    <p:sldId id="598" r:id="rId57"/>
    <p:sldId id="600" r:id="rId58"/>
    <p:sldId id="601" r:id="rId59"/>
    <p:sldId id="371" r:id="rId60"/>
    <p:sldId id="532" r:id="rId61"/>
    <p:sldId id="335" r:id="rId62"/>
    <p:sldId id="535" r:id="rId63"/>
    <p:sldId id="339" r:id="rId64"/>
    <p:sldId id="372" r:id="rId65"/>
    <p:sldId id="537" r:id="rId66"/>
    <p:sldId id="538" r:id="rId67"/>
    <p:sldId id="540" r:id="rId68"/>
    <p:sldId id="539" r:id="rId69"/>
    <p:sldId id="541" r:id="rId70"/>
    <p:sldId id="542" r:id="rId71"/>
    <p:sldId id="543" r:id="rId72"/>
    <p:sldId id="545" r:id="rId73"/>
    <p:sldId id="546" r:id="rId74"/>
    <p:sldId id="547" r:id="rId75"/>
    <p:sldId id="548" r:id="rId76"/>
    <p:sldId id="549" r:id="rId77"/>
    <p:sldId id="550" r:id="rId78"/>
    <p:sldId id="552" r:id="rId79"/>
    <p:sldId id="553" r:id="rId80"/>
    <p:sldId id="554" r:id="rId81"/>
    <p:sldId id="555" r:id="rId82"/>
    <p:sldId id="556" r:id="rId83"/>
    <p:sldId id="381" r:id="rId84"/>
    <p:sldId id="557" r:id="rId85"/>
    <p:sldId id="558" r:id="rId86"/>
    <p:sldId id="559" r:id="rId87"/>
    <p:sldId id="560" r:id="rId88"/>
    <p:sldId id="561" r:id="rId89"/>
    <p:sldId id="563" r:id="rId90"/>
    <p:sldId id="564" r:id="rId91"/>
    <p:sldId id="565" r:id="rId92"/>
    <p:sldId id="566" r:id="rId93"/>
    <p:sldId id="567" r:id="rId94"/>
    <p:sldId id="569" r:id="rId95"/>
    <p:sldId id="568" r:id="rId96"/>
    <p:sldId id="570" r:id="rId97"/>
    <p:sldId id="571" r:id="rId98"/>
    <p:sldId id="572" r:id="rId99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5282"/>
    <a:srgbClr val="E9EBF5"/>
    <a:srgbClr val="FF9301"/>
    <a:srgbClr val="A9D18E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505E3EF-67EA-436B-97B2-0124C06EBD24}" styleName="中度样式 4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度样式 4 - 强调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198" autoAdjust="0"/>
  </p:normalViewPr>
  <p:slideViewPr>
    <p:cSldViewPr>
      <p:cViewPr varScale="1">
        <p:scale>
          <a:sx n="119" d="100"/>
          <a:sy n="119" d="100"/>
        </p:scale>
        <p:origin x="279" y="6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93" d="100"/>
          <a:sy n="93" d="100"/>
        </p:scale>
        <p:origin x="771" y="4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997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&amp;&amp;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：就像妈妈说：你必须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做完作业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并且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打扫了房间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，才能出去玩。 少一个都不行。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||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：就像点餐时说：我可以吃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米饭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或者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面条</a:t>
            </a:r>
            <a:r>
              <a:rPr lang="zh-CN" altLang="en-US" sz="1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。有一个就行。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78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505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2"/>
            <a:ext cx="3901440" cy="34290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2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86400" y="5105400"/>
            <a:ext cx="2804160" cy="34290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492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042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sz="2800" spc="-5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sz="2800" spc="-75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sz="2800" spc="-5">
                <a:solidFill>
                  <a:srgbClr val="FFFFFF"/>
                </a:solidFill>
                <a:latin typeface="微软雅黑"/>
                <a:cs typeface="微软雅黑"/>
              </a:rPr>
              <a:t>语言基础</a:t>
            </a: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766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/>
              <a:t>运算符</a:t>
            </a:r>
            <a:endParaRPr lang="en-US" altLang="zh-CN" sz="3600" b="1" dirty="0"/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88958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43000" y="2925634"/>
            <a:ext cx="10210800" cy="13042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Consolas" panose="020B0609020204030204" pitchFamily="49" charset="0"/>
              </a:rPr>
              <a:t>既然是学习运算符，那我们最熟悉并且在之前所学习过的是运算符是：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Consolas" panose="020B0609020204030204" pitchFamily="49" charset="0"/>
              </a:rPr>
              <a:t>算术运算符</a:t>
            </a:r>
            <a:endParaRPr kumimoji="0" lang="zh-CN" altLang="zh-CN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A61E34C-7724-8F2A-D841-E2B4D270A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895600"/>
            <a:ext cx="10210800" cy="13042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Consolas" panose="020B0609020204030204" pitchFamily="49" charset="0"/>
              </a:rPr>
              <a:t>既然是学习运算符，那我们最熟悉并且在之前所学习过的是运算符是：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Consolas" panose="020B0609020204030204" pitchFamily="49" charset="0"/>
              </a:rPr>
              <a:t>算术运算符</a:t>
            </a:r>
            <a:endParaRPr kumimoji="0" lang="zh-CN" altLang="zh-CN" sz="32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44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 rot="21600000">
            <a:off x="1244904" y="1366087"/>
            <a:ext cx="10058402" cy="4675556"/>
            <a:chOff x="0" y="0"/>
            <a:chExt cx="10058402" cy="4675556"/>
          </a:xfrm>
        </p:grpSpPr>
        <p:sp>
          <p:nvSpPr>
            <p:cNvPr id="86" name="path"/>
            <p:cNvSpPr/>
            <p:nvPr/>
          </p:nvSpPr>
          <p:spPr>
            <a:xfrm>
              <a:off x="0" y="0"/>
              <a:ext cx="10058402" cy="771182"/>
            </a:xfrm>
            <a:custGeom>
              <a:avLst/>
              <a:gdLst/>
              <a:ahLst/>
              <a:cxnLst/>
              <a:rect l="0" t="0" r="0" b="0"/>
              <a:pathLst>
                <a:path w="15840" h="1214">
                  <a:moveTo>
                    <a:pt x="0" y="1214"/>
                  </a:moveTo>
                  <a:lnTo>
                    <a:pt x="5280" y="1214"/>
                  </a:lnTo>
                  <a:lnTo>
                    <a:pt x="5280" y="0"/>
                  </a:lnTo>
                  <a:lnTo>
                    <a:pt x="0" y="0"/>
                  </a:lnTo>
                  <a:lnTo>
                    <a:pt x="0" y="1214"/>
                  </a:lnTo>
                  <a:close/>
                </a:path>
                <a:path w="15840" h="1214">
                  <a:moveTo>
                    <a:pt x="5280" y="1214"/>
                  </a:moveTo>
                  <a:lnTo>
                    <a:pt x="10560" y="1214"/>
                  </a:lnTo>
                  <a:lnTo>
                    <a:pt x="10560" y="0"/>
                  </a:lnTo>
                  <a:lnTo>
                    <a:pt x="5280" y="0"/>
                  </a:lnTo>
                  <a:lnTo>
                    <a:pt x="5280" y="1214"/>
                  </a:lnTo>
                  <a:close/>
                </a:path>
                <a:path w="15840" h="1214">
                  <a:moveTo>
                    <a:pt x="10560" y="1214"/>
                  </a:moveTo>
                  <a:lnTo>
                    <a:pt x="15840" y="1214"/>
                  </a:lnTo>
                  <a:lnTo>
                    <a:pt x="15840" y="0"/>
                  </a:lnTo>
                  <a:lnTo>
                    <a:pt x="10560" y="0"/>
                  </a:lnTo>
                  <a:lnTo>
                    <a:pt x="10560" y="1214"/>
                  </a:lnTo>
                  <a:close/>
                </a:path>
              </a:pathLst>
            </a:custGeom>
            <a:solidFill>
              <a:srgbClr val="A5A5A5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88" name="path"/>
            <p:cNvSpPr/>
            <p:nvPr/>
          </p:nvSpPr>
          <p:spPr>
            <a:xfrm>
              <a:off x="0" y="771183"/>
              <a:ext cx="10058402" cy="976096"/>
            </a:xfrm>
            <a:custGeom>
              <a:avLst/>
              <a:gdLst/>
              <a:ahLst/>
              <a:cxnLst/>
              <a:rect l="0" t="0" r="0" b="0"/>
              <a:pathLst>
                <a:path w="15840" h="1537">
                  <a:moveTo>
                    <a:pt x="0" y="1537"/>
                  </a:moveTo>
                  <a:lnTo>
                    <a:pt x="5280" y="1537"/>
                  </a:lnTo>
                  <a:lnTo>
                    <a:pt x="5280" y="0"/>
                  </a:lnTo>
                  <a:lnTo>
                    <a:pt x="0" y="0"/>
                  </a:lnTo>
                  <a:lnTo>
                    <a:pt x="0" y="1537"/>
                  </a:lnTo>
                  <a:close/>
                </a:path>
                <a:path w="15840" h="1537">
                  <a:moveTo>
                    <a:pt x="5280" y="1537"/>
                  </a:moveTo>
                  <a:lnTo>
                    <a:pt x="10560" y="1537"/>
                  </a:lnTo>
                  <a:lnTo>
                    <a:pt x="10560" y="0"/>
                  </a:lnTo>
                  <a:lnTo>
                    <a:pt x="5280" y="0"/>
                  </a:lnTo>
                  <a:lnTo>
                    <a:pt x="5280" y="1537"/>
                  </a:lnTo>
                  <a:close/>
                </a:path>
                <a:path w="15840" h="1537">
                  <a:moveTo>
                    <a:pt x="10560" y="1537"/>
                  </a:moveTo>
                  <a:lnTo>
                    <a:pt x="15840" y="1537"/>
                  </a:lnTo>
                  <a:lnTo>
                    <a:pt x="15840" y="0"/>
                  </a:lnTo>
                  <a:lnTo>
                    <a:pt x="10560" y="0"/>
                  </a:lnTo>
                  <a:lnTo>
                    <a:pt x="10560" y="1537"/>
                  </a:lnTo>
                  <a:close/>
                </a:path>
              </a:pathLst>
            </a:custGeom>
            <a:solidFill>
              <a:srgbClr val="DAE3F3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0" name="path"/>
            <p:cNvSpPr/>
            <p:nvPr/>
          </p:nvSpPr>
          <p:spPr>
            <a:xfrm>
              <a:off x="0" y="1747279"/>
              <a:ext cx="10058402" cy="976096"/>
            </a:xfrm>
            <a:custGeom>
              <a:avLst/>
              <a:gdLst/>
              <a:ahLst/>
              <a:cxnLst/>
              <a:rect l="0" t="0" r="0" b="0"/>
              <a:pathLst>
                <a:path w="15840" h="1537">
                  <a:moveTo>
                    <a:pt x="0" y="1537"/>
                  </a:moveTo>
                  <a:lnTo>
                    <a:pt x="5280" y="1537"/>
                  </a:lnTo>
                  <a:lnTo>
                    <a:pt x="5280" y="0"/>
                  </a:lnTo>
                  <a:lnTo>
                    <a:pt x="0" y="0"/>
                  </a:lnTo>
                  <a:lnTo>
                    <a:pt x="0" y="1537"/>
                  </a:lnTo>
                  <a:close/>
                </a:path>
                <a:path w="15840" h="1537">
                  <a:moveTo>
                    <a:pt x="5280" y="1537"/>
                  </a:moveTo>
                  <a:lnTo>
                    <a:pt x="10560" y="1537"/>
                  </a:lnTo>
                  <a:lnTo>
                    <a:pt x="10560" y="0"/>
                  </a:lnTo>
                  <a:lnTo>
                    <a:pt x="5280" y="0"/>
                  </a:lnTo>
                  <a:lnTo>
                    <a:pt x="5280" y="1537"/>
                  </a:lnTo>
                  <a:close/>
                </a:path>
                <a:path w="15840" h="1537">
                  <a:moveTo>
                    <a:pt x="10560" y="1537"/>
                  </a:moveTo>
                  <a:lnTo>
                    <a:pt x="15840" y="1537"/>
                  </a:lnTo>
                  <a:lnTo>
                    <a:pt x="15840" y="0"/>
                  </a:lnTo>
                  <a:lnTo>
                    <a:pt x="10560" y="0"/>
                  </a:lnTo>
                  <a:lnTo>
                    <a:pt x="10560" y="1537"/>
                  </a:lnTo>
                  <a:close/>
                </a:path>
              </a:pathLst>
            </a:custGeom>
            <a:solidFill>
              <a:srgbClr val="FFF2C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2" name="path"/>
            <p:cNvSpPr/>
            <p:nvPr/>
          </p:nvSpPr>
          <p:spPr>
            <a:xfrm>
              <a:off x="0" y="2723375"/>
              <a:ext cx="10058402" cy="976097"/>
            </a:xfrm>
            <a:custGeom>
              <a:avLst/>
              <a:gdLst/>
              <a:ahLst/>
              <a:cxnLst/>
              <a:rect l="0" t="0" r="0" b="0"/>
              <a:pathLst>
                <a:path w="15840" h="1537">
                  <a:moveTo>
                    <a:pt x="0" y="1537"/>
                  </a:moveTo>
                  <a:lnTo>
                    <a:pt x="5280" y="1537"/>
                  </a:lnTo>
                  <a:lnTo>
                    <a:pt x="5280" y="0"/>
                  </a:lnTo>
                  <a:lnTo>
                    <a:pt x="0" y="0"/>
                  </a:lnTo>
                  <a:lnTo>
                    <a:pt x="0" y="1537"/>
                  </a:lnTo>
                  <a:close/>
                </a:path>
                <a:path w="15840" h="1537">
                  <a:moveTo>
                    <a:pt x="5280" y="1537"/>
                  </a:moveTo>
                  <a:lnTo>
                    <a:pt x="10560" y="1537"/>
                  </a:lnTo>
                  <a:lnTo>
                    <a:pt x="10560" y="0"/>
                  </a:lnTo>
                  <a:lnTo>
                    <a:pt x="5280" y="0"/>
                  </a:lnTo>
                  <a:lnTo>
                    <a:pt x="5280" y="1537"/>
                  </a:lnTo>
                  <a:close/>
                </a:path>
                <a:path w="15840" h="1537">
                  <a:moveTo>
                    <a:pt x="10560" y="1537"/>
                  </a:moveTo>
                  <a:lnTo>
                    <a:pt x="15840" y="1537"/>
                  </a:lnTo>
                  <a:lnTo>
                    <a:pt x="15840" y="0"/>
                  </a:lnTo>
                  <a:lnTo>
                    <a:pt x="10560" y="0"/>
                  </a:lnTo>
                  <a:lnTo>
                    <a:pt x="10560" y="1537"/>
                  </a:lnTo>
                  <a:close/>
                </a:path>
              </a:pathLst>
            </a:custGeom>
            <a:solidFill>
              <a:srgbClr val="EDEDE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4" name="path"/>
            <p:cNvSpPr/>
            <p:nvPr/>
          </p:nvSpPr>
          <p:spPr>
            <a:xfrm>
              <a:off x="0" y="3699460"/>
              <a:ext cx="10058402" cy="976096"/>
            </a:xfrm>
            <a:custGeom>
              <a:avLst/>
              <a:gdLst/>
              <a:ahLst/>
              <a:cxnLst/>
              <a:rect l="0" t="0" r="0" b="0"/>
              <a:pathLst>
                <a:path w="15840" h="1537">
                  <a:moveTo>
                    <a:pt x="0" y="1537"/>
                  </a:moveTo>
                  <a:lnTo>
                    <a:pt x="5280" y="1537"/>
                  </a:lnTo>
                  <a:lnTo>
                    <a:pt x="5280" y="0"/>
                  </a:lnTo>
                  <a:lnTo>
                    <a:pt x="0" y="0"/>
                  </a:lnTo>
                  <a:lnTo>
                    <a:pt x="0" y="1537"/>
                  </a:lnTo>
                  <a:close/>
                </a:path>
                <a:path w="15840" h="1537">
                  <a:moveTo>
                    <a:pt x="5280" y="1537"/>
                  </a:moveTo>
                  <a:lnTo>
                    <a:pt x="10560" y="1537"/>
                  </a:lnTo>
                  <a:lnTo>
                    <a:pt x="10560" y="0"/>
                  </a:lnTo>
                  <a:lnTo>
                    <a:pt x="5280" y="0"/>
                  </a:lnTo>
                  <a:lnTo>
                    <a:pt x="5280" y="1537"/>
                  </a:lnTo>
                  <a:close/>
                </a:path>
                <a:path w="15840" h="1537">
                  <a:moveTo>
                    <a:pt x="10560" y="1537"/>
                  </a:moveTo>
                  <a:lnTo>
                    <a:pt x="15840" y="1537"/>
                  </a:lnTo>
                  <a:lnTo>
                    <a:pt x="15840" y="0"/>
                  </a:lnTo>
                  <a:lnTo>
                    <a:pt x="10560" y="0"/>
                  </a:lnTo>
                  <a:lnTo>
                    <a:pt x="10560" y="1537"/>
                  </a:lnTo>
                  <a:close/>
                </a:path>
              </a:pathLst>
            </a:custGeom>
            <a:solidFill>
              <a:srgbClr val="FBE5D6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96" name="table 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188281"/>
              </p:ext>
            </p:extLst>
          </p:nvPr>
        </p:nvGraphicFramePr>
        <p:xfrm>
          <a:off x="1230571" y="1351756"/>
          <a:ext cx="10119994" cy="4719316"/>
        </p:xfrm>
        <a:graphic>
          <a:graphicData uri="http://schemas.openxmlformats.org/drawingml/2006/table">
            <a:tbl>
              <a:tblPr/>
              <a:tblGrid>
                <a:gridCol w="337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3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80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marL="68135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4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数学符号</a:t>
                      </a:r>
                      <a:endParaRPr lang="en-US" altLang="en-US" sz="40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marL="66865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4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编程符号</a:t>
                      </a:r>
                      <a:endParaRPr lang="en-US" altLang="en-US" sz="40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marL="118300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4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意义</a:t>
                      </a:r>
                      <a:endParaRPr lang="en-US" altLang="en-US" sz="40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169">
                <a:tc>
                  <a:txBody>
                    <a:bodyPr/>
                    <a:lstStyle/>
                    <a:p>
                      <a:pPr marL="152400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800" b="1" kern="0" spc="8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宋体" panose="02010600030101010101" pitchFamily="2" charset="-122"/>
                        </a:rPr>
                        <a:t>+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9034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kern="0" spc="9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宋体" panose="02010600030101010101" pitchFamily="2" charset="-122"/>
                        </a:rPr>
                        <a:t>+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79550" algn="l" rtl="0" eaLnBrk="0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微软雅黑" panose="020B0503020204020204" charset="-122"/>
                        </a:rPr>
                        <a:t>加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169">
                <a:tc>
                  <a:txBody>
                    <a:bodyPr/>
                    <a:lstStyle/>
                    <a:p>
                      <a:pPr marL="1525905" algn="l" rtl="0" eaLnBrk="0">
                        <a:lnSpc>
                          <a:spcPct val="100000"/>
                        </a:lnSpc>
                      </a:pPr>
                      <a:r>
                        <a:rPr lang="en-US" altLang="en-US" sz="2800" b="1" kern="0" spc="8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</a:rPr>
                        <a:t>-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9225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kern="0" spc="9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宋体" panose="02010600030101010101" pitchFamily="2" charset="-122"/>
                        </a:rPr>
                        <a:t>-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8653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微软雅黑" panose="020B0503020204020204" charset="-122"/>
                        </a:rPr>
                        <a:t>减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9169">
                <a:tc>
                  <a:txBody>
                    <a:bodyPr/>
                    <a:lstStyle/>
                    <a:p>
                      <a:pPr marL="1588135" algn="l" rtl="0" eaLnBrk="0">
                        <a:lnSpc>
                          <a:spcPct val="100000"/>
                        </a:lnSpc>
                      </a:pPr>
                      <a:r>
                        <a:rPr sz="2800" b="1" kern="0" spc="8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Arial" panose="020B0604020202020204"/>
                        </a:rPr>
                        <a:t>×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82420" algn="l" rtl="0" eaLnBrk="0">
                        <a:lnSpc>
                          <a:spcPct val="100000"/>
                        </a:lnSpc>
                      </a:pPr>
                      <a:r>
                        <a:rPr sz="2800" b="1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Consolas" panose="020B0609020204030204"/>
                        </a:rPr>
                        <a:t>*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8399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微软雅黑" panose="020B0503020204020204" charset="-122"/>
                        </a:rPr>
                        <a:t>乘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93775">
                <a:tc>
                  <a:txBody>
                    <a:bodyPr/>
                    <a:lstStyle/>
                    <a:p>
                      <a:pPr marL="1590675" algn="l" rtl="0" eaLnBrk="0">
                        <a:lnSpc>
                          <a:spcPct val="100000"/>
                        </a:lnSpc>
                      </a:pPr>
                      <a:r>
                        <a:rPr sz="2800" b="1" kern="0" spc="890" dirty="0">
                          <a:solidFill>
                            <a:srgbClr val="F6356C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Arial" panose="020B0604020202020204"/>
                        </a:rPr>
                        <a:t>÷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610995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kern="0" spc="80" dirty="0">
                          <a:solidFill>
                            <a:srgbClr val="F6356C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Arial" panose="020B0604020202020204"/>
                        </a:rPr>
                        <a:t>/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03680" algn="l" rtl="0" eaLnBrk="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800" b="1" kern="0" spc="-10" dirty="0">
                          <a:solidFill>
                            <a:srgbClr val="F6356C">
                              <a:alpha val="100000"/>
                            </a:srgbClr>
                          </a:solidFill>
                          <a:latin typeface="+mn-ea"/>
                          <a:ea typeface="+mn-ea"/>
                          <a:cs typeface="微软雅黑" panose="020B0503020204020204" charset="-122"/>
                        </a:rPr>
                        <a:t>除</a:t>
                      </a:r>
                      <a:endParaRPr lang="en-US" altLang="en-US" sz="2800" b="1" dirty="0"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</a:t>
            </a:r>
          </a:p>
        </p:txBody>
      </p:sp>
    </p:spTree>
    <p:extLst>
      <p:ext uri="{BB962C8B-B14F-4D97-AF65-F5344CB8AC3E}">
        <p14:creationId xmlns:p14="http://schemas.microsoft.com/office/powerpoint/2010/main" val="763841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4" name="table 5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538177"/>
              </p:ext>
            </p:extLst>
          </p:nvPr>
        </p:nvGraphicFramePr>
        <p:xfrm>
          <a:off x="2667000" y="1752600"/>
          <a:ext cx="6755765" cy="3740147"/>
        </p:xfrm>
        <a:graphic>
          <a:graphicData uri="http://schemas.openxmlformats.org/drawingml/2006/table">
            <a:tbl>
              <a:tblPr/>
              <a:tblGrid>
                <a:gridCol w="3377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80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marL="6826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4000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编程符号</a:t>
                      </a:r>
                      <a:endParaRPr lang="en-US" altLang="en-US" sz="40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marL="118300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4000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意义</a:t>
                      </a:r>
                      <a:endParaRPr lang="en-US" altLang="en-US" sz="40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169">
                <a:tc>
                  <a:txBody>
                    <a:bodyPr/>
                    <a:lstStyle/>
                    <a:p>
                      <a:pPr marL="1485265" algn="l" rtl="0" eaLnBrk="0">
                        <a:lnSpc>
                          <a:spcPct val="78000"/>
                        </a:lnSpc>
                      </a:pPr>
                      <a:r>
                        <a:rPr sz="36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%</a:t>
                      </a:r>
                      <a:endParaRPr lang="en-US" altLang="en-US" sz="36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600" dirty="0"/>
                    </a:p>
                    <a:p>
                      <a:pPr marL="128333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3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求余</a:t>
                      </a:r>
                      <a:endParaRPr lang="en-US" altLang="en-US" sz="32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3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169">
                <a:tc>
                  <a:txBody>
                    <a:bodyPr/>
                    <a:lstStyle/>
                    <a:p>
                      <a:pPr marL="1421130" algn="l" rtl="0" eaLnBrk="0">
                        <a:lnSpc>
                          <a:spcPts val="2760"/>
                        </a:lnSpc>
                      </a:pPr>
                      <a:r>
                        <a:rPr lang="en-US" altLang="en-US" sz="36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cs typeface="Arial" panose="020B0604020202020204"/>
                        </a:rPr>
                        <a:t>++</a:t>
                      </a:r>
                      <a:endParaRPr lang="en-US" altLang="en-US" sz="3600" spc="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600" dirty="0"/>
                    </a:p>
                    <a:p>
                      <a:pPr marL="13239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3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自增</a:t>
                      </a:r>
                      <a:endParaRPr lang="en-US" altLang="en-US" sz="32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3775">
                <a:tc>
                  <a:txBody>
                    <a:bodyPr/>
                    <a:lstStyle/>
                    <a:p>
                      <a:pPr marL="1481455" algn="l" rtl="0" eaLnBrk="0">
                        <a:lnSpc>
                          <a:spcPts val="2185"/>
                        </a:lnSpc>
                      </a:pPr>
                      <a:r>
                        <a:rPr sz="36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onsolas" panose="020B0609020204030204"/>
                          <a:ea typeface="Consolas" panose="020B0609020204030204"/>
                          <a:cs typeface="Consolas" panose="020B0609020204030204"/>
                        </a:rPr>
                        <a:t>--</a:t>
                      </a:r>
                      <a:endParaRPr lang="en-US" altLang="en-US" sz="36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132397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3200" kern="0" spc="-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自减</a:t>
                      </a:r>
                      <a:endParaRPr lang="en-US" altLang="en-US" sz="3200" dirty="0"/>
                    </a:p>
                  </a:txBody>
                  <a:tcPr marL="0" marR="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 </a:t>
            </a:r>
          </a:p>
        </p:txBody>
      </p:sp>
    </p:spTree>
    <p:extLst>
      <p:ext uri="{BB962C8B-B14F-4D97-AF65-F5344CB8AC3E}">
        <p14:creationId xmlns:p14="http://schemas.microsoft.com/office/powerpoint/2010/main" val="577384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算术运算符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82619" y="1193301"/>
            <a:ext cx="9906000" cy="22477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+-*/%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在之前已经学习过了，现在学习两个新的运算符。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在 C++ 中，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如果想要让一个变量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+1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或者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-1</a:t>
            </a:r>
            <a:r>
              <a:rPr lang="zh-CN" altLang="en-US" sz="2400" dirty="0">
                <a:latin typeface="Consolas" panose="020B0609020204030204" pitchFamily="49" charset="0"/>
              </a:rPr>
              <a:t>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有快速的写法：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++ 和 -- 运算符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，分别用于让变量的值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加 1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或 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减 1</a:t>
            </a:r>
            <a:r>
              <a:rPr kumimoji="0" lang="zh-CN" altLang="en-US" sz="24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必须和变量一起配合使用。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4598" y="3484715"/>
            <a:ext cx="4800600" cy="28119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++ 自增运算符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让变量的值增加 1，等价于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变量 = 变量 + 1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a = 5;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a++; // a 变成 6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++a; // a 变成 7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6316804" y="3488755"/>
            <a:ext cx="4678809" cy="28079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-- 自减运算符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让变量的值减少 1，等价于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变量 = 变量 - 1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b = 8;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b--; // b 变成 7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--b; // b 变成 6</a:t>
            </a:r>
          </a:p>
        </p:txBody>
      </p:sp>
    </p:spTree>
    <p:extLst>
      <p:ext uri="{BB962C8B-B14F-4D97-AF65-F5344CB8AC3E}">
        <p14:creationId xmlns:p14="http://schemas.microsoft.com/office/powerpoint/2010/main" val="273023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762000" y="2590800"/>
            <a:ext cx="4800600" cy="18895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前置运算（++x / --x）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先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让变量加（或减）1，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再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使用它。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x = 5;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++x &lt;&lt; endl; 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91200" y="2359967"/>
            <a:ext cx="5715000" cy="235122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>
                <a:latin typeface="Consolas" panose="020B0609020204030204" pitchFamily="49" charset="0"/>
              </a:rPr>
              <a:t>后置运算（x++ / x--）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b="1" dirty="0">
                <a:latin typeface="Consolas" panose="020B0609020204030204" pitchFamily="49" charset="0"/>
              </a:rPr>
              <a:t>先</a:t>
            </a:r>
            <a:r>
              <a:rPr lang="zh-CN" altLang="zh-CN" sz="2000" dirty="0">
                <a:latin typeface="Consolas" panose="020B0609020204030204" pitchFamily="49" charset="0"/>
              </a:rPr>
              <a:t> 使用变量的值，</a:t>
            </a:r>
            <a:r>
              <a:rPr lang="zh-CN" altLang="zh-CN" sz="2000" b="1" dirty="0">
                <a:latin typeface="Consolas" panose="020B0609020204030204" pitchFamily="49" charset="0"/>
              </a:rPr>
              <a:t>再</a:t>
            </a:r>
            <a:r>
              <a:rPr lang="zh-CN" altLang="zh-CN" sz="2000" dirty="0">
                <a:latin typeface="Consolas" panose="020B0609020204030204" pitchFamily="49" charset="0"/>
              </a:rPr>
              <a:t> 让变量加（或减）1。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latin typeface="Consolas" panose="020B0609020204030204" pitchFamily="49" charset="0"/>
              </a:rPr>
              <a:t>int y = 5; 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latin typeface="Consolas" panose="020B0609020204030204" pitchFamily="49" charset="0"/>
              </a:rPr>
              <a:t>cout &lt;&lt; y++ &lt;&lt; endl; 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latin typeface="Consolas" panose="020B0609020204030204" pitchFamily="49" charset="0"/>
              </a:rPr>
              <a:t>cout &lt;&lt; y &lt;&lt; endl; </a:t>
            </a: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算术运算符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A8EC86-41F2-C7FE-1EEC-710A68468DA2}"/>
              </a:ext>
            </a:extLst>
          </p:cNvPr>
          <p:cNvSpPr txBox="1"/>
          <p:nvPr/>
        </p:nvSpPr>
        <p:spPr>
          <a:xfrm>
            <a:off x="3771900" y="1482305"/>
            <a:ext cx="40386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++ 和 -- 的两种使用方式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2767076-9491-A072-0F0F-FCF9E296633F}"/>
              </a:ext>
            </a:extLst>
          </p:cNvPr>
          <p:cNvSpPr txBox="1"/>
          <p:nvPr/>
        </p:nvSpPr>
        <p:spPr>
          <a:xfrm>
            <a:off x="1167765" y="5525870"/>
            <a:ext cx="38862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zh-CN" altLang="zh-CN" sz="24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输出 6（先加 1，再使用） </a:t>
            </a:r>
            <a:endParaRPr lang="zh-CN" altLang="en-US" sz="24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B4C5B2C-A4AB-2105-8EED-30E1742E5088}"/>
              </a:ext>
            </a:extLst>
          </p:cNvPr>
          <p:cNvSpPr txBox="1"/>
          <p:nvPr/>
        </p:nvSpPr>
        <p:spPr>
          <a:xfrm>
            <a:off x="6477000" y="5341203"/>
            <a:ext cx="449580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Consolas" panose="020B0609020204030204" pitchFamily="49" charset="0"/>
              </a:rPr>
              <a:t>1. </a:t>
            </a:r>
            <a:r>
              <a:rPr lang="zh-CN" altLang="zh-CN" sz="2400" b="1" dirty="0">
                <a:latin typeface="Consolas" panose="020B0609020204030204" pitchFamily="49" charset="0"/>
              </a:rPr>
              <a:t>输出 5（先使用，再加 1）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r>
              <a:rPr lang="en-US" altLang="zh-CN" sz="2400" b="1" dirty="0">
                <a:latin typeface="Consolas" panose="020B0609020204030204" pitchFamily="49" charset="0"/>
              </a:rPr>
              <a:t>2. </a:t>
            </a:r>
            <a:r>
              <a:rPr lang="zh-CN" altLang="zh-CN" sz="2400" b="1" dirty="0">
                <a:latin typeface="Consolas" panose="020B0609020204030204" pitchFamily="49" charset="0"/>
              </a:rPr>
              <a:t>输出 6（y 已经加 1 了） </a:t>
            </a:r>
            <a:endParaRPr lang="zh-CN" altLang="en-US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7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733800" y="1524000"/>
            <a:ext cx="387798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3600" dirty="0"/>
              <a:t>分别会输出什么？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353B97E-72F7-CBCA-4529-2CC16A8EC09D}"/>
              </a:ext>
            </a:extLst>
          </p:cNvPr>
          <p:cNvSpPr txBox="1"/>
          <p:nvPr/>
        </p:nvSpPr>
        <p:spPr>
          <a:xfrm>
            <a:off x="914400" y="2743201"/>
            <a:ext cx="4724401" cy="17309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num1 = </a:t>
            </a:r>
            <a:r>
              <a:rPr lang="pt-BR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num2 = num1++;</a:t>
            </a:r>
          </a:p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 num1</a:t>
            </a:r>
            <a:r>
              <a:rPr lang="pt-BR" altLang="zh-CN" sz="2400">
                <a:solidFill>
                  <a:srgbClr val="000000"/>
                </a:solidFill>
                <a:latin typeface="Consolas" panose="020B0609020204030204" pitchFamily="49" charset="0"/>
              </a:rPr>
              <a:t>&lt;&lt; “ ”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&lt;&lt; num2;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6B5EB0C-1063-BC53-3B2B-CDFFA12A7DDE}"/>
              </a:ext>
            </a:extLst>
          </p:cNvPr>
          <p:cNvSpPr txBox="1"/>
          <p:nvPr/>
        </p:nvSpPr>
        <p:spPr>
          <a:xfrm>
            <a:off x="6248400" y="2743200"/>
            <a:ext cx="4724401" cy="17309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num1 = </a:t>
            </a:r>
            <a:r>
              <a:rPr lang="pt-BR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num2 = ++num1;</a:t>
            </a:r>
          </a:p>
          <a:p>
            <a:pPr>
              <a:lnSpc>
                <a:spcPct val="150000"/>
              </a:lnSpc>
            </a:pP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cout&lt;&lt; num1</a:t>
            </a:r>
            <a:r>
              <a:rPr lang="pt-BR" altLang="zh-CN" sz="2400">
                <a:solidFill>
                  <a:srgbClr val="000000"/>
                </a:solidFill>
                <a:latin typeface="Consolas" panose="020B0609020204030204" pitchFamily="49" charset="0"/>
              </a:rPr>
              <a:t>&lt;&lt; “ ” </a:t>
            </a:r>
            <a:r>
              <a:rPr lang="pt-BR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&lt;&lt; num2;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5F42D45-7280-6C9C-E28F-23853E869FB0}"/>
              </a:ext>
            </a:extLst>
          </p:cNvPr>
          <p:cNvSpPr txBox="1"/>
          <p:nvPr/>
        </p:nvSpPr>
        <p:spPr>
          <a:xfrm>
            <a:off x="1966093" y="5161758"/>
            <a:ext cx="169453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zh-CN" sz="4000" b="1" dirty="0">
                <a:solidFill>
                  <a:srgbClr val="C00000"/>
                </a:solidFill>
                <a:latin typeface="Consolas" panose="020B0609020204030204" pitchFamily="49" charset="0"/>
              </a:rPr>
              <a:t>1 0</a:t>
            </a:r>
            <a:endParaRPr lang="zh-CN" altLang="en-US" sz="4000" b="1" dirty="0">
              <a:solidFill>
                <a:srgbClr val="C0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460A35A-0235-A606-58B6-0E218E6DE4D0}"/>
              </a:ext>
            </a:extLst>
          </p:cNvPr>
          <p:cNvSpPr txBox="1"/>
          <p:nvPr/>
        </p:nvSpPr>
        <p:spPr>
          <a:xfrm>
            <a:off x="7763331" y="5197909"/>
            <a:ext cx="1694538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zh-CN" sz="4000" b="1" dirty="0">
                <a:solidFill>
                  <a:srgbClr val="C00000"/>
                </a:solidFill>
                <a:latin typeface="Consolas" panose="020B0609020204030204" pitchFamily="49" charset="0"/>
              </a:rPr>
              <a:t>1 1</a:t>
            </a:r>
            <a:endParaRPr lang="zh-CN" alt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784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0" name="picture 12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350618" y="3952667"/>
            <a:ext cx="1620069" cy="515623"/>
          </a:xfrm>
          <a:prstGeom prst="rect">
            <a:avLst/>
          </a:prstGeom>
        </p:spPr>
      </p:pic>
      <p:sp>
        <p:nvSpPr>
          <p:cNvPr id="1214" name="textbox 1214"/>
          <p:cNvSpPr/>
          <p:nvPr/>
        </p:nvSpPr>
        <p:spPr>
          <a:xfrm>
            <a:off x="7403123" y="5529577"/>
            <a:ext cx="1243963" cy="541019"/>
          </a:xfrm>
          <a:prstGeom prst="rect">
            <a:avLst/>
          </a:prstGeom>
          <a:solidFill>
            <a:srgbClr val="8080B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900" dirty="0"/>
          </a:p>
          <a:p>
            <a:pPr marL="204470" algn="l" rtl="0" eaLnBrk="0">
              <a:lnSpc>
                <a:spcPct val="74000"/>
              </a:lnSpc>
              <a:spcBef>
                <a:spcPts val="0"/>
              </a:spcBef>
            </a:pPr>
            <a:r>
              <a:rPr sz="2800" b="1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e%=7;</a:t>
            </a:r>
            <a:endParaRPr lang="en-US" altLang="en-US" sz="2800" dirty="0"/>
          </a:p>
        </p:txBody>
      </p:sp>
      <p:sp>
        <p:nvSpPr>
          <p:cNvPr id="1220" name="textbox 1220"/>
          <p:cNvSpPr/>
          <p:nvPr/>
        </p:nvSpPr>
        <p:spPr>
          <a:xfrm>
            <a:off x="7403122" y="4741733"/>
            <a:ext cx="1243964" cy="538480"/>
          </a:xfrm>
          <a:prstGeom prst="rect">
            <a:avLst/>
          </a:prstGeom>
          <a:solidFill>
            <a:srgbClr val="0070C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7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252095" algn="l" rtl="0" eaLnBrk="0">
              <a:lnSpc>
                <a:spcPct val="80000"/>
              </a:lnSpc>
            </a:pPr>
            <a:r>
              <a:rPr sz="2800" b="1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d/=6;</a:t>
            </a:r>
            <a:endParaRPr lang="en-US" altLang="en-US" sz="2800" dirty="0"/>
          </a:p>
        </p:txBody>
      </p:sp>
      <p:sp>
        <p:nvSpPr>
          <p:cNvPr id="1222" name="textbox 1222"/>
          <p:cNvSpPr/>
          <p:nvPr/>
        </p:nvSpPr>
        <p:spPr>
          <a:xfrm>
            <a:off x="7403122" y="3964786"/>
            <a:ext cx="1243964" cy="541655"/>
          </a:xfrm>
          <a:prstGeom prst="rect">
            <a:avLst/>
          </a:prstGeom>
          <a:solidFill>
            <a:srgbClr val="DF3EA9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800" dirty="0"/>
          </a:p>
          <a:p>
            <a:pPr marL="221615" algn="l" rtl="0" eaLnBrk="0">
              <a:lnSpc>
                <a:spcPct val="78000"/>
              </a:lnSpc>
              <a:spcBef>
                <a:spcPts val="5"/>
              </a:spcBef>
            </a:pPr>
            <a:r>
              <a:rPr sz="2800" b="1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c*=5;</a:t>
            </a:r>
            <a:endParaRPr lang="en-US" altLang="en-US" sz="2800" dirty="0"/>
          </a:p>
        </p:txBody>
      </p:sp>
      <p:sp>
        <p:nvSpPr>
          <p:cNvPr id="1224" name="textbox 1224"/>
          <p:cNvSpPr/>
          <p:nvPr/>
        </p:nvSpPr>
        <p:spPr>
          <a:xfrm>
            <a:off x="7403122" y="2410890"/>
            <a:ext cx="1243964" cy="540384"/>
          </a:xfrm>
          <a:prstGeom prst="rect">
            <a:avLst/>
          </a:prstGeom>
          <a:solidFill>
            <a:srgbClr val="00B05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6000"/>
              </a:lnSpc>
            </a:pPr>
            <a:endParaRPr lang="en-US" altLang="en-US" sz="900" dirty="0"/>
          </a:p>
          <a:p>
            <a:pPr marL="207645" algn="l" rtl="0" eaLnBrk="0">
              <a:lnSpc>
                <a:spcPct val="74000"/>
              </a:lnSpc>
              <a:spcBef>
                <a:spcPts val="5"/>
              </a:spcBef>
            </a:pPr>
            <a:r>
              <a:rPr sz="2800" b="1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a+=3;</a:t>
            </a:r>
            <a:endParaRPr lang="en-US" altLang="en-US" sz="2800" dirty="0"/>
          </a:p>
        </p:txBody>
      </p:sp>
      <p:sp>
        <p:nvSpPr>
          <p:cNvPr id="1226" name="textbox 1226"/>
          <p:cNvSpPr/>
          <p:nvPr/>
        </p:nvSpPr>
        <p:spPr>
          <a:xfrm>
            <a:off x="7403122" y="3176930"/>
            <a:ext cx="1243964" cy="539750"/>
          </a:xfrm>
          <a:prstGeom prst="rect">
            <a:avLst/>
          </a:prstGeom>
          <a:solidFill>
            <a:srgbClr val="ED7D3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lang="en-US" altLang="en-US" sz="800" dirty="0"/>
          </a:p>
          <a:p>
            <a:pPr marL="244475" algn="l" rtl="0" eaLnBrk="0">
              <a:lnSpc>
                <a:spcPct val="77000"/>
              </a:lnSpc>
              <a:spcBef>
                <a:spcPts val="5"/>
              </a:spcBef>
            </a:pPr>
            <a:r>
              <a:rPr sz="2800" b="1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b-=4;</a:t>
            </a:r>
            <a:endParaRPr lang="en-US" altLang="en-US" sz="2800" dirty="0"/>
          </a:p>
        </p:txBody>
      </p:sp>
      <p:sp>
        <p:nvSpPr>
          <p:cNvPr id="1238" name="textbox 1238"/>
          <p:cNvSpPr/>
          <p:nvPr/>
        </p:nvSpPr>
        <p:spPr>
          <a:xfrm>
            <a:off x="2971802" y="3963839"/>
            <a:ext cx="812165" cy="541019"/>
          </a:xfrm>
          <a:prstGeom prst="rect">
            <a:avLst/>
          </a:prstGeom>
          <a:solidFill>
            <a:srgbClr val="F681A2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5000"/>
              </a:lnSpc>
            </a:pPr>
            <a:endParaRPr lang="en-US" altLang="en-US" sz="1000" b="1" dirty="0"/>
          </a:p>
          <a:p>
            <a:pPr marL="159385" algn="l" rtl="0" eaLnBrk="0">
              <a:lnSpc>
                <a:spcPts val="2010"/>
              </a:lnSpc>
              <a:spcBef>
                <a:spcPts val="5"/>
              </a:spcBef>
            </a:pPr>
            <a:r>
              <a:rPr sz="2800" b="1" kern="0" spc="-3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c=c</a:t>
            </a:r>
            <a:endParaRPr lang="en-US" altLang="en-US" sz="2800" b="1" dirty="0"/>
          </a:p>
        </p:txBody>
      </p:sp>
      <p:grpSp>
        <p:nvGrpSpPr>
          <p:cNvPr id="92" name="group 92"/>
          <p:cNvGrpSpPr/>
          <p:nvPr/>
        </p:nvGrpSpPr>
        <p:grpSpPr>
          <a:xfrm rot="21600000">
            <a:off x="2971801" y="3186891"/>
            <a:ext cx="811746" cy="540723"/>
            <a:chOff x="0" y="0"/>
            <a:chExt cx="811746" cy="540723"/>
          </a:xfrm>
        </p:grpSpPr>
        <p:pic>
          <p:nvPicPr>
            <p:cNvPr id="1240" name="picture 124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11950" y="11117"/>
              <a:ext cx="799796" cy="529606"/>
            </a:xfrm>
            <a:prstGeom prst="rect">
              <a:avLst/>
            </a:prstGeom>
          </p:spPr>
        </p:pic>
        <p:sp>
          <p:nvSpPr>
            <p:cNvPr id="1242" name="rect"/>
            <p:cNvSpPr/>
            <p:nvPr/>
          </p:nvSpPr>
          <p:spPr>
            <a:xfrm>
              <a:off x="0" y="0"/>
              <a:ext cx="771018" cy="497840"/>
            </a:xfrm>
            <a:prstGeom prst="rect">
              <a:avLst/>
            </a:prstGeom>
            <a:solidFill>
              <a:srgbClr val="F8CBA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244" name="textbox 1244"/>
            <p:cNvSpPr/>
            <p:nvPr/>
          </p:nvSpPr>
          <p:spPr>
            <a:xfrm>
              <a:off x="115460" y="121996"/>
              <a:ext cx="562609" cy="3524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1000"/>
                </a:lnSpc>
              </a:pPr>
              <a:endParaRPr lang="en-US" altLang="en-US" sz="100" b="1" dirty="0"/>
            </a:p>
            <a:p>
              <a:pPr marL="12700" algn="l" rtl="0" eaLnBrk="0">
                <a:lnSpc>
                  <a:spcPct val="77000"/>
                </a:lnSpc>
              </a:pPr>
              <a:r>
                <a:rPr sz="2800" b="1" kern="0" spc="-7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b=b</a:t>
              </a:r>
              <a:endParaRPr lang="en-US" altLang="en-US" sz="2800" b="1" dirty="0"/>
            </a:p>
          </p:txBody>
        </p:sp>
      </p:grpSp>
      <p:sp>
        <p:nvSpPr>
          <p:cNvPr id="1246" name="textbox 1246"/>
          <p:cNvSpPr/>
          <p:nvPr/>
        </p:nvSpPr>
        <p:spPr>
          <a:xfrm>
            <a:off x="2971800" y="4740790"/>
            <a:ext cx="812165" cy="541019"/>
          </a:xfrm>
          <a:prstGeom prst="rect">
            <a:avLst/>
          </a:prstGeom>
          <a:solidFill>
            <a:srgbClr val="00B0F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900" b="1" dirty="0"/>
          </a:p>
          <a:p>
            <a:pPr marL="118745" algn="l" rtl="0" eaLnBrk="0">
              <a:lnSpc>
                <a:spcPct val="76000"/>
              </a:lnSpc>
              <a:spcBef>
                <a:spcPts val="5"/>
              </a:spcBef>
            </a:pPr>
            <a:r>
              <a:rPr sz="2800" b="1" kern="0" spc="-5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d=d</a:t>
            </a:r>
            <a:endParaRPr lang="en-US" altLang="en-US" sz="2800" b="1" dirty="0"/>
          </a:p>
        </p:txBody>
      </p:sp>
      <p:grpSp>
        <p:nvGrpSpPr>
          <p:cNvPr id="94" name="group 94"/>
          <p:cNvGrpSpPr/>
          <p:nvPr/>
        </p:nvGrpSpPr>
        <p:grpSpPr>
          <a:xfrm rot="21600000">
            <a:off x="2971800" y="2409943"/>
            <a:ext cx="811746" cy="540432"/>
            <a:chOff x="0" y="0"/>
            <a:chExt cx="811746" cy="540432"/>
          </a:xfrm>
        </p:grpSpPr>
        <p:pic>
          <p:nvPicPr>
            <p:cNvPr id="1248" name="picture 124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11950" y="10826"/>
              <a:ext cx="799796" cy="529606"/>
            </a:xfrm>
            <a:prstGeom prst="rect">
              <a:avLst/>
            </a:prstGeom>
          </p:spPr>
        </p:pic>
        <p:sp>
          <p:nvSpPr>
            <p:cNvPr id="1250" name="rect"/>
            <p:cNvSpPr/>
            <p:nvPr/>
          </p:nvSpPr>
          <p:spPr>
            <a:xfrm>
              <a:off x="0" y="0"/>
              <a:ext cx="771017" cy="497840"/>
            </a:xfrm>
            <a:prstGeom prst="rect">
              <a:avLst/>
            </a:prstGeom>
            <a:solidFill>
              <a:srgbClr val="A9D18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252" name="textbox 1252"/>
            <p:cNvSpPr/>
            <p:nvPr/>
          </p:nvSpPr>
          <p:spPr>
            <a:xfrm>
              <a:off x="120146" y="192824"/>
              <a:ext cx="542925" cy="28130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b="1" dirty="0"/>
            </a:p>
            <a:p>
              <a:pPr marL="12700" algn="l" rtl="0" eaLnBrk="0">
                <a:lnSpc>
                  <a:spcPts val="2010"/>
                </a:lnSpc>
              </a:pPr>
              <a:r>
                <a:rPr sz="2800" b="1" kern="0" spc="-4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a=a</a:t>
              </a:r>
              <a:endParaRPr lang="en-US" altLang="en-US" sz="2800" b="1" dirty="0"/>
            </a:p>
          </p:txBody>
        </p:sp>
      </p:grpSp>
      <p:sp>
        <p:nvSpPr>
          <p:cNvPr id="1254" name="textbox 1254"/>
          <p:cNvSpPr/>
          <p:nvPr/>
        </p:nvSpPr>
        <p:spPr>
          <a:xfrm>
            <a:off x="2971802" y="5528634"/>
            <a:ext cx="812165" cy="539115"/>
          </a:xfrm>
          <a:prstGeom prst="rect">
            <a:avLst/>
          </a:prstGeom>
          <a:solidFill>
            <a:srgbClr val="8FAADD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4000"/>
              </a:lnSpc>
            </a:pPr>
            <a:endParaRPr lang="en-US" altLang="en-US" sz="1000" b="1" dirty="0"/>
          </a:p>
          <a:p>
            <a:pPr marL="129540" algn="l" rtl="0" eaLnBrk="0">
              <a:lnSpc>
                <a:spcPts val="2010"/>
              </a:lnSpc>
              <a:spcBef>
                <a:spcPts val="5"/>
              </a:spcBef>
            </a:pPr>
            <a:r>
              <a:rPr sz="2800" b="1" kern="0" spc="-4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e=e</a:t>
            </a:r>
            <a:endParaRPr lang="en-US" altLang="en-US" sz="2800" b="1" dirty="0"/>
          </a:p>
        </p:txBody>
      </p:sp>
      <p:grpSp>
        <p:nvGrpSpPr>
          <p:cNvPr id="96" name="group 96"/>
          <p:cNvGrpSpPr/>
          <p:nvPr/>
        </p:nvGrpSpPr>
        <p:grpSpPr>
          <a:xfrm rot="21600000">
            <a:off x="4450796" y="4722853"/>
            <a:ext cx="561835" cy="540952"/>
            <a:chOff x="0" y="0"/>
            <a:chExt cx="561835" cy="540952"/>
          </a:xfrm>
        </p:grpSpPr>
        <p:pic>
          <p:nvPicPr>
            <p:cNvPr id="1256" name="picture 125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10504" y="11346"/>
              <a:ext cx="551330" cy="529606"/>
            </a:xfrm>
            <a:prstGeom prst="rect">
              <a:avLst/>
            </a:prstGeom>
          </p:spPr>
        </p:pic>
        <p:sp>
          <p:nvSpPr>
            <p:cNvPr id="1258" name="rect"/>
            <p:cNvSpPr/>
            <p:nvPr/>
          </p:nvSpPr>
          <p:spPr>
            <a:xfrm>
              <a:off x="0" y="0"/>
              <a:ext cx="518338" cy="497841"/>
            </a:xfrm>
            <a:prstGeom prst="rect">
              <a:avLst/>
            </a:prstGeom>
            <a:solidFill>
              <a:srgbClr val="0070C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260" name="textbox 1260"/>
            <p:cNvSpPr/>
            <p:nvPr/>
          </p:nvSpPr>
          <p:spPr>
            <a:xfrm>
              <a:off x="121346" y="135381"/>
              <a:ext cx="290195" cy="3397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0000"/>
                </a:lnSpc>
              </a:pPr>
              <a:endParaRPr lang="en-US" altLang="en-US" sz="100" b="1" dirty="0"/>
            </a:p>
            <a:p>
              <a:pPr marL="12700" algn="l" rtl="0" eaLnBrk="0">
                <a:lnSpc>
                  <a:spcPct val="74000"/>
                </a:lnSpc>
              </a:pPr>
              <a:r>
                <a:rPr sz="2800" b="1" kern="0" spc="-5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6;</a:t>
              </a:r>
              <a:endParaRPr lang="en-US" altLang="en-US" sz="2800" b="1" dirty="0"/>
            </a:p>
          </p:txBody>
        </p:sp>
      </p:grpSp>
      <p:grpSp>
        <p:nvGrpSpPr>
          <p:cNvPr id="98" name="group 98"/>
          <p:cNvGrpSpPr/>
          <p:nvPr/>
        </p:nvGrpSpPr>
        <p:grpSpPr>
          <a:xfrm rot="21600000">
            <a:off x="4479087" y="4000500"/>
            <a:ext cx="561835" cy="540661"/>
            <a:chOff x="0" y="0"/>
            <a:chExt cx="561835" cy="540661"/>
          </a:xfrm>
        </p:grpSpPr>
        <p:pic>
          <p:nvPicPr>
            <p:cNvPr id="1262" name="picture 126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10504" y="11054"/>
              <a:ext cx="551330" cy="529606"/>
            </a:xfrm>
            <a:prstGeom prst="rect">
              <a:avLst/>
            </a:prstGeom>
          </p:spPr>
        </p:pic>
        <p:sp>
          <p:nvSpPr>
            <p:cNvPr id="1264" name="rect"/>
            <p:cNvSpPr/>
            <p:nvPr/>
          </p:nvSpPr>
          <p:spPr>
            <a:xfrm>
              <a:off x="0" y="0"/>
              <a:ext cx="518338" cy="497840"/>
            </a:xfrm>
            <a:prstGeom prst="rect">
              <a:avLst/>
            </a:prstGeom>
            <a:solidFill>
              <a:srgbClr val="DF3EA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266" name="textbox 1266"/>
            <p:cNvSpPr/>
            <p:nvPr/>
          </p:nvSpPr>
          <p:spPr>
            <a:xfrm>
              <a:off x="123480" y="139001"/>
              <a:ext cx="288290" cy="33527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3000"/>
                </a:lnSpc>
              </a:pPr>
              <a:endParaRPr lang="en-US" altLang="en-US" sz="100" b="1" dirty="0"/>
            </a:p>
            <a:p>
              <a:pPr marL="12700" algn="l" rtl="0" eaLnBrk="0">
                <a:lnSpc>
                  <a:spcPct val="73000"/>
                </a:lnSpc>
              </a:pPr>
              <a:r>
                <a:rPr sz="2800" b="1" kern="0" spc="-5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5;</a:t>
              </a:r>
              <a:endParaRPr lang="en-US" altLang="en-US" sz="2800" b="1" dirty="0"/>
            </a:p>
          </p:txBody>
        </p:sp>
      </p:grpSp>
      <p:grpSp>
        <p:nvGrpSpPr>
          <p:cNvPr id="100" name="group 100"/>
          <p:cNvGrpSpPr/>
          <p:nvPr/>
        </p:nvGrpSpPr>
        <p:grpSpPr>
          <a:xfrm rot="21600000">
            <a:off x="4462708" y="5544324"/>
            <a:ext cx="561835" cy="539666"/>
            <a:chOff x="0" y="0"/>
            <a:chExt cx="561835" cy="539666"/>
          </a:xfrm>
        </p:grpSpPr>
        <p:pic>
          <p:nvPicPr>
            <p:cNvPr id="1268" name="picture 126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10504" y="12734"/>
              <a:ext cx="551330" cy="526931"/>
            </a:xfrm>
            <a:prstGeom prst="rect">
              <a:avLst/>
            </a:prstGeom>
          </p:spPr>
        </p:pic>
        <p:sp>
          <p:nvSpPr>
            <p:cNvPr id="1270" name="rect"/>
            <p:cNvSpPr/>
            <p:nvPr/>
          </p:nvSpPr>
          <p:spPr>
            <a:xfrm>
              <a:off x="0" y="0"/>
              <a:ext cx="518338" cy="497841"/>
            </a:xfrm>
            <a:prstGeom prst="rect">
              <a:avLst/>
            </a:prstGeom>
            <a:solidFill>
              <a:srgbClr val="8080B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272" name="textbox 1272"/>
            <p:cNvSpPr/>
            <p:nvPr/>
          </p:nvSpPr>
          <p:spPr>
            <a:xfrm>
              <a:off x="120991" y="137819"/>
              <a:ext cx="290829" cy="33527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3000"/>
                </a:lnSpc>
              </a:pPr>
              <a:endParaRPr lang="en-US" altLang="en-US" sz="100" b="1" dirty="0"/>
            </a:p>
            <a:p>
              <a:pPr marL="12700" algn="l" rtl="0" eaLnBrk="0">
                <a:lnSpc>
                  <a:spcPct val="73000"/>
                </a:lnSpc>
              </a:pPr>
              <a:r>
                <a:rPr sz="2800" b="1" kern="0" spc="-5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7;</a:t>
              </a:r>
              <a:endParaRPr lang="en-US" altLang="en-US" sz="2800" b="1" dirty="0"/>
            </a:p>
          </p:txBody>
        </p:sp>
      </p:grpSp>
      <p:grpSp>
        <p:nvGrpSpPr>
          <p:cNvPr id="102" name="group 102"/>
          <p:cNvGrpSpPr/>
          <p:nvPr/>
        </p:nvGrpSpPr>
        <p:grpSpPr>
          <a:xfrm rot="21600000">
            <a:off x="4450796" y="2407183"/>
            <a:ext cx="561835" cy="539370"/>
            <a:chOff x="0" y="0"/>
            <a:chExt cx="561835" cy="539370"/>
          </a:xfrm>
        </p:grpSpPr>
        <p:pic>
          <p:nvPicPr>
            <p:cNvPr id="1274" name="picture 1274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10504" y="11303"/>
              <a:ext cx="551330" cy="528066"/>
            </a:xfrm>
            <a:prstGeom prst="rect">
              <a:avLst/>
            </a:prstGeom>
          </p:spPr>
        </p:pic>
        <p:sp>
          <p:nvSpPr>
            <p:cNvPr id="1276" name="rect"/>
            <p:cNvSpPr/>
            <p:nvPr/>
          </p:nvSpPr>
          <p:spPr>
            <a:xfrm>
              <a:off x="0" y="0"/>
              <a:ext cx="518338" cy="497840"/>
            </a:xfrm>
            <a:prstGeom prst="rect">
              <a:avLst/>
            </a:prstGeom>
            <a:solidFill>
              <a:srgbClr val="00B05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278" name="textbox 1278"/>
            <p:cNvSpPr/>
            <p:nvPr/>
          </p:nvSpPr>
          <p:spPr>
            <a:xfrm>
              <a:off x="121701" y="134568"/>
              <a:ext cx="290195" cy="3397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0000"/>
                </a:lnSpc>
              </a:pPr>
              <a:endParaRPr lang="en-US" altLang="en-US" sz="100" b="1" dirty="0"/>
            </a:p>
            <a:p>
              <a:pPr marL="12700" algn="l" rtl="0" eaLnBrk="0">
                <a:lnSpc>
                  <a:spcPct val="74000"/>
                </a:lnSpc>
              </a:pPr>
              <a:r>
                <a:rPr sz="2800" b="1" kern="0" spc="-5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3;</a:t>
              </a:r>
              <a:endParaRPr lang="en-US" altLang="en-US" sz="2800" b="1" dirty="0"/>
            </a:p>
          </p:txBody>
        </p:sp>
      </p:grpSp>
      <p:grpSp>
        <p:nvGrpSpPr>
          <p:cNvPr id="104" name="group 104"/>
          <p:cNvGrpSpPr/>
          <p:nvPr/>
        </p:nvGrpSpPr>
        <p:grpSpPr>
          <a:xfrm rot="21600000">
            <a:off x="4450796" y="3158059"/>
            <a:ext cx="561835" cy="538494"/>
            <a:chOff x="0" y="0"/>
            <a:chExt cx="561835" cy="538494"/>
          </a:xfrm>
        </p:grpSpPr>
        <p:pic>
          <p:nvPicPr>
            <p:cNvPr id="1280" name="picture 128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10504" y="13094"/>
              <a:ext cx="551330" cy="525400"/>
            </a:xfrm>
            <a:prstGeom prst="rect">
              <a:avLst/>
            </a:prstGeom>
          </p:spPr>
        </p:pic>
        <p:sp>
          <p:nvSpPr>
            <p:cNvPr id="1282" name="rect"/>
            <p:cNvSpPr/>
            <p:nvPr/>
          </p:nvSpPr>
          <p:spPr>
            <a:xfrm>
              <a:off x="0" y="0"/>
              <a:ext cx="518338" cy="497840"/>
            </a:xfrm>
            <a:prstGeom prst="rect">
              <a:avLst/>
            </a:prstGeom>
            <a:solidFill>
              <a:srgbClr val="ED7D31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284" name="textbox 1284"/>
            <p:cNvSpPr/>
            <p:nvPr/>
          </p:nvSpPr>
          <p:spPr>
            <a:xfrm>
              <a:off x="113170" y="136347"/>
              <a:ext cx="298450" cy="3365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0000"/>
                </a:lnSpc>
              </a:pPr>
              <a:endParaRPr lang="en-US" altLang="en-US" sz="100" b="1" dirty="0"/>
            </a:p>
            <a:p>
              <a:pPr marL="12700" algn="l" rtl="0" eaLnBrk="0">
                <a:lnSpc>
                  <a:spcPct val="73000"/>
                </a:lnSpc>
              </a:pPr>
              <a:r>
                <a:rPr sz="2800" b="1" kern="0" spc="-3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4;</a:t>
              </a:r>
              <a:endParaRPr lang="en-US" altLang="en-US" sz="2800" b="1" dirty="0"/>
            </a:p>
          </p:txBody>
        </p:sp>
      </p:grpSp>
      <p:grpSp>
        <p:nvGrpSpPr>
          <p:cNvPr id="106" name="group 106"/>
          <p:cNvGrpSpPr/>
          <p:nvPr/>
        </p:nvGrpSpPr>
        <p:grpSpPr>
          <a:xfrm rot="21600000">
            <a:off x="3864348" y="3988557"/>
            <a:ext cx="544192" cy="541600"/>
            <a:chOff x="0" y="0"/>
            <a:chExt cx="544192" cy="541600"/>
          </a:xfrm>
        </p:grpSpPr>
        <p:pic>
          <p:nvPicPr>
            <p:cNvPr id="1286" name="picture 128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11912" y="11994"/>
              <a:ext cx="532280" cy="529606"/>
            </a:xfrm>
            <a:prstGeom prst="rect">
              <a:avLst/>
            </a:prstGeom>
          </p:spPr>
        </p:pic>
        <p:sp>
          <p:nvSpPr>
            <p:cNvPr id="1288" name="rect"/>
            <p:cNvSpPr/>
            <p:nvPr/>
          </p:nvSpPr>
          <p:spPr>
            <a:xfrm>
              <a:off x="0" y="0"/>
              <a:ext cx="501091" cy="497840"/>
            </a:xfrm>
            <a:prstGeom prst="rect">
              <a:avLst/>
            </a:prstGeom>
            <a:solidFill>
              <a:srgbClr val="F681A2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290" name="textbox 1290"/>
            <p:cNvSpPr/>
            <p:nvPr/>
          </p:nvSpPr>
          <p:spPr>
            <a:xfrm>
              <a:off x="160691" y="166804"/>
              <a:ext cx="179704" cy="34480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6000"/>
                </a:lnSpc>
              </a:pPr>
              <a:endParaRPr lang="en-US" altLang="en-US" sz="100" b="1" dirty="0"/>
            </a:p>
            <a:p>
              <a:pPr algn="r" rtl="0" eaLnBrk="0">
                <a:lnSpc>
                  <a:spcPct val="80000"/>
                </a:lnSpc>
              </a:pPr>
              <a:r>
                <a:rPr sz="2600" b="1" kern="0" spc="-10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*</a:t>
              </a:r>
              <a:endParaRPr lang="en-US" altLang="en-US" sz="2600" b="1" dirty="0"/>
            </a:p>
          </p:txBody>
        </p:sp>
      </p:grpSp>
      <p:grpSp>
        <p:nvGrpSpPr>
          <p:cNvPr id="108" name="group 108"/>
          <p:cNvGrpSpPr/>
          <p:nvPr/>
        </p:nvGrpSpPr>
        <p:grpSpPr>
          <a:xfrm rot="21600000">
            <a:off x="3846259" y="3180215"/>
            <a:ext cx="544193" cy="540537"/>
            <a:chOff x="0" y="0"/>
            <a:chExt cx="544193" cy="540537"/>
          </a:xfrm>
        </p:grpSpPr>
        <p:pic>
          <p:nvPicPr>
            <p:cNvPr id="1292" name="picture 129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11913" y="12471"/>
              <a:ext cx="532280" cy="528066"/>
            </a:xfrm>
            <a:prstGeom prst="rect">
              <a:avLst/>
            </a:prstGeom>
          </p:spPr>
        </p:pic>
        <p:sp>
          <p:nvSpPr>
            <p:cNvPr id="1294" name="rect"/>
            <p:cNvSpPr/>
            <p:nvPr/>
          </p:nvSpPr>
          <p:spPr>
            <a:xfrm>
              <a:off x="0" y="0"/>
              <a:ext cx="501091" cy="497840"/>
            </a:xfrm>
            <a:prstGeom prst="rect">
              <a:avLst/>
            </a:prstGeom>
            <a:solidFill>
              <a:srgbClr val="F8CBA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296" name="textbox 1296"/>
            <p:cNvSpPr/>
            <p:nvPr/>
          </p:nvSpPr>
          <p:spPr>
            <a:xfrm>
              <a:off x="188314" y="185732"/>
              <a:ext cx="124460" cy="2159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200" b="1" dirty="0"/>
            </a:p>
            <a:p>
              <a:pPr marL="12700" algn="l" rtl="0" eaLnBrk="0">
                <a:lnSpc>
                  <a:spcPts val="1495"/>
                </a:lnSpc>
              </a:pPr>
              <a:r>
                <a:rPr sz="3200" b="1" kern="0" spc="-2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-</a:t>
              </a:r>
              <a:endParaRPr lang="en-US" altLang="en-US" sz="3200" b="1" dirty="0"/>
            </a:p>
          </p:txBody>
        </p:sp>
      </p:grpSp>
      <p:grpSp>
        <p:nvGrpSpPr>
          <p:cNvPr id="110" name="group 110"/>
          <p:cNvGrpSpPr/>
          <p:nvPr/>
        </p:nvGrpSpPr>
        <p:grpSpPr>
          <a:xfrm rot="21600000">
            <a:off x="3858171" y="5555569"/>
            <a:ext cx="544193" cy="540431"/>
            <a:chOff x="0" y="0"/>
            <a:chExt cx="544193" cy="540431"/>
          </a:xfrm>
        </p:grpSpPr>
        <p:pic>
          <p:nvPicPr>
            <p:cNvPr id="1298" name="picture 1298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11913" y="10825"/>
              <a:ext cx="532280" cy="529606"/>
            </a:xfrm>
            <a:prstGeom prst="rect">
              <a:avLst/>
            </a:prstGeom>
          </p:spPr>
        </p:pic>
        <p:sp>
          <p:nvSpPr>
            <p:cNvPr id="1300" name="rect"/>
            <p:cNvSpPr/>
            <p:nvPr/>
          </p:nvSpPr>
          <p:spPr>
            <a:xfrm>
              <a:off x="0" y="0"/>
              <a:ext cx="501091" cy="497840"/>
            </a:xfrm>
            <a:prstGeom prst="rect">
              <a:avLst/>
            </a:prstGeom>
            <a:solidFill>
              <a:srgbClr val="8FAAD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302" name="textbox 1302"/>
            <p:cNvSpPr/>
            <p:nvPr/>
          </p:nvSpPr>
          <p:spPr>
            <a:xfrm>
              <a:off x="118424" y="132727"/>
              <a:ext cx="274954" cy="34162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lang="en-US" altLang="en-US" sz="100" b="1" dirty="0"/>
            </a:p>
            <a:p>
              <a:pPr marL="12700" algn="l" rtl="0" eaLnBrk="0">
                <a:lnSpc>
                  <a:spcPct val="74000"/>
                </a:lnSpc>
              </a:pPr>
              <a:r>
                <a:rPr sz="2800" b="1" kern="0" spc="-1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%</a:t>
              </a:r>
              <a:endParaRPr lang="en-US" altLang="en-US" sz="2800" b="1" dirty="0"/>
            </a:p>
          </p:txBody>
        </p:sp>
      </p:grpSp>
      <p:grpSp>
        <p:nvGrpSpPr>
          <p:cNvPr id="112" name="group 112"/>
          <p:cNvGrpSpPr/>
          <p:nvPr/>
        </p:nvGrpSpPr>
        <p:grpSpPr>
          <a:xfrm rot="21600000">
            <a:off x="3846259" y="2403268"/>
            <a:ext cx="544192" cy="540245"/>
            <a:chOff x="0" y="0"/>
            <a:chExt cx="544192" cy="540245"/>
          </a:xfrm>
        </p:grpSpPr>
        <p:pic>
          <p:nvPicPr>
            <p:cNvPr id="1304" name="picture 130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11912" y="12179"/>
              <a:ext cx="532280" cy="528066"/>
            </a:xfrm>
            <a:prstGeom prst="rect">
              <a:avLst/>
            </a:prstGeom>
          </p:spPr>
        </p:pic>
        <p:sp>
          <p:nvSpPr>
            <p:cNvPr id="1306" name="rect"/>
            <p:cNvSpPr/>
            <p:nvPr/>
          </p:nvSpPr>
          <p:spPr>
            <a:xfrm>
              <a:off x="0" y="0"/>
              <a:ext cx="501091" cy="497840"/>
            </a:xfrm>
            <a:prstGeom prst="rect">
              <a:avLst/>
            </a:prstGeom>
            <a:solidFill>
              <a:srgbClr val="A9D18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308" name="textbox 1308"/>
            <p:cNvSpPr/>
            <p:nvPr/>
          </p:nvSpPr>
          <p:spPr>
            <a:xfrm>
              <a:off x="193709" y="135580"/>
              <a:ext cx="193675" cy="24002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400" b="1" dirty="0"/>
            </a:p>
            <a:p>
              <a:pPr marL="12700" algn="l" rtl="0" eaLnBrk="0">
                <a:lnSpc>
                  <a:spcPts val="1690"/>
                </a:lnSpc>
              </a:pPr>
              <a:r>
                <a:rPr b="1" kern="0" spc="66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+</a:t>
              </a:r>
              <a:endParaRPr lang="en-US" altLang="en-US" b="1" dirty="0"/>
            </a:p>
          </p:txBody>
        </p:sp>
      </p:grpSp>
      <p:grpSp>
        <p:nvGrpSpPr>
          <p:cNvPr id="114" name="group 114"/>
          <p:cNvGrpSpPr/>
          <p:nvPr/>
        </p:nvGrpSpPr>
        <p:grpSpPr>
          <a:xfrm rot="21600000">
            <a:off x="3846258" y="4734113"/>
            <a:ext cx="544194" cy="538264"/>
            <a:chOff x="0" y="0"/>
            <a:chExt cx="544194" cy="538264"/>
          </a:xfrm>
        </p:grpSpPr>
        <p:pic>
          <p:nvPicPr>
            <p:cNvPr id="1310" name="picture 131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11913" y="12865"/>
              <a:ext cx="532280" cy="525399"/>
            </a:xfrm>
            <a:prstGeom prst="rect">
              <a:avLst/>
            </a:prstGeom>
          </p:spPr>
        </p:pic>
        <p:sp>
          <p:nvSpPr>
            <p:cNvPr id="1312" name="rect"/>
            <p:cNvSpPr/>
            <p:nvPr/>
          </p:nvSpPr>
          <p:spPr>
            <a:xfrm>
              <a:off x="0" y="0"/>
              <a:ext cx="501091" cy="497840"/>
            </a:xfrm>
            <a:prstGeom prst="rect">
              <a:avLst/>
            </a:prstGeom>
            <a:solidFill>
              <a:srgbClr val="00B0F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vert="horz" rtlCol="0"/>
            <a:lstStyle/>
            <a:p>
              <a:pPr algn="ctr"/>
              <a:endParaRPr lang="zh-CN" altLang="en-US" b="1"/>
            </a:p>
          </p:txBody>
        </p:sp>
        <p:sp>
          <p:nvSpPr>
            <p:cNvPr id="1314" name="textbox 1314"/>
            <p:cNvSpPr/>
            <p:nvPr/>
          </p:nvSpPr>
          <p:spPr>
            <a:xfrm>
              <a:off x="162005" y="-7544"/>
              <a:ext cx="178435" cy="5194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b="1" dirty="0"/>
            </a:p>
            <a:p>
              <a:pPr marL="12700" algn="l" rtl="0" eaLnBrk="0">
                <a:lnSpc>
                  <a:spcPts val="3885"/>
                </a:lnSpc>
              </a:pPr>
              <a:r>
                <a:rPr sz="2800" b="1" kern="0" spc="-20" dirty="0">
                  <a:solidFill>
                    <a:srgbClr val="FFFFFF">
                      <a:alpha val="100000"/>
                    </a:srgbClr>
                  </a:solidFill>
                  <a:latin typeface="Calibri" panose="020F0502020204030204"/>
                  <a:ea typeface="Calibri" panose="020F0502020204030204"/>
                  <a:cs typeface="Calibri" panose="020F0502020204030204"/>
                </a:rPr>
                <a:t>/</a:t>
              </a:r>
              <a:endParaRPr lang="en-US" altLang="en-US" sz="2800" b="1" dirty="0"/>
            </a:p>
          </p:txBody>
        </p:sp>
      </p:grpSp>
      <p:sp>
        <p:nvSpPr>
          <p:cNvPr id="7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算术运算符</a:t>
            </a:r>
          </a:p>
        </p:txBody>
      </p:sp>
      <p:sp>
        <p:nvSpPr>
          <p:cNvPr id="2" name="矩形 1"/>
          <p:cNvSpPr/>
          <p:nvPr/>
        </p:nvSpPr>
        <p:spPr>
          <a:xfrm>
            <a:off x="5370487" y="334802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Arial" panose="020B0604020202020204" pitchFamily="34" charset="0"/>
              </a:rPr>
              <a:t>简写形式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518056B-1B73-A2D5-E8A6-62DD85E3B360}"/>
              </a:ext>
            </a:extLst>
          </p:cNvPr>
          <p:cNvSpPr txBox="1"/>
          <p:nvPr/>
        </p:nvSpPr>
        <p:spPr>
          <a:xfrm>
            <a:off x="1125373" y="1517559"/>
            <a:ext cx="99060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/>
              <a:t>如果想要对某一个变量加</a:t>
            </a:r>
            <a:r>
              <a:rPr lang="en-US" altLang="zh-CN" sz="2800" dirty="0"/>
              <a:t>/</a:t>
            </a:r>
            <a:r>
              <a:rPr lang="zh-CN" altLang="en-US" sz="2800" dirty="0"/>
              <a:t>减</a:t>
            </a:r>
            <a:r>
              <a:rPr lang="en-US" altLang="zh-CN" sz="2800" dirty="0"/>
              <a:t>/</a:t>
            </a:r>
            <a:r>
              <a:rPr lang="zh-CN" altLang="en-US" sz="2800" dirty="0"/>
              <a:t>乘</a:t>
            </a:r>
            <a:r>
              <a:rPr lang="en-US" altLang="zh-CN" sz="2800" dirty="0"/>
              <a:t>…</a:t>
            </a:r>
            <a:r>
              <a:rPr lang="zh-CN" altLang="en-US" sz="2800" dirty="0"/>
              <a:t>上一个数，也有简写形式</a:t>
            </a:r>
          </a:p>
        </p:txBody>
      </p:sp>
    </p:spTree>
    <p:extLst>
      <p:ext uri="{BB962C8B-B14F-4D97-AF65-F5344CB8AC3E}">
        <p14:creationId xmlns:p14="http://schemas.microsoft.com/office/powerpoint/2010/main" val="3228553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766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/>
              <a:t>关系运算符</a:t>
            </a:r>
            <a:endParaRPr lang="en-US" altLang="zh-CN" sz="3600" b="1" dirty="0"/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72273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textbox 1320"/>
          <p:cNvSpPr/>
          <p:nvPr/>
        </p:nvSpPr>
        <p:spPr>
          <a:xfrm>
            <a:off x="1219200" y="2590800"/>
            <a:ext cx="3293745" cy="7334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" dirty="0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关系运算符</a:t>
            </a:r>
          </a:p>
        </p:txBody>
      </p:sp>
      <p:sp>
        <p:nvSpPr>
          <p:cNvPr id="4" name="矩形 3"/>
          <p:cNvSpPr/>
          <p:nvPr/>
        </p:nvSpPr>
        <p:spPr>
          <a:xfrm>
            <a:off x="1219200" y="1752600"/>
            <a:ext cx="97536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Consolas" panose="020B0609020204030204" pitchFamily="49" charset="0"/>
              </a:rPr>
              <a:t>在学习</a:t>
            </a:r>
            <a:r>
              <a:rPr lang="zh-CN" altLang="zh-CN" sz="2400" dirty="0">
                <a:latin typeface="Consolas" panose="020B0609020204030204" pitchFamily="49" charset="0"/>
              </a:rPr>
              <a:t>关系运算符</a:t>
            </a:r>
            <a:r>
              <a:rPr lang="zh-CN" altLang="en-US" sz="2400" dirty="0">
                <a:latin typeface="Consolas" panose="020B0609020204030204" pitchFamily="49" charset="0"/>
              </a:rPr>
              <a:t>之前，首先要学会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布尔值（bool 类型）</a:t>
            </a:r>
            <a:endParaRPr lang="en-US" altLang="zh-CN" sz="2400" dirty="0"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31B5B9-4199-83FF-2812-4EF899B78AA2}"/>
              </a:ext>
            </a:extLst>
          </p:cNvPr>
          <p:cNvSpPr txBox="1"/>
          <p:nvPr/>
        </p:nvSpPr>
        <p:spPr>
          <a:xfrm>
            <a:off x="1219200" y="2895600"/>
            <a:ext cx="9753600" cy="29402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我们已经学习了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整数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),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double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小数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),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char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字符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这些变量，它们分别用来存储不同类型的数据。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今天我们要认识一个非常特别的变量类型，它非常重要，因为它是我们程序做出“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判断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”的基础，这个变量就是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bool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布尔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类型。</a:t>
            </a:r>
          </a:p>
        </p:txBody>
      </p:sp>
    </p:spTree>
    <p:extLst>
      <p:ext uri="{BB962C8B-B14F-4D97-AF65-F5344CB8AC3E}">
        <p14:creationId xmlns:p14="http://schemas.microsoft.com/office/powerpoint/2010/main" val="2314249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关系运算符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036EF08-5A1C-2FC6-D919-1A0A11FD3D54}"/>
              </a:ext>
            </a:extLst>
          </p:cNvPr>
          <p:cNvSpPr txBox="1"/>
          <p:nvPr/>
        </p:nvSpPr>
        <p:spPr>
          <a:xfrm>
            <a:off x="838200" y="1524000"/>
            <a:ext cx="10668000" cy="45046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想象一下，在我们的生活中，很多问题的答案都只有两种可能：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“是”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或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“否”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天晴了吗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?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是 或者 否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你饿了吗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? ——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是 或者 否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这件衣服比那件贵吗？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 或者 否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里，当我们遇到这种只有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“真”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或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“假”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两种状态的数据时，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不方便使用之前学习的任意一种类型储存，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我们就会用到一种新的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bool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类型。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bool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变量只能存储两个值：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真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1)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：表示“是”、“成立”、“对的”。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0)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：表示“否”、“不成立”、“错的”。</a:t>
            </a:r>
          </a:p>
        </p:txBody>
      </p:sp>
    </p:spTree>
    <p:extLst>
      <p:ext uri="{BB962C8B-B14F-4D97-AF65-F5344CB8AC3E}">
        <p14:creationId xmlns:p14="http://schemas.microsoft.com/office/powerpoint/2010/main" val="185975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关系运算符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6F72B9F-010E-AADB-A2F6-36C6C90E0AFA}"/>
              </a:ext>
            </a:extLst>
          </p:cNvPr>
          <p:cNvSpPr txBox="1"/>
          <p:nvPr/>
        </p:nvSpPr>
        <p:spPr>
          <a:xfrm>
            <a:off x="990600" y="1447800"/>
            <a:ext cx="9968553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语言的关键字，就像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double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一样。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和我们之前学的变量一样，声明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bool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变量也很简单：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98335B7-5A78-42F8-766E-0EE222676709}"/>
              </a:ext>
            </a:extLst>
          </p:cNvPr>
          <p:cNvSpPr txBox="1"/>
          <p:nvPr/>
        </p:nvSpPr>
        <p:spPr>
          <a:xfrm>
            <a:off x="990600" y="2819400"/>
            <a:ext cx="9968555" cy="127041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isRain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true;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声明一个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bool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变量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isRain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，并赋值为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true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isHungry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false;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声明一个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bool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变量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isHungry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，并赋值为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false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6C62C12-95B7-3070-003E-B952AD1ED9C8}"/>
              </a:ext>
            </a:extLst>
          </p:cNvPr>
          <p:cNvSpPr txBox="1"/>
          <p:nvPr/>
        </p:nvSpPr>
        <p:spPr>
          <a:xfrm>
            <a:off x="989891" y="5181600"/>
            <a:ext cx="9968553" cy="100213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我们可以改变它的值，假如现在不下雨了</a:t>
            </a:r>
          </a:p>
          <a:p>
            <a:pPr>
              <a:lnSpc>
                <a:spcPct val="150000"/>
              </a:lnSpc>
            </a:pP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isRain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false;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7B6A28B-55C9-7825-1EB7-01039D6AFFBF}"/>
              </a:ext>
            </a:extLst>
          </p:cNvPr>
          <p:cNvSpPr txBox="1"/>
          <p:nvPr/>
        </p:nvSpPr>
        <p:spPr>
          <a:xfrm>
            <a:off x="990600" y="4495800"/>
            <a:ext cx="54864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我们也可以任意改变布尔类型变量的值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6846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textbox 1320"/>
          <p:cNvSpPr/>
          <p:nvPr/>
        </p:nvSpPr>
        <p:spPr>
          <a:xfrm>
            <a:off x="1219200" y="2590800"/>
            <a:ext cx="3293745" cy="7334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" dirty="0"/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关系运算符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4315E22-8891-3687-3E77-A25864A027BC}"/>
              </a:ext>
            </a:extLst>
          </p:cNvPr>
          <p:cNvSpPr txBox="1"/>
          <p:nvPr/>
        </p:nvSpPr>
        <p:spPr>
          <a:xfrm>
            <a:off x="998752" y="1624012"/>
            <a:ext cx="10210800" cy="14629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而在生活中，我们一直在做各种各样的“比较”。在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里，用来做这些比较的特殊符号，就叫做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关系运算符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05B2140-6985-46F4-CF4B-550F8804E01C}"/>
              </a:ext>
            </a:extLst>
          </p:cNvPr>
          <p:cNvSpPr txBox="1"/>
          <p:nvPr/>
        </p:nvSpPr>
        <p:spPr>
          <a:xfrm>
            <a:off x="998752" y="3794900"/>
            <a:ext cx="10210800" cy="22015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关系运算符的核心作用就是：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比较两个值，然后告诉我们这个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比较的结果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是 ‘真’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(true)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还是 ‘假’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(false)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。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 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看，这不就正好和我们学的 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bool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 panose="020B0503020204020204" pitchFamily="34" charset="-122"/>
                <a:cs typeface="+mn-cs"/>
              </a:rPr>
              <a:t> 类型完美地结合起来了吗？</a:t>
            </a:r>
          </a:p>
        </p:txBody>
      </p:sp>
    </p:spTree>
    <p:extLst>
      <p:ext uri="{BB962C8B-B14F-4D97-AF65-F5344CB8AC3E}">
        <p14:creationId xmlns:p14="http://schemas.microsoft.com/office/powerpoint/2010/main" val="4071489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textbox 1320"/>
          <p:cNvSpPr/>
          <p:nvPr/>
        </p:nvSpPr>
        <p:spPr>
          <a:xfrm>
            <a:off x="1219200" y="2590800"/>
            <a:ext cx="3293745" cy="7334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56132" y="1524000"/>
            <a:ext cx="10079736" cy="32042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什么是关系运算符？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关系运算符用于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比较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左右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两个值的</a:t>
            </a:r>
            <a:r>
              <a:rPr lang="zh-CN" altLang="en-US" sz="2000" b="1" dirty="0">
                <a:latin typeface="Consolas" panose="020B0609020204030204" pitchFamily="49" charset="0"/>
              </a:rPr>
              <a:t>结果</a:t>
            </a:r>
            <a:r>
              <a:rPr lang="en-US" altLang="zh-CN" sz="2000" b="1" dirty="0">
                <a:latin typeface="Consolas" panose="020B0609020204030204" pitchFamily="49" charset="0"/>
              </a:rPr>
              <a:t>(</a:t>
            </a:r>
            <a:r>
              <a:rPr lang="zh-CN" altLang="en-US" sz="2000" b="1" dirty="0">
                <a:latin typeface="Consolas" panose="020B0609020204030204" pitchFamily="49" charset="0"/>
              </a:rPr>
              <a:t>大于、小于</a:t>
            </a:r>
            <a:r>
              <a:rPr lang="en-US" altLang="zh-CN" sz="2000" b="1" dirty="0">
                <a:latin typeface="Consolas" panose="020B0609020204030204" pitchFamily="49" charset="0"/>
              </a:rPr>
              <a:t>)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</a:t>
            </a:r>
            <a:r>
              <a:rPr lang="zh-CN" altLang="en-US" sz="2000" b="1" dirty="0">
                <a:latin typeface="Consolas" panose="020B0609020204030204" pitchFamily="49" charset="0"/>
              </a:rPr>
              <a:t>比较最终会产生一个结果，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结果只有两种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成立（true，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在计算机当中存：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）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不成立（false，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</a:rPr>
              <a:t>在计算机当中存：</a:t>
            </a:r>
            <a:r>
              <a:rPr lang="en-US" altLang="zh-CN" sz="2000" b="1" dirty="0">
                <a:latin typeface="Consolas" panose="020B0609020204030204" pitchFamily="49" charset="0"/>
              </a:rPr>
              <a:t>0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）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关系运算符</a:t>
            </a:r>
          </a:p>
        </p:txBody>
      </p:sp>
      <p:sp>
        <p:nvSpPr>
          <p:cNvPr id="4" name="矩形 3"/>
          <p:cNvSpPr/>
          <p:nvPr/>
        </p:nvSpPr>
        <p:spPr>
          <a:xfrm>
            <a:off x="1036320" y="5130799"/>
            <a:ext cx="10079736" cy="1139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latin typeface="Consolas" panose="020B0609020204030204" pitchFamily="49" charset="0"/>
              </a:rPr>
              <a:t>在 C++ 里，</a:t>
            </a:r>
            <a:r>
              <a:rPr lang="zh-CN" altLang="zh-CN" sz="2400" b="1" dirty="0">
                <a:latin typeface="Consolas" panose="020B0609020204030204" pitchFamily="49" charset="0"/>
              </a:rPr>
              <a:t>关系运算符</a:t>
            </a:r>
            <a:r>
              <a:rPr lang="zh-CN" altLang="zh-CN" sz="2400" dirty="0">
                <a:latin typeface="Consolas" panose="020B0609020204030204" pitchFamily="49" charset="0"/>
              </a:rPr>
              <a:t>的结果</a:t>
            </a:r>
            <a:r>
              <a:rPr lang="zh-CN" altLang="en-US" sz="2400" dirty="0">
                <a:latin typeface="Consolas" panose="020B0609020204030204" pitchFamily="49" charset="0"/>
              </a:rPr>
              <a:t>类型为</a:t>
            </a:r>
            <a:r>
              <a:rPr lang="zh-CN" altLang="zh-CN" sz="2400" dirty="0">
                <a:latin typeface="Consolas" panose="020B0609020204030204" pitchFamily="49" charset="0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布尔值（bool 类型）</a:t>
            </a:r>
            <a:r>
              <a:rPr lang="zh-CN" altLang="zh-CN" sz="2400" dirty="0">
                <a:solidFill>
                  <a:srgbClr val="FF0000"/>
                </a:solidFill>
                <a:latin typeface="Consolas" panose="020B0609020204030204" pitchFamily="49" charset="0"/>
              </a:rPr>
              <a:t>，</a:t>
            </a:r>
            <a:r>
              <a:rPr lang="zh-CN" altLang="zh-CN" sz="2400" dirty="0">
                <a:latin typeface="Consolas" panose="020B0609020204030204" pitchFamily="49" charset="0"/>
              </a:rPr>
              <a:t>即 true（真）或 false（假）。</a:t>
            </a:r>
          </a:p>
        </p:txBody>
      </p:sp>
    </p:spTree>
    <p:extLst>
      <p:ext uri="{BB962C8B-B14F-4D97-AF65-F5344CB8AC3E}">
        <p14:creationId xmlns:p14="http://schemas.microsoft.com/office/powerpoint/2010/main" val="38753510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8" name="table 1338"/>
          <p:cNvGraphicFramePr>
            <a:graphicFrameLocks noGrp="1"/>
          </p:cNvGraphicFramePr>
          <p:nvPr/>
        </p:nvGraphicFramePr>
        <p:xfrm>
          <a:off x="2285999" y="3962400"/>
          <a:ext cx="7249793" cy="167640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4085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6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51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lang="en-US" altLang="en-US" sz="5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47625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2400" b="1" kern="0" spc="-1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满足</a:t>
                      </a:r>
                      <a:endParaRPr lang="en-US" alt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lang="en-US" altLang="en-US" sz="5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60960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2400" b="1" kern="0" spc="-2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真</a:t>
                      </a:r>
                      <a:r>
                        <a:rPr lang="en-US" sz="2400" b="1" kern="0" spc="-2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(</a:t>
                      </a:r>
                      <a:r>
                        <a:rPr sz="2400" b="1" kern="0" spc="-2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true</a:t>
                      </a:r>
                      <a:r>
                        <a:rPr lang="en-US" sz="2400" b="1" kern="0" spc="-2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)</a:t>
                      </a:r>
                      <a:endParaRPr lang="en-US" alt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12000"/>
                        </a:lnSpc>
                      </a:pPr>
                      <a:endParaRPr lang="en-US" altLang="en-US" sz="5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86995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2400" b="1" kern="0" spc="-20" dirty="0">
                          <a:solidFill>
                            <a:srgbClr val="FF0000"/>
                          </a:solidFill>
                          <a:latin typeface="Consolas" panose="020B0609020204030204" pitchFamily="49" charset="0"/>
                        </a:rPr>
                        <a:t>1或者其他非零整数</a:t>
                      </a:r>
                      <a:endParaRPr lang="en-US" altLang="en-US" sz="2400" b="1" dirty="0">
                        <a:solidFill>
                          <a:srgbClr val="FF0000"/>
                        </a:solidFill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4000"/>
                        </a:lnSpc>
                      </a:pPr>
                      <a:endParaRPr lang="en-US" altLang="en-US" sz="500" b="1" dirty="0">
                        <a:solidFill>
                          <a:srgbClr val="0070C0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47625" algn="ctr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2400" b="1" kern="0" spc="-10" dirty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</a:rPr>
                        <a:t>不满足</a:t>
                      </a:r>
                      <a:endParaRPr lang="en-US" altLang="en-US" sz="2400" b="1" dirty="0">
                        <a:solidFill>
                          <a:srgbClr val="0070C0"/>
                        </a:solidFill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9000"/>
                        </a:lnSpc>
                      </a:pPr>
                      <a:endParaRPr lang="en-US" altLang="en-US" sz="500" b="1" dirty="0">
                        <a:solidFill>
                          <a:srgbClr val="0070C0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56515" algn="ctr" rtl="0" eaLnBrk="0">
                        <a:lnSpc>
                          <a:spcPct val="90000"/>
                        </a:lnSpc>
                      </a:pPr>
                      <a:r>
                        <a:rPr sz="2400" b="1" kern="0" spc="-10" dirty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</a:rPr>
                        <a:t>假</a:t>
                      </a:r>
                      <a:r>
                        <a:rPr lang="en-US" sz="2400" b="1" kern="0" spc="-10" dirty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</a:rPr>
                        <a:t>(</a:t>
                      </a:r>
                      <a:r>
                        <a:rPr sz="2400" b="1" kern="0" spc="-10" dirty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</a:rPr>
                        <a:t>false</a:t>
                      </a:r>
                      <a:r>
                        <a:rPr lang="en-US" sz="2400" b="1" kern="0" spc="-10" dirty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</a:rPr>
                        <a:t>)</a:t>
                      </a:r>
                      <a:endParaRPr lang="en-US" altLang="en-US" sz="2400" b="1" dirty="0">
                        <a:solidFill>
                          <a:srgbClr val="0070C0"/>
                        </a:solidFill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rtl="0" eaLnBrk="0">
                        <a:lnSpc>
                          <a:spcPct val="108000"/>
                        </a:lnSpc>
                      </a:pPr>
                      <a:endParaRPr lang="en-US" altLang="en-US" sz="800" b="1" dirty="0">
                        <a:solidFill>
                          <a:srgbClr val="0070C0"/>
                        </a:solidFill>
                        <a:latin typeface="Consolas" panose="020B0609020204030204" pitchFamily="49" charset="0"/>
                      </a:endParaRPr>
                    </a:p>
                    <a:p>
                      <a:pPr algn="ctr" rtl="0" eaLnBrk="0">
                        <a:lnSpc>
                          <a:spcPct val="8000"/>
                        </a:lnSpc>
                      </a:pPr>
                      <a:endParaRPr lang="en-US" altLang="en-US" sz="100" b="1" dirty="0">
                        <a:solidFill>
                          <a:srgbClr val="0070C0"/>
                        </a:solidFill>
                        <a:latin typeface="Consolas" panose="020B0609020204030204" pitchFamily="49" charset="0"/>
                      </a:endParaRPr>
                    </a:p>
                    <a:p>
                      <a:pPr marL="71755" algn="ctr" rtl="0" eaLnBrk="0">
                        <a:lnSpc>
                          <a:spcPct val="73000"/>
                        </a:lnSpc>
                      </a:pPr>
                      <a:r>
                        <a:rPr sz="2400" b="1" kern="0" spc="-10" dirty="0">
                          <a:solidFill>
                            <a:srgbClr val="0070C0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  <a:endParaRPr lang="en-US" altLang="en-US" sz="2400" b="1" dirty="0">
                        <a:solidFill>
                          <a:srgbClr val="0070C0"/>
                        </a:solidFill>
                        <a:latin typeface="Consolas" panose="020B0609020204030204" pitchFamily="49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096724" y="1752600"/>
            <a:ext cx="10180876" cy="13142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如果想要把整数类型转化为</a:t>
            </a:r>
            <a:r>
              <a:rPr lang="en-US" altLang="zh-CN" sz="2800" dirty="0"/>
              <a:t>bool</a:t>
            </a:r>
            <a:r>
              <a:rPr lang="zh-CN" altLang="en-US" sz="2800" dirty="0"/>
              <a:t>类型，计算机只要看到数字不为 </a:t>
            </a:r>
            <a:r>
              <a:rPr lang="en-US" altLang="zh-CN" sz="2800" dirty="0"/>
              <a:t>0</a:t>
            </a:r>
            <a:r>
              <a:rPr lang="zh-CN" altLang="en-US" sz="2800" dirty="0"/>
              <a:t>，那么就会转化为 </a:t>
            </a:r>
            <a:r>
              <a:rPr lang="en-US" altLang="zh-CN" sz="2800" dirty="0"/>
              <a:t>true</a:t>
            </a:r>
            <a:r>
              <a:rPr lang="zh-CN" altLang="en-US" sz="2800" dirty="0"/>
              <a:t>，反之为</a:t>
            </a:r>
            <a:r>
              <a:rPr lang="en-US" altLang="zh-CN" sz="2800" dirty="0"/>
              <a:t>false</a:t>
            </a:r>
            <a:r>
              <a:rPr lang="zh-CN" altLang="en-US" sz="2800" dirty="0"/>
              <a:t>。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关系运算符</a:t>
            </a:r>
          </a:p>
        </p:txBody>
      </p:sp>
    </p:spTree>
    <p:extLst>
      <p:ext uri="{BB962C8B-B14F-4D97-AF65-F5344CB8AC3E}">
        <p14:creationId xmlns:p14="http://schemas.microsoft.com/office/powerpoint/2010/main" val="238915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textbox 1344"/>
          <p:cNvSpPr/>
          <p:nvPr/>
        </p:nvSpPr>
        <p:spPr>
          <a:xfrm>
            <a:off x="1524000" y="3262730"/>
            <a:ext cx="4080509" cy="1995070"/>
          </a:xfrm>
          <a:prstGeom prst="rect">
            <a:avLst/>
          </a:prstGeom>
          <a:solidFill>
            <a:srgbClr val="EEDFE3"/>
          </a:solidFill>
        </p:spPr>
        <p:txBody>
          <a:bodyPr vert="horz" wrap="square" lIns="0" tIns="0" rIns="0" bIns="0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#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include</a:t>
            </a: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50A14F"/>
                </a:solidFill>
                <a:latin typeface="Consolas" panose="020B0609020204030204" pitchFamily="49" charset="0"/>
              </a:rPr>
              <a:t>&lt;iostream&gt;</a:t>
            </a: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using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namespace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std;</a:t>
            </a:r>
            <a:endParaRPr lang="en-US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main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() 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cout &lt;&lt; (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bool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) (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-3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) &lt;&lt; endl;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return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}</a:t>
            </a:r>
            <a:endParaRPr lang="zh-CN" altLang="zh-CN" sz="4000" dirty="0">
              <a:latin typeface="Consolas" panose="020B0609020204030204" pitchFamily="49" charset="0"/>
            </a:endParaRPr>
          </a:p>
        </p:txBody>
      </p:sp>
      <p:sp>
        <p:nvSpPr>
          <p:cNvPr id="1346" name="textbox 1346"/>
          <p:cNvSpPr/>
          <p:nvPr/>
        </p:nvSpPr>
        <p:spPr>
          <a:xfrm>
            <a:off x="6524138" y="3200400"/>
            <a:ext cx="4475479" cy="2286000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#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include</a:t>
            </a:r>
            <a:r>
              <a:rPr lang="zh-CN" altLang="zh-CN" dirty="0">
                <a:solidFill>
                  <a:srgbClr val="50A14F"/>
                </a:solidFill>
                <a:latin typeface="Consolas" panose="020B0609020204030204" pitchFamily="49" charset="0"/>
              </a:rPr>
              <a:t>&lt;iostream&gt;</a:t>
            </a: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using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namespace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std;</a:t>
            </a:r>
            <a:endParaRPr lang="en-US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main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() 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bool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tmp = </a:t>
            </a:r>
            <a:r>
              <a:rPr lang="zh-CN" altLang="zh-CN" dirty="0">
                <a:solidFill>
                  <a:srgbClr val="0184BB"/>
                </a:solidFill>
                <a:latin typeface="Consolas" panose="020B0609020204030204" pitchFamily="49" charset="0"/>
              </a:rPr>
              <a:t>false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cout &lt;&lt; tmp;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return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}</a:t>
            </a:r>
            <a:endParaRPr lang="zh-CN" altLang="zh-CN" sz="4000" dirty="0"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67000" y="5584476"/>
            <a:ext cx="110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输出</a:t>
            </a:r>
            <a:r>
              <a:rPr lang="en-US" altLang="zh-CN" sz="2800" b="1" dirty="0">
                <a:latin typeface="Consolas" panose="020B0609020204030204" pitchFamily="49" charset="0"/>
              </a:rPr>
              <a:t>1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53400" y="5572780"/>
            <a:ext cx="11031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输出</a:t>
            </a:r>
            <a:r>
              <a:rPr lang="en-US" altLang="zh-CN" sz="2800" b="1" dirty="0">
                <a:latin typeface="Consolas" panose="020B0609020204030204" pitchFamily="49" charset="0"/>
              </a:rPr>
              <a:t>0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0" y="1689562"/>
            <a:ext cx="9504679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在 C++ 中，bool（布尔类型）是一种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只有两个取值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的数据类型：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true（真，表示 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）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、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false（假，表示 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）</a:t>
            </a: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关系运算符</a:t>
            </a:r>
          </a:p>
        </p:txBody>
      </p:sp>
    </p:spTree>
    <p:extLst>
      <p:ext uri="{BB962C8B-B14F-4D97-AF65-F5344CB8AC3E}">
        <p14:creationId xmlns:p14="http://schemas.microsoft.com/office/powerpoint/2010/main" val="165509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4" grpId="0" animBg="1"/>
      <p:bldP spid="1346" grpId="0" animBg="1"/>
      <p:bldP spid="4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textbox 1344"/>
          <p:cNvSpPr/>
          <p:nvPr/>
        </p:nvSpPr>
        <p:spPr>
          <a:xfrm>
            <a:off x="1524000" y="3276600"/>
            <a:ext cx="4080509" cy="2209800"/>
          </a:xfrm>
          <a:prstGeom prst="rect">
            <a:avLst/>
          </a:prstGeom>
          <a:solidFill>
            <a:srgbClr val="EEDFE3"/>
          </a:solidFill>
        </p:spPr>
        <p:txBody>
          <a:bodyPr vert="horz" wrap="square" lIns="0" tIns="0" rIns="0" bIns="0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#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include</a:t>
            </a: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50A14F"/>
                </a:solidFill>
                <a:latin typeface="Consolas" panose="020B0609020204030204" pitchFamily="49" charset="0"/>
              </a:rPr>
              <a:t>&lt;iostream&gt;</a:t>
            </a: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using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namespace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std;</a:t>
            </a:r>
            <a:endParaRPr lang="en-US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main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() {</a:t>
            </a:r>
            <a:endParaRPr lang="en-US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383A42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383A42"/>
                </a:solidFill>
                <a:latin typeface="Consolas" panose="020B0609020204030204" pitchFamily="49" charset="0"/>
              </a:rPr>
              <a:t>boolalpha</a:t>
            </a:r>
            <a:r>
              <a:rPr lang="en-US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cout &lt;&lt; (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bool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) (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-3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) &lt;&lt; endl;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return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}</a:t>
            </a:r>
            <a:endParaRPr lang="zh-CN" altLang="zh-CN" sz="4000" dirty="0">
              <a:latin typeface="Consolas" panose="020B0609020204030204" pitchFamily="49" charset="0"/>
            </a:endParaRPr>
          </a:p>
        </p:txBody>
      </p:sp>
      <p:sp>
        <p:nvSpPr>
          <p:cNvPr id="1346" name="textbox 1346"/>
          <p:cNvSpPr/>
          <p:nvPr/>
        </p:nvSpPr>
        <p:spPr>
          <a:xfrm>
            <a:off x="6553200" y="3124200"/>
            <a:ext cx="4475479" cy="2514600"/>
          </a:xfrm>
          <a:prstGeom prst="rect">
            <a:avLst/>
          </a:prstGeom>
          <a:solidFill>
            <a:srgbClr val="E2F0D9"/>
          </a:solidFill>
        </p:spPr>
        <p:txBody>
          <a:bodyPr vert="horz" wrap="square" lIns="0" tIns="0" rIns="0" bIns="0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#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include</a:t>
            </a:r>
            <a:r>
              <a:rPr lang="zh-CN" altLang="zh-CN" dirty="0">
                <a:solidFill>
                  <a:srgbClr val="50A14F"/>
                </a:solidFill>
                <a:latin typeface="Consolas" panose="020B0609020204030204" pitchFamily="49" charset="0"/>
              </a:rPr>
              <a:t>&lt;iostream&gt;</a:t>
            </a: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using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namespace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std;</a:t>
            </a:r>
            <a:endParaRPr lang="en-US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4078F2"/>
                </a:solidFill>
                <a:latin typeface="Consolas" panose="020B0609020204030204" pitchFamily="49" charset="0"/>
              </a:rPr>
              <a:t>main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() 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bool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tmp = </a:t>
            </a:r>
            <a:r>
              <a:rPr lang="zh-CN" altLang="zh-CN" dirty="0">
                <a:solidFill>
                  <a:srgbClr val="0184BB"/>
                </a:solidFill>
                <a:latin typeface="Consolas" panose="020B0609020204030204" pitchFamily="49" charset="0"/>
              </a:rPr>
              <a:t>false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  <a:endParaRPr lang="en-US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383A42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383A42"/>
                </a:solidFill>
                <a:latin typeface="Consolas" panose="020B0609020204030204" pitchFamily="49" charset="0"/>
              </a:rPr>
              <a:t>boolalpha</a:t>
            </a:r>
            <a:r>
              <a:rPr lang="en-US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  <a:endParaRPr lang="zh-CN" altLang="zh-CN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cout &lt;&lt; tmp;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   </a:t>
            </a:r>
            <a:r>
              <a:rPr lang="zh-CN" altLang="zh-CN" dirty="0">
                <a:solidFill>
                  <a:srgbClr val="A626A4"/>
                </a:solidFill>
                <a:latin typeface="Consolas" panose="020B0609020204030204" pitchFamily="49" charset="0"/>
              </a:rPr>
              <a:t>return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}</a:t>
            </a:r>
            <a:endParaRPr lang="zh-CN" altLang="zh-CN" sz="4000" dirty="0"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05488" y="5715000"/>
            <a:ext cx="16914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输出</a:t>
            </a:r>
            <a:r>
              <a:rPr lang="en-US" altLang="zh-CN" sz="2800" b="1" dirty="0">
                <a:latin typeface="Consolas" panose="020B0609020204030204" pitchFamily="49" charset="0"/>
              </a:rPr>
              <a:t>true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33513" y="5715000"/>
            <a:ext cx="18886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输出</a:t>
            </a:r>
            <a:r>
              <a:rPr lang="en-US" altLang="zh-CN" sz="2800" b="1" dirty="0">
                <a:latin typeface="Consolas" panose="020B0609020204030204" pitchFamily="49" charset="0"/>
              </a:rPr>
              <a:t>false</a:t>
            </a:r>
            <a:endParaRPr lang="zh-CN" altLang="en-US" sz="2800" dirty="0">
              <a:latin typeface="Consolas" panose="020B0609020204030204" pitchFamily="49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524000" y="1659266"/>
            <a:ext cx="9504679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在 C++ 中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，加上 </a:t>
            </a:r>
            <a:r>
              <a:rPr kumimoji="0" lang="en-US" altLang="zh-CN" sz="24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boolalpha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可以让我们直接输出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true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或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false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字符串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更加直观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kumimoji="0" lang="zh-CN" alt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了解即可</a:t>
            </a:r>
            <a:r>
              <a:rPr kumimoji="0" lang="en-US" altLang="zh-C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)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关系运算符</a:t>
            </a:r>
          </a:p>
        </p:txBody>
      </p:sp>
    </p:spTree>
    <p:extLst>
      <p:ext uri="{BB962C8B-B14F-4D97-AF65-F5344CB8AC3E}">
        <p14:creationId xmlns:p14="http://schemas.microsoft.com/office/powerpoint/2010/main" val="2394612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关系运算符</a:t>
            </a: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F6C23F9-CF5C-3723-9787-C1FC8343C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023460"/>
              </p:ext>
            </p:extLst>
          </p:nvPr>
        </p:nvGraphicFramePr>
        <p:xfrm>
          <a:off x="838200" y="2216180"/>
          <a:ext cx="8153399" cy="3886200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1113384">
                  <a:extLst>
                    <a:ext uri="{9D8B030D-6E8A-4147-A177-3AD203B41FA5}">
                      <a16:colId xmlns:a16="http://schemas.microsoft.com/office/drawing/2014/main" val="3212690021"/>
                    </a:ext>
                  </a:extLst>
                </a:gridCol>
                <a:gridCol w="1884189">
                  <a:extLst>
                    <a:ext uri="{9D8B030D-6E8A-4147-A177-3AD203B41FA5}">
                      <a16:colId xmlns:a16="http://schemas.microsoft.com/office/drawing/2014/main" val="138961592"/>
                    </a:ext>
                  </a:extLst>
                </a:gridCol>
                <a:gridCol w="3117476">
                  <a:extLst>
                    <a:ext uri="{9D8B030D-6E8A-4147-A177-3AD203B41FA5}">
                      <a16:colId xmlns:a16="http://schemas.microsoft.com/office/drawing/2014/main" val="2998586142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428272675"/>
                    </a:ext>
                  </a:extLst>
                </a:gridCol>
              </a:tblGrid>
              <a:tr h="5539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800" b="1" dirty="0">
                          <a:effectLst/>
                        </a:rPr>
                        <a:t>运算符</a:t>
                      </a: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800" b="1" dirty="0">
                          <a:effectLst/>
                        </a:rPr>
                        <a:t>名称</a:t>
                      </a: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800" b="1" dirty="0">
                          <a:effectLst/>
                        </a:rPr>
                        <a:t>含义</a:t>
                      </a: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pt-BR" sz="1800" b="1" dirty="0">
                          <a:effectLst/>
                        </a:rPr>
                        <a:t>例子 (</a:t>
                      </a:r>
                      <a:r>
                        <a:rPr lang="pt-BR" sz="1800" b="1" dirty="0">
                          <a:solidFill>
                            <a:srgbClr val="C00000"/>
                          </a:solidFill>
                          <a:effectLst/>
                        </a:rPr>
                        <a:t>a=5, b=10</a:t>
                      </a:r>
                      <a:r>
                        <a:rPr lang="pt-BR" sz="1800" b="1" dirty="0">
                          <a:effectLst/>
                        </a:rPr>
                        <a:t>)</a:t>
                      </a: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2239391468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effectLst/>
                        </a:rPr>
                        <a:t>==</a:t>
                      </a:r>
                      <a:endParaRPr lang="zh-CN" altLang="en-US" sz="2000" b="1" dirty="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b="1">
                          <a:effectLst/>
                        </a:rPr>
                        <a:t>等于</a:t>
                      </a:r>
                      <a:endParaRPr lang="zh-CN" altLang="en-US" sz="160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>
                          <a:effectLst/>
                        </a:rPr>
                        <a:t>判断两边的值是否相等</a:t>
                      </a: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a == 5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2453987424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effectLst/>
                        </a:rPr>
                        <a:t>!=</a:t>
                      </a:r>
                      <a:endParaRPr lang="zh-CN" altLang="en-US" sz="2000" b="1" dirty="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b="1" dirty="0">
                          <a:effectLst/>
                        </a:rPr>
                        <a:t>不等于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dirty="0">
                          <a:effectLst/>
                        </a:rPr>
                        <a:t>判断两边的值是否不相等</a:t>
                      </a: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a != b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339114739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>
                          <a:solidFill>
                            <a:srgbClr val="C00000"/>
                          </a:solidFill>
                          <a:effectLst/>
                        </a:rPr>
                        <a:t>&gt;</a:t>
                      </a:r>
                      <a:endParaRPr lang="zh-CN" altLang="en-US" sz="2000" b="1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b="1" dirty="0">
                          <a:effectLst/>
                        </a:rPr>
                        <a:t>大于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>
                          <a:effectLst/>
                        </a:rPr>
                        <a:t>判断左边的值是否大于右边</a:t>
                      </a: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a &gt; b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2825926329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effectLst/>
                        </a:rPr>
                        <a:t>&lt;</a:t>
                      </a:r>
                      <a:endParaRPr lang="zh-CN" altLang="en-US" sz="2000" b="1" dirty="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b="1">
                          <a:effectLst/>
                        </a:rPr>
                        <a:t>小于</a:t>
                      </a:r>
                      <a:endParaRPr lang="zh-CN" altLang="en-US" sz="160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>
                          <a:effectLst/>
                        </a:rPr>
                        <a:t>判断左边的值是否小于右边</a:t>
                      </a: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b &lt; 20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1602699664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>
                          <a:solidFill>
                            <a:srgbClr val="C00000"/>
                          </a:solidFill>
                          <a:effectLst/>
                        </a:rPr>
                        <a:t>&gt;=</a:t>
                      </a:r>
                      <a:endParaRPr lang="zh-CN" altLang="en-US" sz="2000" b="1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b="1" dirty="0">
                          <a:effectLst/>
                        </a:rPr>
                        <a:t>大于或等于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>
                          <a:effectLst/>
                        </a:rPr>
                        <a:t>判断左值是否大于或等于右值</a:t>
                      </a: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a &gt;= 5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2166379190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effectLst/>
                        </a:rPr>
                        <a:t>&lt;=</a:t>
                      </a:r>
                      <a:endParaRPr lang="zh-CN" altLang="en-US" sz="2000" b="1" dirty="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b="1" dirty="0">
                          <a:effectLst/>
                        </a:rPr>
                        <a:t>小于或等于</a:t>
                      </a:r>
                      <a:endParaRPr lang="zh-CN" alt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dirty="0">
                          <a:effectLst/>
                        </a:rPr>
                        <a:t>判断左值是否小于或等于右值</a:t>
                      </a:r>
                    </a:p>
                  </a:txBody>
                  <a:tcPr marL="1659" marR="1659" marT="830" marB="83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b &lt;= a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1215853237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6AFC29FC-C3BF-C630-1E10-93CA57D6CFC4}"/>
              </a:ext>
            </a:extLst>
          </p:cNvPr>
          <p:cNvSpPr txBox="1"/>
          <p:nvPr/>
        </p:nvSpPr>
        <p:spPr>
          <a:xfrm>
            <a:off x="1828800" y="1487103"/>
            <a:ext cx="83058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主要有以下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6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个关系运算符，我们来一个个认识它们：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E93BF45-3E28-05FA-7602-46B516FBC6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2970901"/>
              </p:ext>
            </p:extLst>
          </p:nvPr>
        </p:nvGraphicFramePr>
        <p:xfrm>
          <a:off x="9067800" y="2225755"/>
          <a:ext cx="1905000" cy="55397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3670565232"/>
                    </a:ext>
                  </a:extLst>
                </a:gridCol>
              </a:tblGrid>
              <a:tr h="55397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600" dirty="0">
                          <a:effectLst/>
                        </a:rPr>
                        <a:t>结果</a:t>
                      </a: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816704308"/>
                  </a:ext>
                </a:extLst>
              </a:tr>
            </a:tbl>
          </a:graphicData>
        </a:graphic>
      </p:graphicFrame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16D7B3C3-1D79-58E7-A58C-D01529F02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247628"/>
              </p:ext>
            </p:extLst>
          </p:nvPr>
        </p:nvGraphicFramePr>
        <p:xfrm>
          <a:off x="9069218" y="2779729"/>
          <a:ext cx="1905000" cy="3332226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849230447"/>
                    </a:ext>
                  </a:extLst>
                </a:gridCol>
              </a:tblGrid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16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1156058658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125970395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2215301504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3568075222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2634005174"/>
                  </a:ext>
                </a:extLst>
              </a:tr>
              <a:tr h="555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1600" dirty="0">
                        <a:effectLst/>
                      </a:endParaRPr>
                    </a:p>
                  </a:txBody>
                  <a:tcPr marL="1659" marR="1659" marT="830" marB="830" anchor="ctr"/>
                </a:tc>
                <a:extLst>
                  <a:ext uri="{0D108BD9-81ED-4DB2-BD59-A6C34878D82A}">
                    <a16:rowId xmlns:a16="http://schemas.microsoft.com/office/drawing/2014/main" val="34811481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18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关系运算符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09B32AE-62D4-2036-7B8F-0A09CF6D84D6}"/>
              </a:ext>
            </a:extLst>
          </p:cNvPr>
          <p:cNvSpPr txBox="1"/>
          <p:nvPr/>
        </p:nvSpPr>
        <p:spPr>
          <a:xfrm>
            <a:off x="990600" y="1295400"/>
            <a:ext cx="9982200" cy="48431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运算符优先级</a:t>
            </a:r>
            <a:endParaRPr lang="en-US" altLang="zh-CN" sz="28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如果关系表达式和算术表达式符号（如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*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%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）一起使用，计算机会先算谁呢？这就涉及到了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优先级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问题。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关系运算符的地位（优先级）比算术运算符要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低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。具体的优先级顺序如下（从高到低）：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最高级：括号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（计算机永远最先计算括号里面的内容）。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第二级：乘除取余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*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%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第三级：加减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第四级：大小关系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&lt;=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&gt;=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。（大于或小于之类的关系运算符，要等算术运算都算完了才会进行比较。）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第五级：相等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不相等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==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!=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1243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关系运算符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09B32AE-62D4-2036-7B8F-0A09CF6D84D6}"/>
              </a:ext>
            </a:extLst>
          </p:cNvPr>
          <p:cNvSpPr txBox="1"/>
          <p:nvPr/>
        </p:nvSpPr>
        <p:spPr>
          <a:xfrm>
            <a:off x="990600" y="1905000"/>
            <a:ext cx="10363200" cy="34480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实际应用举例</a:t>
            </a:r>
            <a:r>
              <a:rPr lang="zh-CN" altLang="en-US" sz="28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endParaRPr lang="en-US" altLang="zh-CN" sz="28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如果你写下表达式：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+ 4 &gt; 2 * 3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计算机真正的执行顺序是：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先算乘法：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* 3 = 6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再算加法：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+ 4 = 7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最后比大小：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7 &gt; 6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，结果为真（返回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）。 这相当于计算机自动帮你加了隐形的括号：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 + 4) &gt; (2 * 3)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78394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295400" y="1451644"/>
            <a:ext cx="4419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题目 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a = 10, b = 20; 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(a &gt; b) &lt;&lt; endl;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判断结果：</a:t>
            </a: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</a:rPr>
              <a:t>false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292258" y="2635297"/>
            <a:ext cx="4419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题目 2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x = 5, y = 5; 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(x == y) &lt;&lt; endl;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判断结果：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true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92258" y="3898592"/>
            <a:ext cx="4419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题目 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num = 8; 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(num != 10) &lt;&lt; endl;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判断结果：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true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284402" y="5171182"/>
            <a:ext cx="4419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题目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a = 3, b = 7, c = 3; 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(a &gt;= c) &lt;&lt; endl;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判断结果：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true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400800" y="1445390"/>
            <a:ext cx="4419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题目 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p = 12, q = 6; 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(p / 2 == q) &lt;&lt; endl;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判断结果：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true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400800" y="2632940"/>
            <a:ext cx="4419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题目 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num1 = 15, num2 = 30; 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(num1 * 2 &gt; num2) &lt;&lt; endl;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判断结果：</a:t>
            </a: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</a:rPr>
              <a:t>false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6400800" y="3898592"/>
            <a:ext cx="4419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题目 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x = 10, y = 5; 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(x + y != 15) &lt;&lt; endl;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判断结果：</a:t>
            </a: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</a:rPr>
              <a:t>false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6400800" y="5140545"/>
            <a:ext cx="4419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题目 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a = 4; 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(a * 2 &lt;= 8) &lt;&lt; endl;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判断结果：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true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关系运算符</a:t>
            </a:r>
          </a:p>
        </p:txBody>
      </p:sp>
    </p:spTree>
    <p:extLst>
      <p:ext uri="{BB962C8B-B14F-4D97-AF65-F5344CB8AC3E}">
        <p14:creationId xmlns:p14="http://schemas.microsoft.com/office/powerpoint/2010/main" val="287772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143000" y="1676400"/>
            <a:ext cx="10134600" cy="39097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书本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P33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页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例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3-1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输</a:t>
            </a:r>
            <a:r>
              <a:rPr lang="zh-CN" altLang="en-US" sz="2400" dirty="0">
                <a:latin typeface="Consolas" panose="020B0609020204030204" pitchFamily="49" charset="0"/>
              </a:rPr>
              <a:t>入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两个整数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a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和 </a:t>
            </a:r>
            <a:r>
              <a:rPr lang="en-US" altLang="zh-CN" sz="2400" dirty="0">
                <a:latin typeface="Consolas" panose="020B0609020204030204" pitchFamily="49" charset="0"/>
              </a:rPr>
              <a:t>b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，想知道：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）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a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是否大于 </a:t>
            </a:r>
            <a:r>
              <a:rPr lang="en-US" altLang="zh-CN" sz="2400" dirty="0">
                <a:latin typeface="Consolas" panose="020B0609020204030204" pitchFamily="49" charset="0"/>
              </a:rPr>
              <a:t>b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？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）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a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是否小于或等于</a:t>
            </a:r>
            <a:r>
              <a:rPr lang="en-US" altLang="zh-CN" sz="2400" dirty="0">
                <a:latin typeface="Consolas" panose="020B0609020204030204" pitchFamily="49" charset="0"/>
              </a:rPr>
              <a:t>b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？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3) a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是否不等于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b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？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输出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3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个整数，用空格隔开。对于每一个询问，如果成立（条件为真）输出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，否则输出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关系运算符</a:t>
            </a:r>
          </a:p>
        </p:txBody>
      </p:sp>
    </p:spTree>
    <p:extLst>
      <p:ext uri="{BB962C8B-B14F-4D97-AF65-F5344CB8AC3E}">
        <p14:creationId xmlns:p14="http://schemas.microsoft.com/office/powerpoint/2010/main" val="1650442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66800" y="1676400"/>
            <a:ext cx="10134600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注意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: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对于每一个询问，如果成立（条件为真）输出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，否则输出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3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关系运算符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D21DA4A-737E-F4CC-3705-E01FF70394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8812" y="2820546"/>
            <a:ext cx="10134600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而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在 C++ 中，bool（布尔类型）是一种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只有两个取值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的数据类型：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true（真，表示 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）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、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false（假，表示 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）</a:t>
            </a: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2A9BCA3-994E-AF01-67F4-1B8B004B26CF}"/>
              </a:ext>
            </a:extLst>
          </p:cNvPr>
          <p:cNvSpPr txBox="1"/>
          <p:nvPr/>
        </p:nvSpPr>
        <p:spPr>
          <a:xfrm>
            <a:off x="1066800" y="4419600"/>
            <a:ext cx="10134600" cy="1693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这不就刚好对应了成立（条件为真）输出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，否则输出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</a:rPr>
              <a:t>吗？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zh-CN" altLang="en-US" sz="2400" b="1" dirty="0">
                <a:latin typeface="Consolas" panose="020B0609020204030204" pitchFamily="49" charset="0"/>
              </a:rPr>
              <a:t>因为如果想要尝试输出 </a:t>
            </a:r>
            <a:r>
              <a:rPr lang="en-US" altLang="zh-CN" sz="2400" b="1" dirty="0">
                <a:latin typeface="Consolas" panose="020B0609020204030204" pitchFamily="49" charset="0"/>
              </a:rPr>
              <a:t>true </a:t>
            </a:r>
            <a:r>
              <a:rPr lang="zh-CN" altLang="en-US" sz="2400" b="1" dirty="0">
                <a:latin typeface="Consolas" panose="020B0609020204030204" pitchFamily="49" charset="0"/>
              </a:rPr>
              <a:t>的结果</a:t>
            </a:r>
            <a:r>
              <a:rPr lang="en-US" altLang="zh-CN" sz="2400" b="1" dirty="0">
                <a:latin typeface="Consolas" panose="020B0609020204030204" pitchFamily="49" charset="0"/>
              </a:rPr>
              <a:t>, true </a:t>
            </a:r>
            <a:r>
              <a:rPr lang="zh-CN" altLang="en-US" sz="2400" b="1" dirty="0">
                <a:latin typeface="Consolas" panose="020B0609020204030204" pitchFamily="49" charset="0"/>
              </a:rPr>
              <a:t>在计算机眼中它对应的是 </a:t>
            </a:r>
            <a:r>
              <a:rPr lang="en-US" altLang="zh-CN" sz="2400" b="1" dirty="0">
                <a:latin typeface="Consolas" panose="020B0609020204030204" pitchFamily="49" charset="0"/>
              </a:rPr>
              <a:t>1</a:t>
            </a:r>
            <a:r>
              <a:rPr lang="zh-CN" altLang="en-US" sz="2400" b="1" dirty="0">
                <a:latin typeface="Consolas" panose="020B0609020204030204" pitchFamily="49" charset="0"/>
              </a:rPr>
              <a:t>，所以便会输出 </a:t>
            </a:r>
            <a:r>
              <a:rPr lang="en-US" altLang="zh-CN" sz="2400" b="1" dirty="0">
                <a:latin typeface="Consolas" panose="020B0609020204030204" pitchFamily="49" charset="0"/>
              </a:rPr>
              <a:t>1, </a:t>
            </a:r>
            <a:r>
              <a:rPr lang="zh-CN" altLang="en-US" sz="2400" b="1" dirty="0">
                <a:latin typeface="Consolas" panose="020B0609020204030204" pitchFamily="49" charset="0"/>
              </a:rPr>
              <a:t>反之则输出 </a:t>
            </a:r>
            <a:r>
              <a:rPr lang="en-US" altLang="zh-CN" sz="2400" b="1" dirty="0">
                <a:latin typeface="Consolas" panose="020B0609020204030204" pitchFamily="49" charset="0"/>
              </a:rPr>
              <a:t>0 </a:t>
            </a:r>
            <a:r>
              <a:rPr lang="zh-CN" altLang="en-US" sz="2400" b="1" dirty="0">
                <a:latin typeface="Consolas" panose="020B0609020204030204" pitchFamily="49" charset="0"/>
              </a:rPr>
              <a:t>。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529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关系运算符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F5F9F49-F456-B1A8-85D8-634E2BB4B712}"/>
              </a:ext>
            </a:extLst>
          </p:cNvPr>
          <p:cNvSpPr txBox="1"/>
          <p:nvPr/>
        </p:nvSpPr>
        <p:spPr>
          <a:xfrm>
            <a:off x="2286000" y="1371600"/>
            <a:ext cx="7277100" cy="492955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#include &lt;iostream&gt;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using namespace std;</a:t>
            </a:r>
          </a:p>
          <a:p>
            <a:endParaRPr lang="en-US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int a, b;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(a &gt; b)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(a &lt;= b) &lt;&lt; 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 "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(a != b)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067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766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/>
              <a:t>逻辑运算符</a:t>
            </a:r>
            <a:endParaRPr lang="en-US" altLang="zh-CN" sz="3600" b="1" dirty="0"/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92598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D87B92-EC80-0DB6-2AEB-3903A8C00F4F}"/>
              </a:ext>
            </a:extLst>
          </p:cNvPr>
          <p:cNvSpPr txBox="1"/>
          <p:nvPr/>
        </p:nvSpPr>
        <p:spPr>
          <a:xfrm>
            <a:off x="1066800" y="1524000"/>
            <a:ext cx="10210800" cy="123059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想象一下，你妈妈对你说： 如果你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写完作业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并且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收拾好房间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，就可以玩游戏。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这里的并且就是只有当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两个条件都满足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的时候，你才能玩游戏。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E3EA262-ADA2-7990-4152-58F2614529D3}"/>
              </a:ext>
            </a:extLst>
          </p:cNvPr>
          <p:cNvSpPr txBox="1"/>
          <p:nvPr/>
        </p:nvSpPr>
        <p:spPr>
          <a:xfrm>
            <a:off x="1066800" y="2985203"/>
            <a:ext cx="10210800" cy="30811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现在我们来思考一下：什么时候你可以玩游戏呢？：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你写完作业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并且 收拾好房间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-&gt;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可以玩游戏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你写完作业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并且 没收拾好房间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-&gt;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不能玩游戏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你没写完作业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并且 收拾好房间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-&gt;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不能玩游戏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你没写完作业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并且 没收拾好房间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-&gt;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不能玩游戏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564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B3CF7A-41B7-F3D2-F221-0E99CC9C90A0}"/>
              </a:ext>
            </a:extLst>
          </p:cNvPr>
          <p:cNvSpPr txBox="1"/>
          <p:nvPr/>
        </p:nvSpPr>
        <p:spPr>
          <a:xfrm>
            <a:off x="1069763" y="1447800"/>
            <a:ext cx="10210800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什么时候你可以玩游戏呢？：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你写完作业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并且 收拾好房间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-&gt;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可以玩游戏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FD77EFF-A0D1-2D0C-B31A-AC40BDF78AE1}"/>
              </a:ext>
            </a:extLst>
          </p:cNvPr>
          <p:cNvSpPr txBox="1"/>
          <p:nvPr/>
        </p:nvSpPr>
        <p:spPr>
          <a:xfrm>
            <a:off x="1066800" y="2590800"/>
            <a:ext cx="10210800" cy="212436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很明显，只有在</a:t>
            </a:r>
            <a:r>
              <a:rPr lang="zh-CN" altLang="en-US" b="1" dirty="0">
                <a:ea typeface="微软雅黑" panose="020B0503020204020204" pitchFamily="34" charset="-122"/>
              </a:rPr>
              <a:t>第一个情况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的时候，你才能玩游戏。也就是说，你必须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同时满足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写完作业和收拾房间这两个条件才行。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在编程中，我们经常会遇到这样的需求：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一个用户必须输入正确的用户名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并且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输入正确的密码才能登录。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要求一个数字必须大于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并且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小于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100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才算有效。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7701A5-B281-53F1-E86F-0D56164FC299}"/>
              </a:ext>
            </a:extLst>
          </p:cNvPr>
          <p:cNvSpPr txBox="1"/>
          <p:nvPr/>
        </p:nvSpPr>
        <p:spPr>
          <a:xfrm>
            <a:off x="1066800" y="4876800"/>
            <a:ext cx="10210800" cy="14268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像这种需要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多个条件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同时满足，才能让最终结果为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真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的情况，我们就不能只用一个简单的条件去描述了。我们需要一个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连接词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来把这些条件</a:t>
            </a:r>
            <a:r>
              <a:rPr lang="zh-CN" altLang="en-US" sz="2000" b="1" dirty="0">
                <a:ea typeface="微软雅黑" panose="020B0503020204020204" pitchFamily="34" charset="-122"/>
              </a:rPr>
              <a:t>连接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起来，告诉计算机：只有这些条件满足的时候，</a:t>
            </a:r>
            <a:r>
              <a:rPr lang="zh-CN" altLang="en-US" sz="2000" dirty="0">
                <a:ea typeface="微软雅黑" panose="020B0503020204020204" pitchFamily="34" charset="-122"/>
              </a:rPr>
              <a:t>最终结果才是</a:t>
            </a:r>
            <a:r>
              <a:rPr lang="zh-CN" altLang="en-US" sz="2000" b="1" dirty="0">
                <a:ea typeface="微软雅黑" panose="020B0503020204020204" pitchFamily="34" charset="-122"/>
              </a:rPr>
              <a:t>真</a:t>
            </a:r>
            <a:r>
              <a:rPr lang="en-US" altLang="zh-CN" sz="2000" b="1" dirty="0"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a typeface="微软雅黑" panose="020B0503020204020204" pitchFamily="34" charset="-122"/>
              </a:rPr>
              <a:t>指令才应该得到执行。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8130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242F400-FC1F-D955-AAC6-403CD8E7C1BC}"/>
              </a:ext>
            </a:extLst>
          </p:cNvPr>
          <p:cNvSpPr txBox="1"/>
          <p:nvPr/>
        </p:nvSpPr>
        <p:spPr>
          <a:xfrm>
            <a:off x="1066800" y="1447800"/>
            <a:ext cx="10288270" cy="24656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而这个把条件捆绑起来的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连接词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中，就是我们的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逻辑运算符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中，可以通过逻辑运算符用于连接多个条件表达式，它们的最终结果通常是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或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。这些结果常用于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if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语句、循环的判断条件等地方，让你的程序能够做出更复杂的决策。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8A5089CD-F99E-C5FD-E141-0D0A6A786BEE}"/>
              </a:ext>
            </a:extLst>
          </p:cNvPr>
          <p:cNvSpPr txBox="1"/>
          <p:nvPr/>
        </p:nvSpPr>
        <p:spPr>
          <a:xfrm>
            <a:off x="1066800" y="4343400"/>
            <a:ext cx="10282767" cy="185005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逻辑运算符共有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种，而对于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写完作业 并且 收拾好房间，就可以玩游戏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这种需要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所有条件都满足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，才能让最终结果为“真”的情况，我们就需要使用第一种逻辑运算符：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逻辑与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英文中的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"AND")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13115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971550" y="1559636"/>
            <a:ext cx="10248900" cy="19346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zh-CN" altLang="zh-CN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逻辑</a:t>
            </a:r>
            <a:r>
              <a:rPr kumimoji="0" lang="zh-CN" altLang="en-US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运算符：</a:t>
            </a:r>
            <a:r>
              <a:rPr kumimoji="0" lang="zh-CN" altLang="zh-CN" sz="2200" b="1" i="0" u="none" strike="noStrike" cap="none" normalizeH="0" baseline="0" dirty="0">
                <a:ln>
                  <a:noFill/>
                </a:ln>
                <a:effectLst/>
              </a:rPr>
              <a:t>与</a:t>
            </a:r>
            <a:r>
              <a:rPr kumimoji="0" lang="zh-CN" altLang="zh-CN" sz="22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 &amp;&amp;</a:t>
            </a:r>
            <a:r>
              <a:rPr kumimoji="0" lang="zh-CN" altLang="zh-CN" sz="2200" b="1" i="0" u="none" strike="noStrike" cap="none" normalizeH="0" baseline="0" dirty="0">
                <a:ln>
                  <a:noFill/>
                </a:ln>
                <a:effectLst/>
              </a:rPr>
              <a:t>（</a:t>
            </a:r>
            <a:r>
              <a:rPr lang="zh-CN" altLang="en-US" sz="2200" b="1" dirty="0"/>
              <a:t>读</a:t>
            </a:r>
            <a:r>
              <a:rPr lang="zh-CN" altLang="en-US" sz="2200" b="1" dirty="0">
                <a:ea typeface="微软雅黑" panose="020B0503020204020204" pitchFamily="34" charset="-122"/>
              </a:rPr>
              <a:t>英文中的 </a:t>
            </a:r>
            <a:r>
              <a:rPr lang="en-US" altLang="zh-CN" sz="2200" b="1" dirty="0">
                <a:ea typeface="微软雅黑" panose="020B0503020204020204" pitchFamily="34" charset="-122"/>
              </a:rPr>
              <a:t>“AND”, </a:t>
            </a:r>
            <a:r>
              <a:rPr lang="zh-CN" altLang="en-US" sz="2200" b="1" dirty="0"/>
              <a:t>书本</a:t>
            </a:r>
            <a:r>
              <a:rPr lang="en-US" altLang="zh-CN" sz="2200" b="1" dirty="0"/>
              <a:t>P34</a:t>
            </a:r>
            <a:r>
              <a:rPr lang="zh-CN" altLang="en-US" sz="2200" b="1" dirty="0"/>
              <a:t>页</a:t>
            </a:r>
            <a:r>
              <a:rPr kumimoji="0" lang="zh-CN" altLang="zh-CN" sz="2200" b="1" i="0" u="none" strike="noStrike" cap="none" normalizeH="0" baseline="0" dirty="0">
                <a:ln>
                  <a:noFill/>
                </a:ln>
                <a:effectLst/>
              </a:rPr>
              <a:t>）</a:t>
            </a:r>
            <a:endParaRPr kumimoji="0" lang="en-US" altLang="zh-CN" sz="2200" b="1" i="0" u="none" strike="noStrike" cap="none" normalizeH="0" baseline="0" dirty="0">
              <a:ln>
                <a:noFill/>
              </a:ln>
              <a:effectLst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规则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：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只有</a:t>
            </a:r>
            <a:r>
              <a:rPr lang="zh-CN" altLang="en-US" sz="2000" b="1" dirty="0"/>
              <a:t>连接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两个条件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都为 true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，最终结果才是 true。只要有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一个条件 false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，结果就是 false。</a:t>
            </a:r>
            <a:r>
              <a:rPr lang="zh-CN" altLang="en-US" sz="2000" dirty="0">
                <a:ea typeface="微软雅黑" panose="020B0503020204020204" pitchFamily="34" charset="-122"/>
              </a:rPr>
              <a:t>你可以把它想象成一票否决制：只要有一个条件不通过，整个事情就泡汤了。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5DF943F-BF32-6C38-3CD9-C76A60810E01}"/>
              </a:ext>
            </a:extLst>
          </p:cNvPr>
          <p:cNvSpPr txBox="1"/>
          <p:nvPr/>
        </p:nvSpPr>
        <p:spPr>
          <a:xfrm>
            <a:off x="3352800" y="3953931"/>
            <a:ext cx="47244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使用方法：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条件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A &amp;&amp;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条件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B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3F02DF5-3BF4-BE5F-B025-C5F9EBC0B65F}"/>
              </a:ext>
            </a:extLst>
          </p:cNvPr>
          <p:cNvSpPr txBox="1"/>
          <p:nvPr/>
        </p:nvSpPr>
        <p:spPr>
          <a:xfrm>
            <a:off x="1028700" y="4836095"/>
            <a:ext cx="10134600" cy="1234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只要任意一个条件</a:t>
            </a:r>
            <a:r>
              <a:rPr lang="zh-CN" altLang="en-US" sz="2000" b="1" dirty="0">
                <a:ea typeface="微软雅黑" panose="020B0503020204020204" pitchFamily="34" charset="-122"/>
              </a:rPr>
              <a:t>是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整个事情就泡汤了，整个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表达式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就返回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  <a:endParaRPr lang="en-US" altLang="zh-CN" sz="2000" dirty="0">
              <a:solidFill>
                <a:srgbClr val="C00000"/>
              </a:solidFill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只有当它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两个条件都为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都成立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时，整个表达式的结果才是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143611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5DF943F-BF32-6C38-3CD9-C76A60810E01}"/>
              </a:ext>
            </a:extLst>
          </p:cNvPr>
          <p:cNvSpPr txBox="1"/>
          <p:nvPr/>
        </p:nvSpPr>
        <p:spPr>
          <a:xfrm>
            <a:off x="5334000" y="675758"/>
            <a:ext cx="4724400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Consolas" panose="020B0609020204030204" pitchFamily="49" charset="0"/>
              </a:rPr>
              <a:t>使用方法：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条件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A &amp;&amp; 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条件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B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B79B0A3-9D32-2348-C370-1118B243801E}"/>
              </a:ext>
            </a:extLst>
          </p:cNvPr>
          <p:cNvSpPr txBox="1"/>
          <p:nvPr/>
        </p:nvSpPr>
        <p:spPr>
          <a:xfrm>
            <a:off x="990600" y="1447800"/>
            <a:ext cx="10210800" cy="15191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实例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假设你正在编写一个程序，需要检查用户输入的一个数字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是否在有效的范围内。要求这个数字必须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大于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并且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小于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100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才算有效。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4E378B-0F5C-089A-2FC5-296C8415848D}"/>
              </a:ext>
            </a:extLst>
          </p:cNvPr>
          <p:cNvSpPr txBox="1"/>
          <p:nvPr/>
        </p:nvSpPr>
        <p:spPr>
          <a:xfrm>
            <a:off x="990600" y="3048000"/>
            <a:ext cx="10210800" cy="3273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我们来一步步分析如何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构建这个条件表达式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写出条件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：数字大于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对应的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条件表达式是：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 &gt; 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写出条件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：数字小于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对应的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条件表达式是：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 &lt; 100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题目要求这两个条件必须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同时满足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（并且的关系），这符合我们逻辑与运算符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的意义！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所以，我们可以使用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将这两个条件表达式连接起来：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 &gt; 0 &amp;&amp; num &lt; 100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956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C277685-BE75-CCF2-7107-0AAA7BD241B5}"/>
              </a:ext>
            </a:extLst>
          </p:cNvPr>
          <p:cNvSpPr txBox="1"/>
          <p:nvPr/>
        </p:nvSpPr>
        <p:spPr>
          <a:xfrm>
            <a:off x="3257230" y="1538595"/>
            <a:ext cx="5677535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ea typeface="微软雅黑" panose="020B0503020204020204" pitchFamily="34" charset="-122"/>
              </a:rPr>
              <a:t>条件表达式：</a:t>
            </a:r>
            <a:r>
              <a:rPr lang="en-US" altLang="zh-CN" sz="24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 &gt; 0 &amp;&amp; num &lt; 100</a:t>
            </a:r>
            <a:endParaRPr lang="zh-CN" altLang="en-US" sz="2400" b="1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55A0A8A-2A6A-3C61-DB68-D6D2A9DD0481}"/>
              </a:ext>
            </a:extLst>
          </p:cNvPr>
          <p:cNvSpPr txBox="1"/>
          <p:nvPr/>
        </p:nvSpPr>
        <p:spPr>
          <a:xfrm>
            <a:off x="838198" y="2209800"/>
            <a:ext cx="10515600" cy="24656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来看这个组合条件表达式在不同情况时结果如何：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50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时，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50 &gt; 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且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50 &lt; 100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，所以整个表达式是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-5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时，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-5 &gt; 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，所以整个表达式就是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num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150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时，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150 &lt; 100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，所以整个表达式就是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E07D987-E37C-F3E7-4CA4-78368BF38420}"/>
              </a:ext>
            </a:extLst>
          </p:cNvPr>
          <p:cNvSpPr txBox="1"/>
          <p:nvPr/>
        </p:nvSpPr>
        <p:spPr>
          <a:xfrm>
            <a:off x="838200" y="5155221"/>
            <a:ext cx="10515600" cy="12345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的核心就是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所有都必须是真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。只要其中有一个条件是假，那么整个结果就是假。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2000" b="1" dirty="0">
                <a:highlight>
                  <a:srgbClr val="FFFF00"/>
                </a:highlight>
              </a:rPr>
              <a:t>&amp;&amp; </a:t>
            </a:r>
            <a:r>
              <a:rPr lang="zh-CN" altLang="en-US" sz="2000" b="1" dirty="0">
                <a:highlight>
                  <a:srgbClr val="FFFF00"/>
                </a:highlight>
              </a:rPr>
              <a:t>记忆口诀：全真才为真，一假即为假。</a:t>
            </a:r>
            <a:endParaRPr lang="zh-CN" altLang="en-US" sz="2000" b="1" dirty="0">
              <a:effectLst/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209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E07D987-E37C-F3E7-4CA4-78368BF38420}"/>
              </a:ext>
            </a:extLst>
          </p:cNvPr>
          <p:cNvSpPr txBox="1"/>
          <p:nvPr/>
        </p:nvSpPr>
        <p:spPr>
          <a:xfrm>
            <a:off x="2660332" y="1524000"/>
            <a:ext cx="6871335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highlight>
                  <a:srgbClr val="FFFF00"/>
                </a:highlight>
              </a:rPr>
              <a:t>&amp;&amp; </a:t>
            </a:r>
            <a:r>
              <a:rPr lang="zh-CN" altLang="en-US" sz="2800" b="1" dirty="0">
                <a:highlight>
                  <a:srgbClr val="FFFF00"/>
                </a:highlight>
              </a:rPr>
              <a:t>记忆口诀：全真才为真，一假即为假。</a:t>
            </a:r>
            <a:endParaRPr lang="zh-CN" altLang="en-US" sz="2800" b="1" dirty="0">
              <a:effectLst/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表格 10">
            <a:extLst>
              <a:ext uri="{FF2B5EF4-FFF2-40B4-BE49-F238E27FC236}">
                <a16:creationId xmlns:a16="http://schemas.microsoft.com/office/drawing/2014/main" id="{021B3B32-AEE1-BA81-BC2F-79B1D06CB0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584710"/>
              </p:ext>
            </p:extLst>
          </p:nvPr>
        </p:nvGraphicFramePr>
        <p:xfrm>
          <a:off x="1676400" y="3137428"/>
          <a:ext cx="8915400" cy="2937405"/>
        </p:xfrm>
        <a:graphic>
          <a:graphicData uri="http://schemas.openxmlformats.org/drawingml/2006/table">
            <a:tbl>
              <a:tblPr bandRow="1">
                <a:tableStyleId>{616DA210-FB5B-4158-B5E0-FEB733F419BA}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635179168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348751047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218304163"/>
                    </a:ext>
                  </a:extLst>
                </a:gridCol>
              </a:tblGrid>
              <a:tr h="58748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effectLst/>
                        </a:rPr>
                        <a:t>条件</a:t>
                      </a:r>
                      <a:r>
                        <a:rPr lang="en-US" sz="2400" b="1" dirty="0">
                          <a:effectLst/>
                        </a:rPr>
                        <a:t>A</a:t>
                      </a: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effectLst/>
                        </a:rPr>
                        <a:t>条件</a:t>
                      </a:r>
                      <a:r>
                        <a:rPr lang="en-US" sz="2400" b="1" dirty="0">
                          <a:effectLst/>
                        </a:rPr>
                        <a:t>B</a:t>
                      </a: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effectLst/>
                        </a:rPr>
                        <a:t>A &amp;&amp; B </a:t>
                      </a:r>
                      <a:r>
                        <a:rPr lang="zh-CN" altLang="en-US" sz="2400" b="1" dirty="0">
                          <a:effectLst/>
                        </a:rPr>
                        <a:t>的结果</a:t>
                      </a:r>
                      <a:endParaRPr lang="en-US" sz="2400" b="1" dirty="0">
                        <a:effectLst/>
                      </a:endParaRPr>
                    </a:p>
                  </a:txBody>
                  <a:tcPr marL="12650" marR="12650" marT="6325" marB="6325" anchor="ctr"/>
                </a:tc>
                <a:extLst>
                  <a:ext uri="{0D108BD9-81ED-4DB2-BD59-A6C34878D82A}">
                    <a16:rowId xmlns:a16="http://schemas.microsoft.com/office/drawing/2014/main" val="3181766733"/>
                  </a:ext>
                </a:extLst>
              </a:tr>
              <a:tr h="587481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400">
                        <a:effectLst/>
                      </a:endParaRP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400">
                        <a:effectLst/>
                      </a:endParaRP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400">
                        <a:effectLst/>
                      </a:endParaRPr>
                    </a:p>
                  </a:txBody>
                  <a:tcPr marL="12650" marR="12650" marT="6325" marB="6325" anchor="ctr"/>
                </a:tc>
                <a:extLst>
                  <a:ext uri="{0D108BD9-81ED-4DB2-BD59-A6C34878D82A}">
                    <a16:rowId xmlns:a16="http://schemas.microsoft.com/office/drawing/2014/main" val="913639848"/>
                  </a:ext>
                </a:extLst>
              </a:tr>
              <a:tr h="587481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400">
                        <a:effectLst/>
                      </a:endParaRP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400" dirty="0">
                        <a:effectLst/>
                      </a:endParaRP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400">
                        <a:effectLst/>
                      </a:endParaRPr>
                    </a:p>
                  </a:txBody>
                  <a:tcPr marL="12650" marR="12650" marT="6325" marB="6325" anchor="ctr"/>
                </a:tc>
                <a:extLst>
                  <a:ext uri="{0D108BD9-81ED-4DB2-BD59-A6C34878D82A}">
                    <a16:rowId xmlns:a16="http://schemas.microsoft.com/office/drawing/2014/main" val="636768063"/>
                  </a:ext>
                </a:extLst>
              </a:tr>
              <a:tr h="587481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400">
                        <a:effectLst/>
                      </a:endParaRP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400">
                        <a:effectLst/>
                      </a:endParaRP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400">
                        <a:effectLst/>
                      </a:endParaRPr>
                    </a:p>
                  </a:txBody>
                  <a:tcPr marL="12650" marR="12650" marT="6325" marB="6325" anchor="ctr"/>
                </a:tc>
                <a:extLst>
                  <a:ext uri="{0D108BD9-81ED-4DB2-BD59-A6C34878D82A}">
                    <a16:rowId xmlns:a16="http://schemas.microsoft.com/office/drawing/2014/main" val="2972809167"/>
                  </a:ext>
                </a:extLst>
              </a:tr>
              <a:tr h="58748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400" dirty="0">
                        <a:effectLst/>
                      </a:endParaRP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400" dirty="0">
                        <a:effectLst/>
                      </a:endParaRPr>
                    </a:p>
                  </a:txBody>
                  <a:tcPr marL="12650" marR="12650" marT="6325" marB="63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400" dirty="0">
                        <a:effectLst/>
                      </a:endParaRPr>
                    </a:p>
                  </a:txBody>
                  <a:tcPr marL="12650" marR="12650" marT="6325" marB="6325" anchor="ctr"/>
                </a:tc>
                <a:extLst>
                  <a:ext uri="{0D108BD9-81ED-4DB2-BD59-A6C34878D82A}">
                    <a16:rowId xmlns:a16="http://schemas.microsoft.com/office/drawing/2014/main" val="1833011117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3283CB56-74DB-3C13-DB6F-8B40B1963C36}"/>
              </a:ext>
            </a:extLst>
          </p:cNvPr>
          <p:cNvSpPr txBox="1"/>
          <p:nvPr/>
        </p:nvSpPr>
        <p:spPr>
          <a:xfrm>
            <a:off x="1676400" y="2514600"/>
            <a:ext cx="18288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/>
              <a:t>&amp;&amp; </a:t>
            </a:r>
            <a:r>
              <a:rPr lang="zh-CN" altLang="en-US" sz="2400" b="1" dirty="0"/>
              <a:t>规则表：</a:t>
            </a:r>
          </a:p>
        </p:txBody>
      </p:sp>
    </p:spTree>
    <p:extLst>
      <p:ext uri="{BB962C8B-B14F-4D97-AF65-F5344CB8AC3E}">
        <p14:creationId xmlns:p14="http://schemas.microsoft.com/office/powerpoint/2010/main" val="100844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8200" y="1524000"/>
            <a:ext cx="10591800" cy="17860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生活中的例子：</a:t>
            </a:r>
            <a:endParaRPr lang="en-US" altLang="zh-CN" sz="28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妈妈说：这次数学</a:t>
            </a:r>
            <a:r>
              <a:rPr lang="en-US" altLang="zh-CN" sz="2400" dirty="0">
                <a:latin typeface="Consolas" panose="020B0609020204030204" pitchFamily="49" charset="0"/>
              </a:rPr>
              <a:t>(math)</a:t>
            </a:r>
            <a:r>
              <a:rPr lang="zh-CN" altLang="en-US" sz="2400" dirty="0">
                <a:latin typeface="Consolas" panose="020B0609020204030204" pitchFamily="49" charset="0"/>
              </a:rPr>
              <a:t>要考到</a:t>
            </a:r>
            <a:r>
              <a:rPr lang="en-US" altLang="zh-CN" sz="2400" dirty="0">
                <a:latin typeface="Consolas" panose="020B0609020204030204" pitchFamily="49" charset="0"/>
              </a:rPr>
              <a:t>90</a:t>
            </a:r>
            <a:r>
              <a:rPr lang="zh-CN" altLang="en-US" sz="2400" dirty="0">
                <a:latin typeface="Consolas" panose="020B0609020204030204" pitchFamily="49" charset="0"/>
              </a:rPr>
              <a:t>分，并且英语</a:t>
            </a:r>
            <a:r>
              <a:rPr lang="en-US" altLang="zh-CN" sz="2400" dirty="0"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latin typeface="Consolas" panose="020B0609020204030204" pitchFamily="49" charset="0"/>
              </a:rPr>
              <a:t>english</a:t>
            </a:r>
            <a:r>
              <a:rPr lang="en-US" altLang="zh-CN" sz="2400" dirty="0">
                <a:latin typeface="Consolas" panose="020B0609020204030204" pitchFamily="49" charset="0"/>
              </a:rPr>
              <a:t>)</a:t>
            </a:r>
            <a:r>
              <a:rPr lang="zh-CN" altLang="en-US" sz="2400" dirty="0">
                <a:latin typeface="Consolas" panose="020B0609020204030204" pitchFamily="49" charset="0"/>
              </a:rPr>
              <a:t>也要考到</a:t>
            </a:r>
            <a:r>
              <a:rPr lang="en-US" altLang="zh-CN" sz="2400" dirty="0">
                <a:latin typeface="Consolas" panose="020B0609020204030204" pitchFamily="49" charset="0"/>
              </a:rPr>
              <a:t>90</a:t>
            </a:r>
            <a:r>
              <a:rPr lang="zh-CN" altLang="en-US" sz="2400" dirty="0">
                <a:latin typeface="Consolas" panose="020B0609020204030204" pitchFamily="49" charset="0"/>
              </a:rPr>
              <a:t>分，才有奖励哦！</a:t>
            </a:r>
          </a:p>
        </p:txBody>
      </p:sp>
      <p:sp>
        <p:nvSpPr>
          <p:cNvPr id="3" name="矩形 2"/>
          <p:cNvSpPr/>
          <p:nvPr/>
        </p:nvSpPr>
        <p:spPr>
          <a:xfrm>
            <a:off x="3048000" y="5029200"/>
            <a:ext cx="6096000" cy="1139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数学如果</a:t>
            </a:r>
            <a:r>
              <a:rPr lang="en-US" altLang="zh-CN" sz="2400" dirty="0">
                <a:latin typeface="Consolas" panose="020B0609020204030204" pitchFamily="49" charset="0"/>
              </a:rPr>
              <a:t>100</a:t>
            </a:r>
            <a:r>
              <a:rPr lang="zh-CN" altLang="en-US" sz="2400" dirty="0">
                <a:latin typeface="Consolas" panose="020B0609020204030204" pitchFamily="49" charset="0"/>
              </a:rPr>
              <a:t>分，英语成绩还需要看吗？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数学如果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88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分，英语还需要看吗？</a:t>
            </a: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B2C3459-DE57-3671-3CD2-DD3E15792F7F}"/>
              </a:ext>
            </a:extLst>
          </p:cNvPr>
          <p:cNvSpPr txBox="1"/>
          <p:nvPr/>
        </p:nvSpPr>
        <p:spPr>
          <a:xfrm>
            <a:off x="838200" y="3599124"/>
            <a:ext cx="10591800" cy="1141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写成逻辑表达式即需要满足：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en-US" altLang="zh-CN" sz="2400" b="1" dirty="0"/>
              <a:t>math &gt;= 90 &amp;&amp; </a:t>
            </a:r>
            <a:r>
              <a:rPr lang="en-US" altLang="zh-CN" sz="2400" b="1" dirty="0" err="1"/>
              <a:t>english</a:t>
            </a:r>
            <a:r>
              <a:rPr lang="en-US" altLang="zh-CN" sz="2400" b="1" dirty="0"/>
              <a:t> &gt;= 90</a:t>
            </a:r>
          </a:p>
        </p:txBody>
      </p:sp>
    </p:spTree>
    <p:extLst>
      <p:ext uri="{BB962C8B-B14F-4D97-AF65-F5344CB8AC3E}">
        <p14:creationId xmlns:p14="http://schemas.microsoft.com/office/powerpoint/2010/main" val="335496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00200" y="3171008"/>
            <a:ext cx="9372600" cy="2201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数学如果</a:t>
            </a:r>
            <a:r>
              <a:rPr lang="en-US" altLang="zh-CN" sz="2400" dirty="0">
                <a:latin typeface="Consolas" panose="020B0609020204030204" pitchFamily="49" charset="0"/>
              </a:rPr>
              <a:t>88</a:t>
            </a:r>
            <a:r>
              <a:rPr lang="zh-CN" altLang="en-US" sz="2400" dirty="0">
                <a:latin typeface="Consolas" panose="020B0609020204030204" pitchFamily="49" charset="0"/>
              </a:rPr>
              <a:t>分，英语成绩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都不需要看</a:t>
            </a:r>
            <a:r>
              <a:rPr lang="zh-CN" altLang="en-US" sz="2400" dirty="0">
                <a:latin typeface="Consolas" panose="020B0609020204030204" pitchFamily="49" charset="0"/>
              </a:rPr>
              <a:t>了！</a:t>
            </a: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所以计算机看到 </a:t>
            </a:r>
            <a:r>
              <a:rPr lang="en-US" altLang="zh-CN" sz="2400" dirty="0"/>
              <a:t>math &gt;= 90 </a:t>
            </a:r>
            <a:r>
              <a:rPr lang="zh-CN" altLang="en-US" sz="2400" dirty="0"/>
              <a:t>条件不成立，</a:t>
            </a:r>
            <a:r>
              <a:rPr lang="zh-CN" altLang="en-US" sz="2400" dirty="0">
                <a:latin typeface="Consolas" panose="020B0609020204030204" pitchFamily="49" charset="0"/>
              </a:rPr>
              <a:t>根本</a:t>
            </a:r>
            <a:r>
              <a:rPr lang="zh-CN" altLang="en-US" sz="2400" b="1" dirty="0">
                <a:solidFill>
                  <a:srgbClr val="002060"/>
                </a:solidFill>
                <a:latin typeface="Consolas" panose="020B0609020204030204" pitchFamily="49" charset="0"/>
              </a:rPr>
              <a:t>不会去尝试判断 </a:t>
            </a:r>
            <a:r>
              <a:rPr lang="en-US" altLang="zh-CN" sz="2400" b="1" dirty="0" err="1">
                <a:solidFill>
                  <a:srgbClr val="002060"/>
                </a:solidFill>
                <a:latin typeface="Consolas" panose="020B0609020204030204" pitchFamily="49" charset="0"/>
              </a:rPr>
              <a:t>english</a:t>
            </a:r>
            <a:r>
              <a:rPr lang="en-US" altLang="zh-CN" sz="2400" b="1" dirty="0">
                <a:solidFill>
                  <a:srgbClr val="002060"/>
                </a:solidFill>
                <a:latin typeface="Consolas" panose="020B0609020204030204" pitchFamily="49" charset="0"/>
              </a:rPr>
              <a:t> &gt;= 90 </a:t>
            </a:r>
            <a:r>
              <a:rPr lang="zh-CN" altLang="en-US" sz="2400" b="1" dirty="0">
                <a:solidFill>
                  <a:srgbClr val="002060"/>
                </a:solidFill>
                <a:latin typeface="Consolas" panose="020B0609020204030204" pitchFamily="49" charset="0"/>
              </a:rPr>
              <a:t>的结果</a:t>
            </a:r>
            <a:r>
              <a:rPr lang="zh-CN" altLang="en-US" sz="2400" dirty="0">
                <a:latin typeface="Consolas" panose="020B0609020204030204" pitchFamily="49" charset="0"/>
              </a:rPr>
              <a:t>，而是直接返回 </a:t>
            </a:r>
            <a:r>
              <a:rPr lang="en-US" altLang="zh-CN" sz="2400" dirty="0">
                <a:latin typeface="Consolas" panose="020B0609020204030204" pitchFamily="49" charset="0"/>
              </a:rPr>
              <a:t>false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B2C3459-DE57-3671-3CD2-DD3E15792F7F}"/>
              </a:ext>
            </a:extLst>
          </p:cNvPr>
          <p:cNvSpPr txBox="1"/>
          <p:nvPr/>
        </p:nvSpPr>
        <p:spPr>
          <a:xfrm>
            <a:off x="3047625" y="1611363"/>
            <a:ext cx="6096750" cy="1141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逻辑表达式：</a:t>
            </a:r>
          </a:p>
          <a:p>
            <a:pPr algn="ctr"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</a:rPr>
              <a:t>math &gt;= 90 &amp;&amp; </a:t>
            </a:r>
            <a:r>
              <a:rPr lang="en-US" altLang="zh-CN" sz="2400" b="1" dirty="0" err="1">
                <a:solidFill>
                  <a:srgbClr val="C00000"/>
                </a:solidFill>
              </a:rPr>
              <a:t>english</a:t>
            </a:r>
            <a:r>
              <a:rPr lang="en-US" altLang="zh-CN" sz="2400" b="1" dirty="0">
                <a:solidFill>
                  <a:srgbClr val="C00000"/>
                </a:solidFill>
              </a:rPr>
              <a:t> &gt;= 90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3BE1019-1D6C-AB39-E166-4380368F6BDD}"/>
              </a:ext>
            </a:extLst>
          </p:cNvPr>
          <p:cNvSpPr txBox="1"/>
          <p:nvPr/>
        </p:nvSpPr>
        <p:spPr>
          <a:xfrm>
            <a:off x="4229100" y="5791200"/>
            <a:ext cx="37338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onsolas" panose="020B0609020204030204" pitchFamily="49" charset="0"/>
              </a:rPr>
              <a:t>这种情况我们叫做短路！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03940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9B44E49-5C6D-D98B-DCF6-E2C4F524A5BA}"/>
              </a:ext>
            </a:extLst>
          </p:cNvPr>
          <p:cNvSpPr txBox="1"/>
          <p:nvPr/>
        </p:nvSpPr>
        <p:spPr>
          <a:xfrm>
            <a:off x="1143000" y="1466007"/>
            <a:ext cx="10210800" cy="28118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运算符有一个重要的特性，叫做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短路求值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回想一下我们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的规则：只要有一个条件为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，整个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表达式的结果就是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这意味着：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左边的表达式已经被判断为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编译器就非常聪明，它会立刻知道整个表达式的结果肯定是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，于是它会直接短路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，完全跳过对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右边表达式的计算！</a:t>
            </a:r>
            <a:r>
              <a:rPr lang="en-US" altLang="zh-CN" sz="2000" b="1" dirty="0"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a typeface="微软雅黑" panose="020B0503020204020204" pitchFamily="34" charset="-122"/>
              </a:rPr>
              <a:t>请记在书本</a:t>
            </a:r>
            <a:r>
              <a:rPr lang="en-US" altLang="zh-CN" sz="2000" b="1" dirty="0">
                <a:ea typeface="微软雅黑" panose="020B0503020204020204" pitchFamily="34" charset="-122"/>
              </a:rPr>
              <a:t>P34</a:t>
            </a:r>
            <a:r>
              <a:rPr lang="zh-CN" altLang="en-US" sz="2000" b="1" dirty="0">
                <a:ea typeface="微软雅黑" panose="020B0503020204020204" pitchFamily="34" charset="-122"/>
              </a:rPr>
              <a:t>页 </a:t>
            </a:r>
            <a:r>
              <a:rPr lang="en-US" altLang="zh-CN" sz="2000" b="1" dirty="0">
                <a:ea typeface="微软雅黑" panose="020B0503020204020204" pitchFamily="34" charset="-122"/>
              </a:rPr>
              <a:t>&amp;&amp; </a:t>
            </a:r>
            <a:r>
              <a:rPr lang="zh-CN" altLang="en-US" sz="2000" b="1" dirty="0">
                <a:ea typeface="微软雅黑" panose="020B0503020204020204" pitchFamily="34" charset="-122"/>
              </a:rPr>
              <a:t>旁</a:t>
            </a:r>
            <a:r>
              <a:rPr lang="en-US" altLang="zh-CN" sz="2000" b="1" dirty="0">
                <a:ea typeface="微软雅黑" panose="020B0503020204020204" pitchFamily="34" charset="-122"/>
              </a:rPr>
              <a:t>)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9BB41C2-0778-E2B6-D725-9C1D64E10457}"/>
              </a:ext>
            </a:extLst>
          </p:cNvPr>
          <p:cNvSpPr txBox="1"/>
          <p:nvPr/>
        </p:nvSpPr>
        <p:spPr>
          <a:xfrm>
            <a:off x="3314700" y="4495800"/>
            <a:ext cx="5562600" cy="74379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b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result = (a !=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&amp;&amp; (b++ &gt;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E0DA654-7F3E-79CF-F921-EA14FB81A002}"/>
              </a:ext>
            </a:extLst>
          </p:cNvPr>
          <p:cNvSpPr txBox="1"/>
          <p:nvPr/>
        </p:nvSpPr>
        <p:spPr>
          <a:xfrm>
            <a:off x="2438400" y="5608934"/>
            <a:ext cx="4953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执行完毕后，最终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的值是多少？</a:t>
            </a:r>
            <a:endParaRPr lang="zh-CN" altLang="en-US" sz="24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D3F330E-939E-F01A-3A3C-004FEF75E008}"/>
              </a:ext>
            </a:extLst>
          </p:cNvPr>
          <p:cNvSpPr txBox="1"/>
          <p:nvPr/>
        </p:nvSpPr>
        <p:spPr>
          <a:xfrm>
            <a:off x="8343900" y="5608933"/>
            <a:ext cx="5334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ea typeface="微软雅黑" panose="020B0503020204020204" pitchFamily="34" charset="-122"/>
              </a:rPr>
              <a:t>10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7981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D90B22B-9215-3907-1247-3D98FFABB7F2}"/>
              </a:ext>
            </a:extLst>
          </p:cNvPr>
          <p:cNvSpPr txBox="1"/>
          <p:nvPr/>
        </p:nvSpPr>
        <p:spPr>
          <a:xfrm>
            <a:off x="990600" y="1447800"/>
            <a:ext cx="10363200" cy="105240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现在，妈妈心软了，她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修改了奖励的条件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这样吧！如果你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数学考到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或者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英语考到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，就有奖励！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628813E-529B-629A-C420-8474167764AC}"/>
              </a:ext>
            </a:extLst>
          </p:cNvPr>
          <p:cNvSpPr txBox="1"/>
          <p:nvPr/>
        </p:nvSpPr>
        <p:spPr>
          <a:xfrm>
            <a:off x="990600" y="2743200"/>
            <a:ext cx="10363200" cy="23501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我们来分析一下，在这种情况下，什么时候你能得到奖励呢？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情况一：你数学考到了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分，英语也考到了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分。 →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两个条件都做到了！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情况二：你数学考到了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分，但英语没考到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分。 →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至少有一个条件做到了！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情况三：你数学没考到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分，但英语考到了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分。 →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至少有一个条件做到了！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情况四：你数学没考到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分，英语也没考到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分。 →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两个条件都没做到。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48660B7-F0A4-8841-15EB-DD71C42F7E82}"/>
              </a:ext>
            </a:extLst>
          </p:cNvPr>
          <p:cNvSpPr txBox="1"/>
          <p:nvPr/>
        </p:nvSpPr>
        <p:spPr>
          <a:xfrm>
            <a:off x="990600" y="5334000"/>
            <a:ext cx="10363200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很明显，在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情况一、情况二、情况三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下，你都能得到奖励！也就是说，只要“数学考到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分”和“英语考到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分”这两个条件中，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至少有一个条件满足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，你就能拿到奖励。</a:t>
            </a:r>
          </a:p>
        </p:txBody>
      </p:sp>
    </p:spTree>
    <p:extLst>
      <p:ext uri="{BB962C8B-B14F-4D97-AF65-F5344CB8AC3E}">
        <p14:creationId xmlns:p14="http://schemas.microsoft.com/office/powerpoint/2010/main" val="143459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BF0D8CE-56B8-91DF-51FD-DC8C40BCFAAF}"/>
              </a:ext>
            </a:extLst>
          </p:cNvPr>
          <p:cNvSpPr txBox="1"/>
          <p:nvPr/>
        </p:nvSpPr>
        <p:spPr>
          <a:xfrm>
            <a:off x="1143000" y="1462095"/>
            <a:ext cx="10172700" cy="19692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在编程中，我们同样会遇到这样的需求：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用户必须点击了确认按钮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或者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按下了回车键才能继续。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学生如果是新生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或者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转学生，都需要进行特别的入学辅导。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405944F-E1AE-3534-4815-7CED7578241E}"/>
              </a:ext>
            </a:extLst>
          </p:cNvPr>
          <p:cNvSpPr txBox="1"/>
          <p:nvPr/>
        </p:nvSpPr>
        <p:spPr>
          <a:xfrm>
            <a:off x="1143000" y="3733800"/>
            <a:ext cx="10172700" cy="24656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像这种需要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多个条件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中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至少有一个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条件满足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，就能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ea typeface="微软雅黑" panose="020B0503020204020204" pitchFamily="34" charset="-122"/>
              </a:rPr>
              <a:t>让最终结果为真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的情况，我们就需要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另一种连接词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来把这些条件连接起来，告诉计算机：只要这些条件中任何一个是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的时候，最终结果就应该是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！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这个连接词在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中，就是我们的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逻辑或运算符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英文中的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"OR")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832801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51981DD-5BF0-4739-F3F5-0EE6E4ED9ED7}"/>
              </a:ext>
            </a:extLst>
          </p:cNvPr>
          <p:cNvSpPr txBox="1"/>
          <p:nvPr/>
        </p:nvSpPr>
        <p:spPr>
          <a:xfrm>
            <a:off x="990600" y="1377487"/>
            <a:ext cx="10210800" cy="239636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2.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逻辑</a:t>
            </a:r>
            <a:r>
              <a:rPr lang="zh-CN" altLang="en-US" sz="2200" b="1" dirty="0">
                <a:ea typeface="微软雅黑" panose="020B0503020204020204" pitchFamily="34" charset="-122"/>
              </a:rPr>
              <a:t>运算符：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或 </a:t>
            </a:r>
            <a:r>
              <a:rPr lang="en-US" altLang="zh-CN" sz="22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英文中的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"OR")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规则：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逻辑或运算符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用于连接两个条件。只要它连接的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两个条件中至少有一个为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成立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时，整个表达式的结果就是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。只有当它连接的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两个条件都为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都不成立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时，整个表达式的结果才是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你可以把它想象成“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一票通过制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”：只要有一个条件通过，整个事情就成功了。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024CACA7-D01D-64CF-1D24-114243AB34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7858466"/>
              </p:ext>
            </p:extLst>
          </p:nvPr>
        </p:nvGraphicFramePr>
        <p:xfrm>
          <a:off x="4267200" y="4114800"/>
          <a:ext cx="6934200" cy="2209800"/>
        </p:xfrm>
        <a:graphic>
          <a:graphicData uri="http://schemas.openxmlformats.org/drawingml/2006/table">
            <a:tbl>
              <a:tblPr bandRow="1">
                <a:tableStyleId>{616DA210-FB5B-4158-B5E0-FEB733F419BA}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601617286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680885756"/>
                    </a:ext>
                  </a:extLst>
                </a:gridCol>
                <a:gridCol w="3886200">
                  <a:extLst>
                    <a:ext uri="{9D8B030D-6E8A-4147-A177-3AD203B41FA5}">
                      <a16:colId xmlns:a16="http://schemas.microsoft.com/office/drawing/2014/main" val="2353867192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dirty="0">
                          <a:effectLst/>
                        </a:rPr>
                        <a:t>条件</a:t>
                      </a:r>
                      <a:r>
                        <a:rPr lang="en-US" sz="2200" dirty="0">
                          <a:effectLst/>
                        </a:rPr>
                        <a:t>A</a:t>
                      </a: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dirty="0">
                          <a:effectLst/>
                        </a:rPr>
                        <a:t>条件</a:t>
                      </a:r>
                      <a:r>
                        <a:rPr lang="en-US" sz="2200" dirty="0">
                          <a:effectLst/>
                        </a:rPr>
                        <a:t>B</a:t>
                      </a: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dirty="0">
                          <a:effectLst/>
                        </a:rPr>
                        <a:t>表达式</a:t>
                      </a:r>
                      <a:r>
                        <a:rPr lang="en-US" altLang="zh-CN" sz="2200" dirty="0">
                          <a:effectLst/>
                        </a:rPr>
                        <a:t>A </a:t>
                      </a:r>
                      <a:r>
                        <a:rPr lang="en-US" altLang="zh-CN" sz="2200" dirty="0">
                          <a:solidFill>
                            <a:srgbClr val="C00000"/>
                          </a:solidFill>
                          <a:effectLst/>
                        </a:rPr>
                        <a:t>||</a:t>
                      </a:r>
                      <a:r>
                        <a:rPr lang="zh-CN" altLang="en-US" sz="2200" dirty="0">
                          <a:effectLst/>
                        </a:rPr>
                        <a:t> 表达式</a:t>
                      </a:r>
                      <a:r>
                        <a:rPr lang="en-US" altLang="zh-CN" sz="2200" dirty="0">
                          <a:effectLst/>
                        </a:rPr>
                        <a:t>B </a:t>
                      </a:r>
                      <a:r>
                        <a:rPr lang="zh-CN" altLang="en-US" sz="2200" dirty="0">
                          <a:effectLst/>
                        </a:rPr>
                        <a:t>的结果</a:t>
                      </a:r>
                      <a:endParaRPr lang="en-US" altLang="zh-CN" sz="2200" dirty="0">
                        <a:effectLst/>
                      </a:endParaRPr>
                    </a:p>
                  </a:txBody>
                  <a:tcPr marL="10653" marR="10653" marT="5326" marB="5326" anchor="ctr"/>
                </a:tc>
                <a:extLst>
                  <a:ext uri="{0D108BD9-81ED-4DB2-BD59-A6C34878D82A}">
                    <a16:rowId xmlns:a16="http://schemas.microsoft.com/office/drawing/2014/main" val="4015435507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200">
                        <a:effectLst/>
                      </a:endParaRP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200" dirty="0">
                        <a:effectLst/>
                      </a:endParaRP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200">
                        <a:effectLst/>
                      </a:endParaRPr>
                    </a:p>
                  </a:txBody>
                  <a:tcPr marL="10653" marR="10653" marT="5326" marB="5326" anchor="ctr"/>
                </a:tc>
                <a:extLst>
                  <a:ext uri="{0D108BD9-81ED-4DB2-BD59-A6C34878D82A}">
                    <a16:rowId xmlns:a16="http://schemas.microsoft.com/office/drawing/2014/main" val="2202861078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200" dirty="0">
                        <a:effectLst/>
                      </a:endParaRP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200" dirty="0">
                        <a:effectLst/>
                      </a:endParaRP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200">
                        <a:effectLst/>
                      </a:endParaRPr>
                    </a:p>
                  </a:txBody>
                  <a:tcPr marL="10653" marR="10653" marT="5326" marB="5326" anchor="ctr"/>
                </a:tc>
                <a:extLst>
                  <a:ext uri="{0D108BD9-81ED-4DB2-BD59-A6C34878D82A}">
                    <a16:rowId xmlns:a16="http://schemas.microsoft.com/office/drawing/2014/main" val="1947744162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200">
                        <a:effectLst/>
                      </a:endParaRP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200">
                        <a:effectLst/>
                      </a:endParaRP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2200" dirty="0">
                        <a:effectLst/>
                      </a:endParaRPr>
                    </a:p>
                  </a:txBody>
                  <a:tcPr marL="10653" marR="10653" marT="5326" marB="5326" anchor="ctr"/>
                </a:tc>
                <a:extLst>
                  <a:ext uri="{0D108BD9-81ED-4DB2-BD59-A6C34878D82A}">
                    <a16:rowId xmlns:a16="http://schemas.microsoft.com/office/drawing/2014/main" val="1905185877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200" dirty="0">
                        <a:effectLst/>
                      </a:endParaRP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200" dirty="0">
                        <a:effectLst/>
                      </a:endParaRPr>
                    </a:p>
                  </a:txBody>
                  <a:tcPr marL="10653" marR="10653" marT="5326" marB="53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2200" dirty="0">
                        <a:effectLst/>
                      </a:endParaRPr>
                    </a:p>
                  </a:txBody>
                  <a:tcPr marL="10653" marR="10653" marT="5326" marB="5326" anchor="ctr"/>
                </a:tc>
                <a:extLst>
                  <a:ext uri="{0D108BD9-81ED-4DB2-BD59-A6C34878D82A}">
                    <a16:rowId xmlns:a16="http://schemas.microsoft.com/office/drawing/2014/main" val="1316482202"/>
                  </a:ext>
                </a:extLst>
              </a:tr>
            </a:tbl>
          </a:graphicData>
        </a:graphic>
      </p:graphicFrame>
      <p:sp>
        <p:nvSpPr>
          <p:cNvPr id="12" name="文本框 11">
            <a:extLst>
              <a:ext uri="{FF2B5EF4-FFF2-40B4-BE49-F238E27FC236}">
                <a16:creationId xmlns:a16="http://schemas.microsoft.com/office/drawing/2014/main" id="{D0675558-213C-1B3B-38AC-E10570E63811}"/>
              </a:ext>
            </a:extLst>
          </p:cNvPr>
          <p:cNvSpPr txBox="1"/>
          <p:nvPr/>
        </p:nvSpPr>
        <p:spPr>
          <a:xfrm>
            <a:off x="990600" y="4114800"/>
            <a:ext cx="18288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/>
              <a:t>&amp;&amp; </a:t>
            </a:r>
            <a:r>
              <a:rPr lang="zh-CN" altLang="en-US" sz="2400" b="1" dirty="0"/>
              <a:t>规则表：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56ED026-0EFA-C57B-EA9C-EDE61E1948D8}"/>
              </a:ext>
            </a:extLst>
          </p:cNvPr>
          <p:cNvSpPr txBox="1"/>
          <p:nvPr/>
        </p:nvSpPr>
        <p:spPr>
          <a:xfrm>
            <a:off x="990600" y="4953000"/>
            <a:ext cx="3048000" cy="9612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记忆口诀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一真即为真，全假才为假</a:t>
            </a:r>
            <a:endParaRPr lang="zh-CN" altLang="en-US" sz="2000" dirty="0">
              <a:effectLst/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8048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44E8C9C-D420-D0A6-92BF-5BC383AA5141}"/>
              </a:ext>
            </a:extLst>
          </p:cNvPr>
          <p:cNvSpPr txBox="1"/>
          <p:nvPr/>
        </p:nvSpPr>
        <p:spPr>
          <a:xfrm>
            <a:off x="1219200" y="1600200"/>
            <a:ext cx="9753600" cy="3273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现在，我们来看如何在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中使用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来解决妈妈的新奖励条件：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奖励条件是：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数学考到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或者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英语考到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我们来一步步构建这个条件表达式：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：数学考到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对应的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条件表达式是：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math &gt;= 90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：英语考到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对应的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条件表达式是：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english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&gt;= 90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CE699A2-82DD-0B68-543F-7BF6D1A688EC}"/>
              </a:ext>
            </a:extLst>
          </p:cNvPr>
          <p:cNvSpPr txBox="1"/>
          <p:nvPr/>
        </p:nvSpPr>
        <p:spPr>
          <a:xfrm>
            <a:off x="1219200" y="5105400"/>
            <a:ext cx="9753600" cy="10524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所以，我们可以使用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||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将这两个条件表达式连接起来： 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math &gt;= 90 || </a:t>
            </a:r>
            <a:r>
              <a:rPr lang="en-US" altLang="zh-CN" sz="22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english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&gt;= 90</a:t>
            </a:r>
            <a:endParaRPr lang="en-US" altLang="zh-CN" sz="22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9569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819400" y="4572000"/>
            <a:ext cx="6096000" cy="1139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数学如果</a:t>
            </a:r>
            <a:r>
              <a:rPr lang="en-US" altLang="zh-CN" sz="2400" dirty="0">
                <a:latin typeface="Consolas" panose="020B0609020204030204" pitchFamily="49" charset="0"/>
              </a:rPr>
              <a:t>88</a:t>
            </a:r>
            <a:r>
              <a:rPr lang="zh-CN" altLang="en-US" sz="2400" dirty="0">
                <a:latin typeface="Consolas" panose="020B0609020204030204" pitchFamily="49" charset="0"/>
              </a:rPr>
              <a:t>分，英语还需要看吗？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数学如果</a:t>
            </a:r>
            <a:r>
              <a:rPr lang="en-US" altLang="zh-CN" sz="2400" b="1" dirty="0">
                <a:latin typeface="Consolas" panose="020B0609020204030204" pitchFamily="49" charset="0"/>
              </a:rPr>
              <a:t>100</a:t>
            </a:r>
            <a:r>
              <a:rPr lang="zh-CN" altLang="en-US" sz="2400" b="1" dirty="0">
                <a:latin typeface="Consolas" panose="020B0609020204030204" pitchFamily="49" charset="0"/>
              </a:rPr>
              <a:t>分，英语成绩还需要看吗？</a:t>
            </a: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D22E959-7C03-767D-080C-A3FF3A91B643}"/>
              </a:ext>
            </a:extLst>
          </p:cNvPr>
          <p:cNvSpPr txBox="1"/>
          <p:nvPr/>
        </p:nvSpPr>
        <p:spPr>
          <a:xfrm>
            <a:off x="1219200" y="1905000"/>
            <a:ext cx="9753600" cy="15681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奖励条件是：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数学考到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或者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英语考到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sz="28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math &gt;= 90 || </a:t>
            </a:r>
            <a:r>
              <a:rPr lang="en-US" altLang="zh-CN" sz="28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english</a:t>
            </a:r>
            <a:r>
              <a:rPr lang="en-US" altLang="zh-CN" sz="28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&gt;= 90</a:t>
            </a:r>
            <a:endParaRPr lang="en-US" altLang="zh-CN" sz="28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8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C405EAC-3DA0-9525-64D4-98009F2CE117}"/>
              </a:ext>
            </a:extLst>
          </p:cNvPr>
          <p:cNvSpPr txBox="1"/>
          <p:nvPr/>
        </p:nvSpPr>
        <p:spPr>
          <a:xfrm>
            <a:off x="914400" y="1371600"/>
            <a:ext cx="10515600" cy="18935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短路求值 </a:t>
            </a:r>
            <a:endParaRPr lang="en-US" altLang="zh-CN" sz="22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运算符同样具有短路求值特性，和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刚好相反：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左边的表达式已经被判断为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那么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编译器就非常“聪明”，它会立刻知道整个表达式的结果肯定是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，于是它会直接“短路”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，跳过对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右边表达式的计算！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记在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P34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页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)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6720C74-4FAE-3DE8-E45A-58C638E33F63}"/>
              </a:ext>
            </a:extLst>
          </p:cNvPr>
          <p:cNvSpPr txBox="1"/>
          <p:nvPr/>
        </p:nvSpPr>
        <p:spPr>
          <a:xfrm>
            <a:off x="914400" y="3352800"/>
            <a:ext cx="10515600" cy="29553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看妈妈的奖励条件：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数学考到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或者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英语考到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90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情况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math = 95, </a:t>
            </a:r>
            <a:r>
              <a:rPr lang="en-US" altLang="zh-CN" dirty="0" err="1">
                <a:effectLst/>
                <a:ea typeface="微软雅黑" panose="020B0503020204020204" pitchFamily="34" charset="-122"/>
              </a:rPr>
              <a:t>english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= 88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先判断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math &gt;= 90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95 &gt;= 90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这时，计算机发现左边的条件已经是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了！根据“一票通过”的规则，无论右边的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english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&gt;= 90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还是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，整个表达式的结果肯定都是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所以，计算机非常聪明，它根本不会去尝试判断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english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&gt;= 90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的结果，而是直接“短路”，并立即返回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作为整个表达式的结果。</a:t>
            </a:r>
          </a:p>
        </p:txBody>
      </p:sp>
    </p:spTree>
    <p:extLst>
      <p:ext uri="{BB962C8B-B14F-4D97-AF65-F5344CB8AC3E}">
        <p14:creationId xmlns:p14="http://schemas.microsoft.com/office/powerpoint/2010/main" val="2152579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C405EAC-3DA0-9525-64D4-98009F2CE117}"/>
              </a:ext>
            </a:extLst>
          </p:cNvPr>
          <p:cNvSpPr txBox="1"/>
          <p:nvPr/>
        </p:nvSpPr>
        <p:spPr>
          <a:xfrm>
            <a:off x="762000" y="1390458"/>
            <a:ext cx="10668000" cy="27118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短路求值 </a:t>
            </a:r>
            <a:endParaRPr lang="en-US" altLang="zh-CN" sz="2400" b="1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运算符同样具有短路求值特性，和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刚好相反：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左边的表达式已经被判断为 </a:t>
            </a:r>
            <a:r>
              <a:rPr lang="en-US" altLang="zh-CN" sz="24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，那么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编译器就非常“聪明”，它会立刻知道整个表达式的结果肯定是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，于是它会直接“短路”，跳过对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右边表达式的计算！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DD06BE8-7AD5-A9D7-0CA5-47FF0583D66A}"/>
              </a:ext>
            </a:extLst>
          </p:cNvPr>
          <p:cNvSpPr txBox="1"/>
          <p:nvPr/>
        </p:nvSpPr>
        <p:spPr>
          <a:xfrm>
            <a:off x="2438400" y="4440580"/>
            <a:ext cx="6438900" cy="86690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a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20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b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15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bool result = (a &gt;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|| (b++ &gt;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2E194D-C1A0-D507-6B04-E846F31E79D8}"/>
              </a:ext>
            </a:extLst>
          </p:cNvPr>
          <p:cNvSpPr txBox="1"/>
          <p:nvPr/>
        </p:nvSpPr>
        <p:spPr>
          <a:xfrm>
            <a:off x="2438400" y="5608932"/>
            <a:ext cx="4953000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执行完毕后，最终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的值是多少？</a:t>
            </a:r>
            <a:endParaRPr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134540D-AC35-3104-96E1-EE14D23796E8}"/>
              </a:ext>
            </a:extLst>
          </p:cNvPr>
          <p:cNvSpPr txBox="1"/>
          <p:nvPr/>
        </p:nvSpPr>
        <p:spPr>
          <a:xfrm>
            <a:off x="8343900" y="5608933"/>
            <a:ext cx="5334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>
                <a:ea typeface="微软雅黑" panose="020B0503020204020204" pitchFamily="34" charset="-122"/>
              </a:rPr>
              <a:t>15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04492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95ACF4E-92C6-3BF9-2910-C9672EA173B8}"/>
              </a:ext>
            </a:extLst>
          </p:cNvPr>
          <p:cNvSpPr txBox="1"/>
          <p:nvPr/>
        </p:nvSpPr>
        <p:spPr>
          <a:xfrm>
            <a:off x="1066800" y="1447800"/>
            <a:ext cx="10287000" cy="32003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4</a:t>
            </a:r>
            <a:r>
              <a:rPr lang="en-US" altLang="zh-CN" sz="2400" b="1" dirty="0">
                <a:ea typeface="微软雅黑" panose="020B0503020204020204" pitchFamily="34" charset="-122"/>
              </a:rPr>
              <a:t>.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逻辑非 </a:t>
            </a:r>
            <a:r>
              <a:rPr lang="en-US" altLang="zh-CN" sz="24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不是 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/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取反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现在我们已经学习了如何使用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并且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或者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来连接多个条件。但有时候，我们需要对一个条件进行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“否定”或“取反”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例如，妈妈看了这次数学考试的题目，觉得确实比较难。她对你的奖励条件又做了修改：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这次题目比较难，那只要你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数学不低于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70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，就有奖励！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04EAEF-E49C-59E6-1544-F1647808CF47}"/>
              </a:ext>
            </a:extLst>
          </p:cNvPr>
          <p:cNvSpPr txBox="1"/>
          <p:nvPr/>
        </p:nvSpPr>
        <p:spPr>
          <a:xfrm>
            <a:off x="1066800" y="4800600"/>
            <a:ext cx="10287000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我们来分析一下这个条件： 数学不低于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70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分 是什么意思呢？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它</a:t>
            </a:r>
            <a:r>
              <a:rPr lang="zh-CN" altLang="en-US" sz="2000" dirty="0">
                <a:ea typeface="微软雅黑" panose="020B0503020204020204" pitchFamily="34" charset="-122"/>
              </a:rPr>
              <a:t>的意思和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数学分数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&gt;= 70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是完全一样的。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但如果我们从另一个角度去想，它是不是也可以理解为：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不是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数学分数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低于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70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？</a:t>
            </a:r>
          </a:p>
        </p:txBody>
      </p:sp>
    </p:spTree>
    <p:extLst>
      <p:ext uri="{BB962C8B-B14F-4D97-AF65-F5344CB8AC3E}">
        <p14:creationId xmlns:p14="http://schemas.microsoft.com/office/powerpoint/2010/main" val="896547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8470BB7-4AAB-1B55-BF07-0DE6D30575F6}"/>
              </a:ext>
            </a:extLst>
          </p:cNvPr>
          <p:cNvSpPr txBox="1"/>
          <p:nvPr/>
        </p:nvSpPr>
        <p:spPr>
          <a:xfrm>
            <a:off x="952500" y="1371600"/>
            <a:ext cx="10287000" cy="22282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没错！“不低于”就是“不是低于”的意思。在编程中，我们经常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需要把一个条件的结果“反过来”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如果“今天下雨”是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，那么“今天没下雨”就是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如果“这个数字是零”是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，那么“这个数字不是零”就是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这种把一个条件或表达式的逻辑值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反转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的操作，就是我们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逻辑非运算符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!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英文中的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"NOT")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的作用。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60BD0E8-4A66-5556-3B9D-E2E070D58C29}"/>
              </a:ext>
            </a:extLst>
          </p:cNvPr>
          <p:cNvSpPr txBox="1"/>
          <p:nvPr/>
        </p:nvSpPr>
        <p:spPr>
          <a:xfrm>
            <a:off x="960967" y="3733800"/>
            <a:ext cx="10278533" cy="25860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逻辑非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英文中的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"NOT")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规则：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逻辑非运算符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是一个一元运算符，它只作用于一个表达式。它会将这个表达式的布尔值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反转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如果表达式的结果是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，那么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之后的结果就是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如果表达式的结果是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，那么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之后的结果就是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你可以把它想象成一个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开关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变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变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04407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137D81B-B642-4171-F3F7-B036D96E4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67075"/>
              </p:ext>
            </p:extLst>
          </p:nvPr>
        </p:nvGraphicFramePr>
        <p:xfrm>
          <a:off x="4267200" y="1371600"/>
          <a:ext cx="5257800" cy="1524002"/>
        </p:xfrm>
        <a:graphic>
          <a:graphicData uri="http://schemas.openxmlformats.org/drawingml/2006/table">
            <a:tbl>
              <a:tblPr bandRow="1">
                <a:tableStyleId>{616DA210-FB5B-4158-B5E0-FEB733F419BA}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179424450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41428610"/>
                    </a:ext>
                  </a:extLst>
                </a:gridCol>
              </a:tblGrid>
              <a:tr h="55418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effectLst/>
                        </a:rPr>
                        <a:t>条件</a:t>
                      </a:r>
                      <a:r>
                        <a:rPr lang="en-US" sz="2000" b="1" dirty="0">
                          <a:effectLst/>
                        </a:rPr>
                        <a:t>A</a:t>
                      </a:r>
                    </a:p>
                  </a:txBody>
                  <a:tcPr marL="26988" marR="26988" marT="13494" marB="134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C00000"/>
                          </a:solidFill>
                          <a:effectLst/>
                        </a:rPr>
                        <a:t>!</a:t>
                      </a:r>
                      <a:r>
                        <a:rPr lang="zh-CN" altLang="en-US" sz="2000" b="1" dirty="0">
                          <a:effectLst/>
                        </a:rPr>
                        <a:t> 表达式</a:t>
                      </a:r>
                      <a:r>
                        <a:rPr lang="en-US" sz="2000" b="1" dirty="0">
                          <a:effectLst/>
                        </a:rPr>
                        <a:t>A</a:t>
                      </a:r>
                    </a:p>
                  </a:txBody>
                  <a:tcPr marL="26988" marR="26988" marT="13494" marB="13494" anchor="ctr"/>
                </a:tc>
                <a:extLst>
                  <a:ext uri="{0D108BD9-81ED-4DB2-BD59-A6C34878D82A}">
                    <a16:rowId xmlns:a16="http://schemas.microsoft.com/office/drawing/2014/main" val="72654865"/>
                  </a:ext>
                </a:extLst>
              </a:tr>
              <a:tr h="48491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1800" dirty="0">
                        <a:effectLst/>
                      </a:endParaRPr>
                    </a:p>
                  </a:txBody>
                  <a:tcPr marL="26988" marR="26988" marT="13494" marB="134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1800" dirty="0">
                        <a:effectLst/>
                      </a:endParaRPr>
                    </a:p>
                  </a:txBody>
                  <a:tcPr marL="26988" marR="26988" marT="13494" marB="13494" anchor="ctr"/>
                </a:tc>
                <a:extLst>
                  <a:ext uri="{0D108BD9-81ED-4DB2-BD59-A6C34878D82A}">
                    <a16:rowId xmlns:a16="http://schemas.microsoft.com/office/drawing/2014/main" val="348181902"/>
                  </a:ext>
                </a:extLst>
              </a:tr>
              <a:tr h="48491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</a:rPr>
                        <a:t>false</a:t>
                      </a:r>
                      <a:endParaRPr lang="en-US" sz="1800" dirty="0">
                        <a:effectLst/>
                      </a:endParaRPr>
                    </a:p>
                  </a:txBody>
                  <a:tcPr marL="26988" marR="26988" marT="13494" marB="1349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C00000"/>
                          </a:solidFill>
                          <a:effectLst/>
                        </a:rPr>
                        <a:t>true</a:t>
                      </a:r>
                      <a:endParaRPr lang="en-US" sz="1800" dirty="0">
                        <a:effectLst/>
                      </a:endParaRPr>
                    </a:p>
                  </a:txBody>
                  <a:tcPr marL="26988" marR="26988" marT="13494" marB="13494" anchor="ctr"/>
                </a:tc>
                <a:extLst>
                  <a:ext uri="{0D108BD9-81ED-4DB2-BD59-A6C34878D82A}">
                    <a16:rowId xmlns:a16="http://schemas.microsoft.com/office/drawing/2014/main" val="1304018598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CF575F82-35CF-ACA6-1C83-0434DC4086F8}"/>
              </a:ext>
            </a:extLst>
          </p:cNvPr>
          <p:cNvSpPr txBox="1"/>
          <p:nvPr/>
        </p:nvSpPr>
        <p:spPr>
          <a:xfrm>
            <a:off x="914400" y="2971800"/>
            <a:ext cx="10363200" cy="34170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来看看实例：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奖励条件是：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数学不低于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70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我们可以有两种方式来表达这个条件：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直接表达：数学分数大于等于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70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对应的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条件表达式是：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math_score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&gt;= 70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否定表达：</a:t>
            </a:r>
            <a:r>
              <a:rPr lang="zh-CN" altLang="en-US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不是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数学分数低于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70)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先判断数学分数低于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70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math_score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&lt; 70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然后对这个结果取反：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!(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math_score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&lt; 70)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这两种写法是等价的，都会得到相同的判断结果。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运算符让你在思考条件时有更多的灵活性。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AD8AA39-6A71-E55C-9A6D-1C7A1DFD91DA}"/>
              </a:ext>
            </a:extLst>
          </p:cNvPr>
          <p:cNvSpPr txBox="1"/>
          <p:nvPr/>
        </p:nvSpPr>
        <p:spPr>
          <a:xfrm>
            <a:off x="1905000" y="1902768"/>
            <a:ext cx="18288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400" b="1" dirty="0"/>
              <a:t>! </a:t>
            </a:r>
            <a:r>
              <a:rPr lang="zh-CN" altLang="en-US" sz="2400" b="1" dirty="0"/>
              <a:t>规则表：</a:t>
            </a:r>
          </a:p>
        </p:txBody>
      </p:sp>
    </p:spTree>
    <p:extLst>
      <p:ext uri="{BB962C8B-B14F-4D97-AF65-F5344CB8AC3E}">
        <p14:creationId xmlns:p14="http://schemas.microsoft.com/office/powerpoint/2010/main" val="699094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5384FE1-53AD-613C-60D7-7538A7197C26}"/>
              </a:ext>
            </a:extLst>
          </p:cNvPr>
          <p:cNvSpPr txBox="1"/>
          <p:nvPr/>
        </p:nvSpPr>
        <p:spPr>
          <a:xfrm>
            <a:off x="1066800" y="1371600"/>
            <a:ext cx="10288270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中，逻辑运算符以及其他所有运算符，也都有自己的优先级。当一个表达式中同时出现多个不同的运算符时，优先级高的运算符会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先被执行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如果我们不了解运算符的优先级，就很容易写出与我们预期结果不符的代码。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CF46ABD-839D-618E-200E-7F22F8152E77}"/>
              </a:ext>
            </a:extLst>
          </p:cNvPr>
          <p:cNvSpPr txBox="1"/>
          <p:nvPr/>
        </p:nvSpPr>
        <p:spPr>
          <a:xfrm>
            <a:off x="1066800" y="2971800"/>
            <a:ext cx="10288270" cy="33708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那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当一个复杂的表达式里什么运算符都有的时候，计算顺序是怎样的？ 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口诀：</a:t>
            </a:r>
            <a:r>
              <a:rPr lang="zh-CN" altLang="en-US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非算关与或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非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&gt; 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算术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&gt; 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关系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&gt; 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与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&gt; 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或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写在书本</a:t>
            </a:r>
            <a:r>
              <a:rPr lang="en-US" altLang="zh-CN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P35</a:t>
            </a:r>
            <a:r>
              <a:rPr lang="zh-CN" altLang="en-US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页 图</a:t>
            </a:r>
            <a:r>
              <a:rPr lang="en-US" altLang="zh-CN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3-4</a:t>
            </a:r>
            <a:r>
              <a:rPr lang="zh-CN" altLang="en-US" b="1" dirty="0">
                <a:solidFill>
                  <a:srgbClr val="FF0000"/>
                </a:solidFill>
                <a:effectLst/>
                <a:ea typeface="微软雅黑" panose="020B0503020204020204" pitchFamily="34" charset="-122"/>
              </a:rPr>
              <a:t>旁</a:t>
            </a:r>
            <a:endParaRPr lang="en-US" altLang="zh-CN" b="1" dirty="0">
              <a:solidFill>
                <a:srgbClr val="FF0000"/>
              </a:solidFill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最高：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!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逻辑非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括号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次高：算术运算符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*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中等：关系运算符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==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!=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次低：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&amp;&amp;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逻辑与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最低：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||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逻辑或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如果你不确定优先级，那就使用括号来手动指定 ！例如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(a + b &gt; 5) &amp;&amp; (c == 0)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043366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711063" y="1417777"/>
            <a:ext cx="8771630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0">
              <a:lnSpc>
                <a:spcPct val="150000"/>
              </a:lnSpc>
            </a:pPr>
            <a:r>
              <a:rPr lang="zh-CN" altLang="en-US" sz="2400" kern="0" spc="-10" dirty="0">
                <a:solidFill>
                  <a:srgbClr val="000000">
                    <a:alpha val="100000"/>
                  </a:srgbClr>
                </a:solidFill>
                <a:latin typeface="Consolas" panose="020B0609020204030204" pitchFamily="49" charset="0"/>
                <a:cs typeface="微软雅黑" panose="020B0503020204020204" charset="-122"/>
              </a:rPr>
              <a:t>运算符再多，我们人脑和计算机都是</a:t>
            </a:r>
            <a:r>
              <a:rPr lang="zh-CN" altLang="en-US" sz="2400" b="1" kern="0" spc="-10" dirty="0">
                <a:solidFill>
                  <a:srgbClr val="FF0000"/>
                </a:solidFill>
                <a:latin typeface="Consolas" panose="020B0609020204030204" pitchFamily="49" charset="0"/>
                <a:cs typeface="微软雅黑" panose="020B0503020204020204" charset="-122"/>
              </a:rPr>
              <a:t>一次处理一个符号</a:t>
            </a:r>
            <a:endParaRPr lang="zh-CN" altLang="en-US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11063" y="2133600"/>
            <a:ext cx="8771631" cy="5810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口诀：</a:t>
            </a:r>
            <a:r>
              <a:rPr lang="zh-CN" altLang="en-US" sz="24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非算关与或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非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&gt; 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算术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&gt; 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关系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&gt; 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与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&gt; 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或</a:t>
            </a:r>
            <a:r>
              <a:rPr lang="en-US" altLang="zh-CN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B2C92C1-2BC0-D67D-50E1-C0BA6FC6130E}"/>
              </a:ext>
            </a:extLst>
          </p:cNvPr>
          <p:cNvSpPr txBox="1"/>
          <p:nvPr/>
        </p:nvSpPr>
        <p:spPr>
          <a:xfrm>
            <a:off x="1711062" y="3675807"/>
            <a:ext cx="8771629" cy="86690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a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b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c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(a ==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b &gt;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|| c &gt;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C537EC0-70B5-E3D5-D9D3-484E5645BC23}"/>
              </a:ext>
            </a:extLst>
          </p:cNvPr>
          <p:cNvSpPr txBox="1"/>
          <p:nvPr/>
        </p:nvSpPr>
        <p:spPr>
          <a:xfrm>
            <a:off x="1710186" y="4990891"/>
            <a:ext cx="8771628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优先级高，先算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== 1 &amp;&amp; b &gt; 5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-&gt;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 &amp;&amp; false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-&gt;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再算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 || c &gt; 2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-&gt;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 || true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-&gt; </a:t>
            </a:r>
            <a:r>
              <a:rPr lang="en-US" altLang="zh-CN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true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 (1)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04A1C35-26FB-C3A9-AA75-A2F62F5D6429}"/>
              </a:ext>
            </a:extLst>
          </p:cNvPr>
          <p:cNvSpPr txBox="1"/>
          <p:nvPr/>
        </p:nvSpPr>
        <p:spPr>
          <a:xfrm>
            <a:off x="1710186" y="3104516"/>
            <a:ext cx="3165738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写出下列程序的运行结果：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0801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逻辑运算符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04900" y="1545116"/>
            <a:ext cx="9982200" cy="1057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逻辑运算符总结：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在 C++ 中，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逻辑运算符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用于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连接多个条件表达式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，返回 true（1）或 false（0）。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914400" y="3124201"/>
            <a:ext cx="3581400" cy="21249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逻辑与 &amp;&amp;（and）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规则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</a:t>
            </a:r>
            <a:r>
              <a:rPr lang="zh-CN" altLang="en-US" b="1" dirty="0">
                <a:highlight>
                  <a:srgbClr val="FFFF00"/>
                </a:highlight>
                <a:latin typeface="Consolas" panose="020B0609020204030204" pitchFamily="49" charset="0"/>
              </a:rPr>
              <a:t>全真才为真，一假即为假</a:t>
            </a:r>
            <a:endParaRPr kumimoji="0" lang="zh-CN" altLang="zh-CN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只有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两个条件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都为 true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，最终结果才是 true。只要有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一个条件 false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，结果就是 false。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724400" y="3124200"/>
            <a:ext cx="3505200" cy="21249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逻辑或 ||（or）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规则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</a:t>
            </a:r>
            <a:r>
              <a:rPr lang="zh-CN" altLang="en-US" b="1" dirty="0">
                <a:highlight>
                  <a:srgbClr val="FFFF00"/>
                </a:highlight>
                <a:latin typeface="Consolas" panose="020B0609020204030204" pitchFamily="49" charset="0"/>
              </a:rPr>
              <a:t>一真即为真，全假才为假</a:t>
            </a:r>
            <a:endParaRPr kumimoji="0" lang="zh-CN" altLang="zh-CN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只要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有一个条件为 true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，结果就是 true。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只有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两个条件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都为 false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，结果才是 false。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8458200" y="3124200"/>
            <a:ext cx="3023191" cy="18885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逻辑非 !（not）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规则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：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取反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，true 变 false，false 变 true。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8D71CA0-75CF-090C-A275-11ADBBABDF82}"/>
              </a:ext>
            </a:extLst>
          </p:cNvPr>
          <p:cNvSpPr txBox="1"/>
          <p:nvPr/>
        </p:nvSpPr>
        <p:spPr>
          <a:xfrm>
            <a:off x="1524000" y="5486400"/>
            <a:ext cx="2362200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Consolas" panose="020B0609020204030204" pitchFamily="49" charset="0"/>
              </a:rPr>
              <a:t>5 &gt; 7 &amp;&amp; 8 &lt; 9</a:t>
            </a:r>
          </a:p>
          <a:p>
            <a:pPr algn="ctr"/>
            <a:r>
              <a:rPr lang="en-US" altLang="zh-CN" sz="2000" dirty="0">
                <a:latin typeface="Consolas" panose="020B0609020204030204" pitchFamily="49" charset="0"/>
              </a:rPr>
              <a:t>true &amp;&amp; false</a:t>
            </a:r>
            <a:endParaRPr lang="zh-CN" altLang="en-US" sz="20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7313259-5181-0460-D69A-F1222D7B774D}"/>
              </a:ext>
            </a:extLst>
          </p:cNvPr>
          <p:cNvSpPr txBox="1"/>
          <p:nvPr/>
        </p:nvSpPr>
        <p:spPr>
          <a:xfrm>
            <a:off x="5181600" y="5445288"/>
            <a:ext cx="2362200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Consolas" panose="020B0609020204030204" pitchFamily="49" charset="0"/>
              </a:rPr>
              <a:t>5 &gt; 7 || 8 &lt; 9</a:t>
            </a:r>
          </a:p>
          <a:p>
            <a:pPr algn="ctr"/>
            <a:r>
              <a:rPr lang="en-US" altLang="zh-CN" sz="2000" dirty="0">
                <a:latin typeface="Consolas" panose="020B0609020204030204" pitchFamily="49" charset="0"/>
              </a:rPr>
              <a:t>true || false</a:t>
            </a:r>
            <a:endParaRPr lang="zh-CN" altLang="en-US" sz="2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5BDBB75-8CAB-DB95-C362-319866B4281A}"/>
              </a:ext>
            </a:extLst>
          </p:cNvPr>
          <p:cNvSpPr txBox="1"/>
          <p:nvPr/>
        </p:nvSpPr>
        <p:spPr>
          <a:xfrm>
            <a:off x="9341189" y="5445109"/>
            <a:ext cx="1308691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latin typeface="Consolas" panose="020B0609020204030204" pitchFamily="49" charset="0"/>
              </a:rPr>
              <a:t>!(8 &lt; 9)</a:t>
            </a:r>
          </a:p>
          <a:p>
            <a:pPr algn="ctr"/>
            <a:r>
              <a:rPr lang="en-US" altLang="zh-CN" sz="2000" dirty="0">
                <a:latin typeface="Consolas" panose="020B0609020204030204" pitchFamily="49" charset="0"/>
              </a:rPr>
              <a:t>!false</a:t>
            </a:r>
          </a:p>
        </p:txBody>
      </p:sp>
    </p:spTree>
    <p:extLst>
      <p:ext uri="{BB962C8B-B14F-4D97-AF65-F5344CB8AC3E}">
        <p14:creationId xmlns:p14="http://schemas.microsoft.com/office/powerpoint/2010/main" val="59224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4" grpId="0" animBg="1"/>
      <p:bldP spid="6" grpId="0" animBg="1"/>
      <p:bldP spid="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15E42A4-F8AF-1C3C-94B7-1F5A37B29AF6}"/>
              </a:ext>
            </a:extLst>
          </p:cNvPr>
          <p:cNvSpPr txBox="1"/>
          <p:nvPr/>
        </p:nvSpPr>
        <p:spPr>
          <a:xfrm>
            <a:off x="990600" y="1432837"/>
            <a:ext cx="10134600" cy="19808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如何构建逻辑表达式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我们已经学习了三种强大的逻辑运算符：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与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),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或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),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非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现在，让我们来总结一下，当面对一个需要多个条件判断的需求时，如何构建出正确的逻辑表达式的。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648FDA4-3045-AC98-E50C-5534F7532FB3}"/>
              </a:ext>
            </a:extLst>
          </p:cNvPr>
          <p:cNvSpPr txBox="1"/>
          <p:nvPr/>
        </p:nvSpPr>
        <p:spPr>
          <a:xfrm>
            <a:off x="990600" y="3886200"/>
            <a:ext cx="10134600" cy="19731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识别所有单独的判断条件：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把自然语言中的每一个独立判断（例如年龄大于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18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等）找出来。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将每个判断条件写成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中对应的条件表达式（例如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age &gt; 18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）。</a:t>
            </a:r>
          </a:p>
        </p:txBody>
      </p:sp>
    </p:spTree>
    <p:extLst>
      <p:ext uri="{BB962C8B-B14F-4D97-AF65-F5344CB8AC3E}">
        <p14:creationId xmlns:p14="http://schemas.microsoft.com/office/powerpoint/2010/main" val="216878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15E42A4-F8AF-1C3C-94B7-1F5A37B29AF6}"/>
              </a:ext>
            </a:extLst>
          </p:cNvPr>
          <p:cNvSpPr txBox="1"/>
          <p:nvPr/>
        </p:nvSpPr>
        <p:spPr>
          <a:xfrm>
            <a:off x="990600" y="1600200"/>
            <a:ext cx="9982200" cy="43122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2.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确定条件之间的连接关系：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如果要求“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并且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”（所有条件都必须满足），就使用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连接。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如果要求“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或者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”（至少一个条件满足），就使用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连接。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如果要求“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不是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”或“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不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”（对某个条件取反），就使用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放在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该条件前面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3.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组合成完整的逻辑表达式：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将各个条件表达式按照它们的连接关系，用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组合起来。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如果优先级不明确或需要改变优先级，使用括号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07018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8EE6DF-2B6D-E139-22B7-F9F5A9B8C54F}"/>
              </a:ext>
            </a:extLst>
          </p:cNvPr>
          <p:cNvSpPr txBox="1"/>
          <p:nvPr/>
        </p:nvSpPr>
        <p:spPr>
          <a:xfrm>
            <a:off x="762000" y="1371600"/>
            <a:ext cx="10668000" cy="13395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我们用一个例子来演示这个流程：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需求：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假设要判断一个人是否可以进入一个青少年俱乐部。进入条件是：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年龄必须在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13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岁到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18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岁之间（包括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13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18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岁）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并且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必须是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VIP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用户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744A460-7CD5-43E8-D1CE-60FF2751BA39}"/>
              </a:ext>
            </a:extLst>
          </p:cNvPr>
          <p:cNvSpPr txBox="1"/>
          <p:nvPr/>
        </p:nvSpPr>
        <p:spPr>
          <a:xfrm>
            <a:off x="766233" y="2895600"/>
            <a:ext cx="10744200" cy="33708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第一步：识别所有单独的判断条件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：年龄大于等于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13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岁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对应的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条件表达式：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age &gt;= 13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：年龄小于等于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18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岁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对应的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条件表达式：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age &lt;= 18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VIP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用户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对应的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条件表达式：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== 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是一个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变量，且通过 </a:t>
            </a:r>
            <a:r>
              <a:rPr lang="en-US" altLang="zh-CN" dirty="0" err="1"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输入了具体的值在这个变量中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3900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88EE6DF-2B6D-E139-22B7-F9F5A9B8C54F}"/>
              </a:ext>
            </a:extLst>
          </p:cNvPr>
          <p:cNvSpPr txBox="1"/>
          <p:nvPr/>
        </p:nvSpPr>
        <p:spPr>
          <a:xfrm>
            <a:off x="914400" y="1414203"/>
            <a:ext cx="10515600" cy="21705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第二步：确定条件之间的连接关系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年龄必须在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13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岁到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18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岁之间：这意味着年龄要同时满足“大于等于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13”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并且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“小于等于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18”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。所以这两个条件之间用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连接。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年龄范围（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13-18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）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并且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必须是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VIP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用户：这两个大的部分之间也是“并且”关系，所以也要用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连接。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62FF28A-39E4-4E2C-FB61-8CA2902A62A5}"/>
              </a:ext>
            </a:extLst>
          </p:cNvPr>
          <p:cNvSpPr txBox="1"/>
          <p:nvPr/>
        </p:nvSpPr>
        <p:spPr>
          <a:xfrm>
            <a:off x="914400" y="3925469"/>
            <a:ext cx="10515600" cy="21705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第三步：组合成完整的逻辑表达式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先组合年龄范围：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(age &gt;= 13 &amp;&amp; age &lt;= 18)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注意用括号把年龄的两个子条件包起来，形成一个整体的判断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再将年龄范围的判断与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VIP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判断连接起来：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(age &gt;= 13 &amp;&amp; age &lt;= 18) &amp;&amp;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== true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这就是最终的逻辑表达式！</a:t>
            </a:r>
          </a:p>
        </p:txBody>
      </p:sp>
    </p:spTree>
    <p:extLst>
      <p:ext uri="{BB962C8B-B14F-4D97-AF65-F5344CB8AC3E}">
        <p14:creationId xmlns:p14="http://schemas.microsoft.com/office/powerpoint/2010/main" val="394149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83D2817-CB8D-A2E7-E836-92D9DA62E96B}"/>
              </a:ext>
            </a:extLst>
          </p:cNvPr>
          <p:cNvSpPr txBox="1"/>
          <p:nvPr/>
        </p:nvSpPr>
        <p:spPr>
          <a:xfrm>
            <a:off x="838200" y="1540470"/>
            <a:ext cx="10515600" cy="188853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我们来看最后一个条件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== true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其中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是一个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变量，且通过 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输入了具体的值在这个变量中。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这个</a:t>
            </a:r>
            <a:r>
              <a:rPr lang="zh-CN" altLang="en-US" sz="2000" b="1" dirty="0">
                <a:solidFill>
                  <a:srgbClr val="FF0000"/>
                </a:solidFill>
                <a:ea typeface="微软雅黑" panose="020B0503020204020204" pitchFamily="34" charset="-122"/>
              </a:rPr>
              <a:t>变量里面储存的是 </a:t>
            </a:r>
            <a:r>
              <a:rPr lang="en-US" altLang="zh-CN" sz="2000" b="1" dirty="0">
                <a:solidFill>
                  <a:srgbClr val="FF0000"/>
                </a:solidFill>
                <a:ea typeface="微软雅黑" panose="020B0503020204020204" pitchFamily="34" charset="-122"/>
              </a:rPr>
              <a:t>true </a:t>
            </a:r>
            <a:r>
              <a:rPr lang="zh-CN" altLang="en-US" sz="2000" b="1" dirty="0">
                <a:solidFill>
                  <a:srgbClr val="FF0000"/>
                </a:solidFill>
                <a:ea typeface="微软雅黑" panose="020B0503020204020204" pitchFamily="34" charset="-122"/>
              </a:rPr>
              <a:t>或 </a:t>
            </a:r>
            <a:r>
              <a:rPr lang="en-US" altLang="zh-CN" sz="2000" b="1" dirty="0">
                <a:solidFill>
                  <a:srgbClr val="FF0000"/>
                </a:solidFill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a typeface="微软雅黑" panose="020B0503020204020204" pitchFamily="34" charset="-122"/>
              </a:rPr>
              <a:t>，为 </a:t>
            </a:r>
            <a:r>
              <a:rPr lang="en-US" altLang="zh-CN" sz="2000" dirty="0">
                <a:ea typeface="微软雅黑" panose="020B0503020204020204" pitchFamily="34" charset="-122"/>
              </a:rPr>
              <a:t>true </a:t>
            </a:r>
            <a:r>
              <a:rPr lang="zh-CN" altLang="en-US" sz="2000" dirty="0">
                <a:ea typeface="微软雅黑" panose="020B0503020204020204" pitchFamily="34" charset="-122"/>
              </a:rPr>
              <a:t>则代表用户是 </a:t>
            </a:r>
            <a:r>
              <a:rPr lang="en-US" altLang="zh-CN" sz="2000" dirty="0" err="1">
                <a:ea typeface="微软雅黑" panose="020B0503020204020204" pitchFamily="34" charset="-122"/>
              </a:rPr>
              <a:t>vip</a:t>
            </a:r>
            <a:r>
              <a:rPr lang="zh-CN" altLang="en-US" sz="2000" dirty="0">
                <a:ea typeface="微软雅黑" panose="020B0503020204020204" pitchFamily="34" charset="-122"/>
              </a:rPr>
              <a:t>，为 </a:t>
            </a:r>
            <a:r>
              <a:rPr lang="en-US" altLang="zh-CN" sz="2000" dirty="0">
                <a:ea typeface="微软雅黑" panose="020B0503020204020204" pitchFamily="34" charset="-122"/>
              </a:rPr>
              <a:t>false </a:t>
            </a:r>
            <a:r>
              <a:rPr lang="zh-CN" altLang="en-US" sz="2000" dirty="0">
                <a:ea typeface="微软雅黑" panose="020B0503020204020204" pitchFamily="34" charset="-122"/>
              </a:rPr>
              <a:t>代表用户不是 </a:t>
            </a:r>
            <a:r>
              <a:rPr lang="en-US" altLang="zh-CN" sz="2000" dirty="0" err="1">
                <a:ea typeface="微软雅黑" panose="020B0503020204020204" pitchFamily="34" charset="-122"/>
              </a:rPr>
              <a:t>vip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zh-CN" altLang="en-US" sz="20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B469056-63D0-19C7-6075-09FC715F06D4}"/>
              </a:ext>
            </a:extLst>
          </p:cNvPr>
          <p:cNvSpPr txBox="1"/>
          <p:nvPr/>
        </p:nvSpPr>
        <p:spPr>
          <a:xfrm>
            <a:off x="838200" y="3856733"/>
            <a:ext cx="10515600" cy="235122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现在我们需要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构建一个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C++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表达式，当这位用户是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VIP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时，表达式的最终计算结果应该为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我们很自然地会想到：要判断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是不是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，那就直接比较一下好了。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于是我们写下了：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== true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可是 </a:t>
            </a:r>
            <a:r>
              <a:rPr lang="en-US" altLang="zh-CN" sz="2000" dirty="0" err="1">
                <a:ea typeface="微软雅黑" panose="020B0503020204020204" pitchFamily="34" charset="-122"/>
              </a:rPr>
              <a:t>is_vip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里储存的就是 </a:t>
            </a:r>
            <a:r>
              <a:rPr lang="en-US" altLang="zh-CN" sz="2000" dirty="0">
                <a:ea typeface="微软雅黑" panose="020B0503020204020204" pitchFamily="34" charset="-122"/>
              </a:rPr>
              <a:t>true </a:t>
            </a:r>
            <a:r>
              <a:rPr lang="zh-CN" altLang="en-US" sz="2000" dirty="0">
                <a:ea typeface="微软雅黑" panose="020B0503020204020204" pitchFamily="34" charset="-122"/>
              </a:rPr>
              <a:t>和 </a:t>
            </a:r>
            <a:r>
              <a:rPr lang="en-US" altLang="zh-CN" sz="2000" dirty="0">
                <a:ea typeface="微软雅黑" panose="020B0503020204020204" pitchFamily="34" charset="-122"/>
              </a:rPr>
              <a:t>false </a:t>
            </a:r>
            <a:r>
              <a:rPr lang="zh-CN" altLang="en-US" sz="2000" dirty="0">
                <a:ea typeface="微软雅黑" panose="020B0503020204020204" pitchFamily="34" charset="-122"/>
              </a:rPr>
              <a:t>的结果，我们有必要还进行一次比较吗？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771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2565806-40B0-8238-8308-99696BFE2745}"/>
              </a:ext>
            </a:extLst>
          </p:cNvPr>
          <p:cNvSpPr txBox="1"/>
          <p:nvPr/>
        </p:nvSpPr>
        <p:spPr>
          <a:xfrm>
            <a:off x="838200" y="1676400"/>
            <a:ext cx="10515600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假设，现在有一位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VIP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用户过来，那么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这个变量的值就是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true;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就相当于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我们已经知道它是否是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vip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的这个结论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了，这个结论根据成立与否放在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is_vip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的变量里</a:t>
            </a:r>
            <a:r>
              <a:rPr lang="zh-CN" altLang="en-US" sz="2000" dirty="0">
                <a:ea typeface="微软雅黑" panose="020B0503020204020204" pitchFamily="34" charset="-122"/>
              </a:rPr>
              <a:t>，可能是 </a:t>
            </a:r>
            <a:r>
              <a:rPr lang="en-US" altLang="zh-CN" sz="2000" dirty="0"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a typeface="微软雅黑" panose="020B0503020204020204" pitchFamily="34" charset="-122"/>
              </a:rPr>
              <a:t>，可能是</a:t>
            </a:r>
            <a:r>
              <a:rPr lang="en-US" altLang="zh-CN" sz="2000" dirty="0"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916D1AE-60D1-C8C1-2F7F-6A27EAC5FE37}"/>
              </a:ext>
            </a:extLst>
          </p:cNvPr>
          <p:cNvSpPr txBox="1"/>
          <p:nvPr/>
        </p:nvSpPr>
        <p:spPr>
          <a:xfrm>
            <a:off x="833967" y="3505200"/>
            <a:ext cx="10541000" cy="24656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我们已经知道结论了，但是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== 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这个表达式在做什么呢？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假设结论是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，就相当于明知是错误的结论去还要去问一下：我这个结论是正确的吗？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假设结论是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，就相当于明知是正确的结论去还要去问一下：我这个结论是正确的吗？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现在看起来是不是感觉有些明知故问了。</a:t>
            </a:r>
          </a:p>
        </p:txBody>
      </p:sp>
    </p:spTree>
    <p:extLst>
      <p:ext uri="{BB962C8B-B14F-4D97-AF65-F5344CB8AC3E}">
        <p14:creationId xmlns:p14="http://schemas.microsoft.com/office/powerpoint/2010/main" val="372827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DDFF10-0B35-17E3-E65E-ABBD1035CB07}"/>
              </a:ext>
            </a:extLst>
          </p:cNvPr>
          <p:cNvSpPr txBox="1"/>
          <p:nvPr/>
        </p:nvSpPr>
        <p:spPr>
          <a:xfrm>
            <a:off x="876300" y="1456921"/>
            <a:ext cx="10439400" cy="25860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我们的目标是什么</a:t>
            </a:r>
            <a:r>
              <a:rPr lang="en-US" altLang="zh-CN" sz="2000" b="1" dirty="0">
                <a:ea typeface="微软雅黑" panose="020B0503020204020204" pitchFamily="34" charset="-122"/>
              </a:rPr>
              <a:t>,</a:t>
            </a:r>
            <a:r>
              <a:rPr lang="zh-CN" altLang="en-US" sz="2000" b="1" dirty="0">
                <a:ea typeface="微软雅黑" panose="020B0503020204020204" pitchFamily="34" charset="-122"/>
              </a:rPr>
              <a:t> 判断用户是否是</a:t>
            </a:r>
            <a:r>
              <a:rPr lang="en-US" altLang="zh-CN" sz="2000" b="1" dirty="0" err="1">
                <a:ea typeface="微软雅黑" panose="020B0503020204020204" pitchFamily="34" charset="-122"/>
              </a:rPr>
              <a:t>vip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？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也就是说我们需要一个表达式，当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时，这个表达式的最终值也为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。当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时，这个表达式的最终值也为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那其实这个表达式不就是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is_vip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本身吗？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也就是说当你需要一个结果时，如果一个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变量已经储存了这个结果，那么这个变量本身就是最最直接的表达式。任何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== 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或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== false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的比较都是不必要的（当然加上也不会错）。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FFEC5E7-0BD9-D260-91FF-99B8A74BF053}"/>
              </a:ext>
            </a:extLst>
          </p:cNvPr>
          <p:cNvSpPr txBox="1"/>
          <p:nvPr/>
        </p:nvSpPr>
        <p:spPr>
          <a:xfrm>
            <a:off x="876300" y="4387134"/>
            <a:ext cx="10477500" cy="170886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为什么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== false</a:t>
            </a:r>
            <a:r>
              <a:rPr lang="zh-CN" altLang="en-US" dirty="0">
                <a:ea typeface="微软雅黑" panose="020B0503020204020204" pitchFamily="34" charset="-122"/>
              </a:rPr>
              <a:t> 的比较也是不必要的呢，因为我们有取反操作符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我们要判断用户不是 </a:t>
            </a:r>
            <a:r>
              <a:rPr lang="en-US" altLang="zh-CN" dirty="0" err="1">
                <a:ea typeface="微软雅黑" panose="020B0503020204020204" pitchFamily="34" charset="-122"/>
              </a:rPr>
              <a:t>vip</a:t>
            </a:r>
            <a:r>
              <a:rPr lang="zh-CN" altLang="en-US" dirty="0">
                <a:ea typeface="微软雅黑" panose="020B0503020204020204" pitchFamily="34" charset="-122"/>
              </a:rPr>
              <a:t>，也就是当 </a:t>
            </a:r>
            <a:r>
              <a:rPr lang="en-US" altLang="zh-CN" dirty="0" err="1">
                <a:solidFill>
                  <a:srgbClr val="C00000"/>
                </a:solidFill>
                <a:ea typeface="微软雅黑" panose="020B0503020204020204" pitchFamily="34" charset="-122"/>
              </a:rPr>
              <a:t>is_vip</a:t>
            </a:r>
            <a:r>
              <a:rPr lang="zh-CN" altLang="en-US" dirty="0">
                <a:ea typeface="微软雅黑" panose="020B0503020204020204" pitchFamily="34" charset="-122"/>
              </a:rPr>
              <a:t> 为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a typeface="微软雅黑" panose="020B0503020204020204" pitchFamily="34" charset="-122"/>
              </a:rPr>
              <a:t> 时，结果需要为 </a:t>
            </a:r>
            <a:r>
              <a:rPr lang="en-US" altLang="zh-CN" dirty="0">
                <a:ea typeface="微软雅黑" panose="020B0503020204020204" pitchFamily="34" charset="-122"/>
              </a:rPr>
              <a:t>false, </a:t>
            </a:r>
            <a:r>
              <a:rPr lang="zh-CN" altLang="en-US" dirty="0">
                <a:ea typeface="微软雅黑" panose="020B0503020204020204" pitchFamily="34" charset="-122"/>
              </a:rPr>
              <a:t>当 </a:t>
            </a:r>
            <a:r>
              <a:rPr lang="en-US" altLang="zh-CN" dirty="0" err="1">
                <a:solidFill>
                  <a:srgbClr val="C00000"/>
                </a:solidFill>
                <a:ea typeface="微软雅黑" panose="020B0503020204020204" pitchFamily="34" charset="-122"/>
              </a:rPr>
              <a:t>is_vip</a:t>
            </a:r>
            <a:r>
              <a:rPr lang="zh-CN" altLang="en-US" dirty="0">
                <a:ea typeface="微软雅黑" panose="020B0503020204020204" pitchFamily="34" charset="-122"/>
              </a:rPr>
              <a:t> 为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false</a:t>
            </a:r>
            <a:r>
              <a:rPr lang="zh-CN" altLang="en-US" dirty="0">
                <a:ea typeface="微软雅黑" panose="020B0503020204020204" pitchFamily="34" charset="-122"/>
              </a:rPr>
              <a:t> 时 结果为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true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那不就等价于是对 </a:t>
            </a:r>
            <a:r>
              <a:rPr lang="en-US" altLang="zh-CN" dirty="0" err="1">
                <a:solidFill>
                  <a:srgbClr val="C00000"/>
                </a:solidFill>
                <a:ea typeface="微软雅黑" panose="020B0503020204020204" pitchFamily="34" charset="-122"/>
              </a:rPr>
              <a:t>is_vip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a typeface="微软雅黑" panose="020B0503020204020204" pitchFamily="34" charset="-122"/>
              </a:rPr>
              <a:t>取反，也就是 </a:t>
            </a:r>
            <a:r>
              <a:rPr lang="en-US" altLang="zh-CN" dirty="0">
                <a:solidFill>
                  <a:srgbClr val="C00000"/>
                </a:solidFill>
                <a:ea typeface="微软雅黑" panose="020B0503020204020204" pitchFamily="34" charset="-122"/>
              </a:rPr>
              <a:t>!</a:t>
            </a:r>
            <a:r>
              <a:rPr lang="en-US" altLang="zh-CN" dirty="0" err="1">
                <a:solidFill>
                  <a:srgbClr val="C00000"/>
                </a:solidFill>
                <a:ea typeface="微软雅黑" panose="020B0503020204020204" pitchFamily="34" charset="-122"/>
              </a:rPr>
              <a:t>is_vip</a:t>
            </a:r>
            <a:r>
              <a:rPr lang="zh-CN" altLang="en-US" dirty="0">
                <a:ea typeface="微软雅黑" panose="020B0503020204020204" pitchFamily="34" charset="-122"/>
              </a:rPr>
              <a:t> 吗？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519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DDFF10-0B35-17E3-E65E-ABBD1035CB07}"/>
              </a:ext>
            </a:extLst>
          </p:cNvPr>
          <p:cNvSpPr txBox="1"/>
          <p:nvPr/>
        </p:nvSpPr>
        <p:spPr>
          <a:xfrm>
            <a:off x="914400" y="1295400"/>
            <a:ext cx="10363200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以后当我们写条件表达式的</a:t>
            </a:r>
            <a:r>
              <a:rPr lang="zh-CN" altLang="en-US" sz="2000" dirty="0">
                <a:ea typeface="微软雅黑" panose="020B0503020204020204" pitchFamily="34" charset="-122"/>
              </a:rPr>
              <a:t>时候，如果一个判断条件的结果，已经被保存在一个布尔（</a:t>
            </a:r>
            <a:r>
              <a:rPr lang="en-US" altLang="zh-CN" sz="2000" dirty="0">
                <a:ea typeface="微软雅黑" panose="020B0503020204020204" pitchFamily="34" charset="-122"/>
              </a:rPr>
              <a:t>bool</a:t>
            </a:r>
            <a:r>
              <a:rPr lang="zh-CN" altLang="en-US" sz="2000" dirty="0">
                <a:ea typeface="微软雅黑" panose="020B0503020204020204" pitchFamily="34" charset="-122"/>
              </a:rPr>
              <a:t>）变量里了，我们就可以直接根据它的语义来去使用。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9E93D64-8EA4-0EB9-2C25-627B71E44D55}"/>
              </a:ext>
            </a:extLst>
          </p:cNvPr>
          <p:cNvSpPr txBox="1"/>
          <p:nvPr/>
        </p:nvSpPr>
        <p:spPr>
          <a:xfrm>
            <a:off x="914400" y="2443264"/>
            <a:ext cx="10363200" cy="37863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假设我们已经将两个判断条件，分别存入了布尔变量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中：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 a = (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考试成绩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&gt; 80);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// a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代表“考试成绩大于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80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分”这件事的结果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 b = (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综合成绩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&gt; 90);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// b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代表“综合成绩大于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分”这件事的结果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当我需要写一个条件表达式来判断：“考试成绩大于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80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分 并且 综合成绩大于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90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分”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我们就可以像翻译句子一样，把自然语言和我们的代码进行一一对照：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“考试成绩大于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80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分” → 这正是我们的布尔变量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所代表的含义。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“并且” → 在代码中对应的就是逻辑运算符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“综合成绩大于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分” → 这正是我们的布尔变量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所代表的含义。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然后，把它们按顺序串联起来，就得到了最终的表达式：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&amp;&amp; 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9061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逻辑运算符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06B1434-A202-C102-8726-B05F941B1C35}"/>
              </a:ext>
            </a:extLst>
          </p:cNvPr>
          <p:cNvSpPr txBox="1"/>
          <p:nvPr/>
        </p:nvSpPr>
        <p:spPr>
          <a:xfrm>
            <a:off x="838200" y="2362200"/>
            <a:ext cx="10668000" cy="37863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再来看一个稍微复杂点的情况。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如果要求是：考试成绩不大于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80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分 并且 综合成绩大于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90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分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继续用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对照翻译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的思路：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“不大于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80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分” → 这不就是需要对“考试成绩大于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80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分”这个结论进行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否定或取反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吗？所以，我们可以对变量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使用取反操作符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，就得到了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“并且” → 依然是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“综合成绩大于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分” → 还是我们的变量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把它们联合起来，最终的表达式就是：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!a &amp;&amp; 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总结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：通过把条件放在布尔变量里的办法，可以让我们后面在组合复杂逻辑时，</a:t>
            </a:r>
            <a:r>
              <a:rPr lang="zh-CN" altLang="en-US" dirty="0">
                <a:ea typeface="微软雅黑" panose="020B0503020204020204" pitchFamily="34" charset="-122"/>
              </a:rPr>
              <a:t>去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完全按照自然语言的思考方式来写代码，让代码像说话一样清晰</a:t>
            </a:r>
            <a:r>
              <a:rPr lang="zh-CN" altLang="en-US" dirty="0">
                <a:ea typeface="微软雅黑" panose="020B0503020204020204" pitchFamily="34" charset="-122"/>
              </a:rPr>
              <a:t>、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易懂。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7D73DF0-EF45-2508-5008-2E7AB626F3D5}"/>
              </a:ext>
            </a:extLst>
          </p:cNvPr>
          <p:cNvSpPr txBox="1"/>
          <p:nvPr/>
        </p:nvSpPr>
        <p:spPr>
          <a:xfrm>
            <a:off x="838200" y="1332401"/>
            <a:ext cx="8153400" cy="87786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 a = (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考试成绩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&gt; 80);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// a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代表“考试成绩大于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80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分”这件事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 b = (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综合成绩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&gt; 90);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// b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代表“综合成绩大于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90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分”这件事</a:t>
            </a:r>
          </a:p>
        </p:txBody>
      </p:sp>
    </p:spTree>
    <p:extLst>
      <p:ext uri="{BB962C8B-B14F-4D97-AF65-F5344CB8AC3E}">
        <p14:creationId xmlns:p14="http://schemas.microsoft.com/office/powerpoint/2010/main" val="422496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textbox 1510"/>
          <p:cNvSpPr/>
          <p:nvPr/>
        </p:nvSpPr>
        <p:spPr>
          <a:xfrm>
            <a:off x="7240842" y="2020669"/>
            <a:ext cx="2418728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sz="2400" dirty="0" err="1">
                <a:solidFill>
                  <a:schemeClr val="bg1"/>
                </a:solidFill>
                <a:latin typeface="+mn-ea"/>
              </a:rPr>
              <a:t>所有成立才成立</a:t>
            </a:r>
            <a:endParaRPr lang="en-US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12" name="textbox 1512"/>
          <p:cNvSpPr/>
          <p:nvPr/>
        </p:nvSpPr>
        <p:spPr>
          <a:xfrm>
            <a:off x="4972672" y="2020669"/>
            <a:ext cx="1943698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2400" dirty="0" err="1">
                <a:solidFill>
                  <a:schemeClr val="bg1"/>
                </a:solidFill>
                <a:latin typeface="+mn-ea"/>
              </a:rPr>
              <a:t>翻转结果</a:t>
            </a:r>
            <a:endParaRPr lang="en-US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20" name="textbox 1520"/>
          <p:cNvSpPr/>
          <p:nvPr/>
        </p:nvSpPr>
        <p:spPr>
          <a:xfrm>
            <a:off x="5720784" y="4966079"/>
            <a:ext cx="767080" cy="523240"/>
          </a:xfrm>
          <a:prstGeom prst="rect">
            <a:avLst/>
          </a:prstGeom>
          <a:solidFill>
            <a:srgbClr val="BF9000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3000"/>
              </a:lnSpc>
            </a:pPr>
            <a:endParaRPr lang="en-US" altLang="en-US" sz="9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132080" algn="l" rtl="0" eaLnBrk="0">
              <a:lnSpc>
                <a:spcPct val="75000"/>
              </a:lnSpc>
            </a:pPr>
            <a:r>
              <a:rPr sz="2800" b="1" kern="0" spc="-1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&amp;&amp;</a:t>
            </a:r>
            <a:endParaRPr lang="en-US" altLang="en-US" sz="2800" dirty="0"/>
          </a:p>
        </p:txBody>
      </p:sp>
      <p:sp>
        <p:nvSpPr>
          <p:cNvPr id="1522" name="textbox 1522"/>
          <p:cNvSpPr/>
          <p:nvPr/>
        </p:nvSpPr>
        <p:spPr>
          <a:xfrm>
            <a:off x="7924800" y="4978462"/>
            <a:ext cx="687069" cy="498475"/>
          </a:xfrm>
          <a:prstGeom prst="rect">
            <a:avLst/>
          </a:prstGeom>
          <a:solidFill>
            <a:srgbClr val="A9D18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8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325120" algn="l" rtl="0" eaLnBrk="0">
              <a:lnSpc>
                <a:spcPct val="76000"/>
              </a:lnSpc>
            </a:pPr>
            <a:r>
              <a:rPr sz="2800" b="1" kern="0" spc="-2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!</a:t>
            </a:r>
            <a:endParaRPr lang="en-US" altLang="en-US" sz="2800" dirty="0"/>
          </a:p>
        </p:txBody>
      </p:sp>
      <p:sp>
        <p:nvSpPr>
          <p:cNvPr id="1524" name="textbox 1524"/>
          <p:cNvSpPr/>
          <p:nvPr/>
        </p:nvSpPr>
        <p:spPr>
          <a:xfrm>
            <a:off x="3810000" y="4979097"/>
            <a:ext cx="767080" cy="497840"/>
          </a:xfrm>
          <a:prstGeom prst="rect">
            <a:avLst/>
          </a:prstGeom>
          <a:solidFill>
            <a:srgbClr val="C55A11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8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221615" algn="l" rtl="0" eaLnBrk="0">
              <a:lnSpc>
                <a:spcPct val="81000"/>
              </a:lnSpc>
            </a:pPr>
            <a:r>
              <a:rPr sz="2700" b="1" kern="0" spc="-90" dirty="0">
                <a:solidFill>
                  <a:srgbClr val="FFFFFF">
                    <a:alpha val="100000"/>
                  </a:srgbClr>
                </a:solidFill>
                <a:latin typeface="Calibri" panose="020F0502020204030204"/>
                <a:ea typeface="Calibri" panose="020F0502020204030204"/>
                <a:cs typeface="Calibri" panose="020F0502020204030204"/>
              </a:rPr>
              <a:t>||</a:t>
            </a:r>
            <a:endParaRPr lang="en-US" altLang="en-US" sz="2700" dirty="0"/>
          </a:p>
        </p:txBody>
      </p:sp>
      <p:sp>
        <p:nvSpPr>
          <p:cNvPr id="2" name="矩形 1"/>
          <p:cNvSpPr/>
          <p:nvPr/>
        </p:nvSpPr>
        <p:spPr>
          <a:xfrm>
            <a:off x="2057400" y="2020669"/>
            <a:ext cx="2590800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有</a:t>
            </a:r>
            <a:r>
              <a:rPr lang="en-US" altLang="zh-CN" sz="2400" dirty="0">
                <a:solidFill>
                  <a:schemeClr val="bg1"/>
                </a:solidFill>
                <a:latin typeface="+mn-ea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个成立则成立</a:t>
            </a: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9" name="path"/>
          <p:cNvSpPr/>
          <p:nvPr/>
        </p:nvSpPr>
        <p:spPr>
          <a:xfrm>
            <a:off x="3190875" y="2680691"/>
            <a:ext cx="1025842" cy="2332340"/>
          </a:xfrm>
          <a:custGeom>
            <a:avLst/>
            <a:gdLst/>
            <a:ahLst/>
            <a:cxnLst/>
            <a:rect l="0" t="0" r="0" b="0"/>
            <a:pathLst>
              <a:path w="1970" h="3944">
                <a:moveTo>
                  <a:pt x="48" y="21"/>
                </a:moveTo>
                <a:lnTo>
                  <a:pt x="1921" y="3923"/>
                </a:lnTo>
              </a:path>
            </a:pathLst>
          </a:custGeom>
          <a:noFill/>
          <a:ln w="63515" cap="flat">
            <a:solidFill>
              <a:srgbClr val="C00000">
                <a:alpha val="100000"/>
              </a:srgbClr>
            </a:solidFill>
            <a:prstDash val="dash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" name="path"/>
          <p:cNvSpPr/>
          <p:nvPr/>
        </p:nvSpPr>
        <p:spPr>
          <a:xfrm>
            <a:off x="6324600" y="2685453"/>
            <a:ext cx="2057400" cy="2191347"/>
          </a:xfrm>
          <a:custGeom>
            <a:avLst/>
            <a:gdLst/>
            <a:ahLst/>
            <a:cxnLst/>
            <a:rect l="0" t="0" r="0" b="0"/>
            <a:pathLst>
              <a:path w="1036" h="3925">
                <a:moveTo>
                  <a:pt x="52" y="11"/>
                </a:moveTo>
                <a:lnTo>
                  <a:pt x="983" y="3914"/>
                </a:lnTo>
              </a:path>
            </a:pathLst>
          </a:custGeom>
          <a:noFill/>
          <a:ln w="63515" cap="flat">
            <a:solidFill>
              <a:srgbClr val="92D050">
                <a:alpha val="100000"/>
              </a:srgbClr>
            </a:solidFill>
            <a:prstDash val="dash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" name="path"/>
          <p:cNvSpPr/>
          <p:nvPr/>
        </p:nvSpPr>
        <p:spPr>
          <a:xfrm>
            <a:off x="6172200" y="2737229"/>
            <a:ext cx="2820585" cy="2158024"/>
          </a:xfrm>
          <a:custGeom>
            <a:avLst/>
            <a:gdLst/>
            <a:ahLst/>
            <a:cxnLst/>
            <a:rect l="0" t="0" r="0" b="0"/>
            <a:pathLst>
              <a:path w="5881" h="3757">
                <a:moveTo>
                  <a:pt x="5855" y="47"/>
                </a:moveTo>
                <a:lnTo>
                  <a:pt x="26" y="3709"/>
                </a:lnTo>
              </a:path>
            </a:pathLst>
          </a:custGeom>
          <a:noFill/>
          <a:ln w="63515" cap="flat">
            <a:solidFill>
              <a:srgbClr val="806000">
                <a:alpha val="100000"/>
              </a:srgbClr>
            </a:solidFill>
            <a:prstDash val="dash"/>
            <a:miter lim="8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26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textbox 1482"/>
          <p:cNvSpPr/>
          <p:nvPr/>
        </p:nvSpPr>
        <p:spPr>
          <a:xfrm>
            <a:off x="3156501" y="1367738"/>
            <a:ext cx="3413759" cy="14522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2400" dirty="0"/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3691617-BF7D-5927-F078-FE8A3262A95D}"/>
              </a:ext>
            </a:extLst>
          </p:cNvPr>
          <p:cNvSpPr txBox="1"/>
          <p:nvPr/>
        </p:nvSpPr>
        <p:spPr>
          <a:xfrm>
            <a:off x="2326097" y="4856164"/>
            <a:ext cx="6096750" cy="7518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Consolas" panose="020B0609020204030204" pitchFamily="49" charset="0"/>
              </a:rPr>
              <a:t>!(v &gt; 220), v &lt;= 220</a:t>
            </a:r>
            <a:endParaRPr lang="zh-CN" altLang="en-US" sz="32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  <p:pic>
        <p:nvPicPr>
          <p:cNvPr id="7" name="picture 1486">
            <a:extLst>
              <a:ext uri="{FF2B5EF4-FFF2-40B4-BE49-F238E27FC236}">
                <a16:creationId xmlns:a16="http://schemas.microsoft.com/office/drawing/2014/main" id="{698E94DA-301E-8ECC-83D0-01B26BBD8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8010523" y="2667001"/>
            <a:ext cx="1499579" cy="1297958"/>
          </a:xfrm>
          <a:prstGeom prst="rect">
            <a:avLst/>
          </a:prstGeom>
        </p:spPr>
      </p:pic>
      <p:pic>
        <p:nvPicPr>
          <p:cNvPr id="8" name="picture 1490">
            <a:extLst>
              <a:ext uri="{FF2B5EF4-FFF2-40B4-BE49-F238E27FC236}">
                <a16:creationId xmlns:a16="http://schemas.microsoft.com/office/drawing/2014/main" id="{8422937F-866D-B719-9EDC-6DF2A33C3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722276" y="2667001"/>
            <a:ext cx="793323" cy="140603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1C1AE498-94CB-274D-27DB-BCCB0FC7CB4F}"/>
              </a:ext>
            </a:extLst>
          </p:cNvPr>
          <p:cNvSpPr/>
          <p:nvPr/>
        </p:nvSpPr>
        <p:spPr>
          <a:xfrm>
            <a:off x="1873676" y="2764631"/>
            <a:ext cx="6096000" cy="1139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变量 </a:t>
            </a:r>
            <a:r>
              <a:rPr lang="en-US" altLang="zh-CN" sz="2400" dirty="0">
                <a:latin typeface="Consolas" panose="020B0609020204030204" pitchFamily="49" charset="0"/>
              </a:rPr>
              <a:t>v </a:t>
            </a:r>
            <a:r>
              <a:rPr lang="zh-CN" altLang="en-US" sz="2400" dirty="0">
                <a:latin typeface="Consolas" panose="020B0609020204030204" pitchFamily="49" charset="0"/>
              </a:rPr>
              <a:t>表示电压 ，请你用两种写法表示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电压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v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不超过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220</a:t>
            </a:r>
            <a:endParaRPr lang="zh-CN" altLang="en-US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73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textbox 1488"/>
          <p:cNvSpPr/>
          <p:nvPr/>
        </p:nvSpPr>
        <p:spPr>
          <a:xfrm>
            <a:off x="2786384" y="1905000"/>
            <a:ext cx="6452234" cy="358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400" kern="0" spc="-90" dirty="0">
                <a:solidFill>
                  <a:srgbClr val="000000">
                    <a:alpha val="100000"/>
                  </a:srgbClr>
                </a:solidFill>
                <a:latin typeface="Segoe UI Symbol" panose="020B0502040204020203"/>
                <a:ea typeface="Segoe UI Symbol" panose="020B0502040204020203"/>
                <a:cs typeface="Segoe UI Symbol" panose="020B0502040204020203"/>
              </a:rPr>
              <a:t>➢</a:t>
            </a:r>
            <a:r>
              <a:rPr sz="2400" kern="0" spc="390" dirty="0">
                <a:solidFill>
                  <a:srgbClr val="000000">
                    <a:alpha val="100000"/>
                  </a:srgbClr>
                </a:solidFill>
                <a:latin typeface="Segoe UI Symbol" panose="020B0502040204020203"/>
                <a:ea typeface="Segoe UI Symbol" panose="020B0502040204020203"/>
                <a:cs typeface="Segoe UI Symbol" panose="020B0502040204020203"/>
              </a:rPr>
              <a:t> </a:t>
            </a:r>
            <a:r>
              <a:rPr sz="24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请你判断下列表达式的结果是真的还是假的。</a:t>
            </a:r>
            <a:endParaRPr lang="en-US" altLang="en-US" sz="2400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5523108"/>
              </p:ext>
            </p:extLst>
          </p:nvPr>
        </p:nvGraphicFramePr>
        <p:xfrm>
          <a:off x="1538293" y="2971800"/>
          <a:ext cx="8948416" cy="291972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40744">
                  <a:extLst>
                    <a:ext uri="{9D8B030D-6E8A-4147-A177-3AD203B41FA5}">
                      <a16:colId xmlns:a16="http://schemas.microsoft.com/office/drawing/2014/main" val="3038763006"/>
                    </a:ext>
                  </a:extLst>
                </a:gridCol>
                <a:gridCol w="2233464">
                  <a:extLst>
                    <a:ext uri="{9D8B030D-6E8A-4147-A177-3AD203B41FA5}">
                      <a16:colId xmlns:a16="http://schemas.microsoft.com/office/drawing/2014/main" val="2261825102"/>
                    </a:ext>
                  </a:extLst>
                </a:gridCol>
                <a:gridCol w="2233464">
                  <a:extLst>
                    <a:ext uri="{9D8B030D-6E8A-4147-A177-3AD203B41FA5}">
                      <a16:colId xmlns:a16="http://schemas.microsoft.com/office/drawing/2014/main" val="3381067677"/>
                    </a:ext>
                  </a:extLst>
                </a:gridCol>
                <a:gridCol w="2240744">
                  <a:extLst>
                    <a:ext uri="{9D8B030D-6E8A-4147-A177-3AD203B41FA5}">
                      <a16:colId xmlns:a16="http://schemas.microsoft.com/office/drawing/2014/main" val="3919344869"/>
                    </a:ext>
                  </a:extLst>
                </a:gridCol>
              </a:tblGrid>
              <a:tr h="889404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0  ||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 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1 || 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0  || 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1 || 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457513"/>
                  </a:ext>
                </a:extLst>
              </a:tr>
              <a:tr h="1102034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0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&amp;&amp;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1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&amp;&amp;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0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&amp;&amp;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1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&amp;&amp;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956634"/>
                  </a:ext>
                </a:extLst>
              </a:tr>
              <a:tr h="928287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!99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800" b="1" kern="1200" dirty="0"/>
                        <a:t>  </a:t>
                      </a:r>
                      <a:r>
                        <a:rPr sz="2800" b="1" kern="1200" dirty="0"/>
                        <a:t>!(-3)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!1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!0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936353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</p:spTree>
    <p:extLst>
      <p:ext uri="{BB962C8B-B14F-4D97-AF65-F5344CB8AC3E}">
        <p14:creationId xmlns:p14="http://schemas.microsoft.com/office/powerpoint/2010/main" val="7373518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textbox 1488"/>
          <p:cNvSpPr/>
          <p:nvPr/>
        </p:nvSpPr>
        <p:spPr>
          <a:xfrm>
            <a:off x="2786384" y="1905000"/>
            <a:ext cx="6452234" cy="3581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400" kern="0" spc="-90" dirty="0">
                <a:solidFill>
                  <a:srgbClr val="000000">
                    <a:alpha val="100000"/>
                  </a:srgbClr>
                </a:solidFill>
                <a:latin typeface="Segoe UI Symbol" panose="020B0502040204020203"/>
                <a:ea typeface="Segoe UI Symbol" panose="020B0502040204020203"/>
                <a:cs typeface="Segoe UI Symbol" panose="020B0502040204020203"/>
              </a:rPr>
              <a:t>➢</a:t>
            </a:r>
            <a:r>
              <a:rPr sz="2400" kern="0" spc="390" dirty="0">
                <a:solidFill>
                  <a:srgbClr val="000000">
                    <a:alpha val="100000"/>
                  </a:srgbClr>
                </a:solidFill>
                <a:latin typeface="Segoe UI Symbol" panose="020B0502040204020203"/>
                <a:ea typeface="Segoe UI Symbol" panose="020B0502040204020203"/>
                <a:cs typeface="Segoe UI Symbol" panose="020B0502040204020203"/>
              </a:rPr>
              <a:t> </a:t>
            </a:r>
            <a:r>
              <a:rPr sz="24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请你判断下列表达式的结果是真的还是假的。</a:t>
            </a:r>
            <a:endParaRPr lang="en-US" altLang="en-US" sz="2400" dirty="0"/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339998"/>
              </p:ext>
            </p:extLst>
          </p:nvPr>
        </p:nvGraphicFramePr>
        <p:xfrm>
          <a:off x="1538293" y="2971800"/>
          <a:ext cx="8948416" cy="2919725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240744">
                  <a:extLst>
                    <a:ext uri="{9D8B030D-6E8A-4147-A177-3AD203B41FA5}">
                      <a16:colId xmlns:a16="http://schemas.microsoft.com/office/drawing/2014/main" val="3038763006"/>
                    </a:ext>
                  </a:extLst>
                </a:gridCol>
                <a:gridCol w="2233464">
                  <a:extLst>
                    <a:ext uri="{9D8B030D-6E8A-4147-A177-3AD203B41FA5}">
                      <a16:colId xmlns:a16="http://schemas.microsoft.com/office/drawing/2014/main" val="2261825102"/>
                    </a:ext>
                  </a:extLst>
                </a:gridCol>
                <a:gridCol w="2233464">
                  <a:extLst>
                    <a:ext uri="{9D8B030D-6E8A-4147-A177-3AD203B41FA5}">
                      <a16:colId xmlns:a16="http://schemas.microsoft.com/office/drawing/2014/main" val="3381067677"/>
                    </a:ext>
                  </a:extLst>
                </a:gridCol>
                <a:gridCol w="2240744">
                  <a:extLst>
                    <a:ext uri="{9D8B030D-6E8A-4147-A177-3AD203B41FA5}">
                      <a16:colId xmlns:a16="http://schemas.microsoft.com/office/drawing/2014/main" val="3919344869"/>
                    </a:ext>
                  </a:extLst>
                </a:gridCol>
              </a:tblGrid>
              <a:tr h="889404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0  ||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 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1 || 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0 || 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1 || 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457513"/>
                  </a:ext>
                </a:extLst>
              </a:tr>
              <a:tr h="1102034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0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&amp;&amp;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1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&amp;&amp;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0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&amp;&amp;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1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&amp;&amp;</a:t>
                      </a:r>
                      <a:r>
                        <a:rPr lang="en-US" sz="2800" b="1" kern="1200" dirty="0"/>
                        <a:t> </a:t>
                      </a:r>
                      <a:r>
                        <a:rPr sz="2800" b="1" kern="1200" dirty="0"/>
                        <a:t>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956634"/>
                  </a:ext>
                </a:extLst>
              </a:tr>
              <a:tr h="928287"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!99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2800" b="1" kern="1200" dirty="0"/>
                        <a:t>  </a:t>
                      </a:r>
                      <a:r>
                        <a:rPr sz="2800" b="1" kern="1200" dirty="0"/>
                        <a:t>!(-3)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!1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5"/>
                        </a:spcBef>
                        <a:buFont typeface="Arial" panose="020B0604020202020204" pitchFamily="34" charset="0"/>
                        <a:buNone/>
                      </a:pPr>
                      <a:r>
                        <a:rPr sz="2800" b="1" kern="1200" dirty="0"/>
                        <a:t>!0</a:t>
                      </a:r>
                      <a:endParaRPr lang="en-US" altLang="en-US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936353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</p:spTree>
    <p:extLst>
      <p:ext uri="{BB962C8B-B14F-4D97-AF65-F5344CB8AC3E}">
        <p14:creationId xmlns:p14="http://schemas.microsoft.com/office/powerpoint/2010/main" val="32639002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219200"/>
            <a:ext cx="8077200" cy="5066045"/>
          </a:xfrm>
          <a:prstGeom prst="rect">
            <a:avLst/>
          </a:prstGeom>
        </p:spPr>
      </p:pic>
      <p:sp>
        <p:nvSpPr>
          <p:cNvPr id="31" name="textbox 1488"/>
          <p:cNvSpPr/>
          <p:nvPr/>
        </p:nvSpPr>
        <p:spPr>
          <a:xfrm>
            <a:off x="762000" y="3276600"/>
            <a:ext cx="32766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0" tIns="0" rIns="0" bIns="0"/>
          <a:lstStyle/>
          <a:p>
            <a:pPr marL="12700" algn="ctr" rtl="0" eaLnBrk="0">
              <a:lnSpc>
                <a:spcPct val="150000"/>
              </a:lnSpc>
            </a:pPr>
            <a:r>
              <a:rPr sz="2400" kern="0" spc="-90" dirty="0" err="1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请你</a:t>
            </a:r>
            <a:r>
              <a:rPr lang="zh-CN" altLang="en-US" sz="24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对运算符进行分类</a:t>
            </a:r>
            <a:endParaRPr lang="en-US" altLang="en-US" sz="2400" dirty="0"/>
          </a:p>
        </p:txBody>
      </p:sp>
      <p:sp>
        <p:nvSpPr>
          <p:cNvPr id="3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</p:spTree>
    <p:extLst>
      <p:ext uri="{BB962C8B-B14F-4D97-AF65-F5344CB8AC3E}">
        <p14:creationId xmlns:p14="http://schemas.microsoft.com/office/powerpoint/2010/main" val="38453483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295400"/>
            <a:ext cx="8153400" cy="4966018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</p:spTree>
    <p:extLst>
      <p:ext uri="{BB962C8B-B14F-4D97-AF65-F5344CB8AC3E}">
        <p14:creationId xmlns:p14="http://schemas.microsoft.com/office/powerpoint/2010/main" val="40369368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14AD718-2DCD-906B-4545-857C45D17568}"/>
              </a:ext>
            </a:extLst>
          </p:cNvPr>
          <p:cNvSpPr txBox="1"/>
          <p:nvPr/>
        </p:nvSpPr>
        <p:spPr>
          <a:xfrm>
            <a:off x="876300" y="1524000"/>
            <a:ext cx="10439400" cy="42891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书本</a:t>
            </a:r>
            <a:r>
              <a:rPr lang="en-US" altLang="zh-CN" sz="2400" b="1" dirty="0"/>
              <a:t>P34</a:t>
            </a:r>
            <a:r>
              <a:rPr lang="zh-CN" altLang="en-US" sz="2400" b="1" dirty="0"/>
              <a:t>页 例</a:t>
            </a:r>
            <a:r>
              <a:rPr lang="en-US" altLang="zh-CN" sz="2400" b="1" dirty="0"/>
              <a:t>3-2 </a:t>
            </a:r>
            <a:r>
              <a:rPr lang="zh-CN" altLang="en-US" sz="2400" b="1" dirty="0"/>
              <a:t>数的性质</a:t>
            </a:r>
            <a:r>
              <a:rPr lang="en-US" altLang="zh-CN" sz="2400" b="1" dirty="0"/>
              <a:t>(B0028)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一些数字可能拥有以下的性质。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性质</a:t>
            </a:r>
            <a:r>
              <a:rPr lang="en-US" altLang="zh-CN" sz="2000" b="1" dirty="0"/>
              <a:t>1:</a:t>
            </a:r>
            <a:r>
              <a:rPr lang="zh-CN" altLang="en-US" sz="2000" b="1" dirty="0"/>
              <a:t>是偶数。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性质</a:t>
            </a:r>
            <a:r>
              <a:rPr lang="en-US" altLang="zh-CN" sz="2000" b="1" dirty="0"/>
              <a:t>2:</a:t>
            </a:r>
            <a:r>
              <a:rPr lang="zh-CN" altLang="en-US" sz="2000" b="1" dirty="0"/>
              <a:t>大于</a:t>
            </a:r>
            <a:r>
              <a:rPr lang="en-US" altLang="zh-CN" sz="2000" b="1" dirty="0"/>
              <a:t>4</a:t>
            </a:r>
            <a:r>
              <a:rPr lang="zh-CN" altLang="en-US" sz="2000" b="1" dirty="0"/>
              <a:t>且不大于</a:t>
            </a:r>
            <a:r>
              <a:rPr lang="en-US" altLang="zh-CN" sz="2000" b="1" dirty="0"/>
              <a:t>12</a:t>
            </a:r>
            <a:r>
              <a:rPr lang="zh-CN" altLang="en-US" sz="2000" b="1" dirty="0"/>
              <a:t>。</a:t>
            </a:r>
          </a:p>
          <a:p>
            <a:pPr>
              <a:lnSpc>
                <a:spcPct val="150000"/>
              </a:lnSpc>
            </a:pPr>
            <a:endParaRPr lang="en-US" altLang="zh-CN" sz="1100" dirty="0"/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小</a:t>
            </a:r>
            <a:r>
              <a:rPr lang="en-US" altLang="zh-CN" sz="2000" b="1" dirty="0">
                <a:solidFill>
                  <a:schemeClr val="accent5">
                    <a:lumMod val="75000"/>
                  </a:schemeClr>
                </a:solidFill>
              </a:rPr>
              <a:t>A 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</a:rPr>
              <a:t>喜欢这两个性质同时成立的数字</a:t>
            </a:r>
            <a:r>
              <a:rPr lang="en-US" altLang="zh-CN" sz="2000" b="1" dirty="0"/>
              <a:t>; </a:t>
            </a:r>
            <a:r>
              <a:rPr lang="en-US" altLang="zh-CN" sz="2000" b="1" dirty="0" err="1">
                <a:solidFill>
                  <a:schemeClr val="accent6">
                    <a:lumMod val="75000"/>
                  </a:schemeClr>
                </a:solidFill>
              </a:rPr>
              <a:t>Uim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</a:rPr>
              <a:t>喜欢这两个性质至少符合其中一种性质的数字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</a:rPr>
              <a:t>; </a:t>
            </a:r>
            <a:r>
              <a:rPr lang="zh-CN" altLang="en-US" sz="2000" b="1" dirty="0">
                <a:solidFill>
                  <a:schemeClr val="accent4">
                    <a:lumMod val="75000"/>
                  </a:schemeClr>
                </a:solidFill>
              </a:rPr>
              <a:t>小</a:t>
            </a:r>
            <a:r>
              <a:rPr lang="en-US" altLang="zh-CN" sz="2000" b="1" dirty="0">
                <a:solidFill>
                  <a:schemeClr val="accent4">
                    <a:lumMod val="75000"/>
                  </a:schemeClr>
                </a:solidFill>
              </a:rPr>
              <a:t>B </a:t>
            </a:r>
            <a:r>
              <a:rPr lang="zh-CN" altLang="en-US" sz="2000" b="1" dirty="0">
                <a:solidFill>
                  <a:schemeClr val="accent4">
                    <a:lumMod val="75000"/>
                  </a:schemeClr>
                </a:solidFill>
              </a:rPr>
              <a:t>喜欢刚好有符合其中一个性质的数字</a:t>
            </a:r>
            <a:r>
              <a:rPr lang="en-US" altLang="zh-CN" sz="2000" dirty="0"/>
              <a:t>; </a:t>
            </a:r>
            <a:r>
              <a:rPr lang="zh-CN" altLang="en-US" sz="2000" b="1" dirty="0">
                <a:solidFill>
                  <a:srgbClr val="C00000"/>
                </a:solidFill>
              </a:rPr>
              <a:t>阿正喜欢不符合这两个性质的数字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endParaRPr lang="en-US" altLang="zh-CN" sz="9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现在输入一个一个数字</a:t>
            </a:r>
            <a:r>
              <a:rPr lang="en-US" altLang="zh-CN" sz="2000" dirty="0"/>
              <a:t>x (0 ≤ x ≤ 100), </a:t>
            </a:r>
            <a:r>
              <a:rPr lang="zh-CN" altLang="en-US" sz="2000" dirty="0"/>
              <a:t>要求输出这</a:t>
            </a:r>
            <a:r>
              <a:rPr lang="en-US" altLang="zh-CN" sz="2000" dirty="0"/>
              <a:t>4</a:t>
            </a:r>
            <a:r>
              <a:rPr lang="zh-CN" altLang="en-US" sz="2000" dirty="0"/>
              <a:t>个人是否喜欢这个数字</a:t>
            </a:r>
            <a:r>
              <a:rPr lang="en-US" altLang="zh-CN" sz="2000" dirty="0"/>
              <a:t>, </a:t>
            </a:r>
            <a:r>
              <a:rPr lang="zh-CN" altLang="en-US" sz="2000" dirty="0"/>
              <a:t>如果喜欢</a:t>
            </a:r>
            <a:r>
              <a:rPr lang="en-US" altLang="zh-CN" sz="2000" dirty="0"/>
              <a:t>,</a:t>
            </a:r>
            <a:r>
              <a:rPr lang="zh-CN" altLang="en-US" sz="2000" dirty="0"/>
              <a:t>则输出</a:t>
            </a:r>
            <a:r>
              <a:rPr lang="en-US" altLang="zh-CN" sz="2000" dirty="0"/>
              <a:t>1; </a:t>
            </a:r>
            <a:r>
              <a:rPr lang="zh-CN" altLang="en-US" sz="2000" dirty="0"/>
              <a:t>否则</a:t>
            </a:r>
            <a:r>
              <a:rPr lang="en-US" altLang="zh-CN" sz="2000" dirty="0"/>
              <a:t>, </a:t>
            </a:r>
            <a:r>
              <a:rPr lang="zh-CN" altLang="en-US" sz="2000" dirty="0"/>
              <a:t>输出</a:t>
            </a:r>
            <a:r>
              <a:rPr lang="en-US" altLang="zh-CN" sz="2000" dirty="0"/>
              <a:t>0, </a:t>
            </a:r>
            <a:r>
              <a:rPr lang="zh-CN" altLang="en-US" sz="2000" dirty="0"/>
              <a:t>用空格分隔。</a:t>
            </a:r>
          </a:p>
        </p:txBody>
      </p:sp>
    </p:spTree>
    <p:extLst>
      <p:ext uri="{BB962C8B-B14F-4D97-AF65-F5344CB8AC3E}">
        <p14:creationId xmlns:p14="http://schemas.microsoft.com/office/powerpoint/2010/main" val="23260110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B1FE64E-08D9-BA9D-EEF2-AB46B2E7C334}"/>
                  </a:ext>
                </a:extLst>
              </p:cNvPr>
              <p:cNvSpPr txBox="1"/>
              <p:nvPr/>
            </p:nvSpPr>
            <p:spPr>
              <a:xfrm>
                <a:off x="1143000" y="1447800"/>
                <a:ext cx="9982200" cy="142686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首先，我们先看看数字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本身需要满足哪两个基本条件。我们可以把这两个性质单独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拿出来判断并把结果存在一个</a:t>
                </a:r>
                <a:r>
                  <a:rPr lang="en-US" altLang="zh-CN" sz="2000" dirty="0">
                    <a:ea typeface="微软雅黑" panose="020B0503020204020204" pitchFamily="34" charset="-122"/>
                  </a:rPr>
                  <a:t>bool 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类型的变量中</a:t>
                </a:r>
                <a:endParaRPr lang="en-US" altLang="zh-CN" sz="2000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a typeface="微软雅黑" panose="020B0503020204020204" pitchFamily="34" charset="-122"/>
                  </a:rPr>
                  <a:t>如果数字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 满足性质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就是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true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），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否则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就是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false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）。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BB1FE64E-08D9-BA9D-EEF2-AB46B2E7C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1447800"/>
                <a:ext cx="9982200" cy="1426865"/>
              </a:xfrm>
              <a:prstGeom prst="rect">
                <a:avLst/>
              </a:prstGeom>
              <a:blipFill>
                <a:blip r:embed="rId2"/>
                <a:stretch>
                  <a:fillRect l="-672" b="-6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>
            <a:extLst>
              <a:ext uri="{FF2B5EF4-FFF2-40B4-BE49-F238E27FC236}">
                <a16:creationId xmlns:a16="http://schemas.microsoft.com/office/drawing/2014/main" id="{275AD77C-BAAF-A402-3781-66A076B500CD}"/>
              </a:ext>
            </a:extLst>
          </p:cNvPr>
          <p:cNvSpPr txBox="1"/>
          <p:nvPr/>
        </p:nvSpPr>
        <p:spPr>
          <a:xfrm>
            <a:off x="1143000" y="3048000"/>
            <a:ext cx="9982200" cy="3273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性质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：是偶数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数学逻辑： 能被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整除的数就是偶数，也就是 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x 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除以 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2 </a:t>
            </a: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的余数为 </a:t>
            </a:r>
            <a:r>
              <a:rPr lang="en-US" altLang="zh-CN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 p1 = (x % 2 == 0);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性质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：大于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且不大于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12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数学逻辑： 数字要在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之间，包含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但不包含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 p2 = (x &gt; 4 &amp;&amp; x &lt;= 12);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现在，我们手里有了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两个布尔值</a:t>
            </a:r>
            <a:r>
              <a:rPr lang="zh-CN" altLang="en-US" sz="2000" dirty="0">
                <a:ea typeface="微软雅黑" panose="020B0503020204020204" pitchFamily="34" charset="-122"/>
              </a:rPr>
              <a:t>结果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（只能是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或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），接下来就好办了！</a:t>
            </a:r>
          </a:p>
        </p:txBody>
      </p:sp>
    </p:spTree>
    <p:extLst>
      <p:ext uri="{BB962C8B-B14F-4D97-AF65-F5344CB8AC3E}">
        <p14:creationId xmlns:p14="http://schemas.microsoft.com/office/powerpoint/2010/main" val="268157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6E390CD-5F2A-4853-F31A-89E4FC3BAEA7}"/>
              </a:ext>
            </a:extLst>
          </p:cNvPr>
          <p:cNvSpPr txBox="1"/>
          <p:nvPr/>
        </p:nvSpPr>
        <p:spPr>
          <a:xfrm>
            <a:off x="1493595" y="3352800"/>
            <a:ext cx="8831130" cy="27822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接下来，我们把这四个人对数字的喜好，和计算机里的逻辑运算符一一对应起来：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</a:rPr>
              <a:t>小</a:t>
            </a:r>
            <a:r>
              <a:rPr lang="en-US" altLang="zh-CN" sz="1800" b="1" dirty="0">
                <a:solidFill>
                  <a:schemeClr val="accent5">
                    <a:lumMod val="75000"/>
                  </a:schemeClr>
                </a:solidFill>
              </a:rPr>
              <a:t>A </a:t>
            </a: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</a:rPr>
              <a:t>喜欢这两个性质同时成立的数字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条件： 两个性质同时成立。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翻译： 只有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p2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都是 </a:t>
            </a:r>
            <a:r>
              <a:rPr lang="en-US" altLang="zh-CN" dirty="0">
                <a:ea typeface="微软雅黑" panose="020B0503020204020204" pitchFamily="34" charset="-122"/>
              </a:rPr>
              <a:t>true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的时候，小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才喜欢。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代码：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 a = p1 &amp;&amp; p2;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C2B213-C416-C77C-C3FE-12F0F780184D}"/>
              </a:ext>
            </a:extLst>
          </p:cNvPr>
          <p:cNvSpPr txBox="1"/>
          <p:nvPr/>
        </p:nvSpPr>
        <p:spPr>
          <a:xfrm>
            <a:off x="1524000" y="1789131"/>
            <a:ext cx="3276600" cy="8778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性质</a:t>
            </a:r>
            <a:r>
              <a:rPr lang="en-US" altLang="zh-CN" sz="1800" b="1" dirty="0"/>
              <a:t>1:</a:t>
            </a:r>
            <a:r>
              <a:rPr lang="zh-CN" altLang="en-US" sz="1800" b="1" dirty="0"/>
              <a:t>是偶数              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性质</a:t>
            </a:r>
            <a:r>
              <a:rPr lang="en-US" altLang="zh-CN" sz="1800" b="1" dirty="0"/>
              <a:t>2:</a:t>
            </a:r>
            <a:r>
              <a:rPr lang="zh-CN" altLang="en-US" sz="1800" b="1" dirty="0"/>
              <a:t>大于</a:t>
            </a:r>
            <a:r>
              <a:rPr lang="en-US" altLang="zh-CN" sz="1800" b="1" dirty="0"/>
              <a:t>4</a:t>
            </a:r>
            <a:r>
              <a:rPr lang="zh-CN" altLang="en-US" sz="1800" b="1" dirty="0"/>
              <a:t>且不大于</a:t>
            </a:r>
            <a:r>
              <a:rPr lang="en-US" altLang="zh-CN" sz="1800" b="1" dirty="0"/>
              <a:t>12</a:t>
            </a:r>
            <a:endParaRPr lang="zh-CN" altLang="en-US" sz="18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1EEB18-C9A4-FD66-33F8-56D09ADC20DE}"/>
              </a:ext>
            </a:extLst>
          </p:cNvPr>
          <p:cNvSpPr txBox="1"/>
          <p:nvPr/>
        </p:nvSpPr>
        <p:spPr>
          <a:xfrm>
            <a:off x="6743325" y="1788170"/>
            <a:ext cx="3581400" cy="878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结果储存在 </a:t>
            </a:r>
            <a:r>
              <a:rPr lang="en-US" altLang="zh-CN" sz="1800" b="1" dirty="0"/>
              <a:t>bool </a:t>
            </a:r>
            <a:r>
              <a:rPr lang="zh-CN" altLang="en-US" sz="1800" b="1" dirty="0"/>
              <a:t>变量 </a:t>
            </a:r>
            <a:r>
              <a:rPr lang="en-US" altLang="zh-CN" sz="1800" b="1" dirty="0"/>
              <a:t>p1 </a:t>
            </a:r>
            <a:r>
              <a:rPr lang="zh-CN" altLang="en-US" sz="1800" b="1" dirty="0"/>
              <a:t>中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结果储存在 </a:t>
            </a:r>
            <a:r>
              <a:rPr lang="en-US" altLang="zh-CN" sz="1800" b="1" dirty="0"/>
              <a:t>bool </a:t>
            </a:r>
            <a:r>
              <a:rPr lang="zh-CN" altLang="en-US" sz="1800" b="1" dirty="0"/>
              <a:t>变量 </a:t>
            </a:r>
            <a:r>
              <a:rPr lang="en-US" altLang="zh-CN" sz="1800" b="1" dirty="0"/>
              <a:t>p2 </a:t>
            </a:r>
            <a:r>
              <a:rPr lang="zh-CN" altLang="en-US" sz="1800" b="1" dirty="0"/>
              <a:t>中</a:t>
            </a: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52557004-E0CA-F067-0292-5A90EC2B4389}"/>
              </a:ext>
            </a:extLst>
          </p:cNvPr>
          <p:cNvSpPr/>
          <p:nvPr/>
        </p:nvSpPr>
        <p:spPr>
          <a:xfrm>
            <a:off x="5126139" y="1998985"/>
            <a:ext cx="1295400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351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6E390CD-5F2A-4853-F31A-89E4FC3BAEA7}"/>
              </a:ext>
            </a:extLst>
          </p:cNvPr>
          <p:cNvSpPr txBox="1"/>
          <p:nvPr/>
        </p:nvSpPr>
        <p:spPr>
          <a:xfrm>
            <a:off x="1524000" y="3362538"/>
            <a:ext cx="8831130" cy="27822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接下来，我们把这四个人对数字的喜好，和计算机里的逻辑运算符一一对应起来：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en-US" altLang="zh-CN" sz="1800" b="1" dirty="0" err="1">
                <a:solidFill>
                  <a:schemeClr val="accent4">
                    <a:lumMod val="75000"/>
                  </a:schemeClr>
                </a:solidFill>
              </a:rPr>
              <a:t>Uim</a:t>
            </a:r>
            <a:r>
              <a:rPr lang="en-US" altLang="zh-CN" sz="1800" b="1" dirty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zh-CN" altLang="en-US" sz="1800" b="1" dirty="0">
                <a:solidFill>
                  <a:schemeClr val="accent4">
                    <a:lumMod val="75000"/>
                  </a:schemeClr>
                </a:solidFill>
              </a:rPr>
              <a:t>喜欢刚好有符合其中一个性质的数字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514350" lvl="1" indent="-3429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条件： 至少符合一种性质。</a:t>
            </a:r>
          </a:p>
          <a:p>
            <a:pPr marL="514350" lvl="1" indent="-3429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翻译： 只要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p1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p2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里有一个是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（或者都是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），</a:t>
            </a:r>
            <a:r>
              <a:rPr lang="en-US" altLang="zh-CN" dirty="0" err="1">
                <a:ea typeface="微软雅黑" panose="020B0503020204020204" pitchFamily="34" charset="-122"/>
              </a:rPr>
              <a:t>Uim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就喜欢。</a:t>
            </a:r>
          </a:p>
          <a:p>
            <a:pPr marL="514350" lvl="1" indent="-3429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代码：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 </a:t>
            </a:r>
            <a:r>
              <a:rPr lang="en-US" altLang="zh-CN" dirty="0" err="1">
                <a:solidFill>
                  <a:srgbClr val="C00000"/>
                </a:solidFill>
                <a:ea typeface="微软雅黑" panose="020B0503020204020204" pitchFamily="34" charset="-122"/>
              </a:rPr>
              <a:t>uim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p1 || p2;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C2B213-C416-C77C-C3FE-12F0F780184D}"/>
              </a:ext>
            </a:extLst>
          </p:cNvPr>
          <p:cNvSpPr txBox="1"/>
          <p:nvPr/>
        </p:nvSpPr>
        <p:spPr>
          <a:xfrm>
            <a:off x="1524000" y="1789131"/>
            <a:ext cx="3276600" cy="8778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性质</a:t>
            </a:r>
            <a:r>
              <a:rPr lang="en-US" altLang="zh-CN" sz="1800" b="1" dirty="0"/>
              <a:t>1:</a:t>
            </a:r>
            <a:r>
              <a:rPr lang="zh-CN" altLang="en-US" sz="1800" b="1" dirty="0"/>
              <a:t>是偶数              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性质</a:t>
            </a:r>
            <a:r>
              <a:rPr lang="en-US" altLang="zh-CN" sz="1800" b="1" dirty="0"/>
              <a:t>2:</a:t>
            </a:r>
            <a:r>
              <a:rPr lang="zh-CN" altLang="en-US" sz="1800" b="1" dirty="0"/>
              <a:t>大于</a:t>
            </a:r>
            <a:r>
              <a:rPr lang="en-US" altLang="zh-CN" sz="1800" b="1" dirty="0"/>
              <a:t>4</a:t>
            </a:r>
            <a:r>
              <a:rPr lang="zh-CN" altLang="en-US" sz="1800" b="1" dirty="0"/>
              <a:t>且不大于</a:t>
            </a:r>
            <a:r>
              <a:rPr lang="en-US" altLang="zh-CN" sz="1800" b="1" dirty="0"/>
              <a:t>12</a:t>
            </a:r>
            <a:endParaRPr lang="zh-CN" altLang="en-US" sz="18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1EEB18-C9A4-FD66-33F8-56D09ADC20DE}"/>
              </a:ext>
            </a:extLst>
          </p:cNvPr>
          <p:cNvSpPr txBox="1"/>
          <p:nvPr/>
        </p:nvSpPr>
        <p:spPr>
          <a:xfrm>
            <a:off x="6743325" y="1788170"/>
            <a:ext cx="3581400" cy="878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结果储存在 </a:t>
            </a:r>
            <a:r>
              <a:rPr lang="en-US" altLang="zh-CN" sz="1800" b="1" dirty="0"/>
              <a:t>bool </a:t>
            </a:r>
            <a:r>
              <a:rPr lang="zh-CN" altLang="en-US" sz="1800" b="1" dirty="0"/>
              <a:t>变量 </a:t>
            </a:r>
            <a:r>
              <a:rPr lang="en-US" altLang="zh-CN" sz="1800" b="1" dirty="0"/>
              <a:t>p1 </a:t>
            </a:r>
            <a:r>
              <a:rPr lang="zh-CN" altLang="en-US" sz="1800" b="1" dirty="0"/>
              <a:t>中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结果储存在 </a:t>
            </a:r>
            <a:r>
              <a:rPr lang="en-US" altLang="zh-CN" sz="1800" b="1" dirty="0"/>
              <a:t>bool </a:t>
            </a:r>
            <a:r>
              <a:rPr lang="zh-CN" altLang="en-US" sz="1800" b="1" dirty="0"/>
              <a:t>变量 </a:t>
            </a:r>
            <a:r>
              <a:rPr lang="en-US" altLang="zh-CN" sz="1800" b="1" dirty="0"/>
              <a:t>p2 </a:t>
            </a:r>
            <a:r>
              <a:rPr lang="zh-CN" altLang="en-US" sz="1800" b="1" dirty="0"/>
              <a:t>中</a:t>
            </a: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52557004-E0CA-F067-0292-5A90EC2B4389}"/>
              </a:ext>
            </a:extLst>
          </p:cNvPr>
          <p:cNvSpPr/>
          <p:nvPr/>
        </p:nvSpPr>
        <p:spPr>
          <a:xfrm>
            <a:off x="5126139" y="1998985"/>
            <a:ext cx="1295400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90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6E390CD-5F2A-4853-F31A-89E4FC3BAEA7}"/>
              </a:ext>
            </a:extLst>
          </p:cNvPr>
          <p:cNvSpPr txBox="1"/>
          <p:nvPr/>
        </p:nvSpPr>
        <p:spPr>
          <a:xfrm>
            <a:off x="1524000" y="3362538"/>
            <a:ext cx="8831130" cy="27822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接下来，我们把这四个人对数字的喜好，和计算机里的逻辑运算符一一对应起来：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</a:rPr>
              <a:t>小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B </a:t>
            </a:r>
            <a:r>
              <a:rPr lang="zh-CN" altLang="en-US" sz="1800" b="1" dirty="0">
                <a:solidFill>
                  <a:schemeClr val="accent6">
                    <a:lumMod val="75000"/>
                  </a:schemeClr>
                </a:solidFill>
              </a:rPr>
              <a:t>喜欢这两个性质至少符合其中一种性质的数字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514350" lvl="1" indent="-3429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条件： 刚好有符合其中一个性质。</a:t>
            </a:r>
          </a:p>
          <a:p>
            <a:pPr marL="514350" lvl="1" indent="-3429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翻译：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和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p2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必须一个真、一个假。这就意味着它们的状态不能一样。</a:t>
            </a:r>
          </a:p>
          <a:p>
            <a:pPr marL="514350" lvl="1" indent="-3429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代码：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 b = (p1 != p2);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C2B213-C416-C77C-C3FE-12F0F780184D}"/>
              </a:ext>
            </a:extLst>
          </p:cNvPr>
          <p:cNvSpPr txBox="1"/>
          <p:nvPr/>
        </p:nvSpPr>
        <p:spPr>
          <a:xfrm>
            <a:off x="1524000" y="1789131"/>
            <a:ext cx="3276600" cy="8778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性质</a:t>
            </a:r>
            <a:r>
              <a:rPr lang="en-US" altLang="zh-CN" sz="1800" b="1" dirty="0"/>
              <a:t>1:</a:t>
            </a:r>
            <a:r>
              <a:rPr lang="zh-CN" altLang="en-US" sz="1800" b="1" dirty="0"/>
              <a:t>是偶数              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性质</a:t>
            </a:r>
            <a:r>
              <a:rPr lang="en-US" altLang="zh-CN" sz="1800" b="1" dirty="0"/>
              <a:t>2:</a:t>
            </a:r>
            <a:r>
              <a:rPr lang="zh-CN" altLang="en-US" sz="1800" b="1" dirty="0"/>
              <a:t>大于</a:t>
            </a:r>
            <a:r>
              <a:rPr lang="en-US" altLang="zh-CN" sz="1800" b="1" dirty="0"/>
              <a:t>4</a:t>
            </a:r>
            <a:r>
              <a:rPr lang="zh-CN" altLang="en-US" sz="1800" b="1" dirty="0"/>
              <a:t>且不大于</a:t>
            </a:r>
            <a:r>
              <a:rPr lang="en-US" altLang="zh-CN" sz="1800" b="1" dirty="0"/>
              <a:t>12</a:t>
            </a:r>
            <a:endParaRPr lang="zh-CN" altLang="en-US" sz="18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1EEB18-C9A4-FD66-33F8-56D09ADC20DE}"/>
              </a:ext>
            </a:extLst>
          </p:cNvPr>
          <p:cNvSpPr txBox="1"/>
          <p:nvPr/>
        </p:nvSpPr>
        <p:spPr>
          <a:xfrm>
            <a:off x="6743325" y="1788170"/>
            <a:ext cx="3581400" cy="878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结果储存在 </a:t>
            </a:r>
            <a:r>
              <a:rPr lang="en-US" altLang="zh-CN" sz="1800" b="1" dirty="0"/>
              <a:t>bool </a:t>
            </a:r>
            <a:r>
              <a:rPr lang="zh-CN" altLang="en-US" sz="1800" b="1" dirty="0"/>
              <a:t>变量 </a:t>
            </a:r>
            <a:r>
              <a:rPr lang="en-US" altLang="zh-CN" sz="1800" b="1" dirty="0"/>
              <a:t>p1 </a:t>
            </a:r>
            <a:r>
              <a:rPr lang="zh-CN" altLang="en-US" sz="1800" b="1" dirty="0"/>
              <a:t>中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结果储存在 </a:t>
            </a:r>
            <a:r>
              <a:rPr lang="en-US" altLang="zh-CN" sz="1800" b="1" dirty="0"/>
              <a:t>bool </a:t>
            </a:r>
            <a:r>
              <a:rPr lang="zh-CN" altLang="en-US" sz="1800" b="1" dirty="0"/>
              <a:t>变量 </a:t>
            </a:r>
            <a:r>
              <a:rPr lang="en-US" altLang="zh-CN" sz="1800" b="1" dirty="0"/>
              <a:t>p2 </a:t>
            </a:r>
            <a:r>
              <a:rPr lang="zh-CN" altLang="en-US" sz="1800" b="1" dirty="0"/>
              <a:t>中</a:t>
            </a: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52557004-E0CA-F067-0292-5A90EC2B4389}"/>
              </a:ext>
            </a:extLst>
          </p:cNvPr>
          <p:cNvSpPr/>
          <p:nvPr/>
        </p:nvSpPr>
        <p:spPr>
          <a:xfrm>
            <a:off x="5126139" y="1998985"/>
            <a:ext cx="1295400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682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6E390CD-5F2A-4853-F31A-89E4FC3BAEA7}"/>
              </a:ext>
            </a:extLst>
          </p:cNvPr>
          <p:cNvSpPr txBox="1"/>
          <p:nvPr/>
        </p:nvSpPr>
        <p:spPr>
          <a:xfrm>
            <a:off x="1524000" y="3362538"/>
            <a:ext cx="8831130" cy="27822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接下来，我们把这四个人对数字的喜好，和计算机里的逻辑运算符一一对应起来：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1800" b="1" dirty="0">
                <a:solidFill>
                  <a:srgbClr val="C00000"/>
                </a:solidFill>
              </a:rPr>
              <a:t>阿正 喜欢不符合这两个性质的数字</a:t>
            </a:r>
            <a:endParaRPr lang="en-US" altLang="zh-CN" sz="18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514350" lvl="1" indent="-3429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条件： 两个性质都不符合。</a:t>
            </a:r>
          </a:p>
          <a:p>
            <a:pPr marL="514350" lvl="1" indent="-3429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翻译：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必须是假的，并且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p2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也必须是假的。</a:t>
            </a:r>
          </a:p>
          <a:p>
            <a:pPr marL="514350" lvl="1" indent="-342900">
              <a:lnSpc>
                <a:spcPct val="20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代码：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az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!p1 &amp;&amp; !p2;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DC2B213-C416-C77C-C3FE-12F0F780184D}"/>
              </a:ext>
            </a:extLst>
          </p:cNvPr>
          <p:cNvSpPr txBox="1"/>
          <p:nvPr/>
        </p:nvSpPr>
        <p:spPr>
          <a:xfrm>
            <a:off x="1524000" y="1789131"/>
            <a:ext cx="3276600" cy="8778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性质</a:t>
            </a:r>
            <a:r>
              <a:rPr lang="en-US" altLang="zh-CN" sz="1800" b="1" dirty="0"/>
              <a:t>1:</a:t>
            </a:r>
            <a:r>
              <a:rPr lang="zh-CN" altLang="en-US" sz="1800" b="1" dirty="0"/>
              <a:t>是偶数              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性质</a:t>
            </a:r>
            <a:r>
              <a:rPr lang="en-US" altLang="zh-CN" sz="1800" b="1" dirty="0"/>
              <a:t>2:</a:t>
            </a:r>
            <a:r>
              <a:rPr lang="zh-CN" altLang="en-US" sz="1800" b="1" dirty="0"/>
              <a:t>大于</a:t>
            </a:r>
            <a:r>
              <a:rPr lang="en-US" altLang="zh-CN" sz="1800" b="1" dirty="0"/>
              <a:t>4</a:t>
            </a:r>
            <a:r>
              <a:rPr lang="zh-CN" altLang="en-US" sz="1800" b="1" dirty="0"/>
              <a:t>且不大于</a:t>
            </a:r>
            <a:r>
              <a:rPr lang="en-US" altLang="zh-CN" sz="1800" b="1" dirty="0"/>
              <a:t>12</a:t>
            </a:r>
            <a:endParaRPr lang="zh-CN" altLang="en-US" sz="18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1EEB18-C9A4-FD66-33F8-56D09ADC20DE}"/>
              </a:ext>
            </a:extLst>
          </p:cNvPr>
          <p:cNvSpPr txBox="1"/>
          <p:nvPr/>
        </p:nvSpPr>
        <p:spPr>
          <a:xfrm>
            <a:off x="6743325" y="1788170"/>
            <a:ext cx="3581400" cy="8788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b="1" dirty="0"/>
              <a:t>结果储存在 </a:t>
            </a:r>
            <a:r>
              <a:rPr lang="en-US" altLang="zh-CN" sz="1800" b="1" dirty="0"/>
              <a:t>bool </a:t>
            </a:r>
            <a:r>
              <a:rPr lang="zh-CN" altLang="en-US" sz="1800" b="1" dirty="0"/>
              <a:t>变量 </a:t>
            </a:r>
            <a:r>
              <a:rPr lang="en-US" altLang="zh-CN" sz="1800" b="1" dirty="0"/>
              <a:t>p1 </a:t>
            </a:r>
            <a:r>
              <a:rPr lang="zh-CN" altLang="en-US" sz="1800" b="1" dirty="0"/>
              <a:t>中</a:t>
            </a:r>
            <a:endParaRPr lang="en-US" altLang="zh-CN" sz="1800" b="1" dirty="0"/>
          </a:p>
          <a:p>
            <a:pPr>
              <a:lnSpc>
                <a:spcPct val="150000"/>
              </a:lnSpc>
            </a:pPr>
            <a:r>
              <a:rPr lang="zh-CN" altLang="en-US" sz="1800" b="1" dirty="0"/>
              <a:t>结果储存在 </a:t>
            </a:r>
            <a:r>
              <a:rPr lang="en-US" altLang="zh-CN" sz="1800" b="1" dirty="0"/>
              <a:t>bool </a:t>
            </a:r>
            <a:r>
              <a:rPr lang="zh-CN" altLang="en-US" sz="1800" b="1" dirty="0"/>
              <a:t>变量 </a:t>
            </a:r>
            <a:r>
              <a:rPr lang="en-US" altLang="zh-CN" sz="1800" b="1" dirty="0"/>
              <a:t>p2 </a:t>
            </a:r>
            <a:r>
              <a:rPr lang="zh-CN" altLang="en-US" sz="1800" b="1" dirty="0"/>
              <a:t>中</a:t>
            </a: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52557004-E0CA-F067-0292-5A90EC2B4389}"/>
              </a:ext>
            </a:extLst>
          </p:cNvPr>
          <p:cNvSpPr/>
          <p:nvPr/>
        </p:nvSpPr>
        <p:spPr>
          <a:xfrm>
            <a:off x="5126139" y="1998985"/>
            <a:ext cx="1295400" cy="4572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668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21EEB18-C9A4-FD66-33F8-56D09ADC20DE}"/>
              </a:ext>
            </a:extLst>
          </p:cNvPr>
          <p:cNvSpPr txBox="1"/>
          <p:nvPr/>
        </p:nvSpPr>
        <p:spPr>
          <a:xfrm>
            <a:off x="2127968" y="1571084"/>
            <a:ext cx="1224831" cy="5857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代码：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C9DE0E3-18D9-4635-B7E1-2C8D4D14623F}"/>
              </a:ext>
            </a:extLst>
          </p:cNvPr>
          <p:cNvSpPr txBox="1"/>
          <p:nvPr/>
        </p:nvSpPr>
        <p:spPr>
          <a:xfrm>
            <a:off x="2127969" y="2323081"/>
            <a:ext cx="6697561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x; bool p1, p2;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x;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p1 = x %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p2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4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x &amp;&amp; x &lt;=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(p1 &amp;&amp; p2)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“ ”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两个性质同时成立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(p1 || p2)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“ ”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两个性质至少一个成立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(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</a:rPr>
              <a:t>p1 ^ p2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“ ”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两个性质刚好一个成立</a:t>
            </a: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(!p1 &amp;&amp; !p2);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两个性质同时不成立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089873C-FFEB-1BC6-ACC9-16ECEB0AA517}"/>
              </a:ext>
            </a:extLst>
          </p:cNvPr>
          <p:cNvSpPr txBox="1"/>
          <p:nvPr/>
        </p:nvSpPr>
        <p:spPr>
          <a:xfrm>
            <a:off x="963667" y="5029200"/>
            <a:ext cx="10264665" cy="1234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/>
              <a:t>注意书本中判断两个性质刚好一个成立使用的是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p1 ^ p2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，</a:t>
            </a:r>
            <a:r>
              <a:rPr lang="zh-CN" altLang="en-US" sz="2000" dirty="0">
                <a:latin typeface="Consolas" panose="020B0609020204030204" pitchFamily="49" charset="0"/>
              </a:rPr>
              <a:t>这种写法也可以，它叫做</a:t>
            </a:r>
            <a:r>
              <a:rPr lang="zh-CN" altLang="en-US" sz="2000" b="1" dirty="0"/>
              <a:t>异或运算符</a:t>
            </a:r>
            <a:r>
              <a:rPr lang="zh-CN" altLang="en-US" sz="2000" dirty="0"/>
              <a:t>，用来表示两个条件是否刚好一个成立</a:t>
            </a:r>
            <a:r>
              <a:rPr lang="en-US" altLang="zh-CN" sz="2000" dirty="0"/>
              <a:t>,</a:t>
            </a:r>
            <a:r>
              <a:rPr lang="zh-CN" altLang="en-US" sz="2000" dirty="0"/>
              <a:t>另一个不成立。与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(p1 != p2)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效果一致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5643369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14AD718-2DCD-906B-4545-857C45D17568}"/>
                  </a:ext>
                </a:extLst>
              </p:cNvPr>
              <p:cNvSpPr txBox="1"/>
              <p:nvPr/>
            </p:nvSpPr>
            <p:spPr>
              <a:xfrm>
                <a:off x="876300" y="1676400"/>
                <a:ext cx="10439400" cy="381982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/>
                  <a:t>书本</a:t>
                </a:r>
                <a:r>
                  <a:rPr lang="en-US" altLang="zh-CN" sz="2400" b="1" dirty="0"/>
                  <a:t>P35</a:t>
                </a:r>
                <a:r>
                  <a:rPr lang="zh-CN" altLang="en-US" sz="2400" b="1" dirty="0"/>
                  <a:t>页 例</a:t>
                </a:r>
                <a:r>
                  <a:rPr lang="en-US" altLang="zh-CN" sz="2400" b="1" dirty="0"/>
                  <a:t>3-3 </a:t>
                </a:r>
                <a:r>
                  <a:rPr lang="zh-CN" altLang="en-US" sz="2400" b="1" dirty="0"/>
                  <a:t>闰年判断</a:t>
                </a:r>
                <a:r>
                  <a:rPr lang="en-US" altLang="zh-CN" sz="2400" b="1" dirty="0"/>
                  <a:t>(B0029)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题目描述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输入一个年份，判断这一年是否是闰年，如果是输出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，否则输出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公历（格里历）闰年判定遵循“四年一闰，百年不闰，四百年再闰”的原则。具体条件为：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普通年份：</a:t>
                </a:r>
                <a:r>
                  <a:rPr lang="zh-CN" altLang="en-US" sz="2000" b="1" dirty="0">
                    <a:solidFill>
                      <a:schemeClr val="accent6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能被 </a:t>
                </a:r>
                <a:r>
                  <a:rPr lang="en-US" altLang="zh-CN" sz="2000" b="1" dirty="0">
                    <a:solidFill>
                      <a:schemeClr val="accent6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4 </a:t>
                </a:r>
                <a:r>
                  <a:rPr lang="zh-CN" altLang="en-US" sz="2000" b="1" dirty="0">
                    <a:solidFill>
                      <a:schemeClr val="accent6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整除但不能被 </a:t>
                </a:r>
                <a:r>
                  <a:rPr lang="en-US" altLang="zh-CN" sz="2000" b="1" dirty="0">
                    <a:solidFill>
                      <a:schemeClr val="accent6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100 </a:t>
                </a:r>
                <a:r>
                  <a:rPr lang="zh-CN" altLang="en-US" sz="2000" b="1" dirty="0">
                    <a:solidFill>
                      <a:schemeClr val="accent6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整除的年份为闰年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（如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2004, 2020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世纪年份：</a:t>
                </a:r>
                <a:r>
                  <a:rPr lang="zh-CN" altLang="en-US" sz="2000" b="1" dirty="0">
                    <a:solidFill>
                      <a:srgbClr val="FF0000"/>
                    </a:solidFill>
                    <a:effectLst/>
                    <a:ea typeface="微软雅黑" panose="020B0503020204020204" pitchFamily="34" charset="-122"/>
                  </a:rPr>
                  <a:t>能被 </a:t>
                </a:r>
                <a:r>
                  <a:rPr lang="en-US" altLang="zh-CN" sz="2000" b="1" dirty="0">
                    <a:solidFill>
                      <a:srgbClr val="FF0000"/>
                    </a:solidFill>
                    <a:effectLst/>
                    <a:ea typeface="微软雅黑" panose="020B0503020204020204" pitchFamily="34" charset="-122"/>
                  </a:rPr>
                  <a:t>400 </a:t>
                </a:r>
                <a:r>
                  <a:rPr lang="zh-CN" altLang="en-US" sz="2000" b="1" dirty="0">
                    <a:solidFill>
                      <a:srgbClr val="FF0000"/>
                    </a:solidFill>
                    <a:effectLst/>
                    <a:ea typeface="微软雅黑" panose="020B0503020204020204" pitchFamily="34" charset="-122"/>
                  </a:rPr>
                  <a:t>整除的世纪年是闰年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（如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1600, 2000, 2400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）。</a:t>
                </a: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514AD718-2DCD-906B-4545-857C45D175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300" y="1676400"/>
                <a:ext cx="10439400" cy="3819828"/>
              </a:xfrm>
              <a:prstGeom prst="rect">
                <a:avLst/>
              </a:prstGeom>
              <a:blipFill>
                <a:blip r:embed="rId2"/>
                <a:stretch>
                  <a:fillRect l="-935" b="-19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41417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D627BD7-3C21-4E06-6C61-A213E7E3D801}"/>
              </a:ext>
            </a:extLst>
          </p:cNvPr>
          <p:cNvSpPr txBox="1"/>
          <p:nvPr/>
        </p:nvSpPr>
        <p:spPr>
          <a:xfrm>
            <a:off x="723900" y="1527840"/>
            <a:ext cx="10744200" cy="5035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首先，我们必须把规则读懂。什么是闰年？规则有两条，</a:t>
            </a:r>
            <a:r>
              <a:rPr lang="zh-CN" altLang="en-US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满足任意一条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就行：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9868320-4736-C765-BB18-63C4B2E1C216}"/>
              </a:ext>
            </a:extLst>
          </p:cNvPr>
          <p:cNvSpPr txBox="1"/>
          <p:nvPr/>
        </p:nvSpPr>
        <p:spPr>
          <a:xfrm>
            <a:off x="723900" y="2514600"/>
            <a:ext cx="10744200" cy="34593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普通年份规则：能被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整除，并且不能被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100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整除。</a:t>
            </a:r>
          </a:p>
          <a:p>
            <a:pPr marL="45720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例：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2004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年。能被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整除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(2004 / 4 = 501)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，但不能被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100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整除。所以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2004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是闰年。</a:t>
            </a:r>
          </a:p>
          <a:p>
            <a:pPr marL="45720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例：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1900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年。能被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4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整除，但它也能被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100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整除。所以它不满足这条规则。我们得看下一条。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世纪年份规则：能被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400 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整除。</a:t>
            </a:r>
          </a:p>
          <a:p>
            <a:pPr marL="45720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例如：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2000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年。它能被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400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整除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(2000 / 400 = 5)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。所以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2000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是闰年。</a:t>
            </a:r>
          </a:p>
          <a:p>
            <a:pPr marL="457200" marR="0" lvl="1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例如：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1900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年。它不能被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400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整除。所以 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1900 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/>
                <a:ea typeface="微软雅黑" panose="020B0503020204020204" pitchFamily="34" charset="-122"/>
                <a:cs typeface="+mn-cs"/>
              </a:rPr>
              <a:t>不是闰年。</a:t>
            </a:r>
          </a:p>
        </p:txBody>
      </p:sp>
    </p:spTree>
    <p:extLst>
      <p:ext uri="{BB962C8B-B14F-4D97-AF65-F5344CB8AC3E}">
        <p14:creationId xmlns:p14="http://schemas.microsoft.com/office/powerpoint/2010/main" val="936047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44472B3-0BD5-E284-11E9-D15A762B23E5}"/>
              </a:ext>
            </a:extLst>
          </p:cNvPr>
          <p:cNvSpPr txBox="1"/>
          <p:nvPr/>
        </p:nvSpPr>
        <p:spPr>
          <a:xfrm>
            <a:off x="1028699" y="1981200"/>
            <a:ext cx="10134600" cy="2201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总结一下，一个年份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是闰年，需要满足下面两个条件中的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任意一个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A: 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能被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整除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并且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不能被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100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整除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B: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能被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400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整除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7AA406-1485-F0CA-A051-148F5EB2C6D1}"/>
              </a:ext>
            </a:extLst>
          </p:cNvPr>
          <p:cNvSpPr txBox="1"/>
          <p:nvPr/>
        </p:nvSpPr>
        <p:spPr>
          <a:xfrm>
            <a:off x="1466755" y="5257800"/>
            <a:ext cx="9258488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>
                <a:effectLst/>
                <a:ea typeface="微软雅黑" panose="020B0503020204020204" pitchFamily="34" charset="-122"/>
              </a:rPr>
              <a:t>我们现在需要做的是将 条件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与 条件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翻译为</a:t>
            </a:r>
            <a:r>
              <a:rPr lang="zh-CN" altLang="en-US" sz="28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程序语言</a:t>
            </a:r>
            <a:endParaRPr lang="zh-CN" alt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27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7AA406-1485-F0CA-A051-148F5EB2C6D1}"/>
              </a:ext>
            </a:extLst>
          </p:cNvPr>
          <p:cNvSpPr txBox="1"/>
          <p:nvPr/>
        </p:nvSpPr>
        <p:spPr>
          <a:xfrm>
            <a:off x="1062404" y="4953000"/>
            <a:ext cx="9658443" cy="13157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effectLst/>
                <a:ea typeface="微软雅黑" panose="020B0503020204020204" pitchFamily="34" charset="-122"/>
              </a:rPr>
              <a:t>所以</a:t>
            </a:r>
            <a:r>
              <a:rPr lang="zh-CN" altLang="en-US" sz="2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能被 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整除 翻译为关系表达式</a:t>
            </a:r>
            <a:endParaRPr lang="en-US" altLang="zh-CN" sz="28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effectLst/>
                <a:ea typeface="微软雅黑" panose="020B0503020204020204" pitchFamily="34" charset="-122"/>
              </a:rPr>
              <a:t>-&gt; </a:t>
            </a:r>
            <a:r>
              <a:rPr lang="en-US" altLang="zh-CN" sz="2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 % 4 == 0</a:t>
            </a:r>
            <a:endParaRPr lang="en-US" altLang="zh-CN" sz="28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680C47F-1DC4-99E3-7075-1B126CB200F6}"/>
              </a:ext>
            </a:extLst>
          </p:cNvPr>
          <p:cNvSpPr txBox="1"/>
          <p:nvPr/>
        </p:nvSpPr>
        <p:spPr>
          <a:xfrm>
            <a:off x="1062404" y="1371600"/>
            <a:ext cx="9658443" cy="33799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现在，我们把上面的中文规则，用我们学过的关系运算符翻译一下。</a:t>
            </a: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如何判断一个数能否整除另外一个数呢？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需要使用：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求余运算符 </a:t>
            </a:r>
            <a:r>
              <a:rPr lang="en-US" altLang="zh-CN" sz="22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%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% b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的意思是计算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除以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的余数。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例：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10 % 5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的结果是 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6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% 3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的结果是 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如果 </a:t>
            </a:r>
            <a:r>
              <a:rPr lang="en-US" altLang="zh-CN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2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 能被 </a:t>
            </a:r>
            <a:r>
              <a:rPr lang="en-US" altLang="zh-CN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2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 整除，那么 </a:t>
            </a:r>
            <a:r>
              <a:rPr lang="en-US" altLang="zh-CN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a % b</a:t>
            </a:r>
            <a:r>
              <a:rPr lang="zh-CN" altLang="en-US" sz="22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 的结果就是 </a:t>
            </a:r>
            <a:r>
              <a:rPr lang="en-US" altLang="zh-CN" sz="22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2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4897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97AA406-1485-F0CA-A051-148F5EB2C6D1}"/>
              </a:ext>
            </a:extLst>
          </p:cNvPr>
          <p:cNvSpPr txBox="1"/>
          <p:nvPr/>
        </p:nvSpPr>
        <p:spPr>
          <a:xfrm>
            <a:off x="1145158" y="2057400"/>
            <a:ext cx="9658443" cy="13157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effectLst/>
                <a:ea typeface="微软雅黑" panose="020B0503020204020204" pitchFamily="34" charset="-122"/>
              </a:rPr>
              <a:t>最后一个条件：</a:t>
            </a:r>
            <a:r>
              <a:rPr lang="en-US" altLang="zh-CN" sz="28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800" b="1" dirty="0">
                <a:effectLst/>
                <a:ea typeface="微软雅黑" panose="020B0503020204020204" pitchFamily="34" charset="-122"/>
              </a:rPr>
              <a:t>能被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800" dirty="0">
                <a:ea typeface="微软雅黑" panose="020B0503020204020204" pitchFamily="34" charset="-122"/>
              </a:rPr>
              <a:t>400</a:t>
            </a:r>
            <a:r>
              <a:rPr lang="en-US" altLang="zh-CN" sz="28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effectLst/>
                <a:ea typeface="微软雅黑" panose="020B0503020204020204" pitchFamily="34" charset="-122"/>
              </a:rPr>
              <a:t>整除 翻译为关系表达式：</a:t>
            </a:r>
            <a:endParaRPr lang="en-US" altLang="zh-CN" sz="28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ea typeface="微软雅黑" panose="020B0503020204020204" pitchFamily="34" charset="-122"/>
              </a:rPr>
              <a:t>-&gt; </a:t>
            </a:r>
            <a:r>
              <a:rPr lang="en-US" altLang="zh-CN" sz="2800" dirty="0">
                <a:solidFill>
                  <a:srgbClr val="C00000"/>
                </a:solidFill>
                <a:ea typeface="微软雅黑" panose="020B0503020204020204" pitchFamily="34" charset="-122"/>
              </a:rPr>
              <a:t>year % 400 == 0</a:t>
            </a:r>
            <a:endParaRPr lang="en-US" altLang="zh-CN" sz="2800" dirty="0"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680C47F-1DC4-99E3-7075-1B126CB200F6}"/>
              </a:ext>
            </a:extLst>
          </p:cNvPr>
          <p:cNvSpPr txBox="1"/>
          <p:nvPr/>
        </p:nvSpPr>
        <p:spPr>
          <a:xfrm>
            <a:off x="1798769" y="4267200"/>
            <a:ext cx="8351220" cy="1458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我们已经将所有的中文规则，使用关系运算符翻译好了，最终只需要将他们连接起来即可。</a:t>
            </a:r>
            <a:endParaRPr lang="zh-CN" altLang="en-US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3889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44472B3-0BD5-E284-11E9-D15A762B23E5}"/>
              </a:ext>
            </a:extLst>
          </p:cNvPr>
          <p:cNvSpPr txBox="1"/>
          <p:nvPr/>
        </p:nvSpPr>
        <p:spPr>
          <a:xfrm>
            <a:off x="1066800" y="1600200"/>
            <a:ext cx="10134600" cy="2201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一个年份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是闰年，需要满足下面两个条件中的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任意一个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A: 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能被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整除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并且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不能被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100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整除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B: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能被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400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整除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3F1D326-8FF1-F9F2-B5E3-976EA349399F}"/>
              </a:ext>
            </a:extLst>
          </p:cNvPr>
          <p:cNvSpPr txBox="1"/>
          <p:nvPr/>
        </p:nvSpPr>
        <p:spPr>
          <a:xfrm>
            <a:off x="1066800" y="4410933"/>
            <a:ext cx="10134600" cy="16937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现在，我们的判断条件变成了：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A:  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 % 4 == 0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并且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 % 100 != 0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B:  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 % 400 == 0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2334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3F1D326-8FF1-F9F2-B5E3-976EA349399F}"/>
              </a:ext>
            </a:extLst>
          </p:cNvPr>
          <p:cNvSpPr txBox="1"/>
          <p:nvPr/>
        </p:nvSpPr>
        <p:spPr>
          <a:xfrm>
            <a:off x="2060403" y="1524000"/>
            <a:ext cx="8071194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A:  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 % 4 == 0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并且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 % 100 != 0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DAEBB82-EF7F-404D-3284-DB87FA6D8EB5}"/>
              </a:ext>
            </a:extLst>
          </p:cNvPr>
          <p:cNvSpPr txBox="1"/>
          <p:nvPr/>
        </p:nvSpPr>
        <p:spPr>
          <a:xfrm>
            <a:off x="1028700" y="2662767"/>
            <a:ext cx="10134600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对于条件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我们还需要把这些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或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的结果组合起来。我们需要表达“并且”和“或者”的逻辑。就可以用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逻辑运算符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进行连接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F6D5931-0B22-DDB7-5AD1-DCA567D37026}"/>
              </a:ext>
            </a:extLst>
          </p:cNvPr>
          <p:cNvSpPr txBox="1"/>
          <p:nvPr/>
        </p:nvSpPr>
        <p:spPr>
          <a:xfrm>
            <a:off x="1028700" y="4191000"/>
            <a:ext cx="10134600" cy="14641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400" dirty="0">
                <a:ea typeface="微软雅黑" panose="020B0503020204020204" pitchFamily="34" charset="-122"/>
              </a:rPr>
              <a:t>对于条件 </a:t>
            </a:r>
            <a:r>
              <a:rPr lang="en-US" altLang="zh-CN" sz="2400" dirty="0">
                <a:ea typeface="微软雅黑" panose="020B0503020204020204" pitchFamily="34" charset="-122"/>
              </a:rPr>
              <a:t>A </a:t>
            </a:r>
            <a:r>
              <a:rPr lang="zh-CN" altLang="en-US" sz="2400" dirty="0">
                <a:ea typeface="微软雅黑" panose="020B0503020204020204" pitchFamily="34" charset="-122"/>
              </a:rPr>
              <a:t>的并且</a:t>
            </a:r>
            <a:r>
              <a:rPr lang="en-US" altLang="zh-CN" sz="2400" dirty="0">
                <a:ea typeface="微软雅黑" panose="020B0503020204020204" pitchFamily="34" charset="-122"/>
              </a:rPr>
              <a:t>, </a:t>
            </a:r>
            <a:r>
              <a:rPr lang="zh-CN" altLang="en-US" sz="2400" dirty="0">
                <a:ea typeface="微软雅黑" panose="020B0503020204020204" pitchFamily="34" charset="-122"/>
              </a:rPr>
              <a:t>就应该使用 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&amp;&amp;</a:t>
            </a:r>
            <a:r>
              <a:rPr lang="en-US" altLang="zh-CN" sz="2400" dirty="0">
                <a:ea typeface="微软雅黑" panose="020B0503020204020204" pitchFamily="34" charset="-122"/>
              </a:rPr>
              <a:t>, </a:t>
            </a:r>
            <a:r>
              <a:rPr lang="zh-CN" altLang="en-US" sz="2400" dirty="0">
                <a:ea typeface="微软雅黑" panose="020B0503020204020204" pitchFamily="34" charset="-122"/>
              </a:rPr>
              <a:t>表达式就变成了：</a:t>
            </a:r>
            <a:endParaRPr lang="en-US" altLang="zh-CN" sz="2400" dirty="0"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en-US" altLang="zh-CN" sz="2400" b="1" dirty="0">
                <a:solidFill>
                  <a:srgbClr val="C00000"/>
                </a:solidFill>
                <a:ea typeface="微软雅黑" panose="020B0503020204020204" pitchFamily="34" charset="-122"/>
              </a:rPr>
              <a:t>(year % 4 == 0) &amp;&amp; (year % 100 != 0)</a:t>
            </a:r>
            <a:endParaRPr lang="zh-CN" altLang="en-US" sz="2400" b="1" dirty="0">
              <a:solidFill>
                <a:srgbClr val="C00000"/>
              </a:solidFill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696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705009B-EF22-799A-9DBB-873B98D0AA45}"/>
              </a:ext>
            </a:extLst>
          </p:cNvPr>
          <p:cNvSpPr txBox="1"/>
          <p:nvPr/>
        </p:nvSpPr>
        <p:spPr>
          <a:xfrm>
            <a:off x="1028700" y="1447800"/>
            <a:ext cx="10134600" cy="22015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除了可满足条件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是闰年以外，如果满足条件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则也是闰年：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B: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year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能被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400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整除</a:t>
            </a:r>
            <a:endParaRPr lang="en-US" altLang="zh-CN" sz="24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a typeface="微软雅黑" panose="020B0503020204020204" pitchFamily="34" charset="-122"/>
              </a:rPr>
              <a:t>条件表达式为 </a:t>
            </a:r>
            <a:r>
              <a:rPr lang="en-US" altLang="zh-CN" sz="2400" dirty="0">
                <a:solidFill>
                  <a:srgbClr val="C00000"/>
                </a:solidFill>
                <a:ea typeface="微软雅黑" panose="020B0503020204020204" pitchFamily="34" charset="-122"/>
              </a:rPr>
              <a:t>(year % 400 == 0)</a:t>
            </a:r>
            <a:endParaRPr lang="zh-CN" altLang="en-US" sz="2400" dirty="0"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FB808ED-E96D-DB7E-BA01-4208342C68A4}"/>
              </a:ext>
            </a:extLst>
          </p:cNvPr>
          <p:cNvSpPr txBox="1"/>
          <p:nvPr/>
        </p:nvSpPr>
        <p:spPr>
          <a:xfrm>
            <a:off x="1041400" y="4572000"/>
            <a:ext cx="10121900" cy="14629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a typeface="微软雅黑" panose="020B0503020204020204" pitchFamily="34" charset="-122"/>
              </a:rPr>
              <a:t>因为只要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满足条件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或者 满足条件 </a:t>
            </a:r>
            <a:r>
              <a:rPr lang="en-US" altLang="zh-CN" sz="2400" dirty="0">
                <a:effectLst/>
                <a:ea typeface="微软雅黑" panose="020B0503020204020204" pitchFamily="34" charset="-122"/>
              </a:rPr>
              <a:t>B </a:t>
            </a:r>
            <a:r>
              <a:rPr lang="zh-CN" altLang="en-US" sz="2400" dirty="0">
                <a:ea typeface="微软雅黑" panose="020B0503020204020204" pitchFamily="34" charset="-122"/>
              </a:rPr>
              <a:t>就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是闰年：</a:t>
            </a:r>
          </a:p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所以用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把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和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条件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连接起来，表示满足任意一个即可。</a:t>
            </a:r>
          </a:p>
        </p:txBody>
      </p:sp>
    </p:spTree>
    <p:extLst>
      <p:ext uri="{BB962C8B-B14F-4D97-AF65-F5344CB8AC3E}">
        <p14:creationId xmlns:p14="http://schemas.microsoft.com/office/powerpoint/2010/main" val="43143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1E176A1-FC27-F952-F35A-11A63885D0BF}"/>
              </a:ext>
            </a:extLst>
          </p:cNvPr>
          <p:cNvSpPr txBox="1"/>
          <p:nvPr/>
        </p:nvSpPr>
        <p:spPr>
          <a:xfrm>
            <a:off x="838200" y="1706949"/>
            <a:ext cx="10597243" cy="14629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400" dirty="0"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a typeface="微软雅黑" panose="020B0503020204020204" pitchFamily="34" charset="-122"/>
              </a:rPr>
              <a:t>A: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(year % 4 == 0) &amp;&amp; (year % 100 != 0)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400" dirty="0">
                <a:ea typeface="微软雅黑" panose="020B0503020204020204" pitchFamily="34" charset="-122"/>
              </a:rPr>
              <a:t>条件</a:t>
            </a:r>
            <a:r>
              <a:rPr lang="en-US" altLang="zh-CN" sz="2400" dirty="0">
                <a:ea typeface="微软雅黑" panose="020B0503020204020204" pitchFamily="34" charset="-122"/>
              </a:rPr>
              <a:t>B: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(year % 400 == 0)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17A5F41-48B9-7651-D5A0-C709B1F4051A}"/>
              </a:ext>
            </a:extLst>
          </p:cNvPr>
          <p:cNvSpPr txBox="1"/>
          <p:nvPr/>
        </p:nvSpPr>
        <p:spPr>
          <a:xfrm>
            <a:off x="838200" y="4419600"/>
            <a:ext cx="10597243" cy="11397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连接起来后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最终的闰年判断条件： 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 (year % 4 == 0) &amp;&amp; (year % 100 != 0) ) || (year % 400 == 0)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5167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0259297-78BE-DA17-76B1-15FE109A5A45}"/>
              </a:ext>
            </a:extLst>
          </p:cNvPr>
          <p:cNvSpPr txBox="1"/>
          <p:nvPr/>
        </p:nvSpPr>
        <p:spPr>
          <a:xfrm>
            <a:off x="800100" y="1447800"/>
            <a:ext cx="10591800" cy="14268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我们可以用 ：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bool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isOK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</a:t>
            </a:r>
            <a:r>
              <a:rPr lang="en-US" altLang="zh-CN" sz="2000" b="1" dirty="0">
                <a:solidFill>
                  <a:schemeClr val="accent1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(year % 4 == 0) &amp;&amp; (year % 100 != 0) </a:t>
            </a:r>
            <a:r>
              <a:rPr lang="en-US" altLang="zh-CN" sz="2000" b="1" dirty="0">
                <a:solidFill>
                  <a:schemeClr val="accent1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|| (year % 400 == 0);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这样的方式，把复杂的闰年判断条件的结果储存到了一个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bool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变量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isOK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C3EF4BB-8D6F-9C35-FE00-519F0C1D0E76}"/>
              </a:ext>
            </a:extLst>
          </p:cNvPr>
          <p:cNvSpPr txBox="1"/>
          <p:nvPr/>
        </p:nvSpPr>
        <p:spPr>
          <a:xfrm>
            <a:off x="800100" y="3039071"/>
            <a:ext cx="10591800" cy="18885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这里有一个很方便的特性：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当我们将一个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bool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类型的变量（比如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isOK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）直接通过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输出时：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isOK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的值是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默认会输出数字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isOK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的值是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默认会输出数字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1B6DE84-B90C-DA8B-1FB3-5E487EC98169}"/>
              </a:ext>
            </a:extLst>
          </p:cNvPr>
          <p:cNvSpPr txBox="1"/>
          <p:nvPr/>
        </p:nvSpPr>
        <p:spPr>
          <a:xfrm>
            <a:off x="800100" y="5181600"/>
            <a:ext cx="10591800" cy="1139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ea typeface="微软雅黑" panose="020B0503020204020204" pitchFamily="34" charset="-122"/>
              </a:rPr>
              <a:t>这正好符合题目</a:t>
            </a:r>
            <a:r>
              <a:rPr lang="zh-CN" altLang="en-US" sz="2400" b="1" dirty="0">
                <a:solidFill>
                  <a:srgbClr val="002060"/>
                </a:solidFill>
                <a:effectLst/>
                <a:ea typeface="微软雅黑" panose="020B0503020204020204" pitchFamily="34" charset="-122"/>
              </a:rPr>
              <a:t>如果是输出 </a:t>
            </a:r>
            <a:r>
              <a:rPr lang="en-US" altLang="zh-CN" sz="2400" b="1" dirty="0">
                <a:solidFill>
                  <a:srgbClr val="002060"/>
                </a:solidFill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002060"/>
                </a:solidFill>
                <a:effectLst/>
                <a:ea typeface="微软雅黑" panose="020B0503020204020204" pitchFamily="34" charset="-122"/>
              </a:rPr>
              <a:t>，否则输出 </a:t>
            </a:r>
            <a:r>
              <a:rPr lang="en-US" altLang="zh-CN" sz="2400" b="1" dirty="0">
                <a:solidFill>
                  <a:srgbClr val="002060"/>
                </a:solidFill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的要求！所以，我们可以直接输出 </a:t>
            </a:r>
            <a:r>
              <a:rPr lang="en-US" altLang="zh-CN" sz="24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bool</a:t>
            </a:r>
            <a:r>
              <a:rPr lang="zh-CN" altLang="en-US" sz="2400" dirty="0">
                <a:effectLst/>
                <a:ea typeface="微软雅黑" panose="020B0503020204020204" pitchFamily="34" charset="-122"/>
              </a:rPr>
              <a:t> 变量的值</a:t>
            </a:r>
            <a:r>
              <a:rPr lang="zh-CN" altLang="en-US" sz="2400" dirty="0">
                <a:ea typeface="微软雅黑" panose="020B0503020204020204" pitchFamily="34" charset="-122"/>
              </a:rPr>
              <a:t>。</a:t>
            </a:r>
            <a:endParaRPr lang="zh-CN" altLang="en-US" sz="24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4675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实战演练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636E08C-22A8-F31A-089B-398057AA5DE3}"/>
              </a:ext>
            </a:extLst>
          </p:cNvPr>
          <p:cNvSpPr txBox="1"/>
          <p:nvPr/>
        </p:nvSpPr>
        <p:spPr>
          <a:xfrm>
            <a:off x="723900" y="2133600"/>
            <a:ext cx="10744200" cy="40062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main()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year;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year;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将判断结果赋值给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isLeapYear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bool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isLeapYear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( (year %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4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&amp;&amp; (year %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) || (year %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400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直接输出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isLeapYear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的值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isLeapYear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是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true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，会输出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isLeapYear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是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false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，会输出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isLeapYear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429317B-39EF-AB89-9952-141879BB0B10}"/>
              </a:ext>
            </a:extLst>
          </p:cNvPr>
          <p:cNvSpPr txBox="1"/>
          <p:nvPr/>
        </p:nvSpPr>
        <p:spPr>
          <a:xfrm>
            <a:off x="723900" y="1361558"/>
            <a:ext cx="2057400" cy="5232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程序代码：</a:t>
            </a:r>
            <a:endParaRPr lang="zh-CN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03486590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textbox 2106"/>
          <p:cNvSpPr/>
          <p:nvPr/>
        </p:nvSpPr>
        <p:spPr>
          <a:xfrm>
            <a:off x="1059511" y="836827"/>
            <a:ext cx="10481944" cy="2330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dirty="0"/>
          </a:p>
        </p:txBody>
      </p:sp>
      <p:sp>
        <p:nvSpPr>
          <p:cNvPr id="2" name="矩形 1"/>
          <p:cNvSpPr/>
          <p:nvPr/>
        </p:nvSpPr>
        <p:spPr>
          <a:xfrm>
            <a:off x="914400" y="1673199"/>
            <a:ext cx="2715137" cy="6679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课后习题与实验 </a:t>
            </a:r>
            <a:endParaRPr lang="zh-CN" altLang="en-US" sz="2400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3BF206-0958-3BFB-69CC-B090EFE6CFCE}"/>
              </a:ext>
            </a:extLst>
          </p:cNvPr>
          <p:cNvSpPr txBox="1"/>
          <p:nvPr/>
        </p:nvSpPr>
        <p:spPr>
          <a:xfrm>
            <a:off x="914399" y="2667000"/>
            <a:ext cx="10627055" cy="32547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/>
              <a:t>P45</a:t>
            </a:r>
            <a:r>
              <a:rPr lang="zh-CN" altLang="en-US" sz="2800" b="1" dirty="0"/>
              <a:t>页 习题 </a:t>
            </a:r>
            <a:r>
              <a:rPr lang="en-US" altLang="zh-CN" sz="2800" b="1" dirty="0"/>
              <a:t>3-1 </a:t>
            </a:r>
            <a:r>
              <a:rPr lang="zh-CN" altLang="en-US" sz="2800" dirty="0"/>
              <a:t>当 </a:t>
            </a:r>
            <a:r>
              <a:rPr lang="en-US" altLang="zh-CN" sz="2800" dirty="0"/>
              <a:t>a=3, b=4, c=5, </a:t>
            </a:r>
            <a:r>
              <a:rPr lang="zh-CN" altLang="en-US" sz="2800" dirty="0"/>
              <a:t>判断以下表达式是否成立</a:t>
            </a:r>
            <a:r>
              <a:rPr lang="en-US" altLang="zh-CN" sz="2800" dirty="0"/>
              <a:t>? 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zh-CN" sz="2800" dirty="0"/>
              <a:t> a&lt;b || b&gt;c || a&gt;b 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zh-CN" sz="2800" dirty="0"/>
              <a:t> a&gt;c || b&gt;a &amp;&amp; c&gt;b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zh-CN" sz="2800" dirty="0"/>
              <a:t> b-a == c-b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zh-CN" sz="2800" dirty="0"/>
              <a:t> a*b-c &gt; a*c-b || a*b + b*c == b*b*(c-a)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1471920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textbox 2106"/>
          <p:cNvSpPr/>
          <p:nvPr/>
        </p:nvSpPr>
        <p:spPr>
          <a:xfrm>
            <a:off x="1059511" y="836827"/>
            <a:ext cx="10481944" cy="2330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3BF206-0958-3BFB-69CC-B090EFE6CFCE}"/>
              </a:ext>
            </a:extLst>
          </p:cNvPr>
          <p:cNvSpPr txBox="1"/>
          <p:nvPr/>
        </p:nvSpPr>
        <p:spPr>
          <a:xfrm>
            <a:off x="914400" y="1678382"/>
            <a:ext cx="10627055" cy="1141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P45</a:t>
            </a:r>
            <a:r>
              <a:rPr lang="zh-CN" altLang="en-US" sz="2400" b="1" dirty="0"/>
              <a:t>页 习题 </a:t>
            </a:r>
            <a:r>
              <a:rPr lang="en-US" altLang="zh-CN" sz="2400" b="1" dirty="0"/>
              <a:t>3-1 </a:t>
            </a:r>
            <a:r>
              <a:rPr lang="zh-CN" altLang="en-US" sz="2400" dirty="0"/>
              <a:t>当 </a:t>
            </a:r>
            <a:r>
              <a:rPr lang="en-US" altLang="zh-CN" sz="2400" dirty="0"/>
              <a:t>a=3, b=4, c=5, </a:t>
            </a:r>
            <a:r>
              <a:rPr lang="zh-CN" altLang="en-US" sz="2400" dirty="0"/>
              <a:t>判断以下表达式是否成立</a:t>
            </a:r>
            <a:r>
              <a:rPr lang="en-US" altLang="zh-CN" sz="2400" dirty="0"/>
              <a:t>? 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highlight>
                  <a:srgbClr val="FFFF00"/>
                </a:highlight>
              </a:rPr>
              <a:t>a&lt;b || b&gt;c || a&gt;b 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451223-3727-45ED-4BEA-5A20EA17B372}"/>
              </a:ext>
            </a:extLst>
          </p:cNvPr>
          <p:cNvSpPr txBox="1"/>
          <p:nvPr/>
        </p:nvSpPr>
        <p:spPr>
          <a:xfrm>
            <a:off x="914401" y="4038600"/>
            <a:ext cx="10627054" cy="12345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全是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或运算。只要其中任何一个条件为真，整个表达式就为真。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在这里，第一个条件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&lt; b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即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 &lt; 4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就已经是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了，所以整个表达式是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659250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textbox 2106"/>
          <p:cNvSpPr/>
          <p:nvPr/>
        </p:nvSpPr>
        <p:spPr>
          <a:xfrm>
            <a:off x="1059511" y="836827"/>
            <a:ext cx="10481944" cy="2330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3BF206-0958-3BFB-69CC-B090EFE6CFCE}"/>
              </a:ext>
            </a:extLst>
          </p:cNvPr>
          <p:cNvSpPr txBox="1"/>
          <p:nvPr/>
        </p:nvSpPr>
        <p:spPr>
          <a:xfrm>
            <a:off x="1143001" y="1925852"/>
            <a:ext cx="9905999" cy="1141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P45</a:t>
            </a:r>
            <a:r>
              <a:rPr lang="zh-CN" altLang="en-US" sz="2400" b="1" dirty="0"/>
              <a:t>页 习题 </a:t>
            </a:r>
            <a:r>
              <a:rPr lang="en-US" altLang="zh-CN" sz="2400" b="1" dirty="0"/>
              <a:t>3-1 </a:t>
            </a:r>
            <a:r>
              <a:rPr lang="zh-CN" altLang="en-US" sz="2400" dirty="0"/>
              <a:t>当 </a:t>
            </a:r>
            <a:r>
              <a:rPr lang="en-US" altLang="zh-CN" sz="2400" dirty="0"/>
              <a:t>a=3, b=4, c=5, </a:t>
            </a:r>
            <a:r>
              <a:rPr lang="zh-CN" altLang="en-US" sz="2400" dirty="0"/>
              <a:t>判断以下表达式是否成立</a:t>
            </a:r>
            <a:r>
              <a:rPr lang="en-US" altLang="zh-CN" sz="2400" dirty="0"/>
              <a:t>? 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highlight>
                  <a:srgbClr val="FFFF00"/>
                </a:highlight>
              </a:rPr>
              <a:t>a&gt;c || b&gt;a &amp;&amp; c&gt;b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8091B3-0C8D-6868-9D57-991DD0C4F352}"/>
              </a:ext>
            </a:extLst>
          </p:cNvPr>
          <p:cNvSpPr txBox="1"/>
          <p:nvPr/>
        </p:nvSpPr>
        <p:spPr>
          <a:xfrm>
            <a:off x="1143000" y="3886200"/>
            <a:ext cx="9906000" cy="18500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这个表达式需要注意优先级。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的优先级比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||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高，所以先计算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 &gt; a &amp;&amp; c &gt; b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这部分是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 &amp;&amp; 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，结果为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然后是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 || 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，结果就是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938573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textbox 2106"/>
          <p:cNvSpPr/>
          <p:nvPr/>
        </p:nvSpPr>
        <p:spPr>
          <a:xfrm>
            <a:off x="1059511" y="836827"/>
            <a:ext cx="10481944" cy="2330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3BF206-0958-3BFB-69CC-B090EFE6CFCE}"/>
              </a:ext>
            </a:extLst>
          </p:cNvPr>
          <p:cNvSpPr txBox="1"/>
          <p:nvPr/>
        </p:nvSpPr>
        <p:spPr>
          <a:xfrm>
            <a:off x="1059511" y="1905000"/>
            <a:ext cx="10287003" cy="1141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P45</a:t>
            </a:r>
            <a:r>
              <a:rPr lang="zh-CN" altLang="en-US" sz="2400" b="1" dirty="0"/>
              <a:t>页 习题 </a:t>
            </a:r>
            <a:r>
              <a:rPr lang="en-US" altLang="zh-CN" sz="2400" b="1" dirty="0"/>
              <a:t>3-1 </a:t>
            </a:r>
            <a:r>
              <a:rPr lang="zh-CN" altLang="en-US" sz="2400" dirty="0"/>
              <a:t>当 </a:t>
            </a:r>
            <a:r>
              <a:rPr lang="en-US" altLang="zh-CN" sz="2400" dirty="0"/>
              <a:t>a=3, b=4, c=5, </a:t>
            </a:r>
            <a:r>
              <a:rPr lang="zh-CN" altLang="en-US" sz="2400" dirty="0"/>
              <a:t>判断以下表达式是否成立</a:t>
            </a:r>
            <a:r>
              <a:rPr lang="en-US" altLang="zh-CN" sz="2400" dirty="0"/>
              <a:t>? 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highlight>
                  <a:srgbClr val="FFFF00"/>
                </a:highlight>
              </a:rPr>
              <a:t>b-a == c-b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9A9836C-F404-5A81-ADAB-42B1140B33ED}"/>
              </a:ext>
            </a:extLst>
          </p:cNvPr>
          <p:cNvSpPr txBox="1"/>
          <p:nvPr/>
        </p:nvSpPr>
        <p:spPr>
          <a:xfrm>
            <a:off x="1051044" y="4267200"/>
            <a:ext cx="10294289" cy="11190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代入值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4 - 3 == 5 - 4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这是一个简单的两边算术运算，然后比较结果是否相等。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 == 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的结果是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842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textbox 2106"/>
          <p:cNvSpPr/>
          <p:nvPr/>
        </p:nvSpPr>
        <p:spPr>
          <a:xfrm>
            <a:off x="1059511" y="836827"/>
            <a:ext cx="10481944" cy="23304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dirty="0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3BF206-0958-3BFB-69CC-B090EFE6CFCE}"/>
              </a:ext>
            </a:extLst>
          </p:cNvPr>
          <p:cNvSpPr txBox="1"/>
          <p:nvPr/>
        </p:nvSpPr>
        <p:spPr>
          <a:xfrm>
            <a:off x="1060636" y="1371600"/>
            <a:ext cx="10287003" cy="1141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P45</a:t>
            </a:r>
            <a:r>
              <a:rPr lang="zh-CN" altLang="en-US" sz="2400" b="1" dirty="0"/>
              <a:t>页 习题 </a:t>
            </a:r>
            <a:r>
              <a:rPr lang="en-US" altLang="zh-CN" sz="2400" b="1" dirty="0"/>
              <a:t>3-1 </a:t>
            </a:r>
            <a:r>
              <a:rPr lang="zh-CN" altLang="en-US" sz="2400" dirty="0"/>
              <a:t>当 </a:t>
            </a:r>
            <a:r>
              <a:rPr lang="en-US" altLang="zh-CN" sz="2400" dirty="0"/>
              <a:t>a=3, b=4, c=5, </a:t>
            </a:r>
            <a:r>
              <a:rPr lang="zh-CN" altLang="en-US" sz="2400" dirty="0"/>
              <a:t>判断以下表达式是否成立</a:t>
            </a:r>
            <a:r>
              <a:rPr lang="en-US" altLang="zh-CN" sz="2400" dirty="0"/>
              <a:t>? 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highlight>
                  <a:srgbClr val="FFFF00"/>
                </a:highlight>
              </a:rPr>
              <a:t>a*b-c &gt; a*c-b || a*b + b*c == b*b*(c-a)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2CCBDBD-9A7F-711B-71C5-13B9BE8D63BF}"/>
              </a:ext>
            </a:extLst>
          </p:cNvPr>
          <p:cNvSpPr txBox="1"/>
          <p:nvPr/>
        </p:nvSpPr>
        <p:spPr>
          <a:xfrm>
            <a:off x="1059510" y="2791600"/>
            <a:ext cx="10287002" cy="16742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这是一个复杂的表达式，看到不要慌，我们把它拆分成两大部分，由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||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连接：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左半部分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* b - c &gt; a * c - b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右半部分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* b + b * c == b * b * (c - a)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5FCBE41-E98D-CED6-C31B-653761E034B7}"/>
              </a:ext>
            </a:extLst>
          </p:cNvPr>
          <p:cNvSpPr txBox="1"/>
          <p:nvPr/>
        </p:nvSpPr>
        <p:spPr>
          <a:xfrm>
            <a:off x="1059510" y="4648200"/>
            <a:ext cx="10287001" cy="16742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effectLst/>
                <a:ea typeface="微软雅黑" panose="020B0503020204020204" pitchFamily="34" charset="-122"/>
              </a:rPr>
              <a:t>先计算左半部分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* b - c &gt; a * c - b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：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代入值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 * 4 - 5 &gt; 3 * 5 - 4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a typeface="微软雅黑" panose="020B0503020204020204" pitchFamily="34" charset="-122"/>
              </a:rPr>
              <a:t>左半部分</a:t>
            </a:r>
            <a:r>
              <a:rPr lang="en-US" altLang="zh-CN" dirty="0">
                <a:ea typeface="微软雅黑" panose="020B0503020204020204" pitchFamily="34" charset="-122"/>
              </a:rPr>
              <a:t>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7 &gt; 11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的结果是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false</a:t>
            </a:r>
            <a:endParaRPr lang="en-US" altLang="zh-CN" b="1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4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3BF206-0958-3BFB-69CC-B090EFE6CFCE}"/>
              </a:ext>
            </a:extLst>
          </p:cNvPr>
          <p:cNvSpPr txBox="1"/>
          <p:nvPr/>
        </p:nvSpPr>
        <p:spPr>
          <a:xfrm>
            <a:off x="1060636" y="1371600"/>
            <a:ext cx="10287003" cy="11410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/>
              <a:t>P45</a:t>
            </a:r>
            <a:r>
              <a:rPr lang="zh-CN" altLang="en-US" sz="2400" b="1" dirty="0"/>
              <a:t>页 习题 </a:t>
            </a:r>
            <a:r>
              <a:rPr lang="en-US" altLang="zh-CN" sz="2400" b="1" dirty="0"/>
              <a:t>3-1 </a:t>
            </a:r>
            <a:r>
              <a:rPr lang="zh-CN" altLang="en-US" sz="2400" dirty="0"/>
              <a:t>当 </a:t>
            </a:r>
            <a:r>
              <a:rPr lang="en-US" altLang="zh-CN" sz="2400" dirty="0"/>
              <a:t>a=3, b=4, c=5, </a:t>
            </a:r>
            <a:r>
              <a:rPr lang="zh-CN" altLang="en-US" sz="2400" dirty="0"/>
              <a:t>判断以下表达式是否成立</a:t>
            </a:r>
            <a:r>
              <a:rPr lang="en-US" altLang="zh-CN" sz="2400" dirty="0"/>
              <a:t>? 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highlight>
                  <a:srgbClr val="FFFF00"/>
                </a:highlight>
              </a:rPr>
              <a:t>a*b-c &gt; a*c-b || a*b + b*c == b*b*(c-a)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2CCBDBD-9A7F-711B-71C5-13B9BE8D63BF}"/>
              </a:ext>
            </a:extLst>
          </p:cNvPr>
          <p:cNvSpPr txBox="1"/>
          <p:nvPr/>
        </p:nvSpPr>
        <p:spPr>
          <a:xfrm>
            <a:off x="1060636" y="2849264"/>
            <a:ext cx="10287002" cy="14268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右半部分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 * b + b * c == b * b * (c - a)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代入值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 * 4 + 4 * 5 == 4 * 4 * (5 - 3)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a typeface="微软雅黑" panose="020B0503020204020204" pitchFamily="34" charset="-122"/>
              </a:rPr>
              <a:t>右半部分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32 == 32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的结果是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true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68293F1-9544-2193-157B-12BEF770D86F}"/>
              </a:ext>
            </a:extLst>
          </p:cNvPr>
          <p:cNvSpPr txBox="1"/>
          <p:nvPr/>
        </p:nvSpPr>
        <p:spPr>
          <a:xfrm>
            <a:off x="1060636" y="4525664"/>
            <a:ext cx="10287001" cy="5035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a typeface="微软雅黑" panose="020B0503020204020204" pitchFamily="34" charset="-122"/>
              </a:rPr>
              <a:t>最后，用 </a:t>
            </a:r>
            <a:r>
              <a:rPr lang="en-US" altLang="zh-CN" sz="2000" b="1" dirty="0">
                <a:solidFill>
                  <a:srgbClr val="C00000"/>
                </a:solidFill>
                <a:ea typeface="微软雅黑" panose="020B0503020204020204" pitchFamily="34" charset="-122"/>
              </a:rPr>
              <a:t>||</a:t>
            </a:r>
            <a:r>
              <a:rPr lang="zh-CN" altLang="en-US" sz="2000" b="1" dirty="0">
                <a:ea typeface="微软雅黑" panose="020B0503020204020204" pitchFamily="34" charset="-122"/>
              </a:rPr>
              <a:t> 连接左半部分和右半部分的结果</a:t>
            </a:r>
            <a:r>
              <a:rPr lang="en-US" altLang="zh-CN" sz="2000" dirty="0"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false || true</a:t>
            </a:r>
            <a:r>
              <a:rPr lang="en-US" altLang="zh-CN" sz="2000" dirty="0"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a typeface="微软雅黑" panose="020B0503020204020204" pitchFamily="34" charset="-122"/>
              </a:rPr>
              <a:t>故最终结果</a:t>
            </a:r>
            <a:r>
              <a:rPr lang="en-US" altLang="zh-CN" sz="2000" dirty="0"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true</a:t>
            </a:r>
            <a:endParaRPr lang="zh-CN" altLang="en-US" sz="2000" dirty="0"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E909FC5-736D-09C6-1D09-C0343D50ABC5}"/>
              </a:ext>
            </a:extLst>
          </p:cNvPr>
          <p:cNvSpPr txBox="1"/>
          <p:nvPr/>
        </p:nvSpPr>
        <p:spPr>
          <a:xfrm>
            <a:off x="1060634" y="5334000"/>
            <a:ext cx="10287003" cy="8744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运算符优先级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非常重要！它决定了表达式的计算顺序。在不确定时，使用括号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是一个好习惯，它能让你的代码更清晰，也能避免优先级带来的错误。</a:t>
            </a:r>
          </a:p>
        </p:txBody>
      </p:sp>
    </p:spTree>
    <p:extLst>
      <p:ext uri="{BB962C8B-B14F-4D97-AF65-F5344CB8AC3E}">
        <p14:creationId xmlns:p14="http://schemas.microsoft.com/office/powerpoint/2010/main" val="1827924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53BF206-0958-3BFB-69CC-B090EFE6CFCE}"/>
              </a:ext>
            </a:extLst>
          </p:cNvPr>
          <p:cNvSpPr txBox="1"/>
          <p:nvPr/>
        </p:nvSpPr>
        <p:spPr>
          <a:xfrm>
            <a:off x="2057400" y="2971800"/>
            <a:ext cx="8077200" cy="131427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/>
              <a:t>P45</a:t>
            </a:r>
            <a:r>
              <a:rPr lang="zh-CN" altLang="en-US" sz="2800" b="1" dirty="0"/>
              <a:t>页 习题 </a:t>
            </a:r>
            <a:r>
              <a:rPr lang="en-US" altLang="zh-CN" sz="2800" b="1" dirty="0"/>
              <a:t>3-2 </a:t>
            </a:r>
          </a:p>
          <a:p>
            <a:pPr algn="ctr">
              <a:lnSpc>
                <a:spcPct val="150000"/>
              </a:lnSpc>
            </a:pPr>
            <a:r>
              <a:rPr lang="zh-CN" altLang="en-US" sz="2800" b="1" dirty="0"/>
              <a:t>作为课堂作业自行完成！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302626285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A70E2-16D5-2286-FA90-C0EBE01C117E}"/>
              </a:ext>
            </a:extLst>
          </p:cNvPr>
          <p:cNvSpPr txBox="1"/>
          <p:nvPr/>
        </p:nvSpPr>
        <p:spPr>
          <a:xfrm>
            <a:off x="977077" y="1752600"/>
            <a:ext cx="10237845" cy="38198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i="0" dirty="0">
                <a:effectLst/>
              </a:rPr>
              <a:t>P46</a:t>
            </a:r>
            <a:r>
              <a:rPr lang="zh-CN" altLang="en-US" sz="2400" b="1" i="0" dirty="0">
                <a:effectLst/>
              </a:rPr>
              <a:t>页 习题 </a:t>
            </a:r>
            <a:r>
              <a:rPr lang="en-US" altLang="zh-CN" sz="2400" b="1" i="0" dirty="0">
                <a:effectLst/>
              </a:rPr>
              <a:t>3-3 </a:t>
            </a:r>
            <a:r>
              <a:rPr lang="zh-CN" altLang="en-US" sz="2400" b="0" i="0" dirty="0">
                <a:effectLst/>
              </a:rPr>
              <a:t>对于整数变量</a:t>
            </a:r>
            <a:r>
              <a:rPr lang="en-US" altLang="zh-CN" sz="2400" b="0" i="0" dirty="0">
                <a:effectLst/>
              </a:rPr>
              <a:t>x,</a:t>
            </a:r>
            <a:r>
              <a:rPr lang="zh-CN" altLang="en-US" sz="2400" b="0" i="0" dirty="0">
                <a:effectLst/>
              </a:rPr>
              <a:t>写出与判断以下性质对应的表达式</a:t>
            </a:r>
            <a:r>
              <a:rPr lang="en-US" altLang="zh-CN" sz="2400" b="0" i="0" dirty="0">
                <a:effectLst/>
              </a:rPr>
              <a:t>:</a:t>
            </a:r>
            <a:br>
              <a:rPr lang="zh-CN" altLang="en-US" sz="2400" dirty="0"/>
            </a:br>
            <a:r>
              <a:rPr lang="en-US" altLang="zh-CN" sz="2000" b="1" i="0" dirty="0">
                <a:solidFill>
                  <a:srgbClr val="C00000"/>
                </a:solidFill>
                <a:effectLst/>
              </a:rPr>
              <a:t>(1) x</a:t>
            </a:r>
            <a:r>
              <a:rPr lang="zh-CN" altLang="en-US" sz="2000" b="1" i="0" dirty="0">
                <a:solidFill>
                  <a:srgbClr val="C00000"/>
                </a:solidFill>
                <a:effectLst/>
              </a:rPr>
              <a:t>是否为偶数。</a:t>
            </a:r>
            <a:br>
              <a:rPr lang="zh-CN" altLang="en-US" sz="2000" b="1" dirty="0">
                <a:solidFill>
                  <a:srgbClr val="C00000"/>
                </a:solidFill>
              </a:rPr>
            </a:br>
            <a:r>
              <a:rPr lang="en-US" altLang="zh-CN" sz="2000" b="1" i="0" dirty="0">
                <a:solidFill>
                  <a:srgbClr val="C00000"/>
                </a:solidFill>
                <a:effectLst/>
              </a:rPr>
              <a:t>(2) x</a:t>
            </a:r>
            <a:r>
              <a:rPr lang="zh-CN" altLang="en-US" sz="2000" b="1" i="0" dirty="0">
                <a:solidFill>
                  <a:srgbClr val="C00000"/>
                </a:solidFill>
                <a:effectLst/>
              </a:rPr>
              <a:t>是否为</a:t>
            </a:r>
            <a:r>
              <a:rPr lang="en-US" altLang="zh-CN" sz="2000" b="1" i="0" dirty="0">
                <a:solidFill>
                  <a:srgbClr val="C00000"/>
                </a:solidFill>
                <a:effectLst/>
              </a:rPr>
              <a:t>4</a:t>
            </a:r>
            <a:r>
              <a:rPr lang="zh-CN" altLang="en-US" sz="2000" b="1" i="0" dirty="0">
                <a:solidFill>
                  <a:srgbClr val="C00000"/>
                </a:solidFill>
                <a:effectLst/>
              </a:rPr>
              <a:t>位整数。</a:t>
            </a:r>
            <a:br>
              <a:rPr lang="zh-CN" altLang="en-US" sz="2000" dirty="0"/>
            </a:br>
            <a:r>
              <a:rPr lang="en-US" altLang="zh-CN" sz="2000" b="0" i="0" dirty="0">
                <a:effectLst/>
              </a:rPr>
              <a:t>(3) x</a:t>
            </a:r>
            <a:r>
              <a:rPr lang="zh-CN" altLang="en-US" sz="2000" b="0" i="0" dirty="0">
                <a:effectLst/>
              </a:rPr>
              <a:t>是否为完全平方数</a:t>
            </a:r>
            <a:r>
              <a:rPr lang="en-US" altLang="zh-CN" sz="2000" b="0" i="0" dirty="0">
                <a:effectLst/>
              </a:rPr>
              <a:t>(</a:t>
            </a:r>
            <a:r>
              <a:rPr lang="zh-CN" altLang="en-US" sz="2000" b="0" i="0" dirty="0">
                <a:effectLst/>
              </a:rPr>
              <a:t>提示</a:t>
            </a:r>
            <a:r>
              <a:rPr lang="en-US" altLang="zh-CN" sz="2000" b="0" i="0" dirty="0">
                <a:effectLst/>
              </a:rPr>
              <a:t>:</a:t>
            </a:r>
            <a:r>
              <a:rPr lang="zh-CN" altLang="en-US" sz="2000" b="0" i="0" dirty="0">
                <a:effectLst/>
              </a:rPr>
              <a:t>数据类型转换</a:t>
            </a:r>
            <a:r>
              <a:rPr lang="en-US" altLang="zh-CN" sz="2000" b="0" i="0" dirty="0">
                <a:effectLst/>
              </a:rPr>
              <a:t>, </a:t>
            </a:r>
            <a:r>
              <a:rPr lang="zh-CN" altLang="en-US" sz="2000" b="0" i="0" dirty="0">
                <a:effectLst/>
              </a:rPr>
              <a:t>未学根号可跳过</a:t>
            </a:r>
            <a:r>
              <a:rPr lang="en-US" altLang="zh-CN" sz="2000" b="0" i="0" dirty="0">
                <a:effectLst/>
              </a:rPr>
              <a:t>)</a:t>
            </a:r>
            <a:r>
              <a:rPr lang="zh-CN" altLang="en-US" sz="2000" b="0" i="0" dirty="0">
                <a:effectLst/>
              </a:rPr>
              <a:t>。</a:t>
            </a:r>
            <a:br>
              <a:rPr lang="zh-CN" altLang="en-US" sz="2000" dirty="0"/>
            </a:br>
            <a:r>
              <a:rPr lang="en-US" altLang="zh-CN" sz="2000" b="0" i="0" dirty="0">
                <a:effectLst/>
              </a:rPr>
              <a:t>(4) x</a:t>
            </a:r>
            <a:r>
              <a:rPr lang="zh-CN" altLang="en-US" sz="2000" b="0" i="0" dirty="0">
                <a:effectLst/>
              </a:rPr>
              <a:t>是否同时是奇数、完全立方数</a:t>
            </a:r>
            <a:r>
              <a:rPr lang="en-US" altLang="zh-CN" sz="2000" b="0" i="0" dirty="0">
                <a:effectLst/>
              </a:rPr>
              <a:t>,</a:t>
            </a:r>
            <a:r>
              <a:rPr lang="zh-CN" altLang="en-US" sz="2000" b="0" i="0" dirty="0">
                <a:effectLst/>
              </a:rPr>
              <a:t>而且是</a:t>
            </a:r>
            <a:r>
              <a:rPr lang="en-US" altLang="zh-CN" sz="2000" b="0" i="0" dirty="0">
                <a:effectLst/>
              </a:rPr>
              <a:t>3</a:t>
            </a:r>
            <a:r>
              <a:rPr lang="zh-CN" altLang="en-US" sz="2000" b="0" i="0" dirty="0">
                <a:effectLst/>
              </a:rPr>
              <a:t>位整数</a:t>
            </a:r>
            <a:r>
              <a:rPr lang="en-US" altLang="zh-CN" sz="2000" b="0" i="0" dirty="0">
                <a:effectLst/>
              </a:rPr>
              <a:t>(</a:t>
            </a:r>
            <a:r>
              <a:rPr lang="zh-CN" altLang="en-US" sz="2000" b="0" i="0" dirty="0">
                <a:effectLst/>
              </a:rPr>
              <a:t>未学根号可跳过</a:t>
            </a:r>
            <a:r>
              <a:rPr lang="en-US" altLang="zh-CN" sz="2000" b="0" i="0" dirty="0">
                <a:effectLst/>
              </a:rPr>
              <a:t>) </a:t>
            </a:r>
            <a:r>
              <a:rPr lang="zh-CN" altLang="en-US" sz="2000" b="0" i="0" dirty="0">
                <a:effectLst/>
              </a:rPr>
              <a:t>。</a:t>
            </a:r>
            <a:br>
              <a:rPr lang="zh-CN" altLang="en-US" sz="2000" dirty="0"/>
            </a:br>
            <a:r>
              <a:rPr lang="en-US" altLang="zh-CN" sz="2000" b="1" i="0" dirty="0">
                <a:solidFill>
                  <a:srgbClr val="C00000"/>
                </a:solidFill>
                <a:effectLst/>
              </a:rPr>
              <a:t>(5) x</a:t>
            </a:r>
            <a:r>
              <a:rPr lang="zh-CN" altLang="en-US" sz="2000" b="1" i="0" dirty="0">
                <a:solidFill>
                  <a:srgbClr val="C00000"/>
                </a:solidFill>
                <a:effectLst/>
              </a:rPr>
              <a:t>是否是水仙花数</a:t>
            </a:r>
            <a:r>
              <a:rPr lang="en-US" altLang="zh-CN" sz="2000" b="0" i="0" dirty="0">
                <a:effectLst/>
              </a:rPr>
              <a:t>(</a:t>
            </a:r>
            <a:r>
              <a:rPr lang="zh-CN" altLang="en-US" sz="2000" b="0" i="0" dirty="0">
                <a:effectLst/>
              </a:rPr>
              <a:t>也就是说</a:t>
            </a:r>
            <a:r>
              <a:rPr lang="en-US" altLang="zh-CN" sz="2000" b="0" i="0" dirty="0">
                <a:effectLst/>
              </a:rPr>
              <a:t>x</a:t>
            </a:r>
            <a:r>
              <a:rPr lang="zh-CN" altLang="en-US" sz="2000" b="0" i="0" dirty="0">
                <a:effectLst/>
              </a:rPr>
              <a:t>是各位数的立方和等于</a:t>
            </a:r>
            <a:r>
              <a:rPr lang="en-US" altLang="zh-CN" sz="2000" b="0" i="0" dirty="0">
                <a:effectLst/>
              </a:rPr>
              <a:t>x</a:t>
            </a:r>
            <a:r>
              <a:rPr lang="zh-CN" altLang="en-US" sz="2000" b="0" i="0" dirty="0">
                <a:effectLst/>
              </a:rPr>
              <a:t>的</a:t>
            </a:r>
            <a:r>
              <a:rPr lang="en-US" altLang="zh-CN" sz="2000" b="0" i="0" dirty="0">
                <a:effectLst/>
              </a:rPr>
              <a:t>3</a:t>
            </a:r>
            <a:r>
              <a:rPr lang="zh-CN" altLang="en-US" sz="2000" b="0" i="0" dirty="0">
                <a:effectLst/>
              </a:rPr>
              <a:t>位整数</a:t>
            </a:r>
            <a:r>
              <a:rPr lang="en-US" altLang="zh-CN" sz="2000" b="0" i="0" dirty="0">
                <a:effectLst/>
              </a:rPr>
              <a:t>, </a:t>
            </a:r>
            <a:r>
              <a:rPr lang="zh-CN" altLang="en-US" sz="2000" b="1" i="0" dirty="0">
                <a:effectLst/>
              </a:rPr>
              <a:t>要求掌握</a:t>
            </a:r>
            <a:r>
              <a:rPr lang="en-US" altLang="zh-CN" sz="2000" b="0" i="0" dirty="0">
                <a:effectLst/>
              </a:rPr>
              <a:t>)</a:t>
            </a:r>
            <a:r>
              <a:rPr lang="zh-CN" altLang="en-US" sz="2000" b="0" i="0" dirty="0">
                <a:effectLst/>
              </a:rPr>
              <a:t>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2974839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A70E2-16D5-2286-FA90-C0EBE01C117E}"/>
              </a:ext>
            </a:extLst>
          </p:cNvPr>
          <p:cNvSpPr txBox="1"/>
          <p:nvPr/>
        </p:nvSpPr>
        <p:spPr>
          <a:xfrm>
            <a:off x="977077" y="1524000"/>
            <a:ext cx="10237845" cy="1357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i="0" dirty="0">
                <a:effectLst/>
              </a:rPr>
              <a:t>P46</a:t>
            </a:r>
            <a:r>
              <a:rPr lang="zh-CN" altLang="en-US" sz="2400" b="1" i="0" dirty="0">
                <a:effectLst/>
              </a:rPr>
              <a:t>页 习题 </a:t>
            </a:r>
            <a:r>
              <a:rPr lang="en-US" altLang="zh-CN" sz="2400" b="1" i="0" dirty="0">
                <a:effectLst/>
              </a:rPr>
              <a:t>3-3 </a:t>
            </a:r>
            <a:r>
              <a:rPr lang="zh-CN" altLang="en-US" sz="2400" b="0" i="0" dirty="0">
                <a:effectLst/>
              </a:rPr>
              <a:t>对于整数变量</a:t>
            </a:r>
            <a:r>
              <a:rPr lang="en-US" altLang="zh-CN" sz="2400" b="0" i="0" dirty="0">
                <a:effectLst/>
              </a:rPr>
              <a:t>x,</a:t>
            </a:r>
            <a:r>
              <a:rPr lang="zh-CN" altLang="en-US" sz="2400" b="0" i="0" dirty="0">
                <a:effectLst/>
              </a:rPr>
              <a:t>写出与判断以下性质对应的表达式</a:t>
            </a:r>
            <a:r>
              <a:rPr lang="en-US" altLang="zh-CN" sz="2400" b="0" i="0" dirty="0">
                <a:effectLst/>
              </a:rPr>
              <a:t>:</a:t>
            </a:r>
            <a:br>
              <a:rPr lang="zh-CN" altLang="en-US" sz="2400" dirty="0"/>
            </a:br>
            <a:r>
              <a:rPr lang="en-US" altLang="zh-CN" sz="2000" b="1" i="0" dirty="0">
                <a:solidFill>
                  <a:srgbClr val="C00000"/>
                </a:solidFill>
                <a:effectLst/>
              </a:rPr>
              <a:t>(1) x</a:t>
            </a:r>
            <a:r>
              <a:rPr lang="zh-CN" altLang="en-US" sz="2000" b="1" i="0" dirty="0">
                <a:solidFill>
                  <a:srgbClr val="C00000"/>
                </a:solidFill>
                <a:effectLst/>
              </a:rPr>
              <a:t>是否为偶数。</a:t>
            </a:r>
            <a:endParaRPr lang="zh-CN" altLang="en-US" sz="2000" b="1" dirty="0">
              <a:solidFill>
                <a:srgbClr val="C0000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43E653-0822-0367-5A12-DCC8950FAD60}"/>
              </a:ext>
            </a:extLst>
          </p:cNvPr>
          <p:cNvSpPr txBox="1"/>
          <p:nvPr/>
        </p:nvSpPr>
        <p:spPr>
          <a:xfrm>
            <a:off x="977077" y="3200400"/>
            <a:ext cx="10237844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性质分析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一个整数是偶数，当且仅当它能被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整除。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表达式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使用求余运算符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%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来判断是否能被整除。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% 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会得到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除以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的余数。如果余数是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，那么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就是偶数。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EADC139-FDE2-F4D8-0857-4621A4E6BE3B}"/>
              </a:ext>
            </a:extLst>
          </p:cNvPr>
          <p:cNvSpPr txBox="1"/>
          <p:nvPr/>
        </p:nvSpPr>
        <p:spPr>
          <a:xfrm>
            <a:off x="977078" y="4812854"/>
            <a:ext cx="10237843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isEven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(x %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示例：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x = 4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4 % 2 == 0 -&gt; true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x = 5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5 % 2 == 0 -&gt; false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392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A70E2-16D5-2286-FA90-C0EBE01C117E}"/>
              </a:ext>
            </a:extLst>
          </p:cNvPr>
          <p:cNvSpPr txBox="1"/>
          <p:nvPr/>
        </p:nvSpPr>
        <p:spPr>
          <a:xfrm>
            <a:off x="977077" y="1752600"/>
            <a:ext cx="10237845" cy="1357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i="0" dirty="0">
                <a:effectLst/>
              </a:rPr>
              <a:t>P46</a:t>
            </a:r>
            <a:r>
              <a:rPr lang="zh-CN" altLang="en-US" sz="2400" b="1" i="0" dirty="0">
                <a:effectLst/>
              </a:rPr>
              <a:t>页 习题 </a:t>
            </a:r>
            <a:r>
              <a:rPr lang="en-US" altLang="zh-CN" sz="2400" b="1" i="0" dirty="0">
                <a:effectLst/>
              </a:rPr>
              <a:t>3-3 </a:t>
            </a:r>
            <a:r>
              <a:rPr lang="zh-CN" altLang="en-US" sz="2400" b="0" i="0" dirty="0">
                <a:effectLst/>
              </a:rPr>
              <a:t>对于整数变量</a:t>
            </a:r>
            <a:r>
              <a:rPr lang="en-US" altLang="zh-CN" sz="2400" b="0" i="0" dirty="0">
                <a:effectLst/>
              </a:rPr>
              <a:t>x,</a:t>
            </a:r>
            <a:r>
              <a:rPr lang="zh-CN" altLang="en-US" sz="2400" b="0" i="0" dirty="0">
                <a:effectLst/>
              </a:rPr>
              <a:t>写出与判断以下性质对应的表达式</a:t>
            </a:r>
            <a:r>
              <a:rPr lang="en-US" altLang="zh-CN" sz="2400" b="0" i="0" dirty="0">
                <a:effectLst/>
              </a:rPr>
              <a:t>:</a:t>
            </a:r>
            <a:br>
              <a:rPr lang="zh-CN" altLang="en-US" sz="2400" dirty="0"/>
            </a:br>
            <a:r>
              <a:rPr lang="en-US" altLang="zh-CN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(2) x</a:t>
            </a:r>
            <a:r>
              <a:rPr lang="zh-CN" altLang="en-US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是否为</a:t>
            </a:r>
            <a:r>
              <a:rPr lang="en-US" altLang="zh-CN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4</a:t>
            </a:r>
            <a:r>
              <a:rPr lang="zh-CN" altLang="en-US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位整数。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43E653-0822-0367-5A12-DCC8950FAD60}"/>
              </a:ext>
            </a:extLst>
          </p:cNvPr>
          <p:cNvSpPr txBox="1"/>
          <p:nvPr/>
        </p:nvSpPr>
        <p:spPr>
          <a:xfrm>
            <a:off x="977077" y="3478554"/>
            <a:ext cx="10237844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性质分析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一个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4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位整数，它必须大于或等于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1000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，并且小于或等于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9999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表达式：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&gt;= 1000 &amp;&amp; x &lt;= 9999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7BE2A83-2792-D95F-D877-AE763A2869ED}"/>
              </a:ext>
            </a:extLst>
          </p:cNvPr>
          <p:cNvSpPr txBox="1"/>
          <p:nvPr/>
        </p:nvSpPr>
        <p:spPr>
          <a:xfrm>
            <a:off x="977078" y="4845125"/>
            <a:ext cx="10237843" cy="123623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isFourDigit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(x &gt;=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1000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&amp;&amp; x &lt;=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9999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示例：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x = 1234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(1234 &gt;= 1000 &amp;&amp; 1234 &lt;= 9999) -&gt; (true &amp;&amp; true) -&gt; true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x = 999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(999 &gt;= 1000 &amp;&amp; 999 &lt;= 9999) -&gt; (false &amp;&amp; true) -&gt; false</a:t>
            </a:r>
            <a:endParaRPr lang="zh-CN" altLang="en-US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745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A70E2-16D5-2286-FA90-C0EBE01C117E}"/>
              </a:ext>
            </a:extLst>
          </p:cNvPr>
          <p:cNvSpPr txBox="1"/>
          <p:nvPr/>
        </p:nvSpPr>
        <p:spPr>
          <a:xfrm>
            <a:off x="977077" y="1447800"/>
            <a:ext cx="10237845" cy="1357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i="0" dirty="0">
                <a:effectLst/>
              </a:rPr>
              <a:t>P46</a:t>
            </a:r>
            <a:r>
              <a:rPr lang="zh-CN" altLang="en-US" sz="2400" b="1" i="0" dirty="0">
                <a:effectLst/>
              </a:rPr>
              <a:t>页 习题 </a:t>
            </a:r>
            <a:r>
              <a:rPr lang="en-US" altLang="zh-CN" sz="2400" b="1" i="0" dirty="0">
                <a:effectLst/>
              </a:rPr>
              <a:t>3-3 </a:t>
            </a:r>
            <a:r>
              <a:rPr lang="zh-CN" altLang="en-US" sz="2400" b="0" i="0" dirty="0">
                <a:effectLst/>
              </a:rPr>
              <a:t>对于整数变量</a:t>
            </a:r>
            <a:r>
              <a:rPr lang="en-US" altLang="zh-CN" sz="2400" b="0" i="0" dirty="0">
                <a:effectLst/>
              </a:rPr>
              <a:t>x,</a:t>
            </a:r>
            <a:r>
              <a:rPr lang="zh-CN" altLang="en-US" sz="2400" b="0" i="0" dirty="0">
                <a:effectLst/>
              </a:rPr>
              <a:t>写出与判断以下性质对应的表达式</a:t>
            </a:r>
            <a:r>
              <a:rPr lang="en-US" altLang="zh-CN" sz="2400" b="0" i="0" dirty="0">
                <a:effectLst/>
              </a:rPr>
              <a:t>:</a:t>
            </a:r>
            <a:br>
              <a:rPr lang="zh-CN" altLang="en-US" sz="2400" dirty="0"/>
            </a:br>
            <a:r>
              <a:rPr lang="en-US" altLang="zh-CN" sz="20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(3) x</a:t>
            </a:r>
            <a:r>
              <a:rPr lang="zh-CN" altLang="en-US" sz="20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是否为完全平方数</a:t>
            </a:r>
            <a:r>
              <a:rPr lang="en-US" altLang="zh-CN" sz="2000" b="0" i="0" dirty="0">
                <a:effectLst/>
              </a:rPr>
              <a:t>(</a:t>
            </a:r>
            <a:r>
              <a:rPr lang="zh-CN" altLang="en-US" sz="2000" b="0" i="0" dirty="0">
                <a:effectLst/>
              </a:rPr>
              <a:t>提示</a:t>
            </a:r>
            <a:r>
              <a:rPr lang="en-US" altLang="zh-CN" sz="2000" b="0" i="0" dirty="0">
                <a:effectLst/>
              </a:rPr>
              <a:t>:</a:t>
            </a:r>
            <a:r>
              <a:rPr lang="zh-CN" altLang="en-US" sz="2000" b="0" i="0" dirty="0">
                <a:effectLst/>
              </a:rPr>
              <a:t>数据类型转换</a:t>
            </a:r>
            <a:r>
              <a:rPr lang="en-US" altLang="zh-CN" sz="2000" b="0" i="0" dirty="0">
                <a:effectLst/>
              </a:rPr>
              <a:t>)</a:t>
            </a:r>
            <a:r>
              <a:rPr lang="zh-CN" altLang="en-US" sz="2000" dirty="0"/>
              <a:t>，未</a:t>
            </a:r>
            <a:r>
              <a:rPr lang="zh-CN" altLang="en-US" sz="2000" b="0" i="0" dirty="0">
                <a:effectLst/>
              </a:rPr>
              <a:t>学过根号的同学可以跳过接下来的题目。</a:t>
            </a:r>
            <a:endParaRPr lang="zh-CN" altLang="en-US" sz="2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D82E5EE-E4DD-ADA6-5F5B-9A37B797EEC3}"/>
              </a:ext>
            </a:extLst>
          </p:cNvPr>
          <p:cNvSpPr txBox="1"/>
          <p:nvPr/>
        </p:nvSpPr>
        <p:spPr>
          <a:xfrm>
            <a:off x="977077" y="2971800"/>
            <a:ext cx="10237845" cy="337085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性质分析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一个整数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是完全平方数，意味着存在另一个整数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，使得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 * n = 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例如，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是完全平方数，因为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 * 3 = 9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我们可以计算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的平方根，然后判断这个平方根是否是一个整数。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表达式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计算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的平方根。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中有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sqrt()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函数，它在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&lt;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cmath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&gt;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库中，返回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的平方根，数据类型是一个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double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类型的值。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将这个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double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类型的平方根强制转换成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类型。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将转换后的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int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值与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的平方根</a:t>
            </a:r>
            <a:r>
              <a:rPr lang="zh-CN" altLang="en-US" dirty="0">
                <a:ea typeface="微软雅黑" panose="020B0503020204020204" pitchFamily="34" charset="-122"/>
              </a:rPr>
              <a:t>比较，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看是否</a:t>
            </a:r>
            <a:r>
              <a:rPr lang="zh-CN" altLang="en-US" dirty="0">
                <a:ea typeface="微软雅黑" panose="020B0503020204020204" pitchFamily="34" charset="-122"/>
              </a:rPr>
              <a:t>相等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9754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A70E2-16D5-2286-FA90-C0EBE01C117E}"/>
              </a:ext>
            </a:extLst>
          </p:cNvPr>
          <p:cNvSpPr txBox="1"/>
          <p:nvPr/>
        </p:nvSpPr>
        <p:spPr>
          <a:xfrm>
            <a:off x="977077" y="1447800"/>
            <a:ext cx="10237845" cy="1357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i="0" dirty="0">
                <a:effectLst/>
              </a:rPr>
              <a:t>P46</a:t>
            </a:r>
            <a:r>
              <a:rPr lang="zh-CN" altLang="en-US" sz="2400" b="1" i="0" dirty="0">
                <a:effectLst/>
              </a:rPr>
              <a:t>页 习题 </a:t>
            </a:r>
            <a:r>
              <a:rPr lang="en-US" altLang="zh-CN" sz="2400" b="1" i="0" dirty="0">
                <a:effectLst/>
              </a:rPr>
              <a:t>3-3 </a:t>
            </a:r>
            <a:r>
              <a:rPr lang="zh-CN" altLang="en-US" sz="2400" b="0" i="0" dirty="0">
                <a:effectLst/>
              </a:rPr>
              <a:t>对于整数变量</a:t>
            </a:r>
            <a:r>
              <a:rPr lang="en-US" altLang="zh-CN" sz="2400" b="0" i="0" dirty="0">
                <a:effectLst/>
              </a:rPr>
              <a:t>x,</a:t>
            </a:r>
            <a:r>
              <a:rPr lang="zh-CN" altLang="en-US" sz="2400" b="0" i="0" dirty="0">
                <a:effectLst/>
              </a:rPr>
              <a:t>写出与判断以下性质对应的表达式</a:t>
            </a:r>
            <a:r>
              <a:rPr lang="en-US" altLang="zh-CN" sz="2400" b="0" i="0" dirty="0">
                <a:effectLst/>
              </a:rPr>
              <a:t>:</a:t>
            </a:r>
            <a:br>
              <a:rPr lang="zh-CN" altLang="en-US" sz="2400" dirty="0"/>
            </a:br>
            <a:r>
              <a:rPr lang="en-US" altLang="zh-CN" sz="20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(3) x</a:t>
            </a:r>
            <a:r>
              <a:rPr lang="zh-CN" altLang="en-US" sz="2000" b="1" i="0" dirty="0">
                <a:solidFill>
                  <a:schemeClr val="accent5">
                    <a:lumMod val="50000"/>
                  </a:schemeClr>
                </a:solidFill>
                <a:effectLst/>
              </a:rPr>
              <a:t>是否为完全平方数</a:t>
            </a:r>
            <a:r>
              <a:rPr lang="en-US" altLang="zh-CN" sz="2000" b="0" i="0" dirty="0">
                <a:effectLst/>
              </a:rPr>
              <a:t>(</a:t>
            </a:r>
            <a:r>
              <a:rPr lang="zh-CN" altLang="en-US" sz="2000" b="0" i="0" dirty="0">
                <a:effectLst/>
              </a:rPr>
              <a:t>提示</a:t>
            </a:r>
            <a:r>
              <a:rPr lang="en-US" altLang="zh-CN" sz="2000" b="0" i="0" dirty="0">
                <a:effectLst/>
              </a:rPr>
              <a:t>:</a:t>
            </a:r>
            <a:r>
              <a:rPr lang="zh-CN" altLang="en-US" sz="2000" b="0" i="0" dirty="0">
                <a:effectLst/>
              </a:rPr>
              <a:t>数据类型转换</a:t>
            </a:r>
            <a:r>
              <a:rPr lang="en-US" altLang="zh-CN" sz="2000" b="0" i="0" dirty="0">
                <a:effectLst/>
              </a:rPr>
              <a:t>)</a:t>
            </a:r>
            <a:r>
              <a:rPr lang="zh-CN" altLang="en-US" sz="2000" dirty="0"/>
              <a:t>，未</a:t>
            </a:r>
            <a:r>
              <a:rPr lang="zh-CN" altLang="en-US" sz="2000" b="0" i="0" dirty="0">
                <a:effectLst/>
              </a:rPr>
              <a:t>学过根号的同学可以跳过</a:t>
            </a:r>
            <a:r>
              <a:rPr lang="en-US" altLang="zh-CN" sz="2000" b="0" i="0" dirty="0">
                <a:effectLst/>
              </a:rPr>
              <a:t>3</a:t>
            </a:r>
            <a:r>
              <a:rPr lang="zh-CN" altLang="en-US" sz="2000" b="0" i="0" dirty="0">
                <a:effectLst/>
              </a:rPr>
              <a:t>，</a:t>
            </a:r>
            <a:r>
              <a:rPr lang="en-US" altLang="zh-CN" sz="2000" b="0" i="0" dirty="0">
                <a:effectLst/>
              </a:rPr>
              <a:t>4</a:t>
            </a:r>
            <a:r>
              <a:rPr lang="zh-CN" altLang="en-US" sz="2000" b="0" i="0" dirty="0">
                <a:effectLst/>
              </a:rPr>
              <a:t>题目。</a:t>
            </a:r>
            <a:endParaRPr lang="zh-CN" altLang="en-US" sz="2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1052D3F-5C33-BEE6-9D12-495B64BC2514}"/>
              </a:ext>
            </a:extLst>
          </p:cNvPr>
          <p:cNvSpPr txBox="1"/>
          <p:nvPr/>
        </p:nvSpPr>
        <p:spPr>
          <a:xfrm>
            <a:off x="977077" y="3946401"/>
            <a:ext cx="10237844" cy="146379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root_val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sqrt(x);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判断平方根是否是一个整数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isSquare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root_val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(int)(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root_val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)); 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51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A70E2-16D5-2286-FA90-C0EBE01C117E}"/>
              </a:ext>
            </a:extLst>
          </p:cNvPr>
          <p:cNvSpPr txBox="1"/>
          <p:nvPr/>
        </p:nvSpPr>
        <p:spPr>
          <a:xfrm>
            <a:off x="977077" y="1447800"/>
            <a:ext cx="10237845" cy="1357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i="0" dirty="0">
                <a:effectLst/>
              </a:rPr>
              <a:t>P46</a:t>
            </a:r>
            <a:r>
              <a:rPr lang="zh-CN" altLang="en-US" sz="2400" b="1" i="0" dirty="0">
                <a:effectLst/>
              </a:rPr>
              <a:t>页 习题 </a:t>
            </a:r>
            <a:r>
              <a:rPr lang="en-US" altLang="zh-CN" sz="2400" b="1" i="0" dirty="0">
                <a:effectLst/>
              </a:rPr>
              <a:t>3-3 </a:t>
            </a:r>
            <a:r>
              <a:rPr lang="zh-CN" altLang="en-US" sz="2400" b="0" i="0" dirty="0">
                <a:effectLst/>
              </a:rPr>
              <a:t>对于整数变量</a:t>
            </a:r>
            <a:r>
              <a:rPr lang="en-US" altLang="zh-CN" sz="2400" b="0" i="0" dirty="0">
                <a:effectLst/>
              </a:rPr>
              <a:t>x,</a:t>
            </a:r>
            <a:r>
              <a:rPr lang="zh-CN" altLang="en-US" sz="2400" b="0" i="0" dirty="0">
                <a:effectLst/>
              </a:rPr>
              <a:t>写出与判断以下性质对应的表达式</a:t>
            </a:r>
            <a:r>
              <a:rPr lang="en-US" altLang="zh-CN" sz="2400" b="0" i="0" dirty="0">
                <a:effectLst/>
              </a:rPr>
              <a:t>:</a:t>
            </a:r>
            <a:br>
              <a:rPr lang="zh-CN" altLang="en-US" sz="2400" dirty="0"/>
            </a:br>
            <a:r>
              <a:rPr lang="en-US" altLang="zh-CN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(4) x</a:t>
            </a:r>
            <a:r>
              <a:rPr lang="zh-CN" altLang="en-US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是否同时是奇数、完全立方数</a:t>
            </a:r>
            <a:r>
              <a:rPr lang="en-US" altLang="zh-CN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,</a:t>
            </a:r>
            <a:r>
              <a:rPr lang="zh-CN" altLang="en-US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而且是</a:t>
            </a:r>
            <a:r>
              <a:rPr lang="en-US" altLang="zh-CN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3</a:t>
            </a:r>
            <a:r>
              <a:rPr lang="zh-CN" altLang="en-US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位整数。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B8F211F-1C5E-0D3C-DDF8-49584801A7D2}"/>
              </a:ext>
            </a:extLst>
          </p:cNvPr>
          <p:cNvSpPr txBox="1"/>
          <p:nvPr/>
        </p:nvSpPr>
        <p:spPr>
          <a:xfrm>
            <a:off x="977077" y="3048000"/>
            <a:ext cx="10237844" cy="1888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性质分析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这是三个条件的组合，需要同时满足（使用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奇数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% 2 != 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完全立方数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类似于完全平方数，判断它的立方根是否是一个整数。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位整数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&gt;= 100 &amp;&amp; x &lt;= 999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093172-C04B-AAEA-374F-9B4A3CB93B25}"/>
              </a:ext>
            </a:extLst>
          </p:cNvPr>
          <p:cNvSpPr txBox="1"/>
          <p:nvPr/>
        </p:nvSpPr>
        <p:spPr>
          <a:xfrm>
            <a:off x="977078" y="5112532"/>
            <a:ext cx="10237844" cy="100213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判断立方根是否是一个整数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isSquare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(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cbrt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(x) == (int)(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cbrt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(x) ); 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92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A70E2-16D5-2286-FA90-C0EBE01C117E}"/>
              </a:ext>
            </a:extLst>
          </p:cNvPr>
          <p:cNvSpPr txBox="1"/>
          <p:nvPr/>
        </p:nvSpPr>
        <p:spPr>
          <a:xfrm>
            <a:off x="977077" y="1447800"/>
            <a:ext cx="10237845" cy="1357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i="0" dirty="0">
                <a:effectLst/>
              </a:rPr>
              <a:t>P46</a:t>
            </a:r>
            <a:r>
              <a:rPr lang="zh-CN" altLang="en-US" sz="2400" b="1" i="0" dirty="0">
                <a:effectLst/>
              </a:rPr>
              <a:t>页 习题 </a:t>
            </a:r>
            <a:r>
              <a:rPr lang="en-US" altLang="zh-CN" sz="2400" b="1" i="0" dirty="0">
                <a:effectLst/>
              </a:rPr>
              <a:t>3-3 </a:t>
            </a:r>
            <a:r>
              <a:rPr lang="zh-CN" altLang="en-US" sz="2400" b="0" i="0" dirty="0">
                <a:effectLst/>
              </a:rPr>
              <a:t>对于整数变量</a:t>
            </a:r>
            <a:r>
              <a:rPr lang="en-US" altLang="zh-CN" sz="2400" b="0" i="0" dirty="0">
                <a:effectLst/>
              </a:rPr>
              <a:t>x,</a:t>
            </a:r>
            <a:r>
              <a:rPr lang="zh-CN" altLang="en-US" sz="2400" b="0" i="0" dirty="0">
                <a:effectLst/>
              </a:rPr>
              <a:t>写出与判断以下性质对应的表达式</a:t>
            </a:r>
            <a:r>
              <a:rPr lang="en-US" altLang="zh-CN" sz="2400" b="0" i="0" dirty="0">
                <a:effectLst/>
              </a:rPr>
              <a:t>:</a:t>
            </a:r>
            <a:br>
              <a:rPr lang="zh-CN" altLang="en-US" sz="2400" dirty="0"/>
            </a:br>
            <a:r>
              <a:rPr lang="en-US" altLang="zh-CN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(4) x</a:t>
            </a:r>
            <a:r>
              <a:rPr lang="zh-CN" altLang="en-US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是否同时是奇数、完全立方数</a:t>
            </a:r>
            <a:r>
              <a:rPr lang="en-US" altLang="zh-CN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,</a:t>
            </a:r>
            <a:r>
              <a:rPr lang="zh-CN" altLang="en-US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而且是</a:t>
            </a:r>
            <a:r>
              <a:rPr lang="en-US" altLang="zh-CN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3</a:t>
            </a:r>
            <a:r>
              <a:rPr lang="zh-CN" altLang="en-US" sz="2000" b="1" i="0" dirty="0">
                <a:solidFill>
                  <a:schemeClr val="accent2">
                    <a:lumMod val="75000"/>
                  </a:schemeClr>
                </a:solidFill>
                <a:effectLst/>
              </a:rPr>
              <a:t>位整数。</a:t>
            </a:r>
            <a:endParaRPr lang="zh-CN" alt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8D9D375-637D-EAFB-26CA-3164634C96CE}"/>
              </a:ext>
            </a:extLst>
          </p:cNvPr>
          <p:cNvSpPr txBox="1"/>
          <p:nvPr/>
        </p:nvSpPr>
        <p:spPr>
          <a:xfrm>
            <a:off x="977077" y="5105400"/>
            <a:ext cx="10237843" cy="100213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联立三种情况</a:t>
            </a:r>
            <a:endParaRPr lang="en-US" altLang="zh-CN" sz="2000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isOK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isSquare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&amp;&amp; (x %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!=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&amp;&amp; (x &gt;=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x &lt;=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999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26F0794-0181-4A59-F70A-0E6637A61781}"/>
              </a:ext>
            </a:extLst>
          </p:cNvPr>
          <p:cNvSpPr txBox="1"/>
          <p:nvPr/>
        </p:nvSpPr>
        <p:spPr>
          <a:xfrm>
            <a:off x="977077" y="3048000"/>
            <a:ext cx="10237844" cy="18885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性质分析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这是三个条件的组合，需要同时满足（使用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&amp;&amp;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奇数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% 2 != 0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完全立方数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类似于完全平方数，判断它的立方根是否是一个整数。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位整数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&gt;= 100 &amp;&amp; x &lt;= 999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525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A70E2-16D5-2286-FA90-C0EBE01C117E}"/>
              </a:ext>
            </a:extLst>
          </p:cNvPr>
          <p:cNvSpPr txBox="1"/>
          <p:nvPr/>
        </p:nvSpPr>
        <p:spPr>
          <a:xfrm>
            <a:off x="977078" y="1333545"/>
            <a:ext cx="10237845" cy="10575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i="0" dirty="0">
                <a:effectLst/>
              </a:rPr>
              <a:t>P46</a:t>
            </a:r>
            <a:r>
              <a:rPr lang="zh-CN" altLang="en-US" sz="2400" b="1" i="0" dirty="0">
                <a:effectLst/>
              </a:rPr>
              <a:t>页 习题 </a:t>
            </a:r>
            <a:r>
              <a:rPr lang="en-US" altLang="zh-CN" sz="2400" b="1" i="0" dirty="0">
                <a:effectLst/>
              </a:rPr>
              <a:t>3-3 </a:t>
            </a:r>
            <a:r>
              <a:rPr lang="zh-CN" altLang="en-US" sz="2400" b="0" i="0" dirty="0">
                <a:effectLst/>
              </a:rPr>
              <a:t>对于整数变量</a:t>
            </a:r>
            <a:r>
              <a:rPr lang="en-US" altLang="zh-CN" sz="2400" b="0" i="0" dirty="0">
                <a:effectLst/>
              </a:rPr>
              <a:t>x, </a:t>
            </a:r>
            <a:r>
              <a:rPr lang="zh-CN" altLang="en-US" sz="2400" b="0" i="0" dirty="0">
                <a:effectLst/>
              </a:rPr>
              <a:t>写出与判断以下性质对应的表达式</a:t>
            </a:r>
            <a:r>
              <a:rPr lang="en-US" altLang="zh-CN" sz="2400" b="0" i="0" dirty="0">
                <a:effectLst/>
              </a:rPr>
              <a:t>:</a:t>
            </a:r>
            <a:br>
              <a:rPr lang="zh-CN" altLang="en-US" sz="2400" dirty="0"/>
            </a:br>
            <a:r>
              <a:rPr lang="en-US" altLang="zh-CN" sz="2000" b="0" i="0" dirty="0">
                <a:effectLst/>
              </a:rPr>
              <a:t>(5) x</a:t>
            </a:r>
            <a:r>
              <a:rPr lang="zh-CN" altLang="en-US" sz="2000" b="0" i="0" dirty="0">
                <a:effectLst/>
              </a:rPr>
              <a:t>是否是水仙花数</a:t>
            </a:r>
            <a:r>
              <a:rPr lang="en-US" altLang="zh-CN" sz="2000" b="0" i="0" dirty="0">
                <a:effectLst/>
              </a:rPr>
              <a:t>(</a:t>
            </a:r>
            <a:r>
              <a:rPr lang="zh-CN" altLang="en-US" sz="2000" b="0" i="0" dirty="0">
                <a:effectLst/>
              </a:rPr>
              <a:t>也就是说 </a:t>
            </a:r>
            <a:r>
              <a:rPr lang="en-US" altLang="zh-CN" sz="2000" b="0" i="0" dirty="0">
                <a:effectLst/>
              </a:rPr>
              <a:t>x </a:t>
            </a:r>
            <a:r>
              <a:rPr lang="zh-CN" altLang="en-US" sz="2000" b="0" i="0" dirty="0">
                <a:effectLst/>
              </a:rPr>
              <a:t>是各位数的立方和等于 </a:t>
            </a:r>
            <a:r>
              <a:rPr lang="en-US" altLang="zh-CN" sz="2000" b="0" i="0" dirty="0">
                <a:effectLst/>
              </a:rPr>
              <a:t>x </a:t>
            </a:r>
            <a:r>
              <a:rPr lang="zh-CN" altLang="en-US" sz="2000" b="0" i="0" dirty="0">
                <a:effectLst/>
              </a:rPr>
              <a:t>的 </a:t>
            </a:r>
            <a:r>
              <a:rPr lang="en-US" altLang="zh-CN" sz="2000" b="0" i="0" dirty="0">
                <a:effectLst/>
              </a:rPr>
              <a:t>3 </a:t>
            </a:r>
            <a:r>
              <a:rPr lang="zh-CN" altLang="en-US" sz="2000" b="0" i="0" dirty="0">
                <a:effectLst/>
              </a:rPr>
              <a:t>位整数</a:t>
            </a:r>
            <a:r>
              <a:rPr lang="en-US" altLang="zh-CN" sz="2000" b="0" i="0" dirty="0">
                <a:effectLst/>
              </a:rPr>
              <a:t>)</a:t>
            </a:r>
            <a:r>
              <a:rPr lang="zh-CN" altLang="en-US" sz="2000" b="0" i="0" dirty="0">
                <a:effectLst/>
              </a:rPr>
              <a:t>。</a:t>
            </a:r>
            <a:endParaRPr lang="zh-CN" altLang="en-US" sz="20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BBA05E-B4CD-9D0C-A566-7AF80665D43A}"/>
              </a:ext>
            </a:extLst>
          </p:cNvPr>
          <p:cNvSpPr txBox="1"/>
          <p:nvPr/>
        </p:nvSpPr>
        <p:spPr>
          <a:xfrm>
            <a:off x="977079" y="2573743"/>
            <a:ext cx="10237844" cy="378635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性质分析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它包含两个主要条件需要同时满足：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是一个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位整数。并且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的各位数的立方和等于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本身。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b="1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表达式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判断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位整数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&gt;= 100 &amp;&amp; x &lt;= 999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获取各位数字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对于一个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位整数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例如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= 153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 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个位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% 10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(153 % 10 = 3)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十位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(x / 10) % 10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(153 / 10 = 15; 15 % 10 = 5)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百位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 / 100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 (153 / 100 = 1)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计算立方和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b="1" dirty="0">
                <a:ea typeface="微软雅黑" panose="020B0503020204020204" pitchFamily="34" charset="-122"/>
              </a:rPr>
              <a:t>个位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* </a:t>
            </a:r>
            <a:r>
              <a:rPr lang="zh-CN" altLang="en-US" b="1" dirty="0">
                <a:ea typeface="微软雅黑" panose="020B0503020204020204" pitchFamily="34" charset="-122"/>
              </a:rPr>
              <a:t>个位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* </a:t>
            </a:r>
            <a:r>
              <a:rPr lang="zh-CN" altLang="en-US" b="1" dirty="0">
                <a:ea typeface="微软雅黑" panose="020B0503020204020204" pitchFamily="34" charset="-122"/>
              </a:rPr>
              <a:t>个位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+ </a:t>
            </a:r>
            <a:r>
              <a:rPr lang="zh-CN" altLang="en-US" b="1" dirty="0">
                <a:ea typeface="微软雅黑" panose="020B0503020204020204" pitchFamily="34" charset="-122"/>
              </a:rPr>
              <a:t>十位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* </a:t>
            </a:r>
            <a:r>
              <a:rPr lang="zh-CN" altLang="en-US" b="1" dirty="0">
                <a:ea typeface="微软雅黑" panose="020B0503020204020204" pitchFamily="34" charset="-122"/>
              </a:rPr>
              <a:t>十位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* </a:t>
            </a:r>
            <a:r>
              <a:rPr lang="zh-CN" altLang="en-US" b="1" dirty="0">
                <a:ea typeface="微软雅黑" panose="020B0503020204020204" pitchFamily="34" charset="-122"/>
              </a:rPr>
              <a:t>十位 </a:t>
            </a:r>
            <a:r>
              <a:rPr lang="en-US" altLang="zh-CN" b="1" dirty="0">
                <a:effectLst/>
                <a:ea typeface="微软雅黑" panose="020B0503020204020204" pitchFamily="34" charset="-122"/>
              </a:rPr>
              <a:t>+ ...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比较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看计算出的立方和是否等于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314442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1981200" y="762000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Consolas" panose="020B0609020204030204" pitchFamily="49" charset="0"/>
                <a:cs typeface="微软雅黑"/>
              </a:rPr>
              <a:t>课堂作业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BDA70E2-16D5-2286-FA90-C0EBE01C117E}"/>
              </a:ext>
            </a:extLst>
          </p:cNvPr>
          <p:cNvSpPr txBox="1"/>
          <p:nvPr/>
        </p:nvSpPr>
        <p:spPr>
          <a:xfrm>
            <a:off x="977077" y="1447800"/>
            <a:ext cx="10237845" cy="13576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i="0">
                <a:effectLst/>
              </a:rPr>
              <a:t>P46</a:t>
            </a:r>
            <a:r>
              <a:rPr lang="zh-CN" altLang="en-US" sz="2400" b="1" i="0">
                <a:effectLst/>
              </a:rPr>
              <a:t>页 习题 </a:t>
            </a:r>
            <a:r>
              <a:rPr lang="en-US" altLang="zh-CN" sz="2400" b="1" i="0">
                <a:effectLst/>
              </a:rPr>
              <a:t>3-3 </a:t>
            </a:r>
            <a:r>
              <a:rPr lang="zh-CN" altLang="en-US" sz="2400" b="0" i="0">
                <a:effectLst/>
              </a:rPr>
              <a:t>对于整数变量</a:t>
            </a:r>
            <a:r>
              <a:rPr lang="en-US" altLang="zh-CN" sz="2400" b="0" i="0">
                <a:effectLst/>
              </a:rPr>
              <a:t>x,</a:t>
            </a:r>
            <a:r>
              <a:rPr lang="zh-CN" altLang="en-US" sz="2400" b="0" i="0">
                <a:effectLst/>
              </a:rPr>
              <a:t>写出与判断以下性质对应的表达式</a:t>
            </a:r>
            <a:r>
              <a:rPr lang="en-US" altLang="zh-CN" sz="2400" b="0" i="0">
                <a:effectLst/>
              </a:rPr>
              <a:t>:</a:t>
            </a:r>
            <a:br>
              <a:rPr lang="zh-CN" altLang="en-US" sz="2400"/>
            </a:br>
            <a:r>
              <a:rPr lang="en-US" altLang="zh-CN" sz="2000" b="0" i="0">
                <a:effectLst/>
              </a:rPr>
              <a:t>(5) x</a:t>
            </a:r>
            <a:r>
              <a:rPr lang="zh-CN" altLang="en-US" sz="2000" b="0" i="0">
                <a:effectLst/>
              </a:rPr>
              <a:t>是否是水仙花数</a:t>
            </a:r>
            <a:r>
              <a:rPr lang="en-US" altLang="zh-CN" sz="2000" b="0" i="0">
                <a:effectLst/>
              </a:rPr>
              <a:t>(</a:t>
            </a:r>
            <a:r>
              <a:rPr lang="zh-CN" altLang="en-US" sz="2000" b="0" i="0">
                <a:effectLst/>
              </a:rPr>
              <a:t>也就是说 </a:t>
            </a:r>
            <a:r>
              <a:rPr lang="en-US" altLang="zh-CN" sz="2000" b="0" i="0">
                <a:effectLst/>
              </a:rPr>
              <a:t>x </a:t>
            </a:r>
            <a:r>
              <a:rPr lang="zh-CN" altLang="en-US" sz="2000" b="0" i="0">
                <a:effectLst/>
              </a:rPr>
              <a:t>是各位数的立方和等于 </a:t>
            </a:r>
            <a:r>
              <a:rPr lang="en-US" altLang="zh-CN" sz="2000" b="0" i="0">
                <a:effectLst/>
              </a:rPr>
              <a:t>x </a:t>
            </a:r>
            <a:r>
              <a:rPr lang="zh-CN" altLang="en-US" sz="2000" b="0" i="0">
                <a:effectLst/>
              </a:rPr>
              <a:t>的 </a:t>
            </a:r>
            <a:r>
              <a:rPr lang="en-US" altLang="zh-CN" sz="2000" b="0" i="0">
                <a:effectLst/>
              </a:rPr>
              <a:t>3 </a:t>
            </a:r>
            <a:r>
              <a:rPr lang="zh-CN" altLang="en-US" sz="2000" b="0" i="0">
                <a:effectLst/>
              </a:rPr>
              <a:t>位整数</a:t>
            </a:r>
            <a:r>
              <a:rPr lang="en-US" altLang="zh-CN" sz="2000" b="0" i="0">
                <a:effectLst/>
              </a:rPr>
              <a:t>)</a:t>
            </a:r>
            <a:r>
              <a:rPr lang="zh-CN" altLang="en-US" sz="2000" b="0" i="0">
                <a:effectLst/>
              </a:rPr>
              <a:t>。</a:t>
            </a:r>
            <a:endParaRPr lang="zh-CN" altLang="en-US" sz="2000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30380AA-494F-B1D8-9CDB-4A94E1453710}"/>
              </a:ext>
            </a:extLst>
          </p:cNvPr>
          <p:cNvSpPr txBox="1"/>
          <p:nvPr/>
        </p:nvSpPr>
        <p:spPr>
          <a:xfrm>
            <a:off x="978204" y="4136477"/>
            <a:ext cx="10237844" cy="17309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(x &gt;=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x &lt;=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999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&amp;&amp;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 (x%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)*(x%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)*(x%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+ ((x/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)%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)*((x/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)%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)*((x/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)%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+ (x/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)*(x/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)*(x/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== x )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1C486A-9422-68B2-6E13-CAB9317A36F1}"/>
              </a:ext>
            </a:extLst>
          </p:cNvPr>
          <p:cNvSpPr txBox="1"/>
          <p:nvPr/>
        </p:nvSpPr>
        <p:spPr>
          <a:xfrm>
            <a:off x="977077" y="3526877"/>
            <a:ext cx="207092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i="0" dirty="0">
                <a:effectLst/>
              </a:rPr>
              <a:t>表达式代码：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786068516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8577</TotalTime>
  <Words>10200</Words>
  <Application>Microsoft Office PowerPoint</Application>
  <PresentationFormat>宽屏</PresentationFormat>
  <Paragraphs>939</Paragraphs>
  <Slides>98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98</vt:i4>
      </vt:variant>
    </vt:vector>
  </HeadingPairs>
  <TitlesOfParts>
    <vt:vector size="107" baseType="lpstr">
      <vt:lpstr>等线</vt:lpstr>
      <vt:lpstr>宋体</vt:lpstr>
      <vt:lpstr>微软雅黑</vt:lpstr>
      <vt:lpstr>Arial</vt:lpstr>
      <vt:lpstr>Calibri</vt:lpstr>
      <vt:lpstr>Cambria Math</vt:lpstr>
      <vt:lpstr>Consolas</vt:lpstr>
      <vt:lpstr>Segoe UI Symbol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255</cp:revision>
  <dcterms:created xsi:type="dcterms:W3CDTF">2024-12-19T06:36:53Z</dcterms:created>
  <dcterms:modified xsi:type="dcterms:W3CDTF">2026-10-05T09:28:14Z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