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8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  <Relationship Id="rId78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_rels/notesSlide5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9.xml"/>
</Relationships>
</file>

<file path=ppt/notesSlides/_rels/notesSlide6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0.xml"/>
</Relationships>
</file>

<file path=ppt/notesSlides/_rels/notesSlide6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1.xml"/>
</Relationships>
</file>

<file path=ppt/notesSlides/_rels/notesSlide6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2.xml"/>
</Relationships>
</file>

<file path=ppt/notesSlides/_rels/notesSlide6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3.xml"/>
</Relationships>
</file>

<file path=ppt/notesSlides/_rels/notesSlide6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4.xml"/>
</Relationships>
</file>

<file path=ppt/notesSlides/_rels/notesSlide6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5.xml"/>
</Relationships>
</file>

<file path=ppt/notesSlides/_rels/notesSlide6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6.xml"/>
</Relationships>
</file>

<file path=ppt/notesSlides/_rels/notesSlide6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7.xml"/>
</Relationships>
</file>

<file path=ppt/notesSlides/_rels/notesSlide6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8.xml"/>
</Relationships>
</file>

<file path=ppt/notesSlides/_rels/notesSlide6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9.xml"/>
</Relationships>
</file>

<file path=ppt/notesSlides/_rels/notesSlide7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0.xml"/>
</Relationships>
</file>

<file path=ppt/notesSlides/_rels/notesSlide7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同学们好，前两讲我们学会了 if 和 if-else，程序已经能做"做或不做"和"二选一"的决定了。可生活里的选择常常不止两个，这一讲我们学多分支，让程序能从好几条路里挑一条。后半段还要学嵌套，也就是在一个判断里面再做一次判断。内容在书本第 40 到 42 页，一共三节课，请大家把书翻到第 40 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这一讲分四部分，三节课完成。第一节课学多分支 if-else if-else，用它解决书上的例 3-7 BMI 和习题 3-4 电费。第二节课学嵌套条件分支，用三种方法给三个数排序。第三节课比较几种分支结构该怎么选，再做几道综合练习和一个课堂小测。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先回顾上一讲留的预习问题：输入一个整数，正数、负数、0 分别输出不同的结果。用学过的知识，写三个 if 就能做出来，每个 if 管一种情况。可是大家想一想，输入 5，第一个 if 已经确定它是正数了，后面两个 if 还要不要检查？用现在的写法，还是要一个一个检查。有没有一种写法，能让程序一旦找到答案就不再往下判断呢？这就是今天要学的多分支，学完我们回来改写它。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我们先回忆一下前两讲的内容。单分支 if 解决做或不做的问题：条件成立就执行 A，不成立什么都不做。双分支 if-else 解决二选一的问题：成立执行 A，否则执行 B，两条路必走一条。那么，如果有三条、四条路，只能选一条走，该怎么办呢？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第一部分学习多分支，也就是从三条或更多的路里选一条。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我们编程是为了解决现实中的问题，可现实中的选择常常不止两个。售货机要从几十种商品里给你一种，导航要在直行、左转、右转、掉头里选一个，考试等级也分 A、B、C 三档。这些都是多选一的问题：选项有三个或更多，但最后只能选其中一个。if 管一个选项，if-else 管两个选项，那三个以上的选项，用什么呢？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我们来看一个例子。酒店门口有一位保安，他要根据客人的身份安排去处，每位客人只能去一个地方。规则是这样的：顶级 VIP 去顶层包厢；不是顶级 VIP、但是普通 VIP 的，去二层卡座。两种 VIP 都不是、但在邀请名单上的，去大厅；以上都不是的，不能进入。大家注意每条规则开头的"否则"，它说明后面的规则只管前面没有安排的客人。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先用我们学过的独立 if 试一试，每条规则写一个 if，最后输出不能进入。来了一位顶级 VIP，第一个 if 成立，输出顶层包厢；可顶级 VIP 也是 VIP，第二个 if 也成立，又输出二层卡座。最后那句不能进入不在任何 if 里面，谁来都会执行。开篇的正负零为什么三个 if 没出错？因为一个数不可能既是正数又是负数，三个条件不会同时成立，而保安的规则会重叠。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换一种写法：用 if-else，在 else 里面再写 if-else，一层套一层。这样写结果是对的：顶级 VIP 进了第一个大括号以后，后面的 else 都不会再执行，每人只去一个地方。问题是代码越来越往右挪，规则如果有十条，就要套十层，谁看了都头疼。有没有办法既保留这个正确的逻辑，又把代码写得平整好读呢？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仔细看左边，每个 else 的大括号里只有一个完整的 if-else。C++ 允许我们把 else 和紧跟着的 if 写在一起，变成 else if，这样就不用一层一层往里缩了。右边就是改写以后的样子，逻辑和左边完全一样，但每条规则都排在同一列，从上往下读就行。这种写法叫 if-else if-else，也叫多分支结构。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这就是多分支的格式：开头一个 if，中间若干个 else if，最后一个 else。else if 读作否则如果，意思是：前面的条件都不成立，再看看这个条件成不成立。中间的 else if 想写几个就写几个，有几种情况就写几个。请大家翻到书本第 40 页，在 3.3 分支嵌套的标题旁边把这个格式写下来。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这是多分支的流程图，程序从左往右一个一个检查条件。条件 1 成立，执行 A，然后直接跳到后面的代码，条件 2、条件 3 根本不会被检查。条件 1 不成立，才去检查条件 2，以此类推；如果所有条件都不成立，就执行最后的 D。所以不管走哪条路，A、B、C、D 最多只执行一个，这就是多选一。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我们跟着保安走一遍，请大家先说说每位客人会被问到第几条规则。顶级 VIP 在第一条就成立了，直接去顶层包厢，后面的规则一条都不问。普通 VIP 第一条不成立，第二条成立；名单上的客人要问到第三条；路人三条都不成立，最后走 else。和刚才独立 if 的写法比一比，顶级 VIP 这次只去了一个地方。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把多分支的规则总结成三点。第一，择一执行：从上往下找到第一个成立的条件，执行完就跳出，后面的不再检查。第二，else 负责兜底，所有条件都不成立才执行它，所以 else 后面不能写条件，有同学会写 else 括号 score 小于 60，这是会报错的。第三，else 可以不写，不写的话，所有条件都不成立时就什么都不做。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什么时候用多分支？关键看选项之间是不是互斥，互斥就是不可能同时成立。红绿灯就是互斥的：任何时候只亮一种，所以用多分支，三种情况选一种处理。自助餐就不一样了：想吃鸡翅也想吃牛排，可以都拿；如果用多分支写，拿了鸡翅以后，后面的牛排和三文鱼就不会再判断了。所以多选一用多分支；能同时成立、每个都要处理的，用多个独立的 if。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多分支是从上往下找第一个成立的条件，所以条件的顺序很重要。输入 12，左边先判断大于 10，成立，输出大于 10。右边先判断大于 5，12 也大于 5，成立，输出大于 5 就结束了，大于 10 那个分支永远轮不到。所以条件有包含关系时，要把范围小、要求严的条件放在前面。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来看书本第 40 页的例 3-7：输入体重和身高，算出 BMI 指数，再根据数值输出体型。小于 18.5 是过轻，18.5 到 24 是正常，24 及以上是肥胖，肥胖时还要先输出 BMI 的值。例 1 是 70 千克、1.75 米，BMI 约 22.9，输出 Normal；例 2 的 BMI 约 27.8，输出数值和 Overweight。大家想一想，一个人的 BMI 只能落在一个区间里，三种结果互斥，所以用多分支。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我们把三种情况画在数轴上，18.5 和 24 把数轴分成三段。多分支从左往右检查：先看是不是小于 18.5，是就输出 Underweight。不是，说明 bmi 已经大于等于 18.5，这时只要再看是不是小于 24 就行，不用再写大于等于 18.5。两个都不成立，剩下的只能是 24 及以上，交给 else 处理，书上第 40 页最下面也是这样分析的。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代码分三步：先定义变量读入体重和身高，体重、身高、BMI 都可能是小数，所以都用 double。第二步按公式算出 bmi，注意 h 乘 h 要加括号。第三步就是刚才分析的多分支，注释里写清楚了每个分支能走到时 bmi 的范围。最后一个分支要输出两行，先输出数值，换行，再输出 Overweight。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我们代几个数进去模拟一下，请大家先自己判断。15.4 第一个条件就成立，输出 Underweight，第二个条件根本不检查。22.8 第一个不成立，第二个成立，输出 Normal；17.7 和 15.4 一样，是体重过轻。最后看边界 24：小于 24 不成立，走 else，正好符合题目说的大于或等于 24 算肥胖。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对照一下书上第 40 页的代码，有两处和我们的写法不同。第一，书上写 m 除以 h 再除以 h，和 m 除以括号 h 乘 h 结果是一样的。第二，前两个分支只有一句输出，书上省略了大括号；最后一个分支有两句，就必须加。上一讲说过，省略大括号是允许的，但我们约定初学阶段一律写上大括号。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再来一道多分支的题，书本第 46 页的习题 3-4，小玉家的电费。电费是分段计价的：150 千瓦时以内一个价，151 到 400 一个价，400 以上又一个价，用得越多越贵。样例用了 267 千瓦时，电费是 121.5 元，有同学会直接拿 267 乘第二档的 0.4663，可算出来是 124.5，对不上。问题出在"部分"两个字上，下一页我们画个图看看。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我们把用电量画成一条长条，分成三段，每一段有自己的价格。用了 267 千瓦时，前 150 千瓦时落在第一段，按便宜的 0.4463 算；剩下的 117 千瓦时落在第二段，按 0.4663 算。两部分加起来是 121.5021，保留一位小数就是 121.5，和样例对上了。所以电费不是用总量乘一个价格，而是分段算再加起来。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按用电量分成三种情况，每种情况一个公式，请大家先自己写写看。用电不超过 150，全部按第一段算。150 到 400 之间，第一段买满 150，剩下的 kwh 减 150 按第二段算。超过 400，第一段买满 150，第二段买满 250，超出 400 的部分按第三段算。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代码就是一个三个分支的多分支，每个分支算出 cost。注意 else if 的条件只写 kwh 小于等于 400 就够了，能走到这里，kwh 一定已经大于 150。最后一个公式比较长，我们在加号前换行，读起来更清楚。输出保留一位小数，用 printf 百分号点 1f，也可以用第 2 章学过的 fixed 和 setprecision。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第一节课到这里，我们小结一下。多选一用 if-else if-else，程序从上往下找第一个成立的条件，执行完就跳出。什么时候用？选项互斥的时候；还要注意条件的顺序。下节课我们学嵌套，请大家先读一读书本第 41 页的例 3-8。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第二节课，我们看看判断里面还能不能再做判断。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先看一道课堂练习：体育课期末测试，每个人测两项，长跑必测，另一项由性别和抽到的号码决定。男生长跑 1000 米，号码单数测跳远、双数测俯卧撑；女生长跑 800 米，单数跳绳、双数仰卧起坐。样例一是男生抽到 2 号，输出 1000m 俯卧撑；样例二是女生抽到 7 号，输出 800m 跳绳。大家想一想，程序要做几次判断？先判断什么，后判断什么？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我们把思路画出来：第一次判断性别，男生走左边输出 1000m，女生走右边输出 800m。确定了男女以后，还要第二次判断：号码是单数还是双数，再输出具体项目。大家注意，绿色的第二次判断，是在第一次判断已经走进某一边以后才做的。这种判断里面还有判断的结构，就叫嵌套条件分支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照着流程图写代码：外层是判断性别的 if-else，用蓝色标出。在每一边的大括号里，先输出长跑项目，再写一个完整的 if-else 判断号码单双，用红色标出。外层管男女，内层管单双，缩进让我们一眼看出内层属于外层的哪一边。输入 M 2，走外层 if，再走内层 else，输出 1000m 俯卧撑。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把一个完整的 if 语句写进另一个分支的大括号里，就叫嵌套条件分支，书上第 40 页说 if 语句可以嵌套，组成更复杂的条件分支。执行的时候先看外层条件，外层成立了，才会进入大括号，去判断内层条件。外层不成立，就直接走 else，里面的内层条件根本不会被检查。嵌套可以写在 if 里，也可以写在 else if 和 else 里，下面的例 3-8 就会用到。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来看书本第 41 页的例 3-8：输入三个整数，从小到大排好输出。输入 3 5 4，输出 3 4 5；输入 9 7 2，输出 2 7 9。书上给了两种解法，我们再补充一种，一共三种。先想第一种最直接的办法：三个数排好以后，一共可能有几种顺序？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三个数排好，最小的有 3 种选法，中间的有 2 种，最大的就定了，一共 6 种排列。每种排列对应一个判断条件，比如第一种 a 最小、b 中间、c 最大，条件是 a 小于等于 b 并且 b 小于等于 c。请大家先自己写出其余五个条件，再点出来核对。提醒一下，不能写成 a 小于等于 b 小于等于 c，上一讲已经算过它为什么不对了。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6 个条件依次写成多分支，每个分支按对应的顺序输出。前 5 种都不成立的话，剩下的只能是第 6 种，所以最后用 else，不用再写条件，书上也把这个条件写成了注释。书上用的是 scanf 和 printf，每个分支只有一句，所以省略了大括号，逻辑和我们的一样。大家想一想：这里能不能把 else if 都换成独立的 if？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我们用一个特殊的输入试一试：5 5 5，三个数一样大。如果把 else if 都换成独立的 if，6 个条件全部成立，程序会连着输出 6 次。用 else if 就不一样了，第一个条件成立，输出一次，后面的直接跳过。书上第 41 页特别提醒：这 6 个条件并不是互斥的，所以必须用 else if，请大家在书上把这句话画出来。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书上的解法二更像我们平时排序的想法：先找出最大的数，再把剩下两个排一下。第一步，最大的数可能是 a、b 或 c，三选一，用多分支。第二步，最大的确定了，剩下两个数只要比一次，二选一，用 if-else。三种乘两种，还是 6 种情况，但每一步都只做简单的判断，这就是嵌套的思路。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我们代入 3 8 5，跟着程序走一遍。第一步问 a 是不是最大，3 大于等于 8 不成立，整个大括号跳过。第二步问 b 是不是最大，8 比 3 和 5 都大，成立，进入这个分支；里面再问 a 和 c 谁大，3 大于等于 5 不成立，走内层 else。按 a、c、b 的顺序输出，就是 3 5 8，排好了。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这是解法二的完整代码，蓝色是外层的三选一，每个分支里面是一个二选一。最后一个 else 不用写 c 最大的条件，因为 a 和 b 都不是最大，最大的只能是 c，书上把这个条件写成了注释，可加可不加。大家注意缩进：内层的 if-else 比外层多缩进一格，层次关系一眼就看得清。请大家把这段代码敲一遍，用 3 8 5、9 7 2 和 5 5 5 测一测。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书上第 41 页的代码省略了大括号，于是出现一个问题：第 8 行的 else，前面有第 6 行和第 7 行两个 if，它跟谁配对？规则是就近原则：else 和它上面离它最近、还没配对的 if 配对，所以它和第 7 行的 if 配对。代码的缩进也帮我们看清了这一点：第 7、8 行缩进得一样深，是一对。书上第 42 页专门讲了这个问题，请大家把就近原则记在第 42 页。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那如果我们想让 else 和外层的 if 配对呢？书上第 42 页给了办法：把内层的 if 用大括号括起来。内层 if 被关在大括号里面，括号外面的 else 找不到它，只好和外层的 if 配对。所以加不加大括号，意思会完全不同。最省心的做法是每个 if 和 else 都写上大括号，就不用费心去想配对的问题了。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上一讲我们了解过省略大括号的写法，这里看一个真实的错误。这位同学想让及格的人得到小红花，可输入 45 分，屏幕上还是出现了奖励一朵小红花。因为不写大括号时，if 只管紧跟着的一条语句；第三行虽然缩进了，编译器并不看缩进，它不属于 if。加上大括号，两句话就都归 if 管了，这就是我们坚持写大括号的原因。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讲解法三之前，先想一个生活中的问题：一杯可乐、一杯橙汁，怎样把它们交换过来？直接把可乐倒进橙汁杯肯定不行，会混在一起，我们需要一个空杯子。先把可乐倒进空杯，再把橙汁倒进 A 杯，最后把空杯里的可乐倒进 B 杯。变量也一样，a 等于 b 会把 a 原来的值覆盖掉，所以要借一个临时变量 tmp，三句话完成交换。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 a 等于 3、b 等于 8 跟踪一下，请大家先填表，再点出来核对。tmp 等于 a，先把 3 存起来；a 等于 b，a 变成 8；b 等于 tmp，b 拿回原来的 3。三步以后，a 是 8，b 是 3，交换完成。如果偷懒只写 a 等于 b、b 等于 a，第一句就把 3 弄丢了，两个变量都变成 8。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解法三书上没有，但非常重要，以后学排序还会用到它的思路。我们的目标是让 n1 放最小的数、n2 放中间的、n3 放最大的。第一步 n1 比 n2 大就交换，第二步 n1 比 n3 大就交换，两步以后 n1 一定是最小的；第三步只要再比 n2 和 n3，大的放后面。请大家把这个思路写在书上例 3-8 的下面。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把三步写成代码，就是三个独立的 if，每个 if 里面是一次交换。这里为什么不用 else if？因为三次比较每次都要做，第一次交换了，第二次照样要检查。这和多分支的多选一正好相反，大家要分清：每一步都要做的，用独立的 if。下一页我们用 9 7 2 跟踪一下。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代入 9 7 2，一步一步看三个变量的变化，请大家先自己在草稿纸上跟踪。第一步 9 大于 7，交换，变成 7 9 2；第二步 7 大于 2，交换，变成 2 9 7，最小的 2 已经到了 n1。第三步 9 大于 7，再交换，变成 2 7 9，排好了。大家再试一下 3 5 4，看看哪几步需要交换。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我们把三种解法放在一起比一比。枚举法最直接，把 6 种排列都写出来，但条件多，写起来长。嵌套法先找最大的，再比剩下两个，分步思考，每一步都简单；交换法代码最短，以后学排序时还会用到这个思路。不管用哪种，都要用有相等数的数据测一测，比如 5 5 5 和 3 3 1。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第二节课小结一下。判断里面还要判断，就用嵌套，外层成立才会去判断内层。三个数排序学了三种方法，还学了 else 的就近配对和交换两个变量的写法。下节课我们比较几种分支结构，请大家先想想：多个独立的 if 和 if-else if，什么时候结果会不一样？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第三节课，我们把学过的几种分支结构放在一起比一比，看看什么时候该用哪一种。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蛋糕店搞抽奖活动，一共 6 种蛋糕，每种蛋糕有一个条件，摇到的数字满足哪个条件，就能拿哪块。摇到 10：10 是偶数，不比 4 小，不是 6 所以有 C，不是 3 的倍数，也不是 8 的因数，在 5 到 10 之间所以有 F。摇到 3：奇数、比 4 小、不是 6、3 的倍数，能拿 A、B、C、D 四块。大家想一想，这 6 个条件互斥吗？一个数能不能同时满足好几个？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这里有两种写法，左边是 6 个独立的 if，右边是 if-else if，大家先猜一猜哪种是对的。输入 3 试一下：左边每个 if 都检查，满足的都输出，得到 A B C D，和样例一样。右边第一个条件奇数就成立了，输出 A 以后整个结构结束，后面的 B、C、D 都没机会。所以这道题要用独立的 if，因为条件之间不互斥，满足几个就要处理几个。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我们把学过的几种结构放在一起，看看各自会执行几个分支。if 是 0 个或 1 个；if-else 和带 else 的多分支，都是恰好 1 个；不带 else 的多分支，可能一个都不执行。多个独立的 if 不一样，可能一个都不执行，也可能全部执行，适合多选多的情况，比如刚才的蛋糕抽奖。这些结构还可以组合使用，写之前先想清楚：是多选一，还是满足几个做几个？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我们来练习一种题型：else 分支等价于什么条件，要考虑所有可能的输入。有同学会选 B，觉得不是女生就是男生；可程序不知道这件事，用户输入任何不是 F 的字符，都会走 else。所以 else 严格等价于 ch 不等于 F，选 A。记住：else 就是前面的条件不成立，把条件取反就行。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这一题的条件是两个条件用并且连起来，else 是什么情况？并且要两个都成立才成立，所以只要有一个不成立，整个条件就不成立，就走 else。直接取反就是 B；把它展开，num1 不小于 3 或者 num2 不大于 5，就是 E，并且变成了或者。A 是最常见的错误答案，它要求两个都不成立，范围小了，比如 num1 等于 5、num2 等于 9 时 A 不成立，但程序会走 else。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这题有两个条件，else 跟哪个有关？多分支的 else，要前面所有条件都不成立才执行：第一个 i 等于 0 不成立，就是 i 不等于 0。第二个 num2 大于 max 也不成立，就是 num2 小于等于 max，两个要同时满足，用并且连接，选 C。只选 A 或只选 E 都漏了一个条件；D 漏掉了相等的情况。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第四部分做几道综合练习，看看什么时候用独立的 if，什么时候用多分支，什么时候要嵌套。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这道题原课件标了重要：输入三个整数，求最大值的平方。3 5 4 最大的是 5，平方是 25；2 9 7 最大的是 9，平方是 81。求平方很简单，关键是找最大值。能不能不像排序那样列出好几种情况，用一种更简单的办法把最大值找出来？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找最大值可以像打擂台：先找一个人站上擂台当擂主，其他人一个一个上来挑战，谁更大谁当擂主。我们用一个变量 max 记录擂主，一开始让 num1 当擂主，max 等于 num1。然后 num2 上来挑战，比擂主大就换它；num3 再上来挑战，比擂主大也换它。所有人都挑战过了，台上的擂主就是最大的数。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把擂台的过程写成代码，就是两个独立的 if。代入 3 5 4：一开始 max 是 3；num2 等于 5，比 3 大，max 变成 5。num3 等于 4，比 5 小，max 不变；最后输出 5 乘 5 等于 25。大家注意，这里用的是两个独立的 if，下一页我们想一想，能不能换成 else if。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原课件问了一个好问题：第二个 if 能不能换成 else if？我们找一组数据试试：3 5 7，num2 等于 5 比 3 大，max 变成 5，然后整个结构结束了。num3 等于 7 根本没机会上台挑战，结果输出 25，正确答案应该是 49。所以每个数都要挑战一次的时候，只能用独立的 if。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课堂练习：期末成绩，输入一个 0 到 100 的成绩，输出等级 A、B、C。90 到 100 是 A，60 到 89 是 B，0 到 59 是 C。一个成绩只能对应一个等级，三种情况互斥，所以用多分支。原课件给了一份参考代码，下一页我们先来找找它的问题。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这段代码看起来没问题，我们测一个边界值：59。第一个条件是 sc 小于 59，59 不小于 59，不成立；后面两个条件也都不成立。最后又没有 else，于是一个分支都不执行，屏幕上什么都没有。所以写范围时，一定要把边界值 59、60、89、90 都拿出来测一测。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我们换一种写法：从高分往低分判断，先看是不是大于等于 90，再看是不是大于等于 60，剩下的交给 else。能走到 else if 的，一定已经小于 90 了，所以只写 sc 大于等于 60 就够了。每个条件只写一个分界点，最后用 else 兜底，任何成绩都会有输出。我们再测一遍 59、60、89、90 四个边界值，全部正确。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再做一道：输入两个大写字母，比较它们的大小，A 最小，Z 最大。字母在计算机里就是 ASCII 码，A 是 65，B 是 66，可以直接用大于小于比较。结果只有大于、小于、等于三种，三选一，用多分支，最后的等于交给 else。注意样例里运算符两边有空格，原课件的参考代码漏了空格，提交到 OJ 上会判错，我们这里已经改过来了。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最后一道课堂练习：一箱 n 个苹果，虫子每 x 小时吃掉一个，问过了 y 小时还剩几个完整的。样例一，10 个苹果，4 小时吃一个，过了 9 小时：吃完了 2 个，第 3 个正在吃，完整的还剩 7 个。样例二，3 个苹果，1 小时吃一个，过了 5 小时，苹果早就吃光了，答案是 0，不能是负数。大家想一想，一共要考虑哪几种情况？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我们分情况想：如果 y 正好是 x 的倍数，虫子刚好吃完 y 除以 x 个，没有咬了一半的。如果不是倍数，吃完 y 除以 x 个以后，还有一个正在吃，这个也不完整了，要多减 1。最后，如果算出来要减的比 n 还多，说明苹果全吃光了，答案是 0。这里既有二选一，又有一个单独的检查，下一页我们写成代码。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 if-else 算出被吃掉或咬过的苹果数 m：整除就是 y 除以 x，不整除再加 1。然后从 n 里减去 m。最后用一个独立的 if 检查：n 变成负数了，说明苹果吃光了，把 n 改成 0。这道题把二选一和单独检查组合在一起，大家用两个样例测一测。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最后做个课堂小测，这四道题来自课后习题，请大家先独立做，再一题一题核对。第一题 85 不满足大于等于 90，满足大于等于 60，输出及格。第二题外层 x 大于 3 成立，先输出 A，内层 y 小于 5 不成立，走内层 else 输出 C，答案是 AC。第三题选 A，8 既不小于 5 也不小于 8，走 else；第四题是对的，两个独立的 if 都成立，输出 AB。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还记得第一节课开头的问题吗？正数、负数、0，三个 if 能写，有没有更好的写法？三种情况互斥，正好用多分支：先判断正数，再判断负数，剩下的就是 0。输入 5，第一个条件成立，输出 Positive 后直接结束，后面不再检查。最后的 else 也不用写 n 等于 0，因为不是正数也不是负数，就只能是 0 了。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这一讲的内容总结成五条。第一节课学多分支：多选一用 if-else if-else，要注意选项互斥和条件的顺序。第二节课学嵌套：判断里面再判断，记住 else 的就近配对，还用三种方法给三个数排了序。第三节课比较了几种结构，什么时候多选一，什么时候多选多；请大家对照书本第 40 到 42 页整理笔记。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课后请完成《多分支与嵌套条件分支 课后习题》，在 OJ 上提交 B0033 三个数排序。课上没讲的三道练习，打折、条件计算和水仙花数，请大家课后在 OJ 上完成；洛谷上的例 3-7、例 3-8 和习题 3-4 也可以去提交。下一讲是 switch 条件选择。请大家先读书本第 42 页的例 3-9，想一想：12 个月份的天数，用 else if 要写很多条，有没有更简洁的写法？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799870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2811077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343660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9879127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8.xml" />
</Relationships>
</file>

<file path=ppt/slides/_rels/slide5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9.xml" />
</Relationships>
</file>

<file path=ppt/slides/_rels/slide6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0.xml" />
</Relationships>
</file>

<file path=ppt/slides/_rels/slide6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1.xml" />
</Relationships>
</file>

<file path=ppt/slides/_rels/slide6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2.xml" />
</Relationships>
</file>

<file path=ppt/slides/_rels/slide6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3.xml" />
</Relationships>
</file>

<file path=ppt/slides/_rels/slide6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4.xml" />
</Relationships>
</file>

<file path=ppt/slides/_rels/slide6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5.xml" />
</Relationships>
</file>

<file path=ppt/slides/_rels/slide6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6.xml" />
</Relationships>
</file>

<file path=ppt/slides/_rels/slide6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7.xml" />
</Relationships>
</file>

<file path=ppt/slides/_rels/slide6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8.xml" />
</Relationships>
</file>

<file path=ppt/slides/_rels/slide6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9.xml" />
</Relationships>
</file>

<file path=ppt/slides/_rels/slide7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0.xml" />
</Relationships>
</file>

<file path=ppt/slides/_rels/slide7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71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2442210" y="2520950"/>
            <a:ext cx="7307580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多分支与嵌套条件分支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2959189" y="3467100"/>
            <a:ext cx="6273622" cy="498729"/>
            <a:chOff x="2959189" y="3467100"/>
            <a:chExt cx="6273622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2959189" y="3467100"/>
              <a:ext cx="62736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第3章 分支结构程序设计 · 例 3-7 ～ 3-8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095875" y="441325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多条路里选一条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825500"/>
            <a:ext cx="2299716" cy="819150"/>
            <a:chOff x="4946142" y="8255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8255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2571750" y="1905000"/>
            <a:ext cx="7048500" cy="647700"/>
            <a:chOff x="2571750" y="1905000"/>
            <a:chExt cx="7048500" cy="647700"/>
          </a:xfrm>
        </p:grpSpPr>
        <p:sp>
          <p:nvSpPr>
            <p:cNvPr id="6" name="Rectangle 6"/>
            <p:cNvSpPr/>
            <p:nvPr/>
          </p:nvSpPr>
          <p:spPr>
            <a:xfrm>
              <a:off x="2571750" y="1905000"/>
              <a:ext cx="7048500" cy="6477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2714625" y="2009775"/>
              <a:ext cx="438150" cy="4381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841402" y="207010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322320" y="2066925"/>
              <a:ext cx="238544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多分支 if-else if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2571750" y="2819400"/>
            <a:ext cx="7048500" cy="647700"/>
            <a:chOff x="2571750" y="2819400"/>
            <a:chExt cx="7048500" cy="647700"/>
          </a:xfrm>
        </p:grpSpPr>
        <p:sp>
          <p:nvSpPr>
            <p:cNvPr id="11" name="Rectangle 11"/>
            <p:cNvSpPr/>
            <p:nvPr/>
          </p:nvSpPr>
          <p:spPr>
            <a:xfrm>
              <a:off x="2571750" y="2819400"/>
              <a:ext cx="7048500" cy="6477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714625" y="2924175"/>
              <a:ext cx="438150" cy="4381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841402" y="298450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322320" y="2968625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嵌套分支（第二课时）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2571750" y="3733800"/>
            <a:ext cx="7048500" cy="647700"/>
            <a:chOff x="2571750" y="3733800"/>
            <a:chExt cx="7048500" cy="647700"/>
          </a:xfrm>
        </p:grpSpPr>
        <p:sp>
          <p:nvSpPr>
            <p:cNvPr id="16" name="Rectangle 16"/>
            <p:cNvSpPr/>
            <p:nvPr/>
          </p:nvSpPr>
          <p:spPr>
            <a:xfrm>
              <a:off x="2571750" y="3733800"/>
              <a:ext cx="7048500" cy="6477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2714625" y="3838575"/>
              <a:ext cx="438150" cy="4381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841402" y="389890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322320" y="3883025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怎么选（第三课时）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2571750" y="4648200"/>
            <a:ext cx="7048500" cy="647700"/>
            <a:chOff x="2571750" y="4648200"/>
            <a:chExt cx="7048500" cy="647700"/>
          </a:xfrm>
        </p:grpSpPr>
        <p:sp>
          <p:nvSpPr>
            <p:cNvPr id="21" name="Rectangle 21"/>
            <p:cNvSpPr/>
            <p:nvPr/>
          </p:nvSpPr>
          <p:spPr>
            <a:xfrm>
              <a:off x="2571750" y="4648200"/>
              <a:ext cx="7048500" cy="6477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714625" y="4752975"/>
              <a:ext cx="438150" cy="4381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841402" y="481330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322320" y="4797425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综合练习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37336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上一讲的预习问题：正数、负数、0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38200" y="2114550"/>
            <a:ext cx="10515600" cy="723900"/>
            <a:chOff x="838200" y="21145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23900"/>
            </a:xfrm>
            <a:prstGeom prst="roundRect">
              <a:avLst>
                <a:gd name="adj" fmla="val 1578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905000" y="2343150"/>
              <a:ext cx="848602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输入一个整数 n：正数输出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Positive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，负数输出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Negative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，0 输出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Zero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6" name="code"/>
          <p:cNvGrpSpPr/>
          <p:nvPr/>
        </p:nvGrpSpPr>
        <p:grpSpPr>
          <a:xfrm>
            <a:off x="829056" y="3079750"/>
            <a:ext cx="4581144" cy="3092450"/>
            <a:chOff x="829056" y="3079750"/>
            <a:chExt cx="4581144" cy="3092450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3079750"/>
              <a:ext cx="35112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用学过的知识，可以写三个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486150"/>
              <a:ext cx="4572000" cy="2686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486150"/>
              <a:ext cx="38100" cy="2686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749" y="3654425"/>
              <a:ext cx="2554351" cy="2442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&gt; 0)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"Positive";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&lt; 0)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"Negative";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== 0)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"Zero";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think"/>
          <p:cNvGrpSpPr/>
          <p:nvPr/>
        </p:nvGrpSpPr>
        <p:grpSpPr>
          <a:xfrm>
            <a:off x="5905500" y="3486150"/>
            <a:ext cx="5448300" cy="1257300"/>
            <a:chOff x="5905500" y="3486150"/>
            <a:chExt cx="5448300" cy="1257300"/>
          </a:xfrm>
        </p:grpSpPr>
        <p:sp>
          <p:nvSpPr>
            <p:cNvPr id="17" name="Rectangle 17"/>
            <p:cNvSpPr/>
            <p:nvPr/>
          </p:nvSpPr>
          <p:spPr>
            <a:xfrm>
              <a:off x="5905500" y="3486150"/>
              <a:ext cx="5448300" cy="1257300"/>
            </a:xfrm>
            <a:prstGeom prst="roundRect">
              <a:avLst>
                <a:gd name="adj" fmla="val 606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5905500" y="3486150"/>
              <a:ext cx="47625" cy="1257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105906" y="36512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001256" y="3613150"/>
              <a:ext cx="321868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三个条件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每次都要检查一遍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能不能做到：一旦知道是正数，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后面的就不用再判断了？</a:t>
              </a:r>
            </a:p>
          </p:txBody>
        </p:sp>
      </p:grpSp>
      <p:grpSp>
        <p:nvGrpSpPr>
          <p:cNvPr id="25" name="later"/>
          <p:cNvGrpSpPr/>
          <p:nvPr/>
        </p:nvGrpSpPr>
        <p:grpSpPr>
          <a:xfrm>
            <a:off x="5905500" y="5048250"/>
            <a:ext cx="5448300" cy="571500"/>
            <a:chOff x="5905500" y="5048250"/>
            <a:chExt cx="5448300" cy="571500"/>
          </a:xfrm>
        </p:grpSpPr>
        <p:sp>
          <p:nvSpPr>
            <p:cNvPr id="22" name="Rectangle 22"/>
            <p:cNvSpPr/>
            <p:nvPr/>
          </p:nvSpPr>
          <p:spPr>
            <a:xfrm>
              <a:off x="5905500" y="5048250"/>
              <a:ext cx="54483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105906" y="5213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今天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772656" y="521335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多分支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，我们回来把它改写好。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321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回顾：if 做或不做，if-else 二选一</a:t>
            </a:r>
          </a:p>
        </p:txBody>
      </p:sp>
      <p:grpSp>
        <p:nvGrpSpPr>
          <p:cNvPr id="14" name="c1"/>
          <p:cNvGrpSpPr/>
          <p:nvPr/>
        </p:nvGrpSpPr>
        <p:grpSpPr>
          <a:xfrm>
            <a:off x="828294" y="2095500"/>
            <a:ext cx="5077206" cy="3093276"/>
            <a:chOff x="828294" y="2095500"/>
            <a:chExt cx="5077206" cy="309327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95500"/>
              <a:ext cx="11243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单分支 if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33650"/>
              <a:ext cx="50673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3365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682875"/>
              <a:ext cx="135559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(条件) {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A;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437" y="4508500"/>
              <a:ext cx="220192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条件成立，执行 A；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不成立，什么都不做。</a:t>
              </a:r>
            </a:p>
          </p:txBody>
        </p:sp>
      </p:grpSp>
      <p:grpSp>
        <p:nvGrpSpPr>
          <p:cNvPr id="20" name="c2"/>
          <p:cNvGrpSpPr/>
          <p:nvPr/>
        </p:nvGrpSpPr>
        <p:grpSpPr>
          <a:xfrm>
            <a:off x="6276594" y="2095500"/>
            <a:ext cx="5077206" cy="3093276"/>
            <a:chOff x="6276594" y="2095500"/>
            <a:chExt cx="5077206" cy="3093276"/>
          </a:xfrm>
        </p:grpSpPr>
        <p:sp>
          <p:nvSpPr>
            <p:cNvPr id="15" name="TextBox 15"/>
            <p:cNvSpPr txBox="1"/>
            <p:nvPr/>
          </p:nvSpPr>
          <p:spPr>
            <a:xfrm>
              <a:off x="6276594" y="2095500"/>
              <a:ext cx="18134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双分支 if-else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286500" y="2533650"/>
              <a:ext cx="5067300" cy="1838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533650"/>
              <a:ext cx="38100" cy="1838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2682875"/>
              <a:ext cx="135559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(条件) {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A;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737" y="4508500"/>
              <a:ext cx="3010154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条件成立执行 A，否则执行 B，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必选其一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5" name="q"/>
          <p:cNvGrpSpPr/>
          <p:nvPr/>
        </p:nvGrpSpPr>
        <p:grpSpPr>
          <a:xfrm>
            <a:off x="838200" y="5467350"/>
            <a:ext cx="10515600" cy="571500"/>
            <a:chOff x="838200" y="546735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4673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4673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56324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05356" y="5632450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如果有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三条或更多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的路，只能选其中一条，该怎么写？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061933" y="3111500"/>
            <a:ext cx="606813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多分支 if-else if-else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112011" y="4038600"/>
            <a:ext cx="5967979" cy="308991"/>
            <a:chOff x="3112011" y="4038600"/>
            <a:chExt cx="596797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112011" y="4038600"/>
              <a:ext cx="596797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多选一 · 执行过程 · 互斥与顺序 · 例 3-7 BMI · 习题 3-4 电费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生活中的选择，常常不止两个</a:t>
            </a:r>
          </a:p>
        </p:txBody>
      </p:sp>
      <p:grpSp>
        <p:nvGrpSpPr>
          <p:cNvPr id="12" name="c1"/>
          <p:cNvGrpSpPr/>
          <p:nvPr/>
        </p:nvGrpSpPr>
        <p:grpSpPr>
          <a:xfrm>
            <a:off x="838200" y="2114550"/>
            <a:ext cx="3352800" cy="1524000"/>
            <a:chOff x="838200" y="2114550"/>
            <a:chExt cx="3352800" cy="15240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3352800" cy="15240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31140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自动售货机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418" y="2755900"/>
              <a:ext cx="2321814" cy="665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按下一个按钮，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从几十种商品里给你一种</a:t>
              </a:r>
            </a:p>
          </p:txBody>
        </p:sp>
      </p:grpSp>
      <p:grpSp>
        <p:nvGrpSpPr>
          <p:cNvPr id="16" name="c2-w"/>
          <p:cNvGrpSpPr/>
          <p:nvPr/>
        </p:nvGrpSpPr>
        <p:grpSpPr>
          <a:xfrm>
            <a:off x="4419600" y="2114550"/>
            <a:ext cx="3352800" cy="1524000"/>
            <a:chOff x="4419600" y="2114550"/>
            <a:chExt cx="3352800" cy="1524000"/>
          </a:xfrm>
        </p:grpSpPr>
        <p:sp>
          <p:nvSpPr>
            <p:cNvPr id="13" name="Rectangle 13"/>
            <p:cNvSpPr/>
            <p:nvPr/>
          </p:nvSpPr>
          <p:spPr>
            <a:xfrm>
              <a:off x="4419600" y="2114550"/>
              <a:ext cx="3352800" cy="15240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638294" y="23114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导航软件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639818" y="2755900"/>
              <a:ext cx="2531364" cy="665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直行、左转、右转、掉头，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每次只能选一个</a:t>
              </a:r>
            </a:p>
          </p:txBody>
        </p:sp>
      </p:grpSp>
      <p:grpSp>
        <p:nvGrpSpPr>
          <p:cNvPr id="20" name="c3-w"/>
          <p:cNvGrpSpPr/>
          <p:nvPr/>
        </p:nvGrpSpPr>
        <p:grpSpPr>
          <a:xfrm>
            <a:off x="8001000" y="2114550"/>
            <a:ext cx="3352800" cy="1524000"/>
            <a:chOff x="8001000" y="2114550"/>
            <a:chExt cx="3352800" cy="1524000"/>
          </a:xfrm>
        </p:grpSpPr>
        <p:sp>
          <p:nvSpPr>
            <p:cNvPr id="17" name="Rectangle 17"/>
            <p:cNvSpPr/>
            <p:nvPr/>
          </p:nvSpPr>
          <p:spPr>
            <a:xfrm>
              <a:off x="8001000" y="2114550"/>
              <a:ext cx="3352800" cy="15240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19694" y="23114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考试等级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221218" y="2755900"/>
              <a:ext cx="2657094" cy="665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90 分以上 A，60～89 分 B，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60 分以下 C</a:t>
              </a:r>
            </a:p>
          </p:txBody>
        </p:sp>
      </p:grpSp>
      <p:grpSp>
        <p:nvGrpSpPr>
          <p:cNvPr id="34" name="table"/>
          <p:cNvGrpSpPr/>
          <p:nvPr/>
        </p:nvGrpSpPr>
        <p:grpSpPr>
          <a:xfrm>
            <a:off x="838200" y="3905250"/>
            <a:ext cx="10515600" cy="1933575"/>
            <a:chOff x="838200" y="3905250"/>
            <a:chExt cx="10515600" cy="1933575"/>
          </a:xfrm>
        </p:grpSpPr>
        <p:sp>
          <p:nvSpPr>
            <p:cNvPr id="21" name="Rectangle 21"/>
            <p:cNvSpPr/>
            <p:nvPr/>
          </p:nvSpPr>
          <p:spPr>
            <a:xfrm>
              <a:off x="838200" y="39052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39907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结构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8956" y="3990721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能解决的问题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81456" y="446087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838956" y="446087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选项：做或不做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8387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483870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1456" y="495617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if-else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838956" y="4956175"/>
              <a:ext cx="24688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选项：做 A 或做 B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334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456" y="5451475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838956" y="5451475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三个或更多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选项，只选其中一个：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多选一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5829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一个例子：酒店保安怎样安排客人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7772400" cy="352044"/>
            <a:chOff x="829056" y="2108200"/>
            <a:chExt cx="777240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7724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保安手里有一本规则手册，他要根据客人的身份，安排客人去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区域：</a:t>
              </a:r>
            </a:p>
          </p:txBody>
        </p:sp>
      </p:grpSp>
      <p:grpSp>
        <p:nvGrpSpPr>
          <p:cNvPr id="17" name="r1"/>
          <p:cNvGrpSpPr/>
          <p:nvPr/>
        </p:nvGrpSpPr>
        <p:grpSpPr>
          <a:xfrm>
            <a:off x="838200" y="2590800"/>
            <a:ext cx="10515600" cy="628650"/>
            <a:chOff x="838200" y="2590800"/>
            <a:chExt cx="10515600" cy="6286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90800"/>
              <a:ext cx="10515600" cy="628650"/>
            </a:xfrm>
            <a:prstGeom prst="roundRect">
              <a:avLst>
                <a:gd name="adj" fmla="val 1212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009650" y="2733675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08580" y="27773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33906" y="2774950"/>
              <a:ext cx="2171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如果客人是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顶级 VIP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6667500" y="2790825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64008"/>
                  </a:moveTo>
                  <a:lnTo>
                    <a:pt x="457200" y="64008"/>
                  </a:lnTo>
                  <a:lnTo>
                    <a:pt x="457200" y="0"/>
                  </a:lnTo>
                  <a:lnTo>
                    <a:pt x="571500" y="114300"/>
                  </a:lnTo>
                  <a:lnTo>
                    <a:pt x="457200" y="228600"/>
                  </a:lnTo>
                  <a:lnTo>
                    <a:pt x="4572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515606" y="27749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去顶层包厢</a:t>
              </a:r>
            </a:p>
          </p:txBody>
        </p:sp>
      </p:grpSp>
      <p:grpSp>
        <p:nvGrpSpPr>
          <p:cNvPr id="24" name="r2"/>
          <p:cNvGrpSpPr/>
          <p:nvPr/>
        </p:nvGrpSpPr>
        <p:grpSpPr>
          <a:xfrm>
            <a:off x="838200" y="3371850"/>
            <a:ext cx="10515600" cy="628650"/>
            <a:chOff x="838200" y="3371850"/>
            <a:chExt cx="10515600" cy="628650"/>
          </a:xfrm>
        </p:grpSpPr>
        <p:sp>
          <p:nvSpPr>
            <p:cNvPr id="18" name="Rectangle 18"/>
            <p:cNvSpPr/>
            <p:nvPr/>
          </p:nvSpPr>
          <p:spPr>
            <a:xfrm>
              <a:off x="838200" y="3371850"/>
              <a:ext cx="10515600" cy="628650"/>
            </a:xfrm>
            <a:prstGeom prst="roundRect">
              <a:avLst>
                <a:gd name="adj" fmla="val 12121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1009650" y="3514725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08580" y="355841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33906" y="3556000"/>
              <a:ext cx="24138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否则，如果是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普通 VIP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6667500" y="3571875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64008"/>
                  </a:moveTo>
                  <a:lnTo>
                    <a:pt x="457200" y="64008"/>
                  </a:lnTo>
                  <a:lnTo>
                    <a:pt x="457200" y="0"/>
                  </a:lnTo>
                  <a:lnTo>
                    <a:pt x="571500" y="114300"/>
                  </a:lnTo>
                  <a:lnTo>
                    <a:pt x="457200" y="228600"/>
                  </a:lnTo>
                  <a:lnTo>
                    <a:pt x="4572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515606" y="35560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去二层卡座</a:t>
              </a:r>
            </a:p>
          </p:txBody>
        </p:sp>
      </p:grpSp>
      <p:grpSp>
        <p:nvGrpSpPr>
          <p:cNvPr id="31" name="r3"/>
          <p:cNvGrpSpPr/>
          <p:nvPr/>
        </p:nvGrpSpPr>
        <p:grpSpPr>
          <a:xfrm>
            <a:off x="838200" y="4152900"/>
            <a:ext cx="10515600" cy="628650"/>
            <a:chOff x="838200" y="4152900"/>
            <a:chExt cx="10515600" cy="628650"/>
          </a:xfrm>
        </p:grpSpPr>
        <p:sp>
          <p:nvSpPr>
            <p:cNvPr id="25" name="Rectangle 25"/>
            <p:cNvSpPr/>
            <p:nvPr/>
          </p:nvSpPr>
          <p:spPr>
            <a:xfrm>
              <a:off x="838200" y="4152900"/>
              <a:ext cx="10515600" cy="628650"/>
            </a:xfrm>
            <a:prstGeom prst="roundRect">
              <a:avLst>
                <a:gd name="adj" fmla="val 1212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1009650" y="4295775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108580" y="43394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533906" y="433705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否则，如果在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邀请名单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6667500" y="4352925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64008"/>
                  </a:moveTo>
                  <a:lnTo>
                    <a:pt x="457200" y="64008"/>
                  </a:lnTo>
                  <a:lnTo>
                    <a:pt x="457200" y="0"/>
                  </a:lnTo>
                  <a:lnTo>
                    <a:pt x="571500" y="114300"/>
                  </a:lnTo>
                  <a:lnTo>
                    <a:pt x="457200" y="228600"/>
                  </a:lnTo>
                  <a:lnTo>
                    <a:pt x="4572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515606" y="43370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去大厅</a:t>
              </a:r>
            </a:p>
          </p:txBody>
        </p:sp>
      </p:grpSp>
      <p:grpSp>
        <p:nvGrpSpPr>
          <p:cNvPr id="38" name="r4"/>
          <p:cNvGrpSpPr/>
          <p:nvPr/>
        </p:nvGrpSpPr>
        <p:grpSpPr>
          <a:xfrm>
            <a:off x="838200" y="4933950"/>
            <a:ext cx="10515600" cy="628650"/>
            <a:chOff x="838200" y="4933950"/>
            <a:chExt cx="10515600" cy="628650"/>
          </a:xfrm>
        </p:grpSpPr>
        <p:sp>
          <p:nvSpPr>
            <p:cNvPr id="32" name="Rectangle 32"/>
            <p:cNvSpPr/>
            <p:nvPr/>
          </p:nvSpPr>
          <p:spPr>
            <a:xfrm>
              <a:off x="838200" y="4933950"/>
              <a:ext cx="10515600" cy="628650"/>
            </a:xfrm>
            <a:prstGeom prst="roundRect">
              <a:avLst>
                <a:gd name="adj" fmla="val 12121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1009650" y="5076825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108580" y="512051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533906" y="511810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否则（以上都不是）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6667500" y="5133975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64008"/>
                  </a:moveTo>
                  <a:lnTo>
                    <a:pt x="457200" y="64008"/>
                  </a:lnTo>
                  <a:lnTo>
                    <a:pt x="457200" y="0"/>
                  </a:lnTo>
                  <a:lnTo>
                    <a:pt x="571500" y="114300"/>
                  </a:lnTo>
                  <a:lnTo>
                    <a:pt x="457200" y="228600"/>
                  </a:lnTo>
                  <a:lnTo>
                    <a:pt x="4572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515606" y="51181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不能进入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6792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试一试：用几个独立的 if 来写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953000" cy="3133725"/>
            <a:chOff x="838200" y="2114550"/>
            <a:chExt cx="4953000" cy="31337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3133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133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2583752" cy="2894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(是顶级VIP) {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"顶层包厢";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(是VIP) {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"二层卡座";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(在邀请名单上) {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"大厅";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"不能进入";</a:t>
              </a:r>
            </a:p>
          </p:txBody>
        </p:sp>
      </p:grpSp>
      <p:grpSp>
        <p:nvGrpSpPr>
          <p:cNvPr id="22" name="run"/>
          <p:cNvGrpSpPr/>
          <p:nvPr/>
        </p:nvGrpSpPr>
        <p:grpSpPr>
          <a:xfrm>
            <a:off x="6277737" y="2120900"/>
            <a:ext cx="5076063" cy="1327150"/>
            <a:chOff x="6277737" y="2120900"/>
            <a:chExt cx="5076063" cy="1327150"/>
          </a:xfrm>
        </p:grpSpPr>
        <p:sp>
          <p:nvSpPr>
            <p:cNvPr id="13" name="TextBox 13"/>
            <p:cNvSpPr txBox="1"/>
            <p:nvPr/>
          </p:nvSpPr>
          <p:spPr>
            <a:xfrm>
              <a:off x="6277737" y="2120900"/>
              <a:ext cx="43695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来了一位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顶级 VIP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（顶级 VIP 也是 VIP）：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286500" y="2514600"/>
              <a:ext cx="50673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286500" y="251460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70510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400800" y="2609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591300" y="2609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781800" y="2609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080504" y="257175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48806" y="3032125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顶层包厢二层卡座不能进入</a:t>
              </a:r>
            </a:p>
          </p:txBody>
        </p:sp>
      </p:grpSp>
      <p:grpSp>
        <p:nvGrpSpPr>
          <p:cNvPr id="27" name="bad1"/>
          <p:cNvGrpSpPr/>
          <p:nvPr/>
        </p:nvGrpSpPr>
        <p:grpSpPr>
          <a:xfrm>
            <a:off x="6286500" y="3733800"/>
            <a:ext cx="5067300" cy="895350"/>
            <a:chOff x="6286500" y="3733800"/>
            <a:chExt cx="5067300" cy="895350"/>
          </a:xfrm>
        </p:grpSpPr>
        <p:sp>
          <p:nvSpPr>
            <p:cNvPr id="23" name="Rectangle 23"/>
            <p:cNvSpPr/>
            <p:nvPr/>
          </p:nvSpPr>
          <p:spPr>
            <a:xfrm>
              <a:off x="6286500" y="3733800"/>
              <a:ext cx="50673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286500" y="37338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87287" y="39116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问题 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382637" y="3860800"/>
              <a:ext cx="259511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顶级 VIP 也满足"是 VIP"，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被安排到了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两个地方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2" name="bad2"/>
          <p:cNvGrpSpPr/>
          <p:nvPr/>
        </p:nvGrpSpPr>
        <p:grpSpPr>
          <a:xfrm>
            <a:off x="6286500" y="4914900"/>
            <a:ext cx="5067300" cy="895350"/>
            <a:chOff x="6286500" y="4914900"/>
            <a:chExt cx="5067300" cy="895350"/>
          </a:xfrm>
        </p:grpSpPr>
        <p:sp>
          <p:nvSpPr>
            <p:cNvPr id="28" name="Rectangle 28"/>
            <p:cNvSpPr/>
            <p:nvPr/>
          </p:nvSpPr>
          <p:spPr>
            <a:xfrm>
              <a:off x="6286500" y="4914900"/>
              <a:ext cx="50673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6286500" y="49149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487287" y="50927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问题 2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382637" y="5041900"/>
              <a:ext cx="24203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最后一句每次都执行，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谁来都会输出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不能进入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2257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再试一试：用 if-else 一层套一层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3752850"/>
            <a:chOff x="838200" y="2114550"/>
            <a:chExt cx="5334000" cy="37528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3752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752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282825"/>
              <a:ext cx="3356991" cy="3509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(是顶级VIP) 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"顶层包厢";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(是VIP) 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"二层卡座";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if (在邀请名单上) 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cout &lt;&lt; "大厅";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} else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cout &lt;&lt; "不能进入";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ok"/>
          <p:cNvGrpSpPr/>
          <p:nvPr/>
        </p:nvGrpSpPr>
        <p:grpSpPr>
          <a:xfrm>
            <a:off x="6667500" y="2114550"/>
            <a:ext cx="4686300" cy="895350"/>
            <a:chOff x="6667500" y="2114550"/>
            <a:chExt cx="4686300" cy="895350"/>
          </a:xfrm>
        </p:grpSpPr>
        <p:sp>
          <p:nvSpPr>
            <p:cNvPr id="13" name="Rectangle 13"/>
            <p:cNvSpPr/>
            <p:nvPr/>
          </p:nvSpPr>
          <p:spPr>
            <a:xfrm>
              <a:off x="6667500" y="2114550"/>
              <a:ext cx="46863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868287" y="22796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结果正确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954137" y="2241550"/>
              <a:ext cx="28572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每个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只管前面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不成立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的客人，所以每人只去一处。</a:t>
              </a:r>
            </a:p>
          </p:txBody>
        </p:sp>
      </p:grpSp>
      <p:grpSp>
        <p:nvGrpSpPr>
          <p:cNvPr id="21" name="bad"/>
          <p:cNvGrpSpPr/>
          <p:nvPr/>
        </p:nvGrpSpPr>
        <p:grpSpPr>
          <a:xfrm>
            <a:off x="6667500" y="3429000"/>
            <a:ext cx="4686300" cy="895350"/>
            <a:chOff x="6667500" y="3429000"/>
            <a:chExt cx="4686300" cy="895350"/>
          </a:xfrm>
        </p:grpSpPr>
        <p:sp>
          <p:nvSpPr>
            <p:cNvPr id="17" name="Rectangle 17"/>
            <p:cNvSpPr/>
            <p:nvPr/>
          </p:nvSpPr>
          <p:spPr>
            <a:xfrm>
              <a:off x="6667500" y="3429000"/>
              <a:ext cx="46863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667500" y="34290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868287" y="3594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但是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15987" y="3556000"/>
              <a:ext cx="307568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规则每多一条，就要多套一层，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代码越来越往右挪，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很难读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6" name="q"/>
          <p:cNvGrpSpPr/>
          <p:nvPr/>
        </p:nvGrpSpPr>
        <p:grpSpPr>
          <a:xfrm>
            <a:off x="6667500" y="4743450"/>
            <a:ext cx="4686300" cy="895350"/>
            <a:chOff x="6667500" y="4743450"/>
            <a:chExt cx="4686300" cy="895350"/>
          </a:xfrm>
        </p:grpSpPr>
        <p:sp>
          <p:nvSpPr>
            <p:cNvPr id="22" name="Rectangle 22"/>
            <p:cNvSpPr/>
            <p:nvPr/>
          </p:nvSpPr>
          <p:spPr>
            <a:xfrm>
              <a:off x="6667500" y="4743450"/>
              <a:ext cx="46863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6667500" y="47434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868287" y="49085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735062" y="4870450"/>
              <a:ext cx="24203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能不能保持这个逻辑，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又把代码写得平整一些？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7732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 else { if … } 合并成 else if</a:t>
            </a:r>
          </a:p>
        </p:txBody>
      </p:sp>
      <p:grpSp>
        <p:nvGrpSpPr>
          <p:cNvPr id="13" name="left"/>
          <p:cNvGrpSpPr/>
          <p:nvPr/>
        </p:nvGrpSpPr>
        <p:grpSpPr>
          <a:xfrm>
            <a:off x="829437" y="2108200"/>
            <a:ext cx="4199763" cy="3092450"/>
            <a:chOff x="829437" y="2108200"/>
            <a:chExt cx="4199763" cy="3092450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082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一层套一层：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14600"/>
              <a:ext cx="4191000" cy="2686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14600"/>
              <a:ext cx="38100" cy="2686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749" y="2682875"/>
              <a:ext cx="1761744" cy="2442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(是顶级VIP) 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……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(是VIP) 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……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……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5" name="arrow"/>
          <p:cNvGrpSpPr/>
          <p:nvPr/>
        </p:nvGrpSpPr>
        <p:grpSpPr>
          <a:xfrm>
            <a:off x="5257800" y="3667125"/>
            <a:ext cx="666750" cy="285750"/>
            <a:chOff x="5257800" y="3667125"/>
            <a:chExt cx="666750" cy="285750"/>
          </a:xfrm>
        </p:grpSpPr>
        <p:sp>
          <p:nvSpPr>
            <p:cNvPr id="14" name="Freeform 14"/>
            <p:cNvSpPr/>
            <p:nvPr/>
          </p:nvSpPr>
          <p:spPr>
            <a:xfrm>
              <a:off x="5257800" y="3667125"/>
              <a:ext cx="666750" cy="285750"/>
            </a:xfrm>
            <a:custGeom>
              <a:avLst/>
              <a:gdLst/>
              <a:ahLst/>
              <a:cxnLst/>
              <a:rect l="l" t="t" r="r" b="b"/>
              <a:pathLst>
                <a:path w="666750" h="285750">
                  <a:moveTo>
                    <a:pt x="0" y="80010"/>
                  </a:moveTo>
                  <a:lnTo>
                    <a:pt x="523875" y="80010"/>
                  </a:lnTo>
                  <a:lnTo>
                    <a:pt x="523875" y="0"/>
                  </a:lnTo>
                  <a:lnTo>
                    <a:pt x="666750" y="142875"/>
                  </a:lnTo>
                  <a:lnTo>
                    <a:pt x="523875" y="285750"/>
                  </a:lnTo>
                  <a:lnTo>
                    <a:pt x="523875" y="205740"/>
                  </a:lnTo>
                  <a:lnTo>
                    <a:pt x="0" y="2057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0" name="right"/>
          <p:cNvGrpSpPr/>
          <p:nvPr/>
        </p:nvGrpSpPr>
        <p:grpSpPr>
          <a:xfrm>
            <a:off x="6163437" y="2120900"/>
            <a:ext cx="5190363" cy="3079750"/>
            <a:chOff x="6163437" y="2120900"/>
            <a:chExt cx="5190363" cy="3079750"/>
          </a:xfrm>
        </p:grpSpPr>
        <p:sp>
          <p:nvSpPr>
            <p:cNvPr id="16" name="TextBox 16"/>
            <p:cNvSpPr txBox="1"/>
            <p:nvPr/>
          </p:nvSpPr>
          <p:spPr>
            <a:xfrm>
              <a:off x="6163437" y="2120900"/>
              <a:ext cx="190810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合并成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172200" y="2514600"/>
              <a:ext cx="5181600" cy="2686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172200" y="2514600"/>
              <a:ext cx="38100" cy="2686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373749" y="2682875"/>
              <a:ext cx="2765044" cy="2442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(是顶级VIP) 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"顶层包厢";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else if (是VIP) {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"二层卡座";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else if (在邀请名单上) {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"大厅";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"不能进入";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511800"/>
              <a:ext cx="8387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就是"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里紧跟一个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"的简便写法：逻辑不变，代码不再越套越深。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5199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多分支的格式：if-else if-else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239000" cy="3162300"/>
            <a:chOff x="838200" y="2114550"/>
            <a:chExt cx="7239000" cy="3162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2390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162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41550"/>
              <a:ext cx="5161788" cy="2928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 (条件1) {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A;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条件1 成立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 else if (条件2) {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B;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条件1 不成立，条件2 成立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 else if (条件3) {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C;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前两个都不成立，条件3 成立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D;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以上条件都不成立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tip"/>
          <p:cNvGrpSpPr/>
          <p:nvPr/>
        </p:nvGrpSpPr>
        <p:grpSpPr>
          <a:xfrm>
            <a:off x="8382000" y="2114550"/>
            <a:ext cx="2971800" cy="1181100"/>
            <a:chOff x="8382000" y="2114550"/>
            <a:chExt cx="2971800" cy="1181100"/>
          </a:xfrm>
        </p:grpSpPr>
        <p:sp>
          <p:nvSpPr>
            <p:cNvPr id="13" name="Rectangle 13"/>
            <p:cNvSpPr/>
            <p:nvPr/>
          </p:nvSpPr>
          <p:spPr>
            <a:xfrm>
              <a:off x="8382000" y="2114550"/>
              <a:ext cx="2971800" cy="1181100"/>
            </a:xfrm>
            <a:prstGeom prst="roundRect">
              <a:avLst>
                <a:gd name="adj" fmla="val 6452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582787" y="2260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读法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582787" y="2546350"/>
              <a:ext cx="200533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读作"否则，如果"。</a:t>
              </a:r>
            </a:p>
          </p:txBody>
        </p:sp>
      </p:grpSp>
      <p:grpSp>
        <p:nvGrpSpPr>
          <p:cNvPr id="20" name="tip2"/>
          <p:cNvGrpSpPr/>
          <p:nvPr/>
        </p:nvGrpSpPr>
        <p:grpSpPr>
          <a:xfrm>
            <a:off x="8382000" y="3429000"/>
            <a:ext cx="2971800" cy="895350"/>
            <a:chOff x="8382000" y="3429000"/>
            <a:chExt cx="2971800" cy="895350"/>
          </a:xfrm>
        </p:grpSpPr>
        <p:sp>
          <p:nvSpPr>
            <p:cNvPr id="17" name="Rectangle 17"/>
            <p:cNvSpPr/>
            <p:nvPr/>
          </p:nvSpPr>
          <p:spPr>
            <a:xfrm>
              <a:off x="8382000" y="3429000"/>
              <a:ext cx="29718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582787" y="3594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30487" y="3556000"/>
              <a:ext cx="157937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可以有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任意多个。</a:t>
              </a:r>
            </a:p>
          </p:txBody>
        </p:sp>
      </p:grpSp>
      <p:grpSp>
        <p:nvGrpSpPr>
          <p:cNvPr id="24" name="note"/>
          <p:cNvGrpSpPr/>
          <p:nvPr/>
        </p:nvGrpSpPr>
        <p:grpSpPr>
          <a:xfrm>
            <a:off x="838200" y="5448300"/>
            <a:ext cx="10515600" cy="552450"/>
            <a:chOff x="838200" y="5448300"/>
            <a:chExt cx="10515600" cy="552450"/>
          </a:xfrm>
        </p:grpSpPr>
        <p:sp>
          <p:nvSpPr>
            <p:cNvPr id="21" name="Rectangle 21"/>
            <p:cNvSpPr/>
            <p:nvPr/>
          </p:nvSpPr>
          <p:spPr>
            <a:xfrm>
              <a:off x="838200" y="54483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974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49349" y="5619750"/>
              <a:ext cx="857936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P40「3.3 分支嵌套」标题旁写下：if (条件1) {…} else if (条件2) {…} else {…}</a:t>
              </a:r>
            </a:p>
          </p:txBody>
        </p:sp>
      </p:grpSp>
      <p:grpSp>
        <p:nvGrpSpPr>
          <p:cNvPr id="26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5" name="TextBox 25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8915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执行过程：从上往下，找到第一个成立的就停</a:t>
            </a:r>
          </a:p>
        </p:txBody>
      </p:sp>
      <p:grpSp>
        <p:nvGrpSpPr>
          <p:cNvPr id="50" name="flow"/>
          <p:cNvGrpSpPr/>
          <p:nvPr/>
        </p:nvGrpSpPr>
        <p:grpSpPr>
          <a:xfrm>
            <a:off x="857250" y="2381250"/>
            <a:ext cx="9525000" cy="3152775"/>
            <a:chOff x="857250" y="2381250"/>
            <a:chExt cx="9525000" cy="3152775"/>
          </a:xfrm>
        </p:grpSpPr>
        <p:sp>
          <p:nvSpPr>
            <p:cNvPr id="9" name="Freeform 9"/>
            <p:cNvSpPr/>
            <p:nvPr/>
          </p:nvSpPr>
          <p:spPr>
            <a:xfrm>
              <a:off x="857250" y="2381250"/>
              <a:ext cx="1905000" cy="762000"/>
            </a:xfrm>
            <a:custGeom>
              <a:avLst/>
              <a:gdLst/>
              <a:ahLst/>
              <a:cxnLst/>
              <a:rect l="l" t="t" r="r" b="b"/>
              <a:pathLst>
                <a:path w="1905000" h="762000">
                  <a:moveTo>
                    <a:pt x="952500" y="0"/>
                  </a:moveTo>
                  <a:lnTo>
                    <a:pt x="1905000" y="381000"/>
                  </a:lnTo>
                  <a:lnTo>
                    <a:pt x="952500" y="762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407100" y="2635250"/>
              <a:ext cx="805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条件1？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238250" y="3762375"/>
              <a:ext cx="1143000" cy="476250"/>
            </a:xfrm>
            <a:prstGeom prst="rect">
              <a:avLst/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30197" y="3870325"/>
              <a:ext cx="1591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1809750" y="3143250"/>
              <a:ext cx="9525" cy="533400"/>
            </a:xfrm>
            <a:custGeom>
              <a:avLst/>
              <a:gdLst/>
              <a:ahLst/>
              <a:cxnLst/>
              <a:rect l="l" t="t" r="r" b="b"/>
              <a:pathLst>
                <a:path w="9525"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743075" y="36576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896999" y="33147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2762250" y="2762250"/>
              <a:ext cx="666750" cy="9525"/>
            </a:xfrm>
            <a:custGeom>
              <a:avLst/>
              <a:gdLst/>
              <a:ahLst/>
              <a:cxnLst/>
              <a:rect l="l" t="t" r="r" b="b"/>
              <a:pathLst>
                <a:path w="666750" h="9525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3409950" y="26955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849499" y="2457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24250" y="2381250"/>
              <a:ext cx="1905000" cy="762000"/>
            </a:xfrm>
            <a:custGeom>
              <a:avLst/>
              <a:gdLst/>
              <a:ahLst/>
              <a:cxnLst/>
              <a:rect l="l" t="t" r="r" b="b"/>
              <a:pathLst>
                <a:path w="1905000" h="762000">
                  <a:moveTo>
                    <a:pt x="952500" y="0"/>
                  </a:moveTo>
                  <a:lnTo>
                    <a:pt x="1905000" y="381000"/>
                  </a:lnTo>
                  <a:lnTo>
                    <a:pt x="952500" y="762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074100" y="2635250"/>
              <a:ext cx="805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条件2？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905250" y="3762375"/>
              <a:ext cx="1143000" cy="476250"/>
            </a:xfrm>
            <a:prstGeom prst="rect">
              <a:avLst/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397197" y="3870325"/>
              <a:ext cx="1591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4476750" y="3143250"/>
              <a:ext cx="9525" cy="533400"/>
            </a:xfrm>
            <a:custGeom>
              <a:avLst/>
              <a:gdLst/>
              <a:ahLst/>
              <a:cxnLst/>
              <a:rect l="l" t="t" r="r" b="b"/>
              <a:pathLst>
                <a:path w="9525"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4410075" y="36576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563999" y="33147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5429250" y="2762250"/>
              <a:ext cx="666750" cy="9525"/>
            </a:xfrm>
            <a:custGeom>
              <a:avLst/>
              <a:gdLst/>
              <a:ahLst/>
              <a:cxnLst/>
              <a:rect l="l" t="t" r="r" b="b"/>
              <a:pathLst>
                <a:path w="666750" h="9525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6076950" y="26955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5516499" y="2457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6191250" y="2381250"/>
              <a:ext cx="1905000" cy="762000"/>
            </a:xfrm>
            <a:custGeom>
              <a:avLst/>
              <a:gdLst/>
              <a:ahLst/>
              <a:cxnLst/>
              <a:rect l="l" t="t" r="r" b="b"/>
              <a:pathLst>
                <a:path w="1905000" h="762000">
                  <a:moveTo>
                    <a:pt x="952500" y="0"/>
                  </a:moveTo>
                  <a:lnTo>
                    <a:pt x="1905000" y="381000"/>
                  </a:lnTo>
                  <a:lnTo>
                    <a:pt x="952500" y="762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741100" y="2635250"/>
              <a:ext cx="805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条件3？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6572250" y="3762375"/>
              <a:ext cx="1143000" cy="476250"/>
            </a:xfrm>
            <a:prstGeom prst="rect">
              <a:avLst/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064197" y="3870325"/>
              <a:ext cx="1591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7143750" y="3143250"/>
              <a:ext cx="9525" cy="533400"/>
            </a:xfrm>
            <a:custGeom>
              <a:avLst/>
              <a:gdLst/>
              <a:ahLst/>
              <a:cxnLst/>
              <a:rect l="l" t="t" r="r" b="b"/>
              <a:pathLst>
                <a:path w="9525"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077075" y="36576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230999" y="33147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9239250" y="3762375"/>
              <a:ext cx="1143000" cy="476250"/>
            </a:xfrm>
            <a:prstGeom prst="rect">
              <a:avLst/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9731197" y="3870325"/>
              <a:ext cx="1591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8096250" y="2762250"/>
              <a:ext cx="1714500" cy="904875"/>
            </a:xfrm>
            <a:custGeom>
              <a:avLst/>
              <a:gdLst/>
              <a:ahLst/>
              <a:cxnLst/>
              <a:rect l="l" t="t" r="r" b="b"/>
              <a:pathLst>
                <a:path w="1714500" h="904875">
                  <a:moveTo>
                    <a:pt x="0" y="0"/>
                  </a:moveTo>
                  <a:lnTo>
                    <a:pt x="1714500" y="0"/>
                  </a:lnTo>
                  <a:lnTo>
                    <a:pt x="1714500" y="904875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39" name="Freeform 39"/>
            <p:cNvSpPr/>
            <p:nvPr/>
          </p:nvSpPr>
          <p:spPr>
            <a:xfrm>
              <a:off x="9744075" y="3648075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183499" y="2457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1809750" y="423862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4476750" y="423862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143750" y="423862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9810750" y="423862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5" name="Freeform 45"/>
            <p:cNvSpPr/>
            <p:nvPr/>
          </p:nvSpPr>
          <p:spPr>
            <a:xfrm>
              <a:off x="1809750" y="4667250"/>
              <a:ext cx="8001000" cy="9525"/>
            </a:xfrm>
            <a:custGeom>
              <a:avLst/>
              <a:gdLst/>
              <a:ahLst/>
              <a:cxnLst/>
              <a:rect l="l" t="t" r="r" b="b"/>
              <a:pathLst>
                <a:path w="8001000" h="9525">
                  <a:moveTo>
                    <a:pt x="0" y="0"/>
                  </a:moveTo>
                  <a:lnTo>
                    <a:pt x="8001000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6" name="Line 46"/>
            <p:cNvSpPr/>
            <p:nvPr/>
          </p:nvSpPr>
          <p:spPr>
            <a:xfrm>
              <a:off x="5810250" y="4667250"/>
              <a:ext cx="9525" cy="295275"/>
            </a:xfrm>
            <a:custGeom>
              <a:avLst/>
              <a:gdLst/>
              <a:ahLst/>
              <a:cxnLst/>
              <a:rect l="l" t="t" r="r" b="b"/>
              <a:pathLst>
                <a:path w="9525" h="295275">
                  <a:moveTo>
                    <a:pt x="0" y="0"/>
                  </a:moveTo>
                  <a:lnTo>
                    <a:pt x="0" y="2952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7" name="Freeform 47"/>
            <p:cNvSpPr/>
            <p:nvPr/>
          </p:nvSpPr>
          <p:spPr>
            <a:xfrm>
              <a:off x="5743575" y="49434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8" name="Rectangle 48"/>
            <p:cNvSpPr/>
            <p:nvPr/>
          </p:nvSpPr>
          <p:spPr>
            <a:xfrm>
              <a:off x="4762500" y="5057775"/>
              <a:ext cx="209550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5246561" y="516890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后面的代码</a:t>
              </a:r>
            </a:p>
          </p:txBody>
        </p:sp>
      </p:grpSp>
      <p:grpSp>
        <p:nvGrpSpPr>
          <p:cNvPr id="55" name="key"/>
          <p:cNvGrpSpPr/>
          <p:nvPr/>
        </p:nvGrpSpPr>
        <p:grpSpPr>
          <a:xfrm>
            <a:off x="838200" y="5715000"/>
            <a:ext cx="10515600" cy="561975"/>
            <a:chOff x="838200" y="5715000"/>
            <a:chExt cx="10515600" cy="561975"/>
          </a:xfrm>
        </p:grpSpPr>
        <p:sp>
          <p:nvSpPr>
            <p:cNvPr id="51" name="Rectangle 51"/>
            <p:cNvSpPr/>
            <p:nvPr/>
          </p:nvSpPr>
          <p:spPr>
            <a:xfrm>
              <a:off x="838200" y="57150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52" name="Rectangle 52"/>
            <p:cNvSpPr/>
            <p:nvPr/>
          </p:nvSpPr>
          <p:spPr>
            <a:xfrm>
              <a:off x="838200" y="57150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1039368" y="5883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关键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668018" y="5883275"/>
              <a:ext cx="85961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一旦某个条件成立，执行完它的代码块就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跳出整个结构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最多只执行一个。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跟着保安走一遍：四位客人分别去哪？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114550"/>
            <a:ext cx="10515600" cy="590550"/>
            <a:chOff x="838200" y="21145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727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客人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337" y="2272792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依次检查了哪些规则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20837" y="22727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去哪里</a:t>
              </a:r>
            </a:p>
          </p:txBody>
        </p:sp>
      </p:grpSp>
      <p:grpSp>
        <p:nvGrpSpPr>
          <p:cNvPr id="24" name="table-w"/>
          <p:cNvGrpSpPr/>
          <p:nvPr/>
        </p:nvGrpSpPr>
        <p:grpSpPr>
          <a:xfrm>
            <a:off x="838200" y="2873375"/>
            <a:ext cx="2476500" cy="2203450"/>
            <a:chOff x="838200" y="2873375"/>
            <a:chExt cx="2476500" cy="2203450"/>
          </a:xfrm>
        </p:grpSpPr>
        <p:sp>
          <p:nvSpPr>
            <p:cNvPr id="14" name="TextBox 14"/>
            <p:cNvSpPr txBox="1"/>
            <p:nvPr/>
          </p:nvSpPr>
          <p:spPr>
            <a:xfrm>
              <a:off x="981837" y="2873375"/>
              <a:ext cx="8965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顶级 VIP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2956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95650"/>
              <a:ext cx="2476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463925"/>
              <a:ext cx="8965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 VIP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88620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4041775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邀请名单上的客人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4767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476750"/>
              <a:ext cx="2476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6323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路人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506730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answers"/>
          <p:cNvGrpSpPr/>
          <p:nvPr/>
        </p:nvGrpSpPr>
        <p:grpSpPr>
          <a:xfrm>
            <a:off x="3314700" y="2860675"/>
            <a:ext cx="8039100" cy="2216150"/>
            <a:chOff x="3314700" y="2860675"/>
            <a:chExt cx="8039100" cy="2216150"/>
          </a:xfrm>
        </p:grpSpPr>
        <p:sp>
          <p:nvSpPr>
            <p:cNvPr id="25" name="Line 25"/>
            <p:cNvSpPr/>
            <p:nvPr/>
          </p:nvSpPr>
          <p:spPr>
            <a:xfrm>
              <a:off x="3314700" y="32956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3314700" y="3295650"/>
              <a:ext cx="8039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Line 27"/>
            <p:cNvSpPr/>
            <p:nvPr/>
          </p:nvSpPr>
          <p:spPr>
            <a:xfrm>
              <a:off x="3314700" y="388620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3314700" y="44767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3314700" y="4476750"/>
              <a:ext cx="8039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3314700" y="506730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3458337" y="2873375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① 成立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20837" y="286067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顶层包厢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458337" y="3463925"/>
              <a:ext cx="18681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① 不成立 → ② 成立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220837" y="345122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二层卡座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458337" y="4054475"/>
              <a:ext cx="22814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① → ② 不成立 → ③ 成立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220837" y="40417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大厅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458337" y="4645025"/>
              <a:ext cx="21714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①②③ 都不成立 → else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220837" y="463232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不能进入</a:t>
              </a:r>
            </a:p>
          </p:txBody>
        </p:sp>
      </p:grpSp>
      <p:grpSp>
        <p:nvGrpSpPr>
          <p:cNvPr id="43" name="tip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40" name="Rectangle 40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86687" y="5511800"/>
              <a:ext cx="67461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顶级 VIP 在第 ① 条就安排好了，保安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不会再问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他是不是普通 VIP。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多分支的三个要点</a:t>
            </a:r>
          </a:p>
        </p:txBody>
      </p:sp>
      <p:grpSp>
        <p:nvGrpSpPr>
          <p:cNvPr id="14" name="pt1"/>
          <p:cNvGrpSpPr/>
          <p:nvPr/>
        </p:nvGrpSpPr>
        <p:grpSpPr>
          <a:xfrm>
            <a:off x="838200" y="2152650"/>
            <a:ext cx="10515600" cy="857250"/>
            <a:chOff x="838200" y="2152650"/>
            <a:chExt cx="10515600" cy="857250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10515600" cy="85725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390775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21037" y="24476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1244" y="24257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择一执行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534537" y="2451100"/>
              <a:ext cx="6269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从上往下检查，执行第一个成立的分支，然后跳出整个结构。</a:t>
              </a:r>
            </a:p>
          </p:txBody>
        </p:sp>
      </p:grpSp>
      <p:grpSp>
        <p:nvGrpSpPr>
          <p:cNvPr id="20" name="pt2"/>
          <p:cNvGrpSpPr/>
          <p:nvPr/>
        </p:nvGrpSpPr>
        <p:grpSpPr>
          <a:xfrm>
            <a:off x="838200" y="3200400"/>
            <a:ext cx="10515600" cy="857250"/>
            <a:chOff x="838200" y="3200400"/>
            <a:chExt cx="10515600" cy="857250"/>
          </a:xfrm>
        </p:grpSpPr>
        <p:sp>
          <p:nvSpPr>
            <p:cNvPr id="15" name="Rectangle 15"/>
            <p:cNvSpPr/>
            <p:nvPr/>
          </p:nvSpPr>
          <p:spPr>
            <a:xfrm>
              <a:off x="838200" y="3200400"/>
              <a:ext cx="10515600" cy="85725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009650" y="3438525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121037" y="349542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1244" y="3486150"/>
              <a:ext cx="11650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兜底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534537" y="3511550"/>
              <a:ext cx="55746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所有条件都不成立时执行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后面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不写条件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6" name="pt3"/>
          <p:cNvGrpSpPr/>
          <p:nvPr/>
        </p:nvGrpSpPr>
        <p:grpSpPr>
          <a:xfrm>
            <a:off x="838200" y="4248150"/>
            <a:ext cx="10515600" cy="857250"/>
            <a:chOff x="838200" y="4248150"/>
            <a:chExt cx="10515600" cy="857250"/>
          </a:xfrm>
        </p:grpSpPr>
        <p:sp>
          <p:nvSpPr>
            <p:cNvPr id="21" name="Rectangle 21"/>
            <p:cNvSpPr/>
            <p:nvPr/>
          </p:nvSpPr>
          <p:spPr>
            <a:xfrm>
              <a:off x="838200" y="4248150"/>
              <a:ext cx="10515600" cy="85725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1009650" y="4486275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121037" y="45431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71244" y="4533900"/>
              <a:ext cx="16900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可以不写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534537" y="4559300"/>
              <a:ext cx="64545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不写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时，如果所有条件都不成立，就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一个分支都不执行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1" name="warn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4102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987" y="5575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易错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86687" y="5588000"/>
              <a:ext cx="660502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(score &lt; 60)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错误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后面直接跟大括号。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什么时候用多分支：选项之间互斥</a:t>
            </a:r>
          </a:p>
        </p:txBody>
      </p:sp>
      <p:grpSp>
        <p:nvGrpSpPr>
          <p:cNvPr id="15" name="light"/>
          <p:cNvGrpSpPr/>
          <p:nvPr/>
        </p:nvGrpSpPr>
        <p:grpSpPr>
          <a:xfrm>
            <a:off x="838200" y="2114550"/>
            <a:ext cx="5067300" cy="3048000"/>
            <a:chOff x="838200" y="2114550"/>
            <a:chExt cx="5067300" cy="30480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3048000"/>
            </a:xfrm>
            <a:prstGeom prst="roundRect">
              <a:avLst>
                <a:gd name="adj" fmla="val 312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305050"/>
              <a:ext cx="204373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交通信号灯：互斥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418" y="2679700"/>
              <a:ext cx="3160014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要么红灯，要么黄灯，要么绿灯，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不可能同时亮两种。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066800" y="3695700"/>
              <a:ext cx="4610100" cy="1076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066800" y="3695700"/>
              <a:ext cx="38100" cy="1076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68730" y="3854450"/>
              <a:ext cx="2453640" cy="8267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(红灯) { 停车;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(黄灯) { 减速;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{ 通行; }</a:t>
              </a:r>
            </a:p>
          </p:txBody>
        </p:sp>
      </p:grpSp>
      <p:grpSp>
        <p:nvGrpSpPr>
          <p:cNvPr id="22" name="buffet"/>
          <p:cNvGrpSpPr/>
          <p:nvPr/>
        </p:nvGrpSpPr>
        <p:grpSpPr>
          <a:xfrm>
            <a:off x="6286500" y="2114550"/>
            <a:ext cx="5067300" cy="3048000"/>
            <a:chOff x="6286500" y="2114550"/>
            <a:chExt cx="5067300" cy="3048000"/>
          </a:xfrm>
        </p:grpSpPr>
        <p:sp>
          <p:nvSpPr>
            <p:cNvPr id="16" name="Rectangle 16"/>
            <p:cNvSpPr/>
            <p:nvPr/>
          </p:nvSpPr>
          <p:spPr>
            <a:xfrm>
              <a:off x="6286500" y="2114550"/>
              <a:ext cx="5067300" cy="3048000"/>
            </a:xfrm>
            <a:prstGeom prst="roundRect">
              <a:avLst>
                <a:gd name="adj" fmla="val 3125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05575" y="2305050"/>
              <a:ext cx="229682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自助餐选菜：不互斥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06718" y="2679700"/>
              <a:ext cx="2112264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鸡翅、牛排、三文鱼，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想吃几样就拿几样。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515100" y="3695700"/>
              <a:ext cx="4610100" cy="1076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515100" y="3695700"/>
              <a:ext cx="38100" cy="1076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717030" y="3854450"/>
              <a:ext cx="3025140" cy="8267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(想吃鸡翅) { 拿鸡翅;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(想吃牛排) { 拿牛排;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(想吃三文鱼) { …… }</a:t>
              </a:r>
            </a:p>
          </p:txBody>
        </p:sp>
      </p:grpSp>
      <p:grpSp>
        <p:nvGrpSpPr>
          <p:cNvPr id="27" name="concl"/>
          <p:cNvGrpSpPr/>
          <p:nvPr/>
        </p:nvGrpSpPr>
        <p:grpSpPr>
          <a:xfrm>
            <a:off x="838200" y="5391150"/>
            <a:ext cx="10515600" cy="571500"/>
            <a:chOff x="838200" y="5391150"/>
            <a:chExt cx="10515600" cy="571500"/>
          </a:xfrm>
        </p:grpSpPr>
        <p:sp>
          <p:nvSpPr>
            <p:cNvPr id="23" name="Rectangle 23"/>
            <p:cNvSpPr/>
            <p:nvPr/>
          </p:nvSpPr>
          <p:spPr>
            <a:xfrm>
              <a:off x="838200" y="53911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3911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987" y="5556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6687" y="5568950"/>
              <a:ext cx="88643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选项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互斥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、只能选一个，用多分支；选项可以同时成立、都要处理，用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多个独立的 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条件的顺序会影响结果</a:t>
            </a:r>
          </a:p>
        </p:txBody>
      </p:sp>
      <p:grpSp>
        <p:nvGrpSpPr>
          <p:cNvPr id="13" name="a"/>
          <p:cNvGrpSpPr/>
          <p:nvPr/>
        </p:nvGrpSpPr>
        <p:grpSpPr>
          <a:xfrm>
            <a:off x="829056" y="2108200"/>
            <a:ext cx="4962144" cy="2197100"/>
            <a:chOff x="829056" y="2108200"/>
            <a:chExt cx="4962144" cy="21971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26577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写法 ①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：先判断大的范围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14600"/>
              <a:ext cx="495300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1460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2667000"/>
              <a:ext cx="2496820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(x &gt; 10)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"大于10";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(x &gt; 5)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"大于5";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b"/>
          <p:cNvGrpSpPr/>
          <p:nvPr/>
        </p:nvGrpSpPr>
        <p:grpSpPr>
          <a:xfrm>
            <a:off x="6277356" y="2108200"/>
            <a:ext cx="5076444" cy="2197100"/>
            <a:chOff x="6277356" y="2108200"/>
            <a:chExt cx="5076444" cy="2197100"/>
          </a:xfrm>
        </p:grpSpPr>
        <p:sp>
          <p:nvSpPr>
            <p:cNvPr id="14" name="TextBox 14"/>
            <p:cNvSpPr txBox="1"/>
            <p:nvPr/>
          </p:nvSpPr>
          <p:spPr>
            <a:xfrm>
              <a:off x="6277356" y="2108200"/>
              <a:ext cx="19307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写法 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：顺序对调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514600"/>
              <a:ext cx="506730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51460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87287" y="2667000"/>
              <a:ext cx="2496820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(x &gt; 5)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"大于5";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(x &gt; 10)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"大于10";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7" name="ra"/>
          <p:cNvGrpSpPr/>
          <p:nvPr/>
        </p:nvGrpSpPr>
        <p:grpSpPr>
          <a:xfrm>
            <a:off x="838200" y="4438650"/>
            <a:ext cx="4953000" cy="1200150"/>
            <a:chOff x="838200" y="4438650"/>
            <a:chExt cx="4953000" cy="1200150"/>
          </a:xfrm>
        </p:grpSpPr>
        <p:sp>
          <p:nvSpPr>
            <p:cNvPr id="19" name="Rectangle 19"/>
            <p:cNvSpPr/>
            <p:nvPr/>
          </p:nvSpPr>
          <p:spPr>
            <a:xfrm>
              <a:off x="838200" y="4438650"/>
              <a:ext cx="49530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43865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62915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52500" y="45339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1143000" y="45339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1333500" y="45339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632204" y="44958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01268" y="4946650"/>
              <a:ext cx="66636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大于10</a:t>
              </a:r>
            </a:p>
          </p:txBody>
        </p:sp>
      </p:grpSp>
      <p:grpSp>
        <p:nvGrpSpPr>
          <p:cNvPr id="37" name="rb"/>
          <p:cNvGrpSpPr/>
          <p:nvPr/>
        </p:nvGrpSpPr>
        <p:grpSpPr>
          <a:xfrm>
            <a:off x="6278118" y="4438650"/>
            <a:ext cx="5075682" cy="1624457"/>
            <a:chOff x="6278118" y="4438650"/>
            <a:chExt cx="5075682" cy="1624457"/>
          </a:xfrm>
        </p:grpSpPr>
        <p:sp>
          <p:nvSpPr>
            <p:cNvPr id="28" name="Rectangle 28"/>
            <p:cNvSpPr/>
            <p:nvPr/>
          </p:nvSpPr>
          <p:spPr>
            <a:xfrm>
              <a:off x="6286500" y="4438650"/>
              <a:ext cx="5067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6286500" y="443865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286500" y="462915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6400800" y="45339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6591300" y="45339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6781800" y="45339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080504" y="44958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449568" y="4946650"/>
              <a:ext cx="55111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大于5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278118" y="5740400"/>
              <a:ext cx="303763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&gt; 10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这个分支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永远走不到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32317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3-7　肥胖问题（洛谷 P5714）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828800"/>
            <a:chOff x="838200" y="2038350"/>
            <a:chExt cx="10515600" cy="1828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828800"/>
            </a:xfrm>
            <a:prstGeom prst="roundRect">
              <a:avLst>
                <a:gd name="adj" fmla="val 520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216150"/>
              <a:ext cx="7296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输入体重 m（千克）和身高 h（米），计算 BMI = m ÷ (h × h)，然后：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565400"/>
              <a:ext cx="6479527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BMI 小于 18.5：输出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Underweight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（体重过轻）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BMI 大于等于 18.5 且小于 24：输出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Normal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（正常）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BMI 大于等于 24：先输出 BMI 的值，换行，再输出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Overweight</a:t>
              </a:r>
            </a:p>
          </p:txBody>
        </p:sp>
      </p:grpSp>
      <p:grpSp>
        <p:nvGrpSpPr>
          <p:cNvPr id="29" name="samples"/>
          <p:cNvGrpSpPr/>
          <p:nvPr/>
        </p:nvGrpSpPr>
        <p:grpSpPr>
          <a:xfrm>
            <a:off x="838200" y="4095750"/>
            <a:ext cx="6705600" cy="1485900"/>
            <a:chOff x="838200" y="4095750"/>
            <a:chExt cx="6705600" cy="1485900"/>
          </a:xfrm>
        </p:grpSpPr>
        <p:sp>
          <p:nvSpPr>
            <p:cNvPr id="13" name="Rectangle 13"/>
            <p:cNvSpPr/>
            <p:nvPr/>
          </p:nvSpPr>
          <p:spPr>
            <a:xfrm>
              <a:off x="838200" y="4095750"/>
              <a:ext cx="3238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4095750"/>
              <a:ext cx="3238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286250"/>
              <a:ext cx="3238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52500" y="4191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143000" y="4191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1333500" y="4191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632204" y="4165600"/>
              <a:ext cx="3110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例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01268" y="4603750"/>
              <a:ext cx="823532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70 1.75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Normal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4305300" y="4095750"/>
              <a:ext cx="3238500" cy="1485900"/>
            </a:xfrm>
            <a:prstGeom prst="roundRect">
              <a:avLst>
                <a:gd name="adj" fmla="val 512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4305300" y="4095750"/>
              <a:ext cx="3238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05300" y="4286250"/>
              <a:ext cx="3238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419600" y="4191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4610100" y="4191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4800600" y="4191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099304" y="4165600"/>
              <a:ext cx="3110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例 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468368" y="4603750"/>
              <a:ext cx="1169289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90 1.8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27.7778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Overweight</a:t>
              </a:r>
            </a:p>
          </p:txBody>
        </p:sp>
      </p:grpSp>
      <p:grpSp>
        <p:nvGrpSpPr>
          <p:cNvPr id="34" name="ask"/>
          <p:cNvGrpSpPr/>
          <p:nvPr/>
        </p:nvGrpSpPr>
        <p:grpSpPr>
          <a:xfrm>
            <a:off x="7772400" y="4095750"/>
            <a:ext cx="3581400" cy="895350"/>
            <a:chOff x="7772400" y="4095750"/>
            <a:chExt cx="3581400" cy="895350"/>
          </a:xfrm>
        </p:grpSpPr>
        <p:sp>
          <p:nvSpPr>
            <p:cNvPr id="30" name="Rectangle 30"/>
            <p:cNvSpPr/>
            <p:nvPr/>
          </p:nvSpPr>
          <p:spPr>
            <a:xfrm>
              <a:off x="7772400" y="4095750"/>
              <a:ext cx="35814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7772400" y="40957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973187" y="42608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839962" y="4222750"/>
              <a:ext cx="17650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三种结果互斥吗？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该用哪种结构？</a:t>
              </a:r>
            </a:p>
          </p:txBody>
        </p:sp>
      </p:grpSp>
      <p:grpSp>
        <p:nvGrpSpPr>
          <p:cNvPr id="36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5" name="TextBox 35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把三种情况画在数轴上</a:t>
            </a:r>
          </a:p>
        </p:txBody>
      </p:sp>
      <p:grpSp>
        <p:nvGrpSpPr>
          <p:cNvPr id="19" name="axis"/>
          <p:cNvGrpSpPr/>
          <p:nvPr/>
        </p:nvGrpSpPr>
        <p:grpSpPr>
          <a:xfrm>
            <a:off x="1047750" y="2324100"/>
            <a:ext cx="10096500" cy="1488694"/>
            <a:chOff x="1047750" y="2324100"/>
            <a:chExt cx="10096500" cy="1488694"/>
          </a:xfrm>
        </p:grpSpPr>
        <p:sp>
          <p:nvSpPr>
            <p:cNvPr id="9" name="Rectangle 9"/>
            <p:cNvSpPr/>
            <p:nvPr/>
          </p:nvSpPr>
          <p:spPr>
            <a:xfrm>
              <a:off x="1047750" y="2476500"/>
              <a:ext cx="3048000" cy="762000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30686" y="2724150"/>
              <a:ext cx="16821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Underweight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4095750" y="2476500"/>
              <a:ext cx="3429000" cy="762000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348212" y="2724150"/>
              <a:ext cx="92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Normal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524750" y="2476500"/>
              <a:ext cx="3619500" cy="7620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541519" y="2724150"/>
              <a:ext cx="15859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Overweight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095750" y="2324100"/>
              <a:ext cx="9525" cy="1066800"/>
            </a:xfrm>
            <a:custGeom>
              <a:avLst/>
              <a:gdLst/>
              <a:ahLst/>
              <a:cxnLst/>
              <a:rect l="l" t="t" r="r" b="b"/>
              <a:pathLst>
                <a:path w="9525"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noFill/>
            <a:ln w="28575">
              <a:solidFill>
                <a:schemeClr val="dk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820058" y="346075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18.5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7524750" y="2324100"/>
              <a:ext cx="9525" cy="1066800"/>
            </a:xfrm>
            <a:custGeom>
              <a:avLst/>
              <a:gdLst/>
              <a:ahLst/>
              <a:cxnLst/>
              <a:rect l="l" t="t" r="r" b="b"/>
              <a:pathLst>
                <a:path w="9525" h="1066800">
                  <a:moveTo>
                    <a:pt x="0" y="0"/>
                  </a:moveTo>
                  <a:lnTo>
                    <a:pt x="0" y="1066800"/>
                  </a:lnTo>
                </a:path>
              </a:pathLst>
            </a:custGeom>
            <a:noFill/>
            <a:ln w="28575">
              <a:solidFill>
                <a:schemeClr val="dk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382332" y="34607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</p:grpSp>
      <p:grpSp>
        <p:nvGrpSpPr>
          <p:cNvPr id="21" name="steps"/>
          <p:cNvGrpSpPr/>
          <p:nvPr/>
        </p:nvGrpSpPr>
        <p:grpSpPr>
          <a:xfrm>
            <a:off x="829437" y="4184650"/>
            <a:ext cx="7084060" cy="1099376"/>
            <a:chOff x="829437" y="4184650"/>
            <a:chExt cx="7084060" cy="1099376"/>
          </a:xfrm>
        </p:grpSpPr>
        <p:sp>
          <p:nvSpPr>
            <p:cNvPr id="20" name="TextBox 20"/>
            <p:cNvSpPr txBox="1"/>
            <p:nvPr/>
          </p:nvSpPr>
          <p:spPr>
            <a:xfrm>
              <a:off x="829437" y="4184650"/>
              <a:ext cx="7084060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先判断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bmi &lt; 18.5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：成立就是 Underweight。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不成立，说明 bmi ≥ 18.5，只需再判断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bmi &lt; 24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：成立就是 Normal。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还不成立，说明 bmi ≥ 24，剩下的就是 Overweight，用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3" name="tip"/>
          <p:cNvGrpSpPr/>
          <p:nvPr/>
        </p:nvGrpSpPr>
        <p:grpSpPr>
          <a:xfrm>
            <a:off x="830199" y="5715000"/>
            <a:ext cx="6944160" cy="308991"/>
            <a:chOff x="830199" y="5715000"/>
            <a:chExt cx="6944160" cy="308991"/>
          </a:xfrm>
        </p:grpSpPr>
        <p:sp>
          <p:nvSpPr>
            <p:cNvPr id="22" name="TextBox 22"/>
            <p:cNvSpPr txBox="1"/>
            <p:nvPr/>
          </p:nvSpPr>
          <p:spPr>
            <a:xfrm>
              <a:off x="830199" y="5715000"/>
              <a:ext cx="694416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第 ② 步不用写 </a:t>
              </a:r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bmi &gt;= 18.5</a:t>
              </a:r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，前一个条件不成立时，它已经一定成立了。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1019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3-7：代码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3514725"/>
            <a:chOff x="838200" y="2038350"/>
            <a:chExt cx="7239000" cy="35147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3514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514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5789866" cy="3275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m, h;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m &gt;&gt; h;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double bmi = m / (h * h);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计算 BMI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(bmi &lt; 18.5)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"Underweight";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} else if (bmi &lt; 24) {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能到这里，bmi &gt;= 18.5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"Normal";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} else {               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能到这里，bmi &gt;= 24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bmi &lt;&lt; endl;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这个分支输出两行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"Overweight";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why"/>
          <p:cNvGrpSpPr/>
          <p:nvPr/>
        </p:nvGrpSpPr>
        <p:grpSpPr>
          <a:xfrm>
            <a:off x="8382000" y="2038350"/>
            <a:ext cx="2971800" cy="1466850"/>
            <a:chOff x="8382000" y="2038350"/>
            <a:chExt cx="2971800" cy="1466850"/>
          </a:xfrm>
        </p:grpSpPr>
        <p:sp>
          <p:nvSpPr>
            <p:cNvPr id="13" name="Rectangle 13"/>
            <p:cNvSpPr/>
            <p:nvPr/>
          </p:nvSpPr>
          <p:spPr>
            <a:xfrm>
              <a:off x="8382000" y="2038350"/>
              <a:ext cx="2971800" cy="1466850"/>
            </a:xfrm>
            <a:prstGeom prst="roundRect">
              <a:avLst>
                <a:gd name="adj" fmla="val 519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583168" y="21875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变量类型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583168" y="2463800"/>
              <a:ext cx="1672209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体重、身高和 BMI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都可能是小数，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统一用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note"/>
          <p:cNvGrpSpPr/>
          <p:nvPr/>
        </p:nvGrpSpPr>
        <p:grpSpPr>
          <a:xfrm>
            <a:off x="8382000" y="3619500"/>
            <a:ext cx="2971800" cy="1190625"/>
            <a:chOff x="8382000" y="3619500"/>
            <a:chExt cx="2971800" cy="1190625"/>
          </a:xfrm>
        </p:grpSpPr>
        <p:sp>
          <p:nvSpPr>
            <p:cNvPr id="17" name="Rectangle 17"/>
            <p:cNvSpPr/>
            <p:nvPr/>
          </p:nvSpPr>
          <p:spPr>
            <a:xfrm>
              <a:off x="8382000" y="3619500"/>
              <a:ext cx="2971800" cy="119062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0" y="3619500"/>
              <a:ext cx="47625" cy="1190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583168" y="3787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211818" y="3749675"/>
              <a:ext cx="1902714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肥胖时先输出数值，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endl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换行后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再输出单词。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模拟运行：程序会走哪个分支？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114550"/>
            <a:ext cx="10515600" cy="590550"/>
            <a:chOff x="838200" y="21145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85492"/>
              <a:ext cx="40652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bmi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837" y="2285492"/>
              <a:ext cx="15254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bmi &lt; 18.5 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30087" y="2285492"/>
              <a:ext cx="12580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bmi &lt; 24 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173337" y="22727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2873375"/>
            <a:ext cx="1905000" cy="2203450"/>
            <a:chOff x="838200" y="2873375"/>
            <a:chExt cx="1905000" cy="2203450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2873375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15.4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956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95650"/>
              <a:ext cx="1905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463925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22.8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862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054475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17.7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4767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476750"/>
              <a:ext cx="1905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6450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0673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answers"/>
          <p:cNvGrpSpPr/>
          <p:nvPr/>
        </p:nvGrpSpPr>
        <p:grpSpPr>
          <a:xfrm>
            <a:off x="2743200" y="2860675"/>
            <a:ext cx="8610600" cy="2216150"/>
            <a:chOff x="2743200" y="2860675"/>
            <a:chExt cx="8610600" cy="2216150"/>
          </a:xfrm>
        </p:grpSpPr>
        <p:sp>
          <p:nvSpPr>
            <p:cNvPr id="26" name="Line 26"/>
            <p:cNvSpPr/>
            <p:nvPr/>
          </p:nvSpPr>
          <p:spPr>
            <a:xfrm>
              <a:off x="2743200" y="32956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2743200" y="3295650"/>
              <a:ext cx="8610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2743200" y="388620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2743200" y="44767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2743200" y="4476750"/>
              <a:ext cx="8610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2743200" y="506730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2886837" y="28606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030087" y="286067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（不检查）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173337" y="2873375"/>
              <a:ext cx="14837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Underweight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886837" y="34512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030087" y="34512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173337" y="3463925"/>
              <a:ext cx="8151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Normal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886837" y="40417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030087" y="404177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（不检查）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173337" y="4054475"/>
              <a:ext cx="14837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Underweight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886837" y="46323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030087" y="46323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173337" y="4645025"/>
              <a:ext cx="20442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24 和 Overweight</a:t>
              </a:r>
            </a:p>
          </p:txBody>
        </p:sp>
      </p:grpSp>
      <p:grpSp>
        <p:nvGrpSpPr>
          <p:cNvPr id="48" name="tip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45" name="Rectangle 45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边界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686687" y="5511800"/>
              <a:ext cx="849212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bmi 正好等于 24 时，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bmi &lt; 24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不成立，走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，符合"大于或等于 24 是肥胖"。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对照书上的写法</a:t>
            </a:r>
          </a:p>
        </p:txBody>
      </p:sp>
      <p:grpSp>
        <p:nvGrpSpPr>
          <p:cNvPr id="13" name="book"/>
          <p:cNvGrpSpPr/>
          <p:nvPr/>
        </p:nvGrpSpPr>
        <p:grpSpPr>
          <a:xfrm>
            <a:off x="829056" y="2108200"/>
            <a:ext cx="4962144" cy="3254375"/>
            <a:chOff x="829056" y="2108200"/>
            <a:chExt cx="4962144" cy="325437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20770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书本 P40 的写法：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14600"/>
              <a:ext cx="4953000" cy="2847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14600"/>
              <a:ext cx="38100" cy="2847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368" y="2679700"/>
              <a:ext cx="3820097" cy="2608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BMI = m / h / h;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(BMI &lt; 18.5)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"Underweight";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(BMI &lt; 24)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"Normal";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BMI &lt;&lt; endl;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"Overweight" &lt;&lt; endl;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diff1"/>
          <p:cNvGrpSpPr/>
          <p:nvPr/>
        </p:nvGrpSpPr>
        <p:grpSpPr>
          <a:xfrm>
            <a:off x="6286500" y="2324100"/>
            <a:ext cx="5067300" cy="1152525"/>
            <a:chOff x="6286500" y="2324100"/>
            <a:chExt cx="5067300" cy="1152525"/>
          </a:xfrm>
        </p:grpSpPr>
        <p:sp>
          <p:nvSpPr>
            <p:cNvPr id="14" name="Rectangle 14"/>
            <p:cNvSpPr/>
            <p:nvPr/>
          </p:nvSpPr>
          <p:spPr>
            <a:xfrm>
              <a:off x="6286500" y="2324100"/>
              <a:ext cx="5067300" cy="1152525"/>
            </a:xfrm>
            <a:prstGeom prst="roundRect">
              <a:avLst>
                <a:gd name="adj" fmla="val 6612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487668" y="2473325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不同 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87668" y="2749550"/>
              <a:ext cx="376770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 / h / h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 / (h * h)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结果一样：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先除以 h，再除以 h。</a:t>
              </a:r>
            </a:p>
          </p:txBody>
        </p:sp>
      </p:grpSp>
      <p:grpSp>
        <p:nvGrpSpPr>
          <p:cNvPr id="21" name="diff2"/>
          <p:cNvGrpSpPr/>
          <p:nvPr/>
        </p:nvGrpSpPr>
        <p:grpSpPr>
          <a:xfrm>
            <a:off x="6286500" y="3619500"/>
            <a:ext cx="5067300" cy="1152525"/>
            <a:chOff x="6286500" y="3619500"/>
            <a:chExt cx="5067300" cy="1152525"/>
          </a:xfrm>
        </p:grpSpPr>
        <p:sp>
          <p:nvSpPr>
            <p:cNvPr id="18" name="Rectangle 18"/>
            <p:cNvSpPr/>
            <p:nvPr/>
          </p:nvSpPr>
          <p:spPr>
            <a:xfrm>
              <a:off x="6286500" y="3619500"/>
              <a:ext cx="5067300" cy="1152525"/>
            </a:xfrm>
            <a:prstGeom prst="roundRect">
              <a:avLst>
                <a:gd name="adj" fmla="val 6612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87668" y="3768725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不同 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87668" y="4044950"/>
              <a:ext cx="378866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前两个分支只有一条语句，书上省略了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大括号；最后一个分支有两条，必须加。</a:t>
              </a:r>
            </a:p>
          </p:txBody>
        </p:sp>
      </p:grpSp>
      <p:grpSp>
        <p:nvGrpSpPr>
          <p:cNvPr id="25" name="rule"/>
          <p:cNvGrpSpPr/>
          <p:nvPr/>
        </p:nvGrpSpPr>
        <p:grpSpPr>
          <a:xfrm>
            <a:off x="6286500" y="4914900"/>
            <a:ext cx="5067300" cy="876300"/>
            <a:chOff x="6286500" y="4914900"/>
            <a:chExt cx="5067300" cy="876300"/>
          </a:xfrm>
        </p:grpSpPr>
        <p:sp>
          <p:nvSpPr>
            <p:cNvPr id="22" name="Rectangle 22"/>
            <p:cNvSpPr/>
            <p:nvPr/>
          </p:nvSpPr>
          <p:spPr>
            <a:xfrm>
              <a:off x="6286500" y="4914900"/>
              <a:ext cx="50673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487668" y="508317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我们的约定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744968" y="5045075"/>
              <a:ext cx="232181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初学阶段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一律写大括号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不容易出错。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3530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3-4　小玉家的电费（洛谷 P1422）</a:t>
            </a:r>
          </a:p>
        </p:txBody>
      </p:sp>
      <p:grpSp>
        <p:nvGrpSpPr>
          <p:cNvPr id="14" name="prob"/>
          <p:cNvGrpSpPr/>
          <p:nvPr/>
        </p:nvGrpSpPr>
        <p:grpSpPr>
          <a:xfrm>
            <a:off x="838200" y="2038350"/>
            <a:ext cx="10515600" cy="2114550"/>
            <a:chOff x="838200" y="2038350"/>
            <a:chExt cx="10515600" cy="2114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114550"/>
            </a:xfrm>
            <a:prstGeom prst="roundRect">
              <a:avLst>
                <a:gd name="adj" fmla="val 450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241550"/>
              <a:ext cx="52401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电费按月用电量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分段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计价（单位：元/千瓦时）：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03500"/>
              <a:ext cx="350443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150 千瓦时及以下的部分：0.4463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151～400 千瓦时的部分：0.4663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401 千瓦时及以上的部分：0.5663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468237" y="3073400"/>
              <a:ext cx="39653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输入用电量（整数，不超过 10000），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468237" y="3473450"/>
              <a:ext cx="284065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输出电费，保留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小数。</a:t>
              </a:r>
            </a:p>
          </p:txBody>
        </p:sp>
      </p:grpSp>
      <p:grpSp>
        <p:nvGrpSpPr>
          <p:cNvPr id="23" name="samples"/>
          <p:cNvGrpSpPr/>
          <p:nvPr/>
        </p:nvGrpSpPr>
        <p:grpSpPr>
          <a:xfrm>
            <a:off x="838200" y="4400550"/>
            <a:ext cx="2857500" cy="1314450"/>
            <a:chOff x="838200" y="4400550"/>
            <a:chExt cx="2857500" cy="1314450"/>
          </a:xfrm>
        </p:grpSpPr>
        <p:sp>
          <p:nvSpPr>
            <p:cNvPr id="15" name="Rectangle 15"/>
            <p:cNvSpPr/>
            <p:nvPr/>
          </p:nvSpPr>
          <p:spPr>
            <a:xfrm>
              <a:off x="838200" y="4400550"/>
              <a:ext cx="285750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4005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5910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495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495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495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44577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0506" y="4841875"/>
              <a:ext cx="6469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267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121.5</a:t>
              </a:r>
            </a:p>
          </p:txBody>
        </p:sp>
      </p:grpSp>
      <p:grpSp>
        <p:nvGrpSpPr>
          <p:cNvPr id="28" name="ask"/>
          <p:cNvGrpSpPr/>
          <p:nvPr/>
        </p:nvGrpSpPr>
        <p:grpSpPr>
          <a:xfrm>
            <a:off x="4000500" y="4400550"/>
            <a:ext cx="7353300" cy="914400"/>
            <a:chOff x="4000500" y="4400550"/>
            <a:chExt cx="7353300" cy="914400"/>
          </a:xfrm>
        </p:grpSpPr>
        <p:sp>
          <p:nvSpPr>
            <p:cNvPr id="24" name="Rectangle 24"/>
            <p:cNvSpPr/>
            <p:nvPr/>
          </p:nvSpPr>
          <p:spPr>
            <a:xfrm>
              <a:off x="4000500" y="4400550"/>
              <a:ext cx="73533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000500" y="44005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200906" y="45656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096256" y="4527550"/>
              <a:ext cx="535609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用了 267 千瓦时，是不是全部按 0.4663 算？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267 × 0.4663 ≈ 124.5，和 121.5 对不上。为什么？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P46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148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"部分"的意思：每一段按自己的价格算</a:t>
            </a:r>
          </a:p>
        </p:txBody>
      </p:sp>
      <p:grpSp>
        <p:nvGrpSpPr>
          <p:cNvPr id="15" name="bar"/>
          <p:cNvGrpSpPr/>
          <p:nvPr/>
        </p:nvGrpSpPr>
        <p:grpSpPr>
          <a:xfrm>
            <a:off x="838200" y="2381250"/>
            <a:ext cx="10515600" cy="666750"/>
            <a:chOff x="838200" y="2381250"/>
            <a:chExt cx="10515600" cy="666750"/>
          </a:xfrm>
        </p:grpSpPr>
        <p:sp>
          <p:nvSpPr>
            <p:cNvPr id="9" name="Rectangle 9"/>
            <p:cNvSpPr/>
            <p:nvPr/>
          </p:nvSpPr>
          <p:spPr>
            <a:xfrm>
              <a:off x="838200" y="2381250"/>
              <a:ext cx="3143250" cy="666750"/>
            </a:xfrm>
            <a:prstGeom prst="rect">
              <a:avLst/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537940" y="2597150"/>
              <a:ext cx="1743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0～150：0.4463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981450" y="2381250"/>
              <a:ext cx="4191000" cy="666750"/>
            </a:xfrm>
            <a:prstGeom prst="rect">
              <a:avLst/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076789" y="2597150"/>
              <a:ext cx="20003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151～400：0.4663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172450" y="2381250"/>
              <a:ext cx="3181350" cy="6667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09332" y="2597150"/>
              <a:ext cx="19075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401 以上：0.5663</a:t>
              </a:r>
            </a:p>
          </p:txBody>
        </p:sp>
      </p:grpSp>
      <p:grpSp>
        <p:nvGrpSpPr>
          <p:cNvPr id="21" name="eg"/>
          <p:cNvGrpSpPr/>
          <p:nvPr/>
        </p:nvGrpSpPr>
        <p:grpSpPr>
          <a:xfrm>
            <a:off x="829437" y="3352800"/>
            <a:ext cx="5956364" cy="2267775"/>
            <a:chOff x="829437" y="3352800"/>
            <a:chExt cx="5956364" cy="2267775"/>
          </a:xfrm>
        </p:grpSpPr>
        <p:sp>
          <p:nvSpPr>
            <p:cNvPr id="16" name="Line 16"/>
            <p:cNvSpPr/>
            <p:nvPr/>
          </p:nvSpPr>
          <p:spPr>
            <a:xfrm>
              <a:off x="838200" y="3352800"/>
              <a:ext cx="9525" cy="457200"/>
            </a:xfrm>
            <a:custGeom>
              <a:avLst/>
              <a:gdLst/>
              <a:ahLst/>
              <a:cxnLst/>
              <a:rect l="l" t="t" r="r" b="b"/>
              <a:pathLst>
                <a:path w="9525"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noFill/>
            <a:ln w="19050">
              <a:solidFill>
                <a:schemeClr val="dk1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5943600" y="3352800"/>
              <a:ext cx="9525" cy="457200"/>
            </a:xfrm>
            <a:custGeom>
              <a:avLst/>
              <a:gdLst/>
              <a:ahLst/>
              <a:cxnLst/>
              <a:rect l="l" t="t" r="r" b="b"/>
              <a:pathLst>
                <a:path w="9525"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838200" y="3581400"/>
              <a:ext cx="5105400" cy="9525"/>
            </a:xfrm>
            <a:custGeom>
              <a:avLst/>
              <a:gdLst/>
              <a:ahLst/>
              <a:cxnLst/>
              <a:rect l="l" t="t" r="r" b="b"/>
              <a:pathLst>
                <a:path w="5105400" h="9525">
                  <a:moveTo>
                    <a:pt x="0" y="0"/>
                  </a:moveTo>
                  <a:lnTo>
                    <a:pt x="51054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734545" y="382270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267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9437" y="4197350"/>
              <a:ext cx="5956364" cy="14232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用了 267 千瓦时：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 150 按 0.4463：150 × 0.4463 = 66.945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 117 按 0.4663：117 × 0.4663 = 54.5571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合计 66.945 + 54.5571 = 121.5021，保留 1 位小数：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121.5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三种情况，三个公式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14550"/>
            <a:ext cx="10515600" cy="666750"/>
            <a:chOff x="838200" y="2114550"/>
            <a:chExt cx="10515600" cy="6667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320163"/>
              <a:ext cx="11845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用电量 kwh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718" y="23201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电费</a:t>
              </a:r>
            </a:p>
          </p:txBody>
        </p:sp>
      </p:grpSp>
      <p:grpSp>
        <p:nvGrpSpPr>
          <p:cNvPr id="20" name="table-w"/>
          <p:cNvGrpSpPr/>
          <p:nvPr/>
        </p:nvGrpSpPr>
        <p:grpSpPr>
          <a:xfrm>
            <a:off x="838200" y="2987675"/>
            <a:ext cx="2857500" cy="1803400"/>
            <a:chOff x="838200" y="2987675"/>
            <a:chExt cx="2857500" cy="1803400"/>
          </a:xfrm>
        </p:grpSpPr>
        <p:sp>
          <p:nvSpPr>
            <p:cNvPr id="13" name="TextBox 13"/>
            <p:cNvSpPr txBox="1"/>
            <p:nvPr/>
          </p:nvSpPr>
          <p:spPr>
            <a:xfrm>
              <a:off x="982218" y="2987675"/>
              <a:ext cx="12384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kwh &lt;= 150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4480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448050"/>
              <a:ext cx="2857500" cy="666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218" y="3654425"/>
              <a:ext cx="19714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150 &lt; kwh &lt;= 400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1148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4321175"/>
              <a:ext cx="111627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kwh &gt; 400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7815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8" name="answers"/>
          <p:cNvGrpSpPr/>
          <p:nvPr/>
        </p:nvGrpSpPr>
        <p:grpSpPr>
          <a:xfrm>
            <a:off x="3695700" y="2987675"/>
            <a:ext cx="7658100" cy="1803400"/>
            <a:chOff x="3695700" y="2987675"/>
            <a:chExt cx="7658100" cy="1803400"/>
          </a:xfrm>
        </p:grpSpPr>
        <p:sp>
          <p:nvSpPr>
            <p:cNvPr id="21" name="Line 21"/>
            <p:cNvSpPr/>
            <p:nvPr/>
          </p:nvSpPr>
          <p:spPr>
            <a:xfrm>
              <a:off x="3695700" y="34480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3695700" y="3448050"/>
              <a:ext cx="7658100" cy="666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Line 23"/>
            <p:cNvSpPr/>
            <p:nvPr/>
          </p:nvSpPr>
          <p:spPr>
            <a:xfrm>
              <a:off x="3695700" y="411480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3695700" y="47815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839718" y="2987675"/>
              <a:ext cx="14827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kwh * 0.4463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839718" y="3654425"/>
              <a:ext cx="42926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150 * 0.4463 + (kwh - 150) * 0.4663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839718" y="4321175"/>
              <a:ext cx="61251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150 * 0.4463 + 250 * 0.4663 + (kwh - 400) * 0.5663</a:t>
              </a:r>
            </a:p>
          </p:txBody>
        </p:sp>
      </p:grpSp>
      <p:grpSp>
        <p:nvGrpSpPr>
          <p:cNvPr id="32" name="tip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9" name="Rectangle 29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86687" y="5321300"/>
              <a:ext cx="7901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第三种：第一段买满 150，第二段买满 250，超出 400 的部分按 0.5663 算。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44518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3-4：代码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3695700"/>
            <a:chOff x="838200" y="2038350"/>
            <a:chExt cx="7239000" cy="36957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3695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6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193925"/>
              <a:ext cx="5654548" cy="345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kwh;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cost;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kwh;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(kwh &lt;= 150) {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cost = kwh * 0.4463;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} else if (kwh &lt;= 400) {   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能到这里，kwh &gt; 150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cost = 150 * 0.4463 + (kwh - 150) * 0.4663;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} else {                   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能到这里，kwh &gt; 400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cost = 150 * 0.4463 + 250 * 0.4663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+ (kwh - 400) * 0.5663;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printf("%.1f", cost);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8382000" y="2038350"/>
            <a:ext cx="2971800" cy="2533650"/>
            <a:chOff x="8382000" y="2038350"/>
            <a:chExt cx="2971800" cy="2533650"/>
          </a:xfrm>
        </p:grpSpPr>
        <p:sp>
          <p:nvSpPr>
            <p:cNvPr id="13" name="Rectangle 13"/>
            <p:cNvSpPr/>
            <p:nvPr/>
          </p:nvSpPr>
          <p:spPr>
            <a:xfrm>
              <a:off x="8382000" y="2038350"/>
              <a:ext cx="29718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0" y="2038350"/>
              <a:ext cx="2971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0" y="2228850"/>
              <a:ext cx="2971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4963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6868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8773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176004" y="20955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545068" y="254635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267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121.5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382000" y="3371850"/>
              <a:ext cx="29718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0" y="3371850"/>
              <a:ext cx="2971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0" y="3562350"/>
              <a:ext cx="2971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8496300" y="3467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8686800" y="3467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8877300" y="3467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176004" y="34290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545068" y="3879850"/>
              <a:ext cx="47777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44.6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8382000" y="4762500"/>
            <a:ext cx="2971800" cy="1114425"/>
            <a:chOff x="8382000" y="4762500"/>
            <a:chExt cx="2971800" cy="1114425"/>
          </a:xfrm>
        </p:grpSpPr>
        <p:sp>
          <p:nvSpPr>
            <p:cNvPr id="30" name="Rectangle 30"/>
            <p:cNvSpPr/>
            <p:nvPr/>
          </p:nvSpPr>
          <p:spPr>
            <a:xfrm>
              <a:off x="8382000" y="4762500"/>
              <a:ext cx="2971800" cy="1114425"/>
            </a:xfrm>
            <a:prstGeom prst="roundRect">
              <a:avLst>
                <a:gd name="adj" fmla="val 683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583930" y="493712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174480" y="4899025"/>
              <a:ext cx="1901190" cy="8648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也可以写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fixed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&lt;&lt; setprecision(1)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0175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一、多分支 if-else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66950"/>
            <a:ext cx="8149514" cy="393319"/>
            <a:chOff x="895350" y="2266950"/>
            <a:chExt cx="8149514" cy="393319"/>
          </a:xfrm>
        </p:grpSpPr>
        <p:sp>
          <p:nvSpPr>
            <p:cNvPr id="9" name="Ellipse 9"/>
            <p:cNvSpPr/>
            <p:nvPr/>
          </p:nvSpPr>
          <p:spPr>
            <a:xfrm>
              <a:off x="895350" y="2266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10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308225"/>
              <a:ext cx="76633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多选一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 if-else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：从上往下，执行第一个成立的分支后跳出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90850"/>
            <a:ext cx="4866132" cy="393319"/>
            <a:chOff x="895350" y="2990850"/>
            <a:chExt cx="4866132" cy="393319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34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506" y="3032125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兜底、不写条件；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也可以不写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7628534" cy="393319"/>
            <a:chOff x="895350" y="3714750"/>
            <a:chExt cx="7628534" cy="393319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506" y="3756025"/>
              <a:ext cx="71423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选项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互斥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才用多分支；能同时成立、都要处理的，用多个独立的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38650"/>
            <a:ext cx="6320028" cy="393319"/>
            <a:chOff x="895350" y="4438650"/>
            <a:chExt cx="6320028" cy="393319"/>
          </a:xfrm>
        </p:grpSpPr>
        <p:sp>
          <p:nvSpPr>
            <p:cNvPr id="21" name="Ellipse 21"/>
            <p:cNvSpPr/>
            <p:nvPr/>
          </p:nvSpPr>
          <p:spPr>
            <a:xfrm>
              <a:off x="895350" y="4438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82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506" y="4479925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条件有包含关系时注意顺序：范围小、要求严的放前面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340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05450"/>
              <a:ext cx="674312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下节课学判断里面再判断，请先读一读书本 P41 的例 3-8 三个数排序。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380738" y="3111500"/>
            <a:ext cx="34305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嵌套条件分支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434571" y="4038600"/>
            <a:ext cx="5322857" cy="308991"/>
            <a:chOff x="3434571" y="4038600"/>
            <a:chExt cx="5322857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434571" y="4038600"/>
              <a:ext cx="532285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判断里再判断 · 例 3-8 三个数排序 · else 配对 · 交换法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2245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先看一道题：体育课期末测试（P0009）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120900"/>
            <a:ext cx="8354944" cy="337376"/>
            <a:chOff x="829437" y="2120900"/>
            <a:chExt cx="8354944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20900"/>
              <a:ext cx="83549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每人测两项，长跑必测。输入性别（M 男，F 女）和抽到的号码，输出测试项目：</a:t>
              </a:r>
            </a:p>
          </p:txBody>
        </p:sp>
      </p:grpSp>
      <p:grpSp>
        <p:nvGrpSpPr>
          <p:cNvPr id="26" name="table"/>
          <p:cNvGrpSpPr/>
          <p:nvPr/>
        </p:nvGrpSpPr>
        <p:grpSpPr>
          <a:xfrm>
            <a:off x="838200" y="2533650"/>
            <a:ext cx="8572500" cy="1533525"/>
            <a:chOff x="838200" y="2533650"/>
            <a:chExt cx="8572500" cy="1533525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85725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076956" y="26286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长跑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981956" y="2628646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号码是单数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67956" y="2628646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号码是双数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1456" y="3127375"/>
              <a:ext cx="542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男 M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076956" y="3127375"/>
              <a:ext cx="7331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1000m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981956" y="312737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跳远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67956" y="31273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俯卧撑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524250"/>
              <a:ext cx="8572500" cy="9525"/>
            </a:xfrm>
            <a:custGeom>
              <a:avLst/>
              <a:gdLst/>
              <a:ahLst/>
              <a:cxnLst/>
              <a:rect l="l" t="t" r="r" b="b"/>
              <a:pathLst>
                <a:path w="8572500" h="9525">
                  <a:moveTo>
                    <a:pt x="0" y="0"/>
                  </a:moveTo>
                  <a:lnTo>
                    <a:pt x="857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3524250"/>
              <a:ext cx="8572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456" y="3660775"/>
              <a:ext cx="4891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女 F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076956" y="3660775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800m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981956" y="366077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跳绳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267956" y="366077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仰卧起坐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57650"/>
              <a:ext cx="8572500" cy="9525"/>
            </a:xfrm>
            <a:custGeom>
              <a:avLst/>
              <a:gdLst/>
              <a:ahLst/>
              <a:cxnLst/>
              <a:rect l="l" t="t" r="r" b="b"/>
              <a:pathLst>
                <a:path w="8572500" h="9525">
                  <a:moveTo>
                    <a:pt x="0" y="0"/>
                  </a:moveTo>
                  <a:lnTo>
                    <a:pt x="857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samples"/>
          <p:cNvGrpSpPr/>
          <p:nvPr/>
        </p:nvGrpSpPr>
        <p:grpSpPr>
          <a:xfrm>
            <a:off x="838200" y="4267200"/>
            <a:ext cx="5943600" cy="1200150"/>
            <a:chOff x="838200" y="4267200"/>
            <a:chExt cx="5943600" cy="1200150"/>
          </a:xfrm>
        </p:grpSpPr>
        <p:sp>
          <p:nvSpPr>
            <p:cNvPr id="27" name="Rectangle 27"/>
            <p:cNvSpPr/>
            <p:nvPr/>
          </p:nvSpPr>
          <p:spPr>
            <a:xfrm>
              <a:off x="838200" y="4267200"/>
              <a:ext cx="2857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2672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44577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952500" y="4362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1143000" y="4362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1333500" y="4362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632204" y="43370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01268" y="4775200"/>
              <a:ext cx="133692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M 2</a:t>
              </a:r>
              <a:b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1000m 俯卧撑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3924300" y="4267200"/>
              <a:ext cx="2857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924300" y="42672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3924300" y="44577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8" name="Ellipse 38"/>
            <p:cNvSpPr/>
            <p:nvPr/>
          </p:nvSpPr>
          <p:spPr>
            <a:xfrm>
              <a:off x="4038600" y="4362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9" name="Ellipse 39"/>
            <p:cNvSpPr/>
            <p:nvPr/>
          </p:nvSpPr>
          <p:spPr>
            <a:xfrm>
              <a:off x="4229100" y="4362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40" name="Ellipse 40"/>
            <p:cNvSpPr/>
            <p:nvPr/>
          </p:nvSpPr>
          <p:spPr>
            <a:xfrm>
              <a:off x="4419600" y="4362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4718304" y="43370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087368" y="4775200"/>
              <a:ext cx="10121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F 7</a:t>
              </a:r>
              <a:b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800m 跳绳</a:t>
              </a:r>
            </a:p>
          </p:txBody>
        </p:sp>
      </p:grpSp>
      <p:grpSp>
        <p:nvGrpSpPr>
          <p:cNvPr id="48" name="ask"/>
          <p:cNvGrpSpPr/>
          <p:nvPr/>
        </p:nvGrpSpPr>
        <p:grpSpPr>
          <a:xfrm>
            <a:off x="7010400" y="4267200"/>
            <a:ext cx="4343400" cy="895350"/>
            <a:chOff x="7010400" y="4267200"/>
            <a:chExt cx="4343400" cy="895350"/>
          </a:xfrm>
        </p:grpSpPr>
        <p:sp>
          <p:nvSpPr>
            <p:cNvPr id="44" name="Rectangle 44"/>
            <p:cNvSpPr/>
            <p:nvPr/>
          </p:nvSpPr>
          <p:spPr>
            <a:xfrm>
              <a:off x="7010400" y="4267200"/>
              <a:ext cx="43434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5" name="Rectangle 45"/>
            <p:cNvSpPr/>
            <p:nvPr/>
          </p:nvSpPr>
          <p:spPr>
            <a:xfrm>
              <a:off x="7010400" y="42672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7211187" y="44323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077962" y="4394200"/>
              <a:ext cx="263880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要做几次判断？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先判断什么，后判断什么？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先分男女，再分单双：判断里面还有判断</a:t>
            </a:r>
          </a:p>
        </p:txBody>
      </p:sp>
      <p:grpSp>
        <p:nvGrpSpPr>
          <p:cNvPr id="21" name="l1"/>
          <p:cNvGrpSpPr/>
          <p:nvPr/>
        </p:nvGrpSpPr>
        <p:grpSpPr>
          <a:xfrm>
            <a:off x="2000250" y="2047875"/>
            <a:ext cx="8191500" cy="1600200"/>
            <a:chOff x="2000250" y="2047875"/>
            <a:chExt cx="8191500" cy="1600200"/>
          </a:xfrm>
        </p:grpSpPr>
        <p:sp>
          <p:nvSpPr>
            <p:cNvPr id="9" name="Freeform 9"/>
            <p:cNvSpPr/>
            <p:nvPr/>
          </p:nvSpPr>
          <p:spPr>
            <a:xfrm>
              <a:off x="4857750" y="2047875"/>
              <a:ext cx="2476500" cy="666750"/>
            </a:xfrm>
            <a:custGeom>
              <a:avLst/>
              <a:gdLst/>
              <a:ahLst/>
              <a:cxnLst/>
              <a:rect l="l" t="t" r="r" b="b"/>
              <a:pathLst>
                <a:path w="2476500" h="666750">
                  <a:moveTo>
                    <a:pt x="1238250" y="0"/>
                  </a:moveTo>
                  <a:lnTo>
                    <a:pt x="2476500" y="333375"/>
                  </a:lnTo>
                  <a:lnTo>
                    <a:pt x="1238250" y="666750"/>
                  </a:lnTo>
                  <a:lnTo>
                    <a:pt x="0" y="333375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459004" y="2254250"/>
              <a:ext cx="12739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性别是 M ？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2000250" y="3209925"/>
              <a:ext cx="2286000" cy="438150"/>
            </a:xfrm>
            <a:custGeom>
              <a:avLst/>
              <a:gdLst/>
              <a:ahLst/>
              <a:cxnLst/>
              <a:rect l="l" t="t" r="r" b="b"/>
              <a:pathLst>
                <a:path w="2286000" h="438150">
                  <a:moveTo>
                    <a:pt x="171450" y="0"/>
                  </a:moveTo>
                  <a:lnTo>
                    <a:pt x="2286000" y="0"/>
                  </a:lnTo>
                  <a:lnTo>
                    <a:pt x="2114550" y="438150"/>
                  </a:lnTo>
                  <a:lnTo>
                    <a:pt x="0" y="4381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551795" y="3302000"/>
              <a:ext cx="11829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1000m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905750" y="3209925"/>
              <a:ext cx="2286000" cy="438150"/>
            </a:xfrm>
            <a:custGeom>
              <a:avLst/>
              <a:gdLst/>
              <a:ahLst/>
              <a:cxnLst/>
              <a:rect l="l" t="t" r="r" b="b"/>
              <a:pathLst>
                <a:path w="2286000" h="438150">
                  <a:moveTo>
                    <a:pt x="171450" y="0"/>
                  </a:moveTo>
                  <a:lnTo>
                    <a:pt x="2286000" y="0"/>
                  </a:lnTo>
                  <a:lnTo>
                    <a:pt x="2114550" y="438150"/>
                  </a:lnTo>
                  <a:lnTo>
                    <a:pt x="0" y="4381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518379" y="3302000"/>
              <a:ext cx="10607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800m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3143250" y="2381250"/>
              <a:ext cx="1714500" cy="733425"/>
            </a:xfrm>
            <a:custGeom>
              <a:avLst/>
              <a:gdLst/>
              <a:ahLst/>
              <a:cxnLst/>
              <a:rect l="l" t="t" r="r" b="b"/>
              <a:pathLst>
                <a:path w="1714500" h="733425">
                  <a:moveTo>
                    <a:pt x="1714500" y="0"/>
                  </a:moveTo>
                  <a:lnTo>
                    <a:pt x="0" y="0"/>
                  </a:lnTo>
                  <a:lnTo>
                    <a:pt x="0" y="733425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076575" y="3095625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7334250" y="2381250"/>
              <a:ext cx="1714500" cy="733425"/>
            </a:xfrm>
            <a:custGeom>
              <a:avLst/>
              <a:gdLst/>
              <a:ahLst/>
              <a:cxnLst/>
              <a:rect l="l" t="t" r="r" b="b"/>
              <a:pathLst>
                <a:path w="1714500" h="733425">
                  <a:moveTo>
                    <a:pt x="0" y="0"/>
                  </a:moveTo>
                  <a:lnTo>
                    <a:pt x="1714500" y="0"/>
                  </a:lnTo>
                  <a:lnTo>
                    <a:pt x="1714500" y="733425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8982075" y="3095625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992499" y="207645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992999" y="207645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</p:grpSp>
      <p:grpSp>
        <p:nvGrpSpPr>
          <p:cNvPr id="46" name="l2"/>
          <p:cNvGrpSpPr/>
          <p:nvPr/>
        </p:nvGrpSpPr>
        <p:grpSpPr>
          <a:xfrm>
            <a:off x="857250" y="3648075"/>
            <a:ext cx="10477500" cy="1895475"/>
            <a:chOff x="857250" y="3648075"/>
            <a:chExt cx="10477500" cy="1895475"/>
          </a:xfrm>
        </p:grpSpPr>
        <p:sp>
          <p:nvSpPr>
            <p:cNvPr id="22" name="Line 22"/>
            <p:cNvSpPr/>
            <p:nvPr/>
          </p:nvSpPr>
          <p:spPr>
            <a:xfrm>
              <a:off x="3143250" y="3648075"/>
              <a:ext cx="9525" cy="171450"/>
            </a:xfrm>
            <a:custGeom>
              <a:avLst/>
              <a:gdLst/>
              <a:ahLst/>
              <a:cxnLst/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3076575" y="38004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4" name="Freeform 24"/>
            <p:cNvSpPr/>
            <p:nvPr/>
          </p:nvSpPr>
          <p:spPr>
            <a:xfrm>
              <a:off x="2000250" y="3914775"/>
              <a:ext cx="2286000" cy="628650"/>
            </a:xfrm>
            <a:custGeom>
              <a:avLst/>
              <a:gdLst/>
              <a:ahLst/>
              <a:cxnLst/>
              <a:rect l="l" t="t" r="r" b="b"/>
              <a:pathLst>
                <a:path w="2286000" h="628650">
                  <a:moveTo>
                    <a:pt x="1143000" y="0"/>
                  </a:moveTo>
                  <a:lnTo>
                    <a:pt x="2286000" y="314325"/>
                  </a:lnTo>
                  <a:lnTo>
                    <a:pt x="1143000" y="628650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2497150" y="41148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号码是单数？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857250" y="5124450"/>
              <a:ext cx="1905000" cy="419100"/>
            </a:xfrm>
            <a:custGeom>
              <a:avLst/>
              <a:gdLst/>
              <a:ahLst/>
              <a:cxnLst/>
              <a:rect l="l" t="t" r="r" b="b"/>
              <a:pathLst>
                <a:path w="1905000" h="419100">
                  <a:moveTo>
                    <a:pt x="171450" y="0"/>
                  </a:moveTo>
                  <a:lnTo>
                    <a:pt x="1905000" y="0"/>
                  </a:lnTo>
                  <a:lnTo>
                    <a:pt x="1733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376350" y="521970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输出跳远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3524250" y="5124450"/>
              <a:ext cx="1905000" cy="419100"/>
            </a:xfrm>
            <a:custGeom>
              <a:avLst/>
              <a:gdLst/>
              <a:ahLst/>
              <a:cxnLst/>
              <a:rect l="l" t="t" r="r" b="b"/>
              <a:pathLst>
                <a:path w="1905000" h="419100">
                  <a:moveTo>
                    <a:pt x="171450" y="0"/>
                  </a:moveTo>
                  <a:lnTo>
                    <a:pt x="1905000" y="0"/>
                  </a:lnTo>
                  <a:lnTo>
                    <a:pt x="1733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3937000" y="521970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输出俯卧撑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09750" y="4229100"/>
              <a:ext cx="190500" cy="800100"/>
            </a:xfrm>
            <a:custGeom>
              <a:avLst/>
              <a:gdLst/>
              <a:ahLst/>
              <a:cxnLst/>
              <a:rect l="l" t="t" r="r" b="b"/>
              <a:pathLst>
                <a:path w="190500" h="800100">
                  <a:moveTo>
                    <a:pt x="190500" y="0"/>
                  </a:moveTo>
                  <a:lnTo>
                    <a:pt x="0" y="0"/>
                  </a:lnTo>
                  <a:lnTo>
                    <a:pt x="0" y="80010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1743075" y="50101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2" name="Freeform 32"/>
            <p:cNvSpPr/>
            <p:nvPr/>
          </p:nvSpPr>
          <p:spPr>
            <a:xfrm>
              <a:off x="4286250" y="4229100"/>
              <a:ext cx="190500" cy="800100"/>
            </a:xfrm>
            <a:custGeom>
              <a:avLst/>
              <a:gdLst/>
              <a:ahLst/>
              <a:cxnLst/>
              <a:rect l="l" t="t" r="r" b="b"/>
              <a:pathLst>
                <a:path w="190500" h="800100">
                  <a:moveTo>
                    <a:pt x="0" y="0"/>
                  </a:moveTo>
                  <a:lnTo>
                    <a:pt x="190500" y="0"/>
                  </a:lnTo>
                  <a:lnTo>
                    <a:pt x="190500" y="80010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4410075" y="50101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9048750" y="3648075"/>
              <a:ext cx="9525" cy="171450"/>
            </a:xfrm>
            <a:custGeom>
              <a:avLst/>
              <a:gdLst/>
              <a:ahLst/>
              <a:cxnLst/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8982075" y="38004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6" name="Freeform 36"/>
            <p:cNvSpPr/>
            <p:nvPr/>
          </p:nvSpPr>
          <p:spPr>
            <a:xfrm>
              <a:off x="7905750" y="3914775"/>
              <a:ext cx="2286000" cy="628650"/>
            </a:xfrm>
            <a:custGeom>
              <a:avLst/>
              <a:gdLst/>
              <a:ahLst/>
              <a:cxnLst/>
              <a:rect l="l" t="t" r="r" b="b"/>
              <a:pathLst>
                <a:path w="2286000" h="628650">
                  <a:moveTo>
                    <a:pt x="1143000" y="0"/>
                  </a:moveTo>
                  <a:lnTo>
                    <a:pt x="2286000" y="314325"/>
                  </a:lnTo>
                  <a:lnTo>
                    <a:pt x="1143000" y="628650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402650" y="41148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号码是单数？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6762750" y="5124450"/>
              <a:ext cx="1905000" cy="419100"/>
            </a:xfrm>
            <a:custGeom>
              <a:avLst/>
              <a:gdLst/>
              <a:ahLst/>
              <a:cxnLst/>
              <a:rect l="l" t="t" r="r" b="b"/>
              <a:pathLst>
                <a:path w="1905000" h="419100">
                  <a:moveTo>
                    <a:pt x="171450" y="0"/>
                  </a:moveTo>
                  <a:lnTo>
                    <a:pt x="1905000" y="0"/>
                  </a:lnTo>
                  <a:lnTo>
                    <a:pt x="1733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281850" y="521970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输出跳绳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9429750" y="5124450"/>
              <a:ext cx="1905000" cy="419100"/>
            </a:xfrm>
            <a:custGeom>
              <a:avLst/>
              <a:gdLst/>
              <a:ahLst/>
              <a:cxnLst/>
              <a:rect l="l" t="t" r="r" b="b"/>
              <a:pathLst>
                <a:path w="1905000" h="419100">
                  <a:moveTo>
                    <a:pt x="171450" y="0"/>
                  </a:moveTo>
                  <a:lnTo>
                    <a:pt x="1905000" y="0"/>
                  </a:lnTo>
                  <a:lnTo>
                    <a:pt x="1733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9736150" y="52197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输出仰卧起坐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715250" y="4229100"/>
              <a:ext cx="190500" cy="800100"/>
            </a:xfrm>
            <a:custGeom>
              <a:avLst/>
              <a:gdLst/>
              <a:ahLst/>
              <a:cxnLst/>
              <a:rect l="l" t="t" r="r" b="b"/>
              <a:pathLst>
                <a:path w="190500" h="800100">
                  <a:moveTo>
                    <a:pt x="190500" y="0"/>
                  </a:moveTo>
                  <a:lnTo>
                    <a:pt x="0" y="0"/>
                  </a:lnTo>
                  <a:lnTo>
                    <a:pt x="0" y="80010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648575" y="50101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4" name="Freeform 44"/>
            <p:cNvSpPr/>
            <p:nvPr/>
          </p:nvSpPr>
          <p:spPr>
            <a:xfrm>
              <a:off x="10191750" y="4229100"/>
              <a:ext cx="190500" cy="800100"/>
            </a:xfrm>
            <a:custGeom>
              <a:avLst/>
              <a:gdLst/>
              <a:ahLst/>
              <a:cxnLst/>
              <a:rect l="l" t="t" r="r" b="b"/>
              <a:pathLst>
                <a:path w="190500" h="800100">
                  <a:moveTo>
                    <a:pt x="0" y="0"/>
                  </a:moveTo>
                  <a:lnTo>
                    <a:pt x="190500" y="0"/>
                  </a:lnTo>
                  <a:lnTo>
                    <a:pt x="190500" y="80010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45" name="Freeform 45"/>
            <p:cNvSpPr/>
            <p:nvPr/>
          </p:nvSpPr>
          <p:spPr>
            <a:xfrm>
              <a:off x="10315575" y="50101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50" name="tip"/>
          <p:cNvGrpSpPr/>
          <p:nvPr/>
        </p:nvGrpSpPr>
        <p:grpSpPr>
          <a:xfrm>
            <a:off x="838200" y="5753100"/>
            <a:ext cx="10515600" cy="561975"/>
            <a:chOff x="838200" y="5753100"/>
            <a:chExt cx="10515600" cy="561975"/>
          </a:xfrm>
        </p:grpSpPr>
        <p:sp>
          <p:nvSpPr>
            <p:cNvPr id="47" name="Rectangle 47"/>
            <p:cNvSpPr/>
            <p:nvPr/>
          </p:nvSpPr>
          <p:spPr>
            <a:xfrm>
              <a:off x="838200" y="57531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1039368" y="59213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668018" y="5921375"/>
              <a:ext cx="66804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第二次判断（绿色菱形）是在第一次判断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确定了男女之后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才进行的。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56197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写成代码：if 的大括号里再写一个 if-else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524500" cy="4200525"/>
            <a:chOff x="838200" y="2038350"/>
            <a:chExt cx="5524500" cy="42005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524500" cy="4200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200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22500"/>
              <a:ext cx="2767965" cy="3950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gender;  int num;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gender &gt;&gt; num;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 (gender == 'M') {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"1000m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(num % 2 == 1) {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"跳远";</a:t>
              </a:r>
              <a:b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"俯卧撑";</a:t>
              </a:r>
              <a:b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"800m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(num % 2 == 1) {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"跳绳";</a:t>
              </a:r>
              <a:b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"仰卧起坐";</a:t>
              </a:r>
              <a:b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outer"/>
          <p:cNvGrpSpPr/>
          <p:nvPr/>
        </p:nvGrpSpPr>
        <p:grpSpPr>
          <a:xfrm>
            <a:off x="6667500" y="2038350"/>
            <a:ext cx="4686300" cy="895350"/>
            <a:chOff x="6667500" y="2038350"/>
            <a:chExt cx="4686300" cy="895350"/>
          </a:xfrm>
        </p:grpSpPr>
        <p:sp>
          <p:nvSpPr>
            <p:cNvPr id="13" name="Rectangle 13"/>
            <p:cNvSpPr/>
            <p:nvPr/>
          </p:nvSpPr>
          <p:spPr>
            <a:xfrm>
              <a:off x="6667500" y="2038350"/>
              <a:ext cx="46863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667500" y="20383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868287" y="22034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外层（蓝色）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392287" y="2165350"/>
              <a:ext cx="198348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判断性别，决定输出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1000m 还是 800m。</a:t>
              </a:r>
            </a:p>
          </p:txBody>
        </p:sp>
      </p:grpSp>
      <p:grpSp>
        <p:nvGrpSpPr>
          <p:cNvPr id="22" name="inner"/>
          <p:cNvGrpSpPr/>
          <p:nvPr/>
        </p:nvGrpSpPr>
        <p:grpSpPr>
          <a:xfrm>
            <a:off x="6667500" y="3352800"/>
            <a:ext cx="4686300" cy="895350"/>
            <a:chOff x="6667500" y="3352800"/>
            <a:chExt cx="4686300" cy="895350"/>
          </a:xfrm>
        </p:grpSpPr>
        <p:sp>
          <p:nvSpPr>
            <p:cNvPr id="18" name="Rectangle 18"/>
            <p:cNvSpPr/>
            <p:nvPr/>
          </p:nvSpPr>
          <p:spPr>
            <a:xfrm>
              <a:off x="6667500" y="3352800"/>
              <a:ext cx="46863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667500" y="33528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868287" y="35179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内层（红色）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392287" y="3479800"/>
              <a:ext cx="263880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在已经确定男女的前提下，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再判断号码的单双。</a:t>
              </a:r>
            </a:p>
          </p:txBody>
        </p:sp>
      </p:grpSp>
      <p:grpSp>
        <p:nvGrpSpPr>
          <p:cNvPr id="39" name="run"/>
          <p:cNvGrpSpPr/>
          <p:nvPr/>
        </p:nvGrpSpPr>
        <p:grpSpPr>
          <a:xfrm>
            <a:off x="6667500" y="4667250"/>
            <a:ext cx="4686300" cy="1143000"/>
            <a:chOff x="6667500" y="4667250"/>
            <a:chExt cx="4686300" cy="1143000"/>
          </a:xfrm>
        </p:grpSpPr>
        <p:sp>
          <p:nvSpPr>
            <p:cNvPr id="23" name="Rectangle 23"/>
            <p:cNvSpPr/>
            <p:nvPr/>
          </p:nvSpPr>
          <p:spPr>
            <a:xfrm>
              <a:off x="6667500" y="4667250"/>
              <a:ext cx="2190750" cy="1143000"/>
            </a:xfrm>
            <a:prstGeom prst="roundRect">
              <a:avLst>
                <a:gd name="adj" fmla="val 666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667500" y="4667250"/>
              <a:ext cx="21907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667500" y="4857750"/>
              <a:ext cx="21907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6781800" y="47625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972300" y="47625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7162800" y="47625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461504" y="47244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831330" y="5181600"/>
              <a:ext cx="1215390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M 2</a:t>
              </a:r>
              <a:br>
                <a:rPr lang="en-US" sz="15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1000m 俯卧撑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9163050" y="4667250"/>
              <a:ext cx="2190750" cy="1143000"/>
            </a:xfrm>
            <a:prstGeom prst="roundRect">
              <a:avLst>
                <a:gd name="adj" fmla="val 666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9163050" y="4667250"/>
              <a:ext cx="21907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9163050" y="4857750"/>
              <a:ext cx="21907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9277350" y="47625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9467850" y="47625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9658350" y="47625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9957054" y="47244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326880" y="5181600"/>
              <a:ext cx="920115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F 7</a:t>
              </a:r>
              <a:br>
                <a:rPr lang="en-US" sz="15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800m 跳绳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96275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嵌套条件分支：在分支的代码块里再写一个 if</a:t>
            </a:r>
          </a:p>
        </p:txBody>
      </p:sp>
      <p:grpSp>
        <p:nvGrpSpPr>
          <p:cNvPr id="13" name="def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796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嵌套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05356" y="2279650"/>
              <a:ext cx="77845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把一个完整的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语句，写进另一个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大括号里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7" name="code"/>
          <p:cNvGrpSpPr/>
          <p:nvPr/>
        </p:nvGrpSpPr>
        <p:grpSpPr>
          <a:xfrm>
            <a:off x="838200" y="3067050"/>
            <a:ext cx="4572000" cy="2857500"/>
            <a:chOff x="838200" y="3067050"/>
            <a:chExt cx="4572000" cy="2857500"/>
          </a:xfrm>
        </p:grpSpPr>
        <p:sp>
          <p:nvSpPr>
            <p:cNvPr id="14" name="Rectangle 14"/>
            <p:cNvSpPr/>
            <p:nvPr/>
          </p:nvSpPr>
          <p:spPr>
            <a:xfrm>
              <a:off x="838200" y="3067050"/>
              <a:ext cx="4572000" cy="2857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067050"/>
              <a:ext cx="38100" cy="285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987" y="3232150"/>
              <a:ext cx="2212848" cy="2623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 (外层条件) {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(内层条件) {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A;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9" name="steps"/>
          <p:cNvGrpSpPr/>
          <p:nvPr/>
        </p:nvGrpSpPr>
        <p:grpSpPr>
          <a:xfrm>
            <a:off x="5896356" y="3219450"/>
            <a:ext cx="3287268" cy="1952244"/>
            <a:chOff x="5896356" y="3219450"/>
            <a:chExt cx="3287268" cy="1952244"/>
          </a:xfrm>
        </p:grpSpPr>
        <p:sp>
          <p:nvSpPr>
            <p:cNvPr id="18" name="TextBox 18"/>
            <p:cNvSpPr txBox="1"/>
            <p:nvPr/>
          </p:nvSpPr>
          <p:spPr>
            <a:xfrm>
              <a:off x="5896356" y="3219450"/>
              <a:ext cx="3287268" cy="19522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先判断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外层成立，才进入大括号，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再判断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内层条件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，选 A 或 B。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外层不成立，直接执行 C，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内层条件根本不检查。</a:t>
              </a:r>
            </a:p>
          </p:txBody>
        </p:sp>
      </p:grpSp>
      <p:grpSp>
        <p:nvGrpSpPr>
          <p:cNvPr id="21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0" name="TextBox 20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05706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3-8　三个数排序（B0033，洛谷 P5715）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41600"/>
              <a:ext cx="82085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给出三个整数 a、b、c（0 ≤ a, b, c ≤ 100），把它们从小到大排序后输出。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365500"/>
            <a:ext cx="5152644" cy="1704594"/>
            <a:chOff x="829056" y="3365500"/>
            <a:chExt cx="5152644" cy="17045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3655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6957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765550"/>
              <a:ext cx="26716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一行三个整数 a、b、c。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3180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6482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471805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从小到大输出，空格隔开。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352800"/>
            <a:ext cx="4876800" cy="1314450"/>
            <a:chOff x="6477000" y="335280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3794125"/>
              <a:ext cx="6469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3 5 4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3 4 5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3794125"/>
              <a:ext cx="6469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9 7 2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2 7 9</a:t>
              </a:r>
            </a:p>
          </p:txBody>
        </p:sp>
      </p:grpSp>
      <p:grpSp>
        <p:nvGrpSpPr>
          <p:cNvPr id="41" name="ask"/>
          <p:cNvGrpSpPr/>
          <p:nvPr/>
        </p:nvGrpSpPr>
        <p:grpSpPr>
          <a:xfrm>
            <a:off x="838200" y="5372100"/>
            <a:ext cx="10515600" cy="571500"/>
            <a:chOff x="838200" y="53721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3721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53721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606" y="55372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933956" y="553720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三个数从小到大排好，一共可能有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几种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排列？</a:t>
              </a:r>
            </a:p>
          </p:txBody>
        </p:sp>
      </p:grpSp>
      <p:grpSp>
        <p:nvGrpSpPr>
          <p:cNvPr id="43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42" name="TextBox 42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030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解法一：把 6 种排列全部列出来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14550"/>
            <a:ext cx="10515600" cy="514350"/>
            <a:chOff x="838200" y="2114550"/>
            <a:chExt cx="10515600" cy="5143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839087" y="2234692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从小到大的顺序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458587" y="2234692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判断条件</a:t>
              </a:r>
            </a:p>
          </p:txBody>
        </p:sp>
      </p:grpSp>
      <p:grpSp>
        <p:nvGrpSpPr>
          <p:cNvPr id="34" name="table-w"/>
          <p:cNvGrpSpPr/>
          <p:nvPr/>
        </p:nvGrpSpPr>
        <p:grpSpPr>
          <a:xfrm>
            <a:off x="838200" y="2759075"/>
            <a:ext cx="4476750" cy="2965450"/>
            <a:chOff x="838200" y="2759075"/>
            <a:chExt cx="4476750" cy="2965450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7590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39087" y="2759075"/>
              <a:ext cx="8626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　b　c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14325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143250"/>
              <a:ext cx="447675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2734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39087" y="3273425"/>
              <a:ext cx="8626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　c　b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65760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7877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839087" y="3787775"/>
              <a:ext cx="8626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　a　c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17195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171950"/>
              <a:ext cx="447675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3021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839087" y="4302125"/>
              <a:ext cx="8626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　c　a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68630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8164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839087" y="4816475"/>
              <a:ext cx="8626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　a　b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20065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200650"/>
              <a:ext cx="447675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53308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⑥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839087" y="5330825"/>
              <a:ext cx="8626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　b　a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571500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0" name="answers"/>
          <p:cNvGrpSpPr/>
          <p:nvPr/>
        </p:nvGrpSpPr>
        <p:grpSpPr>
          <a:xfrm>
            <a:off x="5314950" y="2759075"/>
            <a:ext cx="6038850" cy="2965450"/>
            <a:chOff x="5314950" y="2759075"/>
            <a:chExt cx="6038850" cy="2965450"/>
          </a:xfrm>
        </p:grpSpPr>
        <p:sp>
          <p:nvSpPr>
            <p:cNvPr id="35" name="Line 35"/>
            <p:cNvSpPr/>
            <p:nvPr/>
          </p:nvSpPr>
          <p:spPr>
            <a:xfrm>
              <a:off x="5314950" y="3143250"/>
              <a:ext cx="6038850" cy="9525"/>
            </a:xfrm>
            <a:custGeom>
              <a:avLst/>
              <a:gdLst/>
              <a:ahLst/>
              <a:cxnLst/>
              <a:rect l="l" t="t" r="r" b="b"/>
              <a:pathLst>
                <a:path w="6038850" h="9525">
                  <a:moveTo>
                    <a:pt x="0" y="0"/>
                  </a:moveTo>
                  <a:lnTo>
                    <a:pt x="6038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5314950" y="3143250"/>
              <a:ext cx="603885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5314950" y="3657600"/>
              <a:ext cx="6038850" cy="9525"/>
            </a:xfrm>
            <a:custGeom>
              <a:avLst/>
              <a:gdLst/>
              <a:ahLst/>
              <a:cxnLst/>
              <a:rect l="l" t="t" r="r" b="b"/>
              <a:pathLst>
                <a:path w="6038850" h="9525">
                  <a:moveTo>
                    <a:pt x="0" y="0"/>
                  </a:moveTo>
                  <a:lnTo>
                    <a:pt x="6038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Line 38"/>
            <p:cNvSpPr/>
            <p:nvPr/>
          </p:nvSpPr>
          <p:spPr>
            <a:xfrm>
              <a:off x="5314950" y="4171950"/>
              <a:ext cx="6038850" cy="9525"/>
            </a:xfrm>
            <a:custGeom>
              <a:avLst/>
              <a:gdLst/>
              <a:ahLst/>
              <a:cxnLst/>
              <a:rect l="l" t="t" r="r" b="b"/>
              <a:pathLst>
                <a:path w="6038850" h="9525">
                  <a:moveTo>
                    <a:pt x="0" y="0"/>
                  </a:moveTo>
                  <a:lnTo>
                    <a:pt x="6038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5314950" y="4171950"/>
              <a:ext cx="603885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0" name="Line 40"/>
            <p:cNvSpPr/>
            <p:nvPr/>
          </p:nvSpPr>
          <p:spPr>
            <a:xfrm>
              <a:off x="5314950" y="4686300"/>
              <a:ext cx="6038850" cy="9525"/>
            </a:xfrm>
            <a:custGeom>
              <a:avLst/>
              <a:gdLst/>
              <a:ahLst/>
              <a:cxnLst/>
              <a:rect l="l" t="t" r="r" b="b"/>
              <a:pathLst>
                <a:path w="6038850" h="9525">
                  <a:moveTo>
                    <a:pt x="0" y="0"/>
                  </a:moveTo>
                  <a:lnTo>
                    <a:pt x="6038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5314950" y="5200650"/>
              <a:ext cx="6038850" cy="9525"/>
            </a:xfrm>
            <a:custGeom>
              <a:avLst/>
              <a:gdLst/>
              <a:ahLst/>
              <a:cxnLst/>
              <a:rect l="l" t="t" r="r" b="b"/>
              <a:pathLst>
                <a:path w="6038850" h="9525">
                  <a:moveTo>
                    <a:pt x="0" y="0"/>
                  </a:moveTo>
                  <a:lnTo>
                    <a:pt x="6038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5314950" y="5200650"/>
              <a:ext cx="603885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Line 43"/>
            <p:cNvSpPr/>
            <p:nvPr/>
          </p:nvSpPr>
          <p:spPr>
            <a:xfrm>
              <a:off x="5314950" y="5715000"/>
              <a:ext cx="6038850" cy="9525"/>
            </a:xfrm>
            <a:custGeom>
              <a:avLst/>
              <a:gdLst/>
              <a:ahLst/>
              <a:cxnLst/>
              <a:rect l="l" t="t" r="r" b="b"/>
              <a:pathLst>
                <a:path w="6038850" h="9525">
                  <a:moveTo>
                    <a:pt x="0" y="0"/>
                  </a:moveTo>
                  <a:lnTo>
                    <a:pt x="6038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5458587" y="2759075"/>
              <a:ext cx="2055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&lt;= b &amp;&amp; b &lt;= c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458587" y="3273425"/>
              <a:ext cx="2055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&lt;= c &amp;&amp; c &lt;= b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458587" y="3787775"/>
              <a:ext cx="2055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&lt;= a &amp;&amp; a &lt;= c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458587" y="4302125"/>
              <a:ext cx="2055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&lt;= c &amp;&amp; c &lt;= a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458587" y="4816475"/>
              <a:ext cx="2055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&lt;= a &amp;&amp; a &lt;= b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458587" y="5330825"/>
              <a:ext cx="2055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&lt;= b &amp;&amp; b &lt;= a</a:t>
              </a:r>
            </a:p>
          </p:txBody>
        </p:sp>
      </p:grpSp>
      <p:grpSp>
        <p:nvGrpSpPr>
          <p:cNvPr id="52" name="warn"/>
          <p:cNvGrpSpPr/>
          <p:nvPr/>
        </p:nvGrpSpPr>
        <p:grpSpPr>
          <a:xfrm>
            <a:off x="830199" y="5905500"/>
            <a:ext cx="6428895" cy="308991"/>
            <a:chOff x="830199" y="5905500"/>
            <a:chExt cx="6428895" cy="308991"/>
          </a:xfrm>
        </p:grpSpPr>
        <p:sp>
          <p:nvSpPr>
            <p:cNvPr id="51" name="TextBox 51"/>
            <p:cNvSpPr txBox="1"/>
            <p:nvPr/>
          </p:nvSpPr>
          <p:spPr>
            <a:xfrm>
              <a:off x="830199" y="5905500"/>
              <a:ext cx="64288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不能写成 </a:t>
              </a: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 &lt;= b &lt;= c</a:t>
              </a: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，上一讲讲过，要拆成两个条件用 &amp;&amp; 连接。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2478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解法一：6 种情况，用多分支逐个判断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4000500"/>
            <a:chOff x="838200" y="2038350"/>
            <a:chExt cx="6096000" cy="4000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400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00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511" y="2200275"/>
              <a:ext cx="3783584" cy="37458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a, b, c;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 &gt;&gt; b &gt;&gt; c;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 &lt;= b &amp;&amp; b &lt;= c)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 &lt;&lt; " " &lt;&lt; b &lt;&lt; " " &lt;&lt; c;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(a &lt;= c &amp;&amp; c &lt;= b)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 &lt;&lt; " " &lt;&lt; c &lt;&lt; " " &lt;&lt; b;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(b &lt;= a &amp;&amp; a &lt;= c)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b &lt;&lt; " " &lt;&lt; a &lt;&lt; " " &lt;&lt; c;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(b &lt;= c &amp;&amp; c &lt;= a)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b &lt;&lt; " " &lt;&lt; c &lt;&lt; " " &lt;&lt; a;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(c &lt;= a &amp;&amp; a &lt;= b)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c &lt;&lt; " " &lt;&lt; a &lt;&lt; " " &lt;&lt; b;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} else {   </a:t>
              </a:r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只剩 c &lt;= b &amp;&amp; b &lt;= a</a:t>
              </a:r>
              <a:b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c &lt;&lt; " " &lt;&lt; b &lt;&lt; " " &lt;&lt; a;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why"/>
          <p:cNvGrpSpPr/>
          <p:nvPr/>
        </p:nvGrpSpPr>
        <p:grpSpPr>
          <a:xfrm>
            <a:off x="7429500" y="2038350"/>
            <a:ext cx="3924300" cy="1190625"/>
            <a:chOff x="7429500" y="2038350"/>
            <a:chExt cx="3924300" cy="1190625"/>
          </a:xfrm>
        </p:grpSpPr>
        <p:sp>
          <p:nvSpPr>
            <p:cNvPr id="13" name="Rectangle 13"/>
            <p:cNvSpPr/>
            <p:nvPr/>
          </p:nvSpPr>
          <p:spPr>
            <a:xfrm>
              <a:off x="7429500" y="2038350"/>
              <a:ext cx="3924300" cy="1190625"/>
            </a:xfrm>
            <a:prstGeom prst="roundRect">
              <a:avLst>
                <a:gd name="adj" fmla="val 64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30668" y="22066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最后一种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678418" y="2168525"/>
              <a:ext cx="2143696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 5 种都不是，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剩下的只能是第 6 种，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就行。</a:t>
              </a:r>
            </a:p>
          </p:txBody>
        </p:sp>
      </p:grpSp>
      <p:grpSp>
        <p:nvGrpSpPr>
          <p:cNvPr id="20" name="book"/>
          <p:cNvGrpSpPr/>
          <p:nvPr/>
        </p:nvGrpSpPr>
        <p:grpSpPr>
          <a:xfrm>
            <a:off x="7429500" y="3657600"/>
            <a:ext cx="3924300" cy="1466850"/>
            <a:chOff x="7429500" y="3657600"/>
            <a:chExt cx="3924300" cy="1466850"/>
          </a:xfrm>
        </p:grpSpPr>
        <p:sp>
          <p:nvSpPr>
            <p:cNvPr id="17" name="Rectangle 17"/>
            <p:cNvSpPr/>
            <p:nvPr/>
          </p:nvSpPr>
          <p:spPr>
            <a:xfrm>
              <a:off x="7429500" y="3657600"/>
              <a:ext cx="3924300" cy="1466850"/>
            </a:xfrm>
            <a:prstGeom prst="roundRect">
              <a:avLst>
                <a:gd name="adj" fmla="val 519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30668" y="38068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书上写法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30668" y="4083050"/>
              <a:ext cx="2426589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书上用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/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每个分支只有一句，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省略了大括号。</a:t>
              </a:r>
            </a:p>
          </p:txBody>
        </p:sp>
      </p:grpSp>
      <p:grpSp>
        <p:nvGrpSpPr>
          <p:cNvPr id="22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1" name="TextBox 21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6033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 5 5 5：为什么必须用 else if？</a:t>
            </a:r>
          </a:p>
        </p:txBody>
      </p:sp>
      <p:grpSp>
        <p:nvGrpSpPr>
          <p:cNvPr id="13" name="bad"/>
          <p:cNvGrpSpPr/>
          <p:nvPr/>
        </p:nvGrpSpPr>
        <p:grpSpPr>
          <a:xfrm>
            <a:off x="838200" y="2114550"/>
            <a:ext cx="5067300" cy="2171700"/>
            <a:chOff x="838200" y="2114550"/>
            <a:chExt cx="5067300" cy="2171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2171700"/>
            </a:xfrm>
            <a:prstGeom prst="roundRect">
              <a:avLst>
                <a:gd name="adj" fmla="val 4386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305050"/>
              <a:ext cx="214876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换成 6 个独立的 if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418" y="2698750"/>
              <a:ext cx="3505771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a、b、c 都是 5，6 个条件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全部成立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程序输出了 6 次：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9561" y="3740150"/>
              <a:ext cx="316862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5 5 55 5 55 5 55 5 55 5 55 5 5</a:t>
              </a:r>
            </a:p>
          </p:txBody>
        </p:sp>
      </p:grpSp>
      <p:grpSp>
        <p:nvGrpSpPr>
          <p:cNvPr id="18" name="good"/>
          <p:cNvGrpSpPr/>
          <p:nvPr/>
        </p:nvGrpSpPr>
        <p:grpSpPr>
          <a:xfrm>
            <a:off x="6286500" y="2114550"/>
            <a:ext cx="5067300" cy="2171700"/>
            <a:chOff x="6286500" y="2114550"/>
            <a:chExt cx="5067300" cy="2171700"/>
          </a:xfrm>
        </p:grpSpPr>
        <p:sp>
          <p:nvSpPr>
            <p:cNvPr id="14" name="Rectangle 14"/>
            <p:cNvSpPr/>
            <p:nvPr/>
          </p:nvSpPr>
          <p:spPr>
            <a:xfrm>
              <a:off x="6286500" y="2114550"/>
              <a:ext cx="5067300" cy="2171700"/>
            </a:xfrm>
            <a:prstGeom prst="roundRect">
              <a:avLst>
                <a:gd name="adj" fmla="val 438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05575" y="2305050"/>
              <a:ext cx="117565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用 else if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06718" y="2698750"/>
              <a:ext cx="2772346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① 个条件成立，输出一次，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立刻跳出整个结构：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06718" y="370205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5 5 5</a:t>
              </a:r>
            </a:p>
          </p:txBody>
        </p:sp>
      </p:grpSp>
      <p:grpSp>
        <p:nvGrpSpPr>
          <p:cNvPr id="23" name="book"/>
          <p:cNvGrpSpPr/>
          <p:nvPr/>
        </p:nvGrpSpPr>
        <p:grpSpPr>
          <a:xfrm>
            <a:off x="838200" y="4572000"/>
            <a:ext cx="10515600" cy="895350"/>
            <a:chOff x="838200" y="4572000"/>
            <a:chExt cx="10515600" cy="895350"/>
          </a:xfrm>
        </p:grpSpPr>
        <p:sp>
          <p:nvSpPr>
            <p:cNvPr id="19" name="Rectangle 19"/>
            <p:cNvSpPr/>
            <p:nvPr/>
          </p:nvSpPr>
          <p:spPr>
            <a:xfrm>
              <a:off x="838200" y="45720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5720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987" y="4737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905762" y="4699000"/>
              <a:ext cx="616661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 6 个条件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并不是互斥的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：有数相等时，几个条件会同时成立。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，就能保证只执行第一个成立的分支。</a:t>
              </a:r>
            </a:p>
          </p:txBody>
        </p:sp>
      </p:grpSp>
      <p:grpSp>
        <p:nvGrpSpPr>
          <p:cNvPr id="25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4" name="TextBox 24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解法二：先找最大的，再比剩下两个</a:t>
            </a:r>
          </a:p>
        </p:txBody>
      </p:sp>
      <p:grpSp>
        <p:nvGrpSpPr>
          <p:cNvPr id="59" name="tree"/>
          <p:cNvGrpSpPr/>
          <p:nvPr/>
        </p:nvGrpSpPr>
        <p:grpSpPr>
          <a:xfrm>
            <a:off x="952500" y="2085975"/>
            <a:ext cx="10287000" cy="3248025"/>
            <a:chOff x="952500" y="2085975"/>
            <a:chExt cx="10287000" cy="3248025"/>
          </a:xfrm>
        </p:grpSpPr>
        <p:sp>
          <p:nvSpPr>
            <p:cNvPr id="9" name="Rectangle 9"/>
            <p:cNvSpPr/>
            <p:nvPr/>
          </p:nvSpPr>
          <p:spPr>
            <a:xfrm>
              <a:off x="5048250" y="2085975"/>
              <a:ext cx="209550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602224" y="21939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谁最大？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2619375" y="2562225"/>
              <a:ext cx="3476625" cy="390525"/>
            </a:xfrm>
            <a:custGeom>
              <a:avLst/>
              <a:gdLst/>
              <a:ahLst/>
              <a:cxnLst/>
              <a:rect l="l" t="t" r="r" b="b"/>
              <a:pathLst>
                <a:path w="3476625" h="390525">
                  <a:moveTo>
                    <a:pt x="3476625" y="0"/>
                  </a:moveTo>
                  <a:lnTo>
                    <a:pt x="3476625" y="257175"/>
                  </a:lnTo>
                  <a:lnTo>
                    <a:pt x="0" y="257175"/>
                  </a:lnTo>
                  <a:lnTo>
                    <a:pt x="0" y="39052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2552700" y="29337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666875" y="3076575"/>
              <a:ext cx="1905000" cy="476250"/>
            </a:xfrm>
            <a:prstGeom prst="rect">
              <a:avLst/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280658" y="3187700"/>
              <a:ext cx="677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最大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2619375" y="3552825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2552700" y="37433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1571625" y="3867150"/>
              <a:ext cx="2095500" cy="609600"/>
            </a:xfrm>
            <a:custGeom>
              <a:avLst/>
              <a:gdLst/>
              <a:ahLst/>
              <a:cxnLst/>
              <a:rect l="l" t="t" r="r" b="b"/>
              <a:pathLst>
                <a:path w="2095500" h="609600">
                  <a:moveTo>
                    <a:pt x="1047750" y="0"/>
                  </a:moveTo>
                  <a:lnTo>
                    <a:pt x="2095500" y="304800"/>
                  </a:lnTo>
                  <a:lnTo>
                    <a:pt x="1047750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175340" y="4057650"/>
              <a:ext cx="8880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&gt;= c ？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952500" y="495300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71450" y="0"/>
                  </a:moveTo>
                  <a:lnTo>
                    <a:pt x="1524000" y="0"/>
                  </a:lnTo>
                  <a:lnTo>
                    <a:pt x="13525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479709" y="5032375"/>
              <a:ext cx="46958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b a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2762250" y="495300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71450" y="0"/>
                  </a:moveTo>
                  <a:lnTo>
                    <a:pt x="1524000" y="0"/>
                  </a:lnTo>
                  <a:lnTo>
                    <a:pt x="13525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289459" y="5032375"/>
              <a:ext cx="46958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c a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71625" y="4171950"/>
              <a:ext cx="142875" cy="685800"/>
            </a:xfrm>
            <a:custGeom>
              <a:avLst/>
              <a:gdLst/>
              <a:ahLst/>
              <a:cxnLst/>
              <a:rect l="l" t="t" r="r" b="b"/>
              <a:pathLst>
                <a:path w="142875" h="685800">
                  <a:moveTo>
                    <a:pt x="0" y="0"/>
                  </a:moveTo>
                  <a:lnTo>
                    <a:pt x="142875" y="0"/>
                  </a:lnTo>
                  <a:lnTo>
                    <a:pt x="142875" y="68580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1647825" y="48387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" name="Freeform 25"/>
            <p:cNvSpPr/>
            <p:nvPr/>
          </p:nvSpPr>
          <p:spPr>
            <a:xfrm>
              <a:off x="3524250" y="4171950"/>
              <a:ext cx="142875" cy="685800"/>
            </a:xfrm>
            <a:custGeom>
              <a:avLst/>
              <a:gdLst/>
              <a:ahLst/>
              <a:cxnLst/>
              <a:rect l="l" t="t" r="r" b="b"/>
              <a:pathLst>
                <a:path w="142875" h="685800">
                  <a:moveTo>
                    <a:pt x="142875" y="0"/>
                  </a:moveTo>
                  <a:lnTo>
                    <a:pt x="0" y="0"/>
                  </a:lnTo>
                  <a:lnTo>
                    <a:pt x="0" y="68580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3457575" y="48387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6096000" y="2562225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0" y="0"/>
                  </a:moveTo>
                  <a:lnTo>
                    <a:pt x="0" y="257175"/>
                  </a:lnTo>
                  <a:lnTo>
                    <a:pt x="0" y="257175"/>
                  </a:lnTo>
                  <a:lnTo>
                    <a:pt x="0" y="39052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6029325" y="29337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5143500" y="3076575"/>
              <a:ext cx="1905000" cy="476250"/>
            </a:xfrm>
            <a:prstGeom prst="rect">
              <a:avLst/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757283" y="3187700"/>
              <a:ext cx="677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最大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6096000" y="3552825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6029325" y="37433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3" name="Freeform 33"/>
            <p:cNvSpPr/>
            <p:nvPr/>
          </p:nvSpPr>
          <p:spPr>
            <a:xfrm>
              <a:off x="5048250" y="3867150"/>
              <a:ext cx="2095500" cy="609600"/>
            </a:xfrm>
            <a:custGeom>
              <a:avLst/>
              <a:gdLst/>
              <a:ahLst/>
              <a:cxnLst/>
              <a:rect l="l" t="t" r="r" b="b"/>
              <a:pathLst>
                <a:path w="2095500" h="609600">
                  <a:moveTo>
                    <a:pt x="1047750" y="0"/>
                  </a:moveTo>
                  <a:lnTo>
                    <a:pt x="2095500" y="304800"/>
                  </a:lnTo>
                  <a:lnTo>
                    <a:pt x="1047750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651965" y="4057650"/>
              <a:ext cx="8880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&gt;= c ？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4429125" y="495300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71450" y="0"/>
                  </a:moveTo>
                  <a:lnTo>
                    <a:pt x="1524000" y="0"/>
                  </a:lnTo>
                  <a:lnTo>
                    <a:pt x="13525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4956334" y="5032375"/>
              <a:ext cx="46958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a b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6238875" y="495300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71450" y="0"/>
                  </a:moveTo>
                  <a:lnTo>
                    <a:pt x="1524000" y="0"/>
                  </a:lnTo>
                  <a:lnTo>
                    <a:pt x="13525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766084" y="5032375"/>
              <a:ext cx="46958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c b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048250" y="4171950"/>
              <a:ext cx="142875" cy="685800"/>
            </a:xfrm>
            <a:custGeom>
              <a:avLst/>
              <a:gdLst/>
              <a:ahLst/>
              <a:cxnLst/>
              <a:rect l="l" t="t" r="r" b="b"/>
              <a:pathLst>
                <a:path w="142875" h="685800">
                  <a:moveTo>
                    <a:pt x="0" y="0"/>
                  </a:moveTo>
                  <a:lnTo>
                    <a:pt x="142875" y="0"/>
                  </a:lnTo>
                  <a:lnTo>
                    <a:pt x="142875" y="68580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5124450" y="48387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1" name="Freeform 41"/>
            <p:cNvSpPr/>
            <p:nvPr/>
          </p:nvSpPr>
          <p:spPr>
            <a:xfrm>
              <a:off x="7000875" y="4171950"/>
              <a:ext cx="142875" cy="685800"/>
            </a:xfrm>
            <a:custGeom>
              <a:avLst/>
              <a:gdLst/>
              <a:ahLst/>
              <a:cxnLst/>
              <a:rect l="l" t="t" r="r" b="b"/>
              <a:pathLst>
                <a:path w="142875" h="685800">
                  <a:moveTo>
                    <a:pt x="142875" y="0"/>
                  </a:moveTo>
                  <a:lnTo>
                    <a:pt x="0" y="0"/>
                  </a:lnTo>
                  <a:lnTo>
                    <a:pt x="0" y="68580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6934200" y="48387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3" name="Freeform 43"/>
            <p:cNvSpPr/>
            <p:nvPr/>
          </p:nvSpPr>
          <p:spPr>
            <a:xfrm>
              <a:off x="6096000" y="2562225"/>
              <a:ext cx="3476625" cy="390525"/>
            </a:xfrm>
            <a:custGeom>
              <a:avLst/>
              <a:gdLst/>
              <a:ahLst/>
              <a:cxnLst/>
              <a:rect l="l" t="t" r="r" b="b"/>
              <a:pathLst>
                <a:path w="3476625" h="390525">
                  <a:moveTo>
                    <a:pt x="0" y="0"/>
                  </a:moveTo>
                  <a:lnTo>
                    <a:pt x="0" y="257175"/>
                  </a:lnTo>
                  <a:lnTo>
                    <a:pt x="3476625" y="257175"/>
                  </a:lnTo>
                  <a:lnTo>
                    <a:pt x="3476625" y="39052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9505950" y="29337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5" name="Rectangle 45"/>
            <p:cNvSpPr/>
            <p:nvPr/>
          </p:nvSpPr>
          <p:spPr>
            <a:xfrm>
              <a:off x="8620125" y="3076575"/>
              <a:ext cx="1905000" cy="476250"/>
            </a:xfrm>
            <a:prstGeom prst="rect">
              <a:avLst/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9233908" y="3187700"/>
              <a:ext cx="677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最大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9572625" y="3552825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8" name="Freeform 48"/>
            <p:cNvSpPr/>
            <p:nvPr/>
          </p:nvSpPr>
          <p:spPr>
            <a:xfrm>
              <a:off x="9505950" y="37433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9" name="Freeform 49"/>
            <p:cNvSpPr/>
            <p:nvPr/>
          </p:nvSpPr>
          <p:spPr>
            <a:xfrm>
              <a:off x="8524875" y="3867150"/>
              <a:ext cx="2095500" cy="609600"/>
            </a:xfrm>
            <a:custGeom>
              <a:avLst/>
              <a:gdLst/>
              <a:ahLst/>
              <a:cxnLst/>
              <a:rect l="l" t="t" r="r" b="b"/>
              <a:pathLst>
                <a:path w="2095500" h="609600">
                  <a:moveTo>
                    <a:pt x="1047750" y="0"/>
                  </a:moveTo>
                  <a:lnTo>
                    <a:pt x="2095500" y="304800"/>
                  </a:lnTo>
                  <a:lnTo>
                    <a:pt x="1047750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9128590" y="4057650"/>
              <a:ext cx="8880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&gt;= b ？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7905750" y="495300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71450" y="0"/>
                  </a:moveTo>
                  <a:lnTo>
                    <a:pt x="1524000" y="0"/>
                  </a:lnTo>
                  <a:lnTo>
                    <a:pt x="13525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8432959" y="5032375"/>
              <a:ext cx="46958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a c</a:t>
              </a:r>
            </a:p>
          </p:txBody>
        </p:sp>
        <p:sp>
          <p:nvSpPr>
            <p:cNvPr id="53" name="Freeform 53"/>
            <p:cNvSpPr/>
            <p:nvPr/>
          </p:nvSpPr>
          <p:spPr>
            <a:xfrm>
              <a:off x="9715500" y="495300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71450" y="0"/>
                  </a:moveTo>
                  <a:lnTo>
                    <a:pt x="1524000" y="0"/>
                  </a:lnTo>
                  <a:lnTo>
                    <a:pt x="13525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10242709" y="5032375"/>
              <a:ext cx="46958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b c</a:t>
              </a:r>
            </a:p>
          </p:txBody>
        </p:sp>
        <p:sp>
          <p:nvSpPr>
            <p:cNvPr id="55" name="Freeform 55"/>
            <p:cNvSpPr/>
            <p:nvPr/>
          </p:nvSpPr>
          <p:spPr>
            <a:xfrm>
              <a:off x="8524875" y="4171950"/>
              <a:ext cx="142875" cy="685800"/>
            </a:xfrm>
            <a:custGeom>
              <a:avLst/>
              <a:gdLst/>
              <a:ahLst/>
              <a:cxnLst/>
              <a:rect l="l" t="t" r="r" b="b"/>
              <a:pathLst>
                <a:path w="142875" h="685800">
                  <a:moveTo>
                    <a:pt x="0" y="0"/>
                  </a:moveTo>
                  <a:lnTo>
                    <a:pt x="142875" y="0"/>
                  </a:lnTo>
                  <a:lnTo>
                    <a:pt x="142875" y="68580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56" name="Freeform 56"/>
            <p:cNvSpPr/>
            <p:nvPr/>
          </p:nvSpPr>
          <p:spPr>
            <a:xfrm>
              <a:off x="8601075" y="48387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57" name="Freeform 57"/>
            <p:cNvSpPr/>
            <p:nvPr/>
          </p:nvSpPr>
          <p:spPr>
            <a:xfrm>
              <a:off x="10477500" y="4171950"/>
              <a:ext cx="142875" cy="685800"/>
            </a:xfrm>
            <a:custGeom>
              <a:avLst/>
              <a:gdLst/>
              <a:ahLst/>
              <a:cxnLst/>
              <a:rect l="l" t="t" r="r" b="b"/>
              <a:pathLst>
                <a:path w="142875" h="685800">
                  <a:moveTo>
                    <a:pt x="142875" y="0"/>
                  </a:moveTo>
                  <a:lnTo>
                    <a:pt x="0" y="0"/>
                  </a:lnTo>
                  <a:lnTo>
                    <a:pt x="0" y="68580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10410825" y="48387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64" name="tip"/>
          <p:cNvGrpSpPr/>
          <p:nvPr/>
        </p:nvGrpSpPr>
        <p:grpSpPr>
          <a:xfrm>
            <a:off x="838200" y="5562600"/>
            <a:ext cx="10515600" cy="571500"/>
            <a:chOff x="838200" y="5562600"/>
            <a:chExt cx="10515600" cy="571500"/>
          </a:xfrm>
        </p:grpSpPr>
        <p:sp>
          <p:nvSpPr>
            <p:cNvPr id="60" name="Rectangle 60"/>
            <p:cNvSpPr/>
            <p:nvPr/>
          </p:nvSpPr>
          <p:spPr>
            <a:xfrm>
              <a:off x="838200" y="55626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61" name="Rectangle 61"/>
            <p:cNvSpPr/>
            <p:nvPr/>
          </p:nvSpPr>
          <p:spPr>
            <a:xfrm>
              <a:off x="838200" y="55626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1038987" y="57277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分两步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1905762" y="5727700"/>
              <a:ext cx="7427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外层：三个数里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谁最大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（三选一）；内层：剩下两个数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谁大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（二选一）。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7785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代入 3 8 5，跟着程序走一遍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858000" cy="3209925"/>
            <a:chOff x="838200" y="2038350"/>
            <a:chExt cx="6858000" cy="32099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858000" cy="3209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209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197100"/>
              <a:ext cx="5177790" cy="2960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if (a &gt;= b &amp;&amp; a &gt;= c) {       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① a 最大？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……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} else if (b &gt;= a &amp;&amp; b &gt;= c) {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② b 最大？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(a &gt;= c) {              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③ a、c 谁大？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c &lt;&lt; " " &lt;&lt; a &lt;&lt; " " &lt;&lt; b;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a &lt;&lt; " " &lt;&lt; c &lt;&lt; " " &lt;&lt; b;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……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s1"/>
          <p:cNvGrpSpPr/>
          <p:nvPr/>
        </p:nvGrpSpPr>
        <p:grpSpPr>
          <a:xfrm>
            <a:off x="8001000" y="2114550"/>
            <a:ext cx="3352800" cy="781050"/>
            <a:chOff x="8001000" y="2114550"/>
            <a:chExt cx="3352800" cy="781050"/>
          </a:xfrm>
        </p:grpSpPr>
        <p:sp>
          <p:nvSpPr>
            <p:cNvPr id="13" name="Rectangle 13"/>
            <p:cNvSpPr/>
            <p:nvPr/>
          </p:nvSpPr>
          <p:spPr>
            <a:xfrm>
              <a:off x="8001000" y="2114550"/>
              <a:ext cx="3352800" cy="781050"/>
            </a:xfrm>
            <a:prstGeom prst="roundRect">
              <a:avLst>
                <a:gd name="adj" fmla="val 975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183118" y="22161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84261" y="2559050"/>
              <a:ext cx="285321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&gt;= 8 不成立，跳过整个大括号</a:t>
              </a:r>
            </a:p>
          </p:txBody>
        </p:sp>
      </p:grpSp>
      <p:grpSp>
        <p:nvGrpSpPr>
          <p:cNvPr id="20" name="s2"/>
          <p:cNvGrpSpPr/>
          <p:nvPr/>
        </p:nvGrpSpPr>
        <p:grpSpPr>
          <a:xfrm>
            <a:off x="8001000" y="3048000"/>
            <a:ext cx="3352800" cy="781050"/>
            <a:chOff x="8001000" y="3048000"/>
            <a:chExt cx="3352800" cy="781050"/>
          </a:xfrm>
        </p:grpSpPr>
        <p:sp>
          <p:nvSpPr>
            <p:cNvPr id="17" name="Rectangle 17"/>
            <p:cNvSpPr/>
            <p:nvPr/>
          </p:nvSpPr>
          <p:spPr>
            <a:xfrm>
              <a:off x="8001000" y="3048000"/>
              <a:ext cx="3352800" cy="781050"/>
            </a:xfrm>
            <a:prstGeom prst="roundRect">
              <a:avLst>
                <a:gd name="adj" fmla="val 975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183118" y="31496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184261" y="3492500"/>
              <a:ext cx="241354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比 3、5 都大，成立，进入</a:t>
              </a:r>
            </a:p>
          </p:txBody>
        </p:sp>
      </p:grpSp>
      <p:grpSp>
        <p:nvGrpSpPr>
          <p:cNvPr id="24" name="s3"/>
          <p:cNvGrpSpPr/>
          <p:nvPr/>
        </p:nvGrpSpPr>
        <p:grpSpPr>
          <a:xfrm>
            <a:off x="8001000" y="3981450"/>
            <a:ext cx="3352800" cy="781050"/>
            <a:chOff x="8001000" y="3981450"/>
            <a:chExt cx="3352800" cy="781050"/>
          </a:xfrm>
        </p:grpSpPr>
        <p:sp>
          <p:nvSpPr>
            <p:cNvPr id="21" name="Rectangle 21"/>
            <p:cNvSpPr/>
            <p:nvPr/>
          </p:nvSpPr>
          <p:spPr>
            <a:xfrm>
              <a:off x="8001000" y="3981450"/>
              <a:ext cx="3352800" cy="781050"/>
            </a:xfrm>
            <a:prstGeom prst="roundRect">
              <a:avLst>
                <a:gd name="adj" fmla="val 975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183118" y="40830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184261" y="4425950"/>
              <a:ext cx="26142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3 &gt;= 5 不成立，走内层 </a:t>
              </a: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</a:p>
          </p:txBody>
        </p:sp>
      </p:grpSp>
      <p:grpSp>
        <p:nvGrpSpPr>
          <p:cNvPr id="28" name="s4"/>
          <p:cNvGrpSpPr/>
          <p:nvPr/>
        </p:nvGrpSpPr>
        <p:grpSpPr>
          <a:xfrm>
            <a:off x="8001000" y="4914900"/>
            <a:ext cx="3352800" cy="781050"/>
            <a:chOff x="8001000" y="4914900"/>
            <a:chExt cx="3352800" cy="781050"/>
          </a:xfrm>
        </p:grpSpPr>
        <p:sp>
          <p:nvSpPr>
            <p:cNvPr id="25" name="Rectangle 25"/>
            <p:cNvSpPr/>
            <p:nvPr/>
          </p:nvSpPr>
          <p:spPr>
            <a:xfrm>
              <a:off x="8001000" y="4914900"/>
              <a:ext cx="3352800" cy="781050"/>
            </a:xfrm>
            <a:prstGeom prst="roundRect">
              <a:avLst>
                <a:gd name="adj" fmla="val 975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183118" y="50165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184261" y="5359400"/>
              <a:ext cx="46609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3 5 8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解法二：完整代码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295900" cy="3476625"/>
            <a:chOff x="838200" y="2038350"/>
            <a:chExt cx="5295900" cy="34766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295900" cy="3476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476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197100"/>
              <a:ext cx="4415790" cy="3227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if (a &gt;= b &amp;&amp; a &gt;= c) {       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a 最大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(b &gt;= c)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c &lt;&lt; " " &lt;&lt; b &lt;&lt; " " &lt;&lt; a;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b &lt;&lt; " " &lt;&lt; c &lt;&lt; " " &lt;&lt; a;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} else if (b &gt;= a &amp;&amp; b &gt;= c) {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b 最大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(a &gt;= c)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c &lt;&lt; " " &lt;&lt; a &lt;&lt; " " &lt;&lt; b;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a &lt;&lt; " " &lt;&lt; c &lt;&lt; " " &lt;&lt; b;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</a:p>
          </p:txBody>
        </p:sp>
      </p:grpSp>
      <p:grpSp>
        <p:nvGrpSpPr>
          <p:cNvPr id="16" name="code2"/>
          <p:cNvGrpSpPr/>
          <p:nvPr/>
        </p:nvGrpSpPr>
        <p:grpSpPr>
          <a:xfrm>
            <a:off x="6362700" y="2038350"/>
            <a:ext cx="4991100" cy="2143125"/>
            <a:chOff x="6362700" y="2038350"/>
            <a:chExt cx="4991100" cy="2143125"/>
          </a:xfrm>
        </p:grpSpPr>
        <p:sp>
          <p:nvSpPr>
            <p:cNvPr id="13" name="Rectangle 13"/>
            <p:cNvSpPr/>
            <p:nvPr/>
          </p:nvSpPr>
          <p:spPr>
            <a:xfrm>
              <a:off x="6362700" y="2038350"/>
              <a:ext cx="4991100" cy="2143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362700" y="2038350"/>
              <a:ext cx="38100" cy="2143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64630" y="2197100"/>
              <a:ext cx="4415790" cy="18935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} else {      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只剩 c 最大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(a &gt;= b)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b &lt;&lt; " " &lt;&lt; a &lt;&lt; " " &lt;&lt; c;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a &lt;&lt; " " &lt;&lt; b &lt;&lt; " " &lt;&lt; c;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tip"/>
          <p:cNvGrpSpPr/>
          <p:nvPr/>
        </p:nvGrpSpPr>
        <p:grpSpPr>
          <a:xfrm>
            <a:off x="6362700" y="4267200"/>
            <a:ext cx="4991100" cy="1123950"/>
            <a:chOff x="6362700" y="4267200"/>
            <a:chExt cx="4991100" cy="1123950"/>
          </a:xfrm>
        </p:grpSpPr>
        <p:sp>
          <p:nvSpPr>
            <p:cNvPr id="17" name="Rectangle 17"/>
            <p:cNvSpPr/>
            <p:nvPr/>
          </p:nvSpPr>
          <p:spPr>
            <a:xfrm>
              <a:off x="6362700" y="4267200"/>
              <a:ext cx="4991100" cy="1123950"/>
            </a:xfrm>
            <a:prstGeom prst="roundRect">
              <a:avLst>
                <a:gd name="adj" fmla="val 678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64249" y="4419600"/>
              <a:ext cx="136930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不写条件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64249" y="4686300"/>
              <a:ext cx="3276727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a、b 都不是最大，最大的只能是 c。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书上把这个条件写成了注释。</a:t>
              </a:r>
            </a:p>
          </p:txBody>
        </p:sp>
      </p:grpSp>
      <p:grpSp>
        <p:nvGrpSpPr>
          <p:cNvPr id="24" name="tip2"/>
          <p:cNvGrpSpPr/>
          <p:nvPr/>
        </p:nvGrpSpPr>
        <p:grpSpPr>
          <a:xfrm>
            <a:off x="6362700" y="5448300"/>
            <a:ext cx="4991100" cy="552450"/>
            <a:chOff x="6362700" y="5448300"/>
            <a:chExt cx="4991100" cy="552450"/>
          </a:xfrm>
        </p:grpSpPr>
        <p:sp>
          <p:nvSpPr>
            <p:cNvPr id="21" name="Rectangle 21"/>
            <p:cNvSpPr/>
            <p:nvPr/>
          </p:nvSpPr>
          <p:spPr>
            <a:xfrm>
              <a:off x="6362700" y="5448300"/>
              <a:ext cx="49911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56424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缩进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173849" y="5619750"/>
              <a:ext cx="3419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内层比外层多缩进一格，层次清楚。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41924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else 和哪个 if 配对？</a:t>
            </a:r>
          </a:p>
        </p:txBody>
      </p:sp>
      <p:grpSp>
        <p:nvGrpSpPr>
          <p:cNvPr id="13" name="code"/>
          <p:cNvGrpSpPr/>
          <p:nvPr/>
        </p:nvGrpSpPr>
        <p:grpSpPr>
          <a:xfrm>
            <a:off x="829437" y="2120900"/>
            <a:ext cx="7247763" cy="1822450"/>
            <a:chOff x="829437" y="2120900"/>
            <a:chExt cx="7247763" cy="1822450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20900"/>
              <a:ext cx="70165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书本 P41 的代码（省略了大括号），第 8 行的 else 前面有两个 if：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33650"/>
              <a:ext cx="7239000" cy="1409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33650"/>
              <a:ext cx="38100" cy="1409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749" y="2689225"/>
              <a:ext cx="5534152" cy="1166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   if (a &gt;= b &amp;&amp; a &gt;= c)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       if (b &gt;= c) printf("%d %d %d\n", c, b, a);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       else printf("%d %d %d\n", b, c, a);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   else if (b &gt;= a &amp;&amp; b &gt;= c)</a:t>
              </a:r>
            </a:p>
          </p:txBody>
        </p:sp>
      </p:grpSp>
      <p:grpSp>
        <p:nvGrpSpPr>
          <p:cNvPr id="18" name="rule"/>
          <p:cNvGrpSpPr/>
          <p:nvPr/>
        </p:nvGrpSpPr>
        <p:grpSpPr>
          <a:xfrm>
            <a:off x="838200" y="4095750"/>
            <a:ext cx="10515600" cy="895350"/>
            <a:chOff x="838200" y="4095750"/>
            <a:chExt cx="10515600" cy="895350"/>
          </a:xfrm>
        </p:grpSpPr>
        <p:sp>
          <p:nvSpPr>
            <p:cNvPr id="14" name="Rectangle 14"/>
            <p:cNvSpPr/>
            <p:nvPr/>
          </p:nvSpPr>
          <p:spPr>
            <a:xfrm>
              <a:off x="838200" y="40957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0957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987" y="4260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规则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686687" y="4222750"/>
              <a:ext cx="530377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总是和它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上面离它最近、还没有配对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配对。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所以第 8 行的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和第 7 行的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(b &gt;= c)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配对。</a:t>
              </a:r>
            </a:p>
          </p:txBody>
        </p:sp>
      </p:grpSp>
      <p:grpSp>
        <p:nvGrpSpPr>
          <p:cNvPr id="22" name="tip"/>
          <p:cNvGrpSpPr/>
          <p:nvPr/>
        </p:nvGrpSpPr>
        <p:grpSpPr>
          <a:xfrm>
            <a:off x="838200" y="5295900"/>
            <a:ext cx="10515600" cy="561975"/>
            <a:chOff x="838200" y="5295900"/>
            <a:chExt cx="10515600" cy="561975"/>
          </a:xfrm>
        </p:grpSpPr>
        <p:sp>
          <p:nvSpPr>
            <p:cNvPr id="19" name="Rectangle 19"/>
            <p:cNvSpPr/>
            <p:nvPr/>
          </p:nvSpPr>
          <p:spPr>
            <a:xfrm>
              <a:off x="838200" y="52959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9368" y="54641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缩进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68018" y="5464175"/>
              <a:ext cx="78799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7、8 行比第 6 行多缩进一格，正好显示出它们是一对，都属于第 6 行的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3" name="TextBox 23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3034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想让 else 和外层的 if 配对，怎么办？</a:t>
            </a:r>
          </a:p>
        </p:txBody>
      </p:sp>
      <p:grpSp>
        <p:nvGrpSpPr>
          <p:cNvPr id="14" name="a"/>
          <p:cNvGrpSpPr/>
          <p:nvPr/>
        </p:nvGrpSpPr>
        <p:grpSpPr>
          <a:xfrm>
            <a:off x="829056" y="2108200"/>
            <a:ext cx="5076444" cy="2368550"/>
            <a:chOff x="829056" y="2108200"/>
            <a:chExt cx="5076444" cy="23685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3712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不加大括号：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和内层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配对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384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90800"/>
              <a:ext cx="50673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90800"/>
              <a:ext cx="38100" cy="1885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225" y="2736850"/>
              <a:ext cx="1809750" cy="16630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(条件1)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(条件2)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A;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else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B;</a:t>
              </a:r>
            </a:p>
          </p:txBody>
        </p:sp>
      </p:grpSp>
      <p:grpSp>
        <p:nvGrpSpPr>
          <p:cNvPr id="20" name="b"/>
          <p:cNvGrpSpPr/>
          <p:nvPr/>
        </p:nvGrpSpPr>
        <p:grpSpPr>
          <a:xfrm>
            <a:off x="6277356" y="2108200"/>
            <a:ext cx="5076444" cy="2368550"/>
            <a:chOff x="6277356" y="2108200"/>
            <a:chExt cx="5076444" cy="2368550"/>
          </a:xfrm>
        </p:grpSpPr>
        <p:sp>
          <p:nvSpPr>
            <p:cNvPr id="15" name="TextBox 15"/>
            <p:cNvSpPr txBox="1"/>
            <p:nvPr/>
          </p:nvSpPr>
          <p:spPr>
            <a:xfrm>
              <a:off x="6277356" y="2108200"/>
              <a:ext cx="3712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加上大括号：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和外层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配对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286500" y="24384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590800"/>
              <a:ext cx="50673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86500" y="2590800"/>
              <a:ext cx="38100" cy="1885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86525" y="2736850"/>
              <a:ext cx="1809750" cy="16630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(条件1) {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(条件2)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A;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else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B;</a:t>
              </a:r>
            </a:p>
          </p:txBody>
        </p:sp>
      </p:grpSp>
      <p:grpSp>
        <p:nvGrpSpPr>
          <p:cNvPr id="25" name="why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21" name="Rectangle 21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762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4889500"/>
              <a:ext cx="785952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内层的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被关在大括号里，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在括号外面找不到它，只能和外层的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配对。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最省心的做法：每个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都写大括号，配对关系一目了然。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找错：漏写大括号，奖励发给了谁？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120900"/>
            <a:ext cx="7069272" cy="337376"/>
            <a:chOff x="829437" y="2120900"/>
            <a:chExt cx="7069272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20900"/>
              <a:ext cx="70692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想让及格的同学得到小红花，有同学这样写。输入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，会输出什么？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533650"/>
            <a:ext cx="5715000" cy="1209675"/>
            <a:chOff x="838200" y="2533650"/>
            <a:chExt cx="5715000" cy="1209675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57150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3365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2682875"/>
              <a:ext cx="350443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(score &gt;= 60)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"及格" &lt;&lt; endl;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"奖励一朵小红花";</a:t>
              </a:r>
            </a:p>
          </p:txBody>
        </p:sp>
      </p:grpSp>
      <p:grpSp>
        <p:nvGrpSpPr>
          <p:cNvPr id="23" name="run"/>
          <p:cNvGrpSpPr/>
          <p:nvPr/>
        </p:nvGrpSpPr>
        <p:grpSpPr>
          <a:xfrm>
            <a:off x="7048500" y="2533650"/>
            <a:ext cx="4305300" cy="1238250"/>
            <a:chOff x="7048500" y="2533650"/>
            <a:chExt cx="4305300" cy="1238250"/>
          </a:xfrm>
        </p:grpSpPr>
        <p:sp>
          <p:nvSpPr>
            <p:cNvPr id="15" name="Rectangle 15"/>
            <p:cNvSpPr/>
            <p:nvPr/>
          </p:nvSpPr>
          <p:spPr>
            <a:xfrm>
              <a:off x="7048500" y="2533650"/>
              <a:ext cx="43053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048500" y="2533650"/>
              <a:ext cx="4305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048500" y="2724150"/>
              <a:ext cx="4305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162800" y="26289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353300" y="26289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543800" y="26289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842504" y="25908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210806" y="3038475"/>
              <a:ext cx="161848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奖励一朵小红花</a:t>
              </a:r>
            </a:p>
          </p:txBody>
        </p:sp>
      </p:grpSp>
      <p:grpSp>
        <p:nvGrpSpPr>
          <p:cNvPr id="28" name="why"/>
          <p:cNvGrpSpPr/>
          <p:nvPr/>
        </p:nvGrpSpPr>
        <p:grpSpPr>
          <a:xfrm>
            <a:off x="838200" y="4095750"/>
            <a:ext cx="10515600" cy="895350"/>
            <a:chOff x="838200" y="4095750"/>
            <a:chExt cx="10515600" cy="895350"/>
          </a:xfrm>
        </p:grpSpPr>
        <p:sp>
          <p:nvSpPr>
            <p:cNvPr id="24" name="Rectangle 24"/>
            <p:cNvSpPr/>
            <p:nvPr/>
          </p:nvSpPr>
          <p:spPr>
            <a:xfrm>
              <a:off x="838200" y="409575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0957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4260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4222750"/>
              <a:ext cx="775030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不写大括号时，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只管紧跟着的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一条语句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。第三行虽然缩进了，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但它不属于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，不管及不及格都会执行。缩进只是给人看的，编译器不看缩进。</a:t>
              </a:r>
            </a:p>
          </p:txBody>
        </p:sp>
      </p:grpSp>
      <p:grpSp>
        <p:nvGrpSpPr>
          <p:cNvPr id="32" name="fix"/>
          <p:cNvGrpSpPr/>
          <p:nvPr/>
        </p:nvGrpSpPr>
        <p:grpSpPr>
          <a:xfrm>
            <a:off x="838200" y="5238750"/>
            <a:ext cx="10515600" cy="561975"/>
            <a:chOff x="838200" y="5238750"/>
            <a:chExt cx="10515600" cy="561975"/>
          </a:xfrm>
        </p:grpSpPr>
        <p:sp>
          <p:nvSpPr>
            <p:cNvPr id="29" name="Rectangle 29"/>
            <p:cNvSpPr/>
            <p:nvPr/>
          </p:nvSpPr>
          <p:spPr>
            <a:xfrm>
              <a:off x="838200" y="5238750"/>
              <a:ext cx="10515600" cy="561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238750"/>
              <a:ext cx="38100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368" y="5416550"/>
              <a:ext cx="83685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(score &gt;= 60) { cout &lt;&lt; "及格" &lt;&lt; endl; cout &lt;&lt; "奖励一朵小红花"; }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8915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先想一个问题：怎样交换两个杯子里的饮料？</a:t>
            </a:r>
          </a:p>
        </p:txBody>
      </p:sp>
      <p:grpSp>
        <p:nvGrpSpPr>
          <p:cNvPr id="18" name="cups"/>
          <p:cNvGrpSpPr/>
          <p:nvPr/>
        </p:nvGrpSpPr>
        <p:grpSpPr>
          <a:xfrm>
            <a:off x="1524000" y="2381250"/>
            <a:ext cx="6286500" cy="1928241"/>
            <a:chOff x="1524000" y="2381250"/>
            <a:chExt cx="6286500" cy="1928241"/>
          </a:xfrm>
        </p:grpSpPr>
        <p:sp>
          <p:nvSpPr>
            <p:cNvPr id="9" name="Rectangle 9"/>
            <p:cNvSpPr/>
            <p:nvPr/>
          </p:nvSpPr>
          <p:spPr>
            <a:xfrm>
              <a:off x="1524000" y="2381250"/>
              <a:ext cx="1333500" cy="1524000"/>
            </a:xfrm>
            <a:prstGeom prst="roundRect">
              <a:avLst>
                <a:gd name="adj" fmla="val 8571"/>
              </a:avLst>
            </a:prstGeom>
            <a:solidFill>
              <a:srgbClr val="FBECEC"/>
            </a:solidFill>
            <a:ln w="19050">
              <a:solidFill>
                <a:schemeClr val="dk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918335" y="299720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74535" y="4000500"/>
              <a:ext cx="63243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杯子 A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4000500" y="2381250"/>
              <a:ext cx="1333500" cy="1524000"/>
            </a:xfrm>
            <a:prstGeom prst="roundRect">
              <a:avLst>
                <a:gd name="adj" fmla="val 8571"/>
              </a:avLst>
            </a:prstGeom>
            <a:solidFill>
              <a:srgbClr val="FFF2CC"/>
            </a:solidFill>
            <a:ln w="19050">
              <a:solidFill>
                <a:schemeClr val="dk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394835" y="299720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橙汁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51035" y="4000500"/>
              <a:ext cx="63243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杯子 B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477000" y="2381250"/>
              <a:ext cx="1333500" cy="1524000"/>
            </a:xfrm>
            <a:prstGeom prst="roundRect">
              <a:avLst>
                <a:gd name="adj" fmla="val 8571"/>
              </a:avLst>
            </a:prstGeom>
            <a:solidFill>
              <a:schemeClr val="lt1"/>
            </a:solidFill>
            <a:ln w="19050">
              <a:solidFill>
                <a:schemeClr val="dk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871335" y="299720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空杯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27535" y="4000500"/>
              <a:ext cx="63243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杯子 T</a:t>
              </a:r>
            </a:p>
          </p:txBody>
        </p:sp>
      </p:grpSp>
      <p:grpSp>
        <p:nvGrpSpPr>
          <p:cNvPr id="20" name="steps"/>
          <p:cNvGrpSpPr/>
          <p:nvPr/>
        </p:nvGrpSpPr>
        <p:grpSpPr>
          <a:xfrm>
            <a:off x="8182356" y="2336800"/>
            <a:ext cx="1972818" cy="1228344"/>
            <a:chOff x="8182356" y="2336800"/>
            <a:chExt cx="1972818" cy="1228344"/>
          </a:xfrm>
        </p:grpSpPr>
        <p:sp>
          <p:nvSpPr>
            <p:cNvPr id="19" name="TextBox 19"/>
            <p:cNvSpPr txBox="1"/>
            <p:nvPr/>
          </p:nvSpPr>
          <p:spPr>
            <a:xfrm>
              <a:off x="8182356" y="2336800"/>
              <a:ext cx="1972818" cy="1228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可乐倒进空杯 T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橙汁倒进杯子 A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T 里的可乐倒进 B</a:t>
              </a:r>
            </a:p>
          </p:txBody>
        </p:sp>
      </p:grpSp>
      <p:grpSp>
        <p:nvGrpSpPr>
          <p:cNvPr id="25" name="code"/>
          <p:cNvGrpSpPr/>
          <p:nvPr/>
        </p:nvGrpSpPr>
        <p:grpSpPr>
          <a:xfrm>
            <a:off x="829056" y="4737100"/>
            <a:ext cx="7248144" cy="987425"/>
            <a:chOff x="829056" y="4737100"/>
            <a:chExt cx="7248144" cy="987425"/>
          </a:xfrm>
        </p:grpSpPr>
        <p:sp>
          <p:nvSpPr>
            <p:cNvPr id="21" name="TextBox 21"/>
            <p:cNvSpPr txBox="1"/>
            <p:nvPr/>
          </p:nvSpPr>
          <p:spPr>
            <a:xfrm>
              <a:off x="829056" y="4737100"/>
              <a:ext cx="41291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变量也一样，要借一个临时变量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tmp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838200" y="5143500"/>
              <a:ext cx="7239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1435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606" y="5318125"/>
              <a:ext cx="594291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tmp = a;   a = b;   b = tmp;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交换 a 和 b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9601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交换 a 和 b：看看每一步变量里是什么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66696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执行的语句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91456" y="22666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039356" y="22666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287256" y="2266696"/>
              <a:ext cx="4889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tmp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2841625"/>
            <a:ext cx="3810000" cy="2139950"/>
            <a:chOff x="838200" y="2841625"/>
            <a:chExt cx="3810000" cy="2139950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284162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575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57550"/>
              <a:ext cx="3810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413125"/>
              <a:ext cx="1084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tmp = a;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290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3984625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4005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400550"/>
              <a:ext cx="3810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4556125"/>
              <a:ext cx="1084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tmp;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9720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answers"/>
          <p:cNvGrpSpPr/>
          <p:nvPr/>
        </p:nvGrpSpPr>
        <p:grpSpPr>
          <a:xfrm>
            <a:off x="4648200" y="2841625"/>
            <a:ext cx="6705600" cy="2139950"/>
            <a:chOff x="4648200" y="2841625"/>
            <a:chExt cx="6705600" cy="2139950"/>
          </a:xfrm>
        </p:grpSpPr>
        <p:sp>
          <p:nvSpPr>
            <p:cNvPr id="26" name="Line 26"/>
            <p:cNvSpPr/>
            <p:nvPr/>
          </p:nvSpPr>
          <p:spPr>
            <a:xfrm>
              <a:off x="4648200" y="32575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4648200" y="3257550"/>
              <a:ext cx="670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4648200" y="38290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4648200" y="44005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4648200" y="4400550"/>
              <a:ext cx="670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4648200" y="49720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4791456" y="2841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039356" y="2841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287256" y="2841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791456" y="3413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039356" y="3413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287256" y="3413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791456" y="3984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039356" y="3984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287256" y="3984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791456" y="4556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039356" y="4556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287256" y="4556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49" name="warn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45" name="Rectangle 45"/>
            <p:cNvSpPr/>
            <p:nvPr/>
          </p:nvSpPr>
          <p:spPr>
            <a:xfrm>
              <a:off x="838200" y="51435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易错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686687" y="5321300"/>
              <a:ext cx="74368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如果只写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 b = a;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，a 原来的 3 已经被覆盖，结果 a、b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都是 8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58085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解法三：交换法，让 n1、n2、n3 依次就位</a:t>
            </a:r>
          </a:p>
        </p:txBody>
      </p:sp>
      <p:grpSp>
        <p:nvGrpSpPr>
          <p:cNvPr id="18" name="boxes"/>
          <p:cNvGrpSpPr/>
          <p:nvPr/>
        </p:nvGrpSpPr>
        <p:grpSpPr>
          <a:xfrm>
            <a:off x="1047750" y="2101850"/>
            <a:ext cx="5429250" cy="1677226"/>
            <a:chOff x="1047750" y="2101850"/>
            <a:chExt cx="5429250" cy="1677226"/>
          </a:xfrm>
        </p:grpSpPr>
        <p:sp>
          <p:nvSpPr>
            <p:cNvPr id="9" name="TextBox 9"/>
            <p:cNvSpPr txBox="1"/>
            <p:nvPr/>
          </p:nvSpPr>
          <p:spPr>
            <a:xfrm>
              <a:off x="1721261" y="21018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n1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047750" y="2419350"/>
              <a:ext cx="1619250" cy="857250"/>
            </a:xfrm>
            <a:prstGeom prst="roundRect">
              <a:avLst>
                <a:gd name="adj" fmla="val 888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85519" y="34417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放最小的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626261" y="21018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n2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952750" y="2419350"/>
              <a:ext cx="1619250" cy="857250"/>
            </a:xfrm>
            <a:prstGeom prst="roundRect">
              <a:avLst>
                <a:gd name="adj" fmla="val 888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290519" y="34417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放中间的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531261" y="21018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n3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857750" y="2419350"/>
              <a:ext cx="1619250" cy="857250"/>
            </a:xfrm>
            <a:prstGeom prst="roundRect">
              <a:avLst>
                <a:gd name="adj" fmla="val 888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195519" y="34417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放最大的</a:t>
              </a:r>
            </a:p>
          </p:txBody>
        </p:sp>
      </p:grpSp>
      <p:grpSp>
        <p:nvGrpSpPr>
          <p:cNvPr id="20" name="steps"/>
          <p:cNvGrpSpPr/>
          <p:nvPr/>
        </p:nvGrpSpPr>
        <p:grpSpPr>
          <a:xfrm>
            <a:off x="6848856" y="2203450"/>
            <a:ext cx="2155698" cy="1876044"/>
            <a:chOff x="6848856" y="2203450"/>
            <a:chExt cx="2155698" cy="1876044"/>
          </a:xfrm>
        </p:grpSpPr>
        <p:sp>
          <p:nvSpPr>
            <p:cNvPr id="19" name="TextBox 19"/>
            <p:cNvSpPr txBox="1"/>
            <p:nvPr/>
          </p:nvSpPr>
          <p:spPr>
            <a:xfrm>
              <a:off x="6848856" y="2203450"/>
              <a:ext cx="2155698" cy="1876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n1 &gt; n2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就交换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n1 &gt; n3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就交换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→ n1 是最小的了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n2 &gt; n3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就交换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→ n2、n3 也排好了</a:t>
              </a:r>
            </a:p>
          </p:txBody>
        </p:sp>
      </p:grpSp>
      <p:grpSp>
        <p:nvGrpSpPr>
          <p:cNvPr id="24" name="note"/>
          <p:cNvGrpSpPr/>
          <p:nvPr/>
        </p:nvGrpSpPr>
        <p:grpSpPr>
          <a:xfrm>
            <a:off x="838200" y="4267200"/>
            <a:ext cx="10515600" cy="552450"/>
            <a:chOff x="838200" y="4267200"/>
            <a:chExt cx="10515600" cy="552450"/>
          </a:xfrm>
        </p:grpSpPr>
        <p:sp>
          <p:nvSpPr>
            <p:cNvPr id="21" name="Rectangle 21"/>
            <p:cNvSpPr/>
            <p:nvPr/>
          </p:nvSpPr>
          <p:spPr>
            <a:xfrm>
              <a:off x="838200" y="42672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9749" y="4438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49349" y="4438650"/>
              <a:ext cx="874732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书上没有这种解法。请把思路写在例 3-8 下面：先让 n1 最小（比两次），再比较 n2 和 n3。</a:t>
              </a:r>
            </a:p>
          </p:txBody>
        </p:sp>
      </p:grpSp>
      <p:grpSp>
        <p:nvGrpSpPr>
          <p:cNvPr id="42" name="demo"/>
          <p:cNvGrpSpPr/>
          <p:nvPr/>
        </p:nvGrpSpPr>
        <p:grpSpPr>
          <a:xfrm>
            <a:off x="829056" y="5003800"/>
            <a:ext cx="10524744" cy="1035050"/>
            <a:chOff x="829056" y="5003800"/>
            <a:chExt cx="10524744" cy="1035050"/>
          </a:xfrm>
        </p:grpSpPr>
        <p:sp>
          <p:nvSpPr>
            <p:cNvPr id="25" name="TextBox 25"/>
            <p:cNvSpPr txBox="1"/>
            <p:nvPr/>
          </p:nvSpPr>
          <p:spPr>
            <a:xfrm>
              <a:off x="829056" y="5003800"/>
              <a:ext cx="31247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例：n1 = 5，n2 = 3，n3 = 4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334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448300"/>
              <a:ext cx="2400300" cy="590550"/>
            </a:xfrm>
            <a:prstGeom prst="roundRect">
              <a:avLst>
                <a:gd name="adj" fmla="val 1612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2980" y="56324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410587" y="56134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5 3 4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3543300" y="5448300"/>
              <a:ext cx="2400300" cy="590550"/>
            </a:xfrm>
            <a:prstGeom prst="roundRect">
              <a:avLst>
                <a:gd name="adj" fmla="val 1612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3688080" y="5632450"/>
              <a:ext cx="124701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 5 &gt; 3，交换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115687" y="56134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3 5 4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3257550" y="5648325"/>
              <a:ext cx="266700" cy="190500"/>
            </a:xfrm>
            <a:custGeom>
              <a:avLst/>
              <a:gdLst/>
              <a:ahLst/>
              <a:cxnLst/>
              <a:rect l="l" t="t" r="r" b="b"/>
              <a:pathLst>
                <a:path w="266700" h="190500">
                  <a:moveTo>
                    <a:pt x="0" y="53340"/>
                  </a:moveTo>
                  <a:lnTo>
                    <a:pt x="171450" y="53340"/>
                  </a:lnTo>
                  <a:lnTo>
                    <a:pt x="171450" y="0"/>
                  </a:lnTo>
                  <a:lnTo>
                    <a:pt x="266700" y="95250"/>
                  </a:lnTo>
                  <a:lnTo>
                    <a:pt x="171450" y="190500"/>
                  </a:lnTo>
                  <a:lnTo>
                    <a:pt x="1714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6248400" y="5448300"/>
              <a:ext cx="2400300" cy="590550"/>
            </a:xfrm>
            <a:prstGeom prst="roundRect">
              <a:avLst>
                <a:gd name="adj" fmla="val 1612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393180" y="5632450"/>
              <a:ext cx="124701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② 3 &gt; 4？不换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820787" y="56134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3 5 4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5962650" y="5648325"/>
              <a:ext cx="266700" cy="190500"/>
            </a:xfrm>
            <a:custGeom>
              <a:avLst/>
              <a:gdLst/>
              <a:ahLst/>
              <a:cxnLst/>
              <a:rect l="l" t="t" r="r" b="b"/>
              <a:pathLst>
                <a:path w="266700" h="190500">
                  <a:moveTo>
                    <a:pt x="0" y="53340"/>
                  </a:moveTo>
                  <a:lnTo>
                    <a:pt x="171450" y="53340"/>
                  </a:lnTo>
                  <a:lnTo>
                    <a:pt x="171450" y="0"/>
                  </a:lnTo>
                  <a:lnTo>
                    <a:pt x="266700" y="95250"/>
                  </a:lnTo>
                  <a:lnTo>
                    <a:pt x="171450" y="190500"/>
                  </a:lnTo>
                  <a:lnTo>
                    <a:pt x="1714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953500" y="5448300"/>
              <a:ext cx="2400300" cy="590550"/>
            </a:xfrm>
            <a:prstGeom prst="roundRect">
              <a:avLst>
                <a:gd name="adj" fmla="val 1612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9098280" y="5632450"/>
              <a:ext cx="124701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③ 5 &gt; 4，交换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525887" y="56134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3 4 5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8667750" y="5648325"/>
              <a:ext cx="266700" cy="190500"/>
            </a:xfrm>
            <a:custGeom>
              <a:avLst/>
              <a:gdLst/>
              <a:ahLst/>
              <a:cxnLst/>
              <a:rect l="l" t="t" r="r" b="b"/>
              <a:pathLst>
                <a:path w="266700" h="190500">
                  <a:moveTo>
                    <a:pt x="0" y="53340"/>
                  </a:moveTo>
                  <a:lnTo>
                    <a:pt x="171450" y="53340"/>
                  </a:lnTo>
                  <a:lnTo>
                    <a:pt x="171450" y="0"/>
                  </a:lnTo>
                  <a:lnTo>
                    <a:pt x="266700" y="95250"/>
                  </a:lnTo>
                  <a:lnTo>
                    <a:pt x="171450" y="190500"/>
                  </a:lnTo>
                  <a:lnTo>
                    <a:pt x="1714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grpSp>
        <p:nvGrpSpPr>
          <p:cNvPr id="44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43" name="TextBox 43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61947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解法三：三个独立的 if，每个负责一次交换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3590925"/>
            <a:chOff x="838200" y="2038350"/>
            <a:chExt cx="6096000" cy="35909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3590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590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193925"/>
              <a:ext cx="4099433" cy="33474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n1, n2, n3, tmp;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n1 &gt;&gt; n2 &gt;&gt; n3;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if (n1 &gt; n2) {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① 保证 n1 &lt;= n2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tmp = n1;  n1 = n2;  n2 = tmp;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if (n1 &gt; n3) {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② 保证 n1 最小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tmp = n1;  n1 = n3;  n3 = tmp;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if (n2 &gt; n3) {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③ 保证 n2 &lt;= n3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tmp = n2;  n2 = n3;  n3 = tmp;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n1 &lt;&lt; " " &lt;&lt; n2 &lt;&lt; " " &lt;&lt; n3;</a:t>
              </a:r>
            </a:p>
          </p:txBody>
        </p:sp>
      </p:grpSp>
      <p:grpSp>
        <p:nvGrpSpPr>
          <p:cNvPr id="17" name="why"/>
          <p:cNvGrpSpPr/>
          <p:nvPr/>
        </p:nvGrpSpPr>
        <p:grpSpPr>
          <a:xfrm>
            <a:off x="7429500" y="2038350"/>
            <a:ext cx="3924300" cy="1781175"/>
            <a:chOff x="7429500" y="2038350"/>
            <a:chExt cx="3924300" cy="1781175"/>
          </a:xfrm>
        </p:grpSpPr>
        <p:sp>
          <p:nvSpPr>
            <p:cNvPr id="13" name="Rectangle 13"/>
            <p:cNvSpPr/>
            <p:nvPr/>
          </p:nvSpPr>
          <p:spPr>
            <a:xfrm>
              <a:off x="7429500" y="2038350"/>
              <a:ext cx="3924300" cy="1781175"/>
            </a:xfrm>
            <a:prstGeom prst="roundRect">
              <a:avLst>
                <a:gd name="adj" fmla="val 4278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429500" y="2038350"/>
              <a:ext cx="47625" cy="17811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630668" y="2187575"/>
              <a:ext cx="183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为什么用独立的 if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30668" y="2463800"/>
              <a:ext cx="2112264" cy="12656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三次比较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每次都要做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前一次交换了，后一次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照样要检查，所以不能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03457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代入 9 7 2，跟踪三次交换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666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步骤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10456" y="22666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比较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077456" y="2266696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01456" y="2266696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125456" y="2266696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n3</a:t>
              </a:r>
            </a:p>
          </p:txBody>
        </p:sp>
      </p:grpSp>
      <p:grpSp>
        <p:nvGrpSpPr>
          <p:cNvPr id="26" name="table-w"/>
          <p:cNvGrpSpPr/>
          <p:nvPr/>
        </p:nvGrpSpPr>
        <p:grpSpPr>
          <a:xfrm>
            <a:off x="838200" y="2841625"/>
            <a:ext cx="3429000" cy="2139950"/>
            <a:chOff x="838200" y="2841625"/>
            <a:chExt cx="3429000" cy="2139950"/>
          </a:xfrm>
        </p:grpSpPr>
        <p:sp>
          <p:nvSpPr>
            <p:cNvPr id="16" name="TextBox 16"/>
            <p:cNvSpPr txBox="1"/>
            <p:nvPr/>
          </p:nvSpPr>
          <p:spPr>
            <a:xfrm>
              <a:off x="981456" y="284162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25755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257550"/>
              <a:ext cx="3429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456" y="34131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n1 &gt; n2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？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82905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456" y="39846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n1 &gt; n3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？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0055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00550"/>
              <a:ext cx="3429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456" y="45561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n2 &gt; n3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？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97205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9" name="answers"/>
          <p:cNvGrpSpPr/>
          <p:nvPr/>
        </p:nvGrpSpPr>
        <p:grpSpPr>
          <a:xfrm>
            <a:off x="4267200" y="2841625"/>
            <a:ext cx="7086600" cy="2139950"/>
            <a:chOff x="4267200" y="2841625"/>
            <a:chExt cx="7086600" cy="2139950"/>
          </a:xfrm>
        </p:grpSpPr>
        <p:sp>
          <p:nvSpPr>
            <p:cNvPr id="27" name="Line 27"/>
            <p:cNvSpPr/>
            <p:nvPr/>
          </p:nvSpPr>
          <p:spPr>
            <a:xfrm>
              <a:off x="4267200" y="3257550"/>
              <a:ext cx="7086600" cy="9525"/>
            </a:xfrm>
            <a:custGeom>
              <a:avLst/>
              <a:gdLst/>
              <a:ahLst/>
              <a:cxnLst/>
              <a:rect l="l" t="t" r="r" b="b"/>
              <a:pathLst>
                <a:path w="7086600" h="9525">
                  <a:moveTo>
                    <a:pt x="0" y="0"/>
                  </a:moveTo>
                  <a:lnTo>
                    <a:pt x="708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4267200" y="3257550"/>
              <a:ext cx="7086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4267200" y="3829050"/>
              <a:ext cx="7086600" cy="9525"/>
            </a:xfrm>
            <a:custGeom>
              <a:avLst/>
              <a:gdLst/>
              <a:ahLst/>
              <a:cxnLst/>
              <a:rect l="l" t="t" r="r" b="b"/>
              <a:pathLst>
                <a:path w="7086600" h="9525">
                  <a:moveTo>
                    <a:pt x="0" y="0"/>
                  </a:moveTo>
                  <a:lnTo>
                    <a:pt x="708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4267200" y="4400550"/>
              <a:ext cx="7086600" cy="9525"/>
            </a:xfrm>
            <a:custGeom>
              <a:avLst/>
              <a:gdLst/>
              <a:ahLst/>
              <a:cxnLst/>
              <a:rect l="l" t="t" r="r" b="b"/>
              <a:pathLst>
                <a:path w="7086600" h="9525">
                  <a:moveTo>
                    <a:pt x="0" y="0"/>
                  </a:moveTo>
                  <a:lnTo>
                    <a:pt x="708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4267200" y="4400550"/>
              <a:ext cx="7086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Line 32"/>
            <p:cNvSpPr/>
            <p:nvPr/>
          </p:nvSpPr>
          <p:spPr>
            <a:xfrm>
              <a:off x="4267200" y="4972050"/>
              <a:ext cx="7086600" cy="9525"/>
            </a:xfrm>
            <a:custGeom>
              <a:avLst/>
              <a:gdLst/>
              <a:ahLst/>
              <a:cxnLst/>
              <a:rect l="l" t="t" r="r" b="b"/>
              <a:pathLst>
                <a:path w="7086600" h="9525">
                  <a:moveTo>
                    <a:pt x="0" y="0"/>
                  </a:moveTo>
                  <a:lnTo>
                    <a:pt x="708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4410456" y="2841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077456" y="2841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601456" y="2841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125456" y="2841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410456" y="3413125"/>
              <a:ext cx="13177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 &gt; 7，交换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077456" y="3413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01456" y="3413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125456" y="3413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410456" y="3984625"/>
              <a:ext cx="13177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 &gt; 2，交换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077456" y="3984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601456" y="3984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125456" y="3984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410456" y="4556125"/>
              <a:ext cx="13177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 &gt; 7，交换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077456" y="4556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601456" y="4556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0125456" y="45561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58" name="out"/>
          <p:cNvGrpSpPr/>
          <p:nvPr/>
        </p:nvGrpSpPr>
        <p:grpSpPr>
          <a:xfrm>
            <a:off x="838200" y="5143500"/>
            <a:ext cx="2857500" cy="1200150"/>
            <a:chOff x="838200" y="5143500"/>
            <a:chExt cx="2857500" cy="1200150"/>
          </a:xfrm>
        </p:grpSpPr>
        <p:sp>
          <p:nvSpPr>
            <p:cNvPr id="50" name="Rectangle 50"/>
            <p:cNvSpPr/>
            <p:nvPr/>
          </p:nvSpPr>
          <p:spPr>
            <a:xfrm>
              <a:off x="838200" y="5143500"/>
              <a:ext cx="2857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51" name="Rectangle 51"/>
            <p:cNvSpPr/>
            <p:nvPr/>
          </p:nvSpPr>
          <p:spPr>
            <a:xfrm>
              <a:off x="838200" y="51435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52" name="Rectangle 52"/>
            <p:cNvSpPr/>
            <p:nvPr/>
          </p:nvSpPr>
          <p:spPr>
            <a:xfrm>
              <a:off x="838200" y="53340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53" name="Ellipse 53"/>
            <p:cNvSpPr/>
            <p:nvPr/>
          </p:nvSpPr>
          <p:spPr>
            <a:xfrm>
              <a:off x="952500" y="5238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54" name="Ellipse 54"/>
            <p:cNvSpPr/>
            <p:nvPr/>
          </p:nvSpPr>
          <p:spPr>
            <a:xfrm>
              <a:off x="1143000" y="5238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55" name="Ellipse 55"/>
            <p:cNvSpPr/>
            <p:nvPr/>
          </p:nvSpPr>
          <p:spPr>
            <a:xfrm>
              <a:off x="1333500" y="5238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1632204" y="5200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001268" y="565150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9 7 2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2 7 9</a:t>
              </a:r>
            </a:p>
          </p:txBody>
        </p:sp>
      </p:grpSp>
      <p:grpSp>
        <p:nvGrpSpPr>
          <p:cNvPr id="62" name="tip"/>
          <p:cNvGrpSpPr/>
          <p:nvPr/>
        </p:nvGrpSpPr>
        <p:grpSpPr>
          <a:xfrm>
            <a:off x="4000500" y="5143500"/>
            <a:ext cx="7353300" cy="561975"/>
            <a:chOff x="4000500" y="5143500"/>
            <a:chExt cx="7353300" cy="561975"/>
          </a:xfrm>
        </p:grpSpPr>
        <p:sp>
          <p:nvSpPr>
            <p:cNvPr id="59" name="Rectangle 59"/>
            <p:cNvSpPr/>
            <p:nvPr/>
          </p:nvSpPr>
          <p:spPr>
            <a:xfrm>
              <a:off x="4000500" y="5143500"/>
              <a:ext cx="73533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4201668" y="5311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4830318" y="5311775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这组数据三次都要交换；输入 3 5 4 只需要交换第 ③ 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三种解法比一比</a:t>
            </a:r>
          </a:p>
        </p:txBody>
      </p:sp>
      <p:grpSp>
        <p:nvGrpSpPr>
          <p:cNvPr id="26" name="table"/>
          <p:cNvGrpSpPr/>
          <p:nvPr/>
        </p:nvGrpSpPr>
        <p:grpSpPr>
          <a:xfrm>
            <a:off x="838200" y="2114550"/>
            <a:ext cx="10515600" cy="2524125"/>
            <a:chOff x="838200" y="2114550"/>
            <a:chExt cx="10515600" cy="25241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解法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0773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思路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077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特点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7876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枚举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077337" y="2787650"/>
              <a:ext cx="352545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列出 6 种排列，用多分支逐个判断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077837" y="2774950"/>
              <a:ext cx="2796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最直接；条件多，写起来长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57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57550"/>
              <a:ext cx="105156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4734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嵌套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077337" y="346075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外层找最大，内层比剩下两个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077837" y="3460750"/>
              <a:ext cx="2796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分步解决，每步判断都简单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943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1592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交换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077337" y="414655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三次比较，必要时交换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077837" y="4146550"/>
              <a:ext cx="3259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代码最短；以后学排序还会用到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629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tip"/>
          <p:cNvGrpSpPr/>
          <p:nvPr/>
        </p:nvGrpSpPr>
        <p:grpSpPr>
          <a:xfrm>
            <a:off x="838200" y="4953000"/>
            <a:ext cx="10515600" cy="571500"/>
            <a:chOff x="838200" y="49530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4953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118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共同点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905762" y="5130800"/>
              <a:ext cx="7218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三种解法都要考虑数相等的情况：用 5 5 5、3 3 1 这样的数据测一测。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二、嵌套条件分支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66950"/>
            <a:ext cx="8781847" cy="391351"/>
            <a:chOff x="895350" y="2266950"/>
            <a:chExt cx="8781847" cy="391351"/>
          </a:xfrm>
        </p:grpSpPr>
        <p:sp>
          <p:nvSpPr>
            <p:cNvPr id="9" name="Ellipse 9"/>
            <p:cNvSpPr/>
            <p:nvPr/>
          </p:nvSpPr>
          <p:spPr>
            <a:xfrm>
              <a:off x="895350" y="2266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10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320925"/>
              <a:ext cx="8295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嵌套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：在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的大括号里再写完整的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；外层成立才判断内层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90850"/>
            <a:ext cx="6755816" cy="391351"/>
            <a:chOff x="895350" y="2990850"/>
            <a:chExt cx="6755816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34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3044825"/>
              <a:ext cx="6269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条件不互斥时（如 5 5 5），用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保证只执行一个分支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6802125" cy="391351"/>
            <a:chOff x="895350" y="3714750"/>
            <a:chExt cx="6802125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768725"/>
              <a:ext cx="63155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和上面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最近的、没配对的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配对；每个分支都写大括号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38650"/>
            <a:ext cx="6095909" cy="391351"/>
            <a:chOff x="895350" y="4438650"/>
            <a:chExt cx="6095909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438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82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492625"/>
              <a:ext cx="56093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交换两个变量要借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tmp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tmp = a; a = b; b = tmp;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340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05450"/>
              <a:ext cx="836446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下节课比较几种分支结构。先想一想：多个独立的 if 和 if-else if，结果什么时候不同？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 · 第三课时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532632" y="3111500"/>
            <a:ext cx="512673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几种分支结构怎么选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812113" y="4038600"/>
            <a:ext cx="4567773" cy="308991"/>
            <a:chOff x="3812113" y="4038600"/>
            <a:chExt cx="456777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812113" y="4038600"/>
              <a:ext cx="456777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蛋糕抽奖 · 多个 if 与 else if · else 等价于什么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三、几种分支结构怎么选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8915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蛋糕店抽奖：摇到一个数字，能拿哪些蛋糕？</a:t>
            </a:r>
          </a:p>
        </p:txBody>
      </p:sp>
      <p:grpSp>
        <p:nvGrpSpPr>
          <p:cNvPr id="27" name="cards"/>
          <p:cNvGrpSpPr/>
          <p:nvPr/>
        </p:nvGrpSpPr>
        <p:grpSpPr>
          <a:xfrm>
            <a:off x="838200" y="2114550"/>
            <a:ext cx="10439400" cy="1428750"/>
            <a:chOff x="838200" y="2114550"/>
            <a:chExt cx="10439400" cy="14287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581150" cy="1428750"/>
            </a:xfrm>
            <a:prstGeom prst="roundRect">
              <a:avLst>
                <a:gd name="adj" fmla="val 9333"/>
              </a:avLst>
            </a:prstGeom>
            <a:solidFill>
              <a:srgbClr val="FFF2CC"/>
            </a:solidFill>
            <a:ln w="19050">
              <a:solidFill>
                <a:srgbClr val="E0A030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511088" y="2362200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rgbClr val="C55A1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8466" y="3022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奇数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609850" y="2114550"/>
              <a:ext cx="1581150" cy="1428750"/>
            </a:xfrm>
            <a:prstGeom prst="roundRect">
              <a:avLst>
                <a:gd name="adj" fmla="val 9333"/>
              </a:avLst>
            </a:prstGeom>
            <a:solidFill>
              <a:srgbClr val="FFF2CC"/>
            </a:solidFill>
            <a:ln w="19050">
              <a:solidFill>
                <a:srgbClr val="E0A030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282738" y="2362200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rgbClr val="C55A1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020319" y="3035300"/>
              <a:ext cx="7602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 4 小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2114550"/>
              <a:ext cx="1581150" cy="1428750"/>
            </a:xfrm>
            <a:prstGeom prst="roundRect">
              <a:avLst>
                <a:gd name="adj" fmla="val 9333"/>
              </a:avLst>
            </a:prstGeom>
            <a:solidFill>
              <a:srgbClr val="FFF2CC"/>
            </a:solidFill>
            <a:ln w="19050">
              <a:solidFill>
                <a:srgbClr val="E0A030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054388" y="2362200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rgbClr val="C55A1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828438" y="30353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 6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153150" y="2114550"/>
              <a:ext cx="1581150" cy="1428750"/>
            </a:xfrm>
            <a:prstGeom prst="roundRect">
              <a:avLst>
                <a:gd name="adj" fmla="val 9333"/>
              </a:avLst>
            </a:prstGeom>
            <a:solidFill>
              <a:srgbClr val="FFF2CC"/>
            </a:solidFill>
            <a:ln w="19050">
              <a:solidFill>
                <a:srgbClr val="E0A030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826038" y="2362200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rgbClr val="C55A1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84315" y="3035300"/>
              <a:ext cx="9188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的倍数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924800" y="2114550"/>
              <a:ext cx="1581150" cy="1428750"/>
            </a:xfrm>
            <a:prstGeom prst="roundRect">
              <a:avLst>
                <a:gd name="adj" fmla="val 9333"/>
              </a:avLst>
            </a:prstGeom>
            <a:solidFill>
              <a:srgbClr val="FFF2CC"/>
            </a:solidFill>
            <a:ln w="19050">
              <a:solidFill>
                <a:srgbClr val="E0A030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597688" y="2362200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rgbClr val="C55A11"/>
                  </a:solidFill>
                  <a:latin typeface="+mn-lt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55965" y="3035300"/>
              <a:ext cx="9188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的因数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9696450" y="2114550"/>
              <a:ext cx="1581150" cy="1428750"/>
            </a:xfrm>
            <a:prstGeom prst="roundRect">
              <a:avLst>
                <a:gd name="adj" fmla="val 9333"/>
              </a:avLst>
            </a:prstGeom>
            <a:solidFill>
              <a:srgbClr val="FFF2CC"/>
            </a:solidFill>
            <a:ln w="19050">
              <a:solidFill>
                <a:srgbClr val="E0A030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69338" y="2362200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rgbClr val="C55A11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161912" y="3035300"/>
              <a:ext cx="650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5～10</a:t>
              </a:r>
            </a:p>
          </p:txBody>
        </p:sp>
      </p:grpSp>
      <p:grpSp>
        <p:nvGrpSpPr>
          <p:cNvPr id="29" name="lead"/>
          <p:cNvGrpSpPr/>
          <p:nvPr/>
        </p:nvGrpSpPr>
        <p:grpSpPr>
          <a:xfrm>
            <a:off x="829437" y="3816350"/>
            <a:ext cx="7855372" cy="337376"/>
            <a:chOff x="829437" y="3816350"/>
            <a:chExt cx="7855372" cy="337376"/>
          </a:xfrm>
        </p:grpSpPr>
        <p:sp>
          <p:nvSpPr>
            <p:cNvPr id="28" name="TextBox 28"/>
            <p:cNvSpPr txBox="1"/>
            <p:nvPr/>
          </p:nvSpPr>
          <p:spPr>
            <a:xfrm>
              <a:off x="829437" y="3816350"/>
              <a:ext cx="78553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摇奖机摇出一个数字 n，满足哪块蛋糕的条件，就能拿哪块，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可以拿好几块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46" name="samples"/>
          <p:cNvGrpSpPr/>
          <p:nvPr/>
        </p:nvGrpSpPr>
        <p:grpSpPr>
          <a:xfrm>
            <a:off x="838200" y="4248150"/>
            <a:ext cx="5943600" cy="1238250"/>
            <a:chOff x="838200" y="4248150"/>
            <a:chExt cx="5943600" cy="1238250"/>
          </a:xfrm>
        </p:grpSpPr>
        <p:sp>
          <p:nvSpPr>
            <p:cNvPr id="30" name="Rectangle 30"/>
            <p:cNvSpPr/>
            <p:nvPr/>
          </p:nvSpPr>
          <p:spPr>
            <a:xfrm>
              <a:off x="838200" y="4248150"/>
              <a:ext cx="2857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42481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44386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2500" y="43434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1143000" y="43434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1333500" y="43434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632204" y="43180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00506" y="4752975"/>
              <a:ext cx="39547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C F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3924300" y="4248150"/>
              <a:ext cx="2857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3924300" y="42481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3924300" y="44386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1" name="Ellipse 41"/>
            <p:cNvSpPr/>
            <p:nvPr/>
          </p:nvSpPr>
          <p:spPr>
            <a:xfrm>
              <a:off x="4038600" y="43434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4229100" y="43434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43" name="Ellipse 43"/>
            <p:cNvSpPr/>
            <p:nvPr/>
          </p:nvSpPr>
          <p:spPr>
            <a:xfrm>
              <a:off x="4419600" y="43434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4718304" y="43180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086606" y="4752975"/>
              <a:ext cx="89839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 B C D</a:t>
              </a:r>
            </a:p>
          </p:txBody>
        </p:sp>
      </p:grpSp>
      <p:grpSp>
        <p:nvGrpSpPr>
          <p:cNvPr id="51" name="ask"/>
          <p:cNvGrpSpPr/>
          <p:nvPr/>
        </p:nvGrpSpPr>
        <p:grpSpPr>
          <a:xfrm>
            <a:off x="7010400" y="4248150"/>
            <a:ext cx="4343400" cy="895350"/>
            <a:chOff x="7010400" y="4248150"/>
            <a:chExt cx="4343400" cy="895350"/>
          </a:xfrm>
        </p:grpSpPr>
        <p:sp>
          <p:nvSpPr>
            <p:cNvPr id="47" name="Rectangle 47"/>
            <p:cNvSpPr/>
            <p:nvPr/>
          </p:nvSpPr>
          <p:spPr>
            <a:xfrm>
              <a:off x="7010400" y="4248150"/>
              <a:ext cx="43434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8" name="Rectangle 48"/>
            <p:cNvSpPr/>
            <p:nvPr/>
          </p:nvSpPr>
          <p:spPr>
            <a:xfrm>
              <a:off x="7010400" y="42481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7211187" y="44132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8077962" y="4375150"/>
              <a:ext cx="281355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摇到 10，为什么只有 C、F？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个条件互斥吗？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三、几种分支结构怎么选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哪种写法是正确的？</a:t>
            </a:r>
          </a:p>
        </p:txBody>
      </p:sp>
      <p:grpSp>
        <p:nvGrpSpPr>
          <p:cNvPr id="13" name="a"/>
          <p:cNvGrpSpPr/>
          <p:nvPr/>
        </p:nvGrpSpPr>
        <p:grpSpPr>
          <a:xfrm>
            <a:off x="829056" y="2108200"/>
            <a:ext cx="5076444" cy="2397125"/>
            <a:chOff x="829056" y="2108200"/>
            <a:chExt cx="5076444" cy="23971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24899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写法 ①：6 个独立的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33650"/>
              <a:ext cx="5067300" cy="1971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33650"/>
              <a:ext cx="38100" cy="1971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40130" y="2679700"/>
              <a:ext cx="3787140" cy="1722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% 2 == 1) cout &lt;&lt; "A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&lt; 4)      cout &lt;&lt; "B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!= 6)     cout &lt;&lt; "C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% 3 == 0) cout &lt;&lt; "D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(8 % n == 0) cout &lt;&lt; "E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&gt;= 5 &amp;&amp; n &lt;= 10) cout &lt;&lt; "F ";</a:t>
              </a:r>
            </a:p>
          </p:txBody>
        </p:sp>
      </p:grpSp>
      <p:grpSp>
        <p:nvGrpSpPr>
          <p:cNvPr id="18" name="b"/>
          <p:cNvGrpSpPr/>
          <p:nvPr/>
        </p:nvGrpSpPr>
        <p:grpSpPr>
          <a:xfrm>
            <a:off x="6277356" y="2108200"/>
            <a:ext cx="5076444" cy="2397125"/>
            <a:chOff x="6277356" y="2108200"/>
            <a:chExt cx="5076444" cy="2397125"/>
          </a:xfrm>
        </p:grpSpPr>
        <p:sp>
          <p:nvSpPr>
            <p:cNvPr id="14" name="TextBox 14"/>
            <p:cNvSpPr txBox="1"/>
            <p:nvPr/>
          </p:nvSpPr>
          <p:spPr>
            <a:xfrm>
              <a:off x="6277356" y="2108200"/>
              <a:ext cx="22942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写法 ②：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if-else if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533650"/>
              <a:ext cx="5067300" cy="1971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533650"/>
              <a:ext cx="38100" cy="1971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88430" y="2679700"/>
              <a:ext cx="4311015" cy="1722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% 2 == 1) cout &lt;&lt; "A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&lt; 4) cout &lt;&lt; "B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!= 6) cout &lt;&lt; "C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% 3 == 0) cout &lt;&lt; "D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(8 % n == 0) cout &lt;&lt; "E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&gt;= 5 &amp;&amp; n &lt;= 10) cout &lt;&lt; "F ";</a:t>
              </a:r>
            </a:p>
          </p:txBody>
        </p:sp>
      </p:grpSp>
      <p:grpSp>
        <p:nvGrpSpPr>
          <p:cNvPr id="27" name="ra"/>
          <p:cNvGrpSpPr/>
          <p:nvPr/>
        </p:nvGrpSpPr>
        <p:grpSpPr>
          <a:xfrm>
            <a:off x="838200" y="4762500"/>
            <a:ext cx="5067300" cy="1200150"/>
            <a:chOff x="838200" y="4762500"/>
            <a:chExt cx="5067300" cy="1200150"/>
          </a:xfrm>
        </p:grpSpPr>
        <p:sp>
          <p:nvSpPr>
            <p:cNvPr id="19" name="Rectangle 19"/>
            <p:cNvSpPr/>
            <p:nvPr/>
          </p:nvSpPr>
          <p:spPr>
            <a:xfrm>
              <a:off x="838200" y="4762500"/>
              <a:ext cx="5067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76250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95300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52500" y="4857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1143000" y="4857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1333500" y="4857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632204" y="4819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01268" y="5270500"/>
              <a:ext cx="823532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 B C D</a:t>
              </a:r>
            </a:p>
          </p:txBody>
        </p:sp>
      </p:grpSp>
      <p:grpSp>
        <p:nvGrpSpPr>
          <p:cNvPr id="36" name="rb"/>
          <p:cNvGrpSpPr/>
          <p:nvPr/>
        </p:nvGrpSpPr>
        <p:grpSpPr>
          <a:xfrm>
            <a:off x="6286500" y="4762500"/>
            <a:ext cx="5067300" cy="1200150"/>
            <a:chOff x="6286500" y="4762500"/>
            <a:chExt cx="5067300" cy="1200150"/>
          </a:xfrm>
        </p:grpSpPr>
        <p:sp>
          <p:nvSpPr>
            <p:cNvPr id="28" name="Rectangle 28"/>
            <p:cNvSpPr/>
            <p:nvPr/>
          </p:nvSpPr>
          <p:spPr>
            <a:xfrm>
              <a:off x="6286500" y="4762500"/>
              <a:ext cx="5067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6286500" y="476250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286500" y="495300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6400800" y="4857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6591300" y="4857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6781800" y="4857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080504" y="4819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449568" y="5270500"/>
              <a:ext cx="13201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三、几种分支结构怎么选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几种结构，各执行几个分支？</a:t>
            </a:r>
          </a:p>
        </p:txBody>
      </p:sp>
      <p:grpSp>
        <p:nvGrpSpPr>
          <p:cNvPr id="35" name="table"/>
          <p:cNvGrpSpPr/>
          <p:nvPr/>
        </p:nvGrpSpPr>
        <p:grpSpPr>
          <a:xfrm>
            <a:off x="838200" y="2114550"/>
            <a:ext cx="10515600" cy="3228975"/>
            <a:chOff x="838200" y="2114550"/>
            <a:chExt cx="10515600" cy="32289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601337" y="2206117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执行几个分支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458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适合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7209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601337" y="272097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个或 1 个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458837" y="270827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做或不做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242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24200"/>
              <a:ext cx="10515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27342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if-else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601337" y="3273425"/>
              <a:ext cx="978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恰好 1 个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58837" y="32607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二选一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676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825875"/>
              <a:ext cx="1927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if-else if-else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601337" y="3825875"/>
              <a:ext cx="978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恰好 1 个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458837" y="3813175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多选一，必须选一个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229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229100"/>
              <a:ext cx="10515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378325"/>
              <a:ext cx="27642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if-else if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（不写 else）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601337" y="437832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个或 1 个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58837" y="4365625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多选一，也可能都不选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781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930775"/>
              <a:ext cx="150289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多个独立的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601337" y="4930775"/>
              <a:ext cx="1140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个到全部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458837" y="4918075"/>
              <a:ext cx="2564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多选多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：满足几个做几个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334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tip"/>
          <p:cNvGrpSpPr/>
          <p:nvPr/>
        </p:nvGrpSpPr>
        <p:grpSpPr>
          <a:xfrm>
            <a:off x="838200" y="5562600"/>
            <a:ext cx="10515600" cy="561975"/>
            <a:chOff x="838200" y="5562600"/>
            <a:chExt cx="10515600" cy="561975"/>
          </a:xfrm>
        </p:grpSpPr>
        <p:sp>
          <p:nvSpPr>
            <p:cNvPr id="36" name="Rectangle 36"/>
            <p:cNvSpPr/>
            <p:nvPr/>
          </p:nvSpPr>
          <p:spPr>
            <a:xfrm>
              <a:off x="838200" y="55626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9368" y="5730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组合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68018" y="5730875"/>
              <a:ext cx="82797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这几种结构可以按需要组合，例如先写一个独立的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，后面再接一组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 if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三、几种分支结构怎么选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130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else 等价于什么条件？（一）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572000" cy="1876425"/>
            <a:chOff x="838200" y="2114550"/>
            <a:chExt cx="4572000" cy="18764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572000" cy="18764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764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51075"/>
              <a:ext cx="2029968" cy="1647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(ch == 'F')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num = 800;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num = 1000;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5" name="q"/>
          <p:cNvGrpSpPr/>
          <p:nvPr/>
        </p:nvGrpSpPr>
        <p:grpSpPr>
          <a:xfrm>
            <a:off x="5896737" y="2120900"/>
            <a:ext cx="3378422" cy="1829625"/>
            <a:chOff x="5896737" y="2120900"/>
            <a:chExt cx="3378422" cy="1829625"/>
          </a:xfrm>
        </p:grpSpPr>
        <p:sp>
          <p:nvSpPr>
            <p:cNvPr id="13" name="TextBox 13"/>
            <p:cNvSpPr txBox="1"/>
            <p:nvPr/>
          </p:nvSpPr>
          <p:spPr>
            <a:xfrm>
              <a:off x="5896737" y="2120900"/>
              <a:ext cx="33784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分支严格等价于哪个条件？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896737" y="2470150"/>
              <a:ext cx="1415542" cy="1480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ch != 'F'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 ch == 'M'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 ch == '\0'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D. ch == ' '</a:t>
              </a:r>
            </a:p>
          </p:txBody>
        </p:sp>
      </p:grpSp>
      <p:grpSp>
        <p:nvGrpSpPr>
          <p:cNvPr id="19" name="a"/>
          <p:cNvGrpSpPr/>
          <p:nvPr/>
        </p:nvGrpSpPr>
        <p:grpSpPr>
          <a:xfrm>
            <a:off x="838200" y="4953000"/>
            <a:ext cx="10515600" cy="571500"/>
            <a:chOff x="838200" y="4953000"/>
            <a:chExt cx="10515600" cy="571500"/>
          </a:xfrm>
        </p:grpSpPr>
        <p:sp>
          <p:nvSpPr>
            <p:cNvPr id="16" name="Rectangle 16"/>
            <p:cNvSpPr/>
            <p:nvPr/>
          </p:nvSpPr>
          <p:spPr>
            <a:xfrm>
              <a:off x="838200" y="4953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38987" y="5118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86687" y="5130800"/>
              <a:ext cx="80514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。只要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不是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'F'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就走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，不一定是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'M'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，任何其他字符都会走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三、几种分支结构怎么选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130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else 等价于什么条件？（二）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572000" cy="1876425"/>
            <a:chOff x="838200" y="2114550"/>
            <a:chExt cx="4572000" cy="18764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572000" cy="18764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764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51075"/>
              <a:ext cx="3412998" cy="1647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(num1 &lt; 3 &amp;&amp; num2 &gt; 5)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num = num1 + num2;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num = num1 - num2;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5" name="q"/>
          <p:cNvGrpSpPr/>
          <p:nvPr/>
        </p:nvGrpSpPr>
        <p:grpSpPr>
          <a:xfrm>
            <a:off x="5896737" y="2120900"/>
            <a:ext cx="3378422" cy="2210625"/>
            <a:chOff x="5896737" y="2120900"/>
            <a:chExt cx="3378422" cy="2210625"/>
          </a:xfrm>
        </p:grpSpPr>
        <p:sp>
          <p:nvSpPr>
            <p:cNvPr id="13" name="TextBox 13"/>
            <p:cNvSpPr txBox="1"/>
            <p:nvPr/>
          </p:nvSpPr>
          <p:spPr>
            <a:xfrm>
              <a:off x="5896737" y="2120900"/>
              <a:ext cx="33784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分支严格等价于哪个条件？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896737" y="2470150"/>
              <a:ext cx="2791714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num1 &gt;= 3 &amp;&amp; num2 &lt;= 5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 !(num1 &lt; 3 &amp;&amp; num2 &gt; 5)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 num1 &gt;= 3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D. num2 &lt;= 5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E. num1 &gt;= 3 || num2 &lt;= 5</a:t>
              </a:r>
            </a:p>
          </p:txBody>
        </p:sp>
      </p:grpSp>
      <p:grpSp>
        <p:nvGrpSpPr>
          <p:cNvPr id="19" name="a"/>
          <p:cNvGrpSpPr/>
          <p:nvPr/>
        </p:nvGrpSpPr>
        <p:grpSpPr>
          <a:xfrm>
            <a:off x="838200" y="4953000"/>
            <a:ext cx="10515600" cy="571500"/>
            <a:chOff x="838200" y="4953000"/>
            <a:chExt cx="10515600" cy="571500"/>
          </a:xfrm>
        </p:grpSpPr>
        <p:sp>
          <p:nvSpPr>
            <p:cNvPr id="16" name="Rectangle 16"/>
            <p:cNvSpPr/>
            <p:nvPr/>
          </p:nvSpPr>
          <p:spPr>
            <a:xfrm>
              <a:off x="838200" y="4953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38987" y="5118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86687" y="5130800"/>
              <a:ext cx="74006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 和 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。两个条件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不同时成立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就走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&gt;= 3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或者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num2 &lt;= 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三、几种分支结构怎么选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130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else 等价于什么条件？（三）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572000" cy="2524125"/>
            <a:chOff x="838200" y="2114550"/>
            <a:chExt cx="4572000" cy="25241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572000" cy="2524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524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51075"/>
              <a:ext cx="3035808" cy="2295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(i == 0)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 = num1;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(num2 &gt; max)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 = num2;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"Yes";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5" name="q"/>
          <p:cNvGrpSpPr/>
          <p:nvPr/>
        </p:nvGrpSpPr>
        <p:grpSpPr>
          <a:xfrm>
            <a:off x="5896737" y="2120900"/>
            <a:ext cx="3378422" cy="2210625"/>
            <a:chOff x="5896737" y="2120900"/>
            <a:chExt cx="3378422" cy="2210625"/>
          </a:xfrm>
        </p:grpSpPr>
        <p:sp>
          <p:nvSpPr>
            <p:cNvPr id="13" name="TextBox 13"/>
            <p:cNvSpPr txBox="1"/>
            <p:nvPr/>
          </p:nvSpPr>
          <p:spPr>
            <a:xfrm>
              <a:off x="5896737" y="2120900"/>
              <a:ext cx="33784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分支严格等价于哪个条件？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896737" y="2470150"/>
              <a:ext cx="2496820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i != 0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 i &gt; 0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 i != 0 &amp;&amp; num2 &lt;= max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D. num2 &lt; max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E. num2 &lt;= max</a:t>
              </a:r>
            </a:p>
          </p:txBody>
        </p:sp>
      </p:grpSp>
      <p:grpSp>
        <p:nvGrpSpPr>
          <p:cNvPr id="19" name="a"/>
          <p:cNvGrpSpPr/>
          <p:nvPr/>
        </p:nvGrpSpPr>
        <p:grpSpPr>
          <a:xfrm>
            <a:off x="838200" y="4953000"/>
            <a:ext cx="10515600" cy="571500"/>
            <a:chOff x="838200" y="4953000"/>
            <a:chExt cx="10515600" cy="571500"/>
          </a:xfrm>
        </p:grpSpPr>
        <p:sp>
          <p:nvSpPr>
            <p:cNvPr id="16" name="Rectangle 16"/>
            <p:cNvSpPr/>
            <p:nvPr/>
          </p:nvSpPr>
          <p:spPr>
            <a:xfrm>
              <a:off x="838200" y="4953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38987" y="5118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86687" y="5130800"/>
              <a:ext cx="87607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。能走到最后的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，说明前面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两个条件都不成立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!=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，并且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num2 &lt;= max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946142" y="3111500"/>
            <a:ext cx="229971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综合练习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578144" y="4038600"/>
            <a:ext cx="5035713" cy="308991"/>
            <a:chOff x="3578144" y="4038600"/>
            <a:chExt cx="503571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578144" y="4038600"/>
              <a:ext cx="503571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求最大值 · 期末成绩 · 字母比较 · 吃苹果 · 课堂小测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求三个数中最大值的平方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4160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输入三个整数，求这三个数中最大值的平方。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365500"/>
            <a:ext cx="5152644" cy="2047494"/>
            <a:chOff x="829056" y="3365500"/>
            <a:chExt cx="5152644" cy="20474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3655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6957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727450"/>
              <a:ext cx="37901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一行三个整数 num1、num2、num3，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都小于 1000。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6609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991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06095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一行一个整数。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352800"/>
            <a:ext cx="4876800" cy="1314450"/>
            <a:chOff x="6477000" y="335280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3794125"/>
              <a:ext cx="6469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3 5 4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3794125"/>
              <a:ext cx="6469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2 9 7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81</a:t>
              </a:r>
            </a:p>
          </p:txBody>
        </p:sp>
      </p:grpSp>
      <p:grpSp>
        <p:nvGrpSpPr>
          <p:cNvPr id="41" name="ask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606" y="55753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933956" y="5575300"/>
              <a:ext cx="65971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关键是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求最大值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。能不能不列 6 种情况，就把最大值找出来？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找最大值像打擂台：谁大谁当擂主</a:t>
            </a:r>
          </a:p>
        </p:txBody>
      </p:sp>
      <p:grpSp>
        <p:nvGrpSpPr>
          <p:cNvPr id="22" name="boxes"/>
          <p:cNvGrpSpPr/>
          <p:nvPr/>
        </p:nvGrpSpPr>
        <p:grpSpPr>
          <a:xfrm>
            <a:off x="1143000" y="2254250"/>
            <a:ext cx="8763000" cy="1558544"/>
            <a:chOff x="1143000" y="2254250"/>
            <a:chExt cx="8763000" cy="1558544"/>
          </a:xfrm>
        </p:grpSpPr>
        <p:sp>
          <p:nvSpPr>
            <p:cNvPr id="9" name="TextBox 9"/>
            <p:cNvSpPr txBox="1"/>
            <p:nvPr/>
          </p:nvSpPr>
          <p:spPr>
            <a:xfrm>
              <a:off x="1593911" y="225425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num1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143000" y="2571750"/>
              <a:ext cx="1428750" cy="7620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50019" y="27622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594161" y="225425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num2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143250" y="2571750"/>
              <a:ext cx="1428750" cy="7620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750269" y="27622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594411" y="225425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num3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5143500" y="2571750"/>
              <a:ext cx="1428750" cy="7620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750519" y="27622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48961" y="225425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max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91500" y="2571750"/>
              <a:ext cx="1714500" cy="7620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941394" y="27622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797290" y="34607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擂主</a:t>
              </a:r>
            </a:p>
          </p:txBody>
        </p:sp>
      </p:grpSp>
      <p:grpSp>
        <p:nvGrpSpPr>
          <p:cNvPr id="24" name="steps"/>
          <p:cNvGrpSpPr/>
          <p:nvPr/>
        </p:nvGrpSpPr>
        <p:grpSpPr>
          <a:xfrm>
            <a:off x="829056" y="3968750"/>
            <a:ext cx="4487418" cy="1609344"/>
            <a:chOff x="829056" y="3968750"/>
            <a:chExt cx="4487418" cy="1609344"/>
          </a:xfrm>
        </p:grpSpPr>
        <p:sp>
          <p:nvSpPr>
            <p:cNvPr id="23" name="TextBox 23"/>
            <p:cNvSpPr txBox="1"/>
            <p:nvPr/>
          </p:nvSpPr>
          <p:spPr>
            <a:xfrm>
              <a:off x="829056" y="3968750"/>
              <a:ext cx="448741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先让 num1 当擂主：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 = num1;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num2 来挑战：比擂主大，就换它当擂主。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num3 来挑战：比擂主大，就换它当擂主。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挑战结束，擂主 max 就是最大的数。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7785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代入 3 5 4：擂主怎样变化？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334000" cy="3219450"/>
            <a:chOff x="838200" y="2038350"/>
            <a:chExt cx="5334000" cy="32194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3219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21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3243834" cy="29801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num1, num2, num3, max;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num1 &gt;&gt; num2 &gt;&gt; num3;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 = num1;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(num2 &gt; max)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 =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(num3 &gt; max)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 = num3;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max * max;</a:t>
              </a:r>
            </a:p>
          </p:txBody>
        </p:sp>
      </p:grpSp>
      <p:grpSp>
        <p:nvGrpSpPr>
          <p:cNvPr id="16" name="s1"/>
          <p:cNvGrpSpPr/>
          <p:nvPr/>
        </p:nvGrpSpPr>
        <p:grpSpPr>
          <a:xfrm>
            <a:off x="6667500" y="2114550"/>
            <a:ext cx="4686300" cy="723900"/>
            <a:chOff x="6667500" y="2114550"/>
            <a:chExt cx="4686300" cy="723900"/>
          </a:xfrm>
        </p:grpSpPr>
        <p:sp>
          <p:nvSpPr>
            <p:cNvPr id="13" name="Rectangle 13"/>
            <p:cNvSpPr/>
            <p:nvPr/>
          </p:nvSpPr>
          <p:spPr>
            <a:xfrm>
              <a:off x="6667500" y="2114550"/>
              <a:ext cx="4686300" cy="723900"/>
            </a:xfrm>
            <a:prstGeom prst="roundRect">
              <a:avLst>
                <a:gd name="adj" fmla="val 1052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887337" y="236855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 = num1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253348" y="2368550"/>
              <a:ext cx="8806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max = 3</a:t>
              </a:r>
            </a:p>
          </p:txBody>
        </p:sp>
      </p:grpSp>
      <p:grpSp>
        <p:nvGrpSpPr>
          <p:cNvPr id="20" name="s2"/>
          <p:cNvGrpSpPr/>
          <p:nvPr/>
        </p:nvGrpSpPr>
        <p:grpSpPr>
          <a:xfrm>
            <a:off x="6667500" y="2990850"/>
            <a:ext cx="4686300" cy="723900"/>
            <a:chOff x="6667500" y="2990850"/>
            <a:chExt cx="4686300" cy="723900"/>
          </a:xfrm>
        </p:grpSpPr>
        <p:sp>
          <p:nvSpPr>
            <p:cNvPr id="17" name="Rectangle 17"/>
            <p:cNvSpPr/>
            <p:nvPr/>
          </p:nvSpPr>
          <p:spPr>
            <a:xfrm>
              <a:off x="6667500" y="2990850"/>
              <a:ext cx="4686300" cy="723900"/>
            </a:xfrm>
            <a:prstGeom prst="roundRect">
              <a:avLst>
                <a:gd name="adj" fmla="val 1052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887337" y="3244850"/>
              <a:ext cx="1244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&gt; 3 成立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253348" y="3244850"/>
              <a:ext cx="8806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max = 5</a:t>
              </a:r>
            </a:p>
          </p:txBody>
        </p:sp>
      </p:grpSp>
      <p:grpSp>
        <p:nvGrpSpPr>
          <p:cNvPr id="24" name="s3"/>
          <p:cNvGrpSpPr/>
          <p:nvPr/>
        </p:nvGrpSpPr>
        <p:grpSpPr>
          <a:xfrm>
            <a:off x="6667500" y="3867150"/>
            <a:ext cx="4686300" cy="723900"/>
            <a:chOff x="6667500" y="3867150"/>
            <a:chExt cx="4686300" cy="723900"/>
          </a:xfrm>
        </p:grpSpPr>
        <p:sp>
          <p:nvSpPr>
            <p:cNvPr id="21" name="Rectangle 21"/>
            <p:cNvSpPr/>
            <p:nvPr/>
          </p:nvSpPr>
          <p:spPr>
            <a:xfrm>
              <a:off x="6667500" y="3867150"/>
              <a:ext cx="4686300" cy="723900"/>
            </a:xfrm>
            <a:prstGeom prst="roundRect">
              <a:avLst>
                <a:gd name="adj" fmla="val 1052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887337" y="4121150"/>
              <a:ext cx="1476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&gt; 5 不成立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923973" y="4121150"/>
              <a:ext cx="1209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max 还是 5</a:t>
              </a:r>
            </a:p>
          </p:txBody>
        </p:sp>
      </p:grpSp>
      <p:grpSp>
        <p:nvGrpSpPr>
          <p:cNvPr id="28" name="s4"/>
          <p:cNvGrpSpPr/>
          <p:nvPr/>
        </p:nvGrpSpPr>
        <p:grpSpPr>
          <a:xfrm>
            <a:off x="6667500" y="4743450"/>
            <a:ext cx="4686300" cy="723900"/>
            <a:chOff x="6667500" y="4743450"/>
            <a:chExt cx="4686300" cy="723900"/>
          </a:xfrm>
        </p:grpSpPr>
        <p:sp>
          <p:nvSpPr>
            <p:cNvPr id="25" name="Rectangle 25"/>
            <p:cNvSpPr/>
            <p:nvPr/>
          </p:nvSpPr>
          <p:spPr>
            <a:xfrm>
              <a:off x="6667500" y="4743450"/>
              <a:ext cx="4686300" cy="723900"/>
            </a:xfrm>
            <a:prstGeom prst="roundRect">
              <a:avLst>
                <a:gd name="adj" fmla="val 1052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887337" y="4997450"/>
              <a:ext cx="10710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5 × 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849001" y="499745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2844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第二个 if 能换成 else if 吗？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953000" cy="2095500"/>
            <a:chOff x="838200" y="2114550"/>
            <a:chExt cx="4953000" cy="2095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095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2900934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 = num1;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(num2 &gt; max)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 = num2;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else if (num3 &gt; max)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 = num3;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run"/>
          <p:cNvGrpSpPr/>
          <p:nvPr/>
        </p:nvGrpSpPr>
        <p:grpSpPr>
          <a:xfrm>
            <a:off x="6277356" y="2108200"/>
            <a:ext cx="5076444" cy="3092450"/>
            <a:chOff x="6277356" y="2108200"/>
            <a:chExt cx="5076444" cy="3092450"/>
          </a:xfrm>
        </p:grpSpPr>
        <p:sp>
          <p:nvSpPr>
            <p:cNvPr id="13" name="TextBox 13"/>
            <p:cNvSpPr txBox="1"/>
            <p:nvPr/>
          </p:nvSpPr>
          <p:spPr>
            <a:xfrm>
              <a:off x="6277356" y="2108200"/>
              <a:ext cx="13904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3 5 7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277737" y="2482850"/>
              <a:ext cx="2507742" cy="1061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&gt; 3 成立，max = 5，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整个结构就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结束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了，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num3 = 7 没有机会挑战。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4000500"/>
              <a:ext cx="5067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400050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419100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400800" y="4095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591300" y="4095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6781800" y="4095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080504" y="4057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49568" y="450850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3 5 7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  <p:grpSp>
        <p:nvGrpSpPr>
          <p:cNvPr id="28" name="concl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24" name="Rectangle 24"/>
            <p:cNvSpPr/>
            <p:nvPr/>
          </p:nvSpPr>
          <p:spPr>
            <a:xfrm>
              <a:off x="838200" y="53340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5511800"/>
              <a:ext cx="91751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每个数都要上台挑战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，比较必须一次不落地做完，所以要用独立的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，不能用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4933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课堂练习：期末成绩（P0010）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5785409" cy="352044"/>
            <a:chOff x="829056" y="2108200"/>
            <a:chExt cx="5785409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7854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 0～100 之间的整数成绩，输出对应的等级：</a:t>
              </a:r>
            </a:p>
          </p:txBody>
        </p:sp>
      </p:grpSp>
      <p:grpSp>
        <p:nvGrpSpPr>
          <p:cNvPr id="21" name="table"/>
          <p:cNvGrpSpPr/>
          <p:nvPr/>
        </p:nvGrpSpPr>
        <p:grpSpPr>
          <a:xfrm>
            <a:off x="838200" y="2533650"/>
            <a:ext cx="10515600" cy="1152525"/>
            <a:chOff x="838200" y="2533650"/>
            <a:chExt cx="10515600" cy="1152525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075" y="2657475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分数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076575" y="2657475"/>
              <a:ext cx="71060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0～59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876925" y="2657475"/>
              <a:ext cx="85676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60～89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677275" y="2657475"/>
              <a:ext cx="100292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90～100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1075" y="3228975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等级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76575" y="3228975"/>
              <a:ext cx="16612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876925" y="3228975"/>
              <a:ext cx="16612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677275" y="3228975"/>
              <a:ext cx="16612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676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samples"/>
          <p:cNvGrpSpPr/>
          <p:nvPr/>
        </p:nvGrpSpPr>
        <p:grpSpPr>
          <a:xfrm>
            <a:off x="838200" y="4095750"/>
            <a:ext cx="5943600" cy="1314450"/>
            <a:chOff x="838200" y="4095750"/>
            <a:chExt cx="5943600" cy="1314450"/>
          </a:xfrm>
        </p:grpSpPr>
        <p:sp>
          <p:nvSpPr>
            <p:cNvPr id="22" name="Rectangle 22"/>
            <p:cNvSpPr/>
            <p:nvPr/>
          </p:nvSpPr>
          <p:spPr>
            <a:xfrm>
              <a:off x="838200" y="4095750"/>
              <a:ext cx="285750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0957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2862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952500" y="4191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1143000" y="4191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1333500" y="4191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632204" y="41656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00506" y="4537075"/>
              <a:ext cx="26974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99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3924300" y="4095750"/>
              <a:ext cx="285750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3924300" y="40957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3924300" y="42862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4038600" y="4191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4229100" y="4191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4419600" y="4191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4718304" y="41656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086606" y="4537075"/>
              <a:ext cx="26974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43" name="ask"/>
          <p:cNvGrpSpPr/>
          <p:nvPr/>
        </p:nvGrpSpPr>
        <p:grpSpPr>
          <a:xfrm>
            <a:off x="7010400" y="4095750"/>
            <a:ext cx="4343400" cy="914400"/>
            <a:chOff x="7010400" y="4095750"/>
            <a:chExt cx="4343400" cy="914400"/>
          </a:xfrm>
        </p:grpSpPr>
        <p:sp>
          <p:nvSpPr>
            <p:cNvPr id="39" name="Rectangle 39"/>
            <p:cNvSpPr/>
            <p:nvPr/>
          </p:nvSpPr>
          <p:spPr>
            <a:xfrm>
              <a:off x="7010400" y="4095750"/>
              <a:ext cx="43434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7010400" y="40957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210806" y="42608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106156" y="4222750"/>
              <a:ext cx="18470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三个等级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互斥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吗？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用哪种结构？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878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找错：这段代码输入 59 会输出什么？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2752725"/>
            <a:chOff x="838200" y="2114550"/>
            <a:chExt cx="6096000" cy="27527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2752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752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25675"/>
              <a:ext cx="4418838" cy="2523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(sc &gt;= 0 &amp;&amp; sc &lt; 59) {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"C";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(sc &gt;= 60 &amp;&amp; sc &lt;= 89)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"B";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(sc &gt;= 90 &amp;&amp; sc &lt;= 100)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"A";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run"/>
          <p:cNvGrpSpPr/>
          <p:nvPr/>
        </p:nvGrpSpPr>
        <p:grpSpPr>
          <a:xfrm>
            <a:off x="7324344" y="2114550"/>
            <a:ext cx="4029456" cy="2292731"/>
            <a:chOff x="7324344" y="2114550"/>
            <a:chExt cx="4029456" cy="2292731"/>
          </a:xfrm>
        </p:grpSpPr>
        <p:sp>
          <p:nvSpPr>
            <p:cNvPr id="13" name="Rectangle 13"/>
            <p:cNvSpPr/>
            <p:nvPr/>
          </p:nvSpPr>
          <p:spPr>
            <a:xfrm>
              <a:off x="7334250" y="2114550"/>
              <a:ext cx="4019550" cy="1714500"/>
            </a:xfrm>
            <a:prstGeom prst="roundRect">
              <a:avLst>
                <a:gd name="adj" fmla="val 444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334250" y="2114550"/>
              <a:ext cx="40195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334250" y="2305050"/>
              <a:ext cx="40195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44855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63905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82955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12825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95794" y="2574925"/>
              <a:ext cx="292227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59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324344" y="4025900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什么都没有输出！</a:t>
              </a:r>
            </a:p>
          </p:txBody>
        </p:sp>
      </p:grpSp>
      <p:grpSp>
        <p:nvGrpSpPr>
          <p:cNvPr id="27" name="why"/>
          <p:cNvGrpSpPr/>
          <p:nvPr/>
        </p:nvGrpSpPr>
        <p:grpSpPr>
          <a:xfrm>
            <a:off x="838200" y="5067300"/>
            <a:ext cx="10515600" cy="895350"/>
            <a:chOff x="838200" y="5067300"/>
            <a:chExt cx="10515600" cy="895350"/>
          </a:xfrm>
        </p:grpSpPr>
        <p:sp>
          <p:nvSpPr>
            <p:cNvPr id="23" name="Rectangle 23"/>
            <p:cNvSpPr/>
            <p:nvPr/>
          </p:nvSpPr>
          <p:spPr>
            <a:xfrm>
              <a:off x="838200" y="506730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0673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987" y="52324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6687" y="5194300"/>
              <a:ext cx="623214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 &lt; 59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没有包含 59，59 也不满足后两个条件，又没有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所以什么都不执行。写范围时，边界值一定要测一测。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5097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更好的写法：从高到低，用 else 兜底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2924175"/>
            <a:chOff x="838200" y="2114550"/>
            <a:chExt cx="6096000" cy="29241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29241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9241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5098352" cy="2684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sc;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sc;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(sc &gt;= 90)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"A";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} else if (sc &gt;= 60) {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能到这里，sc &lt; 90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"B";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} else {            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剩下 sc &lt; 60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"C";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thead-w"/>
          <p:cNvGrpSpPr/>
          <p:nvPr/>
        </p:nvGrpSpPr>
        <p:grpSpPr>
          <a:xfrm>
            <a:off x="7429500" y="2114550"/>
            <a:ext cx="3924300" cy="495300"/>
            <a:chOff x="7429500" y="2114550"/>
            <a:chExt cx="3924300" cy="495300"/>
          </a:xfrm>
        </p:grpSpPr>
        <p:sp>
          <p:nvSpPr>
            <p:cNvPr id="13" name="Rectangle 13"/>
            <p:cNvSpPr/>
            <p:nvPr/>
          </p:nvSpPr>
          <p:spPr>
            <a:xfrm>
              <a:off x="7429500" y="2114550"/>
              <a:ext cx="39243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573137" y="22251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97137" y="22251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7429500" y="2730500"/>
            <a:ext cx="1524000" cy="1870075"/>
            <a:chOff x="7429500" y="2730500"/>
            <a:chExt cx="1524000" cy="1870075"/>
          </a:xfrm>
        </p:grpSpPr>
        <p:sp>
          <p:nvSpPr>
            <p:cNvPr id="17" name="TextBox 17"/>
            <p:cNvSpPr txBox="1"/>
            <p:nvPr/>
          </p:nvSpPr>
          <p:spPr>
            <a:xfrm>
              <a:off x="7573137" y="27305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59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429500" y="31051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7429500" y="3105150"/>
              <a:ext cx="15240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573137" y="32258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7429500" y="36004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573137" y="37211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89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7429500" y="40957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7429500" y="4095750"/>
              <a:ext cx="15240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573137" y="42164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90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7429500" y="45910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8953500" y="2730500"/>
            <a:ext cx="2400300" cy="1870075"/>
            <a:chOff x="8953500" y="2730500"/>
            <a:chExt cx="2400300" cy="1870075"/>
          </a:xfrm>
        </p:grpSpPr>
        <p:sp>
          <p:nvSpPr>
            <p:cNvPr id="28" name="Line 28"/>
            <p:cNvSpPr/>
            <p:nvPr/>
          </p:nvSpPr>
          <p:spPr>
            <a:xfrm>
              <a:off x="8953500" y="3105150"/>
              <a:ext cx="2400300" cy="9525"/>
            </a:xfrm>
            <a:custGeom>
              <a:avLst/>
              <a:gdLst/>
              <a:ahLst/>
              <a:cxnLst/>
              <a:rect l="l" t="t" r="r" b="b"/>
              <a:pathLst>
                <a:path w="2400300" h="9525">
                  <a:moveTo>
                    <a:pt x="0" y="0"/>
                  </a:moveTo>
                  <a:lnTo>
                    <a:pt x="2400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8953500" y="3105150"/>
              <a:ext cx="24003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8953500" y="3600450"/>
              <a:ext cx="2400300" cy="9525"/>
            </a:xfrm>
            <a:custGeom>
              <a:avLst/>
              <a:gdLst/>
              <a:ahLst/>
              <a:cxnLst/>
              <a:rect l="l" t="t" r="r" b="b"/>
              <a:pathLst>
                <a:path w="2400300" h="9525">
                  <a:moveTo>
                    <a:pt x="0" y="0"/>
                  </a:moveTo>
                  <a:lnTo>
                    <a:pt x="2400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8953500" y="4095750"/>
              <a:ext cx="2400300" cy="9525"/>
            </a:xfrm>
            <a:custGeom>
              <a:avLst/>
              <a:gdLst/>
              <a:ahLst/>
              <a:cxnLst/>
              <a:rect l="l" t="t" r="r" b="b"/>
              <a:pathLst>
                <a:path w="2400300" h="9525">
                  <a:moveTo>
                    <a:pt x="0" y="0"/>
                  </a:moveTo>
                  <a:lnTo>
                    <a:pt x="2400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953500" y="4095750"/>
              <a:ext cx="24003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8953500" y="4591050"/>
              <a:ext cx="2400300" cy="9525"/>
            </a:xfrm>
            <a:custGeom>
              <a:avLst/>
              <a:gdLst/>
              <a:ahLst/>
              <a:cxnLst/>
              <a:rect l="l" t="t" r="r" b="b"/>
              <a:pathLst>
                <a:path w="2400300" h="9525">
                  <a:moveTo>
                    <a:pt x="0" y="0"/>
                  </a:moveTo>
                  <a:lnTo>
                    <a:pt x="2400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097137" y="2730500"/>
              <a:ext cx="1588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097137" y="3225800"/>
              <a:ext cx="1588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097137" y="3721100"/>
              <a:ext cx="1588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097137" y="4216400"/>
              <a:ext cx="1588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42" name="tip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39" name="Rectangle 39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好处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686687" y="5397500"/>
              <a:ext cx="8376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每个条件只写一个分界点，前面的"否则"已经排除了更高的分数，边界不会漏掉。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3589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课堂练习：英文字母比较（P0012）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990600"/>
            <a:chOff x="838200" y="2038350"/>
            <a:chExt cx="10515600" cy="9906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990600"/>
            </a:xfrm>
            <a:prstGeom prst="roundRect">
              <a:avLst>
                <a:gd name="adj" fmla="val 961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165350"/>
              <a:ext cx="547852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输入两个大写字母（空格隔开），A 到 Z 依次从小到大，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按"字母 运算符 字母"的样式输出比较结果。</a:t>
              </a:r>
            </a:p>
          </p:txBody>
        </p:sp>
      </p:grpSp>
      <p:grpSp>
        <p:nvGrpSpPr>
          <p:cNvPr id="28" name="samples"/>
          <p:cNvGrpSpPr/>
          <p:nvPr/>
        </p:nvGrpSpPr>
        <p:grpSpPr>
          <a:xfrm>
            <a:off x="838200" y="3238500"/>
            <a:ext cx="2095500" cy="2438400"/>
            <a:chOff x="838200" y="3238500"/>
            <a:chExt cx="2095500" cy="2438400"/>
          </a:xfrm>
        </p:grpSpPr>
        <p:sp>
          <p:nvSpPr>
            <p:cNvPr id="12" name="Rectangle 12"/>
            <p:cNvSpPr/>
            <p:nvPr/>
          </p:nvSpPr>
          <p:spPr>
            <a:xfrm>
              <a:off x="838200" y="3238500"/>
              <a:ext cx="2095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238500"/>
              <a:ext cx="2095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429000"/>
              <a:ext cx="2095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52500" y="3333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143000" y="3333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333500" y="3333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632204" y="3295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01268" y="374650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A B</a:t>
              </a:r>
              <a:b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 &lt; B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38200" y="4476750"/>
              <a:ext cx="2095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476750"/>
              <a:ext cx="2095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667250"/>
              <a:ext cx="2095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952500" y="4572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1143000" y="4572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1333500" y="4572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632204" y="4533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01268" y="498475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Z Z</a:t>
              </a:r>
              <a:b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Z = Z</a:t>
              </a:r>
            </a:p>
          </p:txBody>
        </p:sp>
      </p:grpSp>
      <p:grpSp>
        <p:nvGrpSpPr>
          <p:cNvPr id="32" name="code"/>
          <p:cNvGrpSpPr/>
          <p:nvPr/>
        </p:nvGrpSpPr>
        <p:grpSpPr>
          <a:xfrm>
            <a:off x="3238500" y="3238500"/>
            <a:ext cx="4762500" cy="2676525"/>
            <a:chOff x="3238500" y="3238500"/>
            <a:chExt cx="4762500" cy="2676525"/>
          </a:xfrm>
        </p:grpSpPr>
        <p:sp>
          <p:nvSpPr>
            <p:cNvPr id="29" name="Rectangle 29"/>
            <p:cNvSpPr/>
            <p:nvPr/>
          </p:nvSpPr>
          <p:spPr>
            <a:xfrm>
              <a:off x="3238500" y="3238500"/>
              <a:ext cx="4762500" cy="2676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3238500" y="3238500"/>
              <a:ext cx="38100" cy="2676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3440430" y="3397250"/>
              <a:ext cx="2948940" cy="2426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x, y;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x &gt;&gt; y;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(x &gt; y)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x &lt;&lt; " &gt; " &lt;&lt; y;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(x &lt; y)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x &lt;&lt; " &lt; " &lt;&lt; y;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x &lt;&lt; " = " &lt;&lt; y;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6" name="tip"/>
          <p:cNvGrpSpPr/>
          <p:nvPr/>
        </p:nvGrpSpPr>
        <p:grpSpPr>
          <a:xfrm>
            <a:off x="8305800" y="3238500"/>
            <a:ext cx="3048000" cy="1123950"/>
            <a:chOff x="8305800" y="3238500"/>
            <a:chExt cx="3048000" cy="1123950"/>
          </a:xfrm>
        </p:grpSpPr>
        <p:sp>
          <p:nvSpPr>
            <p:cNvPr id="33" name="Rectangle 33"/>
            <p:cNvSpPr/>
            <p:nvPr/>
          </p:nvSpPr>
          <p:spPr>
            <a:xfrm>
              <a:off x="8305800" y="3238500"/>
              <a:ext cx="3048000" cy="1123950"/>
            </a:xfrm>
            <a:prstGeom prst="roundRect">
              <a:avLst>
                <a:gd name="adj" fmla="val 678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507349" y="33909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507349" y="3657600"/>
              <a:ext cx="2163064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 是 65，'B' 是 66，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 ASCII 码比较。</a:t>
              </a:r>
            </a:p>
          </p:txBody>
        </p:sp>
      </p:grpSp>
      <p:grpSp>
        <p:nvGrpSpPr>
          <p:cNvPr id="41" name="fix"/>
          <p:cNvGrpSpPr/>
          <p:nvPr/>
        </p:nvGrpSpPr>
        <p:grpSpPr>
          <a:xfrm>
            <a:off x="8305800" y="4572000"/>
            <a:ext cx="3048000" cy="857250"/>
            <a:chOff x="8305800" y="4572000"/>
            <a:chExt cx="3048000" cy="857250"/>
          </a:xfrm>
        </p:grpSpPr>
        <p:sp>
          <p:nvSpPr>
            <p:cNvPr id="37" name="Rectangle 37"/>
            <p:cNvSpPr/>
            <p:nvPr/>
          </p:nvSpPr>
          <p:spPr>
            <a:xfrm>
              <a:off x="8305800" y="4572000"/>
              <a:ext cx="3048000" cy="8572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05800" y="4572000"/>
              <a:ext cx="47625" cy="857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8507349" y="4743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116949" y="4705350"/>
              <a:ext cx="1821942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运算符两边有空格：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引号里写 " &lt; "。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060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课堂练习：吃苹果（P0014）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466850"/>
            <a:chOff x="838200" y="2038350"/>
            <a:chExt cx="10515600" cy="14668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66850"/>
            </a:xfrm>
            <a:prstGeom prst="roundRect">
              <a:avLst>
                <a:gd name="adj" fmla="val 649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552700"/>
              <a:ext cx="6417818" cy="7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一箱有 n 个苹果，混进了一条虫子。虫子每 x 小时吃掉一个苹果，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吃完一个才吃下一个。经过 y 小时，箱子里还剩几个完整的苹果？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765550"/>
            <a:ext cx="5152644" cy="1704594"/>
            <a:chOff x="829056" y="3765550"/>
            <a:chExt cx="5152644" cy="17045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7655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4095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4165600"/>
              <a:ext cx="26716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一行三个整数 n、x、y。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7180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50482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11810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一个整数，剩下的完整苹果数。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752850"/>
            <a:ext cx="4876800" cy="1314450"/>
            <a:chOff x="6477000" y="375285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4194175"/>
              <a:ext cx="77266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10 4 9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4194175"/>
              <a:ext cx="6469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3 1 5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030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过了 y 小时，可能是哪种情况？</a:t>
            </a:r>
          </a:p>
        </p:txBody>
      </p:sp>
      <p:grpSp>
        <p:nvGrpSpPr>
          <p:cNvPr id="14" name="c1"/>
          <p:cNvGrpSpPr/>
          <p:nvPr/>
        </p:nvGrpSpPr>
        <p:grpSpPr>
          <a:xfrm>
            <a:off x="838200" y="2114550"/>
            <a:ext cx="3352800" cy="2762250"/>
            <a:chOff x="838200" y="2114550"/>
            <a:chExt cx="3352800" cy="27622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3352800" cy="2762250"/>
            </a:xfrm>
            <a:prstGeom prst="roundRect">
              <a:avLst>
                <a:gd name="adj" fmla="val 4138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362200"/>
              <a:ext cx="206904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y 正好是 x 的倍数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1066800" y="2762250"/>
              <a:ext cx="2895600" cy="9525"/>
            </a:xfrm>
            <a:custGeom>
              <a:avLst/>
              <a:gdLst/>
              <a:ahLst/>
              <a:cxnLst/>
              <a:rect l="l" t="t" r="r" b="b"/>
              <a:pathLst>
                <a:path w="2895600" h="9525">
                  <a:moveTo>
                    <a:pt x="0" y="0"/>
                  </a:moveTo>
                  <a:lnTo>
                    <a:pt x="2895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57656" y="2933700"/>
              <a:ext cx="161848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吃完 y ÷ x 个，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没有咬了一半的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7656" y="429895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 % x == 0</a:t>
              </a:r>
            </a:p>
          </p:txBody>
        </p:sp>
      </p:grpSp>
      <p:grpSp>
        <p:nvGrpSpPr>
          <p:cNvPr id="20" name="c2"/>
          <p:cNvGrpSpPr/>
          <p:nvPr/>
        </p:nvGrpSpPr>
        <p:grpSpPr>
          <a:xfrm>
            <a:off x="4419600" y="2114550"/>
            <a:ext cx="3352800" cy="2762250"/>
            <a:chOff x="4419600" y="2114550"/>
            <a:chExt cx="3352800" cy="2762250"/>
          </a:xfrm>
        </p:grpSpPr>
        <p:sp>
          <p:nvSpPr>
            <p:cNvPr id="15" name="Rectangle 15"/>
            <p:cNvSpPr/>
            <p:nvPr/>
          </p:nvSpPr>
          <p:spPr>
            <a:xfrm>
              <a:off x="4419600" y="2114550"/>
              <a:ext cx="3352800" cy="2762250"/>
            </a:xfrm>
            <a:prstGeom prst="roundRect">
              <a:avLst>
                <a:gd name="adj" fmla="val 4138"/>
              </a:avLst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638675" y="2362200"/>
              <a:ext cx="181595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y 不是 x 的倍数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4648200" y="2762250"/>
              <a:ext cx="2895600" cy="9525"/>
            </a:xfrm>
            <a:custGeom>
              <a:avLst/>
              <a:gdLst/>
              <a:ahLst/>
              <a:cxnLst/>
              <a:rect l="l" t="t" r="r" b="b"/>
              <a:pathLst>
                <a:path w="2895600" h="9525">
                  <a:moveTo>
                    <a:pt x="0" y="0"/>
                  </a:moveTo>
                  <a:lnTo>
                    <a:pt x="2895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639056" y="2933700"/>
              <a:ext cx="165277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吃完 y ÷ x 个，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还有 1 个被咬过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639056" y="429895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 % x != 0</a:t>
              </a:r>
            </a:p>
          </p:txBody>
        </p:sp>
      </p:grpSp>
      <p:grpSp>
        <p:nvGrpSpPr>
          <p:cNvPr id="26" name="c3"/>
          <p:cNvGrpSpPr/>
          <p:nvPr/>
        </p:nvGrpSpPr>
        <p:grpSpPr>
          <a:xfrm>
            <a:off x="8001000" y="2114550"/>
            <a:ext cx="3352800" cy="2762250"/>
            <a:chOff x="8001000" y="2114550"/>
            <a:chExt cx="3352800" cy="2762250"/>
          </a:xfrm>
        </p:grpSpPr>
        <p:sp>
          <p:nvSpPr>
            <p:cNvPr id="21" name="Rectangle 21"/>
            <p:cNvSpPr/>
            <p:nvPr/>
          </p:nvSpPr>
          <p:spPr>
            <a:xfrm>
              <a:off x="8001000" y="2114550"/>
              <a:ext cx="3352800" cy="2762250"/>
            </a:xfrm>
            <a:prstGeom prst="roundRect">
              <a:avLst>
                <a:gd name="adj" fmla="val 4138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20075" y="2362200"/>
              <a:ext cx="18431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算出来比 n 还多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229600" y="2762250"/>
              <a:ext cx="2895600" cy="9525"/>
            </a:xfrm>
            <a:custGeom>
              <a:avLst/>
              <a:gdLst/>
              <a:ahLst/>
              <a:cxnLst/>
              <a:rect l="l" t="t" r="r" b="b"/>
              <a:pathLst>
                <a:path w="2895600" h="9525">
                  <a:moveTo>
                    <a:pt x="0" y="0"/>
                  </a:moveTo>
                  <a:lnTo>
                    <a:pt x="2895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220456" y="2933700"/>
              <a:ext cx="161848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苹果全吃光了，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 0 个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220456" y="4298950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 &lt; 0</a:t>
              </a:r>
            </a:p>
          </p:txBody>
        </p:sp>
      </p:grpSp>
      <p:grpSp>
        <p:nvGrpSpPr>
          <p:cNvPr id="30" name="tip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384800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467612" y="5397500"/>
              <a:ext cx="680820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 4 9：9 ÷ 4 = 2 余 1，吃完 2 个、咬过 1 个，剩 10 − 3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吃苹果：代码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905500" cy="3810000"/>
            <a:chOff x="838200" y="2038350"/>
            <a:chExt cx="5905500" cy="3810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905500" cy="3810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81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4731639" cy="3570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n, x, y, m;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 &gt;&gt; x &gt;&gt; y;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(y % x == 0)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 = y / x;     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正好吃完 m 个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 = y / x + 1; 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还有 1 个被咬过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 = n - m;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 (n &lt; 0) {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n = 0;         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吃光了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n;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7239000" y="2038350"/>
            <a:ext cx="4114800" cy="2533650"/>
            <a:chOff x="7239000" y="2038350"/>
            <a:chExt cx="4114800" cy="2533650"/>
          </a:xfrm>
        </p:grpSpPr>
        <p:sp>
          <p:nvSpPr>
            <p:cNvPr id="13" name="Rectangle 13"/>
            <p:cNvSpPr/>
            <p:nvPr/>
          </p:nvSpPr>
          <p:spPr>
            <a:xfrm>
              <a:off x="7239000" y="2038350"/>
              <a:ext cx="41148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239000" y="203835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239000" y="222885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3533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5438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7343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033004" y="21082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02068" y="2546350"/>
              <a:ext cx="70827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10 4 9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239000" y="3371850"/>
              <a:ext cx="41148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239000" y="337185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239000" y="356235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353300" y="3467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543800" y="3467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734300" y="3467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033004" y="3441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402068" y="387985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3 1 5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7239000" y="4762500"/>
            <a:ext cx="4114800" cy="876300"/>
            <a:chOff x="7239000" y="4762500"/>
            <a:chExt cx="4114800" cy="876300"/>
          </a:xfrm>
        </p:grpSpPr>
        <p:sp>
          <p:nvSpPr>
            <p:cNvPr id="30" name="Rectangle 30"/>
            <p:cNvSpPr/>
            <p:nvPr/>
          </p:nvSpPr>
          <p:spPr>
            <a:xfrm>
              <a:off x="7239000" y="4762500"/>
              <a:ext cx="41148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440168" y="4930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结构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068818" y="4892675"/>
              <a:ext cx="2562796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红色是二选一的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蓝色是单独检查的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</a:t>
            </a:r>
          </a:p>
        </p:txBody>
      </p:sp>
      <p:grpSp>
        <p:nvGrpSpPr>
          <p:cNvPr id="12" name="q1"/>
          <p:cNvGrpSpPr/>
          <p:nvPr/>
        </p:nvGrpSpPr>
        <p:grpSpPr>
          <a:xfrm>
            <a:off x="838200" y="2038350"/>
            <a:ext cx="5067300" cy="1428750"/>
            <a:chOff x="838200" y="2038350"/>
            <a:chExt cx="5067300" cy="1428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20318" y="2178050"/>
              <a:ext cx="27138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score = 85，输出什么？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22223" y="2533650"/>
              <a:ext cx="3288538" cy="745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(score &gt;= 90) cout &lt;&lt; "优秀";</a:t>
              </a:r>
              <a:br>
                <a:rPr lang="zh-CN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 (score &gt;= 60) cout &lt;&lt; "及格";</a:t>
              </a:r>
              <a:br>
                <a:rPr lang="zh-CN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cout &lt;&lt; "不及格";</a:t>
              </a:r>
            </a:p>
          </p:txBody>
        </p:sp>
      </p:grpSp>
      <p:grpSp>
        <p:nvGrpSpPr>
          <p:cNvPr id="16" name="q2-w"/>
          <p:cNvGrpSpPr/>
          <p:nvPr/>
        </p:nvGrpSpPr>
        <p:grpSpPr>
          <a:xfrm>
            <a:off x="6286500" y="2038350"/>
            <a:ext cx="5067300" cy="1428750"/>
            <a:chOff x="6286500" y="2038350"/>
            <a:chExt cx="5067300" cy="1428750"/>
          </a:xfrm>
        </p:grpSpPr>
        <p:sp>
          <p:nvSpPr>
            <p:cNvPr id="13" name="Rectangle 13"/>
            <p:cNvSpPr/>
            <p:nvPr/>
          </p:nvSpPr>
          <p:spPr>
            <a:xfrm>
              <a:off x="6286500" y="203835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68618" y="2178050"/>
              <a:ext cx="29476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x = 5，y = 10，输出什么？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70523" y="2533650"/>
              <a:ext cx="4036314" cy="745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(x &gt; 3) { cout &lt;&lt; "A";</a:t>
              </a:r>
              <a:b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 (y &lt; 5) cout &lt;&lt; "B"; else cout &lt;&lt; "C";</a:t>
              </a:r>
              <a:b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else cout &lt;&lt; "D";</a:t>
              </a:r>
            </a:p>
          </p:txBody>
        </p:sp>
      </p:grpSp>
      <p:grpSp>
        <p:nvGrpSpPr>
          <p:cNvPr id="20" name="q3-w"/>
          <p:cNvGrpSpPr/>
          <p:nvPr/>
        </p:nvGrpSpPr>
        <p:grpSpPr>
          <a:xfrm>
            <a:off x="838200" y="4038600"/>
            <a:ext cx="5067300" cy="1428750"/>
            <a:chOff x="838200" y="4038600"/>
            <a:chExt cx="5067300" cy="1428750"/>
          </a:xfrm>
        </p:grpSpPr>
        <p:sp>
          <p:nvSpPr>
            <p:cNvPr id="17" name="Rectangle 17"/>
            <p:cNvSpPr/>
            <p:nvPr/>
          </p:nvSpPr>
          <p:spPr>
            <a:xfrm>
              <a:off x="838200" y="403860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20318" y="4178300"/>
              <a:ext cx="28072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num = 8，哪个会输出 C？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22223" y="4533900"/>
              <a:ext cx="3768090" cy="49796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if(num&lt;5)…A; else if(num&lt;8)…B; else…C;</a:t>
              </a:r>
              <a:b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 if(num&gt;10)…A; else if(num&gt;8)…B; else…C;</a:t>
              </a:r>
            </a:p>
          </p:txBody>
        </p:sp>
      </p:grpSp>
      <p:grpSp>
        <p:nvGrpSpPr>
          <p:cNvPr id="24" name="q4-w"/>
          <p:cNvGrpSpPr/>
          <p:nvPr/>
        </p:nvGrpSpPr>
        <p:grpSpPr>
          <a:xfrm>
            <a:off x="6286500" y="4038600"/>
            <a:ext cx="5067300" cy="1428750"/>
            <a:chOff x="6286500" y="4038600"/>
            <a:chExt cx="5067300" cy="1428750"/>
          </a:xfrm>
        </p:grpSpPr>
        <p:sp>
          <p:nvSpPr>
            <p:cNvPr id="21" name="Rectangle 21"/>
            <p:cNvSpPr/>
            <p:nvPr/>
          </p:nvSpPr>
          <p:spPr>
            <a:xfrm>
              <a:off x="6286500" y="403860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68618" y="4178300"/>
              <a:ext cx="32932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 判断对错：num = 10，输出 AB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70523" y="4533900"/>
              <a:ext cx="2605786" cy="49796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(num &gt; 5) { cout &lt;&lt; "A"; }</a:t>
              </a:r>
              <a:b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2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(num &gt; 8) { cout &lt;&lt; "B"; }</a:t>
              </a:r>
            </a:p>
          </p:txBody>
        </p:sp>
      </p:grpSp>
      <p:grpSp>
        <p:nvGrpSpPr>
          <p:cNvPr id="28" name="a1"/>
          <p:cNvGrpSpPr/>
          <p:nvPr/>
        </p:nvGrpSpPr>
        <p:grpSpPr>
          <a:xfrm>
            <a:off x="838200" y="3543300"/>
            <a:ext cx="3590491" cy="367157"/>
            <a:chOff x="838200" y="3543300"/>
            <a:chExt cx="3590491" cy="367157"/>
          </a:xfrm>
        </p:grpSpPr>
        <p:sp>
          <p:nvSpPr>
            <p:cNvPr id="25" name="Rectangle 25"/>
            <p:cNvSpPr/>
            <p:nvPr/>
          </p:nvSpPr>
          <p:spPr>
            <a:xfrm>
              <a:off x="838200" y="3543300"/>
              <a:ext cx="609600" cy="342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12495" y="35877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及格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73149" y="3600450"/>
              <a:ext cx="285554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85 不满足 &gt;= 90，满足 &gt;= 60</a:t>
              </a:r>
            </a:p>
          </p:txBody>
        </p:sp>
      </p:grpSp>
      <p:grpSp>
        <p:nvGrpSpPr>
          <p:cNvPr id="32" name="a2"/>
          <p:cNvGrpSpPr/>
          <p:nvPr/>
        </p:nvGrpSpPr>
        <p:grpSpPr>
          <a:xfrm>
            <a:off x="6286500" y="3543300"/>
            <a:ext cx="4093034" cy="367157"/>
            <a:chOff x="6286500" y="3543300"/>
            <a:chExt cx="4093034" cy="367157"/>
          </a:xfrm>
        </p:grpSpPr>
        <p:sp>
          <p:nvSpPr>
            <p:cNvPr id="29" name="Rectangle 29"/>
            <p:cNvSpPr/>
            <p:nvPr/>
          </p:nvSpPr>
          <p:spPr>
            <a:xfrm>
              <a:off x="6286500" y="3543300"/>
              <a:ext cx="428625" cy="342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356894" y="3587750"/>
              <a:ext cx="2878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AC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840474" y="3600450"/>
              <a:ext cx="353906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外层成立输出 A，内层走 else 输出 C</a:t>
              </a:r>
            </a:p>
          </p:txBody>
        </p:sp>
      </p:grpSp>
      <p:grpSp>
        <p:nvGrpSpPr>
          <p:cNvPr id="36" name="a3"/>
          <p:cNvGrpSpPr/>
          <p:nvPr/>
        </p:nvGrpSpPr>
        <p:grpSpPr>
          <a:xfrm>
            <a:off x="838200" y="5543550"/>
            <a:ext cx="3683253" cy="367157"/>
            <a:chOff x="838200" y="5543550"/>
            <a:chExt cx="3683253" cy="367157"/>
          </a:xfrm>
        </p:grpSpPr>
        <p:sp>
          <p:nvSpPr>
            <p:cNvPr id="33" name="Rectangle 33"/>
            <p:cNvSpPr/>
            <p:nvPr/>
          </p:nvSpPr>
          <p:spPr>
            <a:xfrm>
              <a:off x="838200" y="5543550"/>
              <a:ext cx="342900" cy="342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33500" y="5588000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306449" y="5600700"/>
              <a:ext cx="32150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8 不小于 5，也不小于 8，走 else</a:t>
              </a:r>
            </a:p>
          </p:txBody>
        </p:sp>
      </p:grpSp>
      <p:grpSp>
        <p:nvGrpSpPr>
          <p:cNvPr id="40" name="a4"/>
          <p:cNvGrpSpPr/>
          <p:nvPr/>
        </p:nvGrpSpPr>
        <p:grpSpPr>
          <a:xfrm>
            <a:off x="6286500" y="5543550"/>
            <a:ext cx="3563331" cy="367157"/>
            <a:chOff x="6286500" y="5543550"/>
            <a:chExt cx="3563331" cy="367157"/>
          </a:xfrm>
        </p:grpSpPr>
        <p:sp>
          <p:nvSpPr>
            <p:cNvPr id="37" name="Rectangle 37"/>
            <p:cNvSpPr/>
            <p:nvPr/>
          </p:nvSpPr>
          <p:spPr>
            <a:xfrm>
              <a:off x="6286500" y="5543550"/>
              <a:ext cx="400050" cy="3429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414005" y="55880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√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811899" y="5600700"/>
              <a:ext cx="303793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两个独立的 if，都成立，都执行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16806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回到开篇：正数、负数、0 用多分支来写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143500" cy="2762250"/>
            <a:chOff x="838200" y="2114550"/>
            <a:chExt cx="5143500" cy="27622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143500" cy="2762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762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35200"/>
              <a:ext cx="3039364" cy="2539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&gt; 0)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"Positive";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else if (n &lt; 0) {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"Negative";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"Zero";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why"/>
          <p:cNvGrpSpPr/>
          <p:nvPr/>
        </p:nvGrpSpPr>
        <p:grpSpPr>
          <a:xfrm>
            <a:off x="6381750" y="2114550"/>
            <a:ext cx="4972050" cy="914400"/>
            <a:chOff x="6381750" y="2114550"/>
            <a:chExt cx="4972050" cy="914400"/>
          </a:xfrm>
        </p:grpSpPr>
        <p:sp>
          <p:nvSpPr>
            <p:cNvPr id="13" name="Rectangle 13"/>
            <p:cNvSpPr/>
            <p:nvPr/>
          </p:nvSpPr>
          <p:spPr>
            <a:xfrm>
              <a:off x="6381750" y="2114550"/>
              <a:ext cx="497205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82156" y="2279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好在哪里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706106" y="2241550"/>
              <a:ext cx="272719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5，第一个条件成立，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后面的就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不再检查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了。</a:t>
              </a:r>
            </a:p>
          </p:txBody>
        </p:sp>
      </p:grpSp>
      <p:grpSp>
        <p:nvGrpSpPr>
          <p:cNvPr id="20" name="why2"/>
          <p:cNvGrpSpPr/>
          <p:nvPr/>
        </p:nvGrpSpPr>
        <p:grpSpPr>
          <a:xfrm>
            <a:off x="6381750" y="3524250"/>
            <a:ext cx="4972050" cy="914400"/>
            <a:chOff x="6381750" y="3524250"/>
            <a:chExt cx="4972050" cy="914400"/>
          </a:xfrm>
        </p:grpSpPr>
        <p:sp>
          <p:nvSpPr>
            <p:cNvPr id="17" name="Rectangle 17"/>
            <p:cNvSpPr/>
            <p:nvPr/>
          </p:nvSpPr>
          <p:spPr>
            <a:xfrm>
              <a:off x="6381750" y="3524250"/>
              <a:ext cx="497205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82156" y="3689350"/>
              <a:ext cx="10753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else 兜底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887081" y="3651250"/>
              <a:ext cx="309295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不是正数，也不是负数，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只能是 0，不用再写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== 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1" name="runs"/>
          <p:cNvGrpSpPr/>
          <p:nvPr/>
        </p:nvGrpSpPr>
        <p:grpSpPr>
          <a:xfrm>
            <a:off x="838200" y="5219700"/>
            <a:ext cx="10515600" cy="923925"/>
            <a:chOff x="838200" y="5219700"/>
            <a:chExt cx="10515600" cy="923925"/>
          </a:xfrm>
        </p:grpSpPr>
        <p:sp>
          <p:nvSpPr>
            <p:cNvPr id="21" name="Rectangle 21"/>
            <p:cNvSpPr/>
            <p:nvPr/>
          </p:nvSpPr>
          <p:spPr>
            <a:xfrm>
              <a:off x="838200" y="52197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530517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734056" y="53051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648706" y="5305171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-3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63356" y="53051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81456" y="57658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734056" y="5765800"/>
              <a:ext cx="10920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Positive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648706" y="5765800"/>
              <a:ext cx="10920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Negative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563356" y="5765800"/>
              <a:ext cx="5589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Zero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6134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28850"/>
            <a:ext cx="8040898" cy="391351"/>
            <a:chOff x="895350" y="2228850"/>
            <a:chExt cx="8040898" cy="391351"/>
          </a:xfrm>
        </p:grpSpPr>
        <p:sp>
          <p:nvSpPr>
            <p:cNvPr id="9" name="Ellipse 9"/>
            <p:cNvSpPr/>
            <p:nvPr/>
          </p:nvSpPr>
          <p:spPr>
            <a:xfrm>
              <a:off x="895350" y="2228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272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282825"/>
              <a:ext cx="75543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多选一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 if-else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：从上往下找第一个成立的分支，执行后跳出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52750"/>
            <a:ext cx="6803862" cy="391351"/>
            <a:chOff x="895350" y="2952750"/>
            <a:chExt cx="6803862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952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2996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3006725"/>
              <a:ext cx="63173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选项互斥才用多分支；满足几个就做几个的，用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多个独立的 if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676650"/>
            <a:ext cx="8260867" cy="391351"/>
            <a:chOff x="895350" y="3676650"/>
            <a:chExt cx="8260867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676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20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730625"/>
              <a:ext cx="7774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条件的顺序会影响结果；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兜底不写条件，它等价于前面的条件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都不成立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00550"/>
            <a:ext cx="8886043" cy="391351"/>
            <a:chOff x="895350" y="4400550"/>
            <a:chExt cx="8886043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4005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44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454525"/>
              <a:ext cx="839950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嵌套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：判断里面再判断；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和最近的、没配对的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配对，每个分支都写大括号</a:t>
              </a:r>
            </a:p>
          </p:txBody>
        </p:sp>
      </p:grpSp>
      <p:grpSp>
        <p:nvGrpSpPr>
          <p:cNvPr id="28" name="pt5"/>
          <p:cNvGrpSpPr/>
          <p:nvPr/>
        </p:nvGrpSpPr>
        <p:grpSpPr>
          <a:xfrm>
            <a:off x="895350" y="5124450"/>
            <a:ext cx="6281146" cy="391351"/>
            <a:chOff x="895350" y="5124450"/>
            <a:chExt cx="6281146" cy="391351"/>
          </a:xfrm>
        </p:grpSpPr>
        <p:sp>
          <p:nvSpPr>
            <p:cNvPr id="25" name="Ellipse 25"/>
            <p:cNvSpPr/>
            <p:nvPr/>
          </p:nvSpPr>
          <p:spPr>
            <a:xfrm>
              <a:off x="895350" y="51244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4280" y="5168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1887" y="5178425"/>
              <a:ext cx="57946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三个数排序：枚举、嵌套、交换；交换两个变量要借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tmp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774700"/>
            <a:ext cx="3913632" cy="704088"/>
            <a:chOff x="4139184" y="77470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77470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25" name="hw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4669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5104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3149" y="2514600"/>
              <a:ext cx="39084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完成《多分支与嵌套条件分支 课后习题》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30384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30819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3149" y="3086100"/>
              <a:ext cx="367022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B0033 三个数排序（例 3-8）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36099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36534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3149" y="3632200"/>
              <a:ext cx="362788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练习 P0008 打折、P0011 条件计算、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P0013 水仙花数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33475" y="44672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25982" y="45106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3149" y="4514850"/>
              <a:ext cx="278832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 P5714、P5715、P1422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1133475" y="50387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225982" y="50821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73149" y="5086350"/>
              <a:ext cx="231396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P40–42</a:t>
              </a:r>
            </a:p>
          </p:txBody>
        </p:sp>
      </p:grpSp>
      <p:grpSp>
        <p:nvGrpSpPr>
          <p:cNvPr id="33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6" name="Rectangle 26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79108" y="2565400"/>
              <a:ext cx="25210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switch 条件选择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582918" y="3556000"/>
              <a:ext cx="3180969" cy="1351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输入月份，输出这个月有多少天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（书本 P42 例 3-9）。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个月写成 else if 要写很多条，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有没有更简洁的写法？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71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2026-11-04T13:17:55Z</dcterms:created>
  <dcterms:modified xsi:type="dcterms:W3CDTF">2026-11-04T13:17:55Z</dcterms:modified>
  <cp:category/>
  <cp:contentStatus/>
</cp:coreProperties>
</file>