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7" r:id="rId1"/>
  </p:sldMasterIdLst>
  <p:notesMasterIdLst>
    <p:notesMasterId r:id="rId99"/>
  </p:notesMasterIdLst>
  <p:handoutMasterIdLst>
    <p:handoutMasterId r:id="rId100"/>
  </p:handoutMasterIdLst>
  <p:sldIdLst>
    <p:sldId id="256" r:id="rId2"/>
    <p:sldId id="365" r:id="rId3"/>
    <p:sldId id="366" r:id="rId4"/>
    <p:sldId id="367" r:id="rId5"/>
    <p:sldId id="368" r:id="rId6"/>
    <p:sldId id="298" r:id="rId7"/>
    <p:sldId id="502" r:id="rId8"/>
    <p:sldId id="507" r:id="rId9"/>
    <p:sldId id="508" r:id="rId10"/>
    <p:sldId id="509" r:id="rId11"/>
    <p:sldId id="510" r:id="rId12"/>
    <p:sldId id="511" r:id="rId13"/>
    <p:sldId id="512" r:id="rId14"/>
    <p:sldId id="513" r:id="rId15"/>
    <p:sldId id="514" r:id="rId16"/>
    <p:sldId id="515" r:id="rId17"/>
    <p:sldId id="516" r:id="rId18"/>
    <p:sldId id="517" r:id="rId19"/>
    <p:sldId id="519" r:id="rId20"/>
    <p:sldId id="521" r:id="rId21"/>
    <p:sldId id="522" r:id="rId22"/>
    <p:sldId id="524" r:id="rId23"/>
    <p:sldId id="525" r:id="rId24"/>
    <p:sldId id="503" r:id="rId25"/>
    <p:sldId id="573" r:id="rId26"/>
    <p:sldId id="504" r:id="rId27"/>
    <p:sldId id="505" r:id="rId28"/>
    <p:sldId id="506" r:id="rId29"/>
    <p:sldId id="518" r:id="rId30"/>
    <p:sldId id="529" r:id="rId31"/>
    <p:sldId id="530" r:id="rId32"/>
    <p:sldId id="531" r:id="rId33"/>
    <p:sldId id="532" r:id="rId34"/>
    <p:sldId id="533" r:id="rId35"/>
    <p:sldId id="534" r:id="rId36"/>
    <p:sldId id="364" r:id="rId37"/>
    <p:sldId id="526" r:id="rId38"/>
    <p:sldId id="552" r:id="rId39"/>
    <p:sldId id="553" r:id="rId40"/>
    <p:sldId id="554" r:id="rId41"/>
    <p:sldId id="555" r:id="rId42"/>
    <p:sldId id="556" r:id="rId43"/>
    <p:sldId id="557" r:id="rId44"/>
    <p:sldId id="558" r:id="rId45"/>
    <p:sldId id="559" r:id="rId46"/>
    <p:sldId id="560" r:id="rId47"/>
    <p:sldId id="561" r:id="rId48"/>
    <p:sldId id="562" r:id="rId49"/>
    <p:sldId id="564" r:id="rId50"/>
    <p:sldId id="563" r:id="rId51"/>
    <p:sldId id="565" r:id="rId52"/>
    <p:sldId id="566" r:id="rId53"/>
    <p:sldId id="567" r:id="rId54"/>
    <p:sldId id="568" r:id="rId55"/>
    <p:sldId id="569" r:id="rId56"/>
    <p:sldId id="570" r:id="rId57"/>
    <p:sldId id="527" r:id="rId58"/>
    <p:sldId id="528" r:id="rId59"/>
    <p:sldId id="572" r:id="rId60"/>
    <p:sldId id="537" r:id="rId61"/>
    <p:sldId id="538" r:id="rId62"/>
    <p:sldId id="539" r:id="rId63"/>
    <p:sldId id="540" r:id="rId64"/>
    <p:sldId id="541" r:id="rId65"/>
    <p:sldId id="542" r:id="rId66"/>
    <p:sldId id="543" r:id="rId67"/>
    <p:sldId id="544" r:id="rId68"/>
    <p:sldId id="545" r:id="rId69"/>
    <p:sldId id="546" r:id="rId70"/>
    <p:sldId id="574" r:id="rId71"/>
    <p:sldId id="548" r:id="rId72"/>
    <p:sldId id="575" r:id="rId73"/>
    <p:sldId id="550" r:id="rId74"/>
    <p:sldId id="551" r:id="rId75"/>
    <p:sldId id="401" r:id="rId76"/>
    <p:sldId id="402" r:id="rId77"/>
    <p:sldId id="403" r:id="rId78"/>
    <p:sldId id="571" r:id="rId79"/>
    <p:sldId id="405" r:id="rId80"/>
    <p:sldId id="406" r:id="rId81"/>
    <p:sldId id="407" r:id="rId82"/>
    <p:sldId id="408" r:id="rId83"/>
    <p:sldId id="422" r:id="rId84"/>
    <p:sldId id="423" r:id="rId85"/>
    <p:sldId id="426" r:id="rId86"/>
    <p:sldId id="430" r:id="rId87"/>
    <p:sldId id="427" r:id="rId88"/>
    <p:sldId id="412" r:id="rId89"/>
    <p:sldId id="413" r:id="rId90"/>
    <p:sldId id="417" r:id="rId91"/>
    <p:sldId id="418" r:id="rId92"/>
    <p:sldId id="419" r:id="rId93"/>
    <p:sldId id="420" r:id="rId94"/>
    <p:sldId id="421" r:id="rId95"/>
    <p:sldId id="409" r:id="rId96"/>
    <p:sldId id="410" r:id="rId97"/>
    <p:sldId id="411" r:id="rId98"/>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1DB"/>
    <a:srgbClr val="EFDBEB"/>
    <a:srgbClr val="008000"/>
    <a:srgbClr val="FF00FF"/>
    <a:srgbClr val="F6CDD9"/>
    <a:srgbClr val="EF8BAA"/>
    <a:srgbClr val="FFF2CC"/>
    <a:srgbClr val="FFD966"/>
    <a:srgbClr val="F68CAA"/>
    <a:srgbClr val="F752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775" autoAdjust="0"/>
  </p:normalViewPr>
  <p:slideViewPr>
    <p:cSldViewPr>
      <p:cViewPr varScale="1">
        <p:scale>
          <a:sx n="114" d="100"/>
          <a:sy n="114" d="100"/>
        </p:scale>
        <p:origin x="441" y="66"/>
      </p:cViewPr>
      <p:guideLst>
        <p:guide orient="horz" pos="2880"/>
        <p:guide pos="2160"/>
      </p:guideLst>
    </p:cSldViewPr>
  </p:slideViewPr>
  <p:notesTextViewPr>
    <p:cViewPr>
      <p:scale>
        <a:sx n="100" d="100"/>
        <a:sy n="100" d="100"/>
      </p:scale>
      <p:origin x="0" y="0"/>
    </p:cViewPr>
  </p:notesTextViewPr>
  <p:notesViewPr>
    <p:cSldViewPr>
      <p:cViewPr varScale="1">
        <p:scale>
          <a:sx n="93" d="100"/>
          <a:sy n="93" d="100"/>
        </p:scale>
        <p:origin x="771" y="4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862387BE-5D8D-945C-F867-67793D13046D}"/>
              </a:ext>
            </a:extLst>
          </p:cNvPr>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A675E30D-43F0-FC39-6ACE-6F2F83AA61E7}"/>
              </a:ext>
            </a:extLst>
          </p:cNvPr>
          <p:cNvSpPr>
            <a:spLocks noGrp="1"/>
          </p:cNvSpPr>
          <p:nvPr>
            <p:ph type="dt" sz="quarter" idx="1"/>
          </p:nvPr>
        </p:nvSpPr>
        <p:spPr>
          <a:xfrm>
            <a:off x="6905625" y="0"/>
            <a:ext cx="5283200" cy="344488"/>
          </a:xfrm>
          <a:prstGeom prst="rect">
            <a:avLst/>
          </a:prstGeom>
        </p:spPr>
        <p:txBody>
          <a:bodyPr vert="horz" lIns="91440" tIns="45720" rIns="91440" bIns="45720" rtlCol="0"/>
          <a:lstStyle>
            <a:lvl1pPr algn="r">
              <a:defRPr sz="1200"/>
            </a:lvl1pPr>
          </a:lstStyle>
          <a:p>
            <a:fld id="{07F86789-4C39-4A48-8C12-B702515D477F}" type="datetimeFigureOut">
              <a:rPr lang="zh-CN" altLang="en-US" smtClean="0"/>
              <a:t>2026/10/23</a:t>
            </a:fld>
            <a:endParaRPr lang="zh-CN" altLang="en-US"/>
          </a:p>
        </p:txBody>
      </p:sp>
      <p:sp>
        <p:nvSpPr>
          <p:cNvPr id="4" name="页脚占位符 3">
            <a:extLst>
              <a:ext uri="{FF2B5EF4-FFF2-40B4-BE49-F238E27FC236}">
                <a16:creationId xmlns:a16="http://schemas.microsoft.com/office/drawing/2014/main" id="{284B0695-449D-AA35-D59D-15CA4560FB26}"/>
              </a:ext>
            </a:extLst>
          </p:cNvPr>
          <p:cNvSpPr>
            <a:spLocks noGrp="1"/>
          </p:cNvSpPr>
          <p:nvPr>
            <p:ph type="ftr" sz="quarter" idx="2"/>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4AFC95CC-76CE-680A-53E5-1B4E6B9964FD}"/>
              </a:ext>
            </a:extLst>
          </p:cNvPr>
          <p:cNvSpPr>
            <a:spLocks noGrp="1"/>
          </p:cNvSpPr>
          <p:nvPr>
            <p:ph type="sldNum" sz="quarter" idx="3"/>
          </p:nvPr>
        </p:nvSpPr>
        <p:spPr>
          <a:xfrm>
            <a:off x="6905625" y="6513513"/>
            <a:ext cx="5283200" cy="344487"/>
          </a:xfrm>
          <a:prstGeom prst="rect">
            <a:avLst/>
          </a:prstGeom>
        </p:spPr>
        <p:txBody>
          <a:bodyPr vert="horz" lIns="91440" tIns="45720" rIns="91440" bIns="45720" rtlCol="0" anchor="b"/>
          <a:lstStyle>
            <a:lvl1pPr algn="r">
              <a:defRPr sz="1200"/>
            </a:lvl1pPr>
          </a:lstStyle>
          <a:p>
            <a:fld id="{84452938-4D6D-451E-A8FF-488E0B3EF613}" type="slidenum">
              <a:rPr lang="zh-CN" altLang="en-US" smtClean="0"/>
              <a:t>‹#›</a:t>
            </a:fld>
            <a:endParaRPr lang="zh-CN" altLang="en-US"/>
          </a:p>
        </p:txBody>
      </p:sp>
    </p:spTree>
    <p:extLst>
      <p:ext uri="{BB962C8B-B14F-4D97-AF65-F5344CB8AC3E}">
        <p14:creationId xmlns:p14="http://schemas.microsoft.com/office/powerpoint/2010/main" val="26732800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671E5AF-4045-4FAD-917A-507CA13AE336}" type="datetimeFigureOut">
              <a:rPr lang="zh-CN" altLang="en-US" smtClean="0"/>
              <a:t>2026/10/23</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A01D3027-4DB6-404F-8FD9-32049D6A3129}" type="slidenum">
              <a:rPr lang="zh-CN" altLang="en-US" smtClean="0"/>
              <a:t>‹#›</a:t>
            </a:fld>
            <a:endParaRPr lang="zh-CN" altLang="en-US"/>
          </a:p>
        </p:txBody>
      </p:sp>
    </p:spTree>
    <p:extLst>
      <p:ext uri="{BB962C8B-B14F-4D97-AF65-F5344CB8AC3E}">
        <p14:creationId xmlns:p14="http://schemas.microsoft.com/office/powerpoint/2010/main" val="2361163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8</a:t>
            </a:fld>
            <a:endParaRPr lang="zh-CN" altLang="en-US"/>
          </a:p>
        </p:txBody>
      </p:sp>
    </p:spTree>
    <p:extLst>
      <p:ext uri="{BB962C8B-B14F-4D97-AF65-F5344CB8AC3E}">
        <p14:creationId xmlns:p14="http://schemas.microsoft.com/office/powerpoint/2010/main" val="2105926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9</a:t>
            </a:fld>
            <a:endParaRPr lang="zh-CN" altLang="en-US"/>
          </a:p>
        </p:txBody>
      </p:sp>
    </p:spTree>
    <p:extLst>
      <p:ext uri="{BB962C8B-B14F-4D97-AF65-F5344CB8AC3E}">
        <p14:creationId xmlns:p14="http://schemas.microsoft.com/office/powerpoint/2010/main" val="1932071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10</a:t>
            </a:fld>
            <a:endParaRPr lang="zh-CN" altLang="en-US"/>
          </a:p>
        </p:txBody>
      </p:sp>
    </p:spTree>
    <p:extLst>
      <p:ext uri="{BB962C8B-B14F-4D97-AF65-F5344CB8AC3E}">
        <p14:creationId xmlns:p14="http://schemas.microsoft.com/office/powerpoint/2010/main" val="2157470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11</a:t>
            </a:fld>
            <a:endParaRPr lang="zh-CN" altLang="en-US"/>
          </a:p>
        </p:txBody>
      </p:sp>
    </p:spTree>
    <p:extLst>
      <p:ext uri="{BB962C8B-B14F-4D97-AF65-F5344CB8AC3E}">
        <p14:creationId xmlns:p14="http://schemas.microsoft.com/office/powerpoint/2010/main" val="325112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12</a:t>
            </a:fld>
            <a:endParaRPr lang="zh-CN" altLang="en-US"/>
          </a:p>
        </p:txBody>
      </p:sp>
    </p:spTree>
    <p:extLst>
      <p:ext uri="{BB962C8B-B14F-4D97-AF65-F5344CB8AC3E}">
        <p14:creationId xmlns:p14="http://schemas.microsoft.com/office/powerpoint/2010/main" val="1877804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13</a:t>
            </a:fld>
            <a:endParaRPr lang="zh-CN" altLang="en-US"/>
          </a:p>
        </p:txBody>
      </p:sp>
    </p:spTree>
    <p:extLst>
      <p:ext uri="{BB962C8B-B14F-4D97-AF65-F5344CB8AC3E}">
        <p14:creationId xmlns:p14="http://schemas.microsoft.com/office/powerpoint/2010/main" val="2314801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14</a:t>
            </a:fld>
            <a:endParaRPr lang="zh-CN" altLang="en-US"/>
          </a:p>
        </p:txBody>
      </p:sp>
    </p:spTree>
    <p:extLst>
      <p:ext uri="{BB962C8B-B14F-4D97-AF65-F5344CB8AC3E}">
        <p14:creationId xmlns:p14="http://schemas.microsoft.com/office/powerpoint/2010/main" val="2737472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15</a:t>
            </a:fld>
            <a:endParaRPr lang="zh-CN" altLang="en-US"/>
          </a:p>
        </p:txBody>
      </p:sp>
    </p:spTree>
    <p:extLst>
      <p:ext uri="{BB962C8B-B14F-4D97-AF65-F5344CB8AC3E}">
        <p14:creationId xmlns:p14="http://schemas.microsoft.com/office/powerpoint/2010/main" val="2659041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16</a:t>
            </a:fld>
            <a:endParaRPr lang="zh-CN" altLang="en-US"/>
          </a:p>
        </p:txBody>
      </p:sp>
    </p:spTree>
    <p:extLst>
      <p:ext uri="{BB962C8B-B14F-4D97-AF65-F5344CB8AC3E}">
        <p14:creationId xmlns:p14="http://schemas.microsoft.com/office/powerpoint/2010/main" val="2003114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17</a:t>
            </a:fld>
            <a:endParaRPr lang="zh-CN" altLang="en-US"/>
          </a:p>
        </p:txBody>
      </p:sp>
    </p:spTree>
    <p:extLst>
      <p:ext uri="{BB962C8B-B14F-4D97-AF65-F5344CB8AC3E}">
        <p14:creationId xmlns:p14="http://schemas.microsoft.com/office/powerpoint/2010/main" val="1689670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18</a:t>
            </a:fld>
            <a:endParaRPr lang="zh-CN" altLang="en-US"/>
          </a:p>
        </p:txBody>
      </p:sp>
    </p:spTree>
    <p:extLst>
      <p:ext uri="{BB962C8B-B14F-4D97-AF65-F5344CB8AC3E}">
        <p14:creationId xmlns:p14="http://schemas.microsoft.com/office/powerpoint/2010/main" val="1461062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19</a:t>
            </a:fld>
            <a:endParaRPr lang="zh-CN" altLang="en-US"/>
          </a:p>
        </p:txBody>
      </p:sp>
    </p:spTree>
    <p:extLst>
      <p:ext uri="{BB962C8B-B14F-4D97-AF65-F5344CB8AC3E}">
        <p14:creationId xmlns:p14="http://schemas.microsoft.com/office/powerpoint/2010/main" val="384915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`if-else </a:t>
            </a:r>
            <a:r>
              <a:rPr lang="en-US" altLang="zh-CN" dirty="0" err="1"/>
              <a:t>if-else</a:t>
            </a:r>
            <a:r>
              <a:rPr lang="en-US" altLang="zh-CN" dirty="0"/>
              <a:t>` </a:t>
            </a:r>
            <a:r>
              <a:rPr lang="zh-CN" altLang="en-US" dirty="0"/>
              <a:t>的链条结构保证了只有一个分支会被执行。</a:t>
            </a:r>
            <a:endParaRPr lang="en-US" altLang="zh-CN" dirty="0"/>
          </a:p>
          <a:p>
            <a:r>
              <a:rPr lang="zh-CN" altLang="en-US" dirty="0"/>
              <a:t>如果你发现你的多个条件可能同时成立，并且你希望它们的效果可以叠加，那么 </a:t>
            </a:r>
            <a:r>
              <a:rPr lang="en-US" altLang="zh-CN" dirty="0"/>
              <a:t>`if-else </a:t>
            </a:r>
            <a:r>
              <a:rPr lang="en-US" altLang="zh-CN" dirty="0" err="1"/>
              <a:t>if-else</a:t>
            </a:r>
            <a:r>
              <a:rPr lang="en-US" altLang="zh-CN" dirty="0"/>
              <a:t>` </a:t>
            </a:r>
            <a:r>
              <a:rPr lang="zh-CN" altLang="en-US" dirty="0"/>
              <a:t>就不是你需要的工具。</a:t>
            </a:r>
          </a:p>
        </p:txBody>
      </p:sp>
      <p:sp>
        <p:nvSpPr>
          <p:cNvPr id="4" name="灯片编号占位符 3"/>
          <p:cNvSpPr>
            <a:spLocks noGrp="1"/>
          </p:cNvSpPr>
          <p:nvPr>
            <p:ph type="sldNum" sz="quarter" idx="5"/>
          </p:nvPr>
        </p:nvSpPr>
        <p:spPr/>
        <p:txBody>
          <a:bodyPr/>
          <a:lstStyle/>
          <a:p>
            <a:fld id="{A01D3027-4DB6-404F-8FD9-32049D6A3129}" type="slidenum">
              <a:rPr lang="zh-CN" altLang="en-US" smtClean="0"/>
              <a:t>20</a:t>
            </a:fld>
            <a:endParaRPr lang="zh-CN" altLang="en-US"/>
          </a:p>
        </p:txBody>
      </p:sp>
    </p:spTree>
    <p:extLst>
      <p:ext uri="{BB962C8B-B14F-4D97-AF65-F5344CB8AC3E}">
        <p14:creationId xmlns:p14="http://schemas.microsoft.com/office/powerpoint/2010/main" val="3173410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21</a:t>
            </a:fld>
            <a:endParaRPr lang="zh-CN" altLang="en-US"/>
          </a:p>
        </p:txBody>
      </p:sp>
    </p:spTree>
    <p:extLst>
      <p:ext uri="{BB962C8B-B14F-4D97-AF65-F5344CB8AC3E}">
        <p14:creationId xmlns:p14="http://schemas.microsoft.com/office/powerpoint/2010/main" val="1678692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22</a:t>
            </a:fld>
            <a:endParaRPr lang="zh-CN" altLang="en-US"/>
          </a:p>
        </p:txBody>
      </p:sp>
    </p:spTree>
    <p:extLst>
      <p:ext uri="{BB962C8B-B14F-4D97-AF65-F5344CB8AC3E}">
        <p14:creationId xmlns:p14="http://schemas.microsoft.com/office/powerpoint/2010/main" val="258879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23</a:t>
            </a:fld>
            <a:endParaRPr lang="zh-CN" altLang="en-US"/>
          </a:p>
        </p:txBody>
      </p:sp>
    </p:spTree>
    <p:extLst>
      <p:ext uri="{BB962C8B-B14F-4D97-AF65-F5344CB8AC3E}">
        <p14:creationId xmlns:p14="http://schemas.microsoft.com/office/powerpoint/2010/main" val="3072732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24</a:t>
            </a:fld>
            <a:endParaRPr lang="zh-CN" altLang="en-US"/>
          </a:p>
        </p:txBody>
      </p:sp>
    </p:spTree>
    <p:extLst>
      <p:ext uri="{BB962C8B-B14F-4D97-AF65-F5344CB8AC3E}">
        <p14:creationId xmlns:p14="http://schemas.microsoft.com/office/powerpoint/2010/main" val="1815646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25</a:t>
            </a:fld>
            <a:endParaRPr lang="zh-CN" altLang="en-US"/>
          </a:p>
        </p:txBody>
      </p:sp>
    </p:spTree>
    <p:extLst>
      <p:ext uri="{BB962C8B-B14F-4D97-AF65-F5344CB8AC3E}">
        <p14:creationId xmlns:p14="http://schemas.microsoft.com/office/powerpoint/2010/main" val="3680052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26</a:t>
            </a:fld>
            <a:endParaRPr lang="zh-CN" altLang="en-US"/>
          </a:p>
        </p:txBody>
      </p:sp>
    </p:spTree>
    <p:extLst>
      <p:ext uri="{BB962C8B-B14F-4D97-AF65-F5344CB8AC3E}">
        <p14:creationId xmlns:p14="http://schemas.microsoft.com/office/powerpoint/2010/main" val="3492952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27</a:t>
            </a:fld>
            <a:endParaRPr lang="zh-CN" altLang="en-US"/>
          </a:p>
        </p:txBody>
      </p:sp>
    </p:spTree>
    <p:extLst>
      <p:ext uri="{BB962C8B-B14F-4D97-AF65-F5344CB8AC3E}">
        <p14:creationId xmlns:p14="http://schemas.microsoft.com/office/powerpoint/2010/main" val="2371997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28</a:t>
            </a:fld>
            <a:endParaRPr lang="zh-CN" altLang="en-US"/>
          </a:p>
        </p:txBody>
      </p:sp>
    </p:spTree>
    <p:extLst>
      <p:ext uri="{BB962C8B-B14F-4D97-AF65-F5344CB8AC3E}">
        <p14:creationId xmlns:p14="http://schemas.microsoft.com/office/powerpoint/2010/main" val="225446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29</a:t>
            </a:fld>
            <a:endParaRPr lang="zh-CN" altLang="en-US"/>
          </a:p>
        </p:txBody>
      </p:sp>
    </p:spTree>
    <p:extLst>
      <p:ext uri="{BB962C8B-B14F-4D97-AF65-F5344CB8AC3E}">
        <p14:creationId xmlns:p14="http://schemas.microsoft.com/office/powerpoint/2010/main" val="568224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49</a:t>
            </a:fld>
            <a:endParaRPr lang="zh-CN" altLang="en-US"/>
          </a:p>
        </p:txBody>
      </p:sp>
    </p:spTree>
    <p:extLst>
      <p:ext uri="{BB962C8B-B14F-4D97-AF65-F5344CB8AC3E}">
        <p14:creationId xmlns:p14="http://schemas.microsoft.com/office/powerpoint/2010/main" val="3175646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51</a:t>
            </a:fld>
            <a:endParaRPr lang="zh-CN" altLang="en-US"/>
          </a:p>
        </p:txBody>
      </p:sp>
    </p:spTree>
    <p:extLst>
      <p:ext uri="{BB962C8B-B14F-4D97-AF65-F5344CB8AC3E}">
        <p14:creationId xmlns:p14="http://schemas.microsoft.com/office/powerpoint/2010/main" val="853881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52</a:t>
            </a:fld>
            <a:endParaRPr lang="zh-CN" altLang="en-US"/>
          </a:p>
        </p:txBody>
      </p:sp>
    </p:spTree>
    <p:extLst>
      <p:ext uri="{BB962C8B-B14F-4D97-AF65-F5344CB8AC3E}">
        <p14:creationId xmlns:p14="http://schemas.microsoft.com/office/powerpoint/2010/main" val="3829159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53</a:t>
            </a:fld>
            <a:endParaRPr lang="zh-CN" altLang="en-US"/>
          </a:p>
        </p:txBody>
      </p:sp>
    </p:spTree>
    <p:extLst>
      <p:ext uri="{BB962C8B-B14F-4D97-AF65-F5344CB8AC3E}">
        <p14:creationId xmlns:p14="http://schemas.microsoft.com/office/powerpoint/2010/main" val="2426126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54</a:t>
            </a:fld>
            <a:endParaRPr lang="zh-CN" altLang="en-US"/>
          </a:p>
        </p:txBody>
      </p:sp>
    </p:spTree>
    <p:extLst>
      <p:ext uri="{BB962C8B-B14F-4D97-AF65-F5344CB8AC3E}">
        <p14:creationId xmlns:p14="http://schemas.microsoft.com/office/powerpoint/2010/main" val="29658613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55</a:t>
            </a:fld>
            <a:endParaRPr lang="zh-CN" altLang="en-US"/>
          </a:p>
        </p:txBody>
      </p:sp>
    </p:spTree>
    <p:extLst>
      <p:ext uri="{BB962C8B-B14F-4D97-AF65-F5344CB8AC3E}">
        <p14:creationId xmlns:p14="http://schemas.microsoft.com/office/powerpoint/2010/main" val="6762960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56</a:t>
            </a:fld>
            <a:endParaRPr lang="zh-CN" altLang="en-US"/>
          </a:p>
        </p:txBody>
      </p:sp>
    </p:spTree>
    <p:extLst>
      <p:ext uri="{BB962C8B-B14F-4D97-AF65-F5344CB8AC3E}">
        <p14:creationId xmlns:p14="http://schemas.microsoft.com/office/powerpoint/2010/main" val="1968924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01D3027-4DB6-404F-8FD9-32049D6A3129}" type="slidenum">
              <a:rPr lang="zh-CN" altLang="en-US" smtClean="0"/>
              <a:t>83</a:t>
            </a:fld>
            <a:endParaRPr lang="zh-CN" altLang="en-US"/>
          </a:p>
        </p:txBody>
      </p:sp>
    </p:spTree>
    <p:extLst>
      <p:ext uri="{BB962C8B-B14F-4D97-AF65-F5344CB8AC3E}">
        <p14:creationId xmlns:p14="http://schemas.microsoft.com/office/powerpoint/2010/main" val="2344579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rgbClr val="BFBFBF"/>
                </a:solidFill>
                <a:latin typeface="宋体"/>
                <a:cs typeface="宋体"/>
              </a:defRPr>
            </a:lvl1pPr>
          </a:lstStyle>
          <a:p>
            <a:endParaRPr/>
          </a:p>
        </p:txBody>
      </p:sp>
      <p:sp>
        <p:nvSpPr>
          <p:cNvPr id="3" name="Holder 3"/>
          <p:cNvSpPr>
            <a:spLocks noGrp="1"/>
          </p:cNvSpPr>
          <p:nvPr>
            <p:ph type="body" idx="1"/>
          </p:nvPr>
        </p:nvSpPr>
        <p:spPr/>
        <p:txBody>
          <a:bodyPr lIns="0" tIns="0" rIns="0" bIns="0"/>
          <a:lstStyle>
            <a:lvl1pPr>
              <a:defRPr sz="1800" b="0" i="0">
                <a:solidFill>
                  <a:srgbClr val="2D4A87"/>
                </a:solidFill>
                <a:latin typeface="等线"/>
                <a:cs typeface="等线"/>
              </a:defRPr>
            </a:lvl1pPr>
          </a:lstStyle>
          <a:p>
            <a:endParaRPr/>
          </a:p>
        </p:txBody>
      </p:sp>
      <p:sp>
        <p:nvSpPr>
          <p:cNvPr id="4" name="Holder 4"/>
          <p:cNvSpPr>
            <a:spLocks noGrp="1"/>
          </p:cNvSpPr>
          <p:nvPr>
            <p:ph type="ftr" sz="quarter" idx="5"/>
          </p:nvPr>
        </p:nvSpPr>
        <p:spPr>
          <a:xfrm>
            <a:off x="4145280" y="6377942"/>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2"/>
            <a:ext cx="280416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10/23/2026</a:t>
            </a:fld>
            <a:endParaRPr lang="en-US"/>
          </a:p>
        </p:txBody>
      </p:sp>
      <p:sp>
        <p:nvSpPr>
          <p:cNvPr id="6" name="Holder 6"/>
          <p:cNvSpPr>
            <a:spLocks noGrp="1"/>
          </p:cNvSpPr>
          <p:nvPr>
            <p:ph type="sldNum" sz="quarter" idx="7"/>
          </p:nvPr>
        </p:nvSpPr>
        <p:spPr>
          <a:xfrm>
            <a:off x="5486400" y="5105400"/>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88914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9250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g object 16">
            <a:extLst>
              <a:ext uri="{FF2B5EF4-FFF2-40B4-BE49-F238E27FC236}">
                <a16:creationId xmlns:a16="http://schemas.microsoft.com/office/drawing/2014/main" id="{89CA70DD-EB62-FC16-6BB6-2004FF10FAAE}"/>
              </a:ext>
            </a:extLst>
          </p:cNvPr>
          <p:cNvPicPr/>
          <p:nvPr userDrawn="1"/>
        </p:nvPicPr>
        <p:blipFill>
          <a:blip r:embed="rId4" cstate="print"/>
          <a:stretch>
            <a:fillRect/>
          </a:stretch>
        </p:blipFill>
        <p:spPr>
          <a:xfrm>
            <a:off x="0" y="2"/>
            <a:ext cx="12192000" cy="6857998"/>
          </a:xfrm>
          <a:prstGeom prst="rect">
            <a:avLst/>
          </a:prstGeom>
        </p:spPr>
      </p:pic>
      <p:sp>
        <p:nvSpPr>
          <p:cNvPr id="8" name="Holder 2">
            <a:extLst>
              <a:ext uri="{FF2B5EF4-FFF2-40B4-BE49-F238E27FC236}">
                <a16:creationId xmlns:a16="http://schemas.microsoft.com/office/drawing/2014/main" id="{3C2A6BCD-217B-5044-CF9E-929555F6299B}"/>
              </a:ext>
            </a:extLst>
          </p:cNvPr>
          <p:cNvSpPr>
            <a:spLocks noGrp="1"/>
          </p:cNvSpPr>
          <p:nvPr>
            <p:ph type="title"/>
          </p:nvPr>
        </p:nvSpPr>
        <p:spPr>
          <a:xfrm>
            <a:off x="1804416" y="792443"/>
            <a:ext cx="2226472" cy="403860"/>
          </a:xfrm>
          <a:prstGeom prst="rect">
            <a:avLst/>
          </a:prstGeom>
        </p:spPr>
        <p:txBody>
          <a:bodyPr wrap="square" lIns="0" tIns="0" rIns="0" bIns="0">
            <a:spAutoFit/>
          </a:bodyPr>
          <a:lstStyle>
            <a:lvl1pPr>
              <a:defRPr sz="1600" b="0" i="0">
                <a:solidFill>
                  <a:srgbClr val="BFBFBF"/>
                </a:solidFill>
                <a:latin typeface="宋体"/>
                <a:cs typeface="宋体"/>
              </a:defRPr>
            </a:lvl1pPr>
          </a:lstStyle>
          <a:p>
            <a:endParaRPr dirty="0"/>
          </a:p>
        </p:txBody>
      </p:sp>
      <p:sp>
        <p:nvSpPr>
          <p:cNvPr id="13" name="object 2">
            <a:extLst>
              <a:ext uri="{FF2B5EF4-FFF2-40B4-BE49-F238E27FC236}">
                <a16:creationId xmlns:a16="http://schemas.microsoft.com/office/drawing/2014/main" id="{DCAD4241-51D0-FB80-E3E8-4468A92481B4}"/>
              </a:ext>
            </a:extLst>
          </p:cNvPr>
          <p:cNvSpPr/>
          <p:nvPr userDrawn="1"/>
        </p:nvSpPr>
        <p:spPr>
          <a:xfrm>
            <a:off x="1805940" y="604991"/>
            <a:ext cx="2752725" cy="573405"/>
          </a:xfrm>
          <a:custGeom>
            <a:avLst/>
            <a:gdLst/>
            <a:ahLst/>
            <a:cxnLst/>
            <a:rect l="l" t="t" r="r" b="b"/>
            <a:pathLst>
              <a:path w="2752725" h="573405">
                <a:moveTo>
                  <a:pt x="2752344" y="211963"/>
                </a:moveTo>
                <a:lnTo>
                  <a:pt x="2744419" y="172770"/>
                </a:lnTo>
                <a:lnTo>
                  <a:pt x="2722842" y="140754"/>
                </a:lnTo>
                <a:lnTo>
                  <a:pt x="2690825" y="119176"/>
                </a:lnTo>
                <a:lnTo>
                  <a:pt x="2651633" y="111252"/>
                </a:lnTo>
                <a:lnTo>
                  <a:pt x="547598" y="111252"/>
                </a:lnTo>
                <a:lnTo>
                  <a:pt x="378206" y="0"/>
                </a:lnTo>
                <a:lnTo>
                  <a:pt x="98044" y="0"/>
                </a:lnTo>
                <a:lnTo>
                  <a:pt x="60248" y="7594"/>
                </a:lnTo>
                <a:lnTo>
                  <a:pt x="29298" y="27660"/>
                </a:lnTo>
                <a:lnTo>
                  <a:pt x="8204" y="57302"/>
                </a:lnTo>
                <a:lnTo>
                  <a:pt x="0" y="93599"/>
                </a:lnTo>
                <a:lnTo>
                  <a:pt x="0" y="211963"/>
                </a:lnTo>
                <a:lnTo>
                  <a:pt x="0" y="249936"/>
                </a:lnTo>
                <a:lnTo>
                  <a:pt x="0" y="472313"/>
                </a:lnTo>
                <a:lnTo>
                  <a:pt x="7912" y="511517"/>
                </a:lnTo>
                <a:lnTo>
                  <a:pt x="29489" y="543534"/>
                </a:lnTo>
                <a:lnTo>
                  <a:pt x="61506" y="565111"/>
                </a:lnTo>
                <a:lnTo>
                  <a:pt x="100711" y="573024"/>
                </a:lnTo>
                <a:lnTo>
                  <a:pt x="2651633" y="573024"/>
                </a:lnTo>
                <a:lnTo>
                  <a:pt x="2690825" y="565111"/>
                </a:lnTo>
                <a:lnTo>
                  <a:pt x="2722842" y="543534"/>
                </a:lnTo>
                <a:lnTo>
                  <a:pt x="2744419" y="511517"/>
                </a:lnTo>
                <a:lnTo>
                  <a:pt x="2752344" y="472313"/>
                </a:lnTo>
                <a:lnTo>
                  <a:pt x="2752344" y="211963"/>
                </a:lnTo>
                <a:close/>
              </a:path>
            </a:pathLst>
          </a:custGeom>
          <a:solidFill>
            <a:srgbClr val="6FAC46"/>
          </a:solidFill>
        </p:spPr>
        <p:txBody>
          <a:bodyPr wrap="square" lIns="0" tIns="0" rIns="0" bIns="0" rtlCol="0"/>
          <a:lstStyle/>
          <a:p>
            <a:endParaRPr dirty="0"/>
          </a:p>
        </p:txBody>
      </p:sp>
      <p:pic>
        <p:nvPicPr>
          <p:cNvPr id="14" name="object 4">
            <a:extLst>
              <a:ext uri="{FF2B5EF4-FFF2-40B4-BE49-F238E27FC236}">
                <a16:creationId xmlns:a16="http://schemas.microsoft.com/office/drawing/2014/main" id="{E5C4A157-6355-F6E7-45FB-4F54E0B5247B}"/>
              </a:ext>
            </a:extLst>
          </p:cNvPr>
          <p:cNvPicPr/>
          <p:nvPr userDrawn="1"/>
        </p:nvPicPr>
        <p:blipFill>
          <a:blip r:embed="rId5" cstate="print"/>
          <a:stretch>
            <a:fillRect/>
          </a:stretch>
        </p:blipFill>
        <p:spPr>
          <a:xfrm>
            <a:off x="10820400" y="595848"/>
            <a:ext cx="527303" cy="600455"/>
          </a:xfrm>
          <a:prstGeom prst="rect">
            <a:avLst/>
          </a:prstGeom>
        </p:spPr>
      </p:pic>
      <p:pic>
        <p:nvPicPr>
          <p:cNvPr id="15" name="object 5">
            <a:extLst>
              <a:ext uri="{FF2B5EF4-FFF2-40B4-BE49-F238E27FC236}">
                <a16:creationId xmlns:a16="http://schemas.microsoft.com/office/drawing/2014/main" id="{F1A70FC4-2D9C-B1F0-89DF-67E3FE5D5F93}"/>
              </a:ext>
            </a:extLst>
          </p:cNvPr>
          <p:cNvPicPr/>
          <p:nvPr userDrawn="1"/>
        </p:nvPicPr>
        <p:blipFill>
          <a:blip r:embed="rId6" cstate="print"/>
          <a:stretch>
            <a:fillRect/>
          </a:stretch>
        </p:blipFill>
        <p:spPr>
          <a:xfrm>
            <a:off x="851916" y="655284"/>
            <a:ext cx="777240" cy="443484"/>
          </a:xfrm>
          <a:prstGeom prst="rect">
            <a:avLst/>
          </a:prstGeom>
        </p:spPr>
      </p:pic>
      <p:sp>
        <p:nvSpPr>
          <p:cNvPr id="16" name="object 6">
            <a:extLst>
              <a:ext uri="{FF2B5EF4-FFF2-40B4-BE49-F238E27FC236}">
                <a16:creationId xmlns:a16="http://schemas.microsoft.com/office/drawing/2014/main" id="{D92BB433-77A1-3F59-00BF-CF310273A418}"/>
              </a:ext>
            </a:extLst>
          </p:cNvPr>
          <p:cNvSpPr/>
          <p:nvPr userDrawn="1"/>
        </p:nvSpPr>
        <p:spPr>
          <a:xfrm>
            <a:off x="2201481" y="641148"/>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Holder 3">
            <a:extLst>
              <a:ext uri="{FF2B5EF4-FFF2-40B4-BE49-F238E27FC236}">
                <a16:creationId xmlns:a16="http://schemas.microsoft.com/office/drawing/2014/main" id="{9E8F0760-09AB-D2FD-31EE-3DD30889D0AD}"/>
              </a:ext>
            </a:extLst>
          </p:cNvPr>
          <p:cNvSpPr>
            <a:spLocks noGrp="1"/>
          </p:cNvSpPr>
          <p:nvPr>
            <p:ph type="body" idx="1"/>
          </p:nvPr>
        </p:nvSpPr>
        <p:spPr>
          <a:xfrm>
            <a:off x="2003794" y="736839"/>
            <a:ext cx="2122728" cy="403860"/>
          </a:xfrm>
          <a:prstGeom prst="rect">
            <a:avLst/>
          </a:prstGeom>
        </p:spPr>
        <p:txBody>
          <a:bodyPr wrap="square" lIns="0" tIns="0" rIns="0" bIns="0">
            <a:spAutoFit/>
          </a:bodyPr>
          <a:lstStyle>
            <a:lvl1pPr>
              <a:defRPr sz="1800" b="0" i="0">
                <a:solidFill>
                  <a:srgbClr val="2D4A87"/>
                </a:solidFill>
                <a:latin typeface="等线"/>
                <a:cs typeface="等线"/>
              </a:defRPr>
            </a:lvl1pPr>
          </a:lstStyle>
          <a:p>
            <a:endParaRPr dirty="0"/>
          </a:p>
        </p:txBody>
      </p:sp>
    </p:spTree>
    <p:extLst>
      <p:ext uri="{BB962C8B-B14F-4D97-AF65-F5344CB8AC3E}">
        <p14:creationId xmlns:p14="http://schemas.microsoft.com/office/powerpoint/2010/main" val="1281661964"/>
      </p:ext>
    </p:extLst>
  </p:cSld>
  <p:clrMap bg1="lt1" tx1="dk1" bg2="lt2" tx2="dk2" accent1="accent1" accent2="accent2" accent3="accent3" accent4="accent4" accent5="accent5" accent6="accent6" hlink="hlink" folHlink="folHlink"/>
  <p:sldLayoutIdLst>
    <p:sldLayoutId id="2147483668" r:id="rId1"/>
    <p:sldLayoutId id="214748366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image" Target="../media/image15.png"/><Relationship Id="rId16"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6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4.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3.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2.png"/><Relationship Id="rId5" Type="http://schemas.openxmlformats.org/officeDocument/2006/relationships/image" Target="../media/image34.png"/><Relationship Id="rId10" Type="http://schemas.openxmlformats.org/officeDocument/2006/relationships/image" Target="../media/image41.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5.png"/></Relationships>
</file>

<file path=ppt/slides/_rels/slide6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2.png"/><Relationship Id="rId3" Type="http://schemas.openxmlformats.org/officeDocument/2006/relationships/image" Target="../media/image47.png"/><Relationship Id="rId7" Type="http://schemas.openxmlformats.org/officeDocument/2006/relationships/image" Target="../media/image34.png"/><Relationship Id="rId12" Type="http://schemas.openxmlformats.org/officeDocument/2006/relationships/image" Target="../media/image41.png"/><Relationship Id="rId2" Type="http://schemas.openxmlformats.org/officeDocument/2006/relationships/image" Target="../media/image46.png"/><Relationship Id="rId16"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4.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3.png"/></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7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7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8"/>
          </a:xfrm>
          <a:prstGeom prst="rect">
            <a:avLst/>
          </a:prstGeom>
        </p:spPr>
      </p:pic>
      <p:sp>
        <p:nvSpPr>
          <p:cNvPr id="3" name="object 3"/>
          <p:cNvSpPr txBox="1">
            <a:spLocks noGrp="1"/>
          </p:cNvSpPr>
          <p:nvPr>
            <p:ph type="title"/>
          </p:nvPr>
        </p:nvSpPr>
        <p:spPr>
          <a:xfrm>
            <a:off x="3657600" y="2219691"/>
            <a:ext cx="5486400" cy="843821"/>
          </a:xfrm>
          <a:prstGeom prst="rect">
            <a:avLst/>
          </a:prstGeom>
        </p:spPr>
        <p:txBody>
          <a:bodyPr vert="horz" wrap="square" lIns="0" tIns="12700" rIns="0" bIns="0" rtlCol="0">
            <a:spAutoFit/>
          </a:bodyPr>
          <a:lstStyle/>
          <a:p>
            <a:pPr marL="12700">
              <a:lnSpc>
                <a:spcPct val="100000"/>
              </a:lnSpc>
              <a:spcBef>
                <a:spcPts val="100"/>
              </a:spcBef>
            </a:pPr>
            <a:r>
              <a:rPr lang="en-US" altLang="zh-CN" sz="5400" b="1" dirty="0">
                <a:solidFill>
                  <a:srgbClr val="FFFFFF"/>
                </a:solidFill>
                <a:latin typeface="微软雅黑"/>
                <a:cs typeface="微软雅黑"/>
              </a:rPr>
              <a:t>C++</a:t>
            </a:r>
            <a:r>
              <a:rPr lang="zh-CN" altLang="en-US" sz="5400" b="1" dirty="0">
                <a:solidFill>
                  <a:srgbClr val="FFFFFF"/>
                </a:solidFill>
                <a:latin typeface="微软雅黑"/>
                <a:cs typeface="微软雅黑"/>
              </a:rPr>
              <a:t>程序与算法</a:t>
            </a:r>
            <a:endParaRPr sz="5400" dirty="0">
              <a:latin typeface="微软雅黑"/>
              <a:cs typeface="微软雅黑"/>
            </a:endParaRPr>
          </a:p>
        </p:txBody>
      </p:sp>
      <p:sp>
        <p:nvSpPr>
          <p:cNvPr id="5" name="object 5"/>
          <p:cNvSpPr txBox="1"/>
          <p:nvPr/>
        </p:nvSpPr>
        <p:spPr>
          <a:xfrm>
            <a:off x="3775313" y="3886764"/>
            <a:ext cx="5090953" cy="1330492"/>
          </a:xfrm>
          <a:prstGeom prst="rect">
            <a:avLst/>
          </a:prstGeom>
        </p:spPr>
        <p:txBody>
          <a:bodyPr vert="horz" wrap="square" lIns="0" tIns="12065" rIns="0" bIns="0" rtlCol="0">
            <a:spAutoFit/>
          </a:bodyPr>
          <a:lstStyle/>
          <a:p>
            <a:pPr marL="12700" algn="ctr">
              <a:lnSpc>
                <a:spcPct val="100000"/>
              </a:lnSpc>
              <a:spcBef>
                <a:spcPts val="95"/>
              </a:spcBef>
            </a:pPr>
            <a:r>
              <a:rPr sz="2800" spc="-5" dirty="0">
                <a:solidFill>
                  <a:srgbClr val="FFFFFF"/>
                </a:solidFill>
                <a:latin typeface="微软雅黑"/>
                <a:cs typeface="微软雅黑"/>
              </a:rPr>
              <a:t>《C++</a:t>
            </a:r>
            <a:r>
              <a:rPr sz="2800" spc="-75" dirty="0">
                <a:solidFill>
                  <a:srgbClr val="FFFFFF"/>
                </a:solidFill>
                <a:latin typeface="微软雅黑"/>
                <a:cs typeface="微软雅黑"/>
              </a:rPr>
              <a:t> </a:t>
            </a:r>
            <a:r>
              <a:rPr sz="2800" spc="-5" dirty="0" err="1">
                <a:solidFill>
                  <a:srgbClr val="FFFFFF"/>
                </a:solidFill>
                <a:latin typeface="微软雅黑"/>
                <a:cs typeface="微软雅黑"/>
              </a:rPr>
              <a:t>语言基础</a:t>
            </a:r>
            <a:r>
              <a:rPr sz="2800" spc="-5" dirty="0">
                <a:solidFill>
                  <a:srgbClr val="FFFFFF"/>
                </a:solidFill>
                <a:latin typeface="微软雅黑"/>
                <a:cs typeface="微软雅黑"/>
              </a:rPr>
              <a:t>》</a:t>
            </a:r>
            <a:endParaRPr lang="en-US" sz="2800" spc="-5" dirty="0">
              <a:solidFill>
                <a:srgbClr val="FFFFFF"/>
              </a:solidFill>
              <a:latin typeface="微软雅黑"/>
              <a:cs typeface="微软雅黑"/>
            </a:endParaRPr>
          </a:p>
          <a:p>
            <a:pPr marL="12700" algn="ctr">
              <a:lnSpc>
                <a:spcPct val="100000"/>
              </a:lnSpc>
              <a:spcBef>
                <a:spcPts val="95"/>
              </a:spcBef>
            </a:pPr>
            <a:endParaRPr lang="en-US" sz="2800" spc="-5" dirty="0">
              <a:solidFill>
                <a:srgbClr val="FFFFFF"/>
              </a:solidFill>
              <a:latin typeface="微软雅黑"/>
              <a:cs typeface="微软雅黑"/>
            </a:endParaRPr>
          </a:p>
          <a:p>
            <a:pPr marL="12700" algn="ctr">
              <a:lnSpc>
                <a:spcPct val="100000"/>
              </a:lnSpc>
              <a:spcBef>
                <a:spcPts val="95"/>
              </a:spcBef>
            </a:pPr>
            <a:r>
              <a:rPr lang="zh-CN" altLang="en-US" sz="2800" spc="-5" dirty="0">
                <a:solidFill>
                  <a:srgbClr val="FFFFFF"/>
                </a:solidFill>
                <a:cs typeface="微软雅黑"/>
              </a:rPr>
              <a:t>多分支详解 与 条件嵌套</a:t>
            </a:r>
            <a:endParaRPr sz="2800" dirty="0">
              <a:latin typeface="微软雅黑"/>
              <a:cs typeface="微软雅黑"/>
            </a:endParaRPr>
          </a:p>
        </p:txBody>
      </p:sp>
      <p:sp>
        <p:nvSpPr>
          <p:cNvPr id="6" name="object 6"/>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
        <p:nvSpPr>
          <p:cNvPr id="7" name="object 7"/>
          <p:cNvSpPr txBox="1"/>
          <p:nvPr/>
        </p:nvSpPr>
        <p:spPr>
          <a:xfrm>
            <a:off x="5042408" y="5674258"/>
            <a:ext cx="1854200" cy="299720"/>
          </a:xfrm>
          <a:prstGeom prst="rect">
            <a:avLst/>
          </a:prstGeom>
        </p:spPr>
        <p:txBody>
          <a:bodyPr vert="horz" wrap="square" lIns="0" tIns="12700" rIns="0" bIns="0" rtlCol="0">
            <a:spAutoFit/>
          </a:bodyPr>
          <a:lstStyle/>
          <a:p>
            <a:pPr marL="12700">
              <a:lnSpc>
                <a:spcPct val="100000"/>
              </a:lnSpc>
              <a:spcBef>
                <a:spcPts val="100"/>
              </a:spcBef>
            </a:pPr>
            <a:endParaRPr sz="1800">
              <a:latin typeface="等线"/>
              <a:cs typeface="等线"/>
            </a:endParaRPr>
          </a:p>
        </p:txBody>
      </p:sp>
      <p:sp>
        <p:nvSpPr>
          <p:cNvPr id="8" name="object 8"/>
          <p:cNvSpPr txBox="1"/>
          <p:nvPr/>
        </p:nvSpPr>
        <p:spPr>
          <a:xfrm>
            <a:off x="2222500" y="53415"/>
            <a:ext cx="9982200" cy="269240"/>
          </a:xfrm>
          <a:prstGeom prst="rect">
            <a:avLst/>
          </a:prstGeom>
        </p:spPr>
        <p:txBody>
          <a:bodyPr vert="horz" wrap="square" lIns="0" tIns="12700" rIns="0" bIns="0" rtlCol="0">
            <a:spAutoFit/>
          </a:bodyPr>
          <a:lstStyle/>
          <a:p>
            <a:pPr marL="12700">
              <a:lnSpc>
                <a:spcPct val="100000"/>
              </a:lnSpc>
              <a:spcBef>
                <a:spcPts val="100"/>
              </a:spcBef>
            </a:pPr>
            <a:endParaRPr sz="1600">
              <a:latin typeface="宋体"/>
              <a:cs typeface="宋体"/>
            </a:endParaRPr>
          </a:p>
        </p:txBody>
      </p:sp>
      <p:sp>
        <p:nvSpPr>
          <p:cNvPr id="9" name="object 9"/>
          <p:cNvSpPr txBox="1"/>
          <p:nvPr/>
        </p:nvSpPr>
        <p:spPr>
          <a:xfrm rot="18900000">
            <a:off x="-148959" y="1980990"/>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
        <p:nvSpPr>
          <p:cNvPr id="10" name="object 10"/>
          <p:cNvSpPr txBox="1"/>
          <p:nvPr/>
        </p:nvSpPr>
        <p:spPr>
          <a:xfrm rot="18900000">
            <a:off x="7756948" y="4555257"/>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4" name="textbox 1264"/>
          <p:cNvSpPr/>
          <p:nvPr/>
        </p:nvSpPr>
        <p:spPr>
          <a:xfrm>
            <a:off x="1828800" y="3001010"/>
            <a:ext cx="1801495" cy="274320"/>
          </a:xfrm>
          <a:prstGeom prst="rect">
            <a:avLst/>
          </a:prstGeom>
        </p:spPr>
        <p:txBody>
          <a:bodyPr vert="horz" wrap="square" lIns="0" tIns="0" rIns="0" bIns="0"/>
          <a:lstStyle/>
          <a:p>
            <a:pPr algn="l" rtl="0" eaLnBrk="0">
              <a:lnSpc>
                <a:spcPct val="79000"/>
              </a:lnSpc>
            </a:pPr>
            <a:endParaRPr lang="en-US" altLang="en-US" sz="1800" dirty="0"/>
          </a:p>
        </p:txBody>
      </p:sp>
      <p:sp>
        <p:nvSpPr>
          <p:cNvPr id="1266" name="textbox 1266"/>
          <p:cNvSpPr/>
          <p:nvPr/>
        </p:nvSpPr>
        <p:spPr>
          <a:xfrm>
            <a:off x="1813873" y="2425648"/>
            <a:ext cx="1791335" cy="274320"/>
          </a:xfrm>
          <a:prstGeom prst="rect">
            <a:avLst/>
          </a:prstGeom>
        </p:spPr>
        <p:txBody>
          <a:bodyPr vert="horz" wrap="square" lIns="0" tIns="0" rIns="0" bIns="0"/>
          <a:lstStyle/>
          <a:p>
            <a:pPr marL="12700" algn="l" rtl="0" eaLnBrk="0">
              <a:lnSpc>
                <a:spcPct val="91000"/>
              </a:lnSpc>
            </a:pPr>
            <a:endParaRPr lang="en-US" altLang="en-US" sz="1800" dirty="0"/>
          </a:p>
        </p:txBody>
      </p:sp>
      <p:sp>
        <p:nvSpPr>
          <p:cNvPr id="1268" name="textbox 1268"/>
          <p:cNvSpPr/>
          <p:nvPr/>
        </p:nvSpPr>
        <p:spPr>
          <a:xfrm>
            <a:off x="1839468" y="3686810"/>
            <a:ext cx="1341755" cy="275590"/>
          </a:xfrm>
          <a:prstGeom prst="rect">
            <a:avLst/>
          </a:prstGeom>
        </p:spPr>
        <p:txBody>
          <a:bodyPr vert="horz" wrap="square" lIns="0" tIns="0" rIns="0" bIns="0"/>
          <a:lstStyle/>
          <a:p>
            <a:pPr algn="l" rtl="0" eaLnBrk="0">
              <a:lnSpc>
                <a:spcPct val="85000"/>
              </a:lnSpc>
            </a:pPr>
            <a:endParaRPr lang="en-US" altLang="en-US" sz="1800" dirty="0"/>
          </a:p>
        </p:txBody>
      </p:sp>
      <p:sp>
        <p:nvSpPr>
          <p:cNvPr id="10"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知识回顾</a:t>
            </a:r>
          </a:p>
        </p:txBody>
      </p:sp>
      <p:sp>
        <p:nvSpPr>
          <p:cNvPr id="11" name="textbox 1268"/>
          <p:cNvSpPr/>
          <p:nvPr/>
        </p:nvSpPr>
        <p:spPr>
          <a:xfrm>
            <a:off x="1981200" y="4296410"/>
            <a:ext cx="2438400" cy="275590"/>
          </a:xfrm>
          <a:prstGeom prst="rect">
            <a:avLst/>
          </a:prstGeom>
        </p:spPr>
        <p:txBody>
          <a:bodyPr vert="horz" wrap="square" lIns="0" tIns="0" rIns="0" bIns="0"/>
          <a:lstStyle/>
          <a:p>
            <a:pPr algn="l" rtl="0" eaLnBrk="0">
              <a:lnSpc>
                <a:spcPct val="85000"/>
              </a:lnSpc>
            </a:pPr>
            <a:endParaRPr lang="en-US" altLang="en-US" sz="1800" dirty="0"/>
          </a:p>
        </p:txBody>
      </p:sp>
      <p:graphicFrame>
        <p:nvGraphicFramePr>
          <p:cNvPr id="8" name="表格 7"/>
          <p:cNvGraphicFramePr>
            <a:graphicFrameLocks noGrp="1"/>
          </p:cNvGraphicFramePr>
          <p:nvPr>
            <p:extLst>
              <p:ext uri="{D42A27DB-BD31-4B8C-83A1-F6EECF244321}">
                <p14:modId xmlns:p14="http://schemas.microsoft.com/office/powerpoint/2010/main" val="2352546363"/>
              </p:ext>
            </p:extLst>
          </p:nvPr>
        </p:nvGraphicFramePr>
        <p:xfrm>
          <a:off x="1066800" y="2438399"/>
          <a:ext cx="4267200" cy="3657601"/>
        </p:xfrm>
        <a:graphic>
          <a:graphicData uri="http://schemas.openxmlformats.org/drawingml/2006/table">
            <a:tbl>
              <a:tblPr>
                <a:tableStyleId>{69CF1AB2-1976-4502-BF36-3FF5EA218861}</a:tableStyleId>
              </a:tblPr>
              <a:tblGrid>
                <a:gridCol w="1422400">
                  <a:extLst>
                    <a:ext uri="{9D8B030D-6E8A-4147-A177-3AD203B41FA5}">
                      <a16:colId xmlns:a16="http://schemas.microsoft.com/office/drawing/2014/main" val="3584208604"/>
                    </a:ext>
                  </a:extLst>
                </a:gridCol>
                <a:gridCol w="1422400">
                  <a:extLst>
                    <a:ext uri="{9D8B030D-6E8A-4147-A177-3AD203B41FA5}">
                      <a16:colId xmlns:a16="http://schemas.microsoft.com/office/drawing/2014/main" val="2565125457"/>
                    </a:ext>
                  </a:extLst>
                </a:gridCol>
                <a:gridCol w="1422400">
                  <a:extLst>
                    <a:ext uri="{9D8B030D-6E8A-4147-A177-3AD203B41FA5}">
                      <a16:colId xmlns:a16="http://schemas.microsoft.com/office/drawing/2014/main" val="267121011"/>
                    </a:ext>
                  </a:extLst>
                </a:gridCol>
              </a:tblGrid>
              <a:tr h="441439">
                <a:tc>
                  <a:txBody>
                    <a:bodyPr/>
                    <a:lstStyle/>
                    <a:p>
                      <a:pPr algn="ctr"/>
                      <a:r>
                        <a:rPr lang="zh-CN" altLang="en-US" sz="1800" b="1" dirty="0"/>
                        <a:t>运算符</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800" b="1" dirty="0"/>
                        <a:t>含义</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800" b="1" dirty="0"/>
                        <a:t>示例</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902740"/>
                  </a:ext>
                </a:extLst>
              </a:tr>
              <a:tr h="630615">
                <a:tc>
                  <a:txBody>
                    <a:bodyPr/>
                    <a:lstStyle/>
                    <a:p>
                      <a:pPr algn="ctr"/>
                      <a:r>
                        <a:rPr lang="en-US" altLang="zh-CN" sz="2000" b="1" dirty="0">
                          <a:solidFill>
                            <a:srgbClr val="FF0000"/>
                          </a:solidFill>
                        </a:rPr>
                        <a:t>==</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800" dirty="0"/>
                        <a:t>等于</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t>a == b</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7031981"/>
                  </a:ext>
                </a:extLst>
              </a:tr>
              <a:tr h="441439">
                <a:tc>
                  <a:txBody>
                    <a:bodyPr/>
                    <a:lstStyle/>
                    <a:p>
                      <a:pPr algn="ctr"/>
                      <a:r>
                        <a:rPr lang="en-US" altLang="zh-CN" sz="2000" b="1" dirty="0">
                          <a:solidFill>
                            <a:srgbClr val="FF0000"/>
                          </a:solidFill>
                        </a:rPr>
                        <a:t>!=</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800" dirty="0"/>
                        <a:t>不等于</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t>a != b</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534535"/>
                  </a:ext>
                </a:extLst>
              </a:tr>
              <a:tr h="441439">
                <a:tc>
                  <a:txBody>
                    <a:bodyPr/>
                    <a:lstStyle/>
                    <a:p>
                      <a:pPr algn="ctr"/>
                      <a:r>
                        <a:rPr lang="en-US" altLang="zh-CN" sz="2000" b="1" dirty="0">
                          <a:solidFill>
                            <a:srgbClr val="FF0000"/>
                          </a:solidFill>
                        </a:rPr>
                        <a:t>&lt;</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800" dirty="0"/>
                        <a:t>小于</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a &lt; b</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2589491"/>
                  </a:ext>
                </a:extLst>
              </a:tr>
              <a:tr h="441439">
                <a:tc>
                  <a:txBody>
                    <a:bodyPr/>
                    <a:lstStyle/>
                    <a:p>
                      <a:pPr algn="ctr"/>
                      <a:r>
                        <a:rPr lang="en-US" altLang="zh-CN" sz="2000" b="1" dirty="0">
                          <a:solidFill>
                            <a:srgbClr val="FF0000"/>
                          </a:solidFill>
                        </a:rPr>
                        <a:t>&gt;</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800" dirty="0"/>
                        <a:t>大于</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a &gt; b</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18437862"/>
                  </a:ext>
                </a:extLst>
              </a:tr>
              <a:tr h="630615">
                <a:tc>
                  <a:txBody>
                    <a:bodyPr/>
                    <a:lstStyle/>
                    <a:p>
                      <a:pPr algn="ctr"/>
                      <a:r>
                        <a:rPr lang="en-US" altLang="zh-CN" sz="2000" b="1" dirty="0">
                          <a:solidFill>
                            <a:srgbClr val="FF0000"/>
                          </a:solidFill>
                        </a:rPr>
                        <a:t>&lt;=</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800"/>
                        <a:t>小于或等于</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a &lt;= b</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00377277"/>
                  </a:ext>
                </a:extLst>
              </a:tr>
              <a:tr h="630615">
                <a:tc>
                  <a:txBody>
                    <a:bodyPr/>
                    <a:lstStyle/>
                    <a:p>
                      <a:pPr algn="ctr"/>
                      <a:r>
                        <a:rPr lang="en-US" altLang="zh-CN" sz="2000" b="1" dirty="0">
                          <a:solidFill>
                            <a:srgbClr val="FF0000"/>
                          </a:solidFill>
                        </a:rPr>
                        <a:t>&gt;=</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800" dirty="0"/>
                        <a:t>大于或等于</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a &gt;= b</a:t>
                      </a:r>
                    </a:p>
                  </a:txBody>
                  <a:tcPr marL="6980" marR="6980" marT="3490" marB="34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19768297"/>
                  </a:ext>
                </a:extLst>
              </a:tr>
            </a:tbl>
          </a:graphicData>
        </a:graphic>
      </p:graphicFrame>
      <p:graphicFrame>
        <p:nvGraphicFramePr>
          <p:cNvPr id="9" name="表格 8"/>
          <p:cNvGraphicFramePr>
            <a:graphicFrameLocks noGrp="1"/>
          </p:cNvGraphicFramePr>
          <p:nvPr>
            <p:extLst>
              <p:ext uri="{D42A27DB-BD31-4B8C-83A1-F6EECF244321}">
                <p14:modId xmlns:p14="http://schemas.microsoft.com/office/powerpoint/2010/main" val="584079215"/>
              </p:ext>
            </p:extLst>
          </p:nvPr>
        </p:nvGraphicFramePr>
        <p:xfrm>
          <a:off x="6019800" y="2438400"/>
          <a:ext cx="5029200" cy="3657601"/>
        </p:xfrm>
        <a:graphic>
          <a:graphicData uri="http://schemas.openxmlformats.org/drawingml/2006/table">
            <a:tbl>
              <a:tblPr/>
              <a:tblGrid>
                <a:gridCol w="1676400">
                  <a:extLst>
                    <a:ext uri="{9D8B030D-6E8A-4147-A177-3AD203B41FA5}">
                      <a16:colId xmlns:a16="http://schemas.microsoft.com/office/drawing/2014/main" val="111681613"/>
                    </a:ext>
                  </a:extLst>
                </a:gridCol>
                <a:gridCol w="1676400">
                  <a:extLst>
                    <a:ext uri="{9D8B030D-6E8A-4147-A177-3AD203B41FA5}">
                      <a16:colId xmlns:a16="http://schemas.microsoft.com/office/drawing/2014/main" val="4133609170"/>
                    </a:ext>
                  </a:extLst>
                </a:gridCol>
                <a:gridCol w="1676400">
                  <a:extLst>
                    <a:ext uri="{9D8B030D-6E8A-4147-A177-3AD203B41FA5}">
                      <a16:colId xmlns:a16="http://schemas.microsoft.com/office/drawing/2014/main" val="3381461007"/>
                    </a:ext>
                  </a:extLst>
                </a:gridCol>
              </a:tblGrid>
              <a:tr h="392632">
                <a:tc>
                  <a:txBody>
                    <a:bodyPr/>
                    <a:lstStyle/>
                    <a:p>
                      <a:pPr marL="0" algn="ctr" defTabSz="914400" rtl="0" eaLnBrk="1" latinLnBrk="0" hangingPunct="1"/>
                      <a:r>
                        <a:rPr lang="zh-CN" altLang="en-US" sz="2000" b="1" kern="1200" dirty="0">
                          <a:solidFill>
                            <a:schemeClr val="dk1"/>
                          </a:solidFill>
                          <a:latin typeface="+mn-lt"/>
                          <a:ea typeface="+mn-ea"/>
                          <a:cs typeface="+mn-cs"/>
                        </a:rPr>
                        <a:t>运算符</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zh-CN" altLang="en-US" sz="2000" b="1" kern="1200" dirty="0">
                          <a:solidFill>
                            <a:schemeClr val="dk1"/>
                          </a:solidFill>
                          <a:latin typeface="+mn-lt"/>
                          <a:ea typeface="+mn-ea"/>
                          <a:cs typeface="+mn-cs"/>
                        </a:rPr>
                        <a:t>含义</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zh-CN" altLang="en-US" sz="2000" b="1" kern="1200" dirty="0">
                          <a:solidFill>
                            <a:schemeClr val="dk1"/>
                          </a:solidFill>
                          <a:latin typeface="+mn-lt"/>
                          <a:ea typeface="+mn-ea"/>
                          <a:cs typeface="+mn-cs"/>
                        </a:rPr>
                        <a:t>示例</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91649172"/>
                  </a:ext>
                </a:extLst>
              </a:tr>
              <a:tr h="619230">
                <a:tc>
                  <a:txBody>
                    <a:bodyPr/>
                    <a:lstStyle/>
                    <a:p>
                      <a:pPr marL="0" algn="ctr" defTabSz="914400" rtl="0" eaLnBrk="1" latinLnBrk="0" hangingPunct="1"/>
                      <a:r>
                        <a:rPr lang="en-US" altLang="zh-CN" sz="2000" b="1" kern="1200" dirty="0">
                          <a:solidFill>
                            <a:srgbClr val="FF0000"/>
                          </a:solidFill>
                          <a:latin typeface="+mn-lt"/>
                          <a:ea typeface="+mn-ea"/>
                          <a:cs typeface="+mn-cs"/>
                        </a:rPr>
                        <a:t>+</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zh-CN" altLang="en-US" sz="2000" kern="1200" dirty="0">
                          <a:solidFill>
                            <a:schemeClr val="dk1"/>
                          </a:solidFill>
                          <a:latin typeface="+mn-lt"/>
                          <a:ea typeface="+mn-ea"/>
                          <a:cs typeface="+mn-cs"/>
                        </a:rPr>
                        <a:t>加法</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sz="2000" kern="1200">
                          <a:solidFill>
                            <a:schemeClr val="dk1"/>
                          </a:solidFill>
                          <a:latin typeface="+mn-lt"/>
                          <a:ea typeface="+mn-ea"/>
                          <a:cs typeface="+mn-cs"/>
                        </a:rPr>
                        <a:t>a + b</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12703242"/>
                  </a:ext>
                </a:extLst>
              </a:tr>
              <a:tr h="616776">
                <a:tc>
                  <a:txBody>
                    <a:bodyPr/>
                    <a:lstStyle/>
                    <a:p>
                      <a:pPr marL="0" algn="ctr" defTabSz="914400" rtl="0" eaLnBrk="1" latinLnBrk="0" hangingPunct="1"/>
                      <a:r>
                        <a:rPr lang="en-US" altLang="zh-CN" sz="2000" b="1" kern="1200" dirty="0">
                          <a:solidFill>
                            <a:srgbClr val="FF0000"/>
                          </a:solidFill>
                          <a:latin typeface="+mn-lt"/>
                          <a:ea typeface="+mn-ea"/>
                          <a:cs typeface="+mn-cs"/>
                        </a:rPr>
                        <a:t>-</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zh-CN" altLang="en-US" sz="2000" kern="1200" dirty="0">
                          <a:solidFill>
                            <a:schemeClr val="dk1"/>
                          </a:solidFill>
                          <a:latin typeface="+mn-lt"/>
                          <a:ea typeface="+mn-ea"/>
                          <a:cs typeface="+mn-cs"/>
                        </a:rPr>
                        <a:t>减法</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sz="2000" kern="1200">
                          <a:solidFill>
                            <a:schemeClr val="dk1"/>
                          </a:solidFill>
                          <a:latin typeface="+mn-lt"/>
                          <a:ea typeface="+mn-ea"/>
                          <a:cs typeface="+mn-cs"/>
                        </a:rPr>
                        <a:t>a - b</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49426385"/>
                  </a:ext>
                </a:extLst>
              </a:tr>
              <a:tr h="676267">
                <a:tc>
                  <a:txBody>
                    <a:bodyPr/>
                    <a:lstStyle/>
                    <a:p>
                      <a:pPr marL="0" algn="ctr" defTabSz="914400" rtl="0" eaLnBrk="1" latinLnBrk="0" hangingPunct="1"/>
                      <a:r>
                        <a:rPr lang="zh-CN" altLang="en-US" sz="2000" b="1" kern="1200" dirty="0">
                          <a:solidFill>
                            <a:srgbClr val="FF0000"/>
                          </a:solidFill>
                          <a:latin typeface="+mn-lt"/>
                          <a:ea typeface="+mn-ea"/>
                          <a:cs typeface="+mn-cs"/>
                        </a:rPr>
                        <a:t>*</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zh-CN" altLang="en-US" sz="2000" kern="1200" dirty="0">
                          <a:solidFill>
                            <a:schemeClr val="dk1"/>
                          </a:solidFill>
                          <a:latin typeface="+mn-lt"/>
                          <a:ea typeface="+mn-ea"/>
                          <a:cs typeface="+mn-cs"/>
                        </a:rPr>
                        <a:t>乘法</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sz="2000" kern="1200" dirty="0">
                          <a:solidFill>
                            <a:schemeClr val="dk1"/>
                          </a:solidFill>
                          <a:latin typeface="+mn-lt"/>
                          <a:ea typeface="+mn-ea"/>
                          <a:cs typeface="+mn-cs"/>
                        </a:rPr>
                        <a:t>a * b</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719996586"/>
                  </a:ext>
                </a:extLst>
              </a:tr>
              <a:tr h="647484">
                <a:tc>
                  <a:txBody>
                    <a:bodyPr/>
                    <a:lstStyle/>
                    <a:p>
                      <a:pPr marL="0" algn="ctr" defTabSz="914400" rtl="0" eaLnBrk="1" latinLnBrk="0" hangingPunct="1"/>
                      <a:r>
                        <a:rPr lang="en-US" altLang="zh-CN" sz="2000" b="1" kern="1200" dirty="0">
                          <a:solidFill>
                            <a:srgbClr val="FF0000"/>
                          </a:solidFill>
                          <a:latin typeface="+mn-lt"/>
                          <a:ea typeface="+mn-ea"/>
                          <a:cs typeface="+mn-cs"/>
                        </a:rPr>
                        <a:t>/</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zh-CN" altLang="en-US" sz="2000" kern="1200" dirty="0">
                          <a:solidFill>
                            <a:schemeClr val="dk1"/>
                          </a:solidFill>
                          <a:latin typeface="+mn-lt"/>
                          <a:ea typeface="+mn-ea"/>
                          <a:cs typeface="+mn-cs"/>
                        </a:rPr>
                        <a:t>除法</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sz="2000" kern="1200" dirty="0">
                          <a:solidFill>
                            <a:schemeClr val="dk1"/>
                          </a:solidFill>
                          <a:latin typeface="+mn-lt"/>
                          <a:ea typeface="+mn-ea"/>
                          <a:cs typeface="+mn-cs"/>
                        </a:rPr>
                        <a:t>a / b</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76879694"/>
                  </a:ext>
                </a:extLst>
              </a:tr>
              <a:tr h="705212">
                <a:tc>
                  <a:txBody>
                    <a:bodyPr/>
                    <a:lstStyle/>
                    <a:p>
                      <a:pPr marL="0" algn="ctr" defTabSz="914400" rtl="0" eaLnBrk="1" latinLnBrk="0" hangingPunct="1"/>
                      <a:r>
                        <a:rPr lang="en-US" altLang="zh-CN" sz="2000" b="1" kern="1200" dirty="0">
                          <a:solidFill>
                            <a:srgbClr val="FF0000"/>
                          </a:solidFill>
                          <a:latin typeface="+mn-lt"/>
                          <a:ea typeface="+mn-ea"/>
                          <a:cs typeface="+mn-cs"/>
                        </a:rPr>
                        <a:t>%</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zh-CN" altLang="en-US" sz="2000" kern="1200" dirty="0">
                          <a:solidFill>
                            <a:schemeClr val="dk1"/>
                          </a:solidFill>
                          <a:latin typeface="+mn-lt"/>
                          <a:ea typeface="+mn-ea"/>
                          <a:cs typeface="+mn-cs"/>
                        </a:rPr>
                        <a:t>取余数</a:t>
                      </a: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latinLnBrk="0" hangingPunct="1"/>
                      <a:r>
                        <a:rPr lang="en-US" sz="2000" kern="1200" dirty="0">
                          <a:solidFill>
                            <a:schemeClr val="dk1"/>
                          </a:solidFill>
                          <a:latin typeface="+mn-lt"/>
                          <a:ea typeface="+mn-ea"/>
                          <a:cs typeface="+mn-cs"/>
                        </a:rPr>
                        <a:t>a % b</a:t>
                      </a:r>
                      <a:endParaRPr lang="zh-CN" altLang="en-US" sz="2000" kern="1200" dirty="0">
                        <a:solidFill>
                          <a:schemeClr val="dk1"/>
                        </a:solidFill>
                        <a:latin typeface="+mn-lt"/>
                        <a:ea typeface="+mn-ea"/>
                        <a:cs typeface="+mn-cs"/>
                      </a:endParaRPr>
                    </a:p>
                  </a:txBody>
                  <a:tcPr marL="9638" marR="9638" marT="4819" marB="48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676736878"/>
                  </a:ext>
                </a:extLst>
              </a:tr>
            </a:tbl>
          </a:graphicData>
        </a:graphic>
      </p:graphicFrame>
      <p:sp>
        <p:nvSpPr>
          <p:cNvPr id="12" name="矩形 11"/>
          <p:cNvSpPr/>
          <p:nvPr/>
        </p:nvSpPr>
        <p:spPr>
          <a:xfrm>
            <a:off x="1981200" y="1524000"/>
            <a:ext cx="2362200" cy="738664"/>
          </a:xfrm>
          <a:prstGeom prst="rect">
            <a:avLst/>
          </a:prstGeom>
          <a:solidFill>
            <a:schemeClr val="accent6">
              <a:lumMod val="20000"/>
              <a:lumOff val="80000"/>
            </a:schemeClr>
          </a:solidFill>
        </p:spPr>
        <p:txBody>
          <a:bodyPr wrap="square">
            <a:spAutoFit/>
          </a:bodyPr>
          <a:lstStyle/>
          <a:p>
            <a:pPr algn="ctr">
              <a:lnSpc>
                <a:spcPct val="150000"/>
              </a:lnSpc>
            </a:pPr>
            <a:r>
              <a:rPr lang="zh-CN" altLang="en-US" sz="2800" dirty="0">
                <a:latin typeface="Consolas" panose="020B0609020204030204" pitchFamily="49" charset="0"/>
              </a:rPr>
              <a:t>关系运算符</a:t>
            </a:r>
            <a:endParaRPr lang="zh-CN" altLang="en-US" sz="2800" b="1" dirty="0">
              <a:solidFill>
                <a:srgbClr val="C00000"/>
              </a:solidFill>
              <a:latin typeface="Consolas" panose="020B0609020204030204" pitchFamily="49" charset="0"/>
            </a:endParaRPr>
          </a:p>
        </p:txBody>
      </p:sp>
      <p:sp>
        <p:nvSpPr>
          <p:cNvPr id="13" name="矩形 12"/>
          <p:cNvSpPr/>
          <p:nvPr/>
        </p:nvSpPr>
        <p:spPr>
          <a:xfrm>
            <a:off x="7353300" y="1524000"/>
            <a:ext cx="2362200" cy="738664"/>
          </a:xfrm>
          <a:prstGeom prst="rect">
            <a:avLst/>
          </a:prstGeom>
          <a:solidFill>
            <a:schemeClr val="accent6">
              <a:lumMod val="20000"/>
              <a:lumOff val="80000"/>
            </a:schemeClr>
          </a:solidFill>
        </p:spPr>
        <p:txBody>
          <a:bodyPr wrap="square">
            <a:spAutoFit/>
          </a:bodyPr>
          <a:lstStyle/>
          <a:p>
            <a:pPr algn="ctr">
              <a:lnSpc>
                <a:spcPct val="150000"/>
              </a:lnSpc>
            </a:pPr>
            <a:r>
              <a:rPr lang="zh-CN" altLang="en-US" sz="2800" dirty="0">
                <a:latin typeface="Consolas" panose="020B0609020204030204" pitchFamily="49" charset="0"/>
              </a:rPr>
              <a:t>算术运算符</a:t>
            </a:r>
            <a:endParaRPr lang="zh-CN" altLang="en-US" sz="2800" b="1" dirty="0">
              <a:solidFill>
                <a:srgbClr val="C00000"/>
              </a:solidFill>
              <a:latin typeface="Consolas" panose="020B0609020204030204" pitchFamily="49" charset="0"/>
            </a:endParaRPr>
          </a:p>
        </p:txBody>
      </p:sp>
      <p:sp>
        <p:nvSpPr>
          <p:cNvPr id="2" name="矩形 1">
            <a:extLst>
              <a:ext uri="{FF2B5EF4-FFF2-40B4-BE49-F238E27FC236}">
                <a16:creationId xmlns:a16="http://schemas.microsoft.com/office/drawing/2014/main" id="{58A05B80-7133-0E91-B361-5AB835AEBE85}"/>
              </a:ext>
            </a:extLst>
          </p:cNvPr>
          <p:cNvSpPr/>
          <p:nvPr/>
        </p:nvSpPr>
        <p:spPr>
          <a:xfrm>
            <a:off x="4876800" y="640462"/>
            <a:ext cx="3352800" cy="584775"/>
          </a:xfrm>
          <a:prstGeom prst="rect">
            <a:avLst/>
          </a:prstGeom>
          <a:solidFill>
            <a:schemeClr val="accent5">
              <a:lumMod val="20000"/>
              <a:lumOff val="80000"/>
            </a:schemeClr>
          </a:solidFill>
        </p:spPr>
        <p:txBody>
          <a:bodyPr wrap="square">
            <a:spAutoFit/>
          </a:bodyPr>
          <a:lstStyle/>
          <a:p>
            <a:pPr algn="ctr"/>
            <a:r>
              <a:rPr lang="zh-CN" altLang="en-US" sz="3200" b="1" dirty="0">
                <a:solidFill>
                  <a:srgbClr val="C00000"/>
                </a:solidFill>
                <a:latin typeface="Consolas" panose="020B0609020204030204" pitchFamily="49" charset="0"/>
              </a:rPr>
              <a:t>回顾关键知识</a:t>
            </a:r>
          </a:p>
        </p:txBody>
      </p:sp>
    </p:spTree>
    <p:extLst>
      <p:ext uri="{BB962C8B-B14F-4D97-AF65-F5344CB8AC3E}">
        <p14:creationId xmlns:p14="http://schemas.microsoft.com/office/powerpoint/2010/main" val="132325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53428" y="1447800"/>
            <a:ext cx="4247172" cy="4721105"/>
          </a:xfrm>
          <a:prstGeom prst="rect">
            <a:avLst/>
          </a:prstGeom>
        </p:spPr>
      </p:pic>
      <p:sp>
        <p:nvSpPr>
          <p:cNvPr id="22" name="矩形 21"/>
          <p:cNvSpPr/>
          <p:nvPr/>
        </p:nvSpPr>
        <p:spPr>
          <a:xfrm>
            <a:off x="7620000" y="2598746"/>
            <a:ext cx="2965877" cy="2554545"/>
          </a:xfrm>
          <a:prstGeom prst="rect">
            <a:avLst/>
          </a:prstGeom>
          <a:solidFill>
            <a:schemeClr val="accent2">
              <a:lumMod val="20000"/>
              <a:lumOff val="80000"/>
            </a:schemeClr>
          </a:solidFill>
        </p:spPr>
        <p:txBody>
          <a:bodyPr wrap="none">
            <a:spAutoFit/>
          </a:bodyPr>
          <a:lstStyle/>
          <a:p>
            <a:pPr>
              <a:lnSpc>
                <a:spcPct val="200000"/>
              </a:lnSpc>
            </a:pPr>
            <a:r>
              <a:rPr lang="en-US" altLang="zh-CN" sz="2800" b="1" dirty="0">
                <a:latin typeface="Consolas" panose="020B0609020204030204" pitchFamily="49" charset="0"/>
                <a:ea typeface="等线" panose="02010600030101010101" pitchFamily="2" charset="-122"/>
              </a:rPr>
              <a:t>if(</a:t>
            </a:r>
            <a:r>
              <a:rPr lang="zh-CN" altLang="en-US" sz="2800" b="1" dirty="0">
                <a:solidFill>
                  <a:srgbClr val="FF0000"/>
                </a:solidFill>
                <a:latin typeface="Consolas" panose="020B0609020204030204" pitchFamily="49" charset="0"/>
                <a:ea typeface="等线" panose="02010600030101010101" pitchFamily="2" charset="-122"/>
              </a:rPr>
              <a:t>条件表达式</a:t>
            </a:r>
            <a:r>
              <a:rPr lang="en-US" altLang="zh-CN" sz="2800" b="1" dirty="0">
                <a:latin typeface="Consolas" panose="020B0609020204030204" pitchFamily="49" charset="0"/>
                <a:ea typeface="等线" panose="02010600030101010101" pitchFamily="2" charset="-122"/>
              </a:rPr>
              <a:t>){</a:t>
            </a:r>
          </a:p>
          <a:p>
            <a:pPr>
              <a:lnSpc>
                <a:spcPct val="200000"/>
              </a:lnSpc>
            </a:pPr>
            <a:r>
              <a:rPr lang="en-US" altLang="zh-CN" sz="2800" b="1" dirty="0">
                <a:latin typeface="Consolas" panose="020B0609020204030204" pitchFamily="49" charset="0"/>
                <a:ea typeface="等线" panose="02010600030101010101" pitchFamily="2" charset="-122"/>
              </a:rPr>
              <a:t>    A;</a:t>
            </a:r>
          </a:p>
          <a:p>
            <a:pPr>
              <a:lnSpc>
                <a:spcPct val="200000"/>
              </a:lnSpc>
            </a:pPr>
            <a:r>
              <a:rPr lang="en-US" altLang="zh-CN" sz="2800" b="1" dirty="0">
                <a:latin typeface="Consolas" panose="020B0609020204030204" pitchFamily="49" charset="0"/>
                <a:ea typeface="等线" panose="02010600030101010101" pitchFamily="2" charset="-122"/>
              </a:rPr>
              <a:t>}</a:t>
            </a:r>
            <a:endParaRPr lang="zh-CN" altLang="en-US" sz="2800" b="1" dirty="0">
              <a:latin typeface="Consolas" panose="020B0609020204030204" pitchFamily="49" charset="0"/>
              <a:ea typeface="等线" panose="02010600030101010101" pitchFamily="2" charset="-122"/>
            </a:endParaRPr>
          </a:p>
        </p:txBody>
      </p:sp>
      <p:sp>
        <p:nvSpPr>
          <p:cNvPr id="23" name="矩形 22"/>
          <p:cNvSpPr/>
          <p:nvPr/>
        </p:nvSpPr>
        <p:spPr>
          <a:xfrm>
            <a:off x="4724400" y="3352799"/>
            <a:ext cx="2362200" cy="954107"/>
          </a:xfrm>
          <a:prstGeom prst="rect">
            <a:avLst/>
          </a:prstGeom>
          <a:solidFill>
            <a:schemeClr val="accent6">
              <a:lumMod val="20000"/>
              <a:lumOff val="80000"/>
            </a:schemeClr>
          </a:solidFill>
        </p:spPr>
        <p:txBody>
          <a:bodyPr wrap="square">
            <a:spAutoFit/>
          </a:bodyPr>
          <a:lstStyle/>
          <a:p>
            <a:pPr algn="ctr"/>
            <a:r>
              <a:rPr lang="zh-CN" altLang="en-US" sz="2800" b="1" dirty="0">
                <a:latin typeface="等线" panose="02010600030101010101" pitchFamily="2" charset="-122"/>
                <a:ea typeface="等线" panose="02010600030101010101" pitchFamily="2" charset="-122"/>
              </a:rPr>
              <a:t>单分支</a:t>
            </a:r>
            <a:endParaRPr lang="en-US" altLang="zh-CN" sz="2800" b="1" dirty="0">
              <a:latin typeface="等线" panose="02010600030101010101" pitchFamily="2" charset="-122"/>
              <a:ea typeface="等线" panose="02010600030101010101" pitchFamily="2" charset="-122"/>
            </a:endParaRPr>
          </a:p>
          <a:p>
            <a:pPr algn="ctr"/>
            <a:r>
              <a:rPr lang="zh-CN" altLang="en-US" sz="2800" b="1" dirty="0">
                <a:latin typeface="等线" panose="02010600030101010101" pitchFamily="2" charset="-122"/>
                <a:ea typeface="等线" panose="02010600030101010101" pitchFamily="2" charset="-122"/>
              </a:rPr>
              <a:t>使用代码表达</a:t>
            </a:r>
          </a:p>
        </p:txBody>
      </p:sp>
      <p:sp>
        <p:nvSpPr>
          <p:cNvPr id="6" name="圆角右箭头 5"/>
          <p:cNvSpPr/>
          <p:nvPr/>
        </p:nvSpPr>
        <p:spPr>
          <a:xfrm flipH="1" flipV="1">
            <a:off x="9145800" y="3429000"/>
            <a:ext cx="684000" cy="80559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矩形 28"/>
          <p:cNvSpPr/>
          <p:nvPr/>
        </p:nvSpPr>
        <p:spPr>
          <a:xfrm>
            <a:off x="9934575" y="3657600"/>
            <a:ext cx="762000" cy="523220"/>
          </a:xfrm>
          <a:prstGeom prst="rect">
            <a:avLst/>
          </a:prstGeom>
          <a:solidFill>
            <a:srgbClr val="FFD966"/>
          </a:solidFill>
        </p:spPr>
        <p:txBody>
          <a:bodyPr wrap="square">
            <a:spAutoFit/>
          </a:bodyPr>
          <a:lstStyle/>
          <a:p>
            <a:r>
              <a:rPr lang="en-US" altLang="zh-CN" sz="2800" b="1" dirty="0">
                <a:solidFill>
                  <a:schemeClr val="bg1"/>
                </a:solidFill>
                <a:latin typeface="等线" panose="02010600030101010101" pitchFamily="2" charset="-122"/>
                <a:ea typeface="等线" panose="02010600030101010101" pitchFamily="2" charset="-122"/>
              </a:rPr>
              <a:t>Yes</a:t>
            </a:r>
            <a:endParaRPr lang="zh-CN" altLang="en-US" sz="2800" b="1" dirty="0">
              <a:solidFill>
                <a:schemeClr val="bg1"/>
              </a:solidFill>
              <a:latin typeface="等线" panose="02010600030101010101" pitchFamily="2" charset="-122"/>
              <a:ea typeface="等线" panose="02010600030101010101" pitchFamily="2" charset="-122"/>
            </a:endParaRPr>
          </a:p>
        </p:txBody>
      </p:sp>
      <p:sp>
        <p:nvSpPr>
          <p:cNvPr id="30"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Consolas" panose="020B0609020204030204" pitchFamily="49" charset="0"/>
                <a:cs typeface="微软雅黑"/>
              </a:rPr>
              <a:t>知识回顾</a:t>
            </a:r>
          </a:p>
        </p:txBody>
      </p:sp>
      <p:sp>
        <p:nvSpPr>
          <p:cNvPr id="3" name="矩形 2">
            <a:extLst>
              <a:ext uri="{FF2B5EF4-FFF2-40B4-BE49-F238E27FC236}">
                <a16:creationId xmlns:a16="http://schemas.microsoft.com/office/drawing/2014/main" id="{1E733197-1508-1825-5D74-CD46DA8C7BA7}"/>
              </a:ext>
            </a:extLst>
          </p:cNvPr>
          <p:cNvSpPr/>
          <p:nvPr/>
        </p:nvSpPr>
        <p:spPr>
          <a:xfrm>
            <a:off x="5092148" y="746686"/>
            <a:ext cx="4737652" cy="523220"/>
          </a:xfrm>
          <a:prstGeom prst="rect">
            <a:avLst/>
          </a:prstGeom>
          <a:solidFill>
            <a:schemeClr val="accent4">
              <a:lumMod val="20000"/>
              <a:lumOff val="80000"/>
            </a:schemeClr>
          </a:solidFill>
        </p:spPr>
        <p:txBody>
          <a:bodyPr wrap="square">
            <a:spAutoFit/>
          </a:bodyPr>
          <a:lstStyle/>
          <a:p>
            <a:pPr algn="ctr"/>
            <a:r>
              <a:rPr lang="zh-CN" altLang="en-US" sz="2800" b="1" dirty="0">
                <a:solidFill>
                  <a:srgbClr val="FF0000"/>
                </a:solidFill>
                <a:latin typeface="Consolas" panose="020B0609020204030204" pitchFamily="49" charset="0"/>
                <a:ea typeface="等线" panose="02010600030101010101" pitchFamily="2" charset="-122"/>
              </a:rPr>
              <a:t>如何通过</a:t>
            </a:r>
            <a:r>
              <a:rPr lang="en-US" altLang="zh-CN" sz="2800" b="1" dirty="0">
                <a:solidFill>
                  <a:srgbClr val="FF0000"/>
                </a:solidFill>
                <a:latin typeface="Consolas" panose="020B0609020204030204" pitchFamily="49" charset="0"/>
                <a:ea typeface="等线" panose="02010600030101010101" pitchFamily="2" charset="-122"/>
              </a:rPr>
              <a:t>if</a:t>
            </a:r>
            <a:r>
              <a:rPr lang="zh-CN" altLang="en-US" sz="2800" b="1" dirty="0">
                <a:solidFill>
                  <a:srgbClr val="FF0000"/>
                </a:solidFill>
                <a:latin typeface="Consolas" panose="020B0609020204030204" pitchFamily="49" charset="0"/>
                <a:ea typeface="等线" panose="02010600030101010101" pitchFamily="2" charset="-122"/>
              </a:rPr>
              <a:t>实现单分支结构</a:t>
            </a:r>
          </a:p>
        </p:txBody>
      </p:sp>
    </p:spTree>
    <p:extLst>
      <p:ext uri="{BB962C8B-B14F-4D97-AF65-F5344CB8AC3E}">
        <p14:creationId xmlns:p14="http://schemas.microsoft.com/office/powerpoint/2010/main" val="89232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914399" y="1295400"/>
            <a:ext cx="10104119" cy="4953000"/>
          </a:xfrm>
          <a:prstGeom prst="rect">
            <a:avLst/>
          </a:prstGeom>
        </p:spPr>
      </p:pic>
      <p:sp>
        <p:nvSpPr>
          <p:cNvPr id="2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Consolas" panose="020B0609020204030204" pitchFamily="49" charset="0"/>
                <a:cs typeface="微软雅黑"/>
              </a:rPr>
              <a:t>知识回顾</a:t>
            </a:r>
          </a:p>
        </p:txBody>
      </p:sp>
      <p:sp>
        <p:nvSpPr>
          <p:cNvPr id="29" name="矩形 28"/>
          <p:cNvSpPr/>
          <p:nvPr/>
        </p:nvSpPr>
        <p:spPr>
          <a:xfrm>
            <a:off x="8458200" y="5181600"/>
            <a:ext cx="2362200" cy="954107"/>
          </a:xfrm>
          <a:prstGeom prst="rect">
            <a:avLst/>
          </a:prstGeom>
          <a:solidFill>
            <a:schemeClr val="accent6">
              <a:lumMod val="20000"/>
              <a:lumOff val="80000"/>
            </a:schemeClr>
          </a:solidFill>
        </p:spPr>
        <p:txBody>
          <a:bodyPr wrap="square">
            <a:spAutoFit/>
          </a:bodyPr>
          <a:lstStyle/>
          <a:p>
            <a:pPr algn="ctr"/>
            <a:r>
              <a:rPr lang="zh-CN" altLang="en-US" sz="2800" b="1" dirty="0">
                <a:latin typeface="等线" panose="02010600030101010101" pitchFamily="2" charset="-122"/>
                <a:ea typeface="等线" panose="02010600030101010101" pitchFamily="2" charset="-122"/>
              </a:rPr>
              <a:t>单分支</a:t>
            </a:r>
            <a:endParaRPr lang="en-US" altLang="zh-CN" sz="2800" b="1" dirty="0">
              <a:latin typeface="等线" panose="02010600030101010101" pitchFamily="2" charset="-122"/>
              <a:ea typeface="等线" panose="02010600030101010101" pitchFamily="2" charset="-122"/>
            </a:endParaRPr>
          </a:p>
          <a:p>
            <a:pPr algn="ctr"/>
            <a:r>
              <a:rPr lang="zh-CN" altLang="en-US" sz="2800" b="1" dirty="0">
                <a:latin typeface="等线" panose="02010600030101010101" pitchFamily="2" charset="-122"/>
                <a:ea typeface="等线" panose="02010600030101010101" pitchFamily="2" charset="-122"/>
              </a:rPr>
              <a:t>实际例子</a:t>
            </a:r>
          </a:p>
        </p:txBody>
      </p:sp>
    </p:spTree>
    <p:extLst>
      <p:ext uri="{BB962C8B-B14F-4D97-AF65-F5344CB8AC3E}">
        <p14:creationId xmlns:p14="http://schemas.microsoft.com/office/powerpoint/2010/main" val="449703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Consolas" panose="020B0609020204030204" pitchFamily="49" charset="0"/>
                <a:cs typeface="微软雅黑"/>
              </a:rPr>
              <a:t>知识回顾</a:t>
            </a:r>
          </a:p>
        </p:txBody>
      </p:sp>
      <p:sp>
        <p:nvSpPr>
          <p:cNvPr id="5" name="矩形 4"/>
          <p:cNvSpPr/>
          <p:nvPr/>
        </p:nvSpPr>
        <p:spPr>
          <a:xfrm>
            <a:off x="4953000" y="5791200"/>
            <a:ext cx="1710428" cy="523220"/>
          </a:xfrm>
          <a:prstGeom prst="rect">
            <a:avLst/>
          </a:prstGeom>
          <a:solidFill>
            <a:schemeClr val="accent4">
              <a:lumMod val="20000"/>
              <a:lumOff val="80000"/>
            </a:schemeClr>
          </a:solidFill>
        </p:spPr>
        <p:txBody>
          <a:bodyPr wrap="square">
            <a:spAutoFit/>
          </a:bodyPr>
          <a:lstStyle/>
          <a:p>
            <a:pPr algn="ctr"/>
            <a:r>
              <a:rPr lang="zh-CN" altLang="en-US" sz="2800" b="1" dirty="0">
                <a:latin typeface="等线" panose="02010600030101010101" pitchFamily="2" charset="-122"/>
                <a:ea typeface="等线" panose="02010600030101010101" pitchFamily="2" charset="-122"/>
              </a:rPr>
              <a:t>双分支</a:t>
            </a:r>
            <a:endParaRPr lang="en-US" altLang="zh-CN" sz="2800" b="1" dirty="0">
              <a:latin typeface="等线" panose="02010600030101010101" pitchFamily="2" charset="-122"/>
              <a:ea typeface="等线" panose="02010600030101010101" pitchFamily="2" charset="-122"/>
            </a:endParaRPr>
          </a:p>
        </p:txBody>
      </p:sp>
      <p:sp>
        <p:nvSpPr>
          <p:cNvPr id="2" name="矩形 1">
            <a:extLst>
              <a:ext uri="{FF2B5EF4-FFF2-40B4-BE49-F238E27FC236}">
                <a16:creationId xmlns:a16="http://schemas.microsoft.com/office/drawing/2014/main" id="{D04C697F-2731-16F1-BD09-9A3C5B996DD6}"/>
              </a:ext>
            </a:extLst>
          </p:cNvPr>
          <p:cNvSpPr/>
          <p:nvPr/>
        </p:nvSpPr>
        <p:spPr>
          <a:xfrm>
            <a:off x="7391400" y="1600200"/>
            <a:ext cx="2965877" cy="4278094"/>
          </a:xfrm>
          <a:prstGeom prst="rect">
            <a:avLst/>
          </a:prstGeom>
          <a:solidFill>
            <a:schemeClr val="accent2">
              <a:lumMod val="20000"/>
              <a:lumOff val="80000"/>
            </a:schemeClr>
          </a:solidFill>
        </p:spPr>
        <p:txBody>
          <a:bodyPr wrap="none">
            <a:spAutoFit/>
          </a:bodyPr>
          <a:lstStyle/>
          <a:p>
            <a:pPr>
              <a:lnSpc>
                <a:spcPct val="200000"/>
              </a:lnSpc>
            </a:pPr>
            <a:r>
              <a:rPr lang="en-US" altLang="zh-CN" sz="2800" b="1" dirty="0">
                <a:latin typeface="Consolas" panose="020B0609020204030204" pitchFamily="49" charset="0"/>
                <a:ea typeface="等线" panose="02010600030101010101" pitchFamily="2" charset="-122"/>
              </a:rPr>
              <a:t>if(</a:t>
            </a:r>
            <a:r>
              <a:rPr lang="zh-CN" altLang="en-US" sz="2800" b="1" dirty="0">
                <a:solidFill>
                  <a:srgbClr val="FF0000"/>
                </a:solidFill>
                <a:latin typeface="Consolas" panose="020B0609020204030204" pitchFamily="49" charset="0"/>
                <a:ea typeface="等线" panose="02010600030101010101" pitchFamily="2" charset="-122"/>
              </a:rPr>
              <a:t>条件表达式</a:t>
            </a:r>
            <a:r>
              <a:rPr lang="en-US" altLang="zh-CN" sz="2800" b="1" dirty="0">
                <a:latin typeface="Consolas" panose="020B0609020204030204" pitchFamily="49" charset="0"/>
                <a:ea typeface="等线" panose="02010600030101010101" pitchFamily="2" charset="-122"/>
              </a:rPr>
              <a:t>){</a:t>
            </a:r>
          </a:p>
          <a:p>
            <a:pPr>
              <a:lnSpc>
                <a:spcPct val="200000"/>
              </a:lnSpc>
            </a:pPr>
            <a:r>
              <a:rPr lang="en-US" altLang="zh-CN" sz="2800" b="1" dirty="0">
                <a:latin typeface="Consolas" panose="020B0609020204030204" pitchFamily="49" charset="0"/>
                <a:ea typeface="等线" panose="02010600030101010101" pitchFamily="2" charset="-122"/>
              </a:rPr>
              <a:t>    A;</a:t>
            </a:r>
          </a:p>
          <a:p>
            <a:pPr>
              <a:lnSpc>
                <a:spcPct val="200000"/>
              </a:lnSpc>
            </a:pPr>
            <a:r>
              <a:rPr lang="en-US" altLang="zh-CN" sz="2800" b="1" dirty="0">
                <a:latin typeface="Consolas" panose="020B0609020204030204" pitchFamily="49" charset="0"/>
                <a:ea typeface="等线" panose="02010600030101010101" pitchFamily="2" charset="-122"/>
              </a:rPr>
              <a:t>}else{</a:t>
            </a:r>
          </a:p>
          <a:p>
            <a:pPr>
              <a:lnSpc>
                <a:spcPct val="200000"/>
              </a:lnSpc>
            </a:pPr>
            <a:r>
              <a:rPr lang="en-US" altLang="zh-CN" sz="2800" b="1" dirty="0">
                <a:latin typeface="Consolas" panose="020B0609020204030204" pitchFamily="49" charset="0"/>
                <a:ea typeface="等线" panose="02010600030101010101" pitchFamily="2" charset="-122"/>
              </a:rPr>
              <a:t>    B;</a:t>
            </a:r>
          </a:p>
          <a:p>
            <a:pPr>
              <a:lnSpc>
                <a:spcPct val="200000"/>
              </a:lnSpc>
            </a:pPr>
            <a:r>
              <a:rPr lang="en-US" altLang="zh-CN" sz="2800" b="1" dirty="0">
                <a:latin typeface="Consolas" panose="020B0609020204030204" pitchFamily="49" charset="0"/>
                <a:ea typeface="等线" panose="02010600030101010101" pitchFamily="2" charset="-122"/>
              </a:rPr>
              <a:t>}</a:t>
            </a:r>
            <a:endParaRPr lang="zh-CN" altLang="en-US" sz="2800" b="1" dirty="0">
              <a:latin typeface="Consolas" panose="020B0609020204030204" pitchFamily="49" charset="0"/>
              <a:ea typeface="等线" panose="02010600030101010101" pitchFamily="2" charset="-122"/>
            </a:endParaRPr>
          </a:p>
        </p:txBody>
      </p:sp>
      <p:sp>
        <p:nvSpPr>
          <p:cNvPr id="4" name="圆角右箭头 5">
            <a:extLst>
              <a:ext uri="{FF2B5EF4-FFF2-40B4-BE49-F238E27FC236}">
                <a16:creationId xmlns:a16="http://schemas.microsoft.com/office/drawing/2014/main" id="{9DBBCBFD-195D-A9F0-0143-38BF4B700151}"/>
              </a:ext>
            </a:extLst>
          </p:cNvPr>
          <p:cNvSpPr/>
          <p:nvPr/>
        </p:nvSpPr>
        <p:spPr>
          <a:xfrm flipH="1" flipV="1">
            <a:off x="8917200" y="2430454"/>
            <a:ext cx="684000" cy="80559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矩形 5">
            <a:extLst>
              <a:ext uri="{FF2B5EF4-FFF2-40B4-BE49-F238E27FC236}">
                <a16:creationId xmlns:a16="http://schemas.microsoft.com/office/drawing/2014/main" id="{03A520C8-A892-C741-7D73-01E15C895031}"/>
              </a:ext>
            </a:extLst>
          </p:cNvPr>
          <p:cNvSpPr/>
          <p:nvPr/>
        </p:nvSpPr>
        <p:spPr>
          <a:xfrm>
            <a:off x="9705975" y="2659054"/>
            <a:ext cx="762000" cy="523220"/>
          </a:xfrm>
          <a:prstGeom prst="rect">
            <a:avLst/>
          </a:prstGeom>
          <a:solidFill>
            <a:srgbClr val="FFD966"/>
          </a:solidFill>
        </p:spPr>
        <p:txBody>
          <a:bodyPr wrap="square">
            <a:spAutoFit/>
          </a:bodyPr>
          <a:lstStyle/>
          <a:p>
            <a:r>
              <a:rPr lang="en-US" altLang="zh-CN" sz="2800" b="1" dirty="0">
                <a:solidFill>
                  <a:schemeClr val="bg1"/>
                </a:solidFill>
                <a:latin typeface="等线" panose="02010600030101010101" pitchFamily="2" charset="-122"/>
                <a:ea typeface="等线" panose="02010600030101010101" pitchFamily="2" charset="-122"/>
              </a:rPr>
              <a:t>Yes</a:t>
            </a:r>
            <a:endParaRPr lang="zh-CN" altLang="en-US" sz="2800" b="1" dirty="0">
              <a:solidFill>
                <a:schemeClr val="bg1"/>
              </a:solidFill>
              <a:latin typeface="等线" panose="02010600030101010101" pitchFamily="2" charset="-122"/>
              <a:ea typeface="等线" panose="02010600030101010101" pitchFamily="2" charset="-122"/>
            </a:endParaRPr>
          </a:p>
        </p:txBody>
      </p:sp>
      <p:pic>
        <p:nvPicPr>
          <p:cNvPr id="8" name="图片 7">
            <a:extLst>
              <a:ext uri="{FF2B5EF4-FFF2-40B4-BE49-F238E27FC236}">
                <a16:creationId xmlns:a16="http://schemas.microsoft.com/office/drawing/2014/main" id="{A3C6B618-1EDA-EBE3-2E5D-652538C24DD1}"/>
              </a:ext>
            </a:extLst>
          </p:cNvPr>
          <p:cNvPicPr>
            <a:picLocks noChangeAspect="1"/>
          </p:cNvPicPr>
          <p:nvPr/>
        </p:nvPicPr>
        <p:blipFill>
          <a:blip r:embed="rId2"/>
          <a:stretch>
            <a:fillRect/>
          </a:stretch>
        </p:blipFill>
        <p:spPr>
          <a:xfrm>
            <a:off x="990600" y="1676400"/>
            <a:ext cx="4368692" cy="4114800"/>
          </a:xfrm>
          <a:prstGeom prst="rect">
            <a:avLst/>
          </a:prstGeom>
        </p:spPr>
      </p:pic>
      <p:sp>
        <p:nvSpPr>
          <p:cNvPr id="9" name="圆角右箭头 5">
            <a:extLst>
              <a:ext uri="{FF2B5EF4-FFF2-40B4-BE49-F238E27FC236}">
                <a16:creationId xmlns:a16="http://schemas.microsoft.com/office/drawing/2014/main" id="{E2CBBB3C-645E-21E6-0651-5B82AFFA3627}"/>
              </a:ext>
            </a:extLst>
          </p:cNvPr>
          <p:cNvSpPr/>
          <p:nvPr/>
        </p:nvSpPr>
        <p:spPr>
          <a:xfrm flipV="1">
            <a:off x="7280497" y="2280910"/>
            <a:ext cx="684000" cy="2667000"/>
          </a:xfrm>
          <a:prstGeom prst="bentArrow">
            <a:avLst>
              <a:gd name="adj1" fmla="val 25160"/>
              <a:gd name="adj2" fmla="val 27507"/>
              <a:gd name="adj3" fmla="val 25000"/>
              <a:gd name="adj4" fmla="val 43750"/>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endParaRPr>
          </a:p>
        </p:txBody>
      </p:sp>
      <p:sp>
        <p:nvSpPr>
          <p:cNvPr id="10" name="矩形 9">
            <a:extLst>
              <a:ext uri="{FF2B5EF4-FFF2-40B4-BE49-F238E27FC236}">
                <a16:creationId xmlns:a16="http://schemas.microsoft.com/office/drawing/2014/main" id="{C1A1FEE5-2AFE-0A0D-A003-641A26D2DAC3}"/>
              </a:ext>
            </a:extLst>
          </p:cNvPr>
          <p:cNvSpPr/>
          <p:nvPr/>
        </p:nvSpPr>
        <p:spPr>
          <a:xfrm>
            <a:off x="6327794" y="3352800"/>
            <a:ext cx="762000" cy="523220"/>
          </a:xfrm>
          <a:prstGeom prst="rect">
            <a:avLst/>
          </a:prstGeom>
          <a:solidFill>
            <a:schemeClr val="accent1">
              <a:lumMod val="60000"/>
              <a:lumOff val="40000"/>
            </a:schemeClr>
          </a:solidFill>
        </p:spPr>
        <p:txBody>
          <a:bodyPr wrap="square">
            <a:spAutoFit/>
          </a:bodyPr>
          <a:lstStyle/>
          <a:p>
            <a:r>
              <a:rPr lang="en-US" altLang="zh-CN" sz="2800" b="1" dirty="0">
                <a:solidFill>
                  <a:schemeClr val="bg1"/>
                </a:solidFill>
                <a:latin typeface="等线" panose="02010600030101010101" pitchFamily="2" charset="-122"/>
                <a:ea typeface="等线" panose="02010600030101010101" pitchFamily="2" charset="-122"/>
              </a:rPr>
              <a:t>No</a:t>
            </a:r>
            <a:endParaRPr lang="zh-CN" altLang="en-US" sz="2800" b="1" dirty="0">
              <a:solidFill>
                <a:schemeClr val="bg1"/>
              </a:solidFill>
              <a:latin typeface="等线" panose="02010600030101010101" pitchFamily="2" charset="-122"/>
              <a:ea typeface="等线" panose="02010600030101010101" pitchFamily="2" charset="-122"/>
            </a:endParaRPr>
          </a:p>
        </p:txBody>
      </p:sp>
      <p:sp>
        <p:nvSpPr>
          <p:cNvPr id="11" name="矩形 10">
            <a:extLst>
              <a:ext uri="{FF2B5EF4-FFF2-40B4-BE49-F238E27FC236}">
                <a16:creationId xmlns:a16="http://schemas.microsoft.com/office/drawing/2014/main" id="{66DAB7C7-B85B-5AC6-330B-EEEE35E8D182}"/>
              </a:ext>
            </a:extLst>
          </p:cNvPr>
          <p:cNvSpPr/>
          <p:nvPr/>
        </p:nvSpPr>
        <p:spPr>
          <a:xfrm>
            <a:off x="5092148" y="746686"/>
            <a:ext cx="4737652" cy="523220"/>
          </a:xfrm>
          <a:prstGeom prst="rect">
            <a:avLst/>
          </a:prstGeom>
          <a:solidFill>
            <a:schemeClr val="accent4">
              <a:lumMod val="20000"/>
              <a:lumOff val="80000"/>
            </a:schemeClr>
          </a:solidFill>
        </p:spPr>
        <p:txBody>
          <a:bodyPr wrap="square">
            <a:spAutoFit/>
          </a:bodyPr>
          <a:lstStyle/>
          <a:p>
            <a:pPr algn="ctr"/>
            <a:r>
              <a:rPr lang="zh-CN" altLang="en-US" sz="2800" b="1" dirty="0">
                <a:solidFill>
                  <a:srgbClr val="FF0000"/>
                </a:solidFill>
                <a:latin typeface="Consolas" panose="020B0609020204030204" pitchFamily="49" charset="0"/>
                <a:ea typeface="等线" panose="02010600030101010101" pitchFamily="2" charset="-122"/>
              </a:rPr>
              <a:t>如何通过</a:t>
            </a:r>
            <a:r>
              <a:rPr lang="en-US" altLang="zh-CN" sz="2800" b="1" dirty="0">
                <a:solidFill>
                  <a:srgbClr val="FF0000"/>
                </a:solidFill>
                <a:latin typeface="Consolas" panose="020B0609020204030204" pitchFamily="49" charset="0"/>
                <a:ea typeface="等线" panose="02010600030101010101" pitchFamily="2" charset="-122"/>
              </a:rPr>
              <a:t>if</a:t>
            </a:r>
            <a:r>
              <a:rPr lang="zh-CN" altLang="en-US" sz="2800" b="1" dirty="0">
                <a:solidFill>
                  <a:srgbClr val="FF0000"/>
                </a:solidFill>
                <a:latin typeface="Consolas" panose="020B0609020204030204" pitchFamily="49" charset="0"/>
                <a:ea typeface="等线" panose="02010600030101010101" pitchFamily="2" charset="-122"/>
              </a:rPr>
              <a:t>实现双分支结构</a:t>
            </a:r>
          </a:p>
        </p:txBody>
      </p:sp>
    </p:spTree>
    <p:extLst>
      <p:ext uri="{BB962C8B-B14F-4D97-AF65-F5344CB8AC3E}">
        <p14:creationId xmlns:p14="http://schemas.microsoft.com/office/powerpoint/2010/main" val="1604832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7498689" y="1864730"/>
            <a:ext cx="3626511" cy="3088270"/>
          </a:xfrm>
          <a:prstGeom prst="rect">
            <a:avLst/>
          </a:prstGeom>
        </p:spPr>
      </p:pic>
      <p:sp>
        <p:nvSpPr>
          <p:cNvPr id="5" name="矩形 4"/>
          <p:cNvSpPr/>
          <p:nvPr/>
        </p:nvSpPr>
        <p:spPr>
          <a:xfrm>
            <a:off x="8378332" y="2094298"/>
            <a:ext cx="1447800" cy="646331"/>
          </a:xfrm>
          <a:prstGeom prst="rect">
            <a:avLst/>
          </a:prstGeom>
          <a:solidFill>
            <a:srgbClr val="F6CDD9"/>
          </a:solidFill>
        </p:spPr>
        <p:txBody>
          <a:bodyPr wrap="square">
            <a:spAutoFit/>
          </a:bodyPr>
          <a:lstStyle/>
          <a:p>
            <a:pPr algn="ctr"/>
            <a:r>
              <a:rPr lang="zh-CN" altLang="en-US" sz="3600" b="1" dirty="0">
                <a:solidFill>
                  <a:srgbClr val="FF0000"/>
                </a:solidFill>
              </a:rPr>
              <a:t>下雨</a:t>
            </a:r>
          </a:p>
        </p:txBody>
      </p:sp>
      <p:sp>
        <p:nvSpPr>
          <p:cNvPr id="5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Consolas" panose="020B0609020204030204" pitchFamily="49" charset="0"/>
                <a:cs typeface="微软雅黑"/>
              </a:rPr>
              <a:t>分支结构</a:t>
            </a:r>
          </a:p>
        </p:txBody>
      </p:sp>
      <p:sp>
        <p:nvSpPr>
          <p:cNvPr id="57" name="矩形 56"/>
          <p:cNvSpPr/>
          <p:nvPr/>
        </p:nvSpPr>
        <p:spPr>
          <a:xfrm>
            <a:off x="5501945" y="5360894"/>
            <a:ext cx="2362200" cy="954107"/>
          </a:xfrm>
          <a:prstGeom prst="rect">
            <a:avLst/>
          </a:prstGeom>
          <a:solidFill>
            <a:schemeClr val="accent4">
              <a:lumMod val="20000"/>
              <a:lumOff val="80000"/>
            </a:schemeClr>
          </a:solidFill>
        </p:spPr>
        <p:txBody>
          <a:bodyPr wrap="square">
            <a:spAutoFit/>
          </a:bodyPr>
          <a:lstStyle/>
          <a:p>
            <a:pPr algn="ctr"/>
            <a:r>
              <a:rPr lang="zh-CN" altLang="en-US" sz="2800" b="1" dirty="0">
                <a:latin typeface="等线" panose="02010600030101010101" pitchFamily="2" charset="-122"/>
                <a:ea typeface="等线" panose="02010600030101010101" pitchFamily="2" charset="-122"/>
              </a:rPr>
              <a:t>双分支</a:t>
            </a:r>
            <a:endParaRPr lang="en-US" altLang="zh-CN" sz="2800" b="1" dirty="0">
              <a:latin typeface="等线" panose="02010600030101010101" pitchFamily="2" charset="-122"/>
              <a:ea typeface="等线" panose="02010600030101010101" pitchFamily="2" charset="-122"/>
            </a:endParaRPr>
          </a:p>
          <a:p>
            <a:pPr algn="ctr"/>
            <a:r>
              <a:rPr lang="zh-CN" altLang="en-US" sz="2800" b="1" dirty="0">
                <a:latin typeface="等线" panose="02010600030101010101" pitchFamily="2" charset="-122"/>
                <a:ea typeface="等线" panose="02010600030101010101" pitchFamily="2" charset="-122"/>
              </a:rPr>
              <a:t>实际例子</a:t>
            </a:r>
          </a:p>
        </p:txBody>
      </p:sp>
      <p:pic>
        <p:nvPicPr>
          <p:cNvPr id="8" name="图片 7"/>
          <p:cNvPicPr>
            <a:picLocks noChangeAspect="1"/>
          </p:cNvPicPr>
          <p:nvPr/>
        </p:nvPicPr>
        <p:blipFill>
          <a:blip r:embed="rId3"/>
          <a:stretch>
            <a:fillRect/>
          </a:stretch>
        </p:blipFill>
        <p:spPr>
          <a:xfrm>
            <a:off x="838200" y="1600200"/>
            <a:ext cx="4876800" cy="4202144"/>
          </a:xfrm>
          <a:prstGeom prst="rect">
            <a:avLst/>
          </a:prstGeom>
        </p:spPr>
      </p:pic>
    </p:spTree>
    <p:extLst>
      <p:ext uri="{BB962C8B-B14F-4D97-AF65-F5344CB8AC3E}">
        <p14:creationId xmlns:p14="http://schemas.microsoft.com/office/powerpoint/2010/main" val="285579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3159" y="0"/>
            <a:ext cx="12192000" cy="6857998"/>
          </a:xfrm>
          <a:prstGeom prst="rect">
            <a:avLst/>
          </a:prstGeom>
        </p:spPr>
      </p:pic>
      <p:sp>
        <p:nvSpPr>
          <p:cNvPr id="3" name="object 3"/>
          <p:cNvSpPr txBox="1">
            <a:spLocks noGrp="1"/>
          </p:cNvSpPr>
          <p:nvPr>
            <p:ph type="title"/>
          </p:nvPr>
        </p:nvSpPr>
        <p:spPr>
          <a:xfrm>
            <a:off x="3657600" y="2219691"/>
            <a:ext cx="5486400" cy="843821"/>
          </a:xfrm>
          <a:prstGeom prst="rect">
            <a:avLst/>
          </a:prstGeom>
        </p:spPr>
        <p:txBody>
          <a:bodyPr vert="horz" wrap="square" lIns="0" tIns="12700" rIns="0" bIns="0" rtlCol="0">
            <a:spAutoFit/>
          </a:bodyPr>
          <a:lstStyle/>
          <a:p>
            <a:pPr marL="12700">
              <a:lnSpc>
                <a:spcPct val="100000"/>
              </a:lnSpc>
              <a:spcBef>
                <a:spcPts val="100"/>
              </a:spcBef>
            </a:pPr>
            <a:r>
              <a:rPr lang="en-US" altLang="zh-CN" sz="5400" b="1" dirty="0">
                <a:solidFill>
                  <a:srgbClr val="FFFFFF"/>
                </a:solidFill>
                <a:latin typeface="微软雅黑"/>
                <a:cs typeface="微软雅黑"/>
              </a:rPr>
              <a:t>C++</a:t>
            </a:r>
            <a:r>
              <a:rPr lang="zh-CN" altLang="en-US" sz="5400" b="1" dirty="0">
                <a:solidFill>
                  <a:srgbClr val="FFFFFF"/>
                </a:solidFill>
                <a:latin typeface="微软雅黑"/>
                <a:cs typeface="微软雅黑"/>
              </a:rPr>
              <a:t>程序与算法</a:t>
            </a:r>
            <a:endParaRPr sz="5400" dirty="0">
              <a:latin typeface="微软雅黑"/>
              <a:cs typeface="微软雅黑"/>
            </a:endParaRPr>
          </a:p>
        </p:txBody>
      </p:sp>
      <p:sp>
        <p:nvSpPr>
          <p:cNvPr id="5" name="object 5"/>
          <p:cNvSpPr txBox="1"/>
          <p:nvPr/>
        </p:nvSpPr>
        <p:spPr>
          <a:xfrm>
            <a:off x="4490243" y="3885157"/>
            <a:ext cx="3572510" cy="1330492"/>
          </a:xfrm>
          <a:prstGeom prst="rect">
            <a:avLst/>
          </a:prstGeom>
        </p:spPr>
        <p:txBody>
          <a:bodyPr vert="horz" wrap="square" lIns="0" tIns="12065" rIns="0" bIns="0" rtlCol="0">
            <a:spAutoFit/>
          </a:bodyPr>
          <a:lstStyle/>
          <a:p>
            <a:pPr marL="12700" algn="ctr">
              <a:lnSpc>
                <a:spcPct val="100000"/>
              </a:lnSpc>
              <a:spcBef>
                <a:spcPts val="95"/>
              </a:spcBef>
            </a:pPr>
            <a:r>
              <a:rPr sz="2800" spc="-5" dirty="0">
                <a:solidFill>
                  <a:srgbClr val="FFFFFF"/>
                </a:solidFill>
                <a:latin typeface="微软雅黑"/>
                <a:cs typeface="微软雅黑"/>
              </a:rPr>
              <a:t>《C++</a:t>
            </a:r>
            <a:r>
              <a:rPr sz="2800" spc="-75" dirty="0">
                <a:solidFill>
                  <a:srgbClr val="FFFFFF"/>
                </a:solidFill>
                <a:latin typeface="微软雅黑"/>
                <a:cs typeface="微软雅黑"/>
              </a:rPr>
              <a:t> </a:t>
            </a:r>
            <a:r>
              <a:rPr sz="2800" spc="-5" dirty="0" err="1">
                <a:solidFill>
                  <a:srgbClr val="FFFFFF"/>
                </a:solidFill>
                <a:latin typeface="微软雅黑"/>
                <a:cs typeface="微软雅黑"/>
              </a:rPr>
              <a:t>语言基础</a:t>
            </a:r>
            <a:r>
              <a:rPr sz="2800" spc="-5" dirty="0">
                <a:solidFill>
                  <a:srgbClr val="FFFFFF"/>
                </a:solidFill>
                <a:latin typeface="微软雅黑"/>
                <a:cs typeface="微软雅黑"/>
              </a:rPr>
              <a:t>》</a:t>
            </a:r>
            <a:endParaRPr lang="en-US" sz="2800" spc="-5" dirty="0">
              <a:solidFill>
                <a:srgbClr val="FFFFFF"/>
              </a:solidFill>
              <a:latin typeface="微软雅黑"/>
              <a:cs typeface="微软雅黑"/>
            </a:endParaRPr>
          </a:p>
          <a:p>
            <a:pPr marL="12700" algn="ctr">
              <a:lnSpc>
                <a:spcPct val="100000"/>
              </a:lnSpc>
              <a:spcBef>
                <a:spcPts val="95"/>
              </a:spcBef>
            </a:pPr>
            <a:endParaRPr lang="en-US" sz="2800" spc="-5" dirty="0">
              <a:solidFill>
                <a:srgbClr val="FFFFFF"/>
              </a:solidFill>
              <a:latin typeface="微软雅黑"/>
              <a:cs typeface="微软雅黑"/>
            </a:endParaRPr>
          </a:p>
          <a:p>
            <a:pPr marL="12700" algn="ctr">
              <a:lnSpc>
                <a:spcPct val="100000"/>
              </a:lnSpc>
              <a:spcBef>
                <a:spcPts val="95"/>
              </a:spcBef>
            </a:pPr>
            <a:r>
              <a:rPr lang="zh-CN" altLang="en-US" sz="2800" spc="-5" dirty="0">
                <a:solidFill>
                  <a:srgbClr val="FFFFFF"/>
                </a:solidFill>
                <a:cs typeface="微软雅黑"/>
              </a:rPr>
              <a:t>多分支</a:t>
            </a:r>
            <a:endParaRPr sz="2800" dirty="0">
              <a:latin typeface="微软雅黑"/>
              <a:cs typeface="微软雅黑"/>
            </a:endParaRPr>
          </a:p>
        </p:txBody>
      </p:sp>
      <p:sp>
        <p:nvSpPr>
          <p:cNvPr id="6" name="object 6"/>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
        <p:nvSpPr>
          <p:cNvPr id="7" name="object 7"/>
          <p:cNvSpPr txBox="1"/>
          <p:nvPr/>
        </p:nvSpPr>
        <p:spPr>
          <a:xfrm>
            <a:off x="5042408" y="5674258"/>
            <a:ext cx="1854200" cy="299720"/>
          </a:xfrm>
          <a:prstGeom prst="rect">
            <a:avLst/>
          </a:prstGeom>
        </p:spPr>
        <p:txBody>
          <a:bodyPr vert="horz" wrap="square" lIns="0" tIns="12700" rIns="0" bIns="0" rtlCol="0">
            <a:spAutoFit/>
          </a:bodyPr>
          <a:lstStyle/>
          <a:p>
            <a:pPr marL="12700">
              <a:lnSpc>
                <a:spcPct val="100000"/>
              </a:lnSpc>
              <a:spcBef>
                <a:spcPts val="100"/>
              </a:spcBef>
            </a:pPr>
            <a:endParaRPr sz="1800">
              <a:latin typeface="等线"/>
              <a:cs typeface="等线"/>
            </a:endParaRPr>
          </a:p>
        </p:txBody>
      </p:sp>
      <p:sp>
        <p:nvSpPr>
          <p:cNvPr id="8" name="object 8"/>
          <p:cNvSpPr txBox="1"/>
          <p:nvPr/>
        </p:nvSpPr>
        <p:spPr>
          <a:xfrm>
            <a:off x="2222500" y="53415"/>
            <a:ext cx="9982200" cy="269240"/>
          </a:xfrm>
          <a:prstGeom prst="rect">
            <a:avLst/>
          </a:prstGeom>
        </p:spPr>
        <p:txBody>
          <a:bodyPr vert="horz" wrap="square" lIns="0" tIns="12700" rIns="0" bIns="0" rtlCol="0">
            <a:spAutoFit/>
          </a:bodyPr>
          <a:lstStyle/>
          <a:p>
            <a:pPr marL="12700">
              <a:lnSpc>
                <a:spcPct val="100000"/>
              </a:lnSpc>
              <a:spcBef>
                <a:spcPts val="100"/>
              </a:spcBef>
            </a:pPr>
            <a:endParaRPr sz="1600">
              <a:latin typeface="宋体"/>
              <a:cs typeface="宋体"/>
            </a:endParaRPr>
          </a:p>
        </p:txBody>
      </p:sp>
      <p:sp>
        <p:nvSpPr>
          <p:cNvPr id="9" name="object 9"/>
          <p:cNvSpPr txBox="1"/>
          <p:nvPr/>
        </p:nvSpPr>
        <p:spPr>
          <a:xfrm rot="18900000">
            <a:off x="-148959" y="1980990"/>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
        <p:nvSpPr>
          <p:cNvPr id="10" name="object 10"/>
          <p:cNvSpPr txBox="1"/>
          <p:nvPr/>
        </p:nvSpPr>
        <p:spPr>
          <a:xfrm rot="18900000">
            <a:off x="7756948" y="4555257"/>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Tree>
    <p:extLst>
      <p:ext uri="{BB962C8B-B14F-4D97-AF65-F5344CB8AC3E}">
        <p14:creationId xmlns:p14="http://schemas.microsoft.com/office/powerpoint/2010/main" val="3054610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3" name="文本框 2">
            <a:extLst>
              <a:ext uri="{FF2B5EF4-FFF2-40B4-BE49-F238E27FC236}">
                <a16:creationId xmlns:a16="http://schemas.microsoft.com/office/drawing/2014/main" id="{33C80615-D8D4-F307-942B-BA25354B06BA}"/>
              </a:ext>
            </a:extLst>
          </p:cNvPr>
          <p:cNvSpPr txBox="1"/>
          <p:nvPr/>
        </p:nvSpPr>
        <p:spPr>
          <a:xfrm>
            <a:off x="1028700" y="2133600"/>
            <a:ext cx="10134600" cy="3905043"/>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我们编程是为了解决现实世界的问题。但是现实世界中的选择远不止“是</a:t>
            </a:r>
            <a:r>
              <a:rPr lang="en-US" altLang="zh-CN" sz="2400" dirty="0">
                <a:effectLst/>
                <a:latin typeface="微软雅黑" panose="020B0503020204020204" pitchFamily="34" charset="-122"/>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否”两种。</a:t>
            </a:r>
          </a:p>
          <a:p>
            <a:pPr indent="-285750">
              <a:lnSpc>
                <a:spcPct val="150000"/>
              </a:lnSpc>
              <a:buClr>
                <a:srgbClr val="000000"/>
              </a:buClr>
              <a:buFont typeface="Consolas" panose="020B0609020204030204" pitchFamily="49" charset="0"/>
              <a:buChar char="•"/>
            </a:pPr>
            <a:r>
              <a:rPr lang="en-US" altLang="zh-CN" sz="2400" dirty="0">
                <a:solidFill>
                  <a:srgbClr val="C00000"/>
                </a:solidFill>
                <a:effectLst/>
                <a:latin typeface="Consolas" panose="020B0609020204030204" pitchFamily="49" charset="0"/>
                <a:ea typeface="微软雅黑" panose="020B0503020204020204" pitchFamily="34" charset="-122"/>
              </a:rPr>
              <a:t>if</a:t>
            </a:r>
            <a:r>
              <a:rPr lang="zh-CN" altLang="en-US" sz="2400" dirty="0">
                <a:effectLst/>
                <a:latin typeface="微软雅黑" panose="020B0503020204020204" pitchFamily="34" charset="-122"/>
                <a:ea typeface="微软雅黑" panose="020B0503020204020204" pitchFamily="34" charset="-122"/>
              </a:rPr>
              <a:t> 结构 </a:t>
            </a:r>
            <a:r>
              <a:rPr lang="en-US" altLang="zh-CN" sz="2400" dirty="0">
                <a:effectLst/>
                <a:latin typeface="微软雅黑" panose="020B0503020204020204" pitchFamily="34" charset="-122"/>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单分支</a:t>
            </a:r>
            <a:r>
              <a:rPr lang="en-US" altLang="zh-CN" sz="2400" dirty="0">
                <a:effectLst/>
                <a:latin typeface="微软雅黑" panose="020B0503020204020204" pitchFamily="34" charset="-122"/>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：解决了“做或不做”的问题。</a:t>
            </a:r>
          </a:p>
          <a:p>
            <a:pPr marL="742950" lvl="1" indent="-285750">
              <a:lnSpc>
                <a:spcPct val="150000"/>
              </a:lnSpc>
              <a:buClr>
                <a:srgbClr val="000000"/>
              </a:buClr>
              <a:buFont typeface="微软雅黑" panose="020B0503020204020204" pitchFamily="34" charset="-122"/>
              <a:buChar char="•"/>
            </a:pPr>
            <a:r>
              <a:rPr lang="zh-CN" altLang="en-US" sz="2400" dirty="0">
                <a:effectLst/>
                <a:latin typeface="微软雅黑" panose="020B0503020204020204" pitchFamily="34" charset="-122"/>
                <a:ea typeface="微软雅黑" panose="020B0503020204020204" pitchFamily="34" charset="-122"/>
              </a:rPr>
              <a:t>例子：如果外面下雨，就带伞。（不下雨？那就什么都不用做）。</a:t>
            </a:r>
          </a:p>
          <a:p>
            <a:pPr indent="-285750">
              <a:lnSpc>
                <a:spcPct val="150000"/>
              </a:lnSpc>
              <a:buClr>
                <a:srgbClr val="000000"/>
              </a:buClr>
              <a:buFont typeface="Consolas" panose="020B0609020204030204" pitchFamily="49" charset="0"/>
              <a:buChar char="•"/>
            </a:pPr>
            <a:r>
              <a:rPr lang="en-US" altLang="zh-CN" sz="2400" dirty="0">
                <a:solidFill>
                  <a:srgbClr val="C00000"/>
                </a:solidFill>
                <a:effectLst/>
                <a:latin typeface="Consolas" panose="020B0609020204030204" pitchFamily="49" charset="0"/>
                <a:ea typeface="微软雅黑" panose="020B0503020204020204" pitchFamily="34" charset="-122"/>
              </a:rPr>
              <a:t>if-else</a:t>
            </a:r>
            <a:r>
              <a:rPr lang="zh-CN" altLang="en-US" sz="2400" dirty="0">
                <a:effectLst/>
                <a:latin typeface="微软雅黑" panose="020B0503020204020204" pitchFamily="34" charset="-122"/>
                <a:ea typeface="微软雅黑" panose="020B0503020204020204" pitchFamily="34" charset="-122"/>
              </a:rPr>
              <a:t> 结构 </a:t>
            </a:r>
            <a:r>
              <a:rPr lang="en-US" altLang="zh-CN" sz="2400" dirty="0">
                <a:effectLst/>
                <a:latin typeface="微软雅黑" panose="020B0503020204020204" pitchFamily="34" charset="-122"/>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双分支</a:t>
            </a:r>
            <a:r>
              <a:rPr lang="en-US" altLang="zh-CN" sz="2400" dirty="0">
                <a:effectLst/>
                <a:latin typeface="微软雅黑" panose="020B0503020204020204" pitchFamily="34" charset="-122"/>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：解决了“二选一”的问题。</a:t>
            </a:r>
          </a:p>
          <a:p>
            <a:pPr marL="742950" lvl="1" indent="-285750">
              <a:lnSpc>
                <a:spcPct val="150000"/>
              </a:lnSpc>
              <a:buClr>
                <a:srgbClr val="000000"/>
              </a:buClr>
              <a:buFont typeface="微软雅黑" panose="020B0503020204020204" pitchFamily="34" charset="-122"/>
              <a:buChar char="•"/>
            </a:pPr>
            <a:r>
              <a:rPr lang="zh-CN" altLang="en-US" sz="2400" dirty="0">
                <a:effectLst/>
                <a:latin typeface="微软雅黑" panose="020B0503020204020204" pitchFamily="34" charset="-122"/>
                <a:ea typeface="微软雅黑" panose="020B0503020204020204" pitchFamily="34" charset="-122"/>
              </a:rPr>
              <a:t>例子：如果考试及格了，就去庆祝；否则，就回家学习。（你必须选择其中一种）。</a:t>
            </a:r>
          </a:p>
        </p:txBody>
      </p:sp>
      <p:sp>
        <p:nvSpPr>
          <p:cNvPr id="6" name="文本框 5">
            <a:extLst>
              <a:ext uri="{FF2B5EF4-FFF2-40B4-BE49-F238E27FC236}">
                <a16:creationId xmlns:a16="http://schemas.microsoft.com/office/drawing/2014/main" id="{5078F76A-D544-45B2-93FB-466198D112AF}"/>
              </a:ext>
            </a:extLst>
          </p:cNvPr>
          <p:cNvSpPr txBox="1"/>
          <p:nvPr/>
        </p:nvSpPr>
        <p:spPr>
          <a:xfrm>
            <a:off x="1028700" y="1524000"/>
            <a:ext cx="3543300" cy="461665"/>
          </a:xfrm>
          <a:prstGeom prst="rect">
            <a:avLst/>
          </a:prstGeom>
          <a:solidFill>
            <a:schemeClr val="accent4">
              <a:lumMod val="20000"/>
              <a:lumOff val="80000"/>
            </a:schemeClr>
          </a:solidFill>
        </p:spPr>
        <p:txBody>
          <a:bodyPr wrap="square">
            <a:spAutoFit/>
          </a:bodyPr>
          <a:lstStyle/>
          <a:p>
            <a:r>
              <a:rPr lang="zh-CN" altLang="en-US" sz="2400" b="1" dirty="0">
                <a:effectLst/>
                <a:latin typeface="微软雅黑" panose="020B0503020204020204" pitchFamily="34" charset="-122"/>
                <a:ea typeface="微软雅黑" panose="020B0503020204020204" pitchFamily="34" charset="-122"/>
              </a:rPr>
              <a:t>为什么需要多分支</a:t>
            </a:r>
            <a:endParaRPr lang="zh-CN" altLang="en-US" sz="2400" b="1" dirty="0"/>
          </a:p>
        </p:txBody>
      </p:sp>
    </p:spTree>
    <p:extLst>
      <p:ext uri="{BB962C8B-B14F-4D97-AF65-F5344CB8AC3E}">
        <p14:creationId xmlns:p14="http://schemas.microsoft.com/office/powerpoint/2010/main" val="224506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4" name="文本框 3">
            <a:extLst>
              <a:ext uri="{FF2B5EF4-FFF2-40B4-BE49-F238E27FC236}">
                <a16:creationId xmlns:a16="http://schemas.microsoft.com/office/drawing/2014/main" id="{BE82FA15-1886-A453-3431-1BDA8BE832E1}"/>
              </a:ext>
            </a:extLst>
          </p:cNvPr>
          <p:cNvSpPr txBox="1"/>
          <p:nvPr/>
        </p:nvSpPr>
        <p:spPr>
          <a:xfrm>
            <a:off x="914400" y="1600200"/>
            <a:ext cx="10515600" cy="4522841"/>
          </a:xfrm>
          <a:prstGeom prst="rect">
            <a:avLst/>
          </a:prstGeom>
          <a:solidFill>
            <a:schemeClr val="accent5">
              <a:lumMod val="20000"/>
              <a:lumOff val="80000"/>
            </a:schemeClr>
          </a:solidFill>
        </p:spPr>
        <p:txBody>
          <a:bodyPr wrap="square">
            <a:spAutoFit/>
          </a:bodyPr>
          <a:lstStyle/>
          <a:p>
            <a:pPr>
              <a:lnSpc>
                <a:spcPct val="200000"/>
              </a:lnSpc>
            </a:pPr>
            <a:r>
              <a:rPr lang="zh-CN" altLang="en-US" sz="2400" dirty="0">
                <a:effectLst/>
                <a:latin typeface="微软雅黑" panose="020B0503020204020204" pitchFamily="34" charset="-122"/>
                <a:ea typeface="微软雅黑" panose="020B0503020204020204" pitchFamily="34" charset="-122"/>
              </a:rPr>
              <a:t>但如果情况更复杂呢？比如，一个自动售货机。你按下一个按钮，它需要从</a:t>
            </a:r>
            <a:r>
              <a:rPr lang="zh-CN" altLang="en-US" sz="2400" b="1" dirty="0">
                <a:effectLst/>
                <a:latin typeface="微软雅黑" panose="020B0503020204020204" pitchFamily="34" charset="-122"/>
                <a:ea typeface="微软雅黑" panose="020B0503020204020204" pitchFamily="34" charset="-122"/>
              </a:rPr>
              <a:t>几十个选项</a:t>
            </a:r>
            <a:r>
              <a:rPr lang="zh-CN" altLang="en-US" sz="2400" dirty="0">
                <a:effectLst/>
                <a:latin typeface="微软雅黑" panose="020B0503020204020204" pitchFamily="34" charset="-122"/>
                <a:ea typeface="微软雅黑" panose="020B0503020204020204" pitchFamily="34" charset="-122"/>
              </a:rPr>
              <a:t>中选择一个商品给你。或者，一个导航软件需要根据交通状况决定是“直行”、“左转”、“右转”还是“掉头”。</a:t>
            </a:r>
          </a:p>
          <a:p>
            <a:pPr>
              <a:lnSpc>
                <a:spcPct val="200000"/>
              </a:lnSpc>
            </a:pPr>
            <a:r>
              <a:rPr lang="zh-CN" altLang="en-US" sz="2400" dirty="0">
                <a:effectLst/>
                <a:latin typeface="微软雅黑" panose="020B0503020204020204" pitchFamily="34" charset="-122"/>
                <a:ea typeface="微软雅黑" panose="020B0503020204020204" pitchFamily="34" charset="-122"/>
              </a:rPr>
              <a:t>这些都是</a:t>
            </a:r>
            <a:r>
              <a:rPr lang="zh-CN" altLang="en-US" sz="2400" b="1" dirty="0">
                <a:effectLst/>
                <a:highlight>
                  <a:srgbClr val="FFFF00"/>
                </a:highlight>
                <a:latin typeface="微软雅黑" panose="020B0503020204020204" pitchFamily="34" charset="-122"/>
                <a:ea typeface="微软雅黑" panose="020B0503020204020204" pitchFamily="34" charset="-122"/>
              </a:rPr>
              <a:t>多选一</a:t>
            </a:r>
            <a:r>
              <a:rPr lang="zh-CN" altLang="en-US" sz="2400" dirty="0">
                <a:effectLst/>
                <a:latin typeface="微软雅黑" panose="020B0503020204020204" pitchFamily="34" charset="-122"/>
                <a:ea typeface="微软雅黑" panose="020B0503020204020204" pitchFamily="34" charset="-122"/>
              </a:rPr>
              <a:t>的问题。我们当然可以用我们已有的工具来解决，但会非常笨拙。这就催生了对一个更优雅、更清晰的结构的需求，也就是 </a:t>
            </a:r>
            <a:endParaRPr lang="en-US" altLang="zh-CN" sz="2400" dirty="0">
              <a:effectLst/>
              <a:latin typeface="微软雅黑" panose="020B0503020204020204" pitchFamily="34" charset="-122"/>
              <a:ea typeface="微软雅黑" panose="020B0503020204020204" pitchFamily="34" charset="-122"/>
            </a:endParaRPr>
          </a:p>
          <a:p>
            <a:pPr algn="ctr">
              <a:lnSpc>
                <a:spcPct val="200000"/>
              </a:lnSpc>
            </a:pPr>
            <a:r>
              <a:rPr lang="en-US" altLang="zh-CN" sz="2800" b="1" dirty="0">
                <a:solidFill>
                  <a:srgbClr val="C00000"/>
                </a:solidFill>
                <a:effectLst/>
                <a:latin typeface="Consolas" panose="020B0609020204030204" pitchFamily="49" charset="0"/>
                <a:ea typeface="微软雅黑" panose="020B0503020204020204" pitchFamily="34" charset="-122"/>
              </a:rPr>
              <a:t>if - else if - else</a:t>
            </a:r>
            <a:endParaRPr lang="zh-CN" altLang="en-US" sz="2800" b="1"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656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3" name="文本框 2">
            <a:extLst>
              <a:ext uri="{FF2B5EF4-FFF2-40B4-BE49-F238E27FC236}">
                <a16:creationId xmlns:a16="http://schemas.microsoft.com/office/drawing/2014/main" id="{BEA03110-6D61-D3D9-109C-E519B2DAA582}"/>
              </a:ext>
            </a:extLst>
          </p:cNvPr>
          <p:cNvSpPr txBox="1"/>
          <p:nvPr/>
        </p:nvSpPr>
        <p:spPr>
          <a:xfrm>
            <a:off x="876300" y="1524000"/>
            <a:ext cx="10439400" cy="4699556"/>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我们可以把 </a:t>
            </a:r>
            <a:r>
              <a:rPr lang="en-US" altLang="zh-CN" sz="2400" b="1" dirty="0">
                <a:solidFill>
                  <a:srgbClr val="C00000"/>
                </a:solidFill>
                <a:effectLst/>
                <a:latin typeface="Consolas" panose="020B0609020204030204" pitchFamily="49" charset="0"/>
                <a:ea typeface="微软雅黑" panose="020B0503020204020204" pitchFamily="34" charset="-122"/>
              </a:rPr>
              <a:t>if - else if - else</a:t>
            </a:r>
            <a:r>
              <a:rPr lang="en-US" altLang="zh-CN" sz="2400" b="1" dirty="0">
                <a:effectLst/>
                <a:latin typeface="Consolas" panose="020B0609020204030204" pitchFamily="49" charset="0"/>
                <a:ea typeface="微软雅黑" panose="020B0503020204020204" pitchFamily="34" charset="-122"/>
              </a:rPr>
              <a:t> </a:t>
            </a:r>
            <a:r>
              <a:rPr lang="zh-CN" altLang="en-US" sz="2400" b="1" dirty="0">
                <a:effectLst/>
                <a:latin typeface="Consolas" panose="020B0609020204030204" pitchFamily="49" charset="0"/>
                <a:ea typeface="微软雅黑" panose="020B0503020204020204" pitchFamily="34" charset="-122"/>
              </a:rPr>
              <a:t>结构想象成一个按规矩办事的</a:t>
            </a:r>
            <a:r>
              <a:rPr lang="zh-CN" altLang="en-US" sz="2400" b="1" dirty="0">
                <a:latin typeface="Consolas" panose="020B0609020204030204" pitchFamily="49" charset="0"/>
                <a:ea typeface="微软雅黑" panose="020B0503020204020204" pitchFamily="34" charset="-122"/>
              </a:rPr>
              <a:t>酒店</a:t>
            </a:r>
            <a:r>
              <a:rPr lang="zh-CN" altLang="en-US" sz="2400" b="1" dirty="0">
                <a:effectLst/>
                <a:latin typeface="Consolas" panose="020B0609020204030204" pitchFamily="49" charset="0"/>
                <a:ea typeface="微软雅黑" panose="020B0503020204020204" pitchFamily="34" charset="-122"/>
              </a:rPr>
              <a:t>保安。他的工作是根据客人的身份，决定让他进入哪个区域。</a:t>
            </a:r>
          </a:p>
          <a:p>
            <a:pPr>
              <a:lnSpc>
                <a:spcPct val="150000"/>
              </a:lnSpc>
            </a:pPr>
            <a:r>
              <a:rPr lang="zh-CN" altLang="en-US" sz="2200" dirty="0">
                <a:effectLst/>
                <a:latin typeface="Consolas" panose="020B0609020204030204" pitchFamily="49" charset="0"/>
                <a:ea typeface="微软雅黑" panose="020B0503020204020204" pitchFamily="34" charset="-122"/>
              </a:rPr>
              <a:t>保安手里的规则手册是这样的：</a:t>
            </a:r>
          </a:p>
          <a:p>
            <a:pPr indent="-342900">
              <a:lnSpc>
                <a:spcPct val="150000"/>
              </a:lnSpc>
              <a:buClr>
                <a:srgbClr val="000000"/>
              </a:buClr>
              <a:buFont typeface="Consolas" panose="020B0609020204030204" pitchFamily="49" charset="0"/>
              <a:buAutoNum type="arabicPeriod"/>
            </a:pPr>
            <a:r>
              <a:rPr lang="en-US" altLang="zh-CN" sz="2200" dirty="0">
                <a:solidFill>
                  <a:srgbClr val="C00000"/>
                </a:solidFill>
                <a:effectLst/>
                <a:latin typeface="Consolas" panose="020B0609020204030204" pitchFamily="49" charset="0"/>
                <a:ea typeface="微软雅黑" panose="020B0503020204020204" pitchFamily="34" charset="-122"/>
              </a:rPr>
              <a:t>if</a:t>
            </a:r>
            <a:r>
              <a:rPr lang="en-US" altLang="zh-CN" sz="2200" dirty="0">
                <a:effectLst/>
                <a:latin typeface="Consolas" panose="020B0609020204030204" pitchFamily="49" charset="0"/>
                <a:ea typeface="微软雅黑" panose="020B0503020204020204" pitchFamily="34" charset="-122"/>
              </a:rPr>
              <a:t>: </a:t>
            </a:r>
            <a:r>
              <a:rPr lang="zh-CN" altLang="en-US" sz="2200" dirty="0">
                <a:effectLst/>
                <a:latin typeface="Consolas" panose="020B0609020204030204" pitchFamily="49" charset="0"/>
                <a:ea typeface="微软雅黑" panose="020B0503020204020204" pitchFamily="34" charset="-122"/>
              </a:rPr>
              <a:t>如果客人是 </a:t>
            </a:r>
            <a:r>
              <a:rPr lang="zh-CN" altLang="en-US" sz="2200" b="1" dirty="0">
                <a:effectLst/>
                <a:latin typeface="Consolas" panose="020B0609020204030204" pitchFamily="49" charset="0"/>
                <a:ea typeface="微软雅黑" panose="020B0503020204020204" pitchFamily="34" charset="-122"/>
              </a:rPr>
              <a:t>顶级</a:t>
            </a:r>
            <a:r>
              <a:rPr lang="en-US" altLang="zh-CN" sz="2200" b="1" dirty="0">
                <a:effectLst/>
                <a:latin typeface="Consolas" panose="020B0609020204030204" pitchFamily="49" charset="0"/>
                <a:ea typeface="微软雅黑" panose="020B0503020204020204" pitchFamily="34" charset="-122"/>
              </a:rPr>
              <a:t>VIP </a:t>
            </a:r>
            <a:r>
              <a:rPr lang="zh-CN" altLang="en-US" sz="2200" dirty="0">
                <a:effectLst/>
                <a:latin typeface="Consolas" panose="020B0609020204030204" pitchFamily="49" charset="0"/>
                <a:ea typeface="微软雅黑" panose="020B0503020204020204" pitchFamily="34" charset="-122"/>
              </a:rPr>
              <a:t>，让他进入顶层包厢。</a:t>
            </a:r>
          </a:p>
          <a:p>
            <a:pPr indent="-342900">
              <a:lnSpc>
                <a:spcPct val="150000"/>
              </a:lnSpc>
              <a:buClr>
                <a:srgbClr val="000000"/>
              </a:buClr>
              <a:buFont typeface="Consolas" panose="020B0609020204030204" pitchFamily="49" charset="0"/>
              <a:buAutoNum type="arabicPeriod"/>
            </a:pPr>
            <a:r>
              <a:rPr lang="en-US" altLang="zh-CN" sz="2200" dirty="0">
                <a:solidFill>
                  <a:srgbClr val="C00000"/>
                </a:solidFill>
                <a:effectLst/>
                <a:latin typeface="Consolas" panose="020B0609020204030204" pitchFamily="49" charset="0"/>
                <a:ea typeface="微软雅黑" panose="020B0503020204020204" pitchFamily="34" charset="-122"/>
              </a:rPr>
              <a:t>else if</a:t>
            </a:r>
            <a:r>
              <a:rPr lang="en-US" altLang="zh-CN" sz="2200" dirty="0">
                <a:effectLst/>
                <a:latin typeface="Consolas" panose="020B0609020204030204" pitchFamily="49" charset="0"/>
                <a:ea typeface="微软雅黑" panose="020B0503020204020204" pitchFamily="34" charset="-122"/>
              </a:rPr>
              <a:t>: </a:t>
            </a:r>
            <a:r>
              <a:rPr lang="zh-CN" altLang="en-US" sz="2200" dirty="0">
                <a:effectLst/>
                <a:latin typeface="Consolas" panose="020B0609020204030204" pitchFamily="49" charset="0"/>
                <a:ea typeface="微软雅黑" panose="020B0503020204020204" pitchFamily="34" charset="-122"/>
              </a:rPr>
              <a:t>如果客人不是顶级</a:t>
            </a:r>
            <a:r>
              <a:rPr lang="en-US" altLang="zh-CN" sz="2200" dirty="0">
                <a:effectLst/>
                <a:latin typeface="Consolas" panose="020B0609020204030204" pitchFamily="49" charset="0"/>
                <a:ea typeface="微软雅黑" panose="020B0503020204020204" pitchFamily="34" charset="-122"/>
              </a:rPr>
              <a:t>VIP</a:t>
            </a:r>
            <a:r>
              <a:rPr lang="zh-CN" altLang="en-US" sz="2200" dirty="0">
                <a:effectLst/>
                <a:latin typeface="Consolas" panose="020B0609020204030204" pitchFamily="49" charset="0"/>
                <a:ea typeface="微软雅黑" panose="020B0503020204020204" pitchFamily="34" charset="-122"/>
              </a:rPr>
              <a:t>，但他是 </a:t>
            </a:r>
            <a:r>
              <a:rPr lang="zh-CN" altLang="en-US" sz="2200" b="1" dirty="0">
                <a:effectLst/>
                <a:latin typeface="Consolas" panose="020B0609020204030204" pitchFamily="49" charset="0"/>
                <a:ea typeface="微软雅黑" panose="020B0503020204020204" pitchFamily="34" charset="-122"/>
              </a:rPr>
              <a:t>普通的</a:t>
            </a:r>
            <a:r>
              <a:rPr lang="en-US" altLang="zh-CN" sz="2200" b="1" dirty="0">
                <a:effectLst/>
                <a:latin typeface="Consolas" panose="020B0609020204030204" pitchFamily="49" charset="0"/>
                <a:ea typeface="微软雅黑" panose="020B0503020204020204" pitchFamily="34" charset="-122"/>
              </a:rPr>
              <a:t>VIP</a:t>
            </a:r>
            <a:r>
              <a:rPr lang="zh-CN" altLang="en-US" sz="2200" dirty="0">
                <a:effectLst/>
                <a:latin typeface="Consolas" panose="020B0609020204030204" pitchFamily="49" charset="0"/>
                <a:ea typeface="微软雅黑" panose="020B0503020204020204" pitchFamily="34" charset="-122"/>
              </a:rPr>
              <a:t>，让他进入二层卡座。</a:t>
            </a:r>
          </a:p>
          <a:p>
            <a:pPr indent="-342900">
              <a:lnSpc>
                <a:spcPct val="150000"/>
              </a:lnSpc>
              <a:buClr>
                <a:srgbClr val="000000"/>
              </a:buClr>
              <a:buFont typeface="Consolas" panose="020B0609020204030204" pitchFamily="49" charset="0"/>
              <a:buAutoNum type="arabicPeriod"/>
            </a:pPr>
            <a:r>
              <a:rPr lang="en-US" altLang="zh-CN" sz="2200" dirty="0">
                <a:solidFill>
                  <a:srgbClr val="C00000"/>
                </a:solidFill>
                <a:effectLst/>
                <a:latin typeface="Consolas" panose="020B0609020204030204" pitchFamily="49" charset="0"/>
                <a:ea typeface="微软雅黑" panose="020B0503020204020204" pitchFamily="34" charset="-122"/>
              </a:rPr>
              <a:t>else if</a:t>
            </a:r>
            <a:r>
              <a:rPr lang="en-US" altLang="zh-CN" sz="2200" dirty="0">
                <a:effectLst/>
                <a:latin typeface="Consolas" panose="020B0609020204030204" pitchFamily="49" charset="0"/>
                <a:ea typeface="微软雅黑" panose="020B0503020204020204" pitchFamily="34" charset="-122"/>
              </a:rPr>
              <a:t>: </a:t>
            </a:r>
            <a:r>
              <a:rPr lang="zh-CN" altLang="en-US" sz="2200" dirty="0">
                <a:effectLst/>
                <a:latin typeface="Consolas" panose="020B0609020204030204" pitchFamily="49" charset="0"/>
                <a:ea typeface="微软雅黑" panose="020B0503020204020204" pitchFamily="34" charset="-122"/>
              </a:rPr>
              <a:t>如果他连普通</a:t>
            </a:r>
            <a:r>
              <a:rPr lang="en-US" altLang="zh-CN" sz="2200" dirty="0">
                <a:effectLst/>
                <a:latin typeface="Consolas" panose="020B0609020204030204" pitchFamily="49" charset="0"/>
                <a:ea typeface="微软雅黑" panose="020B0503020204020204" pitchFamily="34" charset="-122"/>
              </a:rPr>
              <a:t>VIP</a:t>
            </a:r>
            <a:r>
              <a:rPr lang="zh-CN" altLang="en-US" sz="2200" dirty="0">
                <a:effectLst/>
                <a:latin typeface="Consolas" panose="020B0609020204030204" pitchFamily="49" charset="0"/>
                <a:ea typeface="微软雅黑" panose="020B0503020204020204" pitchFamily="34" charset="-122"/>
              </a:rPr>
              <a:t>都不是，但他在 </a:t>
            </a:r>
            <a:r>
              <a:rPr lang="zh-CN" altLang="en-US" sz="2200" b="1" dirty="0">
                <a:effectLst/>
                <a:latin typeface="Consolas" panose="020B0609020204030204" pitchFamily="49" charset="0"/>
                <a:ea typeface="微软雅黑" panose="020B0503020204020204" pitchFamily="34" charset="-122"/>
              </a:rPr>
              <a:t>宾客邀请名单 </a:t>
            </a:r>
            <a:r>
              <a:rPr lang="zh-CN" altLang="en-US" sz="2200" dirty="0">
                <a:effectLst/>
                <a:latin typeface="Consolas" panose="020B0609020204030204" pitchFamily="49" charset="0"/>
                <a:ea typeface="微软雅黑" panose="020B0503020204020204" pitchFamily="34" charset="-122"/>
              </a:rPr>
              <a:t>上，让他进入大厅。</a:t>
            </a:r>
          </a:p>
          <a:p>
            <a:pPr indent="-342900">
              <a:lnSpc>
                <a:spcPct val="150000"/>
              </a:lnSpc>
              <a:buClr>
                <a:srgbClr val="000000"/>
              </a:buClr>
              <a:buFont typeface="Consolas" panose="020B0609020204030204" pitchFamily="49" charset="0"/>
              <a:buAutoNum type="arabicPeriod"/>
            </a:pPr>
            <a:r>
              <a:rPr lang="en-US" altLang="zh-CN" sz="2200" dirty="0">
                <a:solidFill>
                  <a:srgbClr val="C00000"/>
                </a:solidFill>
                <a:effectLst/>
                <a:latin typeface="Consolas" panose="020B0609020204030204" pitchFamily="49" charset="0"/>
                <a:ea typeface="微软雅黑" panose="020B0503020204020204" pitchFamily="34" charset="-122"/>
              </a:rPr>
              <a:t>else</a:t>
            </a:r>
            <a:r>
              <a:rPr lang="en-US" altLang="zh-CN" sz="2200" dirty="0">
                <a:effectLst/>
                <a:latin typeface="Consolas" panose="020B0609020204030204" pitchFamily="49" charset="0"/>
                <a:ea typeface="微软雅黑" panose="020B0503020204020204" pitchFamily="34" charset="-122"/>
              </a:rPr>
              <a:t>: </a:t>
            </a:r>
            <a:r>
              <a:rPr lang="zh-CN" altLang="en-US" sz="2200" dirty="0">
                <a:effectLst/>
                <a:latin typeface="Consolas" panose="020B0609020204030204" pitchFamily="49" charset="0"/>
                <a:ea typeface="微软雅黑" panose="020B0503020204020204" pitchFamily="34" charset="-122"/>
              </a:rPr>
              <a:t>如果以上身份都不是，拒绝入内。</a:t>
            </a:r>
          </a:p>
          <a:p>
            <a:pPr>
              <a:lnSpc>
                <a:spcPct val="150000"/>
              </a:lnSpc>
            </a:pPr>
            <a:r>
              <a:rPr lang="zh-CN" altLang="en-US" sz="2200" dirty="0">
                <a:effectLst/>
                <a:latin typeface="Consolas" panose="020B0609020204030204" pitchFamily="49" charset="0"/>
                <a:ea typeface="微软雅黑" panose="020B0503020204020204" pitchFamily="34" charset="-122"/>
              </a:rPr>
              <a:t>现在，我们来看保安如何处理客人，这</a:t>
            </a:r>
            <a:r>
              <a:rPr lang="zh-CN" altLang="en-US" sz="2200" b="1" dirty="0">
                <a:effectLst/>
                <a:latin typeface="Consolas" panose="020B0609020204030204" pitchFamily="49" charset="0"/>
                <a:ea typeface="微软雅黑" panose="020B0503020204020204" pitchFamily="34" charset="-122"/>
              </a:rPr>
              <a:t>就是</a:t>
            </a:r>
            <a:r>
              <a:rPr lang="zh-CN" altLang="en-US" sz="2200" dirty="0">
                <a:effectLst/>
                <a:latin typeface="Consolas" panose="020B0609020204030204" pitchFamily="49" charset="0"/>
                <a:ea typeface="微软雅黑" panose="020B0503020204020204" pitchFamily="34" charset="-122"/>
              </a:rPr>
              <a:t>计算机执行 </a:t>
            </a:r>
            <a:r>
              <a:rPr lang="en-US" altLang="zh-CN" sz="2200" dirty="0">
                <a:solidFill>
                  <a:srgbClr val="C00000"/>
                </a:solidFill>
                <a:effectLst/>
                <a:latin typeface="Consolas" panose="020B0609020204030204" pitchFamily="49" charset="0"/>
                <a:ea typeface="微软雅黑" panose="020B0503020204020204" pitchFamily="34" charset="-122"/>
              </a:rPr>
              <a:t>if - else if- else</a:t>
            </a:r>
            <a:r>
              <a:rPr lang="en-US" altLang="zh-CN" sz="2200" dirty="0">
                <a:effectLst/>
                <a:latin typeface="Consolas" panose="020B0609020204030204" pitchFamily="49" charset="0"/>
                <a:ea typeface="微软雅黑" panose="020B0503020204020204" pitchFamily="34" charset="-122"/>
              </a:rPr>
              <a:t> </a:t>
            </a:r>
            <a:r>
              <a:rPr lang="zh-CN" altLang="en-US" sz="2200" dirty="0">
                <a:effectLst/>
                <a:latin typeface="Consolas" panose="020B0609020204030204" pitchFamily="49" charset="0"/>
                <a:ea typeface="微软雅黑" panose="020B0503020204020204" pitchFamily="34" charset="-122"/>
              </a:rPr>
              <a:t>的过程：</a:t>
            </a:r>
          </a:p>
        </p:txBody>
      </p:sp>
    </p:spTree>
    <p:extLst>
      <p:ext uri="{BB962C8B-B14F-4D97-AF65-F5344CB8AC3E}">
        <p14:creationId xmlns:p14="http://schemas.microsoft.com/office/powerpoint/2010/main" val="261086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4" name="文本框 3">
            <a:extLst>
              <a:ext uri="{FF2B5EF4-FFF2-40B4-BE49-F238E27FC236}">
                <a16:creationId xmlns:a16="http://schemas.microsoft.com/office/drawing/2014/main" id="{BAE0DF51-CAFB-5999-FD02-EF2DC8F30828}"/>
              </a:ext>
            </a:extLst>
          </p:cNvPr>
          <p:cNvSpPr txBox="1"/>
          <p:nvPr/>
        </p:nvSpPr>
        <p:spPr>
          <a:xfrm>
            <a:off x="990600" y="1524000"/>
            <a:ext cx="10210800" cy="4339650"/>
          </a:xfrm>
          <a:prstGeom prst="rect">
            <a:avLst/>
          </a:prstGeom>
          <a:solidFill>
            <a:schemeClr val="bg1">
              <a:lumMod val="95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 </a:t>
            </a:r>
            <a:r>
              <a:rPr lang="en-US" altLang="zh-CN" sz="2400" b="1" dirty="0">
                <a:effectLst/>
                <a:latin typeface="Consolas" panose="020B0609020204030204" pitchFamily="49" charset="0"/>
                <a:ea typeface="微软雅黑" panose="020B0503020204020204" pitchFamily="34" charset="-122"/>
              </a:rPr>
              <a:t>1 </a:t>
            </a:r>
            <a:r>
              <a:rPr lang="zh-CN" altLang="en-US" sz="2400" b="1" dirty="0">
                <a:effectLst/>
                <a:latin typeface="Consolas" panose="020B0609020204030204" pitchFamily="49" charset="0"/>
                <a:ea typeface="微软雅黑" panose="020B0503020204020204" pitchFamily="34" charset="-122"/>
              </a:rPr>
              <a:t>步：检查第一个 </a:t>
            </a:r>
            <a:r>
              <a:rPr lang="en-US" altLang="zh-CN" sz="2400" b="1" dirty="0">
                <a:solidFill>
                  <a:srgbClr val="C00000"/>
                </a:solidFill>
                <a:effectLst/>
                <a:latin typeface="Consolas" panose="020B0609020204030204" pitchFamily="49" charset="0"/>
                <a:ea typeface="微软雅黑" panose="020B0503020204020204" pitchFamily="34" charset="-122"/>
              </a:rPr>
              <a:t>if</a:t>
            </a:r>
            <a:r>
              <a:rPr lang="zh-CN" altLang="en-US" sz="2400" b="1" dirty="0">
                <a:effectLst/>
                <a:latin typeface="Consolas" panose="020B0609020204030204" pitchFamily="49" charset="0"/>
                <a:ea typeface="微软雅黑" panose="020B0503020204020204" pitchFamily="34" charset="-122"/>
              </a:rPr>
              <a:t> 条件</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保安看到一位客人，首先检查他的身份：“你是顶级</a:t>
            </a:r>
            <a:r>
              <a:rPr lang="en-US" altLang="zh-CN" sz="2000" dirty="0">
                <a:effectLst/>
                <a:latin typeface="Consolas" panose="020B0609020204030204" pitchFamily="49" charset="0"/>
                <a:ea typeface="微软雅黑" panose="020B0503020204020204" pitchFamily="34" charset="-122"/>
              </a:rPr>
              <a:t>VIP</a:t>
            </a:r>
            <a:r>
              <a:rPr lang="zh-CN" altLang="en-US" sz="2000" dirty="0">
                <a:effectLst/>
                <a:latin typeface="Consolas" panose="020B0609020204030204" pitchFamily="49" charset="0"/>
                <a:ea typeface="微软雅黑" panose="020B0503020204020204" pitchFamily="34" charset="-122"/>
              </a:rPr>
              <a:t>吗？” </a:t>
            </a:r>
            <a:r>
              <a:rPr lang="en-US" altLang="zh-CN" sz="2000" dirty="0">
                <a:effectLst/>
                <a:latin typeface="Consolas" panose="020B0609020204030204" pitchFamily="49" charset="0"/>
                <a:ea typeface="微软雅黑" panose="020B0503020204020204" pitchFamily="34" charset="-122"/>
              </a:rPr>
              <a:t>( </a:t>
            </a:r>
            <a:r>
              <a:rPr lang="en-US" altLang="zh-CN" sz="2000" dirty="0">
                <a:solidFill>
                  <a:srgbClr val="C00000"/>
                </a:solidFill>
                <a:effectLst/>
                <a:latin typeface="Consolas" panose="020B0609020204030204" pitchFamily="49" charset="0"/>
                <a:ea typeface="微软雅黑" panose="020B0503020204020204" pitchFamily="34" charset="-122"/>
              </a:rPr>
              <a:t>if (</a:t>
            </a:r>
            <a:r>
              <a:rPr lang="zh-CN" altLang="en-US" sz="2000" dirty="0">
                <a:solidFill>
                  <a:srgbClr val="C00000"/>
                </a:solidFill>
                <a:effectLst/>
                <a:latin typeface="Consolas" panose="020B0609020204030204" pitchFamily="49" charset="0"/>
                <a:ea typeface="微软雅黑" panose="020B0503020204020204" pitchFamily="34" charset="-122"/>
              </a:rPr>
              <a:t>是顶级</a:t>
            </a:r>
            <a:r>
              <a:rPr lang="en-US" altLang="zh-CN" sz="2000" dirty="0">
                <a:solidFill>
                  <a:srgbClr val="C00000"/>
                </a:solidFill>
                <a:effectLst/>
                <a:latin typeface="Consolas" panose="020B0609020204030204" pitchFamily="49" charset="0"/>
                <a:ea typeface="微软雅黑" panose="020B0503020204020204" pitchFamily="34" charset="-122"/>
              </a:rPr>
              <a:t>VIP</a:t>
            </a:r>
            <a:r>
              <a:rPr lang="zh-CN" altLang="en-US" sz="2000" dirty="0">
                <a:solidFill>
                  <a:srgbClr val="C00000"/>
                </a:solidFill>
                <a:effectLst/>
                <a:latin typeface="Consolas" panose="020B0609020204030204" pitchFamily="49" charset="0"/>
                <a:ea typeface="微软雅黑" panose="020B0503020204020204" pitchFamily="34" charset="-122"/>
              </a:rPr>
              <a:t>吗</a:t>
            </a:r>
            <a:r>
              <a:rPr lang="en-US" altLang="zh-CN" sz="2000" dirty="0">
                <a:solidFill>
                  <a:srgbClr val="C00000"/>
                </a:solidFill>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情况</a:t>
            </a:r>
            <a:r>
              <a:rPr lang="en-US" altLang="zh-CN" sz="2000" dirty="0">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：如果“是” </a:t>
            </a:r>
            <a:r>
              <a:rPr lang="en-US" altLang="zh-CN" sz="2000"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条件为 </a:t>
            </a:r>
            <a:r>
              <a:rPr lang="en-US" altLang="zh-CN" sz="2000" dirty="0">
                <a:solidFill>
                  <a:srgbClr val="C00000"/>
                </a:solidFill>
                <a:effectLst/>
                <a:latin typeface="Consolas" panose="020B0609020204030204" pitchFamily="49" charset="0"/>
                <a:ea typeface="微软雅黑" panose="020B0503020204020204" pitchFamily="34" charset="-122"/>
              </a:rPr>
              <a:t>true</a:t>
            </a:r>
            <a:r>
              <a:rPr lang="en-US" altLang="zh-CN" sz="2000"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保安会立刻带他去顶层包厢（执行 </a:t>
            </a:r>
            <a:r>
              <a:rPr lang="en-US" altLang="zh-CN" sz="2000" dirty="0">
                <a:solidFill>
                  <a:srgbClr val="C00000"/>
                </a:solidFill>
                <a:effectLst/>
                <a:latin typeface="Consolas" panose="020B0609020204030204" pitchFamily="49" charset="0"/>
                <a:ea typeface="微软雅黑" panose="020B0503020204020204" pitchFamily="34" charset="-122"/>
              </a:rPr>
              <a:t>if</a:t>
            </a:r>
            <a:r>
              <a:rPr lang="zh-CN" altLang="en-US" sz="2000" dirty="0">
                <a:effectLst/>
                <a:latin typeface="Consolas" panose="020B0609020204030204" pitchFamily="49" charset="0"/>
                <a:ea typeface="微软雅黑" panose="020B0503020204020204" pitchFamily="34" charset="-122"/>
              </a:rPr>
              <a:t> 对应的代码块）。</a:t>
            </a:r>
          </a:p>
          <a:p>
            <a:pPr marL="742950" lvl="1" indent="-285750">
              <a:lnSpc>
                <a:spcPct val="150000"/>
              </a:lnSpc>
              <a:buClr>
                <a:srgbClr val="000000"/>
              </a:buClr>
              <a:buFont typeface="微软雅黑" panose="020B0503020204020204" pitchFamily="34" charset="-122"/>
              <a:buChar char="•"/>
            </a:pPr>
            <a:r>
              <a:rPr lang="zh-CN" altLang="en-US" sz="2000" b="1" dirty="0">
                <a:effectLst/>
                <a:latin typeface="Consolas" panose="020B0609020204030204" pitchFamily="49" charset="0"/>
                <a:ea typeface="微软雅黑" panose="020B0503020204020204" pitchFamily="34" charset="-122"/>
              </a:rPr>
              <a:t>关键点：</a:t>
            </a:r>
            <a:r>
              <a:rPr lang="zh-CN" altLang="en-US" sz="2000" dirty="0">
                <a:effectLst/>
                <a:latin typeface="Consolas" panose="020B0609020204030204" pitchFamily="49" charset="0"/>
                <a:ea typeface="微软雅黑" panose="020B0503020204020204" pitchFamily="34" charset="-122"/>
              </a:rPr>
              <a:t>保安的工作对这位客人来说已经完成了。他会立即停止对这位客人的后续所有检查（不会再问他是不是普通</a:t>
            </a:r>
            <a:r>
              <a:rPr lang="en-US" altLang="zh-CN" sz="2000" dirty="0">
                <a:effectLst/>
                <a:latin typeface="Consolas" panose="020B0609020204030204" pitchFamily="49" charset="0"/>
                <a:ea typeface="微软雅黑" panose="020B0503020204020204" pitchFamily="34" charset="-122"/>
              </a:rPr>
              <a:t>VIP</a:t>
            </a:r>
            <a:r>
              <a:rPr lang="zh-CN" altLang="en-US" sz="2000" dirty="0">
                <a:effectLst/>
                <a:latin typeface="Consolas" panose="020B0609020204030204" pitchFamily="49" charset="0"/>
                <a:ea typeface="微软雅黑" panose="020B0503020204020204" pitchFamily="34" charset="-122"/>
              </a:rPr>
              <a:t>或在不在名单上），然后就会直接去接待下一位客人。</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结论：一旦某个条件满足，程序会执行其代码块，然后跳出整个 </a:t>
            </a:r>
            <a:r>
              <a:rPr lang="en-US" altLang="zh-CN" sz="2000" dirty="0">
                <a:solidFill>
                  <a:srgbClr val="C00000"/>
                </a:solidFill>
                <a:effectLst/>
                <a:latin typeface="Consolas" panose="020B0609020204030204" pitchFamily="49" charset="0"/>
                <a:ea typeface="微软雅黑" panose="020B0503020204020204" pitchFamily="34" charset="-122"/>
              </a:rPr>
              <a:t>if-else </a:t>
            </a:r>
            <a:r>
              <a:rPr lang="en-US" altLang="zh-CN" sz="2000" dirty="0" err="1">
                <a:solidFill>
                  <a:srgbClr val="C00000"/>
                </a:solidFill>
                <a:effectLst/>
                <a:latin typeface="Consolas" panose="020B0609020204030204" pitchFamily="49" charset="0"/>
                <a:ea typeface="微软雅黑" panose="020B0503020204020204" pitchFamily="34" charset="-122"/>
              </a:rPr>
              <a:t>if-else</a:t>
            </a:r>
            <a:r>
              <a:rPr lang="zh-CN" altLang="en-US" sz="2000" dirty="0">
                <a:effectLst/>
                <a:latin typeface="Consolas" panose="020B0609020204030204" pitchFamily="49" charset="0"/>
                <a:ea typeface="微软雅黑" panose="020B0503020204020204" pitchFamily="34" charset="-122"/>
              </a:rPr>
              <a:t> 结构。</a:t>
            </a:r>
          </a:p>
        </p:txBody>
      </p:sp>
    </p:spTree>
    <p:extLst>
      <p:ext uri="{BB962C8B-B14F-4D97-AF65-F5344CB8AC3E}">
        <p14:creationId xmlns:p14="http://schemas.microsoft.com/office/powerpoint/2010/main" val="167221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3" name="文本框 2">
            <a:extLst>
              <a:ext uri="{FF2B5EF4-FFF2-40B4-BE49-F238E27FC236}">
                <a16:creationId xmlns:a16="http://schemas.microsoft.com/office/drawing/2014/main" id="{E33B5A76-E441-AA45-9A65-EA62B8458AC5}"/>
              </a:ext>
            </a:extLst>
          </p:cNvPr>
          <p:cNvSpPr txBox="1"/>
          <p:nvPr/>
        </p:nvSpPr>
        <p:spPr>
          <a:xfrm>
            <a:off x="951865" y="1676400"/>
            <a:ext cx="10288270" cy="4289188"/>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 </a:t>
            </a:r>
            <a:r>
              <a:rPr lang="en-US" altLang="zh-CN" sz="2400" b="1" dirty="0">
                <a:effectLst/>
                <a:latin typeface="Consolas" panose="020B0609020204030204" pitchFamily="49" charset="0"/>
                <a:ea typeface="微软雅黑" panose="020B0503020204020204" pitchFamily="34" charset="-122"/>
              </a:rPr>
              <a:t>2 </a:t>
            </a:r>
            <a:r>
              <a:rPr lang="zh-CN" altLang="en-US" sz="2400" b="1" dirty="0">
                <a:effectLst/>
                <a:latin typeface="Consolas" panose="020B0609020204030204" pitchFamily="49" charset="0"/>
                <a:ea typeface="微软雅黑" panose="020B0503020204020204" pitchFamily="34" charset="-122"/>
              </a:rPr>
              <a:t>步：如果 </a:t>
            </a:r>
            <a:r>
              <a:rPr lang="en-US" altLang="zh-CN" sz="2400" b="1" dirty="0">
                <a:solidFill>
                  <a:srgbClr val="C00000"/>
                </a:solidFill>
                <a:effectLst/>
                <a:latin typeface="Consolas" panose="020B0609020204030204" pitchFamily="49" charset="0"/>
                <a:ea typeface="微软雅黑" panose="020B0503020204020204" pitchFamily="34" charset="-122"/>
              </a:rPr>
              <a:t>if</a:t>
            </a:r>
            <a:r>
              <a:rPr lang="en-US" altLang="zh-CN" sz="2400" b="1" dirty="0">
                <a:effectLst/>
                <a:latin typeface="Consolas" panose="020B0609020204030204" pitchFamily="49" charset="0"/>
                <a:ea typeface="微软雅黑" panose="020B0503020204020204" pitchFamily="34" charset="-122"/>
              </a:rPr>
              <a:t> </a:t>
            </a:r>
            <a:r>
              <a:rPr lang="zh-CN" altLang="en-US" sz="2400" b="1" dirty="0">
                <a:effectLst/>
                <a:latin typeface="Consolas" panose="020B0609020204030204" pitchFamily="49" charset="0"/>
                <a:ea typeface="微软雅黑" panose="020B0503020204020204" pitchFamily="34" charset="-122"/>
              </a:rPr>
              <a:t>不满足，检查第一个 </a:t>
            </a:r>
            <a:r>
              <a:rPr lang="en-US" altLang="zh-CN" sz="2400" b="1" dirty="0">
                <a:solidFill>
                  <a:srgbClr val="C00000"/>
                </a:solidFill>
                <a:effectLst/>
                <a:latin typeface="Consolas" panose="020B0609020204030204" pitchFamily="49" charset="0"/>
                <a:ea typeface="微软雅黑" panose="020B0503020204020204" pitchFamily="34" charset="-122"/>
              </a:rPr>
              <a:t>else if</a:t>
            </a:r>
            <a:endParaRPr lang="en-US" altLang="zh-CN" sz="2400" b="1" dirty="0">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情况</a:t>
            </a:r>
            <a:r>
              <a:rPr lang="en-US" altLang="zh-CN" sz="2000" dirty="0">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：如果“不是” </a:t>
            </a:r>
            <a:r>
              <a:rPr lang="en-US" altLang="zh-CN" sz="2000"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第一个 </a:t>
            </a:r>
            <a:r>
              <a:rPr lang="en-US" altLang="zh-CN" sz="2000" dirty="0">
                <a:solidFill>
                  <a:srgbClr val="C00000"/>
                </a:solidFill>
                <a:effectLst/>
                <a:latin typeface="Consolas" panose="020B0609020204030204" pitchFamily="49" charset="0"/>
                <a:ea typeface="微软雅黑" panose="020B0503020204020204" pitchFamily="34" charset="-122"/>
              </a:rPr>
              <a:t>if</a:t>
            </a:r>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条件为 </a:t>
            </a:r>
            <a:r>
              <a:rPr lang="en-US" altLang="zh-CN" sz="2000" dirty="0">
                <a:solidFill>
                  <a:srgbClr val="C00000"/>
                </a:solidFill>
                <a:effectLst/>
                <a:latin typeface="Consolas" panose="020B0609020204030204" pitchFamily="49" charset="0"/>
                <a:ea typeface="微软雅黑" panose="020B0503020204020204" pitchFamily="34" charset="-122"/>
              </a:rPr>
              <a:t>false</a:t>
            </a:r>
            <a:r>
              <a:rPr lang="en-US" altLang="zh-CN" sz="2000" dirty="0">
                <a:effectLst/>
                <a:latin typeface="Consolas" panose="020B0609020204030204" pitchFamily="49" charset="0"/>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保安的思路是：好，你既然不是顶级</a:t>
            </a:r>
            <a:r>
              <a:rPr lang="en-US" altLang="zh-CN" sz="2000" dirty="0">
                <a:effectLst/>
                <a:latin typeface="Consolas" panose="020B0609020204030204" pitchFamily="49" charset="0"/>
                <a:ea typeface="微软雅黑" panose="020B0503020204020204" pitchFamily="34" charset="-122"/>
              </a:rPr>
              <a:t>VIP</a:t>
            </a:r>
            <a:r>
              <a:rPr lang="zh-CN" altLang="en-US" sz="2000" dirty="0">
                <a:effectLst/>
                <a:latin typeface="Consolas" panose="020B0609020204030204" pitchFamily="49" charset="0"/>
                <a:ea typeface="微软雅黑" panose="020B0503020204020204" pitchFamily="34" charset="-122"/>
              </a:rPr>
              <a:t>。那么，我们再看看，你是普通</a:t>
            </a:r>
            <a:r>
              <a:rPr lang="en-US" altLang="zh-CN" sz="2000" dirty="0">
                <a:effectLst/>
                <a:latin typeface="Consolas" panose="020B0609020204030204" pitchFamily="49" charset="0"/>
                <a:ea typeface="微软雅黑" panose="020B0503020204020204" pitchFamily="34" charset="-122"/>
              </a:rPr>
              <a:t>VIP</a:t>
            </a:r>
            <a:r>
              <a:rPr lang="zh-CN" altLang="en-US" sz="2000" dirty="0">
                <a:effectLst/>
                <a:latin typeface="Consolas" panose="020B0609020204030204" pitchFamily="49" charset="0"/>
                <a:ea typeface="微软雅黑" panose="020B0503020204020204" pitchFamily="34" charset="-122"/>
              </a:rPr>
              <a:t>吗？ </a:t>
            </a:r>
            <a:r>
              <a:rPr lang="en-US" altLang="zh-CN" sz="2000" dirty="0">
                <a:effectLst/>
                <a:latin typeface="Consolas" panose="020B0609020204030204" pitchFamily="49" charset="0"/>
                <a:ea typeface="微软雅黑" panose="020B0503020204020204" pitchFamily="34" charset="-122"/>
              </a:rPr>
              <a:t>( </a:t>
            </a:r>
            <a:r>
              <a:rPr lang="en-US" altLang="zh-CN" sz="2000" dirty="0">
                <a:solidFill>
                  <a:srgbClr val="C00000"/>
                </a:solidFill>
                <a:effectLst/>
                <a:latin typeface="Consolas" panose="020B0609020204030204" pitchFamily="49" charset="0"/>
                <a:ea typeface="微软雅黑" panose="020B0503020204020204" pitchFamily="34" charset="-122"/>
              </a:rPr>
              <a:t>else if (</a:t>
            </a:r>
            <a:r>
              <a:rPr lang="zh-CN" altLang="en-US" sz="2000" dirty="0">
                <a:solidFill>
                  <a:srgbClr val="C00000"/>
                </a:solidFill>
                <a:effectLst/>
                <a:latin typeface="Consolas" panose="020B0609020204030204" pitchFamily="49" charset="0"/>
                <a:ea typeface="微软雅黑" panose="020B0503020204020204" pitchFamily="34" charset="-122"/>
              </a:rPr>
              <a:t>是普通</a:t>
            </a:r>
            <a:r>
              <a:rPr lang="en-US" altLang="zh-CN" sz="2000" dirty="0">
                <a:solidFill>
                  <a:srgbClr val="C00000"/>
                </a:solidFill>
                <a:effectLst/>
                <a:latin typeface="Consolas" panose="020B0609020204030204" pitchFamily="49" charset="0"/>
                <a:ea typeface="微软雅黑" panose="020B0503020204020204" pitchFamily="34" charset="-122"/>
              </a:rPr>
              <a:t>VIP</a:t>
            </a:r>
            <a:r>
              <a:rPr lang="zh-CN" altLang="en-US" sz="2000" dirty="0">
                <a:solidFill>
                  <a:srgbClr val="C00000"/>
                </a:solidFill>
                <a:effectLst/>
                <a:latin typeface="Consolas" panose="020B0609020204030204" pitchFamily="49" charset="0"/>
                <a:ea typeface="微软雅黑" panose="020B0503020204020204" pitchFamily="34" charset="-122"/>
              </a:rPr>
              <a:t>吗</a:t>
            </a:r>
            <a:r>
              <a:rPr lang="en-US" altLang="zh-CN" sz="2000" dirty="0">
                <a:solidFill>
                  <a:srgbClr val="C00000"/>
                </a:solidFill>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a:t>
            </a:r>
          </a:p>
          <a:p>
            <a:pPr marL="742950" lvl="1" indent="-285750">
              <a:lnSpc>
                <a:spcPct val="15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else if</a:t>
            </a:r>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的字面意思就是“</a:t>
            </a:r>
            <a:r>
              <a:rPr lang="zh-CN" altLang="en-US" sz="2000" b="1" dirty="0">
                <a:effectLst/>
                <a:latin typeface="Consolas" panose="020B0609020204030204" pitchFamily="49" charset="0"/>
                <a:ea typeface="微软雅黑" panose="020B0503020204020204" pitchFamily="34" charset="-122"/>
              </a:rPr>
              <a:t>否则，如果</a:t>
            </a:r>
            <a:r>
              <a:rPr lang="en-US" altLang="zh-CN" sz="2000" b="1"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”。这里的否则，如果的</a:t>
            </a:r>
            <a:r>
              <a:rPr lang="zh-CN" altLang="en-US" sz="2000" dirty="0">
                <a:latin typeface="Consolas" panose="020B0609020204030204" pitchFamily="49" charset="0"/>
                <a:ea typeface="微软雅黑" panose="020B0503020204020204" pitchFamily="34" charset="-122"/>
              </a:rPr>
              <a:t>意思是</a:t>
            </a:r>
            <a:r>
              <a:rPr lang="zh-CN" altLang="en-US" sz="2000" dirty="0">
                <a:effectLst/>
                <a:latin typeface="Consolas" panose="020B0609020204030204" pitchFamily="49" charset="0"/>
                <a:ea typeface="微软雅黑" panose="020B0503020204020204" pitchFamily="34" charset="-122"/>
              </a:rPr>
              <a:t>：我们已经确认了前面的条件都不满足。</a:t>
            </a:r>
            <a:r>
              <a:rPr lang="zh-CN" altLang="en-US" sz="2000" dirty="0">
                <a:latin typeface="Consolas" panose="020B0609020204030204" pitchFamily="49" charset="0"/>
                <a:ea typeface="微软雅黑" panose="020B0503020204020204" pitchFamily="34" charset="-122"/>
              </a:rPr>
              <a:t>既然不满足</a:t>
            </a:r>
            <a:r>
              <a:rPr lang="zh-CN" altLang="en-US" sz="2000" dirty="0">
                <a:effectLst/>
                <a:latin typeface="Consolas" panose="020B0609020204030204" pitchFamily="49" charset="0"/>
                <a:ea typeface="微软雅黑" panose="020B0503020204020204" pitchFamily="34" charset="-122"/>
              </a:rPr>
              <a:t>前面的条件，那么我们再通过一个 </a:t>
            </a:r>
            <a:r>
              <a:rPr lang="en-US" altLang="zh-CN" sz="2000" dirty="0">
                <a:effectLst/>
                <a:latin typeface="Consolas" panose="020B0609020204030204" pitchFamily="49" charset="0"/>
                <a:ea typeface="微软雅黑" panose="020B0503020204020204" pitchFamily="34" charset="-122"/>
              </a:rPr>
              <a:t>if </a:t>
            </a:r>
            <a:r>
              <a:rPr lang="zh-CN" altLang="en-US" sz="2000" dirty="0">
                <a:effectLst/>
                <a:latin typeface="Consolas" panose="020B0609020204030204" pitchFamily="49" charset="0"/>
                <a:ea typeface="微软雅黑" panose="020B0503020204020204" pitchFamily="34" charset="-122"/>
              </a:rPr>
              <a:t>再进行一次判断看是否满足这个次一等的条件。</a:t>
            </a:r>
          </a:p>
          <a:p>
            <a:pPr marL="742950" lvl="1" indent="-285750">
              <a:lnSpc>
                <a:spcPct val="150000"/>
              </a:lnSpc>
              <a:buClr>
                <a:srgbClr val="000000"/>
              </a:buClr>
              <a:buFont typeface="微软雅黑" panose="020B0503020204020204" pitchFamily="34" charset="-122"/>
              <a:buChar char="•"/>
            </a:pPr>
            <a:r>
              <a:rPr lang="zh-CN" altLang="en-US" sz="2000" b="1" dirty="0">
                <a:effectLst/>
                <a:latin typeface="Consolas" panose="020B0609020204030204" pitchFamily="49" charset="0"/>
                <a:ea typeface="微软雅黑" panose="020B0503020204020204" pitchFamily="34" charset="-122"/>
              </a:rPr>
              <a:t>如果这个 </a:t>
            </a:r>
            <a:r>
              <a:rPr lang="en-US" altLang="zh-CN" sz="2000" b="1" dirty="0">
                <a:solidFill>
                  <a:srgbClr val="C00000"/>
                </a:solidFill>
                <a:effectLst/>
                <a:latin typeface="Consolas" panose="020B0609020204030204" pitchFamily="49" charset="0"/>
                <a:ea typeface="微软雅黑" panose="020B0503020204020204" pitchFamily="34" charset="-122"/>
              </a:rPr>
              <a:t>else if</a:t>
            </a:r>
            <a:r>
              <a:rPr lang="en-US" altLang="zh-CN" sz="2000" b="1" dirty="0">
                <a:effectLst/>
                <a:latin typeface="Consolas" panose="020B0609020204030204" pitchFamily="49" charset="0"/>
                <a:ea typeface="微软雅黑" panose="020B0503020204020204" pitchFamily="34" charset="-122"/>
              </a:rPr>
              <a:t> </a:t>
            </a:r>
            <a:r>
              <a:rPr lang="zh-CN" altLang="en-US" sz="2000" b="1" dirty="0">
                <a:effectLst/>
                <a:latin typeface="Consolas" panose="020B0609020204030204" pitchFamily="49" charset="0"/>
                <a:ea typeface="微软雅黑" panose="020B0503020204020204" pitchFamily="34" charset="-122"/>
              </a:rPr>
              <a:t>的条件是 </a:t>
            </a:r>
            <a:r>
              <a:rPr lang="en-US" altLang="zh-CN" sz="2000" b="1" dirty="0">
                <a:solidFill>
                  <a:srgbClr val="C00000"/>
                </a:solidFill>
                <a:effectLst/>
                <a:latin typeface="Consolas" panose="020B0609020204030204" pitchFamily="49" charset="0"/>
                <a:ea typeface="微软雅黑" panose="020B0503020204020204" pitchFamily="34" charset="-122"/>
              </a:rPr>
              <a:t>true</a:t>
            </a:r>
            <a:r>
              <a:rPr lang="zh-CN" altLang="en-US" sz="2000" dirty="0">
                <a:effectLst/>
                <a:latin typeface="Consolas" panose="020B0609020204030204" pitchFamily="49" charset="0"/>
                <a:ea typeface="微软雅黑" panose="020B0503020204020204" pitchFamily="34" charset="-122"/>
              </a:rPr>
              <a:t>：保安会带他去二层卡座，然后同样地，工作完成，跳出整个结构。</a:t>
            </a:r>
          </a:p>
        </p:txBody>
      </p:sp>
    </p:spTree>
    <p:extLst>
      <p:ext uri="{BB962C8B-B14F-4D97-AF65-F5344CB8AC3E}">
        <p14:creationId xmlns:p14="http://schemas.microsoft.com/office/powerpoint/2010/main" val="188587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3" name="文本框 2">
            <a:extLst>
              <a:ext uri="{FF2B5EF4-FFF2-40B4-BE49-F238E27FC236}">
                <a16:creationId xmlns:a16="http://schemas.microsoft.com/office/drawing/2014/main" id="{E33B5A76-E441-AA45-9A65-EA62B8458AC5}"/>
              </a:ext>
            </a:extLst>
          </p:cNvPr>
          <p:cNvSpPr txBox="1"/>
          <p:nvPr/>
        </p:nvSpPr>
        <p:spPr>
          <a:xfrm>
            <a:off x="951865" y="1752600"/>
            <a:ext cx="10288270" cy="3802003"/>
          </a:xfrm>
          <a:prstGeom prst="rect">
            <a:avLst/>
          </a:prstGeom>
          <a:solidFill>
            <a:schemeClr val="accent4">
              <a:lumMod val="20000"/>
              <a:lumOff val="80000"/>
            </a:schemeClr>
          </a:solidFill>
        </p:spPr>
        <p:txBody>
          <a:bodyPr wrap="square">
            <a:spAutoFit/>
          </a:bodyPr>
          <a:lstStyle/>
          <a:p>
            <a:pPr>
              <a:lnSpc>
                <a:spcPct val="200000"/>
              </a:lnSpc>
            </a:pPr>
            <a:r>
              <a:rPr lang="zh-CN" altLang="en-US" sz="2800" b="1" dirty="0">
                <a:effectLst/>
                <a:latin typeface="Consolas" panose="020B0609020204030204" pitchFamily="49" charset="0"/>
                <a:ea typeface="微软雅黑" panose="020B0503020204020204" pitchFamily="34" charset="-122"/>
              </a:rPr>
              <a:t>第 </a:t>
            </a:r>
            <a:r>
              <a:rPr lang="en-US" altLang="zh-CN" sz="2800" b="1" dirty="0">
                <a:effectLst/>
                <a:latin typeface="Consolas" panose="020B0609020204030204" pitchFamily="49" charset="0"/>
                <a:ea typeface="微软雅黑" panose="020B0503020204020204" pitchFamily="34" charset="-122"/>
              </a:rPr>
              <a:t>3 </a:t>
            </a:r>
            <a:r>
              <a:rPr lang="zh-CN" altLang="en-US" sz="2800" b="1" dirty="0">
                <a:effectLst/>
                <a:latin typeface="Consolas" panose="020B0609020204030204" pitchFamily="49" charset="0"/>
                <a:ea typeface="微软雅黑" panose="020B0503020204020204" pitchFamily="34" charset="-122"/>
              </a:rPr>
              <a:t>步：依次检查后续的 </a:t>
            </a:r>
            <a:r>
              <a:rPr lang="en-US" altLang="zh-CN" sz="2800" b="1" dirty="0">
                <a:solidFill>
                  <a:srgbClr val="C00000"/>
                </a:solidFill>
                <a:effectLst/>
                <a:latin typeface="Consolas" panose="020B0609020204030204" pitchFamily="49" charset="0"/>
                <a:ea typeface="微软雅黑" panose="020B0503020204020204" pitchFamily="34" charset="-122"/>
              </a:rPr>
              <a:t>else if</a:t>
            </a:r>
            <a:endParaRPr lang="en-US" altLang="zh-CN" sz="2800" b="1" dirty="0">
              <a:effectLst/>
              <a:latin typeface="Consolas" panose="020B0609020204030204" pitchFamily="49" charset="0"/>
              <a:ea typeface="微软雅黑" panose="020B0503020204020204" pitchFamily="34" charset="-122"/>
            </a:endParaRPr>
          </a:p>
          <a:p>
            <a:pPr indent="-285750">
              <a:lnSpc>
                <a:spcPct val="20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如果客人既不是顶级</a:t>
            </a:r>
            <a:r>
              <a:rPr lang="en-US" altLang="zh-CN" sz="2400" dirty="0">
                <a:effectLst/>
                <a:latin typeface="Consolas" panose="020B0609020204030204" pitchFamily="49" charset="0"/>
                <a:ea typeface="微软雅黑" panose="020B0503020204020204" pitchFamily="34" charset="-122"/>
              </a:rPr>
              <a:t>VIP</a:t>
            </a:r>
            <a:r>
              <a:rPr lang="zh-CN" altLang="en-US" sz="2400" dirty="0">
                <a:effectLst/>
                <a:latin typeface="Consolas" panose="020B0609020204030204" pitchFamily="49" charset="0"/>
                <a:ea typeface="微软雅黑" panose="020B0503020204020204" pitchFamily="34" charset="-122"/>
              </a:rPr>
              <a:t>，也不是普通</a:t>
            </a:r>
            <a:r>
              <a:rPr lang="en-US" altLang="zh-CN" sz="2400" dirty="0">
                <a:effectLst/>
                <a:latin typeface="Consolas" panose="020B0609020204030204" pitchFamily="49" charset="0"/>
                <a:ea typeface="微软雅黑" panose="020B0503020204020204" pitchFamily="34" charset="-122"/>
              </a:rPr>
              <a:t>VIP</a:t>
            </a:r>
            <a:r>
              <a:rPr lang="zh-CN" altLang="en-US" sz="2400" dirty="0">
                <a:effectLst/>
                <a:latin typeface="Consolas" panose="020B0609020204030204" pitchFamily="49" charset="0"/>
                <a:ea typeface="微软雅黑" panose="020B0503020204020204" pitchFamily="34" charset="-122"/>
              </a:rPr>
              <a:t>，保安会继续这个流程，检查下一个 </a:t>
            </a:r>
            <a:r>
              <a:rPr lang="en-US" altLang="zh-CN" sz="2400" dirty="0">
                <a:solidFill>
                  <a:srgbClr val="C00000"/>
                </a:solidFill>
                <a:effectLst/>
                <a:latin typeface="Consolas" panose="020B0609020204030204" pitchFamily="49" charset="0"/>
                <a:ea typeface="微软雅黑" panose="020B0503020204020204" pitchFamily="34" charset="-122"/>
              </a:rPr>
              <a:t>else if</a:t>
            </a:r>
            <a:r>
              <a:rPr lang="zh-CN" altLang="en-US" sz="2400" dirty="0">
                <a:effectLst/>
                <a:latin typeface="Consolas" panose="020B0609020204030204" pitchFamily="49" charset="0"/>
                <a:ea typeface="微软雅黑" panose="020B0503020204020204" pitchFamily="34" charset="-122"/>
              </a:rPr>
              <a:t>：好吧，你也不是</a:t>
            </a:r>
            <a:r>
              <a:rPr lang="en-US" altLang="zh-CN" sz="2400" dirty="0">
                <a:effectLst/>
                <a:latin typeface="Consolas" panose="020B0609020204030204" pitchFamily="49" charset="0"/>
                <a:ea typeface="微软雅黑" panose="020B0503020204020204" pitchFamily="34" charset="-122"/>
              </a:rPr>
              <a:t>VIP</a:t>
            </a:r>
            <a:r>
              <a:rPr lang="zh-CN" altLang="en-US" sz="2400" dirty="0">
                <a:effectLst/>
                <a:latin typeface="Consolas" panose="020B0609020204030204" pitchFamily="49" charset="0"/>
                <a:ea typeface="微软雅黑" panose="020B0503020204020204" pitchFamily="34" charset="-122"/>
              </a:rPr>
              <a:t>。那么，你的名字在邀请的宾客名单上吗？</a:t>
            </a:r>
            <a:r>
              <a:rPr lang="en-US" altLang="zh-CN" sz="2400" dirty="0">
                <a:effectLst/>
                <a:latin typeface="Consolas" panose="020B0609020204030204" pitchFamily="49" charset="0"/>
                <a:ea typeface="微软雅黑" panose="020B0503020204020204" pitchFamily="34" charset="-122"/>
              </a:rPr>
              <a:t>( </a:t>
            </a:r>
            <a:r>
              <a:rPr lang="en-US" altLang="zh-CN" sz="2400" dirty="0">
                <a:solidFill>
                  <a:srgbClr val="C00000"/>
                </a:solidFill>
                <a:effectLst/>
                <a:latin typeface="Consolas" panose="020B0609020204030204" pitchFamily="49" charset="0"/>
                <a:ea typeface="微软雅黑" panose="020B0503020204020204" pitchFamily="34" charset="-122"/>
              </a:rPr>
              <a:t>else if (</a:t>
            </a:r>
            <a:r>
              <a:rPr lang="zh-CN" altLang="en-US" sz="2400" dirty="0">
                <a:solidFill>
                  <a:srgbClr val="C00000"/>
                </a:solidFill>
                <a:effectLst/>
                <a:latin typeface="Consolas" panose="020B0609020204030204" pitchFamily="49" charset="0"/>
                <a:ea typeface="微软雅黑" panose="020B0503020204020204" pitchFamily="34" charset="-122"/>
              </a:rPr>
              <a:t>是邀请的宾客吗</a:t>
            </a:r>
            <a:r>
              <a:rPr lang="en-US" altLang="zh-CN" sz="2400" dirty="0">
                <a:solidFill>
                  <a:srgbClr val="C00000"/>
                </a:solidFill>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a:t>
            </a:r>
          </a:p>
          <a:p>
            <a:pPr indent="-285750">
              <a:lnSpc>
                <a:spcPct val="200000"/>
              </a:lnSpc>
              <a:buClr>
                <a:srgbClr val="000000"/>
              </a:buClr>
              <a:buFont typeface="微软雅黑" panose="020B0503020204020204" pitchFamily="34" charset="-122"/>
              <a:buChar char="•"/>
            </a:pPr>
            <a:r>
              <a:rPr lang="zh-CN" altLang="en-US" sz="2400" b="1" dirty="0">
                <a:effectLst/>
                <a:latin typeface="Consolas" panose="020B0609020204030204" pitchFamily="49" charset="0"/>
                <a:ea typeface="微软雅黑" panose="020B0503020204020204" pitchFamily="34" charset="-122"/>
              </a:rPr>
              <a:t>这个过程会一直持续下去，直到找到一个满足条件的 </a:t>
            </a:r>
            <a:r>
              <a:rPr lang="en-US" altLang="zh-CN" sz="2400" b="1" dirty="0">
                <a:solidFill>
                  <a:srgbClr val="C00000"/>
                </a:solidFill>
                <a:effectLst/>
                <a:latin typeface="Consolas" panose="020B0609020204030204" pitchFamily="49" charset="0"/>
                <a:ea typeface="微软雅黑" panose="020B0503020204020204" pitchFamily="34" charset="-122"/>
              </a:rPr>
              <a:t>else if</a:t>
            </a:r>
            <a:r>
              <a:rPr lang="zh-CN" altLang="en-US" sz="2400" b="1"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256991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4" name="文本框 3">
            <a:extLst>
              <a:ext uri="{FF2B5EF4-FFF2-40B4-BE49-F238E27FC236}">
                <a16:creationId xmlns:a16="http://schemas.microsoft.com/office/drawing/2014/main" id="{BC59AA80-8A07-349E-81F4-8410AF4DC7CF}"/>
              </a:ext>
            </a:extLst>
          </p:cNvPr>
          <p:cNvSpPr txBox="1"/>
          <p:nvPr/>
        </p:nvSpPr>
        <p:spPr>
          <a:xfrm>
            <a:off x="990600" y="1539945"/>
            <a:ext cx="10363200" cy="4556055"/>
          </a:xfrm>
          <a:prstGeom prst="rect">
            <a:avLst/>
          </a:prstGeom>
          <a:solidFill>
            <a:schemeClr val="accent6">
              <a:lumMod val="20000"/>
              <a:lumOff val="80000"/>
            </a:schemeClr>
          </a:solidFill>
        </p:spPr>
        <p:txBody>
          <a:bodyPr wrap="square">
            <a:spAutoFit/>
          </a:bodyPr>
          <a:lstStyle/>
          <a:p>
            <a:pPr>
              <a:lnSpc>
                <a:spcPct val="150000"/>
              </a:lnSpc>
            </a:pPr>
            <a:r>
              <a:rPr lang="zh-CN" altLang="en-US" sz="2800" b="1" dirty="0">
                <a:effectLst/>
                <a:latin typeface="Consolas" panose="020B0609020204030204" pitchFamily="49" charset="0"/>
                <a:ea typeface="微软雅黑" panose="020B0503020204020204" pitchFamily="34" charset="-122"/>
              </a:rPr>
              <a:t>第 </a:t>
            </a:r>
            <a:r>
              <a:rPr lang="en-US" altLang="zh-CN" sz="2800" b="1" dirty="0">
                <a:effectLst/>
                <a:latin typeface="Consolas" panose="020B0609020204030204" pitchFamily="49" charset="0"/>
                <a:ea typeface="微软雅黑" panose="020B0503020204020204" pitchFamily="34" charset="-122"/>
              </a:rPr>
              <a:t>4</a:t>
            </a:r>
            <a:r>
              <a:rPr lang="en-US" altLang="zh-CN" sz="2800" b="1" dirty="0">
                <a:latin typeface="Consolas" panose="020B0609020204030204" pitchFamily="49" charset="0"/>
                <a:ea typeface="微软雅黑" panose="020B0503020204020204" pitchFamily="34" charset="-122"/>
              </a:rPr>
              <a:t> </a:t>
            </a:r>
            <a:r>
              <a:rPr lang="zh-CN" altLang="en-US" sz="2800" b="1" dirty="0">
                <a:effectLst/>
                <a:latin typeface="Consolas" panose="020B0609020204030204" pitchFamily="49" charset="0"/>
                <a:ea typeface="微软雅黑" panose="020B0503020204020204" pitchFamily="34" charset="-122"/>
              </a:rPr>
              <a:t>步：执行最后的 </a:t>
            </a:r>
            <a:r>
              <a:rPr lang="en-US" altLang="zh-CN" sz="2800" b="1" dirty="0">
                <a:solidFill>
                  <a:srgbClr val="C00000"/>
                </a:solidFill>
                <a:effectLst/>
                <a:latin typeface="Consolas" panose="020B0609020204030204" pitchFamily="49" charset="0"/>
                <a:ea typeface="微软雅黑" panose="020B0503020204020204" pitchFamily="34" charset="-122"/>
              </a:rPr>
              <a:t>else</a:t>
            </a:r>
            <a:endParaRPr lang="zh-CN" altLang="en-US" sz="2800" b="1" dirty="0">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如果保安把所有的 </a:t>
            </a:r>
            <a:r>
              <a:rPr lang="en-US" altLang="zh-CN" sz="2400" dirty="0">
                <a:solidFill>
                  <a:srgbClr val="C00000"/>
                </a:solidFill>
                <a:effectLst/>
                <a:latin typeface="Consolas" panose="020B0609020204030204" pitchFamily="49" charset="0"/>
                <a:ea typeface="微软雅黑" panose="020B0503020204020204" pitchFamily="34" charset="-122"/>
              </a:rPr>
              <a:t>if</a:t>
            </a:r>
            <a:r>
              <a:rPr lang="zh-CN" altLang="en-US" sz="2400" dirty="0">
                <a:effectLst/>
                <a:latin typeface="Consolas" panose="020B0609020204030204" pitchFamily="49" charset="0"/>
                <a:ea typeface="微软雅黑" panose="020B0503020204020204" pitchFamily="34" charset="-122"/>
              </a:rPr>
              <a:t> 和 </a:t>
            </a:r>
            <a:r>
              <a:rPr lang="en-US" altLang="zh-CN" sz="2400" dirty="0">
                <a:solidFill>
                  <a:srgbClr val="C00000"/>
                </a:solidFill>
                <a:effectLst/>
                <a:latin typeface="Consolas" panose="020B0609020204030204" pitchFamily="49" charset="0"/>
                <a:ea typeface="微软雅黑" panose="020B0503020204020204" pitchFamily="34" charset="-122"/>
              </a:rPr>
              <a:t>else if</a:t>
            </a:r>
            <a:r>
              <a:rPr lang="zh-CN" altLang="en-US" sz="2400" dirty="0">
                <a:effectLst/>
                <a:latin typeface="Consolas" panose="020B0609020204030204" pitchFamily="49" charset="0"/>
                <a:ea typeface="微软雅黑" panose="020B0503020204020204" pitchFamily="34" charset="-122"/>
              </a:rPr>
              <a:t> 条件都检查完了，发现这位客人哪个身份都不符合。</a:t>
            </a: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这时，就会执行最后的 </a:t>
            </a:r>
            <a:r>
              <a:rPr lang="en-US" altLang="zh-CN" sz="2400" dirty="0">
                <a:solidFill>
                  <a:srgbClr val="C00000"/>
                </a:solidFill>
                <a:effectLst/>
                <a:latin typeface="Consolas" panose="020B0609020204030204" pitchFamily="49" charset="0"/>
                <a:ea typeface="微软雅黑" panose="020B0503020204020204" pitchFamily="34" charset="-122"/>
              </a:rPr>
              <a:t>else</a:t>
            </a:r>
            <a:r>
              <a:rPr lang="zh-CN" altLang="en-US" sz="2400" dirty="0">
                <a:effectLst/>
                <a:latin typeface="Consolas" panose="020B0609020204030204" pitchFamily="49" charset="0"/>
                <a:ea typeface="微软雅黑" panose="020B0503020204020204" pitchFamily="34" charset="-122"/>
              </a:rPr>
              <a:t> 分支。</a:t>
            </a:r>
            <a:r>
              <a:rPr lang="en-US" altLang="zh-CN" sz="2400" dirty="0">
                <a:solidFill>
                  <a:srgbClr val="C00000"/>
                </a:solidFill>
                <a:effectLst/>
                <a:latin typeface="Consolas" panose="020B0609020204030204" pitchFamily="49" charset="0"/>
                <a:ea typeface="微软雅黑" panose="020B0503020204020204" pitchFamily="34" charset="-122"/>
              </a:rPr>
              <a:t>else</a:t>
            </a:r>
            <a:r>
              <a:rPr lang="zh-CN" altLang="en-US" sz="2400" dirty="0">
                <a:effectLst/>
                <a:latin typeface="Consolas" panose="020B0609020204030204" pitchFamily="49" charset="0"/>
                <a:ea typeface="微软雅黑" panose="020B0503020204020204" pitchFamily="34" charset="-122"/>
              </a:rPr>
              <a:t> 就像是规则手册的最后一页，上面写着：处理所有上述情况之外的人。</a:t>
            </a: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保安会告诉他：抱歉，您不能进入（执行 </a:t>
            </a:r>
            <a:r>
              <a:rPr lang="en-US" altLang="zh-CN" sz="2400" dirty="0">
                <a:solidFill>
                  <a:srgbClr val="C00000"/>
                </a:solidFill>
                <a:effectLst/>
                <a:latin typeface="Consolas" panose="020B0609020204030204" pitchFamily="49" charset="0"/>
                <a:ea typeface="微软雅黑" panose="020B0503020204020204" pitchFamily="34" charset="-122"/>
              </a:rPr>
              <a:t>else</a:t>
            </a:r>
            <a:r>
              <a:rPr lang="zh-CN" altLang="en-US" sz="2400" dirty="0">
                <a:effectLst/>
                <a:latin typeface="Consolas" panose="020B0609020204030204" pitchFamily="49" charset="0"/>
                <a:ea typeface="微软雅黑" panose="020B0503020204020204" pitchFamily="34" charset="-122"/>
              </a:rPr>
              <a:t> 对应的代码块）。</a:t>
            </a:r>
          </a:p>
          <a:p>
            <a:pPr indent="-285750">
              <a:lnSpc>
                <a:spcPct val="150000"/>
              </a:lnSpc>
              <a:buClr>
                <a:srgbClr val="000000"/>
              </a:buClr>
              <a:buFont typeface="Consolas" panose="020B0609020204030204" pitchFamily="49" charset="0"/>
              <a:buChar char="•"/>
            </a:pPr>
            <a:r>
              <a:rPr lang="en-US" altLang="zh-CN" sz="2400" dirty="0">
                <a:solidFill>
                  <a:srgbClr val="C00000"/>
                </a:solidFill>
                <a:effectLst/>
                <a:latin typeface="Consolas" panose="020B0609020204030204" pitchFamily="49" charset="0"/>
                <a:ea typeface="微软雅黑" panose="020B0503020204020204" pitchFamily="34" charset="-122"/>
              </a:rPr>
              <a:t>else</a:t>
            </a:r>
            <a:r>
              <a:rPr lang="zh-CN" altLang="en-US" sz="2400" dirty="0">
                <a:effectLst/>
                <a:latin typeface="Consolas" panose="020B0609020204030204" pitchFamily="49" charset="0"/>
                <a:ea typeface="微软雅黑" panose="020B0503020204020204" pitchFamily="34" charset="-122"/>
              </a:rPr>
              <a:t> 不需要条件，因为它就是用来“兜底”的，负责处理所有剩下的可能性。</a:t>
            </a:r>
          </a:p>
        </p:txBody>
      </p:sp>
    </p:spTree>
    <p:extLst>
      <p:ext uri="{BB962C8B-B14F-4D97-AF65-F5344CB8AC3E}">
        <p14:creationId xmlns:p14="http://schemas.microsoft.com/office/powerpoint/2010/main" val="240532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2" name="文本框 1">
            <a:extLst>
              <a:ext uri="{FF2B5EF4-FFF2-40B4-BE49-F238E27FC236}">
                <a16:creationId xmlns:a16="http://schemas.microsoft.com/office/drawing/2014/main" id="{1DEF756E-43DF-DDD7-F9D3-273CC5E75291}"/>
              </a:ext>
            </a:extLst>
          </p:cNvPr>
          <p:cNvSpPr txBox="1"/>
          <p:nvPr/>
        </p:nvSpPr>
        <p:spPr>
          <a:xfrm>
            <a:off x="1219200" y="2819400"/>
            <a:ext cx="5080000" cy="345222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是顶级</a:t>
            </a:r>
            <a:r>
              <a:rPr lang="en-US" altLang="zh-CN" sz="2400" dirty="0">
                <a:solidFill>
                  <a:srgbClr val="000000"/>
                </a:solidFill>
                <a:latin typeface="Consolas" panose="020B0609020204030204" pitchFamily="49" charset="0"/>
              </a:rPr>
              <a:t>VIP</a:t>
            </a:r>
            <a:r>
              <a:rPr lang="zh-CN" altLang="en-US" sz="2400" dirty="0">
                <a:solidFill>
                  <a:srgbClr val="000000"/>
                </a:solidFill>
                <a:latin typeface="Consolas" panose="020B0609020204030204" pitchFamily="49" charset="0"/>
              </a:rPr>
              <a:t>吗</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顶层包厢</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else</a:t>
            </a:r>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是</a:t>
            </a:r>
            <a:r>
              <a:rPr lang="en-US" altLang="zh-CN" sz="2400" dirty="0">
                <a:solidFill>
                  <a:srgbClr val="000000"/>
                </a:solidFill>
                <a:latin typeface="Consolas" panose="020B0609020204030204" pitchFamily="49" charset="0"/>
              </a:rPr>
              <a:t>VIP</a:t>
            </a:r>
            <a:r>
              <a:rPr lang="zh-CN" altLang="en-US" sz="2400" dirty="0">
                <a:solidFill>
                  <a:srgbClr val="000000"/>
                </a:solidFill>
                <a:latin typeface="Consolas" panose="020B0609020204030204" pitchFamily="49" charset="0"/>
              </a:rPr>
              <a:t>吗</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二层卡座</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else</a:t>
            </a:r>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a:t>
            </a:r>
            <a:r>
              <a:rPr lang="zh-CN" altLang="en-US" sz="2400" dirty="0">
                <a:solidFill>
                  <a:srgbClr val="000000"/>
                </a:solidFill>
                <a:latin typeface="Consolas" panose="020B0609020204030204" pitchFamily="49" charset="0"/>
              </a:rPr>
              <a:t>是被邀请的宾客吗</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大厅舞池</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a:t>
            </a:r>
            <a:r>
              <a:rPr lang="en-US" altLang="zh-CN" sz="2400" dirty="0">
                <a:solidFill>
                  <a:srgbClr val="0000FF"/>
                </a:solidFill>
                <a:latin typeface="Consolas" panose="020B0609020204030204" pitchFamily="49" charset="0"/>
              </a:rPr>
              <a:t> else </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不能进入</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
        <p:nvSpPr>
          <p:cNvPr id="5" name="文本框 4">
            <a:extLst>
              <a:ext uri="{FF2B5EF4-FFF2-40B4-BE49-F238E27FC236}">
                <a16:creationId xmlns:a16="http://schemas.microsoft.com/office/drawing/2014/main" id="{1FCE145A-C078-7E14-802C-D769D8B8DBA9}"/>
              </a:ext>
            </a:extLst>
          </p:cNvPr>
          <p:cNvSpPr txBox="1"/>
          <p:nvPr/>
        </p:nvSpPr>
        <p:spPr>
          <a:xfrm>
            <a:off x="1219200" y="1780658"/>
            <a:ext cx="3836255" cy="523220"/>
          </a:xfrm>
          <a:prstGeom prst="rect">
            <a:avLst/>
          </a:prstGeom>
          <a:solidFill>
            <a:schemeClr val="accent2">
              <a:lumMod val="20000"/>
              <a:lumOff val="80000"/>
            </a:schemeClr>
          </a:solidFill>
        </p:spPr>
        <p:txBody>
          <a:bodyPr wrap="square">
            <a:spAutoFit/>
          </a:bodyPr>
          <a:lstStyle/>
          <a:p>
            <a:r>
              <a:rPr lang="zh-CN" altLang="en-US" sz="2800" dirty="0">
                <a:latin typeface="Consolas" panose="020B0609020204030204" pitchFamily="49" charset="0"/>
                <a:ea typeface="微软雅黑" panose="020B0503020204020204" pitchFamily="34" charset="-122"/>
              </a:rPr>
              <a:t>将上述逻辑写为代码：</a:t>
            </a:r>
            <a:endParaRPr lang="zh-CN" altLang="en-US" sz="2800" dirty="0"/>
          </a:p>
        </p:txBody>
      </p:sp>
      <p:sp>
        <p:nvSpPr>
          <p:cNvPr id="6" name="箭头: 右 5">
            <a:extLst>
              <a:ext uri="{FF2B5EF4-FFF2-40B4-BE49-F238E27FC236}">
                <a16:creationId xmlns:a16="http://schemas.microsoft.com/office/drawing/2014/main" id="{2C544FA3-BE78-C71D-4144-21C1D3143B9C}"/>
              </a:ext>
            </a:extLst>
          </p:cNvPr>
          <p:cNvSpPr/>
          <p:nvPr/>
        </p:nvSpPr>
        <p:spPr>
          <a:xfrm>
            <a:off x="4572000" y="2895600"/>
            <a:ext cx="2743200" cy="381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387D9D53-3E66-ABA1-39F8-ADD930499312}"/>
              </a:ext>
            </a:extLst>
          </p:cNvPr>
          <p:cNvSpPr txBox="1"/>
          <p:nvPr/>
        </p:nvSpPr>
        <p:spPr>
          <a:xfrm>
            <a:off x="7620001" y="2819400"/>
            <a:ext cx="2819400" cy="523220"/>
          </a:xfrm>
          <a:prstGeom prst="rect">
            <a:avLst/>
          </a:prstGeom>
          <a:solidFill>
            <a:schemeClr val="accent5">
              <a:lumMod val="20000"/>
              <a:lumOff val="80000"/>
            </a:schemeClr>
          </a:solidFill>
        </p:spPr>
        <p:txBody>
          <a:bodyPr wrap="square">
            <a:spAutoFit/>
          </a:bodyPr>
          <a:lstStyle/>
          <a:p>
            <a:r>
              <a:rPr lang="zh-CN" altLang="en-US" sz="2800" dirty="0">
                <a:latin typeface="Consolas" panose="020B0609020204030204" pitchFamily="49" charset="0"/>
                <a:ea typeface="微软雅黑" panose="020B0503020204020204" pitchFamily="34" charset="-122"/>
              </a:rPr>
              <a:t>如果是顶级</a:t>
            </a:r>
            <a:r>
              <a:rPr lang="en-US" altLang="zh-CN" sz="2800" dirty="0">
                <a:latin typeface="Consolas" panose="020B0609020204030204" pitchFamily="49" charset="0"/>
                <a:ea typeface="微软雅黑" panose="020B0503020204020204" pitchFamily="34" charset="-122"/>
              </a:rPr>
              <a:t>VIP</a:t>
            </a:r>
            <a:endParaRPr lang="zh-CN" altLang="en-US" sz="2800" dirty="0"/>
          </a:p>
        </p:txBody>
      </p:sp>
      <p:sp>
        <p:nvSpPr>
          <p:cNvPr id="8" name="箭头: 右 7">
            <a:extLst>
              <a:ext uri="{FF2B5EF4-FFF2-40B4-BE49-F238E27FC236}">
                <a16:creationId xmlns:a16="http://schemas.microsoft.com/office/drawing/2014/main" id="{6B8E0861-3F40-D92B-EF0E-40ECD483CF1F}"/>
              </a:ext>
            </a:extLst>
          </p:cNvPr>
          <p:cNvSpPr/>
          <p:nvPr/>
        </p:nvSpPr>
        <p:spPr>
          <a:xfrm>
            <a:off x="5055454" y="3657600"/>
            <a:ext cx="2412145" cy="381000"/>
          </a:xfrm>
          <a:prstGeom prst="rightArrow">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4DD3225E-9E9F-2E7A-3190-B01761706133}"/>
              </a:ext>
            </a:extLst>
          </p:cNvPr>
          <p:cNvSpPr txBox="1"/>
          <p:nvPr/>
        </p:nvSpPr>
        <p:spPr>
          <a:xfrm>
            <a:off x="7772400" y="3581400"/>
            <a:ext cx="3124199" cy="523220"/>
          </a:xfrm>
          <a:prstGeom prst="rect">
            <a:avLst/>
          </a:prstGeom>
          <a:solidFill>
            <a:schemeClr val="accent4">
              <a:lumMod val="20000"/>
              <a:lumOff val="80000"/>
            </a:schemeClr>
          </a:solidFill>
        </p:spPr>
        <p:txBody>
          <a:bodyPr wrap="square">
            <a:spAutoFit/>
          </a:bodyPr>
          <a:lstStyle/>
          <a:p>
            <a:r>
              <a:rPr lang="zh-CN" altLang="en-US" sz="2800" dirty="0">
                <a:latin typeface="Consolas" panose="020B0609020204030204" pitchFamily="49" charset="0"/>
                <a:ea typeface="微软雅黑" panose="020B0503020204020204" pitchFamily="34" charset="-122"/>
              </a:rPr>
              <a:t>否则，如果是</a:t>
            </a:r>
            <a:r>
              <a:rPr lang="en-US" altLang="zh-CN" sz="2800" dirty="0">
                <a:latin typeface="Consolas" panose="020B0609020204030204" pitchFamily="49" charset="0"/>
                <a:ea typeface="微软雅黑" panose="020B0503020204020204" pitchFamily="34" charset="-122"/>
              </a:rPr>
              <a:t>VIP</a:t>
            </a:r>
            <a:endParaRPr lang="zh-CN" altLang="en-US" sz="2800" dirty="0"/>
          </a:p>
        </p:txBody>
      </p:sp>
      <p:sp>
        <p:nvSpPr>
          <p:cNvPr id="12" name="箭头: 右 11">
            <a:extLst>
              <a:ext uri="{FF2B5EF4-FFF2-40B4-BE49-F238E27FC236}">
                <a16:creationId xmlns:a16="http://schemas.microsoft.com/office/drawing/2014/main" id="{F6294C37-65D9-0A69-6DFA-6C1B226900F3}"/>
              </a:ext>
            </a:extLst>
          </p:cNvPr>
          <p:cNvSpPr/>
          <p:nvPr/>
        </p:nvSpPr>
        <p:spPr>
          <a:xfrm>
            <a:off x="6172200" y="4343400"/>
            <a:ext cx="2159000" cy="381000"/>
          </a:xfrm>
          <a:prstGeom prst="righ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64A62DC1-801F-4304-6296-E3EDCA06D9B1}"/>
              </a:ext>
            </a:extLst>
          </p:cNvPr>
          <p:cNvSpPr txBox="1"/>
          <p:nvPr/>
        </p:nvSpPr>
        <p:spPr>
          <a:xfrm>
            <a:off x="8534400" y="4267200"/>
            <a:ext cx="2971800" cy="954107"/>
          </a:xfrm>
          <a:prstGeom prst="rect">
            <a:avLst/>
          </a:prstGeom>
          <a:solidFill>
            <a:schemeClr val="accent6">
              <a:lumMod val="20000"/>
              <a:lumOff val="80000"/>
            </a:schemeClr>
          </a:solidFill>
        </p:spPr>
        <p:txBody>
          <a:bodyPr wrap="square">
            <a:spAutoFit/>
          </a:bodyPr>
          <a:lstStyle/>
          <a:p>
            <a:r>
              <a:rPr lang="zh-CN" altLang="en-US" sz="2800" dirty="0">
                <a:latin typeface="Consolas" panose="020B0609020204030204" pitchFamily="49" charset="0"/>
                <a:ea typeface="微软雅黑" panose="020B0503020204020204" pitchFamily="34" charset="-122"/>
              </a:rPr>
              <a:t>否则，如果你是被邀请的宾客</a:t>
            </a:r>
            <a:endParaRPr lang="zh-CN" altLang="en-US" sz="2800" dirty="0"/>
          </a:p>
        </p:txBody>
      </p:sp>
      <p:sp>
        <p:nvSpPr>
          <p:cNvPr id="14" name="箭头: 右 13">
            <a:extLst>
              <a:ext uri="{FF2B5EF4-FFF2-40B4-BE49-F238E27FC236}">
                <a16:creationId xmlns:a16="http://schemas.microsoft.com/office/drawing/2014/main" id="{F8DD9951-DEC5-E7FF-8E83-DE7FD7407B8D}"/>
              </a:ext>
            </a:extLst>
          </p:cNvPr>
          <p:cNvSpPr/>
          <p:nvPr/>
        </p:nvSpPr>
        <p:spPr>
          <a:xfrm>
            <a:off x="2971800" y="5105400"/>
            <a:ext cx="4191000" cy="381000"/>
          </a:xfrm>
          <a:prstGeom prst="rightArrow">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4E7C4567-A293-AE3A-B39E-37E25FCC8684}"/>
              </a:ext>
            </a:extLst>
          </p:cNvPr>
          <p:cNvSpPr txBox="1"/>
          <p:nvPr/>
        </p:nvSpPr>
        <p:spPr>
          <a:xfrm>
            <a:off x="7298634" y="5348944"/>
            <a:ext cx="4207565" cy="523220"/>
          </a:xfrm>
          <a:prstGeom prst="rect">
            <a:avLst/>
          </a:prstGeom>
          <a:solidFill>
            <a:schemeClr val="bg1">
              <a:lumMod val="95000"/>
            </a:schemeClr>
          </a:solidFill>
        </p:spPr>
        <p:txBody>
          <a:bodyPr wrap="square">
            <a:spAutoFit/>
          </a:bodyPr>
          <a:lstStyle/>
          <a:p>
            <a:r>
              <a:rPr lang="zh-CN" altLang="en-US" sz="2800" dirty="0">
                <a:latin typeface="Consolas" panose="020B0609020204030204" pitchFamily="49" charset="0"/>
                <a:ea typeface="微软雅黑" panose="020B0503020204020204" pitchFamily="34" charset="-122"/>
              </a:rPr>
              <a:t>否则你什么都不满足的话</a:t>
            </a:r>
            <a:endParaRPr lang="zh-CN" altLang="en-US" sz="2800" dirty="0"/>
          </a:p>
        </p:txBody>
      </p:sp>
    </p:spTree>
    <p:extLst>
      <p:ext uri="{BB962C8B-B14F-4D97-AF65-F5344CB8AC3E}">
        <p14:creationId xmlns:p14="http://schemas.microsoft.com/office/powerpoint/2010/main" val="2289145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4" name="文本框 3">
            <a:extLst>
              <a:ext uri="{FF2B5EF4-FFF2-40B4-BE49-F238E27FC236}">
                <a16:creationId xmlns:a16="http://schemas.microsoft.com/office/drawing/2014/main" id="{A01FDDAE-EB6D-5AFF-B7CC-925EB540EFCB}"/>
              </a:ext>
            </a:extLst>
          </p:cNvPr>
          <p:cNvSpPr txBox="1"/>
          <p:nvPr/>
        </p:nvSpPr>
        <p:spPr>
          <a:xfrm>
            <a:off x="1333500" y="1334184"/>
            <a:ext cx="9791700" cy="1139736"/>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为了凸显它的价值，我们看看如果没有它，我们会怎么做：</a:t>
            </a:r>
          </a:p>
          <a:p>
            <a:pPr>
              <a:lnSpc>
                <a:spcPct val="150000"/>
              </a:lnSpc>
            </a:pPr>
            <a:r>
              <a:rPr lang="zh-CN" altLang="en-US" sz="2400" b="1" dirty="0">
                <a:effectLst/>
                <a:latin typeface="微软雅黑" panose="020B0503020204020204" pitchFamily="34" charset="-122"/>
                <a:ea typeface="微软雅黑" panose="020B0503020204020204" pitchFamily="34" charset="-122"/>
              </a:rPr>
              <a:t>方案</a:t>
            </a:r>
            <a:r>
              <a:rPr lang="en-US" altLang="zh-CN" sz="2400" b="1" dirty="0">
                <a:effectLst/>
                <a:latin typeface="微软雅黑" panose="020B0503020204020204" pitchFamily="34" charset="-122"/>
                <a:ea typeface="微软雅黑" panose="020B0503020204020204" pitchFamily="34" charset="-122"/>
              </a:rPr>
              <a:t>1</a:t>
            </a:r>
            <a:r>
              <a:rPr lang="zh-CN" altLang="en-US" sz="2400" b="1" dirty="0">
                <a:effectLst/>
                <a:latin typeface="微软雅黑" panose="020B0503020204020204" pitchFamily="34" charset="-122"/>
                <a:ea typeface="微软雅黑" panose="020B0503020204020204" pitchFamily="34" charset="-122"/>
              </a:rPr>
              <a:t>：使用一系列独立的 </a:t>
            </a:r>
            <a:r>
              <a:rPr lang="en-US" altLang="zh-CN" sz="2400" b="1" dirty="0">
                <a:solidFill>
                  <a:srgbClr val="C00000"/>
                </a:solidFill>
                <a:effectLst/>
                <a:latin typeface="Consolas" panose="020B0609020204030204" pitchFamily="49" charset="0"/>
                <a:ea typeface="微软雅黑" panose="020B0503020204020204" pitchFamily="34" charset="-122"/>
              </a:rPr>
              <a:t>if</a:t>
            </a:r>
            <a:r>
              <a:rPr lang="zh-CN" altLang="en-US" sz="2400" b="1" dirty="0">
                <a:effectLst/>
                <a:latin typeface="微软雅黑" panose="020B0503020204020204" pitchFamily="34" charset="-122"/>
                <a:ea typeface="微软雅黑" panose="020B0503020204020204" pitchFamily="34" charset="-122"/>
              </a:rPr>
              <a:t> 语句</a:t>
            </a:r>
            <a:endParaRPr lang="zh-CN" altLang="en-US" sz="2400" dirty="0">
              <a:effectLst/>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8970EF79-DFCA-21A4-185F-A050C1041F5A}"/>
              </a:ext>
            </a:extLst>
          </p:cNvPr>
          <p:cNvSpPr txBox="1"/>
          <p:nvPr/>
        </p:nvSpPr>
        <p:spPr>
          <a:xfrm>
            <a:off x="5181600" y="2934966"/>
            <a:ext cx="5943600" cy="2904193"/>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这有</a:t>
            </a:r>
            <a:r>
              <a:rPr lang="zh-CN" altLang="en-US" sz="2400" dirty="0">
                <a:latin typeface="Consolas" panose="020B0609020204030204" pitchFamily="49" charset="0"/>
                <a:ea typeface="微软雅黑" panose="020B0503020204020204" pitchFamily="34" charset="-122"/>
              </a:rPr>
              <a:t>两个</a:t>
            </a:r>
            <a:r>
              <a:rPr lang="zh-CN" altLang="en-US" sz="2400" b="1" dirty="0">
                <a:effectLst/>
                <a:latin typeface="Consolas" panose="020B0609020204030204" pitchFamily="49" charset="0"/>
                <a:ea typeface="微软雅黑" panose="020B0503020204020204" pitchFamily="34" charset="-122"/>
              </a:rPr>
              <a:t>严重的逻辑错误</a:t>
            </a:r>
            <a:r>
              <a:rPr lang="zh-CN" altLang="en-US" sz="2400" dirty="0">
                <a:effectLst/>
                <a:latin typeface="Consolas" panose="020B0609020204030204" pitchFamily="49" charset="0"/>
                <a:ea typeface="微软雅黑" panose="020B0503020204020204" pitchFamily="34" charset="-122"/>
              </a:rPr>
              <a:t>。</a:t>
            </a:r>
            <a:endParaRPr lang="en-US" altLang="zh-CN" sz="2400" dirty="0">
              <a:effectLst/>
              <a:latin typeface="Consolas" panose="020B0609020204030204" pitchFamily="49" charset="0"/>
              <a:ea typeface="微软雅黑" panose="020B0503020204020204" pitchFamily="34" charset="-122"/>
            </a:endParaRPr>
          </a:p>
          <a:p>
            <a:pPr marL="457200" indent="-457200">
              <a:lnSpc>
                <a:spcPct val="150000"/>
              </a:lnSpc>
              <a:buAutoNum type="arabicPeriod"/>
            </a:pPr>
            <a:r>
              <a:rPr lang="zh-CN" altLang="en-US" sz="2000" dirty="0">
                <a:effectLst/>
                <a:latin typeface="Consolas" panose="020B0609020204030204" pitchFamily="49" charset="0"/>
                <a:ea typeface="微软雅黑" panose="020B0503020204020204" pitchFamily="34" charset="-122"/>
              </a:rPr>
              <a:t>顶级</a:t>
            </a:r>
            <a:r>
              <a:rPr lang="en-US" altLang="zh-CN" sz="2000" dirty="0">
                <a:effectLst/>
                <a:latin typeface="Consolas" panose="020B0609020204030204" pitchFamily="49" charset="0"/>
                <a:ea typeface="微软雅黑" panose="020B0503020204020204" pitchFamily="34" charset="-122"/>
              </a:rPr>
              <a:t>VIP</a:t>
            </a:r>
            <a:r>
              <a:rPr lang="zh-CN" altLang="en-US" sz="2000" dirty="0">
                <a:effectLst/>
                <a:latin typeface="Consolas" panose="020B0609020204030204" pitchFamily="49" charset="0"/>
                <a:ea typeface="微软雅黑" panose="020B0503020204020204" pitchFamily="34" charset="-122"/>
              </a:rPr>
              <a:t>也是</a:t>
            </a:r>
            <a:r>
              <a:rPr lang="en-US" altLang="zh-CN" sz="2000" dirty="0">
                <a:effectLst/>
                <a:latin typeface="Consolas" panose="020B0609020204030204" pitchFamily="49" charset="0"/>
                <a:ea typeface="微软雅黑" panose="020B0503020204020204" pitchFamily="34" charset="-122"/>
              </a:rPr>
              <a:t>VIP</a:t>
            </a:r>
            <a:r>
              <a:rPr lang="zh-CN" altLang="en-US" sz="2000" dirty="0">
                <a:effectLst/>
                <a:latin typeface="Consolas" panose="020B0609020204030204" pitchFamily="49" charset="0"/>
                <a:ea typeface="微软雅黑" panose="020B0503020204020204" pitchFamily="34" charset="-122"/>
              </a:rPr>
              <a:t>的一种，那么他会被告知</a:t>
            </a:r>
            <a:r>
              <a:rPr lang="zh-CN" altLang="en-US" sz="2000" b="1" dirty="0">
                <a:effectLst/>
                <a:latin typeface="Consolas" panose="020B0609020204030204" pitchFamily="49" charset="0"/>
                <a:ea typeface="微软雅黑" panose="020B0503020204020204" pitchFamily="34" charset="-122"/>
              </a:rPr>
              <a:t>可以去两个地方！</a:t>
            </a:r>
            <a:r>
              <a:rPr lang="zh-CN" altLang="en-US" sz="2000" dirty="0">
                <a:effectLst/>
                <a:latin typeface="Consolas" panose="020B0609020204030204" pitchFamily="49" charset="0"/>
                <a:ea typeface="微软雅黑" panose="020B0503020204020204" pitchFamily="34" charset="-122"/>
              </a:rPr>
              <a:t>这不符合我们“多选一”的初衷。独立的 </a:t>
            </a:r>
            <a:r>
              <a:rPr lang="en-US" altLang="zh-CN" sz="2000" dirty="0">
                <a:solidFill>
                  <a:srgbClr val="C00000"/>
                </a:solidFill>
                <a:effectLst/>
                <a:latin typeface="Consolas" panose="020B0609020204030204" pitchFamily="49" charset="0"/>
                <a:ea typeface="微软雅黑" panose="020B0503020204020204" pitchFamily="34" charset="-122"/>
              </a:rPr>
              <a:t>if</a:t>
            </a:r>
            <a:r>
              <a:rPr lang="zh-CN" altLang="en-US" sz="2000" dirty="0">
                <a:effectLst/>
                <a:latin typeface="Consolas" panose="020B0609020204030204" pitchFamily="49" charset="0"/>
                <a:ea typeface="微软雅黑" panose="020B0503020204020204" pitchFamily="34" charset="-122"/>
              </a:rPr>
              <a:t> 适用于</a:t>
            </a:r>
            <a:r>
              <a:rPr lang="zh-CN" altLang="en-US" sz="2000" b="1" dirty="0">
                <a:effectLst/>
                <a:latin typeface="Consolas" panose="020B0609020204030204" pitchFamily="49" charset="0"/>
                <a:ea typeface="微软雅黑" panose="020B0503020204020204" pitchFamily="34" charset="-122"/>
              </a:rPr>
              <a:t>多选多</a:t>
            </a:r>
            <a:r>
              <a:rPr lang="zh-CN" altLang="en-US" sz="2000" dirty="0">
                <a:effectLst/>
                <a:latin typeface="Consolas" panose="020B0609020204030204" pitchFamily="49" charset="0"/>
                <a:ea typeface="微软雅黑" panose="020B0503020204020204" pitchFamily="34" charset="-122"/>
              </a:rPr>
              <a:t>的场景。</a:t>
            </a:r>
            <a:endParaRPr lang="en-US" altLang="zh-CN" sz="2000" dirty="0">
              <a:effectLst/>
              <a:latin typeface="Consolas" panose="020B0609020204030204" pitchFamily="49" charset="0"/>
              <a:ea typeface="微软雅黑" panose="020B0503020204020204" pitchFamily="34" charset="-122"/>
            </a:endParaRPr>
          </a:p>
          <a:p>
            <a:pPr marL="457200" indent="-457200">
              <a:lnSpc>
                <a:spcPct val="150000"/>
              </a:lnSpc>
              <a:buAutoNum type="arabicPeriod"/>
            </a:pPr>
            <a:r>
              <a:rPr lang="zh-CN" altLang="en-US" sz="2000" dirty="0">
                <a:latin typeface="Consolas" panose="020B0609020204030204" pitchFamily="49" charset="0"/>
                <a:ea typeface="微软雅黑" panose="020B0503020204020204" pitchFamily="34" charset="-122"/>
              </a:rPr>
              <a:t>程序会从上到下依次执行，那么执行到最后的时候，一定会输出 </a:t>
            </a:r>
            <a:r>
              <a:rPr lang="zh-CN" altLang="en-US" sz="2000" dirty="0">
                <a:solidFill>
                  <a:srgbClr val="A31515"/>
                </a:solidFill>
                <a:latin typeface="Consolas" panose="020B0609020204030204" pitchFamily="49" charset="0"/>
              </a:rPr>
              <a:t>拒绝进入</a:t>
            </a:r>
            <a:r>
              <a:rPr lang="en-US" altLang="zh-CN" sz="2000" dirty="0">
                <a:latin typeface="Consolas" panose="020B0609020204030204" pitchFamily="49" charset="0"/>
              </a:rPr>
              <a:t>, </a:t>
            </a:r>
            <a:r>
              <a:rPr lang="zh-CN" altLang="en-US" sz="2000" dirty="0">
                <a:latin typeface="Consolas" panose="020B0609020204030204" pitchFamily="49" charset="0"/>
              </a:rPr>
              <a:t>与题意不符合。</a:t>
            </a:r>
            <a:endParaRPr lang="zh-CN" altLang="en-US" sz="2000" dirty="0">
              <a:effectLst/>
              <a:latin typeface="Consolas" panose="020B0609020204030204" pitchFamily="49" charset="0"/>
              <a:ea typeface="微软雅黑" panose="020B0503020204020204" pitchFamily="34" charset="-122"/>
            </a:endParaRPr>
          </a:p>
        </p:txBody>
      </p:sp>
      <p:sp>
        <p:nvSpPr>
          <p:cNvPr id="19" name="文本框 18">
            <a:extLst>
              <a:ext uri="{FF2B5EF4-FFF2-40B4-BE49-F238E27FC236}">
                <a16:creationId xmlns:a16="http://schemas.microsoft.com/office/drawing/2014/main" id="{7FF465C1-74F8-2272-4634-ACE64B2693C5}"/>
              </a:ext>
            </a:extLst>
          </p:cNvPr>
          <p:cNvSpPr txBox="1"/>
          <p:nvPr/>
        </p:nvSpPr>
        <p:spPr>
          <a:xfrm>
            <a:off x="1333500" y="2934966"/>
            <a:ext cx="3619500" cy="289822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是顶级</a:t>
            </a:r>
            <a:r>
              <a:rPr lang="en-US" altLang="zh-CN" dirty="0">
                <a:solidFill>
                  <a:srgbClr val="000000"/>
                </a:solidFill>
                <a:latin typeface="Consolas" panose="020B0609020204030204" pitchFamily="49" charset="0"/>
              </a:rPr>
              <a:t>VIP</a:t>
            </a:r>
            <a:r>
              <a:rPr lang="zh-CN" altLang="en-US" dirty="0">
                <a:solidFill>
                  <a:srgbClr val="000000"/>
                </a:solidFill>
                <a:latin typeface="Consolas" panose="020B0609020204030204" pitchFamily="49" charset="0"/>
              </a:rPr>
              <a:t>吗</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a:t>
            </a:r>
            <a:r>
              <a:rPr lang="zh-CN" altLang="en-US" dirty="0">
                <a:solidFill>
                  <a:srgbClr val="A31515"/>
                </a:solidFill>
                <a:latin typeface="Consolas" panose="020B0609020204030204" pitchFamily="49" charset="0"/>
              </a:rPr>
              <a:t>顶层包厢</a:t>
            </a:r>
            <a:r>
              <a:rPr lang="en-US" altLang="zh-CN" dirty="0">
                <a:solidFill>
                  <a:srgbClr val="A31515"/>
                </a:solidFill>
                <a:latin typeface="Consolas" panose="020B0609020204030204" pitchFamily="49" charset="0"/>
              </a:rPr>
              <a:t>"</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是</a:t>
            </a:r>
            <a:r>
              <a:rPr lang="en-US" altLang="zh-CN" dirty="0">
                <a:solidFill>
                  <a:srgbClr val="000000"/>
                </a:solidFill>
                <a:latin typeface="Consolas" panose="020B0609020204030204" pitchFamily="49" charset="0"/>
              </a:rPr>
              <a:t>VIP</a:t>
            </a:r>
            <a:r>
              <a:rPr lang="zh-CN" altLang="en-US" dirty="0">
                <a:solidFill>
                  <a:srgbClr val="000000"/>
                </a:solidFill>
                <a:latin typeface="Consolas" panose="020B0609020204030204" pitchFamily="49" charset="0"/>
              </a:rPr>
              <a:t>吗</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a:t>
            </a:r>
            <a:r>
              <a:rPr lang="zh-CN" altLang="en-US" dirty="0">
                <a:solidFill>
                  <a:srgbClr val="A31515"/>
                </a:solidFill>
                <a:latin typeface="Consolas" panose="020B0609020204030204" pitchFamily="49" charset="0"/>
              </a:rPr>
              <a:t>二层卡座</a:t>
            </a:r>
            <a:r>
              <a:rPr lang="en-US" altLang="zh-CN" dirty="0">
                <a:solidFill>
                  <a:srgbClr val="A31515"/>
                </a:solidFill>
                <a:latin typeface="Consolas" panose="020B0609020204030204" pitchFamily="49" charset="0"/>
              </a:rPr>
              <a:t>"</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是被邀请的宾客吗</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a:t>
            </a:r>
            <a:r>
              <a:rPr lang="zh-CN" altLang="en-US" dirty="0">
                <a:solidFill>
                  <a:srgbClr val="A31515"/>
                </a:solidFill>
                <a:latin typeface="Consolas" panose="020B0609020204030204" pitchFamily="49" charset="0"/>
              </a:rPr>
              <a:t>大厅舞池</a:t>
            </a:r>
            <a:r>
              <a:rPr lang="en-US" altLang="zh-CN" dirty="0">
                <a:solidFill>
                  <a:srgbClr val="A31515"/>
                </a:solidFill>
                <a:latin typeface="Consolas" panose="020B0609020204030204" pitchFamily="49" charset="0"/>
              </a:rPr>
              <a:t>"</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p>
          <a:p>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a:t>
            </a:r>
            <a:r>
              <a:rPr lang="zh-CN" altLang="en-US" dirty="0">
                <a:solidFill>
                  <a:srgbClr val="A31515"/>
                </a:solidFill>
                <a:latin typeface="Consolas" panose="020B0609020204030204" pitchFamily="49" charset="0"/>
              </a:rPr>
              <a:t>拒绝进入</a:t>
            </a:r>
            <a:r>
              <a:rPr lang="en-US" altLang="zh-CN" dirty="0">
                <a:solidFill>
                  <a:srgbClr val="A31515"/>
                </a:solidFill>
                <a:latin typeface="Consolas" panose="020B0609020204030204" pitchFamily="49" charset="0"/>
              </a:rPr>
              <a:t>"</a:t>
            </a:r>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85614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animEffect transition="in" filter="fade">
                                      <p:cBhvr>
                                        <p:cTn id="7" dur="500"/>
                                        <p:tgtEl>
                                          <p:spTgt spid="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fade">
                                      <p:cBhvr>
                                        <p:cTn id="12"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4" name="文本框 3">
            <a:extLst>
              <a:ext uri="{FF2B5EF4-FFF2-40B4-BE49-F238E27FC236}">
                <a16:creationId xmlns:a16="http://schemas.microsoft.com/office/drawing/2014/main" id="{A01FDDAE-EB6D-5AFF-B7CC-925EB540EFCB}"/>
              </a:ext>
            </a:extLst>
          </p:cNvPr>
          <p:cNvSpPr txBox="1"/>
          <p:nvPr/>
        </p:nvSpPr>
        <p:spPr>
          <a:xfrm>
            <a:off x="1371600" y="1447800"/>
            <a:ext cx="9791700" cy="585738"/>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方案</a:t>
            </a:r>
            <a:r>
              <a:rPr lang="en-US" altLang="zh-CN" sz="2400" b="1" dirty="0">
                <a:latin typeface="Consolas" panose="020B0609020204030204" pitchFamily="49" charset="0"/>
                <a:ea typeface="微软雅黑" panose="020B0503020204020204" pitchFamily="34" charset="-122"/>
              </a:rPr>
              <a:t>2</a:t>
            </a:r>
            <a:r>
              <a:rPr lang="zh-CN" altLang="en-US" sz="2400" b="1" dirty="0">
                <a:effectLst/>
                <a:latin typeface="Consolas" panose="020B0609020204030204" pitchFamily="49" charset="0"/>
                <a:ea typeface="微软雅黑" panose="020B0503020204020204" pitchFamily="34" charset="-122"/>
              </a:rPr>
              <a:t>：使用纯粹的嵌套 </a:t>
            </a:r>
            <a:r>
              <a:rPr lang="en-US" altLang="zh-CN" sz="2400" b="1" dirty="0">
                <a:solidFill>
                  <a:srgbClr val="C00000"/>
                </a:solidFill>
                <a:effectLst/>
                <a:latin typeface="Consolas" panose="020B0609020204030204" pitchFamily="49" charset="0"/>
                <a:ea typeface="微软雅黑" panose="020B0503020204020204" pitchFamily="34" charset="-122"/>
              </a:rPr>
              <a:t>if</a:t>
            </a:r>
            <a:r>
              <a:rPr lang="zh-CN" altLang="en-US" sz="2400" b="1" dirty="0">
                <a:effectLst/>
                <a:latin typeface="Consolas" panose="020B0609020204030204" pitchFamily="49" charset="0"/>
                <a:ea typeface="微软雅黑" panose="020B0503020204020204" pitchFamily="34" charset="-122"/>
              </a:rPr>
              <a:t> 语句</a:t>
            </a:r>
            <a:endParaRPr lang="zh-CN" altLang="en-US" sz="2400" dirty="0">
              <a:effectLst/>
              <a:latin typeface="Consolas" panose="020B0609020204030204" pitchFamily="49" charset="0"/>
              <a:ea typeface="微软雅黑" panose="020B0503020204020204" pitchFamily="34" charset="-122"/>
            </a:endParaRPr>
          </a:p>
        </p:txBody>
      </p:sp>
      <p:sp>
        <p:nvSpPr>
          <p:cNvPr id="3" name="文本框 2">
            <a:extLst>
              <a:ext uri="{FF2B5EF4-FFF2-40B4-BE49-F238E27FC236}">
                <a16:creationId xmlns:a16="http://schemas.microsoft.com/office/drawing/2014/main" id="{BC89FCE2-5432-7AE6-167D-6186A094AD9F}"/>
              </a:ext>
            </a:extLst>
          </p:cNvPr>
          <p:cNvSpPr txBox="1"/>
          <p:nvPr/>
        </p:nvSpPr>
        <p:spPr>
          <a:xfrm>
            <a:off x="1371600" y="2438400"/>
            <a:ext cx="4762500" cy="372922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是顶级</a:t>
            </a:r>
            <a:r>
              <a:rPr lang="en-US" altLang="zh-CN" dirty="0">
                <a:solidFill>
                  <a:srgbClr val="000000"/>
                </a:solidFill>
                <a:latin typeface="Consolas" panose="020B0609020204030204" pitchFamily="49" charset="0"/>
              </a:rPr>
              <a:t>VIP</a:t>
            </a:r>
            <a:r>
              <a:rPr lang="zh-CN" altLang="en-US" dirty="0">
                <a:solidFill>
                  <a:srgbClr val="000000"/>
                </a:solidFill>
                <a:latin typeface="Consolas" panose="020B0609020204030204" pitchFamily="49" charset="0"/>
              </a:rPr>
              <a:t>吗</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a:t>
            </a:r>
            <a:r>
              <a:rPr lang="zh-CN" altLang="en-US" dirty="0">
                <a:solidFill>
                  <a:srgbClr val="A31515"/>
                </a:solidFill>
                <a:latin typeface="Consolas" panose="020B0609020204030204" pitchFamily="49" charset="0"/>
              </a:rPr>
              <a:t>顶层包厢</a:t>
            </a:r>
            <a:r>
              <a:rPr lang="en-US" altLang="zh-CN" dirty="0">
                <a:solidFill>
                  <a:srgbClr val="A31515"/>
                </a:solidFill>
                <a:latin typeface="Consolas" panose="020B0609020204030204" pitchFamily="49" charset="0"/>
              </a:rPr>
              <a:t>"</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是</a:t>
            </a:r>
            <a:r>
              <a:rPr lang="en-US" altLang="zh-CN" dirty="0">
                <a:solidFill>
                  <a:srgbClr val="000000"/>
                </a:solidFill>
                <a:latin typeface="Consolas" panose="020B0609020204030204" pitchFamily="49" charset="0"/>
              </a:rPr>
              <a:t>VIP</a:t>
            </a:r>
            <a:r>
              <a:rPr lang="zh-CN" altLang="en-US" dirty="0">
                <a:solidFill>
                  <a:srgbClr val="000000"/>
                </a:solidFill>
                <a:latin typeface="Consolas" panose="020B0609020204030204" pitchFamily="49" charset="0"/>
              </a:rPr>
              <a:t>吗</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a:t>
            </a:r>
            <a:r>
              <a:rPr lang="zh-CN" altLang="en-US" dirty="0">
                <a:solidFill>
                  <a:srgbClr val="A31515"/>
                </a:solidFill>
                <a:latin typeface="Consolas" panose="020B0609020204030204" pitchFamily="49" charset="0"/>
              </a:rPr>
              <a:t>二层卡座</a:t>
            </a:r>
            <a:r>
              <a:rPr lang="en-US" altLang="zh-CN" dirty="0">
                <a:solidFill>
                  <a:srgbClr val="A31515"/>
                </a:solidFill>
                <a:latin typeface="Consolas" panose="020B0609020204030204" pitchFamily="49" charset="0"/>
              </a:rPr>
              <a:t>"</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 </a:t>
            </a:r>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是被邀请的宾客吗</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a:t>
            </a:r>
            <a:r>
              <a:rPr lang="zh-CN" altLang="en-US" dirty="0">
                <a:solidFill>
                  <a:srgbClr val="A31515"/>
                </a:solidFill>
                <a:latin typeface="Consolas" panose="020B0609020204030204" pitchFamily="49" charset="0"/>
              </a:rPr>
              <a:t>大厅舞池</a:t>
            </a:r>
            <a:r>
              <a:rPr lang="en-US" altLang="zh-CN" dirty="0">
                <a:solidFill>
                  <a:srgbClr val="A31515"/>
                </a:solidFill>
                <a:latin typeface="Consolas" panose="020B0609020204030204" pitchFamily="49" charset="0"/>
              </a:rPr>
              <a:t>"</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 </a:t>
            </a:r>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a:t>
            </a:r>
            <a:r>
              <a:rPr lang="zh-CN" altLang="en-US" dirty="0">
                <a:solidFill>
                  <a:srgbClr val="A31515"/>
                </a:solidFill>
                <a:latin typeface="Consolas" panose="020B0609020204030204" pitchFamily="49" charset="0"/>
              </a:rPr>
              <a:t>拒绝入内</a:t>
            </a:r>
            <a:r>
              <a:rPr lang="en-US" altLang="zh-CN" dirty="0">
                <a:solidFill>
                  <a:srgbClr val="A31515"/>
                </a:solidFill>
                <a:latin typeface="Consolas" panose="020B0609020204030204" pitchFamily="49" charset="0"/>
              </a:rPr>
              <a:t>"</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8" name="文本框 7">
            <a:extLst>
              <a:ext uri="{FF2B5EF4-FFF2-40B4-BE49-F238E27FC236}">
                <a16:creationId xmlns:a16="http://schemas.microsoft.com/office/drawing/2014/main" id="{C3E358BA-FBAE-78C0-B06A-E283F19BF9E1}"/>
              </a:ext>
            </a:extLst>
          </p:cNvPr>
          <p:cNvSpPr txBox="1"/>
          <p:nvPr/>
        </p:nvSpPr>
        <p:spPr>
          <a:xfrm>
            <a:off x="6324600" y="3200400"/>
            <a:ext cx="5156200" cy="1884618"/>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这个在逻辑上是</a:t>
            </a:r>
            <a:r>
              <a:rPr lang="zh-CN" altLang="en-US" sz="2000" b="1" dirty="0">
                <a:effectLst/>
                <a:latin typeface="微软雅黑" panose="020B0503020204020204" pitchFamily="34" charset="-122"/>
                <a:ea typeface="微软雅黑" panose="020B0503020204020204" pitchFamily="34" charset="-122"/>
              </a:rPr>
              <a:t>完全正确</a:t>
            </a:r>
            <a:r>
              <a:rPr lang="zh-CN" altLang="en-US" sz="2000" dirty="0">
                <a:effectLst/>
                <a:latin typeface="微软雅黑" panose="020B0503020204020204" pitchFamily="34" charset="-122"/>
                <a:ea typeface="微软雅黑" panose="020B0503020204020204" pitchFamily="34" charset="-122"/>
              </a:rPr>
              <a:t>的！它实现了我们的“多选一”逻辑。但是，你看它的</a:t>
            </a:r>
            <a:r>
              <a:rPr lang="zh-CN" altLang="en-US" sz="2000" b="1" dirty="0">
                <a:effectLst/>
                <a:latin typeface="微软雅黑" panose="020B0503020204020204" pitchFamily="34" charset="-122"/>
                <a:ea typeface="微软雅黑" panose="020B0503020204020204" pitchFamily="34" charset="-122"/>
              </a:rPr>
              <a:t>代码风格</a:t>
            </a:r>
            <a:r>
              <a:rPr lang="zh-CN" altLang="en-US" sz="2000" dirty="0">
                <a:effectLst/>
                <a:latin typeface="微软雅黑" panose="020B0503020204020204" pitchFamily="34" charset="-122"/>
                <a:ea typeface="微软雅黑" panose="020B0503020204020204" pitchFamily="34" charset="-122"/>
              </a:rPr>
              <a:t>。当选项增多时，代码会不断嵌套，可读性极差。</a:t>
            </a:r>
          </a:p>
        </p:txBody>
      </p:sp>
    </p:spTree>
    <p:extLst>
      <p:ext uri="{BB962C8B-B14F-4D97-AF65-F5344CB8AC3E}">
        <p14:creationId xmlns:p14="http://schemas.microsoft.com/office/powerpoint/2010/main" val="16804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2" name="文本框 1">
            <a:extLst>
              <a:ext uri="{FF2B5EF4-FFF2-40B4-BE49-F238E27FC236}">
                <a16:creationId xmlns:a16="http://schemas.microsoft.com/office/drawing/2014/main" id="{1DEF756E-43DF-DDD7-F9D3-273CC5E75291}"/>
              </a:ext>
            </a:extLst>
          </p:cNvPr>
          <p:cNvSpPr txBox="1"/>
          <p:nvPr/>
        </p:nvSpPr>
        <p:spPr>
          <a:xfrm>
            <a:off x="1016000" y="2209800"/>
            <a:ext cx="5080000" cy="345222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是顶级</a:t>
            </a:r>
            <a:r>
              <a:rPr lang="en-US" altLang="zh-CN" sz="2400" dirty="0">
                <a:solidFill>
                  <a:srgbClr val="000000"/>
                </a:solidFill>
                <a:latin typeface="Consolas" panose="020B0609020204030204" pitchFamily="49" charset="0"/>
              </a:rPr>
              <a:t>VIP</a:t>
            </a:r>
            <a:r>
              <a:rPr lang="zh-CN" altLang="en-US" sz="2400" dirty="0">
                <a:solidFill>
                  <a:srgbClr val="000000"/>
                </a:solidFill>
                <a:latin typeface="Consolas" panose="020B0609020204030204" pitchFamily="49" charset="0"/>
              </a:rPr>
              <a:t>吗</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顶层包厢</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else</a:t>
            </a:r>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是</a:t>
            </a:r>
            <a:r>
              <a:rPr lang="en-US" altLang="zh-CN" sz="2400" dirty="0">
                <a:solidFill>
                  <a:srgbClr val="000000"/>
                </a:solidFill>
                <a:latin typeface="Consolas" panose="020B0609020204030204" pitchFamily="49" charset="0"/>
              </a:rPr>
              <a:t>VIP</a:t>
            </a:r>
            <a:r>
              <a:rPr lang="zh-CN" altLang="en-US" sz="2400" dirty="0">
                <a:solidFill>
                  <a:srgbClr val="000000"/>
                </a:solidFill>
                <a:latin typeface="Consolas" panose="020B0609020204030204" pitchFamily="49" charset="0"/>
              </a:rPr>
              <a:t>吗</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二层卡座</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else</a:t>
            </a:r>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a:t>
            </a:r>
            <a:r>
              <a:rPr lang="zh-CN" altLang="en-US" sz="2400" dirty="0">
                <a:solidFill>
                  <a:srgbClr val="000000"/>
                </a:solidFill>
                <a:latin typeface="Consolas" panose="020B0609020204030204" pitchFamily="49" charset="0"/>
              </a:rPr>
              <a:t>是被邀请的宾客吗</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大厅舞池</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a:t>
            </a:r>
            <a:r>
              <a:rPr lang="en-US" altLang="zh-CN" sz="2400" dirty="0">
                <a:solidFill>
                  <a:srgbClr val="0000FF"/>
                </a:solidFill>
                <a:latin typeface="Consolas" panose="020B0609020204030204" pitchFamily="49" charset="0"/>
              </a:rPr>
              <a:t> else </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不能进入</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
        <p:nvSpPr>
          <p:cNvPr id="4" name="文本框 3">
            <a:extLst>
              <a:ext uri="{FF2B5EF4-FFF2-40B4-BE49-F238E27FC236}">
                <a16:creationId xmlns:a16="http://schemas.microsoft.com/office/drawing/2014/main" id="{0E970A8F-8F56-E222-632C-6C430715F1CF}"/>
              </a:ext>
            </a:extLst>
          </p:cNvPr>
          <p:cNvSpPr txBox="1"/>
          <p:nvPr/>
        </p:nvSpPr>
        <p:spPr>
          <a:xfrm>
            <a:off x="6477000" y="2819400"/>
            <a:ext cx="4953000" cy="2585323"/>
          </a:xfrm>
          <a:prstGeom prst="rect">
            <a:avLst/>
          </a:prstGeom>
          <a:solidFill>
            <a:schemeClr val="accent5">
              <a:lumMod val="20000"/>
              <a:lumOff val="80000"/>
            </a:schemeClr>
          </a:solidFill>
        </p:spPr>
        <p:txBody>
          <a:bodyPr wrap="square">
            <a:spAutoFit/>
          </a:bodyPr>
          <a:lstStyle/>
          <a:p>
            <a:pPr>
              <a:lnSpc>
                <a:spcPct val="150000"/>
              </a:lnSpc>
            </a:pPr>
            <a:r>
              <a:rPr lang="en-US" altLang="zh-CN" sz="2800" b="1" dirty="0">
                <a:solidFill>
                  <a:srgbClr val="C00000"/>
                </a:solidFill>
                <a:effectLst/>
                <a:latin typeface="Consolas" panose="020B0609020204030204" pitchFamily="49" charset="0"/>
                <a:ea typeface="微软雅黑" panose="020B0503020204020204" pitchFamily="34" charset="-122"/>
              </a:rPr>
              <a:t>if - else if - else</a:t>
            </a:r>
            <a:r>
              <a:rPr lang="en-US" altLang="zh-CN" sz="2800" b="1" dirty="0">
                <a:effectLst/>
                <a:latin typeface="微软雅黑" panose="020B0503020204020204" pitchFamily="34" charset="-122"/>
                <a:ea typeface="微软雅黑" panose="020B0503020204020204" pitchFamily="34" charset="-122"/>
              </a:rPr>
              <a:t> </a:t>
            </a:r>
          </a:p>
          <a:p>
            <a:pPr>
              <a:lnSpc>
                <a:spcPct val="150000"/>
              </a:lnSpc>
            </a:pPr>
            <a:r>
              <a:rPr lang="zh-CN" altLang="en-US" sz="2000" dirty="0">
                <a:effectLst/>
                <a:latin typeface="微软雅黑" panose="020B0503020204020204" pitchFamily="34" charset="-122"/>
                <a:ea typeface="微软雅黑" panose="020B0503020204020204" pitchFamily="34" charset="-122"/>
              </a:rPr>
              <a:t>实际上就是这种嵌套结构的</a:t>
            </a:r>
            <a:r>
              <a:rPr lang="zh-CN" altLang="en-US" sz="2000" b="1" dirty="0">
                <a:effectLst/>
                <a:latin typeface="微软雅黑" panose="020B0503020204020204" pitchFamily="34" charset="-122"/>
                <a:ea typeface="微软雅黑" panose="020B0503020204020204" pitchFamily="34" charset="-122"/>
              </a:rPr>
              <a:t>一种更美观、更容易理解的写法</a:t>
            </a:r>
            <a:r>
              <a:rPr lang="zh-CN" altLang="en-US" sz="2000" dirty="0">
                <a:effectLst/>
                <a:latin typeface="微软雅黑" panose="020B0503020204020204" pitchFamily="34" charset="-122"/>
                <a:ea typeface="微软雅黑" panose="020B0503020204020204" pitchFamily="34" charset="-122"/>
              </a:rPr>
              <a:t>。</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它</a:t>
            </a:r>
            <a:r>
              <a:rPr lang="zh-CN" altLang="en-US" sz="2000" dirty="0">
                <a:effectLst/>
                <a:latin typeface="微软雅黑" panose="020B0503020204020204" pitchFamily="34" charset="-122"/>
                <a:ea typeface="微软雅黑" panose="020B0503020204020204" pitchFamily="34" charset="-122"/>
              </a:rPr>
              <a:t>在</a:t>
            </a:r>
            <a:r>
              <a:rPr lang="zh-CN" altLang="en-US" sz="2000" b="1" dirty="0">
                <a:effectLst/>
                <a:latin typeface="微软雅黑" panose="020B0503020204020204" pitchFamily="34" charset="-122"/>
                <a:ea typeface="微软雅黑" panose="020B0503020204020204" pitchFamily="34" charset="-122"/>
              </a:rPr>
              <a:t>处理多选一</a:t>
            </a:r>
            <a:r>
              <a:rPr lang="zh-CN" altLang="en-US" sz="2000" dirty="0">
                <a:effectLst/>
                <a:latin typeface="微软雅黑" panose="020B0503020204020204" pitchFamily="34" charset="-122"/>
                <a:ea typeface="微软雅黑" panose="020B0503020204020204" pitchFamily="34" charset="-122"/>
              </a:rPr>
              <a:t>的问题时，保持逻辑正确性的同时，大大提高了代码的可读性。</a:t>
            </a:r>
          </a:p>
        </p:txBody>
      </p:sp>
    </p:spTree>
    <p:extLst>
      <p:ext uri="{BB962C8B-B14F-4D97-AF65-F5344CB8AC3E}">
        <p14:creationId xmlns:p14="http://schemas.microsoft.com/office/powerpoint/2010/main" val="2219223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5" name="文本框 4">
            <a:extLst>
              <a:ext uri="{FF2B5EF4-FFF2-40B4-BE49-F238E27FC236}">
                <a16:creationId xmlns:a16="http://schemas.microsoft.com/office/drawing/2014/main" id="{975B8E07-50A4-56A2-6DD1-598003477753}"/>
              </a:ext>
            </a:extLst>
          </p:cNvPr>
          <p:cNvSpPr txBox="1"/>
          <p:nvPr/>
        </p:nvSpPr>
        <p:spPr>
          <a:xfrm>
            <a:off x="1143000" y="1600200"/>
            <a:ext cx="9677400" cy="1135054"/>
          </a:xfrm>
          <a:prstGeom prst="rect">
            <a:avLst/>
          </a:prstGeom>
          <a:solidFill>
            <a:schemeClr val="accent4">
              <a:lumMod val="20000"/>
              <a:lumOff val="80000"/>
            </a:schemeClr>
          </a:solidFill>
        </p:spPr>
        <p:txBody>
          <a:bodyPr wrap="square">
            <a:spAutoFit/>
          </a:bodyPr>
          <a:lstStyle/>
          <a:p>
            <a:pPr>
              <a:lnSpc>
                <a:spcPct val="150000"/>
              </a:lnSpc>
            </a:pPr>
            <a:r>
              <a:rPr lang="en-US" altLang="zh-CN" sz="2400" dirty="0">
                <a:solidFill>
                  <a:srgbClr val="C00000"/>
                </a:solidFill>
                <a:effectLst/>
                <a:latin typeface="Consolas" panose="020B0609020204030204" pitchFamily="49" charset="0"/>
                <a:ea typeface="微软雅黑" panose="020B0503020204020204" pitchFamily="34" charset="-122"/>
              </a:rPr>
              <a:t>if-else </a:t>
            </a:r>
            <a:r>
              <a:rPr lang="en-US" altLang="zh-CN" sz="2400" dirty="0" err="1">
                <a:solidFill>
                  <a:srgbClr val="C00000"/>
                </a:solidFill>
                <a:effectLst/>
                <a:latin typeface="Consolas" panose="020B0609020204030204" pitchFamily="49" charset="0"/>
                <a:ea typeface="微软雅黑" panose="020B0503020204020204" pitchFamily="34" charset="-122"/>
              </a:rPr>
              <a:t>if-else</a:t>
            </a:r>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适用于任何需要从</a:t>
            </a:r>
            <a:r>
              <a:rPr lang="zh-CN" altLang="en-US" sz="2400" b="1" dirty="0">
                <a:effectLst/>
                <a:highlight>
                  <a:srgbClr val="FFFF00"/>
                </a:highlight>
                <a:latin typeface="微软雅黑" panose="020B0503020204020204" pitchFamily="34" charset="-122"/>
                <a:ea typeface="微软雅黑" panose="020B0503020204020204" pitchFamily="34" charset="-122"/>
              </a:rPr>
              <a:t>多个互斥的选项中选择一个（多选一）</a:t>
            </a:r>
            <a:r>
              <a:rPr lang="zh-CN" altLang="en-US" sz="2400" dirty="0">
                <a:effectLst/>
                <a:latin typeface="微软雅黑" panose="020B0503020204020204" pitchFamily="34" charset="-122"/>
                <a:ea typeface="微软雅黑" panose="020B0503020204020204" pitchFamily="34" charset="-122"/>
              </a:rPr>
              <a:t>来执行的场景。</a:t>
            </a:r>
          </a:p>
        </p:txBody>
      </p:sp>
      <p:sp>
        <p:nvSpPr>
          <p:cNvPr id="7" name="文本框 6">
            <a:extLst>
              <a:ext uri="{FF2B5EF4-FFF2-40B4-BE49-F238E27FC236}">
                <a16:creationId xmlns:a16="http://schemas.microsoft.com/office/drawing/2014/main" id="{2C134800-48DA-F579-FB04-1AF1C2559801}"/>
              </a:ext>
            </a:extLst>
          </p:cNvPr>
          <p:cNvSpPr txBox="1"/>
          <p:nvPr/>
        </p:nvSpPr>
        <p:spPr>
          <a:xfrm>
            <a:off x="1143000" y="3101131"/>
            <a:ext cx="9677400" cy="2996526"/>
          </a:xfrm>
          <a:prstGeom prst="rect">
            <a:avLst/>
          </a:prstGeom>
          <a:solidFill>
            <a:schemeClr val="accent6">
              <a:lumMod val="20000"/>
              <a:lumOff val="80000"/>
            </a:schemeClr>
          </a:solidFill>
        </p:spPr>
        <p:txBody>
          <a:bodyPr wrap="square">
            <a:spAutoFit/>
          </a:bodyPr>
          <a:lstStyle/>
          <a:p>
            <a:pPr>
              <a:lnSpc>
                <a:spcPct val="150000"/>
              </a:lnSpc>
            </a:pPr>
            <a:r>
              <a:rPr lang="zh-CN" altLang="en-US" sz="2800" b="1" dirty="0">
                <a:effectLst/>
                <a:latin typeface="Consolas" panose="020B0609020204030204" pitchFamily="49" charset="0"/>
                <a:ea typeface="微软雅黑" panose="020B0503020204020204" pitchFamily="34" charset="-122"/>
              </a:rPr>
              <a:t>多个选项</a:t>
            </a:r>
            <a:endParaRPr lang="en-US" altLang="zh-CN" sz="2800" b="1"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这是最直观的一点。</a:t>
            </a:r>
            <a:r>
              <a:rPr lang="en-US" altLang="zh-CN" sz="2000" dirty="0">
                <a:solidFill>
                  <a:srgbClr val="C00000"/>
                </a:solidFill>
                <a:effectLst/>
                <a:latin typeface="Consolas" panose="020B0609020204030204" pitchFamily="49" charset="0"/>
                <a:ea typeface="微软雅黑" panose="020B0503020204020204" pitchFamily="34" charset="-122"/>
              </a:rPr>
              <a:t>if-else </a:t>
            </a:r>
            <a:r>
              <a:rPr lang="en-US" altLang="zh-CN" sz="2000" dirty="0" err="1">
                <a:solidFill>
                  <a:srgbClr val="C00000"/>
                </a:solidFill>
                <a:effectLst/>
                <a:latin typeface="Consolas" panose="020B0609020204030204" pitchFamily="49" charset="0"/>
                <a:ea typeface="微软雅黑" panose="020B0503020204020204" pitchFamily="34" charset="-122"/>
              </a:rPr>
              <a:t>if-else</a:t>
            </a:r>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结构存在的首要前提是，你的问题域里至少有三个或更多的可能性。</a:t>
            </a: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if</a:t>
            </a:r>
            <a:r>
              <a:rPr lang="zh-CN" altLang="en-US" sz="2000" dirty="0">
                <a:effectLst/>
                <a:latin typeface="Consolas" panose="020B0609020204030204" pitchFamily="49" charset="0"/>
                <a:ea typeface="微软雅黑" panose="020B0503020204020204" pitchFamily="34" charset="-122"/>
              </a:rPr>
              <a:t>：处理 一个 选项（做或不做）。</a:t>
            </a: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if-else</a:t>
            </a:r>
            <a:r>
              <a:rPr lang="zh-CN" altLang="en-US" sz="2000" dirty="0">
                <a:effectLst/>
                <a:latin typeface="Consolas" panose="020B0609020204030204" pitchFamily="49" charset="0"/>
                <a:ea typeface="微软雅黑" panose="020B0503020204020204" pitchFamily="34" charset="-122"/>
              </a:rPr>
              <a:t>：处理 两个 选项（做</a:t>
            </a:r>
            <a:r>
              <a:rPr lang="en-US" altLang="zh-CN" sz="2000" dirty="0">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或做</a:t>
            </a:r>
            <a:r>
              <a:rPr lang="en-US" altLang="zh-CN" sz="2000" dirty="0">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if-else </a:t>
            </a:r>
            <a:r>
              <a:rPr lang="en-US" altLang="zh-CN" sz="2000" dirty="0" err="1">
                <a:solidFill>
                  <a:srgbClr val="C00000"/>
                </a:solidFill>
                <a:effectLst/>
                <a:latin typeface="Consolas" panose="020B0609020204030204" pitchFamily="49" charset="0"/>
                <a:ea typeface="微软雅黑" panose="020B0503020204020204" pitchFamily="34" charset="-122"/>
              </a:rPr>
              <a:t>if-else</a:t>
            </a:r>
            <a:r>
              <a:rPr lang="zh-CN" altLang="en-US" sz="2000" dirty="0">
                <a:effectLst/>
                <a:latin typeface="Consolas" panose="020B0609020204030204" pitchFamily="49" charset="0"/>
                <a:ea typeface="微软雅黑" panose="020B0503020204020204" pitchFamily="34" charset="-122"/>
              </a:rPr>
              <a:t>：处理 三个或更多 的选项（做</a:t>
            </a:r>
            <a:r>
              <a:rPr lang="en-US" altLang="zh-CN" sz="2000" dirty="0">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、做</a:t>
            </a:r>
            <a:r>
              <a:rPr lang="en-US" altLang="zh-CN" sz="2000" dirty="0">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、做</a:t>
            </a:r>
            <a:r>
              <a:rPr lang="en-US" altLang="zh-CN" sz="2000" dirty="0">
                <a:effectLst/>
                <a:latin typeface="Consolas" panose="020B0609020204030204" pitchFamily="49" charset="0"/>
                <a:ea typeface="微软雅黑" panose="020B0503020204020204" pitchFamily="34" charset="-122"/>
              </a:rPr>
              <a:t>C...</a:t>
            </a:r>
            <a:r>
              <a:rPr lang="zh-CN" altLang="en-US" sz="2000" dirty="0">
                <a:effectLst/>
                <a:latin typeface="Consolas" panose="020B0609020204030204" pitchFamily="49" charset="0"/>
                <a:ea typeface="微软雅黑" panose="020B0503020204020204" pitchFamily="34" charset="-122"/>
              </a:rPr>
              <a:t>或做</a:t>
            </a:r>
            <a:r>
              <a:rPr lang="en-US" altLang="zh-CN" sz="2000" dirty="0">
                <a:effectLst/>
                <a:latin typeface="Consolas" panose="020B0609020204030204" pitchFamily="49" charset="0"/>
                <a:ea typeface="微软雅黑" panose="020B0503020204020204" pitchFamily="34" charset="-122"/>
              </a:rPr>
              <a:t>Z</a:t>
            </a:r>
            <a:r>
              <a:rPr lang="zh-CN" altLang="en-US" sz="2000"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140965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6" name="文本框 5">
            <a:extLst>
              <a:ext uri="{FF2B5EF4-FFF2-40B4-BE49-F238E27FC236}">
                <a16:creationId xmlns:a16="http://schemas.microsoft.com/office/drawing/2014/main" id="{B18BCA9C-F013-48C0-C299-EE7E0E0AA0EC}"/>
              </a:ext>
            </a:extLst>
          </p:cNvPr>
          <p:cNvSpPr txBox="1"/>
          <p:nvPr/>
        </p:nvSpPr>
        <p:spPr>
          <a:xfrm>
            <a:off x="1066800" y="1447754"/>
            <a:ext cx="10288270" cy="2114233"/>
          </a:xfrm>
          <a:prstGeom prst="rect">
            <a:avLst/>
          </a:prstGeom>
          <a:solidFill>
            <a:schemeClr val="accent6">
              <a:lumMod val="20000"/>
              <a:lumOff val="80000"/>
            </a:schemeClr>
          </a:solidFill>
        </p:spPr>
        <p:txBody>
          <a:bodyPr wrap="square">
            <a:spAutoFit/>
          </a:bodyPr>
          <a:lstStyle/>
          <a:p>
            <a:pPr>
              <a:lnSpc>
                <a:spcPct val="150000"/>
              </a:lnSpc>
            </a:pPr>
            <a:r>
              <a:rPr lang="en-US" altLang="zh-CN" sz="2400" b="1" dirty="0">
                <a:effectLst/>
                <a:latin typeface="Consolas" panose="020B0609020204030204" pitchFamily="49" charset="0"/>
                <a:ea typeface="微软雅黑" panose="020B0503020204020204" pitchFamily="34" charset="-122"/>
              </a:rPr>
              <a:t>2. </a:t>
            </a:r>
            <a:r>
              <a:rPr lang="zh-CN" altLang="en-US" sz="2400" b="1" dirty="0">
                <a:effectLst/>
                <a:latin typeface="Consolas" panose="020B0609020204030204" pitchFamily="49" charset="0"/>
                <a:ea typeface="微软雅黑" panose="020B0503020204020204" pitchFamily="34" charset="-122"/>
              </a:rPr>
              <a:t>互斥</a:t>
            </a:r>
            <a:endParaRPr lang="en-US" altLang="zh-CN" sz="2400" b="1" dirty="0">
              <a:effectLst/>
              <a:latin typeface="Consolas" panose="020B0609020204030204" pitchFamily="49" charset="0"/>
              <a:ea typeface="微软雅黑" panose="020B0503020204020204" pitchFamily="34" charset="-122"/>
            </a:endParaRPr>
          </a:p>
          <a:p>
            <a:pPr>
              <a:lnSpc>
                <a:spcPct val="150000"/>
              </a:lnSpc>
            </a:pPr>
            <a:r>
              <a:rPr lang="zh-CN" altLang="en-US" sz="2200" dirty="0">
                <a:effectLst/>
                <a:latin typeface="Consolas" panose="020B0609020204030204" pitchFamily="49" charset="0"/>
                <a:ea typeface="微软雅黑" panose="020B0503020204020204" pitchFamily="34" charset="-122"/>
              </a:rPr>
              <a:t>这是 </a:t>
            </a:r>
            <a:r>
              <a:rPr lang="en-US" altLang="zh-CN" sz="2200" dirty="0">
                <a:solidFill>
                  <a:srgbClr val="C00000"/>
                </a:solidFill>
                <a:effectLst/>
                <a:latin typeface="Consolas" panose="020B0609020204030204" pitchFamily="49" charset="0"/>
                <a:ea typeface="微软雅黑" panose="020B0503020204020204" pitchFamily="34" charset="-122"/>
              </a:rPr>
              <a:t>if-else </a:t>
            </a:r>
            <a:r>
              <a:rPr lang="en-US" altLang="zh-CN" sz="2200" dirty="0" err="1">
                <a:solidFill>
                  <a:srgbClr val="C00000"/>
                </a:solidFill>
                <a:effectLst/>
                <a:latin typeface="Consolas" panose="020B0609020204030204" pitchFamily="49" charset="0"/>
                <a:ea typeface="微软雅黑" panose="020B0503020204020204" pitchFamily="34" charset="-122"/>
              </a:rPr>
              <a:t>if-else</a:t>
            </a:r>
            <a:r>
              <a:rPr lang="zh-CN" altLang="en-US" sz="2200" dirty="0">
                <a:effectLst/>
                <a:latin typeface="Consolas" panose="020B0609020204030204" pitchFamily="49" charset="0"/>
                <a:ea typeface="微软雅黑" panose="020B0503020204020204" pitchFamily="34" charset="-122"/>
              </a:rPr>
              <a:t> 逻辑正确性的基石。</a:t>
            </a:r>
            <a:r>
              <a:rPr lang="zh-CN" altLang="en-US" sz="2200" b="1" dirty="0">
                <a:effectLst/>
                <a:latin typeface="Consolas" panose="020B0609020204030204" pitchFamily="49" charset="0"/>
                <a:ea typeface="微软雅黑" panose="020B0503020204020204" pitchFamily="34" charset="-122"/>
              </a:rPr>
              <a:t>“互斥”</a:t>
            </a:r>
            <a:r>
              <a:rPr lang="zh-CN" altLang="en-US" sz="2200" dirty="0">
                <a:effectLst/>
                <a:latin typeface="Consolas" panose="020B0609020204030204" pitchFamily="49" charset="0"/>
                <a:ea typeface="微软雅黑" panose="020B0503020204020204" pitchFamily="34" charset="-122"/>
              </a:rPr>
              <a:t> 意味着这些选项之间是相互排斥的，在任何一个特定的时刻，一个事物只能处于这些状态中的</a:t>
            </a:r>
            <a:r>
              <a:rPr lang="zh-CN" altLang="en-US" sz="2200" b="1" dirty="0">
                <a:effectLst/>
                <a:latin typeface="Consolas" panose="020B0609020204030204" pitchFamily="49" charset="0"/>
                <a:ea typeface="微软雅黑" panose="020B0503020204020204" pitchFamily="34" charset="-122"/>
              </a:rPr>
              <a:t>一种，</a:t>
            </a:r>
            <a:r>
              <a:rPr lang="zh-CN" altLang="en-US" sz="2200" dirty="0">
                <a:effectLst/>
                <a:latin typeface="Consolas" panose="020B0609020204030204" pitchFamily="49" charset="0"/>
                <a:ea typeface="微软雅黑" panose="020B0503020204020204" pitchFamily="34" charset="-122"/>
              </a:rPr>
              <a:t>也就</a:t>
            </a:r>
            <a:r>
              <a:rPr lang="zh-CN" altLang="en-US" sz="2200" b="1" dirty="0">
                <a:effectLst/>
                <a:latin typeface="Consolas" panose="020B0609020204030204" pitchFamily="49" charset="0"/>
                <a:ea typeface="微软雅黑" panose="020B0503020204020204" pitchFamily="34" charset="-122"/>
              </a:rPr>
              <a:t>意味着你面对的情况必须是多选一，而不可以多选多</a:t>
            </a:r>
            <a:r>
              <a:rPr lang="zh-CN" altLang="en-US" sz="2200" dirty="0">
                <a:effectLst/>
                <a:latin typeface="Consolas" panose="020B0609020204030204" pitchFamily="49" charset="0"/>
                <a:ea typeface="微软雅黑" panose="020B0503020204020204" pitchFamily="34" charset="-122"/>
              </a:rPr>
              <a:t>。</a:t>
            </a:r>
          </a:p>
        </p:txBody>
      </p:sp>
      <p:sp>
        <p:nvSpPr>
          <p:cNvPr id="8" name="文本框 7">
            <a:extLst>
              <a:ext uri="{FF2B5EF4-FFF2-40B4-BE49-F238E27FC236}">
                <a16:creationId xmlns:a16="http://schemas.microsoft.com/office/drawing/2014/main" id="{2D4A0C28-10B6-6401-565B-3EAD9AD57039}"/>
              </a:ext>
            </a:extLst>
          </p:cNvPr>
          <p:cNvSpPr txBox="1"/>
          <p:nvPr/>
        </p:nvSpPr>
        <p:spPr>
          <a:xfrm>
            <a:off x="1066800" y="3978870"/>
            <a:ext cx="10288270" cy="1888530"/>
          </a:xfrm>
          <a:prstGeom prst="rect">
            <a:avLst/>
          </a:prstGeom>
          <a:solidFill>
            <a:schemeClr val="accent4">
              <a:lumMod val="20000"/>
              <a:lumOff val="80000"/>
            </a:schemeClr>
          </a:solidFill>
        </p:spPr>
        <p:txBody>
          <a:bodyPr wrap="square">
            <a:spAutoFit/>
          </a:bodyPr>
          <a:lstStyle/>
          <a:p>
            <a:pPr>
              <a:lnSpc>
                <a:spcPct val="150000"/>
              </a:lnSpc>
            </a:pPr>
            <a:r>
              <a:rPr lang="zh-CN" altLang="en-US" sz="2000" b="1" dirty="0">
                <a:effectLst/>
                <a:latin typeface="Consolas" panose="020B0609020204030204" pitchFamily="49" charset="0"/>
                <a:ea typeface="微软雅黑" panose="020B0503020204020204" pitchFamily="34" charset="-122"/>
              </a:rPr>
              <a:t>生活实例：交通信号灯</a:t>
            </a:r>
            <a:endParaRPr lang="zh-CN" altLang="en-US"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一个交通信号灯的状态是典型的互斥关系：</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它要么是红灯。要么是黄灯。要么是绿灯。</a:t>
            </a:r>
          </a:p>
          <a:p>
            <a:pPr>
              <a:lnSpc>
                <a:spcPct val="150000"/>
              </a:lnSpc>
            </a:pPr>
            <a:r>
              <a:rPr lang="zh-CN" altLang="en-US" sz="2000" dirty="0">
                <a:effectLst/>
                <a:latin typeface="Consolas" panose="020B0609020204030204" pitchFamily="49" charset="0"/>
                <a:ea typeface="微软雅黑" panose="020B0503020204020204" pitchFamily="34" charset="-122"/>
              </a:rPr>
              <a:t>它</a:t>
            </a:r>
            <a:r>
              <a:rPr lang="zh-CN" altLang="en-US" sz="2000" b="1" dirty="0">
                <a:effectLst/>
                <a:latin typeface="Consolas" panose="020B0609020204030204" pitchFamily="49" charset="0"/>
                <a:ea typeface="微软雅黑" panose="020B0503020204020204" pitchFamily="34" charset="-122"/>
              </a:rPr>
              <a:t>不可能同时既是红灯又是绿灯</a:t>
            </a:r>
            <a:r>
              <a:rPr lang="zh-CN" altLang="en-US" sz="2000" dirty="0">
                <a:effectLst/>
                <a:latin typeface="Consolas" panose="020B0609020204030204" pitchFamily="49" charset="0"/>
                <a:ea typeface="微软雅黑" panose="020B0503020204020204" pitchFamily="34" charset="-122"/>
              </a:rPr>
              <a:t>。所以，我们可以用 </a:t>
            </a:r>
            <a:r>
              <a:rPr lang="en-US" altLang="zh-CN" sz="2000" dirty="0">
                <a:solidFill>
                  <a:srgbClr val="C00000"/>
                </a:solidFill>
                <a:effectLst/>
                <a:latin typeface="Consolas" panose="020B0609020204030204" pitchFamily="49" charset="0"/>
                <a:ea typeface="微软雅黑" panose="020B0503020204020204" pitchFamily="34" charset="-122"/>
              </a:rPr>
              <a:t>if - else if - else</a:t>
            </a:r>
            <a:endParaRPr lang="zh-CN" altLang="en-US" sz="2000" dirty="0">
              <a:effectLst/>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397874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fade">
                                      <p:cBhvr>
                                        <p:cTn id="2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2" name="文本框 1">
            <a:extLst>
              <a:ext uri="{FF2B5EF4-FFF2-40B4-BE49-F238E27FC236}">
                <a16:creationId xmlns:a16="http://schemas.microsoft.com/office/drawing/2014/main" id="{622489D3-7F47-E5B8-4F5F-83788F8F5591}"/>
              </a:ext>
            </a:extLst>
          </p:cNvPr>
          <p:cNvSpPr txBox="1"/>
          <p:nvPr/>
        </p:nvSpPr>
        <p:spPr>
          <a:xfrm>
            <a:off x="706064" y="2438400"/>
            <a:ext cx="4780336" cy="271356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是红灯</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停车</a:t>
            </a:r>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a:p>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else</a:t>
            </a:r>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是黄灯</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减速</a:t>
            </a:r>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a:p>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else</a:t>
            </a:r>
            <a:r>
              <a:rPr lang="en-US" altLang="zh-CN" sz="2400" dirty="0">
                <a:solidFill>
                  <a:srgbClr val="000000"/>
                </a:solidFill>
                <a:latin typeface="Consolas" panose="020B0609020204030204" pitchFamily="49" charset="0"/>
              </a:rPr>
              <a:t> {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只有可能是绿灯了</a:t>
            </a:r>
          </a:p>
          <a:p>
            <a:r>
              <a:rPr lang="zh-CN" altLang="en-US" sz="2400" dirty="0">
                <a:solidFill>
                  <a:srgbClr val="000000"/>
                </a:solidFill>
                <a:latin typeface="Consolas" panose="020B0609020204030204" pitchFamily="49" charset="0"/>
              </a:rPr>
              <a:t>    通行</a:t>
            </a:r>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a:p>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
        <p:nvSpPr>
          <p:cNvPr id="3" name="文本框 2">
            <a:extLst>
              <a:ext uri="{FF2B5EF4-FFF2-40B4-BE49-F238E27FC236}">
                <a16:creationId xmlns:a16="http://schemas.microsoft.com/office/drawing/2014/main" id="{D7191516-598C-4A90-4C82-7B6932D0BCB1}"/>
              </a:ext>
            </a:extLst>
          </p:cNvPr>
          <p:cNvSpPr txBox="1"/>
          <p:nvPr/>
        </p:nvSpPr>
        <p:spPr>
          <a:xfrm>
            <a:off x="5847136" y="2394316"/>
            <a:ext cx="5638800" cy="2801729"/>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你面对的情况必须是</a:t>
            </a:r>
            <a:r>
              <a:rPr lang="zh-CN" altLang="en-US" sz="2400" b="1" dirty="0">
                <a:effectLst/>
                <a:latin typeface="Consolas" panose="020B0609020204030204" pitchFamily="49" charset="0"/>
                <a:ea typeface="微软雅黑" panose="020B0503020204020204" pitchFamily="34" charset="-122"/>
              </a:rPr>
              <a:t>多选一</a:t>
            </a:r>
            <a:r>
              <a:rPr lang="zh-CN" altLang="en-US" sz="2400" dirty="0">
                <a:effectLst/>
                <a:latin typeface="Consolas" panose="020B0609020204030204" pitchFamily="49" charset="0"/>
                <a:ea typeface="微软雅黑" panose="020B0503020204020204" pitchFamily="34" charset="-122"/>
              </a:rPr>
              <a:t>，而不可以多选多。</a:t>
            </a:r>
            <a:endParaRPr lang="en-US" altLang="zh-CN" sz="2400" dirty="0">
              <a:effectLst/>
              <a:latin typeface="Consolas" panose="020B0609020204030204" pitchFamily="49" charset="0"/>
              <a:ea typeface="微软雅黑" panose="020B0503020204020204" pitchFamily="34" charset="-122"/>
            </a:endParaRPr>
          </a:p>
          <a:p>
            <a:pPr>
              <a:lnSpc>
                <a:spcPct val="150000"/>
              </a:lnSpc>
            </a:pPr>
            <a:r>
              <a:rPr lang="zh-CN" altLang="en-US" sz="2400" dirty="0">
                <a:latin typeface="Consolas" panose="020B0609020204030204" pitchFamily="49" charset="0"/>
                <a:ea typeface="微软雅黑" panose="020B0503020204020204" pitchFamily="34" charset="-122"/>
              </a:rPr>
              <a:t>本代码就是在</a:t>
            </a:r>
            <a:r>
              <a:rPr lang="zh-CN" altLang="en-US" sz="2400" b="1" dirty="0">
                <a:latin typeface="Consolas" panose="020B0609020204030204" pitchFamily="49" charset="0"/>
                <a:ea typeface="微软雅黑" panose="020B0503020204020204" pitchFamily="34" charset="-122"/>
              </a:rPr>
              <a:t>三种不同的情况下只选择一种</a:t>
            </a:r>
            <a:r>
              <a:rPr lang="zh-CN" altLang="en-US" sz="2400" dirty="0">
                <a:latin typeface="Consolas" panose="020B0609020204030204" pitchFamily="49" charset="0"/>
                <a:ea typeface="微软雅黑" panose="020B0503020204020204" pitchFamily="34" charset="-122"/>
              </a:rPr>
              <a:t>进行执行，因为你不可能同时出现两种情况，又要停车又要通行</a:t>
            </a:r>
            <a:endParaRPr lang="en-US" altLang="zh-CN" sz="2400" dirty="0">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119383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3" name="文本框 2">
            <a:extLst>
              <a:ext uri="{FF2B5EF4-FFF2-40B4-BE49-F238E27FC236}">
                <a16:creationId xmlns:a16="http://schemas.microsoft.com/office/drawing/2014/main" id="{B795DC5F-222E-0A50-3912-4490073F37AC}"/>
              </a:ext>
            </a:extLst>
          </p:cNvPr>
          <p:cNvSpPr txBox="1"/>
          <p:nvPr/>
        </p:nvSpPr>
        <p:spPr>
          <a:xfrm>
            <a:off x="952500" y="1447800"/>
            <a:ext cx="10287000" cy="1519198"/>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场景二：吃自助餐（不互斥的情况）</a:t>
            </a:r>
          </a:p>
          <a:p>
            <a:pPr>
              <a:lnSpc>
                <a:spcPct val="150000"/>
              </a:lnSpc>
            </a:pPr>
            <a:r>
              <a:rPr lang="zh-CN" altLang="en-US" sz="2000" dirty="0">
                <a:effectLst/>
                <a:latin typeface="Consolas" panose="020B0609020204030204" pitchFamily="49" charset="0"/>
                <a:ea typeface="微软雅黑" panose="020B0503020204020204" pitchFamily="34" charset="-122"/>
              </a:rPr>
              <a:t>现在，想象你来到了一个丰盛的自助餐厅。餐台上摆着：</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选项</a:t>
            </a:r>
            <a:r>
              <a:rPr lang="en-US" altLang="zh-CN" sz="2000" dirty="0">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：烤鸡翅；选项</a:t>
            </a:r>
            <a:r>
              <a:rPr lang="en-US" altLang="zh-CN" sz="2000" dirty="0">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：牛排；选项</a:t>
            </a:r>
            <a:r>
              <a:rPr lang="en-US" altLang="zh-CN" sz="2000" dirty="0">
                <a:effectLst/>
                <a:latin typeface="Consolas" panose="020B0609020204030204" pitchFamily="49" charset="0"/>
                <a:ea typeface="微软雅黑" panose="020B0503020204020204" pitchFamily="34" charset="-122"/>
              </a:rPr>
              <a:t>C</a:t>
            </a:r>
            <a:r>
              <a:rPr lang="zh-CN" altLang="en-US" sz="2000" dirty="0">
                <a:effectLst/>
                <a:latin typeface="Consolas" panose="020B0609020204030204" pitchFamily="49" charset="0"/>
                <a:ea typeface="微软雅黑" panose="020B0503020204020204" pitchFamily="34" charset="-122"/>
              </a:rPr>
              <a:t>：三文鱼；选项</a:t>
            </a:r>
            <a:r>
              <a:rPr lang="en-US" altLang="zh-CN" sz="2000" dirty="0">
                <a:effectLst/>
                <a:latin typeface="Consolas" panose="020B0609020204030204" pitchFamily="49" charset="0"/>
                <a:ea typeface="微软雅黑" panose="020B0503020204020204" pitchFamily="34" charset="-122"/>
              </a:rPr>
              <a:t>D</a:t>
            </a:r>
            <a:r>
              <a:rPr lang="zh-CN" altLang="en-US" sz="2000" dirty="0">
                <a:effectLst/>
                <a:latin typeface="Consolas" panose="020B0609020204030204" pitchFamily="49" charset="0"/>
                <a:ea typeface="微软雅黑" panose="020B0503020204020204" pitchFamily="34" charset="-122"/>
              </a:rPr>
              <a:t>：蔬菜沙拉</a:t>
            </a:r>
          </a:p>
        </p:txBody>
      </p:sp>
      <p:sp>
        <p:nvSpPr>
          <p:cNvPr id="6" name="文本框 5">
            <a:extLst>
              <a:ext uri="{FF2B5EF4-FFF2-40B4-BE49-F238E27FC236}">
                <a16:creationId xmlns:a16="http://schemas.microsoft.com/office/drawing/2014/main" id="{56570CF3-5D6A-05D0-EDB1-EAFA01F8189A}"/>
              </a:ext>
            </a:extLst>
          </p:cNvPr>
          <p:cNvSpPr txBox="1"/>
          <p:nvPr/>
        </p:nvSpPr>
        <p:spPr>
          <a:xfrm>
            <a:off x="952500" y="3302061"/>
            <a:ext cx="10248900" cy="2955361"/>
          </a:xfrm>
          <a:prstGeom prst="rect">
            <a:avLst/>
          </a:prstGeom>
          <a:solidFill>
            <a:schemeClr val="accent5">
              <a:lumMod val="20000"/>
              <a:lumOff val="80000"/>
            </a:schemeClr>
          </a:solidFill>
        </p:spPr>
        <p:txBody>
          <a:bodyPr wrap="square">
            <a:spAutoFit/>
          </a:bodyPr>
          <a:lstStyle/>
          <a:p>
            <a:pPr>
              <a:lnSpc>
                <a:spcPct val="150000"/>
              </a:lnSpc>
            </a:pPr>
            <a:r>
              <a:rPr lang="zh-CN" altLang="en-US" sz="1800" dirty="0">
                <a:effectLst/>
                <a:latin typeface="Consolas" panose="020B0609020204030204" pitchFamily="49" charset="0"/>
                <a:ea typeface="微软雅黑" panose="020B0503020204020204" pitchFamily="34" charset="-122"/>
              </a:rPr>
              <a:t>你拿着盘子，开始选菜。你的选择过程是怎样的？</a:t>
            </a:r>
          </a:p>
          <a:p>
            <a:pPr indent="-342900">
              <a:lnSpc>
                <a:spcPct val="150000"/>
              </a:lnSpc>
              <a:buClr>
                <a:srgbClr val="000000"/>
              </a:buClr>
              <a:buFont typeface="微软雅黑" panose="020B0503020204020204" pitchFamily="34" charset="-122"/>
              <a:buAutoNum type="arabicPeriod"/>
            </a:pPr>
            <a:r>
              <a:rPr lang="zh-CN" altLang="en-US" sz="1800" dirty="0">
                <a:effectLst/>
                <a:latin typeface="Consolas" panose="020B0609020204030204" pitchFamily="49" charset="0"/>
                <a:ea typeface="微软雅黑" panose="020B0503020204020204" pitchFamily="34" charset="-122"/>
              </a:rPr>
              <a:t>你看到烤鸡翅，想吃吗？想！你夹了两个。</a:t>
            </a:r>
          </a:p>
          <a:p>
            <a:pPr indent="-342900">
              <a:lnSpc>
                <a:spcPct val="150000"/>
              </a:lnSpc>
              <a:buClr>
                <a:srgbClr val="000000"/>
              </a:buClr>
              <a:buFont typeface="微软雅黑" panose="020B0503020204020204" pitchFamily="34" charset="-122"/>
              <a:buAutoNum type="arabicPeriod"/>
            </a:pPr>
            <a:r>
              <a:rPr lang="zh-CN" altLang="en-US" sz="1800" dirty="0">
                <a:effectLst/>
                <a:latin typeface="Consolas" panose="020B0609020204030204" pitchFamily="49" charset="0"/>
                <a:ea typeface="微软雅黑" panose="020B0503020204020204" pitchFamily="34" charset="-122"/>
              </a:rPr>
              <a:t>你看到牛排，想吃吗？当然！你切了一块。</a:t>
            </a:r>
          </a:p>
          <a:p>
            <a:pPr indent="-342900">
              <a:lnSpc>
                <a:spcPct val="150000"/>
              </a:lnSpc>
              <a:buClr>
                <a:srgbClr val="000000"/>
              </a:buClr>
              <a:buFont typeface="微软雅黑" panose="020B0503020204020204" pitchFamily="34" charset="-122"/>
              <a:buAutoNum type="arabicPeriod"/>
            </a:pPr>
            <a:r>
              <a:rPr lang="zh-CN" altLang="en-US" sz="1800" dirty="0">
                <a:effectLst/>
                <a:latin typeface="Consolas" panose="020B0609020204030204" pitchFamily="49" charset="0"/>
                <a:ea typeface="微软雅黑" panose="020B0503020204020204" pitchFamily="34" charset="-122"/>
              </a:rPr>
              <a:t>你看到三文鱼，也想尝尝。</a:t>
            </a:r>
          </a:p>
          <a:p>
            <a:pPr indent="-342900">
              <a:lnSpc>
                <a:spcPct val="150000"/>
              </a:lnSpc>
              <a:buClr>
                <a:srgbClr val="000000"/>
              </a:buClr>
              <a:buFont typeface="微软雅黑" panose="020B0503020204020204" pitchFamily="34" charset="-122"/>
              <a:buAutoNum type="arabicPeriod"/>
            </a:pPr>
            <a:r>
              <a:rPr lang="zh-CN" altLang="en-US" sz="1800" dirty="0">
                <a:effectLst/>
                <a:latin typeface="Consolas" panose="020B0609020204030204" pitchFamily="49" charset="0"/>
                <a:ea typeface="微软雅黑" panose="020B0503020204020204" pitchFamily="34" charset="-122"/>
              </a:rPr>
              <a:t>最后你为了健康，还拿了一些蔬菜沙拉。</a:t>
            </a:r>
          </a:p>
          <a:p>
            <a:pPr>
              <a:lnSpc>
                <a:spcPct val="150000"/>
              </a:lnSpc>
            </a:pPr>
            <a:r>
              <a:rPr lang="zh-CN" altLang="en-US" sz="1800" dirty="0">
                <a:effectLst/>
                <a:latin typeface="Consolas" panose="020B0609020204030204" pitchFamily="49" charset="0"/>
                <a:ea typeface="微软雅黑" panose="020B0503020204020204" pitchFamily="34" charset="-122"/>
              </a:rPr>
              <a:t>在这个场景里，四个选项是</a:t>
            </a:r>
            <a:r>
              <a:rPr lang="zh-CN" altLang="en-US" sz="1800" b="1" dirty="0">
                <a:effectLst/>
                <a:latin typeface="Consolas" panose="020B0609020204030204" pitchFamily="49" charset="0"/>
                <a:ea typeface="微软雅黑" panose="020B0503020204020204" pitchFamily="34" charset="-122"/>
              </a:rPr>
              <a:t>不互斥</a:t>
            </a:r>
            <a:r>
              <a:rPr lang="zh-CN" altLang="en-US" sz="1800" dirty="0">
                <a:effectLst/>
                <a:latin typeface="Consolas" panose="020B0609020204030204" pitchFamily="49" charset="0"/>
                <a:ea typeface="微软雅黑" panose="020B0503020204020204" pitchFamily="34" charset="-122"/>
              </a:rPr>
              <a:t>的。你选择了“烤鸡翅”，并</a:t>
            </a:r>
            <a:r>
              <a:rPr lang="zh-CN" altLang="en-US" sz="1800" b="1" dirty="0">
                <a:effectLst/>
                <a:latin typeface="Consolas" panose="020B0609020204030204" pitchFamily="49" charset="0"/>
                <a:ea typeface="微软雅黑" panose="020B0503020204020204" pitchFamily="34" charset="-122"/>
              </a:rPr>
              <a:t>不会</a:t>
            </a:r>
            <a:r>
              <a:rPr lang="zh-CN" altLang="en-US" sz="1800" dirty="0">
                <a:effectLst/>
                <a:latin typeface="Consolas" panose="020B0609020204030204" pitchFamily="49" charset="0"/>
                <a:ea typeface="微软雅黑" panose="020B0503020204020204" pitchFamily="34" charset="-122"/>
              </a:rPr>
              <a:t>阻止你再去选择“牛排”。这些选项可以</a:t>
            </a:r>
            <a:r>
              <a:rPr lang="zh-CN" altLang="en-US" sz="1800" b="1" dirty="0">
                <a:effectLst/>
                <a:latin typeface="Consolas" panose="020B0609020204030204" pitchFamily="49" charset="0"/>
                <a:ea typeface="微软雅黑" panose="020B0503020204020204" pitchFamily="34" charset="-122"/>
              </a:rPr>
              <a:t>同时成立</a:t>
            </a:r>
            <a:r>
              <a:rPr lang="zh-CN" altLang="en-US" sz="1800" dirty="0">
                <a:effectLst/>
                <a:latin typeface="Consolas" panose="020B0609020204030204" pitchFamily="49" charset="0"/>
                <a:ea typeface="微软雅黑" panose="020B0503020204020204" pitchFamily="34" charset="-122"/>
              </a:rPr>
              <a:t>，你可以把它们都选了！</a:t>
            </a:r>
          </a:p>
        </p:txBody>
      </p:sp>
    </p:spTree>
    <p:extLst>
      <p:ext uri="{BB962C8B-B14F-4D97-AF65-F5344CB8AC3E}">
        <p14:creationId xmlns:p14="http://schemas.microsoft.com/office/powerpoint/2010/main" val="209055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4" name="文本框 3">
            <a:extLst>
              <a:ext uri="{FF2B5EF4-FFF2-40B4-BE49-F238E27FC236}">
                <a16:creationId xmlns:a16="http://schemas.microsoft.com/office/drawing/2014/main" id="{90E65A35-8708-516F-2BCC-EF1AE92F7567}"/>
              </a:ext>
            </a:extLst>
          </p:cNvPr>
          <p:cNvSpPr txBox="1"/>
          <p:nvPr/>
        </p:nvSpPr>
        <p:spPr>
          <a:xfrm>
            <a:off x="952500" y="1578371"/>
            <a:ext cx="10248900" cy="461665"/>
          </a:xfrm>
          <a:prstGeom prst="rect">
            <a:avLst/>
          </a:prstGeom>
          <a:solidFill>
            <a:schemeClr val="accent4">
              <a:lumMod val="20000"/>
              <a:lumOff val="80000"/>
            </a:schemeClr>
          </a:solidFill>
        </p:spPr>
        <p:txBody>
          <a:bodyPr wrap="square">
            <a:spAutoFit/>
          </a:bodyPr>
          <a:lstStyle/>
          <a:p>
            <a:r>
              <a:rPr lang="zh-CN" altLang="en-US" sz="2400" b="1" dirty="0">
                <a:effectLst/>
                <a:latin typeface="微软雅黑" panose="020B0503020204020204" pitchFamily="34" charset="-122"/>
                <a:ea typeface="微软雅黑" panose="020B0503020204020204" pitchFamily="34" charset="-122"/>
              </a:rPr>
              <a:t>如果你用 </a:t>
            </a:r>
            <a:r>
              <a:rPr lang="en-US" altLang="zh-CN" sz="2400" b="1" dirty="0">
                <a:solidFill>
                  <a:srgbClr val="C00000"/>
                </a:solidFill>
                <a:effectLst/>
                <a:latin typeface="Consolas" panose="020B0609020204030204" pitchFamily="49" charset="0"/>
                <a:ea typeface="微软雅黑" panose="020B0503020204020204" pitchFamily="34" charset="-122"/>
              </a:rPr>
              <a:t>if-else </a:t>
            </a:r>
            <a:r>
              <a:rPr lang="en-US" altLang="zh-CN" sz="2400" b="1" dirty="0" err="1">
                <a:solidFill>
                  <a:srgbClr val="C00000"/>
                </a:solidFill>
                <a:effectLst/>
                <a:latin typeface="Consolas" panose="020B0609020204030204" pitchFamily="49" charset="0"/>
                <a:ea typeface="微软雅黑" panose="020B0503020204020204" pitchFamily="34" charset="-122"/>
              </a:rPr>
              <a:t>if-else</a:t>
            </a:r>
            <a:r>
              <a:rPr lang="en-US" altLang="zh-CN" sz="2400" b="1" dirty="0">
                <a:effectLst/>
                <a:latin typeface="微软雅黑" panose="020B0503020204020204" pitchFamily="34" charset="-122"/>
                <a:ea typeface="微软雅黑" panose="020B0503020204020204" pitchFamily="34" charset="-122"/>
              </a:rPr>
              <a:t> </a:t>
            </a:r>
            <a:r>
              <a:rPr lang="zh-CN" altLang="en-US" sz="2400" b="1" dirty="0">
                <a:effectLst/>
                <a:latin typeface="微软雅黑" panose="020B0503020204020204" pitchFamily="34" charset="-122"/>
                <a:ea typeface="微软雅黑" panose="020B0503020204020204" pitchFamily="34" charset="-122"/>
              </a:rPr>
              <a:t>来写这个选菜程序，就会发生问题</a:t>
            </a:r>
          </a:p>
        </p:txBody>
      </p:sp>
      <p:sp>
        <p:nvSpPr>
          <p:cNvPr id="5" name="文本框 4">
            <a:extLst>
              <a:ext uri="{FF2B5EF4-FFF2-40B4-BE49-F238E27FC236}">
                <a16:creationId xmlns:a16="http://schemas.microsoft.com/office/drawing/2014/main" id="{D0759E3C-697F-89B9-2005-7B41EE919E8C}"/>
              </a:ext>
            </a:extLst>
          </p:cNvPr>
          <p:cNvSpPr txBox="1"/>
          <p:nvPr/>
        </p:nvSpPr>
        <p:spPr>
          <a:xfrm>
            <a:off x="952500" y="2971800"/>
            <a:ext cx="4457700" cy="271356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a:solidFill>
                  <a:srgbClr val="0000FF"/>
                </a:solidFill>
                <a:latin typeface="Consolas" panose="020B0609020204030204" pitchFamily="49" charset="0"/>
              </a:rPr>
              <a:t>if</a:t>
            </a:r>
            <a:r>
              <a:rPr lang="en-US" altLang="zh-CN" sz="2400">
                <a:solidFill>
                  <a:srgbClr val="000000"/>
                </a:solidFill>
                <a:latin typeface="Consolas" panose="020B0609020204030204" pitchFamily="49" charset="0"/>
              </a:rPr>
              <a:t> (</a:t>
            </a:r>
            <a:r>
              <a:rPr lang="zh-CN" altLang="en-US" sz="2400">
                <a:solidFill>
                  <a:srgbClr val="000000"/>
                </a:solidFill>
                <a:latin typeface="Consolas" panose="020B0609020204030204" pitchFamily="49" charset="0"/>
              </a:rPr>
              <a:t>想吃鸡翅</a:t>
            </a:r>
            <a:r>
              <a:rPr lang="en-US" altLang="zh-CN" sz="2400">
                <a:solidFill>
                  <a:srgbClr val="000000"/>
                </a:solidFill>
                <a:latin typeface="Consolas" panose="020B0609020204030204" pitchFamily="49" charset="0"/>
              </a:rPr>
              <a:t>) {</a:t>
            </a:r>
          </a:p>
          <a:p>
            <a:r>
              <a:rPr lang="en-US" altLang="zh-CN" sz="2400">
                <a:solidFill>
                  <a:srgbClr val="000000"/>
                </a:solidFill>
                <a:latin typeface="Consolas" panose="020B0609020204030204" pitchFamily="49" charset="0"/>
              </a:rPr>
              <a:t>    </a:t>
            </a:r>
            <a:r>
              <a:rPr lang="en-US" altLang="zh-CN" sz="2400">
                <a:solidFill>
                  <a:srgbClr val="008000"/>
                </a:solidFill>
                <a:latin typeface="Consolas" panose="020B0609020204030204" pitchFamily="49" charset="0"/>
              </a:rPr>
              <a:t>// </a:t>
            </a:r>
            <a:r>
              <a:rPr lang="zh-CN" altLang="en-US" sz="2400">
                <a:solidFill>
                  <a:srgbClr val="008000"/>
                </a:solidFill>
                <a:latin typeface="Consolas" panose="020B0609020204030204" pitchFamily="49" charset="0"/>
              </a:rPr>
              <a:t>拿了鸡翅</a:t>
            </a:r>
          </a:p>
          <a:p>
            <a:r>
              <a:rPr lang="en-US" altLang="zh-CN" sz="2400">
                <a:solidFill>
                  <a:srgbClr val="000000"/>
                </a:solidFill>
                <a:latin typeface="Consolas" panose="020B0609020204030204" pitchFamily="49" charset="0"/>
              </a:rPr>
              <a:t>} </a:t>
            </a:r>
            <a:r>
              <a:rPr lang="en-US" altLang="zh-CN" sz="2400">
                <a:solidFill>
                  <a:srgbClr val="0000FF"/>
                </a:solidFill>
                <a:latin typeface="Consolas" panose="020B0609020204030204" pitchFamily="49" charset="0"/>
              </a:rPr>
              <a:t>else</a:t>
            </a:r>
            <a:r>
              <a:rPr lang="en-US" altLang="zh-CN" sz="2400">
                <a:solidFill>
                  <a:srgbClr val="000000"/>
                </a:solidFill>
                <a:latin typeface="Consolas" panose="020B0609020204030204" pitchFamily="49" charset="0"/>
              </a:rPr>
              <a:t> </a:t>
            </a:r>
            <a:r>
              <a:rPr lang="en-US" altLang="zh-CN" sz="2400">
                <a:solidFill>
                  <a:srgbClr val="0000FF"/>
                </a:solidFill>
                <a:latin typeface="Consolas" panose="020B0609020204030204" pitchFamily="49" charset="0"/>
              </a:rPr>
              <a:t>if</a:t>
            </a:r>
            <a:r>
              <a:rPr lang="en-US" altLang="zh-CN" sz="2400">
                <a:solidFill>
                  <a:srgbClr val="000000"/>
                </a:solidFill>
                <a:latin typeface="Consolas" panose="020B0609020204030204" pitchFamily="49" charset="0"/>
              </a:rPr>
              <a:t> (</a:t>
            </a:r>
            <a:r>
              <a:rPr lang="zh-CN" altLang="en-US" sz="2400">
                <a:solidFill>
                  <a:srgbClr val="000000"/>
                </a:solidFill>
                <a:latin typeface="Consolas" panose="020B0609020204030204" pitchFamily="49" charset="0"/>
              </a:rPr>
              <a:t>想吃牛排</a:t>
            </a:r>
            <a:r>
              <a:rPr lang="en-US" altLang="zh-CN" sz="2400">
                <a:solidFill>
                  <a:srgbClr val="000000"/>
                </a:solidFill>
                <a:latin typeface="Consolas" panose="020B0609020204030204" pitchFamily="49" charset="0"/>
              </a:rPr>
              <a:t>) {</a:t>
            </a:r>
          </a:p>
          <a:p>
            <a:r>
              <a:rPr lang="en-US" altLang="zh-CN" sz="2400">
                <a:solidFill>
                  <a:srgbClr val="000000"/>
                </a:solidFill>
                <a:latin typeface="Consolas" panose="020B0609020204030204" pitchFamily="49" charset="0"/>
              </a:rPr>
              <a:t>    </a:t>
            </a:r>
            <a:r>
              <a:rPr lang="en-US" altLang="zh-CN" sz="2400">
                <a:solidFill>
                  <a:srgbClr val="008000"/>
                </a:solidFill>
                <a:latin typeface="Consolas" panose="020B0609020204030204" pitchFamily="49" charset="0"/>
              </a:rPr>
              <a:t>// </a:t>
            </a:r>
            <a:r>
              <a:rPr lang="zh-CN" altLang="en-US" sz="2400">
                <a:solidFill>
                  <a:srgbClr val="008000"/>
                </a:solidFill>
                <a:latin typeface="Consolas" panose="020B0609020204030204" pitchFamily="49" charset="0"/>
              </a:rPr>
              <a:t>拿了牛排</a:t>
            </a:r>
          </a:p>
          <a:p>
            <a:r>
              <a:rPr lang="en-US" altLang="zh-CN" sz="2400">
                <a:solidFill>
                  <a:srgbClr val="000000"/>
                </a:solidFill>
                <a:latin typeface="Consolas" panose="020B0609020204030204" pitchFamily="49" charset="0"/>
              </a:rPr>
              <a:t>} </a:t>
            </a:r>
            <a:r>
              <a:rPr lang="en-US" altLang="zh-CN" sz="2400">
                <a:solidFill>
                  <a:srgbClr val="0000FF"/>
                </a:solidFill>
                <a:latin typeface="Consolas" panose="020B0609020204030204" pitchFamily="49" charset="0"/>
              </a:rPr>
              <a:t>else</a:t>
            </a:r>
            <a:r>
              <a:rPr lang="en-US" altLang="zh-CN" sz="2400">
                <a:solidFill>
                  <a:srgbClr val="000000"/>
                </a:solidFill>
                <a:latin typeface="Consolas" panose="020B0609020204030204" pitchFamily="49" charset="0"/>
              </a:rPr>
              <a:t> </a:t>
            </a:r>
            <a:r>
              <a:rPr lang="en-US" altLang="zh-CN" sz="2400">
                <a:solidFill>
                  <a:srgbClr val="0000FF"/>
                </a:solidFill>
                <a:latin typeface="Consolas" panose="020B0609020204030204" pitchFamily="49" charset="0"/>
              </a:rPr>
              <a:t>if</a:t>
            </a:r>
            <a:r>
              <a:rPr lang="en-US" altLang="zh-CN" sz="2400">
                <a:solidFill>
                  <a:srgbClr val="000000"/>
                </a:solidFill>
                <a:latin typeface="Consolas" panose="020B0609020204030204" pitchFamily="49" charset="0"/>
              </a:rPr>
              <a:t> (</a:t>
            </a:r>
            <a:r>
              <a:rPr lang="zh-CN" altLang="en-US" sz="2400">
                <a:solidFill>
                  <a:srgbClr val="000000"/>
                </a:solidFill>
                <a:latin typeface="Consolas" panose="020B0609020204030204" pitchFamily="49" charset="0"/>
              </a:rPr>
              <a:t>想吃三文鱼</a:t>
            </a:r>
            <a:r>
              <a:rPr lang="en-US" altLang="zh-CN" sz="2400">
                <a:solidFill>
                  <a:srgbClr val="000000"/>
                </a:solidFill>
                <a:latin typeface="Consolas" panose="020B0609020204030204" pitchFamily="49" charset="0"/>
              </a:rPr>
              <a:t>) {</a:t>
            </a:r>
          </a:p>
          <a:p>
            <a:r>
              <a:rPr lang="en-US" altLang="zh-CN" sz="2400">
                <a:solidFill>
                  <a:srgbClr val="000000"/>
                </a:solidFill>
                <a:latin typeface="Consolas" panose="020B0609020204030204" pitchFamily="49" charset="0"/>
              </a:rPr>
              <a:t>    </a:t>
            </a:r>
            <a:r>
              <a:rPr lang="en-US" altLang="zh-CN" sz="2400">
                <a:solidFill>
                  <a:srgbClr val="008000"/>
                </a:solidFill>
                <a:latin typeface="Consolas" panose="020B0609020204030204" pitchFamily="49" charset="0"/>
              </a:rPr>
              <a:t>// </a:t>
            </a:r>
            <a:r>
              <a:rPr lang="zh-CN" altLang="en-US" sz="2400">
                <a:solidFill>
                  <a:srgbClr val="008000"/>
                </a:solidFill>
                <a:latin typeface="Consolas" panose="020B0609020204030204" pitchFamily="49" charset="0"/>
              </a:rPr>
              <a:t>拿了三文鱼</a:t>
            </a:r>
          </a:p>
          <a:p>
            <a:r>
              <a:rPr lang="en-US" altLang="zh-CN" sz="240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
        <p:nvSpPr>
          <p:cNvPr id="8" name="文本框 7">
            <a:extLst>
              <a:ext uri="{FF2B5EF4-FFF2-40B4-BE49-F238E27FC236}">
                <a16:creationId xmlns:a16="http://schemas.microsoft.com/office/drawing/2014/main" id="{15CA7AAB-87D9-C611-EA3D-CE125F9436CE}"/>
              </a:ext>
            </a:extLst>
          </p:cNvPr>
          <p:cNvSpPr txBox="1"/>
          <p:nvPr/>
        </p:nvSpPr>
        <p:spPr>
          <a:xfrm>
            <a:off x="5867400" y="2971800"/>
            <a:ext cx="5486400" cy="2243050"/>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这个程序的意思是：</a:t>
            </a:r>
            <a:endParaRPr lang="en-US" altLang="zh-CN" sz="2400" dirty="0">
              <a:effectLst/>
              <a:latin typeface="微软雅黑" panose="020B0503020204020204" pitchFamily="34" charset="-122"/>
              <a:ea typeface="微软雅黑" panose="020B0503020204020204" pitchFamily="34" charset="-122"/>
            </a:endParaRPr>
          </a:p>
          <a:p>
            <a:pPr>
              <a:lnSpc>
                <a:spcPct val="150000"/>
              </a:lnSpc>
            </a:pPr>
            <a:r>
              <a:rPr lang="zh-CN" altLang="en-US" sz="2400" dirty="0">
                <a:effectLst/>
                <a:latin typeface="微软雅黑" panose="020B0503020204020204" pitchFamily="34" charset="-122"/>
                <a:ea typeface="微软雅黑" panose="020B0503020204020204" pitchFamily="34" charset="-122"/>
              </a:rPr>
              <a:t>如果你拿了鸡翅，那好，你今天的选菜环节就结束了！你将与牛排和三文鱼失之交臂。这显然不是自助餐的规则。</a:t>
            </a:r>
          </a:p>
        </p:txBody>
      </p:sp>
    </p:spTree>
    <p:extLst>
      <p:ext uri="{BB962C8B-B14F-4D97-AF65-F5344CB8AC3E}">
        <p14:creationId xmlns:p14="http://schemas.microsoft.com/office/powerpoint/2010/main" val="386505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4" name="文本框 3">
            <a:extLst>
              <a:ext uri="{FF2B5EF4-FFF2-40B4-BE49-F238E27FC236}">
                <a16:creationId xmlns:a16="http://schemas.microsoft.com/office/drawing/2014/main" id="{1137C0F9-DB78-0CB2-3B85-216101F2421C}"/>
              </a:ext>
            </a:extLst>
          </p:cNvPr>
          <p:cNvSpPr txBox="1"/>
          <p:nvPr/>
        </p:nvSpPr>
        <p:spPr>
          <a:xfrm>
            <a:off x="838200" y="1447800"/>
            <a:ext cx="10668000" cy="4750852"/>
          </a:xfrm>
          <a:prstGeom prst="rect">
            <a:avLst/>
          </a:prstGeom>
          <a:solidFill>
            <a:schemeClr val="accent3">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书本</a:t>
            </a:r>
            <a:r>
              <a:rPr lang="en-US" altLang="zh-CN" sz="2400" b="1" dirty="0">
                <a:effectLst/>
                <a:latin typeface="Consolas" panose="020B0609020204030204" pitchFamily="49" charset="0"/>
                <a:ea typeface="微软雅黑" panose="020B0503020204020204" pitchFamily="34" charset="-122"/>
              </a:rPr>
              <a:t>P40</a:t>
            </a:r>
            <a:r>
              <a:rPr lang="zh-CN" altLang="en-US" sz="2400" b="1" dirty="0">
                <a:effectLst/>
                <a:latin typeface="Consolas" panose="020B0609020204030204" pitchFamily="49" charset="0"/>
                <a:ea typeface="微软雅黑" panose="020B0503020204020204" pitchFamily="34" charset="-122"/>
              </a:rPr>
              <a:t>页 例</a:t>
            </a:r>
            <a:r>
              <a:rPr lang="en-US" altLang="zh-CN" sz="2400" b="1" dirty="0">
                <a:effectLst/>
                <a:latin typeface="Consolas" panose="020B0609020204030204" pitchFamily="49" charset="0"/>
                <a:ea typeface="微软雅黑" panose="020B0503020204020204" pitchFamily="34" charset="-122"/>
              </a:rPr>
              <a:t>3-7</a:t>
            </a:r>
            <a:r>
              <a:rPr lang="zh-CN" altLang="en-US" sz="2400" b="1" dirty="0">
                <a:effectLst/>
                <a:latin typeface="Consolas" panose="020B0609020204030204" pitchFamily="49" charset="0"/>
                <a:ea typeface="微软雅黑" panose="020B0503020204020204" pitchFamily="34" charset="-122"/>
              </a:rPr>
              <a:t>：肥胖问题 </a:t>
            </a:r>
            <a:endParaRPr lang="en-US" altLang="zh-CN" sz="2400" b="1"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这个任务是让我们编写一个程序来计算并评估一个人的身体质量指数（</a:t>
            </a:r>
            <a:r>
              <a:rPr lang="en-US" altLang="zh-CN" sz="2000" dirty="0">
                <a:effectLst/>
                <a:latin typeface="Consolas" panose="020B0609020204030204" pitchFamily="49" charset="0"/>
                <a:ea typeface="微软雅黑" panose="020B0503020204020204" pitchFamily="34" charset="-122"/>
              </a:rPr>
              <a:t>BMI</a:t>
            </a:r>
            <a:r>
              <a:rPr lang="zh-CN" altLang="en-US"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输入：接收两个数字，第一个是体重 </a:t>
            </a:r>
            <a:r>
              <a:rPr lang="en-US" altLang="zh-CN" sz="2000" dirty="0">
                <a:solidFill>
                  <a:srgbClr val="C00000"/>
                </a:solidFill>
                <a:effectLst/>
                <a:latin typeface="Consolas" panose="020B0609020204030204" pitchFamily="49" charset="0"/>
                <a:ea typeface="微软雅黑" panose="020B0503020204020204" pitchFamily="34" charset="-122"/>
              </a:rPr>
              <a:t>m</a:t>
            </a:r>
            <a:r>
              <a:rPr lang="zh-CN" altLang="en-US" sz="2000" dirty="0">
                <a:effectLst/>
                <a:latin typeface="Consolas" panose="020B0609020204030204" pitchFamily="49" charset="0"/>
                <a:ea typeface="微软雅黑" panose="020B0503020204020204" pitchFamily="34" charset="-122"/>
              </a:rPr>
              <a:t>（单位是公斤），第二个是身高 </a:t>
            </a:r>
            <a:r>
              <a:rPr lang="en-US" altLang="zh-CN" sz="2000" dirty="0">
                <a:solidFill>
                  <a:srgbClr val="C00000"/>
                </a:solidFill>
                <a:effectLst/>
                <a:latin typeface="Consolas" panose="020B0609020204030204" pitchFamily="49" charset="0"/>
                <a:ea typeface="微软雅黑" panose="020B0503020204020204" pitchFamily="34" charset="-122"/>
              </a:rPr>
              <a:t>h</a:t>
            </a:r>
            <a:r>
              <a:rPr lang="zh-CN" altLang="en-US" sz="2000" dirty="0">
                <a:effectLst/>
                <a:latin typeface="Consolas" panose="020B0609020204030204" pitchFamily="49" charset="0"/>
                <a:ea typeface="微软雅黑" panose="020B0503020204020204" pitchFamily="34" charset="-122"/>
              </a:rPr>
              <a:t>（单位是米）。</a:t>
            </a:r>
          </a:p>
          <a:p>
            <a:pPr indent="-342900">
              <a:lnSpc>
                <a:spcPct val="15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计算：我们需要根据一个公式来计算 </a:t>
            </a:r>
            <a:r>
              <a:rPr lang="en-US" altLang="zh-CN" sz="2000" dirty="0">
                <a:effectLst/>
                <a:latin typeface="Consolas" panose="020B0609020204030204" pitchFamily="49" charset="0"/>
                <a:ea typeface="微软雅黑" panose="020B0503020204020204" pitchFamily="34" charset="-122"/>
              </a:rPr>
              <a:t>BMI </a:t>
            </a:r>
            <a:r>
              <a:rPr lang="zh-CN" altLang="en-US" sz="2000" dirty="0">
                <a:effectLst/>
                <a:latin typeface="Consolas" panose="020B0609020204030204" pitchFamily="49" charset="0"/>
                <a:ea typeface="微软雅黑" panose="020B0503020204020204" pitchFamily="34" charset="-122"/>
              </a:rPr>
              <a:t>指数，公式是：</a:t>
            </a:r>
            <a:r>
              <a:rPr lang="en-US" altLang="zh-CN" sz="2000" dirty="0">
                <a:solidFill>
                  <a:srgbClr val="C00000"/>
                </a:solidFill>
                <a:effectLst/>
                <a:latin typeface="Consolas" panose="020B0609020204030204" pitchFamily="49" charset="0"/>
                <a:ea typeface="微软雅黑" panose="020B0503020204020204" pitchFamily="34" charset="-122"/>
              </a:rPr>
              <a:t>BMI = m / (h * h)</a:t>
            </a:r>
            <a:r>
              <a:rPr lang="zh-CN" altLang="en-US"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判断与输出：计算出 </a:t>
            </a:r>
            <a:r>
              <a:rPr lang="en-US" altLang="zh-CN" sz="2000" dirty="0">
                <a:effectLst/>
                <a:latin typeface="Consolas" panose="020B0609020204030204" pitchFamily="49" charset="0"/>
                <a:ea typeface="微软雅黑" panose="020B0503020204020204" pitchFamily="34" charset="-122"/>
              </a:rPr>
              <a:t>BMI </a:t>
            </a:r>
            <a:r>
              <a:rPr lang="zh-CN" altLang="en-US" sz="2000" dirty="0">
                <a:effectLst/>
                <a:latin typeface="Consolas" panose="020B0609020204030204" pitchFamily="49" charset="0"/>
                <a:ea typeface="微软雅黑" panose="020B0503020204020204" pitchFamily="34" charset="-122"/>
              </a:rPr>
              <a:t>值后，需要根据下面的规则进行判断，并给出不同的输出： </a:t>
            </a:r>
          </a:p>
          <a:p>
            <a:pPr marL="800100" lvl="1" indent="-342900">
              <a:lnSpc>
                <a:spcPct val="150000"/>
              </a:lnSpc>
              <a:buClr>
                <a:srgbClr val="000000"/>
              </a:buClr>
              <a:buFont typeface="Arial" panose="020B0604020202020204" pitchFamily="34" charset="0"/>
              <a:buChar char="•"/>
            </a:pPr>
            <a:r>
              <a:rPr lang="zh-CN" altLang="en-US" sz="2000" b="1" dirty="0">
                <a:effectLst/>
                <a:latin typeface="Consolas" panose="020B0609020204030204" pitchFamily="49" charset="0"/>
                <a:ea typeface="微软雅黑" panose="020B0503020204020204" pitchFamily="34" charset="-122"/>
              </a:rPr>
              <a:t>规则</a:t>
            </a:r>
            <a:r>
              <a:rPr lang="en-US" altLang="zh-CN" sz="2000" b="1" dirty="0">
                <a:effectLst/>
                <a:latin typeface="Consolas" panose="020B0609020204030204" pitchFamily="49" charset="0"/>
                <a:ea typeface="微软雅黑" panose="020B0503020204020204" pitchFamily="34" charset="-122"/>
              </a:rPr>
              <a:t>1</a:t>
            </a:r>
            <a:r>
              <a:rPr lang="zh-CN" altLang="en-US" sz="2000" b="1" dirty="0">
                <a:effectLst/>
                <a:latin typeface="Consolas" panose="020B0609020204030204" pitchFamily="49" charset="0"/>
                <a:ea typeface="微软雅黑" panose="020B0503020204020204" pitchFamily="34" charset="-122"/>
              </a:rPr>
              <a:t>：如果 </a:t>
            </a:r>
            <a:r>
              <a:rPr lang="en-US" altLang="zh-CN" sz="2000" b="1" dirty="0">
                <a:effectLst/>
                <a:latin typeface="Consolas" panose="020B0609020204030204" pitchFamily="49" charset="0"/>
                <a:ea typeface="微软雅黑" panose="020B0503020204020204" pitchFamily="34" charset="-122"/>
              </a:rPr>
              <a:t>BMI </a:t>
            </a:r>
            <a:r>
              <a:rPr lang="zh-CN" altLang="en-US" sz="2000" b="1" dirty="0">
                <a:effectLst/>
                <a:latin typeface="Consolas" panose="020B0609020204030204" pitchFamily="49" charset="0"/>
                <a:ea typeface="微软雅黑" panose="020B0503020204020204" pitchFamily="34" charset="-122"/>
              </a:rPr>
              <a:t>小于 </a:t>
            </a:r>
            <a:r>
              <a:rPr lang="en-US" altLang="zh-CN" sz="2000" b="1" dirty="0">
                <a:effectLst/>
                <a:latin typeface="Consolas" panose="020B0609020204030204" pitchFamily="49" charset="0"/>
                <a:ea typeface="微软雅黑" panose="020B0503020204020204" pitchFamily="34" charset="-122"/>
              </a:rPr>
              <a:t>18.5</a:t>
            </a:r>
            <a:r>
              <a:rPr lang="zh-CN" altLang="en-US" sz="2000" b="1" dirty="0">
                <a:effectLst/>
                <a:latin typeface="Consolas" panose="020B0609020204030204" pitchFamily="49" charset="0"/>
                <a:ea typeface="微软雅黑" panose="020B0503020204020204" pitchFamily="34" charset="-122"/>
              </a:rPr>
              <a:t>，程序应该输出单词 </a:t>
            </a:r>
            <a:r>
              <a:rPr lang="en-US" altLang="zh-CN" sz="2000" b="1" dirty="0">
                <a:effectLst/>
                <a:latin typeface="Consolas" panose="020B0609020204030204" pitchFamily="49" charset="0"/>
                <a:ea typeface="微软雅黑" panose="020B0503020204020204" pitchFamily="34" charset="-122"/>
              </a:rPr>
              <a:t>"Underweight"</a:t>
            </a:r>
            <a:r>
              <a:rPr lang="zh-CN" altLang="en-US" sz="2000" b="1" dirty="0">
                <a:effectLst/>
                <a:latin typeface="Consolas" panose="020B0609020204030204" pitchFamily="49" charset="0"/>
                <a:ea typeface="微软雅黑" panose="020B0503020204020204" pitchFamily="34" charset="-122"/>
              </a:rPr>
              <a:t>。</a:t>
            </a:r>
          </a:p>
          <a:p>
            <a:pPr marL="800100" lvl="1" indent="-342900">
              <a:lnSpc>
                <a:spcPct val="150000"/>
              </a:lnSpc>
              <a:buClr>
                <a:srgbClr val="000000"/>
              </a:buClr>
              <a:buFont typeface="Arial" panose="020B0604020202020204" pitchFamily="34" charset="0"/>
              <a:buChar char="•"/>
            </a:pPr>
            <a:r>
              <a:rPr lang="zh-CN" altLang="en-US" sz="2000" b="1" dirty="0">
                <a:effectLst/>
                <a:latin typeface="Consolas" panose="020B0609020204030204" pitchFamily="49" charset="0"/>
                <a:ea typeface="微软雅黑" panose="020B0503020204020204" pitchFamily="34" charset="-122"/>
              </a:rPr>
              <a:t>规则</a:t>
            </a:r>
            <a:r>
              <a:rPr lang="en-US" altLang="zh-CN" sz="2000" b="1" dirty="0">
                <a:effectLst/>
                <a:latin typeface="Consolas" panose="020B0609020204030204" pitchFamily="49" charset="0"/>
                <a:ea typeface="微软雅黑" panose="020B0503020204020204" pitchFamily="34" charset="-122"/>
              </a:rPr>
              <a:t>2</a:t>
            </a:r>
            <a:r>
              <a:rPr lang="zh-CN" altLang="en-US" sz="2000" b="1" dirty="0">
                <a:effectLst/>
                <a:latin typeface="Consolas" panose="020B0609020204030204" pitchFamily="49" charset="0"/>
                <a:ea typeface="微软雅黑" panose="020B0503020204020204" pitchFamily="34" charset="-122"/>
              </a:rPr>
              <a:t>：如果 </a:t>
            </a:r>
            <a:r>
              <a:rPr lang="en-US" altLang="zh-CN" sz="2000" b="1" dirty="0">
                <a:effectLst/>
                <a:latin typeface="Consolas" panose="020B0609020204030204" pitchFamily="49" charset="0"/>
                <a:ea typeface="微软雅黑" panose="020B0503020204020204" pitchFamily="34" charset="-122"/>
              </a:rPr>
              <a:t>BMI </a:t>
            </a:r>
            <a:r>
              <a:rPr lang="zh-CN" altLang="en-US" sz="2000" b="1" dirty="0">
                <a:effectLst/>
                <a:latin typeface="Consolas" panose="020B0609020204030204" pitchFamily="49" charset="0"/>
                <a:ea typeface="微软雅黑" panose="020B0503020204020204" pitchFamily="34" charset="-122"/>
              </a:rPr>
              <a:t>大于或等于 </a:t>
            </a:r>
            <a:r>
              <a:rPr lang="en-US" altLang="zh-CN" sz="2000" b="1" dirty="0">
                <a:effectLst/>
                <a:latin typeface="Consolas" panose="020B0609020204030204" pitchFamily="49" charset="0"/>
                <a:ea typeface="微软雅黑" panose="020B0503020204020204" pitchFamily="34" charset="-122"/>
              </a:rPr>
              <a:t>18.5</a:t>
            </a:r>
            <a:r>
              <a:rPr lang="zh-CN" altLang="en-US" sz="2000" b="1" dirty="0">
                <a:effectLst/>
                <a:latin typeface="Consolas" panose="020B0609020204030204" pitchFamily="49" charset="0"/>
                <a:ea typeface="微软雅黑" panose="020B0503020204020204" pitchFamily="34" charset="-122"/>
              </a:rPr>
              <a:t>，并且小于 </a:t>
            </a:r>
            <a:r>
              <a:rPr lang="en-US" altLang="zh-CN" sz="2000" b="1" dirty="0">
                <a:effectLst/>
                <a:latin typeface="Consolas" panose="020B0609020204030204" pitchFamily="49" charset="0"/>
                <a:ea typeface="微软雅黑" panose="020B0503020204020204" pitchFamily="34" charset="-122"/>
              </a:rPr>
              <a:t>24</a:t>
            </a:r>
            <a:r>
              <a:rPr lang="zh-CN" altLang="en-US" sz="2000" b="1" dirty="0">
                <a:effectLst/>
                <a:latin typeface="Consolas" panose="020B0609020204030204" pitchFamily="49" charset="0"/>
                <a:ea typeface="微软雅黑" panose="020B0503020204020204" pitchFamily="34" charset="-122"/>
              </a:rPr>
              <a:t>，程序应该输出单词 </a:t>
            </a:r>
            <a:r>
              <a:rPr lang="en-US" altLang="zh-CN" sz="2000" b="1" dirty="0">
                <a:effectLst/>
                <a:latin typeface="Consolas" panose="020B0609020204030204" pitchFamily="49" charset="0"/>
                <a:ea typeface="微软雅黑" panose="020B0503020204020204" pitchFamily="34" charset="-122"/>
              </a:rPr>
              <a:t>"Normal"</a:t>
            </a:r>
            <a:r>
              <a:rPr lang="zh-CN" altLang="en-US" sz="2000" b="1" dirty="0">
                <a:effectLst/>
                <a:latin typeface="Consolas" panose="020B0609020204030204" pitchFamily="49" charset="0"/>
                <a:ea typeface="微软雅黑" panose="020B0503020204020204" pitchFamily="34" charset="-122"/>
              </a:rPr>
              <a:t>。</a:t>
            </a:r>
          </a:p>
          <a:p>
            <a:pPr marL="800100" lvl="1" indent="-342900">
              <a:lnSpc>
                <a:spcPct val="150000"/>
              </a:lnSpc>
              <a:buClr>
                <a:srgbClr val="000000"/>
              </a:buClr>
              <a:buFont typeface="Arial" panose="020B0604020202020204" pitchFamily="34" charset="0"/>
              <a:buChar char="•"/>
            </a:pPr>
            <a:r>
              <a:rPr lang="zh-CN" altLang="en-US" sz="2000" b="1" dirty="0">
                <a:effectLst/>
                <a:latin typeface="Consolas" panose="020B0609020204030204" pitchFamily="49" charset="0"/>
                <a:ea typeface="微软雅黑" panose="020B0503020204020204" pitchFamily="34" charset="-122"/>
              </a:rPr>
              <a:t>规则</a:t>
            </a:r>
            <a:r>
              <a:rPr lang="en-US" altLang="zh-CN" sz="2000" b="1" dirty="0">
                <a:effectLst/>
                <a:latin typeface="Consolas" panose="020B0609020204030204" pitchFamily="49" charset="0"/>
                <a:ea typeface="微软雅黑" panose="020B0503020204020204" pitchFamily="34" charset="-122"/>
              </a:rPr>
              <a:t>3</a:t>
            </a:r>
            <a:r>
              <a:rPr lang="zh-CN" altLang="en-US" sz="2000" b="1" dirty="0">
                <a:effectLst/>
                <a:latin typeface="Consolas" panose="020B0609020204030204" pitchFamily="49" charset="0"/>
                <a:ea typeface="微软雅黑" panose="020B0503020204020204" pitchFamily="34" charset="-122"/>
              </a:rPr>
              <a:t>：如果 </a:t>
            </a:r>
            <a:r>
              <a:rPr lang="en-US" altLang="zh-CN" sz="2000" b="1" dirty="0">
                <a:effectLst/>
                <a:latin typeface="Consolas" panose="020B0609020204030204" pitchFamily="49" charset="0"/>
                <a:ea typeface="微软雅黑" panose="020B0503020204020204" pitchFamily="34" charset="-122"/>
              </a:rPr>
              <a:t>BMI </a:t>
            </a:r>
            <a:r>
              <a:rPr lang="zh-CN" altLang="en-US" sz="2000" b="1" dirty="0">
                <a:effectLst/>
                <a:latin typeface="Consolas" panose="020B0609020204030204" pitchFamily="49" charset="0"/>
                <a:ea typeface="微软雅黑" panose="020B0503020204020204" pitchFamily="34" charset="-122"/>
              </a:rPr>
              <a:t>大于或等于 </a:t>
            </a:r>
            <a:r>
              <a:rPr lang="en-US" altLang="zh-CN" sz="2000" b="1" dirty="0">
                <a:effectLst/>
                <a:latin typeface="Consolas" panose="020B0609020204030204" pitchFamily="49" charset="0"/>
                <a:ea typeface="微软雅黑" panose="020B0503020204020204" pitchFamily="34" charset="-122"/>
              </a:rPr>
              <a:t>24</a:t>
            </a:r>
            <a:r>
              <a:rPr lang="zh-CN" altLang="en-US" sz="2000" b="1" dirty="0">
                <a:effectLst/>
                <a:latin typeface="Consolas" panose="020B0609020204030204" pitchFamily="49" charset="0"/>
                <a:ea typeface="微软雅黑" panose="020B0503020204020204" pitchFamily="34" charset="-122"/>
              </a:rPr>
              <a:t>，程序的输出会特殊一些：首先要输出计算出的 </a:t>
            </a:r>
            <a:r>
              <a:rPr lang="en-US" altLang="zh-CN" sz="2000" b="1" dirty="0">
                <a:effectLst/>
                <a:latin typeface="Consolas" panose="020B0609020204030204" pitchFamily="49" charset="0"/>
                <a:ea typeface="微软雅黑" panose="020B0503020204020204" pitchFamily="34" charset="-122"/>
              </a:rPr>
              <a:t>BMI </a:t>
            </a:r>
            <a:r>
              <a:rPr lang="zh-CN" altLang="en-US" sz="2000" b="1" dirty="0">
                <a:effectLst/>
                <a:latin typeface="Consolas" panose="020B0609020204030204" pitchFamily="49" charset="0"/>
                <a:ea typeface="微软雅黑" panose="020B0503020204020204" pitchFamily="34" charset="-122"/>
              </a:rPr>
              <a:t>数值，然后换行，再输出单词 </a:t>
            </a:r>
            <a:r>
              <a:rPr lang="en-US" altLang="zh-CN" sz="2000" b="1" dirty="0">
                <a:effectLst/>
                <a:latin typeface="Consolas" panose="020B0609020204030204" pitchFamily="49" charset="0"/>
                <a:ea typeface="微软雅黑" panose="020B0503020204020204" pitchFamily="34" charset="-122"/>
              </a:rPr>
              <a:t>"Overweight"</a:t>
            </a:r>
            <a:r>
              <a:rPr lang="zh-CN" altLang="en-US" sz="2000" b="1" dirty="0">
                <a:effectLst/>
                <a:latin typeface="Consolas" panose="020B0609020204030204" pitchFamily="49" charset="0"/>
                <a:ea typeface="微软雅黑" panose="020B0503020204020204" pitchFamily="34" charset="-122"/>
              </a:rPr>
              <a:t>。</a:t>
            </a:r>
          </a:p>
          <a:p>
            <a:pPr>
              <a:lnSpc>
                <a:spcPct val="150000"/>
              </a:lnSpc>
            </a:pPr>
            <a:r>
              <a:rPr lang="zh-CN" altLang="en-US" sz="2000" dirty="0">
                <a:effectLst/>
                <a:latin typeface="Consolas" panose="020B0609020204030204" pitchFamily="49" charset="0"/>
                <a:ea typeface="微软雅黑" panose="020B0503020204020204" pitchFamily="34" charset="-122"/>
              </a:rPr>
              <a:t>我们的目标就是编写一个程序，完成从输入、计算到根据这三个规则进行判断和输出。</a:t>
            </a:r>
          </a:p>
        </p:txBody>
      </p:sp>
      <p:sp>
        <p:nvSpPr>
          <p:cNvPr id="3" name="文本框 2">
            <a:extLst>
              <a:ext uri="{FF2B5EF4-FFF2-40B4-BE49-F238E27FC236}">
                <a16:creationId xmlns:a16="http://schemas.microsoft.com/office/drawing/2014/main" id="{24496F4A-6E4D-AE01-4CBD-D27C36F29267}"/>
              </a:ext>
            </a:extLst>
          </p:cNvPr>
          <p:cNvSpPr txBox="1"/>
          <p:nvPr/>
        </p:nvSpPr>
        <p:spPr>
          <a:xfrm>
            <a:off x="5867400" y="706535"/>
            <a:ext cx="2438400" cy="461665"/>
          </a:xfrm>
          <a:prstGeom prst="rect">
            <a:avLst/>
          </a:prstGeom>
          <a:solidFill>
            <a:srgbClr val="0070C0"/>
          </a:solidFill>
        </p:spPr>
        <p:txBody>
          <a:bodyPr wrap="square">
            <a:spAutoFit/>
          </a:bodyPr>
          <a:lstStyle/>
          <a:p>
            <a:r>
              <a:rPr lang="zh-CN" altLang="en-US" sz="2400" b="1" dirty="0">
                <a:solidFill>
                  <a:schemeClr val="bg1"/>
                </a:solidFill>
              </a:rPr>
              <a:t>多分支实战演练</a:t>
            </a:r>
          </a:p>
        </p:txBody>
      </p:sp>
    </p:spTree>
    <p:extLst>
      <p:ext uri="{BB962C8B-B14F-4D97-AF65-F5344CB8AC3E}">
        <p14:creationId xmlns:p14="http://schemas.microsoft.com/office/powerpoint/2010/main" val="4004864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4" name="文本框 3">
            <a:extLst>
              <a:ext uri="{FF2B5EF4-FFF2-40B4-BE49-F238E27FC236}">
                <a16:creationId xmlns:a16="http://schemas.microsoft.com/office/drawing/2014/main" id="{37AD4806-9A03-6447-2107-8F28993B4B4E}"/>
              </a:ext>
            </a:extLst>
          </p:cNvPr>
          <p:cNvSpPr txBox="1"/>
          <p:nvPr/>
        </p:nvSpPr>
        <p:spPr>
          <a:xfrm>
            <a:off x="1215887" y="2399282"/>
            <a:ext cx="10134600" cy="3696718"/>
          </a:xfrm>
          <a:prstGeom prst="rect">
            <a:avLst/>
          </a:prstGeom>
          <a:solidFill>
            <a:schemeClr val="accent4">
              <a:lumMod val="20000"/>
              <a:lumOff val="80000"/>
            </a:schemeClr>
          </a:solidFill>
        </p:spPr>
        <p:txBody>
          <a:bodyPr wrap="square">
            <a:spAutoFit/>
          </a:bodyPr>
          <a:lstStyle/>
          <a:p>
            <a:pPr>
              <a:lnSpc>
                <a:spcPct val="200000"/>
              </a:lnSpc>
            </a:pPr>
            <a:r>
              <a:rPr lang="en-US" altLang="zh-CN" sz="2000" dirty="0">
                <a:latin typeface="Consolas" panose="020B0609020204030204" pitchFamily="49" charset="0"/>
              </a:rPr>
              <a:t>(</a:t>
            </a:r>
            <a:r>
              <a:rPr lang="zh-CN" altLang="en-US" sz="2000" dirty="0">
                <a:latin typeface="Consolas" panose="020B0609020204030204" pitchFamily="49" charset="0"/>
              </a:rPr>
              <a:t>书本</a:t>
            </a:r>
            <a:r>
              <a:rPr lang="en-US" altLang="zh-CN" sz="2000" dirty="0">
                <a:latin typeface="Consolas" panose="020B0609020204030204" pitchFamily="49" charset="0"/>
              </a:rPr>
              <a:t>P40</a:t>
            </a:r>
            <a:r>
              <a:rPr lang="zh-CN" altLang="en-US" sz="2000" dirty="0">
                <a:latin typeface="Consolas" panose="020B0609020204030204" pitchFamily="49" charset="0"/>
              </a:rPr>
              <a:t>页底部</a:t>
            </a:r>
            <a:r>
              <a:rPr lang="en-US" altLang="zh-CN" sz="2000" dirty="0">
                <a:latin typeface="Consolas" panose="020B0609020204030204" pitchFamily="49" charset="0"/>
              </a:rPr>
              <a:t>)</a:t>
            </a:r>
            <a:r>
              <a:rPr lang="zh-CN" altLang="en-US" sz="2000" dirty="0">
                <a:latin typeface="Consolas" panose="020B0609020204030204" pitchFamily="49" charset="0"/>
              </a:rPr>
              <a:t>首先判断是否体重过轻</a:t>
            </a:r>
            <a:r>
              <a:rPr lang="en-US" altLang="zh-CN" sz="2000" dirty="0">
                <a:latin typeface="Consolas" panose="020B0609020204030204" pitchFamily="49" charset="0"/>
              </a:rPr>
              <a:t>, </a:t>
            </a:r>
            <a:r>
              <a:rPr lang="zh-CN" altLang="en-US" sz="2000" dirty="0">
                <a:latin typeface="Consolas" panose="020B0609020204030204" pitchFamily="49" charset="0"/>
              </a:rPr>
              <a:t>先判断 </a:t>
            </a:r>
            <a:r>
              <a:rPr lang="en-US" altLang="zh-CN" sz="2000" dirty="0">
                <a:latin typeface="Consolas" panose="020B0609020204030204" pitchFamily="49" charset="0"/>
              </a:rPr>
              <a:t>BMI </a:t>
            </a:r>
            <a:r>
              <a:rPr lang="zh-CN" altLang="en-US" sz="2000" dirty="0">
                <a:latin typeface="Consolas" panose="020B0609020204030204" pitchFamily="49" charset="0"/>
              </a:rPr>
              <a:t>是否小于</a:t>
            </a:r>
            <a:r>
              <a:rPr lang="en-US" altLang="zh-CN" sz="2000" dirty="0">
                <a:latin typeface="Consolas" panose="020B0609020204030204" pitchFamily="49" charset="0"/>
              </a:rPr>
              <a:t>18.5, </a:t>
            </a:r>
            <a:r>
              <a:rPr lang="zh-CN" altLang="en-US" sz="2000" dirty="0">
                <a:latin typeface="Consolas" panose="020B0609020204030204" pitchFamily="49" charset="0"/>
              </a:rPr>
              <a:t>如果成立就判断为体重过轻</a:t>
            </a:r>
            <a:r>
              <a:rPr lang="en-US" altLang="zh-CN" sz="2000" dirty="0">
                <a:latin typeface="Consolas" panose="020B0609020204030204" pitchFamily="49" charset="0"/>
              </a:rPr>
              <a:t>;</a:t>
            </a:r>
          </a:p>
          <a:p>
            <a:pPr>
              <a:lnSpc>
                <a:spcPct val="200000"/>
              </a:lnSpc>
            </a:pPr>
            <a:r>
              <a:rPr lang="zh-CN" altLang="en-US" sz="2000" dirty="0">
                <a:latin typeface="Consolas" panose="020B0609020204030204" pitchFamily="49" charset="0"/>
              </a:rPr>
              <a:t>剩下的部分</a:t>
            </a:r>
            <a:r>
              <a:rPr lang="en-US" altLang="zh-CN" sz="2000" dirty="0">
                <a:latin typeface="Consolas" panose="020B0609020204030204" pitchFamily="49" charset="0"/>
              </a:rPr>
              <a:t>, </a:t>
            </a:r>
            <a:r>
              <a:rPr lang="zh-CN" altLang="en-US" sz="2000" dirty="0">
                <a:latin typeface="Consolas" panose="020B0609020204030204" pitchFamily="49" charset="0"/>
              </a:rPr>
              <a:t>再次判断是否是小于</a:t>
            </a:r>
            <a:r>
              <a:rPr lang="en-US" altLang="zh-CN" sz="2000" dirty="0">
                <a:latin typeface="Consolas" panose="020B0609020204030204" pitchFamily="49" charset="0"/>
              </a:rPr>
              <a:t>24, </a:t>
            </a:r>
            <a:r>
              <a:rPr lang="zh-CN" altLang="en-US" sz="2000" dirty="0">
                <a:latin typeface="Consolas" panose="020B0609020204030204" pitchFamily="49" charset="0"/>
              </a:rPr>
              <a:t>如果成立就判断为正常</a:t>
            </a:r>
            <a:r>
              <a:rPr lang="en-US" altLang="zh-CN" sz="2000" dirty="0">
                <a:latin typeface="Consolas" panose="020B0609020204030204" pitchFamily="49" charset="0"/>
              </a:rPr>
              <a:t>(</a:t>
            </a:r>
            <a:r>
              <a:rPr lang="zh-CN" altLang="en-US" sz="2000" dirty="0">
                <a:latin typeface="Consolas" panose="020B0609020204030204" pitchFamily="49" charset="0"/>
              </a:rPr>
              <a:t>体重过轻的情况在这里已经被筛选出去了</a:t>
            </a:r>
            <a:r>
              <a:rPr lang="en-US" altLang="zh-CN" sz="2000" dirty="0">
                <a:latin typeface="Consolas" panose="020B0609020204030204" pitchFamily="49" charset="0"/>
              </a:rPr>
              <a:t>,</a:t>
            </a:r>
            <a:r>
              <a:rPr lang="zh-CN" altLang="en-US" sz="2000" dirty="0">
                <a:latin typeface="Consolas" panose="020B0609020204030204" pitchFamily="49" charset="0"/>
              </a:rPr>
              <a:t>留下的都是正常或者超重</a:t>
            </a:r>
            <a:r>
              <a:rPr lang="en-US" altLang="zh-CN" sz="2000" dirty="0">
                <a:latin typeface="Consolas" panose="020B0609020204030204" pitchFamily="49" charset="0"/>
              </a:rPr>
              <a:t>);</a:t>
            </a:r>
          </a:p>
          <a:p>
            <a:pPr>
              <a:lnSpc>
                <a:spcPct val="200000"/>
              </a:lnSpc>
            </a:pPr>
            <a:r>
              <a:rPr lang="zh-CN" altLang="en-US" sz="2000" dirty="0">
                <a:latin typeface="Consolas" panose="020B0609020204030204" pitchFamily="49" charset="0"/>
              </a:rPr>
              <a:t>如果不成立</a:t>
            </a:r>
            <a:r>
              <a:rPr lang="en-US" altLang="zh-CN" sz="2000" dirty="0">
                <a:latin typeface="Consolas" panose="020B0609020204030204" pitchFamily="49" charset="0"/>
              </a:rPr>
              <a:t>, </a:t>
            </a:r>
            <a:r>
              <a:rPr lang="zh-CN" altLang="en-US" sz="2000" dirty="0">
                <a:latin typeface="Consolas" panose="020B0609020204030204" pitchFamily="49" charset="0"/>
              </a:rPr>
              <a:t>说明 </a:t>
            </a:r>
            <a:r>
              <a:rPr lang="en-US" altLang="zh-CN" sz="2000" dirty="0">
                <a:latin typeface="Consolas" panose="020B0609020204030204" pitchFamily="49" charset="0"/>
              </a:rPr>
              <a:t>BMI </a:t>
            </a:r>
            <a:r>
              <a:rPr lang="zh-CN" altLang="en-US" sz="2000" dirty="0">
                <a:latin typeface="Consolas" panose="020B0609020204030204" pitchFamily="49" charset="0"/>
              </a:rPr>
              <a:t>大于或等于</a:t>
            </a:r>
            <a:r>
              <a:rPr lang="en-US" altLang="zh-CN" sz="2000" dirty="0">
                <a:latin typeface="Consolas" panose="020B0609020204030204" pitchFamily="49" charset="0"/>
              </a:rPr>
              <a:t>24(</a:t>
            </a:r>
            <a:r>
              <a:rPr lang="zh-CN" altLang="en-US" sz="2000" dirty="0">
                <a:latin typeface="Consolas" panose="020B0609020204030204" pitchFamily="49" charset="0"/>
              </a:rPr>
              <a:t>已经把体重过轻和正常筛出去了</a:t>
            </a:r>
            <a:r>
              <a:rPr lang="en-US" altLang="zh-CN" sz="2000" dirty="0">
                <a:latin typeface="Consolas" panose="020B0609020204030204" pitchFamily="49" charset="0"/>
              </a:rPr>
              <a:t>,</a:t>
            </a:r>
            <a:r>
              <a:rPr lang="zh-CN" altLang="en-US" sz="2000" dirty="0">
                <a:latin typeface="Consolas" panose="020B0609020204030204" pitchFamily="49" charset="0"/>
              </a:rPr>
              <a:t>剩下的都是胖子</a:t>
            </a:r>
            <a:r>
              <a:rPr lang="en-US" altLang="zh-CN" sz="2000" dirty="0">
                <a:latin typeface="Consolas" panose="020B0609020204030204" pitchFamily="49" charset="0"/>
              </a:rPr>
              <a:t>), </a:t>
            </a:r>
            <a:r>
              <a:rPr lang="zh-CN" altLang="en-US" sz="2000" dirty="0">
                <a:latin typeface="Consolas" panose="020B0609020204030204" pitchFamily="49" charset="0"/>
              </a:rPr>
              <a:t>达到了肥胖标准。</a:t>
            </a:r>
          </a:p>
        </p:txBody>
      </p:sp>
      <p:sp>
        <p:nvSpPr>
          <p:cNvPr id="6" name="文本框 5">
            <a:extLst>
              <a:ext uri="{FF2B5EF4-FFF2-40B4-BE49-F238E27FC236}">
                <a16:creationId xmlns:a16="http://schemas.microsoft.com/office/drawing/2014/main" id="{26E3AC96-962B-FBF0-AA90-065BEF5FF0B0}"/>
              </a:ext>
            </a:extLst>
          </p:cNvPr>
          <p:cNvSpPr txBox="1"/>
          <p:nvPr/>
        </p:nvSpPr>
        <p:spPr>
          <a:xfrm>
            <a:off x="1219200" y="1676400"/>
            <a:ext cx="1600200" cy="461665"/>
          </a:xfrm>
          <a:prstGeom prst="rect">
            <a:avLst/>
          </a:prstGeom>
          <a:solidFill>
            <a:schemeClr val="accent6">
              <a:lumMod val="75000"/>
            </a:schemeClr>
          </a:solidFill>
        </p:spPr>
        <p:txBody>
          <a:bodyPr wrap="square">
            <a:spAutoFit/>
          </a:bodyPr>
          <a:lstStyle/>
          <a:p>
            <a:r>
              <a:rPr lang="zh-CN" altLang="en-US" sz="2400" b="1" dirty="0">
                <a:solidFill>
                  <a:schemeClr val="bg1"/>
                </a:solidFill>
              </a:rPr>
              <a:t>解题思路</a:t>
            </a:r>
          </a:p>
        </p:txBody>
      </p:sp>
    </p:spTree>
    <p:extLst>
      <p:ext uri="{BB962C8B-B14F-4D97-AF65-F5344CB8AC3E}">
        <p14:creationId xmlns:p14="http://schemas.microsoft.com/office/powerpoint/2010/main" val="3794787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3" name="文本框 2">
            <a:extLst>
              <a:ext uri="{FF2B5EF4-FFF2-40B4-BE49-F238E27FC236}">
                <a16:creationId xmlns:a16="http://schemas.microsoft.com/office/drawing/2014/main" id="{127344CF-2600-CD18-3DFD-0687E5AF67ED}"/>
              </a:ext>
            </a:extLst>
          </p:cNvPr>
          <p:cNvSpPr txBox="1"/>
          <p:nvPr/>
        </p:nvSpPr>
        <p:spPr>
          <a:xfrm>
            <a:off x="990600" y="1447800"/>
            <a:ext cx="10210800" cy="1980863"/>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第一步：准备</a:t>
            </a:r>
            <a:r>
              <a:rPr lang="zh-CN" altLang="en-US" sz="2400" b="1" dirty="0">
                <a:latin typeface="Consolas" panose="020B0609020204030204" pitchFamily="49" charset="0"/>
                <a:ea typeface="微软雅黑" panose="020B0503020204020204" pitchFamily="34" charset="-122"/>
              </a:rPr>
              <a:t>变量</a:t>
            </a:r>
            <a:r>
              <a:rPr lang="zh-CN" altLang="en-US" sz="2400" b="1" dirty="0">
                <a:effectLst/>
                <a:latin typeface="Consolas" panose="020B0609020204030204" pitchFamily="49" charset="0"/>
                <a:ea typeface="微软雅黑" panose="020B0503020204020204" pitchFamily="34" charset="-122"/>
              </a:rPr>
              <a:t>和接收数据</a:t>
            </a:r>
          </a:p>
          <a:p>
            <a:pPr>
              <a:lnSpc>
                <a:spcPct val="150000"/>
              </a:lnSpc>
            </a:pPr>
            <a:r>
              <a:rPr lang="zh-CN" altLang="en-US" sz="2000" dirty="0">
                <a:effectLst/>
                <a:latin typeface="Consolas" panose="020B0609020204030204" pitchFamily="49" charset="0"/>
                <a:ea typeface="微软雅黑" panose="020B0503020204020204" pitchFamily="34" charset="-122"/>
              </a:rPr>
              <a:t>我们需要定义变量来存储体重、身高和计算出的 </a:t>
            </a:r>
            <a:r>
              <a:rPr lang="en-US" altLang="zh-CN" sz="2000" dirty="0">
                <a:effectLst/>
                <a:latin typeface="Consolas" panose="020B0609020204030204" pitchFamily="49" charset="0"/>
                <a:ea typeface="微软雅黑" panose="020B0503020204020204" pitchFamily="34" charset="-122"/>
              </a:rPr>
              <a:t>BMI </a:t>
            </a:r>
            <a:r>
              <a:rPr lang="zh-CN" altLang="en-US" sz="2000" dirty="0">
                <a:effectLst/>
                <a:latin typeface="Consolas" panose="020B0609020204030204" pitchFamily="49" charset="0"/>
                <a:ea typeface="微软雅黑" panose="020B0503020204020204" pitchFamily="34" charset="-122"/>
              </a:rPr>
              <a:t>值。</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因为身高和体重都可能是小数，并且计算结果也一定是小数，所以我们统一使用 </a:t>
            </a:r>
            <a:r>
              <a:rPr lang="en-US" altLang="zh-CN" sz="2000" dirty="0">
                <a:solidFill>
                  <a:srgbClr val="C00000"/>
                </a:solidFill>
                <a:effectLst/>
                <a:latin typeface="Consolas" panose="020B0609020204030204" pitchFamily="49" charset="0"/>
                <a:ea typeface="微软雅黑" panose="020B0503020204020204" pitchFamily="34" charset="-122"/>
              </a:rPr>
              <a:t>double</a:t>
            </a:r>
            <a:r>
              <a:rPr lang="zh-CN" altLang="en-US" sz="2000" dirty="0">
                <a:effectLst/>
                <a:latin typeface="Consolas" panose="020B0609020204030204" pitchFamily="49" charset="0"/>
                <a:ea typeface="微软雅黑" panose="020B0503020204020204" pitchFamily="34" charset="-122"/>
              </a:rPr>
              <a:t> 类型</a:t>
            </a:r>
            <a:r>
              <a:rPr lang="zh-CN" altLang="en-US" sz="2000" dirty="0">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并从通过 </a:t>
            </a:r>
            <a:r>
              <a:rPr lang="en-US" altLang="zh-CN" sz="2000" dirty="0" err="1">
                <a:effectLst/>
                <a:latin typeface="Consolas" panose="020B0609020204030204" pitchFamily="49" charset="0"/>
                <a:ea typeface="微软雅黑" panose="020B0503020204020204" pitchFamily="34" charset="-122"/>
              </a:rPr>
              <a:t>cin</a:t>
            </a:r>
            <a:r>
              <a:rPr lang="en-US" altLang="zh-CN" sz="2000" dirty="0">
                <a:effectLst/>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从键盘中输入值。</a:t>
            </a:r>
            <a:endParaRPr lang="zh-CN" altLang="en-US" sz="2000" dirty="0">
              <a:effectLst/>
              <a:latin typeface="Consolas" panose="020B0609020204030204" pitchFamily="49" charset="0"/>
              <a:ea typeface="微软雅黑" panose="020B0503020204020204" pitchFamily="34" charset="-122"/>
            </a:endParaRPr>
          </a:p>
        </p:txBody>
      </p:sp>
      <p:sp>
        <p:nvSpPr>
          <p:cNvPr id="5" name="文本框 4">
            <a:extLst>
              <a:ext uri="{FF2B5EF4-FFF2-40B4-BE49-F238E27FC236}">
                <a16:creationId xmlns:a16="http://schemas.microsoft.com/office/drawing/2014/main" id="{2E040209-D66C-19B0-D781-FD8059A0C99F}"/>
              </a:ext>
            </a:extLst>
          </p:cNvPr>
          <p:cNvSpPr txBox="1"/>
          <p:nvPr/>
        </p:nvSpPr>
        <p:spPr>
          <a:xfrm>
            <a:off x="2438400" y="3793543"/>
            <a:ext cx="7010400" cy="2344231"/>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00"/>
                </a:solidFill>
                <a:latin typeface="Consolas" panose="020B0609020204030204" pitchFamily="49" charset="0"/>
              </a:rPr>
              <a:t>int main() {</a:t>
            </a:r>
          </a:p>
          <a:p>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定义变量来存储体重</a:t>
            </a:r>
            <a:r>
              <a:rPr lang="en-US" altLang="zh-CN" sz="2400" dirty="0">
                <a:solidFill>
                  <a:srgbClr val="008000"/>
                </a:solidFill>
                <a:latin typeface="Consolas" panose="020B0609020204030204" pitchFamily="49" charset="0"/>
              </a:rPr>
              <a:t>(m)</a:t>
            </a:r>
            <a:r>
              <a:rPr lang="zh-CN" altLang="en-US" sz="2400" dirty="0">
                <a:solidFill>
                  <a:srgbClr val="008000"/>
                </a:solidFill>
                <a:latin typeface="Consolas" panose="020B0609020204030204" pitchFamily="49" charset="0"/>
              </a:rPr>
              <a:t>和身高</a:t>
            </a:r>
            <a:r>
              <a:rPr lang="en-US" altLang="zh-CN" sz="2400" dirty="0">
                <a:solidFill>
                  <a:srgbClr val="008000"/>
                </a:solidFill>
                <a:latin typeface="Consolas" panose="020B0609020204030204" pitchFamily="49" charset="0"/>
              </a:rPr>
              <a:t>(h)</a:t>
            </a:r>
          </a:p>
          <a:p>
            <a:r>
              <a:rPr lang="en-US" altLang="zh-CN" sz="2400" dirty="0">
                <a:solidFill>
                  <a:srgbClr val="000000"/>
                </a:solidFill>
                <a:latin typeface="Consolas" panose="020B0609020204030204" pitchFamily="49" charset="0"/>
              </a:rPr>
              <a:t>    double m, h;</a:t>
            </a:r>
          </a:p>
          <a:p>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从键盘读取用户输入的体重和身高</a:t>
            </a:r>
          </a:p>
          <a:p>
            <a:r>
              <a:rPr lang="zh-CN" altLang="en-US"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cin</a:t>
            </a:r>
            <a:r>
              <a:rPr lang="en-US" altLang="zh-CN" sz="2400" dirty="0">
                <a:solidFill>
                  <a:srgbClr val="000000"/>
                </a:solidFill>
                <a:latin typeface="Consolas" panose="020B0609020204030204" pitchFamily="49" charset="0"/>
              </a:rPr>
              <a:t> &gt;&gt; m &gt;&gt; h;</a:t>
            </a:r>
          </a:p>
          <a:p>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 </a:t>
            </a:r>
            <a:r>
              <a:rPr lang="zh-CN" altLang="en-US" sz="2400" dirty="0">
                <a:solidFill>
                  <a:srgbClr val="008000"/>
                </a:solidFill>
                <a:latin typeface="Consolas" panose="020B0609020204030204" pitchFamily="49" charset="0"/>
              </a:rPr>
              <a:t>后续代码</a:t>
            </a:r>
            <a:endParaRPr lang="en-US" altLang="zh-CN" sz="2400" dirty="0">
              <a:solidFill>
                <a:srgbClr val="008000"/>
              </a:solidFill>
              <a:latin typeface="Consolas" panose="020B0609020204030204" pitchFamily="49" charset="0"/>
            </a:endParaRPr>
          </a:p>
        </p:txBody>
      </p:sp>
    </p:spTree>
    <p:extLst>
      <p:ext uri="{BB962C8B-B14F-4D97-AF65-F5344CB8AC3E}">
        <p14:creationId xmlns:p14="http://schemas.microsoft.com/office/powerpoint/2010/main" val="6474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fade">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500"/>
                                        <p:tgtEl>
                                          <p:spTgt spid="5">
                                            <p:txEl>
                                              <p:pRg st="4" end="4"/>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fade">
                                      <p:cBhvr>
                                        <p:cTn id="38"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7" name="文本框 6">
            <a:extLst>
              <a:ext uri="{FF2B5EF4-FFF2-40B4-BE49-F238E27FC236}">
                <a16:creationId xmlns:a16="http://schemas.microsoft.com/office/drawing/2014/main" id="{A7D41D5B-74FA-55EA-B506-03DCA5EC16E0}"/>
              </a:ext>
            </a:extLst>
          </p:cNvPr>
          <p:cNvSpPr txBox="1"/>
          <p:nvPr/>
        </p:nvSpPr>
        <p:spPr>
          <a:xfrm>
            <a:off x="990600" y="1447800"/>
            <a:ext cx="10210800" cy="1139736"/>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第二步：核心计算</a:t>
            </a:r>
          </a:p>
          <a:p>
            <a:pPr>
              <a:lnSpc>
                <a:spcPct val="150000"/>
              </a:lnSpc>
            </a:pPr>
            <a:r>
              <a:rPr lang="zh-CN" altLang="en-US" sz="2400" dirty="0">
                <a:effectLst/>
                <a:latin typeface="Consolas" panose="020B0609020204030204" pitchFamily="49" charset="0"/>
                <a:ea typeface="微软雅黑" panose="020B0503020204020204" pitchFamily="34" charset="-122"/>
              </a:rPr>
              <a:t>根据题目给出的公式，我们计算 </a:t>
            </a:r>
            <a:r>
              <a:rPr lang="en-US" altLang="zh-CN" sz="2400" dirty="0">
                <a:effectLst/>
                <a:latin typeface="Consolas" panose="020B0609020204030204" pitchFamily="49" charset="0"/>
                <a:ea typeface="微软雅黑" panose="020B0503020204020204" pitchFamily="34" charset="-122"/>
              </a:rPr>
              <a:t>BMI </a:t>
            </a:r>
            <a:r>
              <a:rPr lang="zh-CN" altLang="en-US" sz="2400" dirty="0">
                <a:effectLst/>
                <a:latin typeface="Consolas" panose="020B0609020204030204" pitchFamily="49" charset="0"/>
                <a:ea typeface="微软雅黑" panose="020B0503020204020204" pitchFamily="34" charset="-122"/>
              </a:rPr>
              <a:t>指数并存入变量中。就是一行代码。</a:t>
            </a:r>
          </a:p>
        </p:txBody>
      </p:sp>
      <p:sp>
        <p:nvSpPr>
          <p:cNvPr id="10" name="文本框 9">
            <a:extLst>
              <a:ext uri="{FF2B5EF4-FFF2-40B4-BE49-F238E27FC236}">
                <a16:creationId xmlns:a16="http://schemas.microsoft.com/office/drawing/2014/main" id="{9CBBF757-6673-031D-5D2F-E5D1F38DDA2A}"/>
              </a:ext>
            </a:extLst>
          </p:cNvPr>
          <p:cNvSpPr txBox="1"/>
          <p:nvPr/>
        </p:nvSpPr>
        <p:spPr>
          <a:xfrm>
            <a:off x="1752600" y="4191000"/>
            <a:ext cx="8534400" cy="160556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8000"/>
                </a:solidFill>
                <a:latin typeface="Consolas" panose="020B0609020204030204" pitchFamily="49" charset="0"/>
              </a:rPr>
              <a:t>    // </a:t>
            </a:r>
            <a:r>
              <a:rPr lang="zh-CN" altLang="en-US" sz="2400" dirty="0">
                <a:solidFill>
                  <a:srgbClr val="008000"/>
                </a:solidFill>
                <a:latin typeface="Consolas" panose="020B0609020204030204" pitchFamily="49" charset="0"/>
              </a:rPr>
              <a:t>计算</a:t>
            </a:r>
            <a:r>
              <a:rPr lang="en-US" altLang="zh-CN" sz="2400" dirty="0">
                <a:solidFill>
                  <a:srgbClr val="008000"/>
                </a:solidFill>
                <a:latin typeface="Consolas" panose="020B0609020204030204" pitchFamily="49" charset="0"/>
              </a:rPr>
              <a:t>BMI</a:t>
            </a:r>
            <a:r>
              <a:rPr lang="zh-CN" altLang="en-US" sz="2400" dirty="0">
                <a:solidFill>
                  <a:srgbClr val="008000"/>
                </a:solidFill>
                <a:latin typeface="Consolas" panose="020B0609020204030204" pitchFamily="49" charset="0"/>
              </a:rPr>
              <a:t>指数，并存入名为 </a:t>
            </a:r>
            <a:r>
              <a:rPr lang="en-US" altLang="zh-CN" sz="2400" dirty="0" err="1">
                <a:solidFill>
                  <a:srgbClr val="008000"/>
                </a:solidFill>
                <a:latin typeface="Consolas" panose="020B0609020204030204" pitchFamily="49" charset="0"/>
              </a:rPr>
              <a:t>bmi</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的变量中</a:t>
            </a:r>
          </a:p>
          <a:p>
            <a:r>
              <a:rPr lang="zh-CN" altLang="en-US" sz="2400" dirty="0">
                <a:solidFill>
                  <a:srgbClr val="000000"/>
                </a:solidFill>
                <a:latin typeface="Consolas" panose="020B0609020204030204" pitchFamily="49" charset="0"/>
              </a:rPr>
              <a:t>    </a:t>
            </a:r>
            <a:r>
              <a:rPr lang="en-US" altLang="zh-CN" sz="2400" dirty="0">
                <a:solidFill>
                  <a:srgbClr val="000000"/>
                </a:solidFill>
                <a:latin typeface="Consolas" panose="020B0609020204030204" pitchFamily="49" charset="0"/>
              </a:rPr>
              <a:t>double </a:t>
            </a:r>
            <a:r>
              <a:rPr lang="en-US" altLang="zh-CN" sz="2400" dirty="0" err="1">
                <a:solidFill>
                  <a:srgbClr val="000000"/>
                </a:solidFill>
                <a:latin typeface="Consolas" panose="020B0609020204030204" pitchFamily="49" charset="0"/>
              </a:rPr>
              <a:t>bmi</a:t>
            </a:r>
            <a:r>
              <a:rPr lang="en-US" altLang="zh-CN" sz="2400" dirty="0">
                <a:solidFill>
                  <a:srgbClr val="000000"/>
                </a:solidFill>
                <a:latin typeface="Consolas" panose="020B0609020204030204" pitchFamily="49" charset="0"/>
              </a:rPr>
              <a:t> = m / (h * h);</a:t>
            </a:r>
          </a:p>
          <a:p>
            <a:endParaRPr lang="en-US" altLang="zh-CN" sz="2400" dirty="0">
              <a:solidFill>
                <a:srgbClr val="000000"/>
              </a:solidFill>
              <a:latin typeface="Consolas" panose="020B0609020204030204" pitchFamily="49" charset="0"/>
            </a:endParaRPr>
          </a:p>
          <a:p>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 </a:t>
            </a:r>
            <a:r>
              <a:rPr lang="zh-CN" altLang="en-US" sz="2400" dirty="0">
                <a:solidFill>
                  <a:srgbClr val="008000"/>
                </a:solidFill>
                <a:latin typeface="Consolas" panose="020B0609020204030204" pitchFamily="49" charset="0"/>
              </a:rPr>
              <a:t>后续代码</a:t>
            </a:r>
          </a:p>
        </p:txBody>
      </p:sp>
      <p:sp>
        <p:nvSpPr>
          <p:cNvPr id="12" name="文本框 11">
            <a:extLst>
              <a:ext uri="{FF2B5EF4-FFF2-40B4-BE49-F238E27FC236}">
                <a16:creationId xmlns:a16="http://schemas.microsoft.com/office/drawing/2014/main" id="{EA0F600F-B481-30C8-A9C7-89ABF7D08760}"/>
              </a:ext>
            </a:extLst>
          </p:cNvPr>
          <p:cNvSpPr txBox="1"/>
          <p:nvPr/>
        </p:nvSpPr>
        <p:spPr>
          <a:xfrm>
            <a:off x="2361993" y="2917917"/>
            <a:ext cx="7315614" cy="667940"/>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zh-CN" altLang="en-US" sz="2800" dirty="0">
                <a:effectLst/>
                <a:latin typeface="Consolas" panose="020B0609020204030204" pitchFamily="49" charset="0"/>
                <a:ea typeface="微软雅黑" panose="020B0503020204020204" pitchFamily="34" charset="-122"/>
              </a:rPr>
              <a:t>根据题意：公式是：</a:t>
            </a:r>
            <a:r>
              <a:rPr lang="en-US" altLang="zh-CN" sz="2800" dirty="0">
                <a:solidFill>
                  <a:srgbClr val="C00000"/>
                </a:solidFill>
                <a:effectLst/>
                <a:latin typeface="Consolas" panose="020B0609020204030204" pitchFamily="49" charset="0"/>
                <a:ea typeface="微软雅黑" panose="020B0503020204020204" pitchFamily="34" charset="-122"/>
              </a:rPr>
              <a:t>BMI = m / (h * h)</a:t>
            </a:r>
            <a:r>
              <a:rPr lang="zh-CN" altLang="en-US" sz="2800"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14589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xEl>
                                              <p:pRg st="3" end="3"/>
                                            </p:txEl>
                                          </p:spTgt>
                                        </p:tgtEl>
                                        <p:attrNameLst>
                                          <p:attrName>style.visibility</p:attrName>
                                        </p:attrNameLst>
                                      </p:cBhvr>
                                      <p:to>
                                        <p:strVal val="visible"/>
                                      </p:to>
                                    </p:set>
                                    <p:animEffect transition="in" filter="fade">
                                      <p:cBhvr>
                                        <p:cTn id="20"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3" name="文本框 2">
            <a:extLst>
              <a:ext uri="{FF2B5EF4-FFF2-40B4-BE49-F238E27FC236}">
                <a16:creationId xmlns:a16="http://schemas.microsoft.com/office/drawing/2014/main" id="{3C9B659C-1C6C-606F-A16E-93770B502D98}"/>
              </a:ext>
            </a:extLst>
          </p:cNvPr>
          <p:cNvSpPr txBox="1"/>
          <p:nvPr/>
        </p:nvSpPr>
        <p:spPr>
          <a:xfrm>
            <a:off x="990600" y="1447800"/>
            <a:ext cx="10477500" cy="4556055"/>
          </a:xfrm>
          <a:prstGeom prst="rect">
            <a:avLst/>
          </a:prstGeom>
          <a:solidFill>
            <a:schemeClr val="accent4">
              <a:lumMod val="20000"/>
              <a:lumOff val="80000"/>
            </a:schemeClr>
          </a:solidFill>
        </p:spPr>
        <p:txBody>
          <a:bodyPr wrap="square">
            <a:spAutoFit/>
          </a:bodyPr>
          <a:lstStyle/>
          <a:p>
            <a:pPr>
              <a:lnSpc>
                <a:spcPct val="150000"/>
              </a:lnSpc>
            </a:pPr>
            <a:r>
              <a:rPr lang="zh-CN" altLang="en-US" sz="2800" b="1" dirty="0">
                <a:effectLst/>
                <a:latin typeface="Consolas" panose="020B0609020204030204" pitchFamily="49" charset="0"/>
                <a:ea typeface="微软雅黑" panose="020B0503020204020204" pitchFamily="34" charset="-122"/>
              </a:rPr>
              <a:t>第三步：分支判断与输出</a:t>
            </a:r>
          </a:p>
          <a:p>
            <a:pPr>
              <a:lnSpc>
                <a:spcPct val="150000"/>
              </a:lnSpc>
            </a:pPr>
            <a:r>
              <a:rPr lang="zh-CN" altLang="en-US" sz="2400" dirty="0">
                <a:effectLst/>
                <a:latin typeface="Consolas" panose="020B0609020204030204" pitchFamily="49" charset="0"/>
                <a:ea typeface="微软雅黑" panose="020B0503020204020204" pitchFamily="34" charset="-122"/>
              </a:rPr>
              <a:t>这是问题的核心。我们有三个的条件需要检查，并且是一个</a:t>
            </a:r>
            <a:r>
              <a:rPr lang="zh-CN" altLang="en-US" sz="2400" b="1" dirty="0">
                <a:effectLst/>
                <a:latin typeface="Consolas" panose="020B0609020204030204" pitchFamily="49" charset="0"/>
                <a:ea typeface="微软雅黑" panose="020B0503020204020204" pitchFamily="34" charset="-122"/>
              </a:rPr>
              <a:t>多选一</a:t>
            </a:r>
            <a:r>
              <a:rPr lang="zh-CN" altLang="en-US" sz="2400" dirty="0">
                <a:effectLst/>
                <a:latin typeface="Consolas" panose="020B0609020204030204" pitchFamily="49" charset="0"/>
                <a:ea typeface="微软雅黑" panose="020B0503020204020204" pitchFamily="34" charset="-122"/>
              </a:rPr>
              <a:t>的情况，正好对应 </a:t>
            </a:r>
            <a:r>
              <a:rPr lang="en-US" altLang="zh-CN" sz="2400" dirty="0">
                <a:solidFill>
                  <a:srgbClr val="C00000"/>
                </a:solidFill>
                <a:effectLst/>
                <a:latin typeface="Consolas" panose="020B0609020204030204" pitchFamily="49" charset="0"/>
                <a:ea typeface="微软雅黑" panose="020B0503020204020204" pitchFamily="34" charset="-122"/>
              </a:rPr>
              <a:t>if</a:t>
            </a:r>
            <a:r>
              <a:rPr lang="zh-CN" altLang="en-US" sz="2400" dirty="0">
                <a:effectLst/>
                <a:latin typeface="Consolas" panose="020B0609020204030204" pitchFamily="49" charset="0"/>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else if</a:t>
            </a:r>
            <a:r>
              <a:rPr lang="zh-CN" altLang="en-US" sz="2400" dirty="0">
                <a:effectLst/>
                <a:latin typeface="Consolas" panose="020B0609020204030204" pitchFamily="49" charset="0"/>
                <a:ea typeface="微软雅黑" panose="020B0503020204020204" pitchFamily="34" charset="-122"/>
              </a:rPr>
              <a:t> 和 </a:t>
            </a:r>
            <a:r>
              <a:rPr lang="en-US" altLang="zh-CN" sz="2400" dirty="0">
                <a:solidFill>
                  <a:srgbClr val="C00000"/>
                </a:solidFill>
                <a:effectLst/>
                <a:latin typeface="Consolas" panose="020B0609020204030204" pitchFamily="49" charset="0"/>
                <a:ea typeface="微软雅黑" panose="020B0503020204020204" pitchFamily="34" charset="-122"/>
              </a:rPr>
              <a:t>else</a:t>
            </a:r>
            <a:r>
              <a:rPr lang="zh-CN" altLang="en-US"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sz="2400" dirty="0">
                <a:effectLst/>
                <a:latin typeface="Consolas" panose="020B0609020204030204" pitchFamily="49" charset="0"/>
                <a:ea typeface="微软雅黑" panose="020B0503020204020204" pitchFamily="34" charset="-122"/>
              </a:rPr>
              <a:t>第一个判断：</a:t>
            </a:r>
            <a:r>
              <a:rPr lang="en-US" altLang="zh-CN" sz="2400" dirty="0">
                <a:effectLst/>
                <a:latin typeface="Consolas" panose="020B0609020204030204" pitchFamily="49" charset="0"/>
                <a:ea typeface="微软雅黑" panose="020B0503020204020204" pitchFamily="34" charset="-122"/>
              </a:rPr>
              <a:t>BMI </a:t>
            </a:r>
            <a:r>
              <a:rPr lang="zh-CN" altLang="en-US" sz="2400" dirty="0">
                <a:effectLst/>
                <a:latin typeface="Consolas" panose="020B0609020204030204" pitchFamily="49" charset="0"/>
                <a:ea typeface="微软雅黑" panose="020B0503020204020204" pitchFamily="34" charset="-122"/>
              </a:rPr>
              <a:t>是否小于 </a:t>
            </a:r>
            <a:r>
              <a:rPr lang="en-US" altLang="zh-CN" sz="2400" dirty="0">
                <a:effectLst/>
                <a:latin typeface="Consolas" panose="020B0609020204030204" pitchFamily="49" charset="0"/>
                <a:ea typeface="微软雅黑" panose="020B0503020204020204" pitchFamily="34" charset="-122"/>
              </a:rPr>
              <a:t>18.5</a:t>
            </a:r>
            <a:r>
              <a:rPr lang="zh-CN" altLang="en-US" sz="2400" dirty="0">
                <a:effectLst/>
                <a:latin typeface="Consolas" panose="020B0609020204030204" pitchFamily="49" charset="0"/>
                <a:ea typeface="微软雅黑" panose="020B0503020204020204" pitchFamily="34" charset="-122"/>
              </a:rPr>
              <a:t>？这是我们的 </a:t>
            </a:r>
            <a:r>
              <a:rPr lang="en-US" altLang="zh-CN" sz="2400" dirty="0">
                <a:solidFill>
                  <a:srgbClr val="C00000"/>
                </a:solidFill>
                <a:effectLst/>
                <a:latin typeface="Consolas" panose="020B0609020204030204" pitchFamily="49" charset="0"/>
                <a:ea typeface="微软雅黑" panose="020B0503020204020204" pitchFamily="34" charset="-122"/>
              </a:rPr>
              <a:t>if</a:t>
            </a:r>
            <a:r>
              <a:rPr lang="zh-CN" altLang="en-US" sz="2400" dirty="0">
                <a:effectLst/>
                <a:latin typeface="Consolas" panose="020B0609020204030204" pitchFamily="49" charset="0"/>
                <a:ea typeface="微软雅黑" panose="020B0503020204020204" pitchFamily="34" charset="-122"/>
              </a:rPr>
              <a:t> 条件。</a:t>
            </a:r>
          </a:p>
          <a:p>
            <a:pPr indent="-342900">
              <a:lnSpc>
                <a:spcPct val="150000"/>
              </a:lnSpc>
              <a:buClr>
                <a:srgbClr val="000000"/>
              </a:buClr>
              <a:buFont typeface="微软雅黑" panose="020B0503020204020204" pitchFamily="34" charset="-122"/>
              <a:buAutoNum type="arabicPeriod"/>
            </a:pPr>
            <a:r>
              <a:rPr lang="zh-CN" altLang="en-US" sz="2400" dirty="0">
                <a:effectLst/>
                <a:latin typeface="Consolas" panose="020B0609020204030204" pitchFamily="49" charset="0"/>
                <a:ea typeface="微软雅黑" panose="020B0503020204020204" pitchFamily="34" charset="-122"/>
              </a:rPr>
              <a:t>第二个判断：如果第一个不成立，那么 </a:t>
            </a:r>
            <a:r>
              <a:rPr lang="en-US" altLang="zh-CN" sz="2400" dirty="0">
                <a:effectLst/>
                <a:latin typeface="Consolas" panose="020B0609020204030204" pitchFamily="49" charset="0"/>
                <a:ea typeface="微软雅黑" panose="020B0503020204020204" pitchFamily="34" charset="-122"/>
              </a:rPr>
              <a:t>BMI </a:t>
            </a:r>
            <a:r>
              <a:rPr lang="zh-CN" altLang="en-US" sz="2400" dirty="0">
                <a:effectLst/>
                <a:latin typeface="Consolas" panose="020B0609020204030204" pitchFamily="49" charset="0"/>
                <a:ea typeface="微软雅黑" panose="020B0503020204020204" pitchFamily="34" charset="-122"/>
              </a:rPr>
              <a:t>是否小于 </a:t>
            </a:r>
            <a:r>
              <a:rPr lang="en-US" altLang="zh-CN" sz="2400" dirty="0">
                <a:effectLst/>
                <a:latin typeface="Consolas" panose="020B0609020204030204" pitchFamily="49" charset="0"/>
                <a:ea typeface="微软雅黑" panose="020B0503020204020204" pitchFamily="34" charset="-122"/>
              </a:rPr>
              <a:t>24</a:t>
            </a:r>
            <a:r>
              <a:rPr lang="zh-CN" altLang="en-US" sz="2400" dirty="0">
                <a:effectLst/>
                <a:latin typeface="Consolas" panose="020B0609020204030204" pitchFamily="49" charset="0"/>
                <a:ea typeface="微软雅黑" panose="020B0503020204020204" pitchFamily="34" charset="-122"/>
              </a:rPr>
              <a:t>？这是我们的 </a:t>
            </a:r>
            <a:r>
              <a:rPr lang="en-US" altLang="zh-CN" sz="2400" dirty="0">
                <a:solidFill>
                  <a:srgbClr val="C00000"/>
                </a:solidFill>
                <a:effectLst/>
                <a:latin typeface="Consolas" panose="020B0609020204030204" pitchFamily="49" charset="0"/>
                <a:ea typeface="微软雅黑" panose="020B0503020204020204" pitchFamily="34" charset="-122"/>
              </a:rPr>
              <a:t>else if</a:t>
            </a:r>
            <a:r>
              <a:rPr lang="zh-CN" altLang="en-US" sz="2400" dirty="0">
                <a:effectLst/>
                <a:latin typeface="Consolas" panose="020B0609020204030204" pitchFamily="49" charset="0"/>
                <a:ea typeface="微软雅黑" panose="020B0503020204020204" pitchFamily="34" charset="-122"/>
              </a:rPr>
              <a:t> 条件。</a:t>
            </a:r>
          </a:p>
          <a:p>
            <a:pPr indent="-342900">
              <a:lnSpc>
                <a:spcPct val="150000"/>
              </a:lnSpc>
              <a:buClr>
                <a:srgbClr val="000000"/>
              </a:buClr>
              <a:buFont typeface="微软雅黑" panose="020B0503020204020204" pitchFamily="34" charset="-122"/>
              <a:buAutoNum type="arabicPeriod"/>
            </a:pPr>
            <a:r>
              <a:rPr lang="zh-CN" altLang="en-US" sz="2400" dirty="0">
                <a:effectLst/>
                <a:latin typeface="Consolas" panose="020B0609020204030204" pitchFamily="49" charset="0"/>
                <a:ea typeface="微软雅黑" panose="020B0503020204020204" pitchFamily="34" charset="-122"/>
              </a:rPr>
              <a:t>最后的可能：如果上面两个都不成立，那 </a:t>
            </a:r>
            <a:r>
              <a:rPr lang="en-US" altLang="zh-CN" sz="2400" dirty="0">
                <a:effectLst/>
                <a:latin typeface="Consolas" panose="020B0609020204030204" pitchFamily="49" charset="0"/>
                <a:ea typeface="微软雅黑" panose="020B0503020204020204" pitchFamily="34" charset="-122"/>
              </a:rPr>
              <a:t>BMI </a:t>
            </a:r>
            <a:r>
              <a:rPr lang="zh-CN" altLang="en-US" sz="2400" dirty="0">
                <a:effectLst/>
                <a:latin typeface="Consolas" panose="020B0609020204030204" pitchFamily="49" charset="0"/>
                <a:ea typeface="微软雅黑" panose="020B0503020204020204" pitchFamily="34" charset="-122"/>
              </a:rPr>
              <a:t>必然大于等于 </a:t>
            </a:r>
            <a:r>
              <a:rPr lang="en-US" altLang="zh-CN" sz="2400" dirty="0">
                <a:effectLst/>
                <a:latin typeface="Consolas" panose="020B0609020204030204" pitchFamily="49" charset="0"/>
                <a:ea typeface="微软雅黑" panose="020B0503020204020204" pitchFamily="34" charset="-122"/>
              </a:rPr>
              <a:t>24</a:t>
            </a:r>
            <a:r>
              <a:rPr lang="zh-CN" altLang="en-US" sz="2400" dirty="0">
                <a:effectLst/>
                <a:latin typeface="Consolas" panose="020B0609020204030204" pitchFamily="49" charset="0"/>
                <a:ea typeface="微软雅黑" panose="020B0503020204020204" pitchFamily="34" charset="-122"/>
              </a:rPr>
              <a:t>。这就是我们的 </a:t>
            </a:r>
            <a:r>
              <a:rPr lang="en-US" altLang="zh-CN" sz="2400" dirty="0">
                <a:solidFill>
                  <a:srgbClr val="C00000"/>
                </a:solidFill>
                <a:effectLst/>
                <a:latin typeface="Consolas" panose="020B0609020204030204" pitchFamily="49" charset="0"/>
                <a:ea typeface="微软雅黑" panose="020B0503020204020204" pitchFamily="34" charset="-122"/>
              </a:rPr>
              <a:t>else</a:t>
            </a:r>
            <a:r>
              <a:rPr lang="zh-CN" altLang="en-US" sz="2400" dirty="0">
                <a:effectLst/>
                <a:latin typeface="Consolas" panose="020B0609020204030204" pitchFamily="49" charset="0"/>
                <a:ea typeface="微软雅黑" panose="020B0503020204020204" pitchFamily="34" charset="-122"/>
              </a:rPr>
              <a:t> 部分，用来处理所有剩下的情况。</a:t>
            </a:r>
          </a:p>
        </p:txBody>
      </p:sp>
    </p:spTree>
    <p:extLst>
      <p:ext uri="{BB962C8B-B14F-4D97-AF65-F5344CB8AC3E}">
        <p14:creationId xmlns:p14="http://schemas.microsoft.com/office/powerpoint/2010/main" val="10558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多分支</a:t>
            </a:r>
          </a:p>
        </p:txBody>
      </p:sp>
      <p:sp>
        <p:nvSpPr>
          <p:cNvPr id="5" name="文本框 4">
            <a:extLst>
              <a:ext uri="{FF2B5EF4-FFF2-40B4-BE49-F238E27FC236}">
                <a16:creationId xmlns:a16="http://schemas.microsoft.com/office/drawing/2014/main" id="{1899AE40-CDC9-1A72-7FDB-35CBCEB7660A}"/>
              </a:ext>
            </a:extLst>
          </p:cNvPr>
          <p:cNvSpPr txBox="1"/>
          <p:nvPr/>
        </p:nvSpPr>
        <p:spPr>
          <a:xfrm>
            <a:off x="838200" y="1371600"/>
            <a:ext cx="6096000" cy="4837222"/>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double m, h;</a:t>
            </a: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第一步：定义变量并接收数据</a:t>
            </a:r>
            <a:endParaRPr lang="en-US" altLang="zh-CN" dirty="0">
              <a:solidFill>
                <a:srgbClr val="000000"/>
              </a:solidFill>
              <a:latin typeface="Consolas" panose="020B0609020204030204" pitchFamily="49" charset="0"/>
            </a:endParaRPr>
          </a:p>
          <a:p>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&gt;&gt; m &gt;&gt; h;</a:t>
            </a:r>
          </a:p>
          <a:p>
            <a:r>
              <a:rPr lang="en-US" altLang="zh-CN" dirty="0">
                <a:solidFill>
                  <a:srgbClr val="000000"/>
                </a:solidFill>
                <a:latin typeface="Consolas" panose="020B0609020204030204" pitchFamily="49" charset="0"/>
              </a:rPr>
              <a:t>double </a:t>
            </a:r>
            <a:r>
              <a:rPr lang="en-US" altLang="zh-CN" dirty="0" err="1">
                <a:solidFill>
                  <a:srgbClr val="000000"/>
                </a:solidFill>
                <a:latin typeface="Consolas" panose="020B0609020204030204" pitchFamily="49" charset="0"/>
              </a:rPr>
              <a:t>bmi</a:t>
            </a:r>
            <a:r>
              <a:rPr lang="en-US" altLang="zh-CN" dirty="0">
                <a:solidFill>
                  <a:srgbClr val="000000"/>
                </a:solidFill>
                <a:latin typeface="Consolas" panose="020B0609020204030204" pitchFamily="49" charset="0"/>
              </a:rPr>
              <a:t> = m / (h * h);</a:t>
            </a: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第二步：计算</a:t>
            </a:r>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bmi</a:t>
            </a:r>
            <a:r>
              <a:rPr lang="en-US" altLang="zh-CN" dirty="0">
                <a:solidFill>
                  <a:srgbClr val="000000"/>
                </a:solidFill>
                <a:latin typeface="Consolas" panose="020B0609020204030204" pitchFamily="49" charset="0"/>
              </a:rPr>
              <a:t> &lt; </a:t>
            </a:r>
            <a:r>
              <a:rPr lang="en-US" altLang="zh-CN" dirty="0">
                <a:solidFill>
                  <a:srgbClr val="098658"/>
                </a:solidFill>
                <a:latin typeface="Consolas" panose="020B0609020204030204" pitchFamily="49" charset="0"/>
              </a:rPr>
              <a:t>18.5</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判断是否属于“体重过轻”</a:t>
            </a:r>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"Underweight"</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如果不满足上面的</a:t>
            </a:r>
            <a:r>
              <a:rPr lang="en-US" altLang="zh-CN" dirty="0">
                <a:solidFill>
                  <a:srgbClr val="008000"/>
                </a:solidFill>
                <a:latin typeface="Consolas" panose="020B0609020204030204" pitchFamily="49" charset="0"/>
              </a:rPr>
              <a:t>if</a:t>
            </a:r>
            <a:r>
              <a:rPr lang="zh-CN" altLang="en-US" dirty="0">
                <a:solidFill>
                  <a:srgbClr val="008000"/>
                </a:solidFill>
                <a:latin typeface="Consolas" panose="020B0609020204030204" pitchFamily="49" charset="0"/>
              </a:rPr>
              <a:t>，再判断是否属于“正常体重”</a:t>
            </a:r>
          </a:p>
          <a:p>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能执行到这里，肯定 </a:t>
            </a:r>
            <a:r>
              <a:rPr lang="en-US" altLang="zh-CN" dirty="0" err="1">
                <a:solidFill>
                  <a:srgbClr val="008000"/>
                </a:solidFill>
                <a:latin typeface="Consolas" panose="020B0609020204030204" pitchFamily="49" charset="0"/>
              </a:rPr>
              <a:t>bmi</a:t>
            </a:r>
            <a:r>
              <a:rPr lang="en-US" altLang="zh-CN" dirty="0">
                <a:solidFill>
                  <a:srgbClr val="008000"/>
                </a:solidFill>
                <a:latin typeface="Consolas" panose="020B0609020204030204" pitchFamily="49" charset="0"/>
              </a:rPr>
              <a:t> &gt;= 18.5 </a:t>
            </a:r>
            <a:endParaRPr lang="zh-CN" altLang="en-US" dirty="0">
              <a:solidFill>
                <a:srgbClr val="008000"/>
              </a:solidFill>
              <a:latin typeface="Consolas" panose="020B0609020204030204" pitchFamily="49" charset="0"/>
            </a:endParaRPr>
          </a:p>
          <a:p>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bmi</a:t>
            </a:r>
            <a:r>
              <a:rPr lang="en-US" altLang="zh-CN" dirty="0">
                <a:solidFill>
                  <a:srgbClr val="000000"/>
                </a:solidFill>
                <a:latin typeface="Consolas" panose="020B0609020204030204" pitchFamily="49" charset="0"/>
              </a:rPr>
              <a:t> &lt; </a:t>
            </a:r>
            <a:r>
              <a:rPr lang="en-US" altLang="zh-CN" dirty="0">
                <a:solidFill>
                  <a:srgbClr val="098658"/>
                </a:solidFill>
                <a:latin typeface="Consolas" panose="020B0609020204030204" pitchFamily="49" charset="0"/>
              </a:rPr>
              <a:t>24</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"Normal"</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如果上面所有条件都不满足，那么就属于肥胖</a:t>
            </a:r>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注意这个分支的输出有两行！</a:t>
            </a:r>
          </a:p>
          <a:p>
            <a:r>
              <a:rPr lang="zh-CN" altLang="en-US"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bmi</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endl</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输出</a:t>
            </a:r>
            <a:r>
              <a:rPr lang="en-US" altLang="zh-CN" dirty="0">
                <a:solidFill>
                  <a:srgbClr val="008000"/>
                </a:solidFill>
                <a:latin typeface="Consolas" panose="020B0609020204030204" pitchFamily="49" charset="0"/>
              </a:rPr>
              <a:t>BMI</a:t>
            </a:r>
            <a:r>
              <a:rPr lang="zh-CN" altLang="en-US" dirty="0">
                <a:solidFill>
                  <a:srgbClr val="008000"/>
                </a:solidFill>
                <a:latin typeface="Consolas" panose="020B0609020204030204" pitchFamily="49" charset="0"/>
              </a:rPr>
              <a:t>值</a:t>
            </a:r>
          </a:p>
          <a:p>
            <a:r>
              <a:rPr lang="zh-CN" altLang="en-US"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"Overweight"</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再输出 </a:t>
            </a:r>
            <a:r>
              <a:rPr lang="en-US" altLang="zh-CN" dirty="0">
                <a:solidFill>
                  <a:srgbClr val="008000"/>
                </a:solidFill>
                <a:latin typeface="Consolas" panose="020B0609020204030204" pitchFamily="49" charset="0"/>
              </a:rPr>
              <a:t>Overweight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7" name="文本框 6">
            <a:extLst>
              <a:ext uri="{FF2B5EF4-FFF2-40B4-BE49-F238E27FC236}">
                <a16:creationId xmlns:a16="http://schemas.microsoft.com/office/drawing/2014/main" id="{84B501B7-0446-2002-2B24-042B60114CC8}"/>
              </a:ext>
            </a:extLst>
          </p:cNvPr>
          <p:cNvSpPr txBox="1"/>
          <p:nvPr/>
        </p:nvSpPr>
        <p:spPr>
          <a:xfrm>
            <a:off x="7086600" y="2743200"/>
            <a:ext cx="4419600" cy="1980863"/>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微软雅黑" panose="020B0503020204020204" pitchFamily="34" charset="-122"/>
                <a:ea typeface="微软雅黑" panose="020B0503020204020204" pitchFamily="34" charset="-122"/>
              </a:rPr>
              <a:t>代码模拟运行：</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如果 </a:t>
            </a:r>
            <a:r>
              <a:rPr lang="en-US" altLang="zh-CN" sz="2000" dirty="0" err="1">
                <a:effectLst/>
                <a:latin typeface="Consolas" panose="020B0609020204030204" pitchFamily="49" charset="0"/>
                <a:ea typeface="微软雅黑" panose="020B0503020204020204" pitchFamily="34" charset="-122"/>
              </a:rPr>
              <a:t>bmi</a:t>
            </a:r>
            <a:r>
              <a:rPr lang="en-US" altLang="zh-CN" sz="2000" dirty="0">
                <a:effectLst/>
                <a:latin typeface="Consolas" panose="020B0609020204030204" pitchFamily="49" charset="0"/>
                <a:ea typeface="微软雅黑" panose="020B0503020204020204" pitchFamily="34" charset="-122"/>
              </a:rPr>
              <a:t>=15.4 </a:t>
            </a:r>
            <a:r>
              <a:rPr lang="zh-CN" altLang="en-US" sz="2000" dirty="0">
                <a:effectLst/>
                <a:latin typeface="Consolas" panose="020B0609020204030204" pitchFamily="49" charset="0"/>
                <a:ea typeface="微软雅黑" panose="020B0503020204020204" pitchFamily="34" charset="-122"/>
              </a:rPr>
              <a:t>程序会如何判断？</a:t>
            </a:r>
            <a:endParaRPr lang="en-US" altLang="zh-CN" sz="2000" dirty="0">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如果 </a:t>
            </a:r>
            <a:r>
              <a:rPr lang="en-US" altLang="zh-CN" sz="2000" dirty="0" err="1">
                <a:effectLst/>
                <a:latin typeface="Consolas" panose="020B0609020204030204" pitchFamily="49" charset="0"/>
                <a:ea typeface="微软雅黑" panose="020B0503020204020204" pitchFamily="34" charset="-122"/>
              </a:rPr>
              <a:t>bmi</a:t>
            </a:r>
            <a:r>
              <a:rPr lang="en-US" altLang="zh-CN" sz="2000" dirty="0">
                <a:effectLst/>
                <a:latin typeface="Consolas" panose="020B0609020204030204" pitchFamily="49" charset="0"/>
                <a:ea typeface="微软雅黑" panose="020B0503020204020204" pitchFamily="34" charset="-122"/>
              </a:rPr>
              <a:t>=22.8 </a:t>
            </a:r>
            <a:r>
              <a:rPr lang="zh-CN" altLang="en-US" sz="2000" dirty="0">
                <a:effectLst/>
                <a:latin typeface="Consolas" panose="020B0609020204030204" pitchFamily="49" charset="0"/>
                <a:ea typeface="微软雅黑" panose="020B0503020204020204" pitchFamily="34" charset="-122"/>
              </a:rPr>
              <a:t>程序会如何判断？</a:t>
            </a:r>
            <a:endParaRPr lang="en-US" altLang="zh-CN" sz="2000"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如果 </a:t>
            </a:r>
            <a:r>
              <a:rPr lang="en-US" altLang="zh-CN" sz="2000" dirty="0" err="1">
                <a:effectLst/>
                <a:latin typeface="Consolas" panose="020B0609020204030204" pitchFamily="49" charset="0"/>
                <a:ea typeface="微软雅黑" panose="020B0503020204020204" pitchFamily="34" charset="-122"/>
              </a:rPr>
              <a:t>bmi</a:t>
            </a:r>
            <a:r>
              <a:rPr lang="en-US" altLang="zh-CN" sz="2000" dirty="0">
                <a:effectLst/>
                <a:latin typeface="Consolas" panose="020B0609020204030204" pitchFamily="49" charset="0"/>
                <a:ea typeface="微软雅黑" panose="020B0503020204020204" pitchFamily="34" charset="-122"/>
              </a:rPr>
              <a:t>=17.7 </a:t>
            </a:r>
            <a:r>
              <a:rPr lang="zh-CN" altLang="en-US" sz="2000" dirty="0">
                <a:effectLst/>
                <a:latin typeface="Consolas" panose="020B0609020204030204" pitchFamily="49" charset="0"/>
                <a:ea typeface="微软雅黑" panose="020B0503020204020204" pitchFamily="34" charset="-122"/>
              </a:rPr>
              <a:t>程序会如何判断？</a:t>
            </a:r>
            <a:endParaRPr lang="en-US" altLang="zh-CN" sz="20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99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500"/>
                                        <p:tgtEl>
                                          <p:spTgt spid="5">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5" end="5"/>
                                            </p:txEl>
                                          </p:spTgt>
                                        </p:tgtEl>
                                        <p:attrNameLst>
                                          <p:attrName>style.visibility</p:attrName>
                                        </p:attrNameLst>
                                      </p:cBhvr>
                                      <p:to>
                                        <p:strVal val="visible"/>
                                      </p:to>
                                    </p:set>
                                    <p:animEffect transition="in" filter="fade">
                                      <p:cBhvr>
                                        <p:cTn id="10" dur="500"/>
                                        <p:tgtEl>
                                          <p:spTgt spid="5">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animEffect transition="in" filter="fade">
                                      <p:cBhvr>
                                        <p:cTn id="13" dur="500"/>
                                        <p:tgtEl>
                                          <p:spTgt spid="5">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7" end="7"/>
                                            </p:txEl>
                                          </p:spTgt>
                                        </p:tgtEl>
                                        <p:attrNameLst>
                                          <p:attrName>style.visibility</p:attrName>
                                        </p:attrNameLst>
                                      </p:cBhvr>
                                      <p:to>
                                        <p:strVal val="visible"/>
                                      </p:to>
                                    </p:set>
                                    <p:animEffect transition="in" filter="fade">
                                      <p:cBhvr>
                                        <p:cTn id="18" dur="500"/>
                                        <p:tgtEl>
                                          <p:spTgt spid="5">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animEffect transition="in" filter="fade">
                                      <p:cBhvr>
                                        <p:cTn id="21" dur="500"/>
                                        <p:tgtEl>
                                          <p:spTgt spid="5">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9" end="9"/>
                                            </p:txEl>
                                          </p:spTgt>
                                        </p:tgtEl>
                                        <p:attrNameLst>
                                          <p:attrName>style.visibility</p:attrName>
                                        </p:attrNameLst>
                                      </p:cBhvr>
                                      <p:to>
                                        <p:strVal val="visible"/>
                                      </p:to>
                                    </p:set>
                                    <p:animEffect transition="in" filter="fade">
                                      <p:cBhvr>
                                        <p:cTn id="26" dur="500"/>
                                        <p:tgtEl>
                                          <p:spTgt spid="5">
                                            <p:txEl>
                                              <p:pRg st="9" end="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animEffect transition="in" filter="fade">
                                      <p:cBhvr>
                                        <p:cTn id="31" dur="500"/>
                                        <p:tgtEl>
                                          <p:spTgt spid="5">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11" end="11"/>
                                            </p:txEl>
                                          </p:spTgt>
                                        </p:tgtEl>
                                        <p:attrNameLst>
                                          <p:attrName>style.visibility</p:attrName>
                                        </p:attrNameLst>
                                      </p:cBhvr>
                                      <p:to>
                                        <p:strVal val="visible"/>
                                      </p:to>
                                    </p:set>
                                    <p:animEffect transition="in" filter="fade">
                                      <p:cBhvr>
                                        <p:cTn id="34" dur="500"/>
                                        <p:tgtEl>
                                          <p:spTgt spid="5">
                                            <p:txEl>
                                              <p:pRg st="11" end="1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animEffect transition="in" filter="fade">
                                      <p:cBhvr>
                                        <p:cTn id="39" dur="500"/>
                                        <p:tgtEl>
                                          <p:spTgt spid="5">
                                            <p:txEl>
                                              <p:pRg st="12" end="1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5">
                                            <p:txEl>
                                              <p:pRg st="13" end="13"/>
                                            </p:txEl>
                                          </p:spTgt>
                                        </p:tgtEl>
                                        <p:attrNameLst>
                                          <p:attrName>style.visibility</p:attrName>
                                        </p:attrNameLst>
                                      </p:cBhvr>
                                      <p:to>
                                        <p:strVal val="visible"/>
                                      </p:to>
                                    </p:set>
                                    <p:animEffect transition="in" filter="fade">
                                      <p:cBhvr>
                                        <p:cTn id="42" dur="500"/>
                                        <p:tgtEl>
                                          <p:spTgt spid="5">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animEffect transition="in" filter="fade">
                                      <p:cBhvr>
                                        <p:cTn id="47" dur="500"/>
                                        <p:tgtEl>
                                          <p:spTgt spid="5">
                                            <p:txEl>
                                              <p:pRg st="14" end="14"/>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5">
                                            <p:txEl>
                                              <p:pRg st="15" end="15"/>
                                            </p:txEl>
                                          </p:spTgt>
                                        </p:tgtEl>
                                        <p:attrNameLst>
                                          <p:attrName>style.visibility</p:attrName>
                                        </p:attrNameLst>
                                      </p:cBhvr>
                                      <p:to>
                                        <p:strVal val="visible"/>
                                      </p:to>
                                    </p:set>
                                    <p:animEffect transition="in" filter="fade">
                                      <p:cBhvr>
                                        <p:cTn id="50" dur="500"/>
                                        <p:tgtEl>
                                          <p:spTgt spid="5">
                                            <p:txEl>
                                              <p:pRg st="15" end="15"/>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
                                            <p:txEl>
                                              <p:pRg st="16" end="16"/>
                                            </p:txEl>
                                          </p:spTgt>
                                        </p:tgtEl>
                                        <p:attrNameLst>
                                          <p:attrName>style.visibility</p:attrName>
                                        </p:attrNameLst>
                                      </p:cBhvr>
                                      <p:to>
                                        <p:strVal val="visible"/>
                                      </p:to>
                                    </p:set>
                                    <p:animEffect transition="in" filter="fade">
                                      <p:cBhvr>
                                        <p:cTn id="53" dur="500"/>
                                        <p:tgtEl>
                                          <p:spTgt spid="5">
                                            <p:txEl>
                                              <p:pRg st="16" end="1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85850" y="1438092"/>
            <a:ext cx="10325100" cy="585738"/>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t>小玉家的电费（书本</a:t>
            </a:r>
            <a:r>
              <a:rPr lang="en-US" altLang="zh-CN" sz="2400" dirty="0"/>
              <a:t>P46</a:t>
            </a:r>
            <a:r>
              <a:rPr lang="zh-CN" altLang="en-US" sz="2400" dirty="0"/>
              <a:t>页 习题</a:t>
            </a:r>
            <a:r>
              <a:rPr lang="en-US" altLang="zh-CN" sz="2400" dirty="0"/>
              <a:t>3-4</a:t>
            </a:r>
            <a:r>
              <a:rPr lang="zh-CN" altLang="en-US" sz="2400" dirty="0"/>
              <a:t>）</a:t>
            </a:r>
            <a:endParaRPr lang="en-US" altLang="zh-CN" sz="2400" dirty="0"/>
          </a:p>
        </p:txBody>
      </p:sp>
      <p:sp>
        <p:nvSpPr>
          <p:cNvPr id="1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课外作业</a:t>
            </a:r>
          </a:p>
        </p:txBody>
      </p:sp>
      <p:sp>
        <p:nvSpPr>
          <p:cNvPr id="3" name="文本框 2">
            <a:extLst>
              <a:ext uri="{FF2B5EF4-FFF2-40B4-BE49-F238E27FC236}">
                <a16:creationId xmlns:a16="http://schemas.microsoft.com/office/drawing/2014/main" id="{83EB9E28-17DA-F2A9-40C0-47577E165B11}"/>
              </a:ext>
            </a:extLst>
          </p:cNvPr>
          <p:cNvSpPr txBox="1"/>
          <p:nvPr/>
        </p:nvSpPr>
        <p:spPr>
          <a:xfrm>
            <a:off x="6172200" y="837016"/>
            <a:ext cx="2895600" cy="461665"/>
          </a:xfrm>
          <a:prstGeom prst="rect">
            <a:avLst/>
          </a:prstGeom>
          <a:solidFill>
            <a:schemeClr val="bg1">
              <a:lumMod val="95000"/>
            </a:schemeClr>
          </a:solidFill>
        </p:spPr>
        <p:txBody>
          <a:bodyPr wrap="square">
            <a:spAutoFit/>
          </a:bodyPr>
          <a:lstStyle/>
          <a:p>
            <a:r>
              <a:rPr lang="zh-CN" altLang="en-US" sz="2400" b="1" dirty="0">
                <a:solidFill>
                  <a:srgbClr val="C00000"/>
                </a:solidFill>
                <a:latin typeface="Consolas" panose="020B0609020204030204" pitchFamily="49" charset="0"/>
                <a:ea typeface="微软雅黑" panose="020B0503020204020204" pitchFamily="34" charset="-122"/>
              </a:rPr>
              <a:t>课外作业</a:t>
            </a:r>
            <a:r>
              <a:rPr lang="en-US" altLang="zh-CN" sz="2400" b="1" dirty="0">
                <a:solidFill>
                  <a:srgbClr val="C00000"/>
                </a:solidFill>
                <a:latin typeface="Consolas" panose="020B0609020204030204" pitchFamily="49" charset="0"/>
                <a:ea typeface="微软雅黑" panose="020B0503020204020204" pitchFamily="34" charset="-122"/>
              </a:rPr>
              <a:t>(</a:t>
            </a:r>
            <a:r>
              <a:rPr lang="zh-CN" altLang="en-US" sz="2400" b="1" dirty="0">
                <a:solidFill>
                  <a:srgbClr val="C00000"/>
                </a:solidFill>
                <a:latin typeface="Consolas" panose="020B0609020204030204" pitchFamily="49" charset="0"/>
                <a:ea typeface="微软雅黑" panose="020B0503020204020204" pitchFamily="34" charset="-122"/>
              </a:rPr>
              <a:t>习题</a:t>
            </a:r>
            <a:r>
              <a:rPr lang="en-US" altLang="zh-CN" sz="2400" b="1" dirty="0">
                <a:solidFill>
                  <a:srgbClr val="C00000"/>
                </a:solidFill>
                <a:latin typeface="Consolas" panose="020B0609020204030204" pitchFamily="49" charset="0"/>
                <a:ea typeface="微软雅黑" panose="020B0503020204020204" pitchFamily="34" charset="-122"/>
              </a:rPr>
              <a:t>3-4)</a:t>
            </a:r>
            <a:endParaRPr lang="zh-CN" altLang="en-US" sz="2400" b="1" dirty="0">
              <a:solidFill>
                <a:srgbClr val="C00000"/>
              </a:solidFill>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46E1AB63-BADE-C726-67B6-C6B2899042C9}"/>
                  </a:ext>
                </a:extLst>
              </p:cNvPr>
              <p:cNvSpPr txBox="1"/>
              <p:nvPr/>
            </p:nvSpPr>
            <p:spPr>
              <a:xfrm>
                <a:off x="1085850" y="2158408"/>
                <a:ext cx="10325100" cy="3269613"/>
              </a:xfrm>
              <a:prstGeom prst="rect">
                <a:avLst/>
              </a:prstGeom>
              <a:solidFill>
                <a:schemeClr val="bg1">
                  <a:lumMod val="95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小玉家今天收到了一份电费通知单。小玉看到上面写：月用电量在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150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千瓦时及以下部分按每千瓦时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0.4463</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元执行，月用电量在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151∼400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千瓦时的部分按每千瓦时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0.4663</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元执行，月用电量在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401</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千瓦时及以上部分按每千瓦时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0.5663</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元执行</a:t>
                </a:r>
                <a:r>
                  <a:rPr lang="en-US" altLang="zh-CN" sz="2000" dirty="0">
                    <a:effectLst/>
                    <a:latin typeface="微软雅黑" panose="020B0503020204020204" pitchFamily="34" charset="-122"/>
                    <a:ea typeface="微软雅黑" panose="020B0503020204020204" pitchFamily="34" charset="-122"/>
                  </a:rPr>
                  <a:t>;</a:t>
                </a:r>
              </a:p>
              <a:p>
                <a:pPr>
                  <a:lnSpc>
                    <a:spcPct val="150000"/>
                  </a:lnSpc>
                </a:pPr>
                <a:r>
                  <a:rPr lang="zh-CN" altLang="en-US" sz="2000" dirty="0">
                    <a:effectLst/>
                    <a:latin typeface="微软雅黑" panose="020B0503020204020204" pitchFamily="34" charset="-122"/>
                    <a:ea typeface="微软雅黑" panose="020B0503020204020204" pitchFamily="34" charset="-122"/>
                  </a:rPr>
                  <a:t>小玉想自己验证是否正确呢。请编写一个程序，已知用电总计，根据电价规定，计算出应交的电费应该是多少。</a:t>
                </a:r>
              </a:p>
              <a:p>
                <a:pPr>
                  <a:lnSpc>
                    <a:spcPct val="150000"/>
                  </a:lnSpc>
                </a:pPr>
                <a:r>
                  <a:rPr lang="zh-CN" altLang="en-US" sz="2000" b="1" dirty="0">
                    <a:effectLst/>
                    <a:latin typeface="微软雅黑" panose="020B0503020204020204" pitchFamily="34" charset="-122"/>
                    <a:ea typeface="微软雅黑" panose="020B0503020204020204" pitchFamily="34" charset="-122"/>
                  </a:rPr>
                  <a:t>输入格式：</a:t>
                </a:r>
                <a:r>
                  <a:rPr lang="zh-CN" altLang="en-US" sz="2000" dirty="0">
                    <a:effectLst/>
                    <a:latin typeface="微软雅黑" panose="020B0503020204020204" pitchFamily="34" charset="-122"/>
                    <a:ea typeface="微软雅黑" panose="020B0503020204020204" pitchFamily="34" charset="-122"/>
                  </a:rPr>
                  <a:t>输入一个正整数，表示用电总计（单位以千瓦时计），不超过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10000</m:t>
                    </m:r>
                  </m:oMath>
                </a14:m>
                <a:r>
                  <a:rPr lang="zh-CN" altLang="en-US" sz="2000" dirty="0">
                    <a:effectLst/>
                    <a:latin typeface="微软雅黑" panose="020B0503020204020204" pitchFamily="34" charset="-122"/>
                    <a:ea typeface="微软雅黑" panose="020B0503020204020204" pitchFamily="34" charset="-122"/>
                  </a:rPr>
                  <a:t>。</a:t>
                </a:r>
              </a:p>
              <a:p>
                <a:pPr>
                  <a:lnSpc>
                    <a:spcPct val="150000"/>
                  </a:lnSpc>
                </a:pPr>
                <a:r>
                  <a:rPr lang="zh-CN" altLang="en-US" sz="2000" b="1" dirty="0">
                    <a:effectLst/>
                    <a:latin typeface="微软雅黑" panose="020B0503020204020204" pitchFamily="34" charset="-122"/>
                    <a:ea typeface="微软雅黑" panose="020B0503020204020204" pitchFamily="34" charset="-122"/>
                  </a:rPr>
                  <a:t>输出格式：</a:t>
                </a:r>
                <a:r>
                  <a:rPr lang="zh-CN" altLang="en-US" sz="2000" dirty="0">
                    <a:effectLst/>
                    <a:latin typeface="微软雅黑" panose="020B0503020204020204" pitchFamily="34" charset="-122"/>
                    <a:ea typeface="微软雅黑" panose="020B0503020204020204" pitchFamily="34" charset="-122"/>
                  </a:rPr>
                  <a:t>输出一个数，保留到小数点后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位（单位以元计，保留到小数点后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位）。</a:t>
                </a:r>
              </a:p>
            </p:txBody>
          </p:sp>
        </mc:Choice>
        <mc:Fallback xmlns="">
          <p:sp>
            <p:nvSpPr>
              <p:cNvPr id="5" name="文本框 4">
                <a:extLst>
                  <a:ext uri="{FF2B5EF4-FFF2-40B4-BE49-F238E27FC236}">
                    <a16:creationId xmlns:a16="http://schemas.microsoft.com/office/drawing/2014/main" id="{46E1AB63-BADE-C726-67B6-C6B2899042C9}"/>
                  </a:ext>
                </a:extLst>
              </p:cNvPr>
              <p:cNvSpPr txBox="1">
                <a:spLocks noRot="1" noChangeAspect="1" noMove="1" noResize="1" noEditPoints="1" noAdjustHandles="1" noChangeArrowheads="1" noChangeShapeType="1" noTextEdit="1"/>
              </p:cNvSpPr>
              <p:nvPr/>
            </p:nvSpPr>
            <p:spPr>
              <a:xfrm>
                <a:off x="1085850" y="2158408"/>
                <a:ext cx="10325100" cy="3269613"/>
              </a:xfrm>
              <a:prstGeom prst="rect">
                <a:avLst/>
              </a:prstGeom>
              <a:blipFill>
                <a:blip r:embed="rId2"/>
                <a:stretch>
                  <a:fillRect l="-590" b="-2425"/>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F979A8B5-6044-3902-6C73-0EF1149C3E8B}"/>
              </a:ext>
            </a:extLst>
          </p:cNvPr>
          <p:cNvSpPr txBox="1"/>
          <p:nvPr/>
        </p:nvSpPr>
        <p:spPr>
          <a:xfrm>
            <a:off x="4240530" y="5562599"/>
            <a:ext cx="2971800" cy="830997"/>
          </a:xfrm>
          <a:prstGeom prst="rect">
            <a:avLst/>
          </a:prstGeom>
          <a:solidFill>
            <a:schemeClr val="accent5">
              <a:lumMod val="20000"/>
              <a:lumOff val="80000"/>
            </a:schemeClr>
          </a:solidFill>
        </p:spPr>
        <p:txBody>
          <a:bodyPr wrap="square">
            <a:spAutoFit/>
          </a:bodyPr>
          <a:lstStyle/>
          <a:p>
            <a:r>
              <a:rPr lang="zh-CN" altLang="en-US" sz="2400" dirty="0"/>
              <a:t>输入样例 ：</a:t>
            </a:r>
            <a:r>
              <a:rPr lang="en-US" altLang="zh-CN" sz="2400" dirty="0"/>
              <a:t>267</a:t>
            </a:r>
          </a:p>
          <a:p>
            <a:r>
              <a:rPr lang="zh-CN" altLang="en-US" sz="2400" dirty="0"/>
              <a:t>输出样例 ：</a:t>
            </a:r>
            <a:r>
              <a:rPr lang="en-US" altLang="zh-CN" sz="2400" dirty="0"/>
              <a:t>121.5</a:t>
            </a:r>
          </a:p>
        </p:txBody>
      </p:sp>
    </p:spTree>
    <p:extLst>
      <p:ext uri="{BB962C8B-B14F-4D97-AF65-F5344CB8AC3E}">
        <p14:creationId xmlns:p14="http://schemas.microsoft.com/office/powerpoint/2010/main" val="3731178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课外作业</a:t>
            </a:r>
          </a:p>
        </p:txBody>
      </p:sp>
      <p:sp>
        <p:nvSpPr>
          <p:cNvPr id="6" name="文本框 5">
            <a:extLst>
              <a:ext uri="{FF2B5EF4-FFF2-40B4-BE49-F238E27FC236}">
                <a16:creationId xmlns:a16="http://schemas.microsoft.com/office/drawing/2014/main" id="{3C558671-72A4-3343-33F6-EC761E5B8445}"/>
              </a:ext>
            </a:extLst>
          </p:cNvPr>
          <p:cNvSpPr txBox="1"/>
          <p:nvPr/>
        </p:nvSpPr>
        <p:spPr>
          <a:xfrm>
            <a:off x="723900" y="1676400"/>
            <a:ext cx="10744200" cy="4289188"/>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ea typeface="微软雅黑" panose="020B0503020204020204" pitchFamily="34" charset="-122"/>
              </a:rPr>
              <a:t>程序需要处理的三种情况</a:t>
            </a:r>
          </a:p>
          <a:p>
            <a:pPr>
              <a:lnSpc>
                <a:spcPct val="150000"/>
              </a:lnSpc>
            </a:pPr>
            <a:r>
              <a:rPr lang="zh-CN" altLang="en-US" sz="2000" dirty="0">
                <a:effectLst/>
                <a:ea typeface="微软雅黑" panose="020B0503020204020204" pitchFamily="34" charset="-122"/>
              </a:rPr>
              <a:t>根据你共的用电量，计算方法不同</a:t>
            </a:r>
            <a:r>
              <a:rPr lang="zh-CN" altLang="en-US" sz="2000" dirty="0">
                <a:ea typeface="微软雅黑" panose="020B0503020204020204" pitchFamily="34" charset="-122"/>
              </a:rPr>
              <a:t>，</a:t>
            </a:r>
            <a:r>
              <a:rPr lang="zh-CN" altLang="en-US" sz="2000" dirty="0">
                <a:effectLst/>
                <a:ea typeface="微软雅黑" panose="020B0503020204020204" pitchFamily="34" charset="-122"/>
              </a:rPr>
              <a:t>这正好对应了我们的分支结构。设总用电量为 </a:t>
            </a:r>
            <a:r>
              <a:rPr lang="en-US" altLang="zh-CN" sz="2000" dirty="0">
                <a:solidFill>
                  <a:srgbClr val="C00000"/>
                </a:solidFill>
                <a:effectLst/>
                <a:ea typeface="微软雅黑" panose="020B0503020204020204" pitchFamily="34" charset="-122"/>
              </a:rPr>
              <a:t>kwh</a:t>
            </a:r>
            <a:r>
              <a:rPr lang="zh-CN" altLang="en-US" sz="2000" dirty="0">
                <a:effectLs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b="1" dirty="0">
                <a:effectLst/>
                <a:ea typeface="微软雅黑" panose="020B0503020204020204" pitchFamily="34" charset="-122"/>
              </a:rPr>
              <a:t>情况 </a:t>
            </a:r>
            <a:r>
              <a:rPr lang="en-US" altLang="zh-CN" sz="2000" b="1" dirty="0">
                <a:effectLst/>
                <a:ea typeface="微软雅黑" panose="020B0503020204020204" pitchFamily="34" charset="-122"/>
              </a:rPr>
              <a:t>1</a:t>
            </a:r>
            <a:r>
              <a:rPr lang="zh-CN" altLang="en-US" sz="2000" b="1" dirty="0">
                <a:effectLst/>
                <a:ea typeface="微软雅黑" panose="020B0503020204020204" pitchFamily="34" charset="-122"/>
              </a:rPr>
              <a:t>：用电量很少 </a:t>
            </a:r>
            <a:r>
              <a:rPr lang="en-US" altLang="zh-CN"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kwh &lt;= 150</a:t>
            </a:r>
            <a:r>
              <a:rPr lang="en-US" altLang="zh-CN" sz="2000" b="1" dirty="0">
                <a:effectLst/>
                <a:ea typeface="微软雅黑" panose="020B0503020204020204" pitchFamily="34" charset="-122"/>
              </a:rPr>
              <a:t>)</a:t>
            </a:r>
            <a:endParaRPr lang="zh-CN" altLang="en-US" sz="2000" b="1" dirty="0">
              <a:effectLst/>
              <a:ea typeface="微软雅黑" panose="020B0503020204020204" pitchFamily="34" charset="-122"/>
            </a:endParaRPr>
          </a:p>
          <a:p>
            <a:pPr lvl="1">
              <a:lnSpc>
                <a:spcPct val="150000"/>
              </a:lnSpc>
              <a:buClr>
                <a:srgbClr val="000000"/>
              </a:buClr>
            </a:pPr>
            <a:r>
              <a:rPr lang="zh-CN" altLang="en-US" sz="2000" dirty="0">
                <a:effectLst/>
                <a:ea typeface="微软雅黑" panose="020B0503020204020204" pitchFamily="34" charset="-122"/>
              </a:rPr>
              <a:t>你所有的电都在 便宜区</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购买的。</a:t>
            </a:r>
            <a:r>
              <a:rPr lang="zh-CN" altLang="en-US" sz="2000" b="1" dirty="0">
                <a:effectLst/>
                <a:highlight>
                  <a:srgbClr val="FFFF00"/>
                </a:highlight>
                <a:ea typeface="微软雅黑" panose="020B0503020204020204" pitchFamily="34" charset="-122"/>
              </a:rPr>
              <a:t>计算公式：</a:t>
            </a:r>
            <a:r>
              <a:rPr lang="zh-CN" altLang="en-US" sz="2000" b="1" dirty="0">
                <a:solidFill>
                  <a:srgbClr val="C00000"/>
                </a:solidFill>
                <a:effectLst/>
                <a:highlight>
                  <a:srgbClr val="FFFF00"/>
                </a:highlight>
                <a:ea typeface="微软雅黑" panose="020B0503020204020204" pitchFamily="34" charset="-122"/>
              </a:rPr>
              <a:t>费用 </a:t>
            </a:r>
            <a:r>
              <a:rPr lang="en-US" altLang="zh-CN" sz="2000" b="1" dirty="0">
                <a:solidFill>
                  <a:srgbClr val="C00000"/>
                </a:solidFill>
                <a:effectLst/>
                <a:highlight>
                  <a:srgbClr val="FFFF00"/>
                </a:highlight>
                <a:ea typeface="微软雅黑" panose="020B0503020204020204" pitchFamily="34" charset="-122"/>
              </a:rPr>
              <a:t>= kwh * 0.4463</a:t>
            </a:r>
            <a:endParaRPr lang="zh-CN" altLang="en-US" sz="2000" b="1" dirty="0">
              <a:effectLst/>
              <a:highlight>
                <a:srgbClr val="FFFF00"/>
              </a:highlight>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b="1" dirty="0">
                <a:effectLst/>
                <a:ea typeface="微软雅黑" panose="020B0503020204020204" pitchFamily="34" charset="-122"/>
              </a:rPr>
              <a:t>情况 </a:t>
            </a:r>
            <a:r>
              <a:rPr lang="en-US" altLang="zh-CN" sz="2000" b="1" dirty="0">
                <a:effectLst/>
                <a:ea typeface="微软雅黑" panose="020B0503020204020204" pitchFamily="34" charset="-122"/>
              </a:rPr>
              <a:t>2</a:t>
            </a:r>
            <a:r>
              <a:rPr lang="zh-CN" altLang="en-US" sz="2000" b="1" dirty="0">
                <a:effectLst/>
                <a:ea typeface="微软雅黑" panose="020B0503020204020204" pitchFamily="34" charset="-122"/>
              </a:rPr>
              <a:t>：用电量中等 </a:t>
            </a:r>
            <a:r>
              <a:rPr lang="en-US" altLang="zh-CN" sz="2000" b="1" dirty="0">
                <a:effectLst/>
                <a:ea typeface="微软雅黑" panose="020B0503020204020204" pitchFamily="34" charset="-122"/>
              </a:rPr>
              <a:t>(</a:t>
            </a:r>
            <a:r>
              <a:rPr lang="en-US" altLang="zh-CN" sz="2000" b="1" dirty="0">
                <a:solidFill>
                  <a:srgbClr val="C00000"/>
                </a:solidFill>
                <a:effectLst/>
                <a:ea typeface="微软雅黑" panose="020B0503020204020204" pitchFamily="34" charset="-122"/>
              </a:rPr>
              <a:t>150 &lt; kwh &lt;= 400</a:t>
            </a:r>
            <a:r>
              <a:rPr lang="en-US" altLang="zh-CN" sz="2000" b="1" dirty="0">
                <a:effectLst/>
                <a:ea typeface="微软雅黑" panose="020B0503020204020204" pitchFamily="34" charset="-122"/>
              </a:rPr>
              <a:t>)</a:t>
            </a:r>
            <a:endParaRPr lang="zh-CN" altLang="en-US" sz="2000" b="1" dirty="0">
              <a:effectLst/>
              <a:ea typeface="微软雅黑" panose="020B0503020204020204" pitchFamily="34" charset="-122"/>
            </a:endParaRPr>
          </a:p>
          <a:p>
            <a:pPr lvl="1">
              <a:lnSpc>
                <a:spcPct val="150000"/>
              </a:lnSpc>
              <a:buClr>
                <a:srgbClr val="000000"/>
              </a:buClr>
            </a:pPr>
            <a:r>
              <a:rPr lang="zh-CN" altLang="en-US" sz="2000" dirty="0">
                <a:effectLst/>
                <a:ea typeface="微软雅黑" panose="020B0503020204020204" pitchFamily="34" charset="-122"/>
              </a:rPr>
              <a:t>你的电费由两部分组成： </a:t>
            </a:r>
          </a:p>
          <a:p>
            <a:pPr marL="1200150" lvl="2"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便宜区 买满了：</a:t>
            </a:r>
            <a:r>
              <a:rPr lang="en-US" altLang="zh-CN" sz="2000" dirty="0">
                <a:solidFill>
                  <a:srgbClr val="C00000"/>
                </a:solidFill>
                <a:effectLst/>
                <a:ea typeface="微软雅黑" panose="020B0503020204020204" pitchFamily="34" charset="-122"/>
              </a:rPr>
              <a:t>150 * 0.4463</a:t>
            </a:r>
            <a:endParaRPr lang="zh-CN" altLang="en-US" sz="2000" dirty="0">
              <a:effectLst/>
              <a:ea typeface="微软雅黑" panose="020B0503020204020204" pitchFamily="34" charset="-122"/>
            </a:endParaRPr>
          </a:p>
          <a:p>
            <a:pPr marL="1200150" lvl="2"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剩下的部分在 普通区 买：</a:t>
            </a:r>
            <a:r>
              <a:rPr lang="en-US" altLang="zh-CN" sz="2000" dirty="0">
                <a:solidFill>
                  <a:srgbClr val="C00000"/>
                </a:solidFill>
                <a:effectLst/>
                <a:ea typeface="微软雅黑" panose="020B0503020204020204" pitchFamily="34" charset="-122"/>
              </a:rPr>
              <a:t>(kwh - 150) * 0.4663</a:t>
            </a:r>
            <a:endParaRPr lang="zh-CN" altLang="en-US" sz="2000" dirty="0">
              <a:effectLst/>
              <a:ea typeface="微软雅黑" panose="020B0503020204020204" pitchFamily="34" charset="-122"/>
            </a:endParaRPr>
          </a:p>
          <a:p>
            <a:pPr lvl="1">
              <a:lnSpc>
                <a:spcPct val="150000"/>
              </a:lnSpc>
              <a:buClr>
                <a:srgbClr val="000000"/>
              </a:buClr>
            </a:pPr>
            <a:r>
              <a:rPr lang="zh-CN" altLang="en-US" sz="2000" b="1" dirty="0">
                <a:effectLst/>
                <a:highlight>
                  <a:srgbClr val="FFFF00"/>
                </a:highlight>
                <a:ea typeface="微软雅黑" panose="020B0503020204020204" pitchFamily="34" charset="-122"/>
              </a:rPr>
              <a:t>计算公式：</a:t>
            </a:r>
            <a:r>
              <a:rPr lang="zh-CN" altLang="en-US" sz="2000" b="1" dirty="0">
                <a:solidFill>
                  <a:srgbClr val="C00000"/>
                </a:solidFill>
                <a:effectLst/>
                <a:highlight>
                  <a:srgbClr val="FFFF00"/>
                </a:highlight>
                <a:ea typeface="微软雅黑" panose="020B0503020204020204" pitchFamily="34" charset="-122"/>
              </a:rPr>
              <a:t>费用 </a:t>
            </a:r>
            <a:r>
              <a:rPr lang="en-US" altLang="zh-CN" sz="2000" b="1" dirty="0">
                <a:solidFill>
                  <a:srgbClr val="C00000"/>
                </a:solidFill>
                <a:effectLst/>
                <a:highlight>
                  <a:srgbClr val="FFFF00"/>
                </a:highlight>
                <a:ea typeface="微软雅黑" panose="020B0503020204020204" pitchFamily="34" charset="-122"/>
              </a:rPr>
              <a:t>= (150 * 0.4463) + (kwh - 150) * 0.4663</a:t>
            </a:r>
            <a:endParaRPr lang="zh-CN" altLang="en-US" sz="2000" b="1" dirty="0">
              <a:effectLst/>
              <a:highlight>
                <a:srgbClr val="FFFF00"/>
              </a:highlight>
              <a:ea typeface="微软雅黑" panose="020B0503020204020204" pitchFamily="34" charset="-122"/>
            </a:endParaRPr>
          </a:p>
        </p:txBody>
      </p:sp>
      <p:sp>
        <p:nvSpPr>
          <p:cNvPr id="3" name="文本框 2">
            <a:extLst>
              <a:ext uri="{FF2B5EF4-FFF2-40B4-BE49-F238E27FC236}">
                <a16:creationId xmlns:a16="http://schemas.microsoft.com/office/drawing/2014/main" id="{ECFBB737-C64E-E501-5EF3-2BF60B1C66ED}"/>
              </a:ext>
            </a:extLst>
          </p:cNvPr>
          <p:cNvSpPr txBox="1"/>
          <p:nvPr/>
        </p:nvSpPr>
        <p:spPr>
          <a:xfrm>
            <a:off x="6172200" y="837016"/>
            <a:ext cx="2895600" cy="461665"/>
          </a:xfrm>
          <a:prstGeom prst="rect">
            <a:avLst/>
          </a:prstGeom>
          <a:solidFill>
            <a:schemeClr val="bg1">
              <a:lumMod val="95000"/>
            </a:schemeClr>
          </a:solidFill>
        </p:spPr>
        <p:txBody>
          <a:bodyPr wrap="square">
            <a:spAutoFit/>
          </a:bodyPr>
          <a:lstStyle/>
          <a:p>
            <a:r>
              <a:rPr lang="zh-CN" altLang="en-US" sz="2400" b="1" dirty="0">
                <a:solidFill>
                  <a:srgbClr val="C00000"/>
                </a:solidFill>
                <a:latin typeface="Consolas" panose="020B0609020204030204" pitchFamily="49" charset="0"/>
                <a:ea typeface="微软雅黑" panose="020B0503020204020204" pitchFamily="34" charset="-122"/>
              </a:rPr>
              <a:t>课外作业</a:t>
            </a:r>
            <a:r>
              <a:rPr lang="en-US" altLang="zh-CN" sz="2400" b="1" dirty="0">
                <a:solidFill>
                  <a:srgbClr val="C00000"/>
                </a:solidFill>
                <a:latin typeface="Consolas" panose="020B0609020204030204" pitchFamily="49" charset="0"/>
                <a:ea typeface="微软雅黑" panose="020B0503020204020204" pitchFamily="34" charset="-122"/>
              </a:rPr>
              <a:t>(</a:t>
            </a:r>
            <a:r>
              <a:rPr lang="zh-CN" altLang="en-US" sz="2400" b="1" dirty="0">
                <a:solidFill>
                  <a:srgbClr val="C00000"/>
                </a:solidFill>
                <a:latin typeface="Consolas" panose="020B0609020204030204" pitchFamily="49" charset="0"/>
                <a:ea typeface="微软雅黑" panose="020B0503020204020204" pitchFamily="34" charset="-122"/>
              </a:rPr>
              <a:t>习题</a:t>
            </a:r>
            <a:r>
              <a:rPr lang="en-US" altLang="zh-CN" sz="2400" b="1" dirty="0">
                <a:solidFill>
                  <a:srgbClr val="C00000"/>
                </a:solidFill>
                <a:latin typeface="Consolas" panose="020B0609020204030204" pitchFamily="49" charset="0"/>
                <a:ea typeface="微软雅黑" panose="020B0503020204020204" pitchFamily="34" charset="-122"/>
              </a:rPr>
              <a:t>3-4)</a:t>
            </a:r>
            <a:endParaRPr lang="zh-CN" altLang="en-US" sz="2400" b="1" dirty="0">
              <a:solidFill>
                <a:srgbClr val="C00000"/>
              </a:solidFill>
            </a:endParaRPr>
          </a:p>
        </p:txBody>
      </p:sp>
    </p:spTree>
    <p:extLst>
      <p:ext uri="{BB962C8B-B14F-4D97-AF65-F5344CB8AC3E}">
        <p14:creationId xmlns:p14="http://schemas.microsoft.com/office/powerpoint/2010/main" val="148326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课外作业</a:t>
            </a:r>
          </a:p>
        </p:txBody>
      </p:sp>
      <p:sp>
        <p:nvSpPr>
          <p:cNvPr id="6" name="文本框 5">
            <a:extLst>
              <a:ext uri="{FF2B5EF4-FFF2-40B4-BE49-F238E27FC236}">
                <a16:creationId xmlns:a16="http://schemas.microsoft.com/office/drawing/2014/main" id="{3C558671-72A4-3343-33F6-EC761E5B8445}"/>
              </a:ext>
            </a:extLst>
          </p:cNvPr>
          <p:cNvSpPr txBox="1"/>
          <p:nvPr/>
        </p:nvSpPr>
        <p:spPr>
          <a:xfrm>
            <a:off x="1066800" y="1746071"/>
            <a:ext cx="10210800" cy="3365858"/>
          </a:xfrm>
          <a:prstGeom prst="rect">
            <a:avLst/>
          </a:prstGeom>
          <a:solidFill>
            <a:schemeClr val="accent4">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400" b="1" dirty="0">
                <a:effectLst/>
                <a:ea typeface="微软雅黑" panose="020B0503020204020204" pitchFamily="34" charset="-122"/>
              </a:rPr>
              <a:t>情况 </a:t>
            </a:r>
            <a:r>
              <a:rPr lang="en-US" altLang="zh-CN" sz="2400" b="1" dirty="0">
                <a:effectLst/>
                <a:ea typeface="微软雅黑" panose="020B0503020204020204" pitchFamily="34" charset="-122"/>
              </a:rPr>
              <a:t>3</a:t>
            </a:r>
            <a:r>
              <a:rPr lang="zh-CN" altLang="en-US" sz="2400" b="1" dirty="0">
                <a:effectLst/>
                <a:ea typeface="微软雅黑" panose="020B0503020204020204" pitchFamily="34" charset="-122"/>
              </a:rPr>
              <a:t>：用电量很高 </a:t>
            </a:r>
            <a:r>
              <a:rPr lang="en-US" altLang="zh-CN" sz="2400" b="1" dirty="0">
                <a:effectLst/>
                <a:ea typeface="微软雅黑" panose="020B0503020204020204" pitchFamily="34" charset="-122"/>
              </a:rPr>
              <a:t>(</a:t>
            </a:r>
            <a:r>
              <a:rPr lang="en-US" altLang="zh-CN" sz="2400" b="1" dirty="0">
                <a:solidFill>
                  <a:srgbClr val="C00000"/>
                </a:solidFill>
                <a:effectLst/>
                <a:ea typeface="微软雅黑" panose="020B0503020204020204" pitchFamily="34" charset="-122"/>
              </a:rPr>
              <a:t>kwh &gt; 400</a:t>
            </a:r>
            <a:r>
              <a:rPr lang="en-US" altLang="zh-CN" sz="2400" b="1" dirty="0">
                <a:effectLst/>
                <a:ea typeface="微软雅黑" panose="020B0503020204020204" pitchFamily="34" charset="-122"/>
              </a:rPr>
              <a:t>)</a:t>
            </a:r>
            <a:endParaRPr lang="zh-CN" altLang="en-US" sz="2400" b="1" dirty="0">
              <a:effectLst/>
              <a:ea typeface="微软雅黑" panose="020B0503020204020204" pitchFamily="34" charset="-122"/>
            </a:endParaRPr>
          </a:p>
          <a:p>
            <a:pPr lvl="1">
              <a:lnSpc>
                <a:spcPct val="150000"/>
              </a:lnSpc>
              <a:buClr>
                <a:srgbClr val="000000"/>
              </a:buClr>
            </a:pPr>
            <a:r>
              <a:rPr lang="zh-CN" altLang="en-US" sz="2000" dirty="0">
                <a:effectLst/>
                <a:ea typeface="微软雅黑" panose="020B0503020204020204" pitchFamily="34" charset="-122"/>
              </a:rPr>
              <a:t>你的电费由三部分组成： </a:t>
            </a:r>
          </a:p>
          <a:p>
            <a:pPr marL="1200150" lvl="2"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 </a:t>
            </a:r>
            <a:r>
              <a:rPr lang="zh-CN" altLang="en-US" sz="2000" dirty="0">
                <a:effectLst/>
                <a:ea typeface="微软雅黑" panose="020B0503020204020204" pitchFamily="34" charset="-122"/>
              </a:rPr>
              <a:t>便宜区 买满了：</a:t>
            </a:r>
            <a:r>
              <a:rPr lang="en-US" altLang="zh-CN" sz="2000" dirty="0">
                <a:solidFill>
                  <a:srgbClr val="C00000"/>
                </a:solidFill>
                <a:effectLst/>
                <a:ea typeface="微软雅黑" panose="020B0503020204020204" pitchFamily="34" charset="-122"/>
              </a:rPr>
              <a:t>150 * 0.4463</a:t>
            </a:r>
            <a:endParaRPr lang="zh-CN" altLang="en-US" sz="2000" dirty="0">
              <a:effectLst/>
              <a:ea typeface="微软雅黑" panose="020B0503020204020204" pitchFamily="34" charset="-122"/>
            </a:endParaRPr>
          </a:p>
          <a:p>
            <a:pPr marL="1200150" lvl="2"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 </a:t>
            </a:r>
            <a:r>
              <a:rPr lang="zh-CN" altLang="en-US" sz="2000" dirty="0">
                <a:effectLst/>
                <a:ea typeface="微软雅黑" panose="020B0503020204020204" pitchFamily="34" charset="-122"/>
              </a:rPr>
              <a:t>普通区 也买满了：</a:t>
            </a:r>
            <a:r>
              <a:rPr lang="en-US" altLang="zh-CN" sz="2000" dirty="0">
                <a:solidFill>
                  <a:srgbClr val="C00000"/>
                </a:solidFill>
                <a:effectLst/>
                <a:ea typeface="微软雅黑" panose="020B0503020204020204" pitchFamily="34" charset="-122"/>
              </a:rPr>
              <a:t>(400 - 150) * 0.4663</a:t>
            </a:r>
            <a:r>
              <a:rPr lang="zh-CN" altLang="en-US" sz="2000" dirty="0">
                <a:effectLst/>
                <a:ea typeface="微软雅黑" panose="020B0503020204020204" pitchFamily="34" charset="-122"/>
              </a:rPr>
              <a:t>，也就是 </a:t>
            </a:r>
            <a:r>
              <a:rPr lang="en-US" altLang="zh-CN" sz="2000" dirty="0">
                <a:solidFill>
                  <a:srgbClr val="C00000"/>
                </a:solidFill>
                <a:effectLst/>
                <a:ea typeface="微软雅黑" panose="020B0503020204020204" pitchFamily="34" charset="-122"/>
              </a:rPr>
              <a:t>250 * 0.4663</a:t>
            </a:r>
            <a:endParaRPr lang="zh-CN" altLang="en-US" sz="2000" dirty="0">
              <a:effectLst/>
              <a:ea typeface="微软雅黑" panose="020B0503020204020204" pitchFamily="34" charset="-122"/>
            </a:endParaRPr>
          </a:p>
          <a:p>
            <a:pPr marL="1200150" lvl="2"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 最后剩下的部分在 昂贵区 买：</a:t>
            </a:r>
            <a:r>
              <a:rPr lang="en-US" altLang="zh-CN" sz="2000" dirty="0">
                <a:solidFill>
                  <a:srgbClr val="C00000"/>
                </a:solidFill>
                <a:effectLst/>
                <a:ea typeface="微软雅黑" panose="020B0503020204020204" pitchFamily="34" charset="-122"/>
              </a:rPr>
              <a:t>(kwh - 400) * 0.5663</a:t>
            </a:r>
            <a:endParaRPr lang="zh-CN" altLang="en-US" sz="2000" dirty="0">
              <a:effectLst/>
              <a:ea typeface="微软雅黑" panose="020B0503020204020204" pitchFamily="34" charset="-122"/>
            </a:endParaRPr>
          </a:p>
          <a:p>
            <a:pPr lvl="1">
              <a:lnSpc>
                <a:spcPct val="150000"/>
              </a:lnSpc>
              <a:buClr>
                <a:srgbClr val="000000"/>
              </a:buClr>
            </a:pPr>
            <a:r>
              <a:rPr lang="zh-CN" altLang="en-US" sz="2000" dirty="0">
                <a:effectLst/>
                <a:ea typeface="微软雅黑" panose="020B0503020204020204" pitchFamily="34" charset="-122"/>
              </a:rPr>
              <a:t>计算公式：</a:t>
            </a:r>
            <a:endParaRPr lang="en-US" altLang="zh-CN" sz="2000" dirty="0">
              <a:effectLst/>
              <a:ea typeface="微软雅黑" panose="020B0503020204020204" pitchFamily="34" charset="-122"/>
            </a:endParaRPr>
          </a:p>
          <a:p>
            <a:pPr lvl="1">
              <a:lnSpc>
                <a:spcPct val="150000"/>
              </a:lnSpc>
              <a:buClr>
                <a:srgbClr val="000000"/>
              </a:buClr>
            </a:pPr>
            <a:r>
              <a:rPr lang="zh-CN" altLang="en-US" sz="2000" b="1" dirty="0">
                <a:solidFill>
                  <a:srgbClr val="C00000"/>
                </a:solidFill>
                <a:effectLst/>
                <a:highlight>
                  <a:srgbClr val="FFFF00"/>
                </a:highlight>
                <a:ea typeface="微软雅黑" panose="020B0503020204020204" pitchFamily="34" charset="-122"/>
              </a:rPr>
              <a:t>费用 </a:t>
            </a:r>
            <a:r>
              <a:rPr lang="en-US" altLang="zh-CN" sz="2000" b="1" dirty="0">
                <a:solidFill>
                  <a:srgbClr val="C00000"/>
                </a:solidFill>
                <a:effectLst/>
                <a:highlight>
                  <a:srgbClr val="FFFF00"/>
                </a:highlight>
                <a:ea typeface="微软雅黑" panose="020B0503020204020204" pitchFamily="34" charset="-122"/>
              </a:rPr>
              <a:t>= (150 * 0.4463) + (250 * 0.4663) + (kwh - 400) * 0.5663</a:t>
            </a:r>
            <a:endParaRPr lang="zh-CN" altLang="en-US" sz="2000" b="1" dirty="0">
              <a:effectLst/>
              <a:highlight>
                <a:srgbClr val="FFFF00"/>
              </a:highlight>
              <a:ea typeface="微软雅黑" panose="020B0503020204020204" pitchFamily="34" charset="-122"/>
            </a:endParaRPr>
          </a:p>
        </p:txBody>
      </p:sp>
      <p:sp>
        <p:nvSpPr>
          <p:cNvPr id="4" name="文本框 3">
            <a:extLst>
              <a:ext uri="{FF2B5EF4-FFF2-40B4-BE49-F238E27FC236}">
                <a16:creationId xmlns:a16="http://schemas.microsoft.com/office/drawing/2014/main" id="{F797B86E-7B99-D2D5-4E9F-F6A7010A45EC}"/>
              </a:ext>
            </a:extLst>
          </p:cNvPr>
          <p:cNvSpPr txBox="1"/>
          <p:nvPr/>
        </p:nvSpPr>
        <p:spPr>
          <a:xfrm>
            <a:off x="2152696" y="5620874"/>
            <a:ext cx="7886608" cy="400110"/>
          </a:xfrm>
          <a:prstGeom prst="rect">
            <a:avLst/>
          </a:prstGeom>
          <a:solidFill>
            <a:schemeClr val="accent5">
              <a:lumMod val="20000"/>
              <a:lumOff val="80000"/>
            </a:schemeClr>
          </a:solidFill>
        </p:spPr>
        <p:txBody>
          <a:bodyPr wrap="square">
            <a:spAutoFit/>
          </a:bodyPr>
          <a:lstStyle/>
          <a:p>
            <a:pPr algn="ctr"/>
            <a:r>
              <a:rPr lang="zh-CN" altLang="en-US" sz="2000" b="1" dirty="0">
                <a:effectLst/>
                <a:ea typeface="微软雅黑" panose="020B0503020204020204" pitchFamily="34" charset="-122"/>
              </a:rPr>
              <a:t>现在我们有了清晰的三个分支和对应的计算公式，可以开始写代码了</a:t>
            </a:r>
            <a:endParaRPr lang="zh-CN" altLang="en-US" sz="2000" b="1" dirty="0"/>
          </a:p>
        </p:txBody>
      </p:sp>
      <p:sp>
        <p:nvSpPr>
          <p:cNvPr id="2" name="文本框 1">
            <a:extLst>
              <a:ext uri="{FF2B5EF4-FFF2-40B4-BE49-F238E27FC236}">
                <a16:creationId xmlns:a16="http://schemas.microsoft.com/office/drawing/2014/main" id="{E53DC340-A36E-6E66-C4F0-CC5BF6EC9B99}"/>
              </a:ext>
            </a:extLst>
          </p:cNvPr>
          <p:cNvSpPr txBox="1"/>
          <p:nvPr/>
        </p:nvSpPr>
        <p:spPr>
          <a:xfrm>
            <a:off x="6172200" y="837016"/>
            <a:ext cx="2895600" cy="461665"/>
          </a:xfrm>
          <a:prstGeom prst="rect">
            <a:avLst/>
          </a:prstGeom>
          <a:solidFill>
            <a:schemeClr val="bg1">
              <a:lumMod val="95000"/>
            </a:schemeClr>
          </a:solidFill>
        </p:spPr>
        <p:txBody>
          <a:bodyPr wrap="square">
            <a:spAutoFit/>
          </a:bodyPr>
          <a:lstStyle/>
          <a:p>
            <a:r>
              <a:rPr lang="zh-CN" altLang="en-US" sz="2400" b="1" dirty="0">
                <a:solidFill>
                  <a:srgbClr val="C00000"/>
                </a:solidFill>
                <a:latin typeface="Consolas" panose="020B0609020204030204" pitchFamily="49" charset="0"/>
                <a:ea typeface="微软雅黑" panose="020B0503020204020204" pitchFamily="34" charset="-122"/>
              </a:rPr>
              <a:t>课外作业</a:t>
            </a:r>
            <a:r>
              <a:rPr lang="en-US" altLang="zh-CN" sz="2400" b="1" dirty="0">
                <a:solidFill>
                  <a:srgbClr val="C00000"/>
                </a:solidFill>
                <a:latin typeface="Consolas" panose="020B0609020204030204" pitchFamily="49" charset="0"/>
                <a:ea typeface="微软雅黑" panose="020B0503020204020204" pitchFamily="34" charset="-122"/>
              </a:rPr>
              <a:t>(</a:t>
            </a:r>
            <a:r>
              <a:rPr lang="zh-CN" altLang="en-US" sz="2400" b="1" dirty="0">
                <a:solidFill>
                  <a:srgbClr val="C00000"/>
                </a:solidFill>
                <a:latin typeface="Consolas" panose="020B0609020204030204" pitchFamily="49" charset="0"/>
                <a:ea typeface="微软雅黑" panose="020B0503020204020204" pitchFamily="34" charset="-122"/>
              </a:rPr>
              <a:t>习题</a:t>
            </a:r>
            <a:r>
              <a:rPr lang="en-US" altLang="zh-CN" sz="2400" b="1" dirty="0">
                <a:solidFill>
                  <a:srgbClr val="C00000"/>
                </a:solidFill>
                <a:latin typeface="Consolas" panose="020B0609020204030204" pitchFamily="49" charset="0"/>
                <a:ea typeface="微软雅黑" panose="020B0503020204020204" pitchFamily="34" charset="-122"/>
              </a:rPr>
              <a:t>3-4)</a:t>
            </a:r>
            <a:endParaRPr lang="zh-CN" altLang="en-US" sz="2400" b="1" dirty="0">
              <a:solidFill>
                <a:srgbClr val="C00000"/>
              </a:solidFill>
            </a:endParaRPr>
          </a:p>
        </p:txBody>
      </p:sp>
    </p:spTree>
    <p:extLst>
      <p:ext uri="{BB962C8B-B14F-4D97-AF65-F5344CB8AC3E}">
        <p14:creationId xmlns:p14="http://schemas.microsoft.com/office/powerpoint/2010/main" val="218222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fade">
                                      <p:cBhvr>
                                        <p:cTn id="30" dur="500"/>
                                        <p:tgtEl>
                                          <p:spTgt spid="6">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课外作业</a:t>
            </a:r>
          </a:p>
        </p:txBody>
      </p:sp>
      <p:sp>
        <p:nvSpPr>
          <p:cNvPr id="5" name="文本框 4">
            <a:extLst>
              <a:ext uri="{FF2B5EF4-FFF2-40B4-BE49-F238E27FC236}">
                <a16:creationId xmlns:a16="http://schemas.microsoft.com/office/drawing/2014/main" id="{C799CAB7-5D98-12C6-22BC-1F19C8620157}"/>
              </a:ext>
            </a:extLst>
          </p:cNvPr>
          <p:cNvSpPr txBox="1"/>
          <p:nvPr/>
        </p:nvSpPr>
        <p:spPr>
          <a:xfrm>
            <a:off x="914400" y="3962400"/>
            <a:ext cx="10515600" cy="228267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00"/>
                </a:solidFill>
                <a:latin typeface="Consolas" panose="020B0609020204030204" pitchFamily="49" charset="0"/>
              </a:rPr>
              <a:t>int main() {</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1. </a:t>
            </a:r>
            <a:r>
              <a:rPr lang="zh-CN" altLang="en-US" sz="2000" dirty="0">
                <a:solidFill>
                  <a:srgbClr val="008000"/>
                </a:solidFill>
                <a:latin typeface="Consolas" panose="020B0609020204030204" pitchFamily="49" charset="0"/>
              </a:rPr>
              <a:t>定义变量</a:t>
            </a:r>
          </a:p>
          <a:p>
            <a:r>
              <a:rPr lang="zh-CN" altLang="en-US" sz="2000" dirty="0">
                <a:solidFill>
                  <a:srgbClr val="000000"/>
                </a:solidFill>
                <a:latin typeface="Consolas" panose="020B0609020204030204" pitchFamily="49" charset="0"/>
              </a:rPr>
              <a:t>    </a:t>
            </a:r>
            <a:r>
              <a:rPr lang="en-US" altLang="zh-CN" sz="2000" dirty="0">
                <a:solidFill>
                  <a:srgbClr val="000000"/>
                </a:solidFill>
                <a:latin typeface="Consolas" panose="020B0609020204030204" pitchFamily="49" charset="0"/>
              </a:rPr>
              <a:t>int kwh;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输入的用电量，是整数</a:t>
            </a:r>
          </a:p>
          <a:p>
            <a:r>
              <a:rPr lang="zh-CN" altLang="en-US" sz="2000" dirty="0">
                <a:solidFill>
                  <a:srgbClr val="000000"/>
                </a:solidFill>
                <a:latin typeface="Consolas" panose="020B0609020204030204" pitchFamily="49" charset="0"/>
              </a:rPr>
              <a:t>    </a:t>
            </a:r>
            <a:r>
              <a:rPr lang="en-US" altLang="zh-CN" sz="2000" dirty="0">
                <a:solidFill>
                  <a:srgbClr val="000000"/>
                </a:solidFill>
                <a:latin typeface="Consolas" panose="020B0609020204030204" pitchFamily="49" charset="0"/>
              </a:rPr>
              <a:t>double cost = </a:t>
            </a:r>
            <a:r>
              <a:rPr lang="en-US" altLang="zh-CN" sz="2000" dirty="0">
                <a:solidFill>
                  <a:srgbClr val="098658"/>
                </a:solidFill>
                <a:latin typeface="Consolas" panose="020B0609020204030204" pitchFamily="49" charset="0"/>
              </a:rPr>
              <a:t>0.0</a:t>
            </a:r>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计算出的电费，因为单价是小数，所以结果也必须是小数</a:t>
            </a:r>
            <a:endParaRPr lang="en-US" altLang="zh-CN" sz="2000" dirty="0">
              <a:solidFill>
                <a:srgbClr val="008000"/>
              </a:solidFill>
              <a:latin typeface="Consolas" panose="020B0609020204030204" pitchFamily="49" charset="0"/>
            </a:endParaRPr>
          </a:p>
          <a:p>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2. </a:t>
            </a:r>
            <a:r>
              <a:rPr lang="zh-CN" altLang="en-US" sz="2000" dirty="0">
                <a:solidFill>
                  <a:srgbClr val="008000"/>
                </a:solidFill>
                <a:latin typeface="Consolas" panose="020B0609020204030204" pitchFamily="49" charset="0"/>
              </a:rPr>
              <a:t>读取输入</a:t>
            </a:r>
          </a:p>
          <a:p>
            <a:r>
              <a:rPr lang="zh-CN" altLang="en-US"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kwh;</a:t>
            </a:r>
          </a:p>
        </p:txBody>
      </p:sp>
      <p:sp>
        <p:nvSpPr>
          <p:cNvPr id="8" name="文本框 7">
            <a:extLst>
              <a:ext uri="{FF2B5EF4-FFF2-40B4-BE49-F238E27FC236}">
                <a16:creationId xmlns:a16="http://schemas.microsoft.com/office/drawing/2014/main" id="{14C241C5-BEA1-D792-8AF5-C3713B5EB102}"/>
              </a:ext>
            </a:extLst>
          </p:cNvPr>
          <p:cNvSpPr txBox="1"/>
          <p:nvPr/>
        </p:nvSpPr>
        <p:spPr>
          <a:xfrm>
            <a:off x="1371600" y="1696148"/>
            <a:ext cx="9448800" cy="1519198"/>
          </a:xfrm>
          <a:prstGeom prst="rect">
            <a:avLst/>
          </a:prstGeom>
          <a:solidFill>
            <a:schemeClr val="accent4">
              <a:lumMod val="20000"/>
              <a:lumOff val="80000"/>
            </a:schemeClr>
          </a:solidFill>
        </p:spPr>
        <p:txBody>
          <a:bodyPr wrap="square">
            <a:spAutoFit/>
          </a:bodyPr>
          <a:lstStyle/>
          <a:p>
            <a:pPr>
              <a:lnSpc>
                <a:spcPct val="150000"/>
              </a:lnSpc>
            </a:pPr>
            <a:r>
              <a:rPr lang="zh-CN" altLang="en-US" sz="2400" b="1" i="0" dirty="0">
                <a:effectLst/>
              </a:rPr>
              <a:t>准备工作：</a:t>
            </a:r>
            <a:endParaRPr lang="en-US" altLang="zh-CN" sz="2400" b="1" i="0" dirty="0">
              <a:effectLst/>
            </a:endParaRPr>
          </a:p>
          <a:p>
            <a:pPr>
              <a:lnSpc>
                <a:spcPct val="150000"/>
              </a:lnSpc>
            </a:pPr>
            <a:r>
              <a:rPr lang="zh-CN" altLang="en-US" sz="2000" dirty="0"/>
              <a:t>需要定义一个变量用于</a:t>
            </a:r>
            <a:r>
              <a:rPr lang="zh-CN" altLang="en-US" sz="2000" b="1" dirty="0"/>
              <a:t>储存输入的用电量</a:t>
            </a:r>
            <a:r>
              <a:rPr lang="zh-CN" altLang="en-US" sz="2000" dirty="0"/>
              <a:t>，还需要一个变量用于</a:t>
            </a:r>
            <a:r>
              <a:rPr lang="zh-CN" altLang="en-US" sz="2000" b="1" dirty="0"/>
              <a:t>储存最终计算的电费结果，然后通过 </a:t>
            </a:r>
            <a:r>
              <a:rPr lang="en-US" altLang="zh-CN" sz="2000" b="1" dirty="0" err="1"/>
              <a:t>cin</a:t>
            </a:r>
            <a:r>
              <a:rPr lang="en-US" altLang="zh-CN" sz="2000" b="1" dirty="0"/>
              <a:t> </a:t>
            </a:r>
            <a:r>
              <a:rPr lang="zh-CN" altLang="en-US" sz="2000" b="1" dirty="0"/>
              <a:t>将数据输入到变量 </a:t>
            </a:r>
            <a:r>
              <a:rPr lang="en-US" altLang="zh-CN" sz="2000" b="1" dirty="0"/>
              <a:t>kwh </a:t>
            </a:r>
            <a:r>
              <a:rPr lang="zh-CN" altLang="en-US" sz="2000" b="1" dirty="0"/>
              <a:t>即可。</a:t>
            </a:r>
            <a:r>
              <a:rPr lang="en-US" altLang="zh-CN" sz="2000" b="1" dirty="0"/>
              <a:t> </a:t>
            </a:r>
            <a:endParaRPr lang="zh-CN" altLang="en-US" sz="2000" b="1" dirty="0"/>
          </a:p>
        </p:txBody>
      </p:sp>
      <p:sp>
        <p:nvSpPr>
          <p:cNvPr id="2" name="文本框 1">
            <a:extLst>
              <a:ext uri="{FF2B5EF4-FFF2-40B4-BE49-F238E27FC236}">
                <a16:creationId xmlns:a16="http://schemas.microsoft.com/office/drawing/2014/main" id="{0A96F735-BFFE-086F-85FA-F29EF821D34C}"/>
              </a:ext>
            </a:extLst>
          </p:cNvPr>
          <p:cNvSpPr txBox="1"/>
          <p:nvPr/>
        </p:nvSpPr>
        <p:spPr>
          <a:xfrm>
            <a:off x="6172200" y="837016"/>
            <a:ext cx="2895600" cy="461665"/>
          </a:xfrm>
          <a:prstGeom prst="rect">
            <a:avLst/>
          </a:prstGeom>
          <a:solidFill>
            <a:schemeClr val="bg1">
              <a:lumMod val="95000"/>
            </a:schemeClr>
          </a:solidFill>
        </p:spPr>
        <p:txBody>
          <a:bodyPr wrap="square">
            <a:spAutoFit/>
          </a:bodyPr>
          <a:lstStyle/>
          <a:p>
            <a:r>
              <a:rPr lang="zh-CN" altLang="en-US" sz="2400" b="1" dirty="0">
                <a:solidFill>
                  <a:srgbClr val="C00000"/>
                </a:solidFill>
                <a:latin typeface="Consolas" panose="020B0609020204030204" pitchFamily="49" charset="0"/>
                <a:ea typeface="微软雅黑" panose="020B0503020204020204" pitchFamily="34" charset="-122"/>
              </a:rPr>
              <a:t>课外作业</a:t>
            </a:r>
            <a:r>
              <a:rPr lang="en-US" altLang="zh-CN" sz="2400" b="1" dirty="0">
                <a:solidFill>
                  <a:srgbClr val="C00000"/>
                </a:solidFill>
                <a:latin typeface="Consolas" panose="020B0609020204030204" pitchFamily="49" charset="0"/>
                <a:ea typeface="微软雅黑" panose="020B0503020204020204" pitchFamily="34" charset="-122"/>
              </a:rPr>
              <a:t>(</a:t>
            </a:r>
            <a:r>
              <a:rPr lang="zh-CN" altLang="en-US" sz="2400" b="1" dirty="0">
                <a:solidFill>
                  <a:srgbClr val="C00000"/>
                </a:solidFill>
                <a:latin typeface="Consolas" panose="020B0609020204030204" pitchFamily="49" charset="0"/>
                <a:ea typeface="微软雅黑" panose="020B0503020204020204" pitchFamily="34" charset="-122"/>
              </a:rPr>
              <a:t>习题</a:t>
            </a:r>
            <a:r>
              <a:rPr lang="en-US" altLang="zh-CN" sz="2400" b="1" dirty="0">
                <a:solidFill>
                  <a:srgbClr val="C00000"/>
                </a:solidFill>
                <a:latin typeface="Consolas" panose="020B0609020204030204" pitchFamily="49" charset="0"/>
                <a:ea typeface="微软雅黑" panose="020B0503020204020204" pitchFamily="34" charset="-122"/>
              </a:rPr>
              <a:t>3-4)</a:t>
            </a:r>
            <a:endParaRPr lang="zh-CN" altLang="en-US" sz="2400" b="1" dirty="0">
              <a:solidFill>
                <a:srgbClr val="C00000"/>
              </a:solidFill>
            </a:endParaRPr>
          </a:p>
        </p:txBody>
      </p:sp>
    </p:spTree>
    <p:extLst>
      <p:ext uri="{BB962C8B-B14F-4D97-AF65-F5344CB8AC3E}">
        <p14:creationId xmlns:p14="http://schemas.microsoft.com/office/powerpoint/2010/main" val="91198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课外作业</a:t>
            </a:r>
          </a:p>
        </p:txBody>
      </p:sp>
      <p:sp>
        <p:nvSpPr>
          <p:cNvPr id="5" name="文本框 4">
            <a:extLst>
              <a:ext uri="{FF2B5EF4-FFF2-40B4-BE49-F238E27FC236}">
                <a16:creationId xmlns:a16="http://schemas.microsoft.com/office/drawing/2014/main" id="{C799CAB7-5D98-12C6-22BC-1F19C8620157}"/>
              </a:ext>
            </a:extLst>
          </p:cNvPr>
          <p:cNvSpPr txBox="1"/>
          <p:nvPr/>
        </p:nvSpPr>
        <p:spPr>
          <a:xfrm>
            <a:off x="838200" y="2209800"/>
            <a:ext cx="10363200" cy="4006225"/>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判断和计算</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(kwh &lt;= </a:t>
            </a:r>
            <a:r>
              <a:rPr lang="en-US" altLang="zh-CN" dirty="0">
                <a:solidFill>
                  <a:srgbClr val="098658"/>
                </a:solidFill>
                <a:latin typeface="Consolas" panose="020B0609020204030204" pitchFamily="49" charset="0"/>
              </a:rPr>
              <a:t>150</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用电量在第一阶梯</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cost = kwh * </a:t>
            </a:r>
            <a:r>
              <a:rPr lang="en-US" altLang="zh-CN" dirty="0">
                <a:solidFill>
                  <a:srgbClr val="098658"/>
                </a:solidFill>
                <a:latin typeface="Consolas" panose="020B0609020204030204" pitchFamily="49" charset="0"/>
              </a:rPr>
              <a:t>0.4463</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 </a:t>
            </a:r>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(kwh &lt;= </a:t>
            </a:r>
            <a:r>
              <a:rPr lang="en-US" altLang="zh-CN" dirty="0">
                <a:solidFill>
                  <a:srgbClr val="098658"/>
                </a:solidFill>
                <a:latin typeface="Consolas" panose="020B0609020204030204" pitchFamily="49" charset="0"/>
              </a:rPr>
              <a:t>400</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用电量在第二阶梯 </a:t>
            </a:r>
            <a:endParaRPr lang="en-US" altLang="zh-CN" dirty="0">
              <a:solidFill>
                <a:srgbClr val="008000"/>
              </a:solidFill>
              <a:latin typeface="Consolas" panose="020B0609020204030204" pitchFamily="49" charset="0"/>
            </a:endParaRPr>
          </a:p>
          <a:p>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目前肯定 </a:t>
            </a:r>
            <a:r>
              <a:rPr lang="en-US" altLang="zh-CN" dirty="0">
                <a:solidFill>
                  <a:srgbClr val="008000"/>
                </a:solidFill>
                <a:latin typeface="Consolas" panose="020B0609020204030204" pitchFamily="49" charset="0"/>
              </a:rPr>
              <a:t>kwh &gt; 150 </a:t>
            </a:r>
            <a:r>
              <a:rPr lang="zh-CN" altLang="en-US" dirty="0">
                <a:solidFill>
                  <a:srgbClr val="008000"/>
                </a:solidFill>
                <a:latin typeface="Consolas" panose="020B0609020204030204" pitchFamily="49" charset="0"/>
              </a:rPr>
              <a:t>，故先算满第一阶梯的钱，再加上超出部分在第二阶梯的钱</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cost = (</a:t>
            </a:r>
            <a:r>
              <a:rPr lang="en-US" altLang="zh-CN" dirty="0">
                <a:solidFill>
                  <a:srgbClr val="098658"/>
                </a:solidFill>
                <a:latin typeface="Consolas" panose="020B0609020204030204" pitchFamily="49" charset="0"/>
              </a:rPr>
              <a:t>150</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0.4463</a:t>
            </a:r>
            <a:r>
              <a:rPr lang="en-US" altLang="zh-CN" dirty="0">
                <a:solidFill>
                  <a:srgbClr val="000000"/>
                </a:solidFill>
                <a:latin typeface="Consolas" panose="020B0609020204030204" pitchFamily="49" charset="0"/>
              </a:rPr>
              <a:t>) + (kwh - </a:t>
            </a:r>
            <a:r>
              <a:rPr lang="en-US" altLang="zh-CN" dirty="0">
                <a:solidFill>
                  <a:srgbClr val="098658"/>
                </a:solidFill>
                <a:latin typeface="Consolas" panose="020B0609020204030204" pitchFamily="49" charset="0"/>
              </a:rPr>
              <a:t>150</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0.4663</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 </a:t>
            </a:r>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 </a:t>
            </a:r>
            <a:r>
              <a:rPr lang="en-US" altLang="zh-CN" dirty="0">
                <a:solidFill>
                  <a:srgbClr val="008000"/>
                </a:solidFill>
                <a:latin typeface="Consolas" panose="020B0609020204030204" pitchFamily="49" charset="0"/>
              </a:rPr>
              <a:t>// kwh &gt; 400</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用电量在第三阶梯</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能进入这里，肯定 </a:t>
            </a:r>
            <a:r>
              <a:rPr lang="en-US" altLang="zh-CN" dirty="0">
                <a:solidFill>
                  <a:srgbClr val="008000"/>
                </a:solidFill>
                <a:latin typeface="Consolas" panose="020B0609020204030204" pitchFamily="49" charset="0"/>
              </a:rPr>
              <a:t>kwh &gt; 400</a:t>
            </a:r>
            <a:endParaRPr lang="zh-CN" altLang="en-US" dirty="0">
              <a:solidFill>
                <a:srgbClr val="008000"/>
              </a:solidFill>
              <a:latin typeface="Consolas" panose="020B0609020204030204" pitchFamily="49" charset="0"/>
            </a:endParaRPr>
          </a:p>
          <a:p>
            <a:r>
              <a:rPr lang="zh-CN" altLang="en-US"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费用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第一阶梯的钱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第二阶梯的钱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剩余部分在第三阶梯的钱</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cost = (</a:t>
            </a:r>
            <a:r>
              <a:rPr lang="en-US" altLang="zh-CN" dirty="0">
                <a:solidFill>
                  <a:srgbClr val="098658"/>
                </a:solidFill>
                <a:latin typeface="Consolas" panose="020B0609020204030204" pitchFamily="49" charset="0"/>
              </a:rPr>
              <a:t>150</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0.4463</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250</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0.4663</a:t>
            </a:r>
            <a:r>
              <a:rPr lang="en-US" altLang="zh-CN" dirty="0">
                <a:solidFill>
                  <a:srgbClr val="000000"/>
                </a:solidFill>
                <a:latin typeface="Consolas" panose="020B0609020204030204" pitchFamily="49" charset="0"/>
              </a:rPr>
              <a:t>) + (kwh - </a:t>
            </a:r>
            <a:r>
              <a:rPr lang="en-US" altLang="zh-CN" dirty="0">
                <a:solidFill>
                  <a:srgbClr val="098658"/>
                </a:solidFill>
                <a:latin typeface="Consolas" panose="020B0609020204030204" pitchFamily="49" charset="0"/>
              </a:rPr>
              <a:t>400</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0.5663</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p:txBody>
      </p:sp>
      <p:sp>
        <p:nvSpPr>
          <p:cNvPr id="2" name="文本框 1">
            <a:extLst>
              <a:ext uri="{FF2B5EF4-FFF2-40B4-BE49-F238E27FC236}">
                <a16:creationId xmlns:a16="http://schemas.microsoft.com/office/drawing/2014/main" id="{E5C83606-726D-D2B0-9F4A-D38F63B38D6A}"/>
              </a:ext>
            </a:extLst>
          </p:cNvPr>
          <p:cNvSpPr txBox="1"/>
          <p:nvPr/>
        </p:nvSpPr>
        <p:spPr>
          <a:xfrm>
            <a:off x="838201" y="1523055"/>
            <a:ext cx="10363199" cy="462371"/>
          </a:xfrm>
          <a:prstGeom prst="rect">
            <a:avLst/>
          </a:prstGeom>
          <a:solidFill>
            <a:schemeClr val="accent4">
              <a:lumMod val="20000"/>
              <a:lumOff val="80000"/>
            </a:schemeClr>
          </a:solidFill>
        </p:spPr>
        <p:txBody>
          <a:bodyPr wrap="square">
            <a:spAutoFit/>
          </a:bodyPr>
          <a:lstStyle/>
          <a:p>
            <a:pPr>
              <a:lnSpc>
                <a:spcPct val="150000"/>
              </a:lnSpc>
            </a:pPr>
            <a:r>
              <a:rPr lang="zh-CN" altLang="en-US" b="1" i="0" dirty="0">
                <a:effectLst/>
              </a:rPr>
              <a:t>在前面已经定义好了 </a:t>
            </a:r>
            <a:r>
              <a:rPr lang="en-US" altLang="zh-CN" b="1" i="0" dirty="0">
                <a:effectLst/>
              </a:rPr>
              <a:t>cost </a:t>
            </a:r>
            <a:r>
              <a:rPr lang="zh-CN" altLang="en-US" b="1" i="0" dirty="0">
                <a:effectLst/>
              </a:rPr>
              <a:t>变量用于</a:t>
            </a:r>
            <a:r>
              <a:rPr lang="zh-CN" altLang="en-US" b="1" dirty="0"/>
              <a:t>储存最终计算的电费结果</a:t>
            </a:r>
            <a:r>
              <a:rPr lang="en-US" altLang="zh-CN" b="1" dirty="0"/>
              <a:t>, kwh</a:t>
            </a:r>
            <a:r>
              <a:rPr lang="zh-CN" altLang="en-US" b="1" dirty="0"/>
              <a:t>变量为用电量，进行判断。</a:t>
            </a:r>
            <a:r>
              <a:rPr lang="en-US" altLang="zh-CN" b="1" dirty="0"/>
              <a:t> </a:t>
            </a:r>
            <a:endParaRPr lang="zh-CN" altLang="en-US" b="1" dirty="0"/>
          </a:p>
        </p:txBody>
      </p:sp>
      <p:sp>
        <p:nvSpPr>
          <p:cNvPr id="4" name="文本框 3">
            <a:extLst>
              <a:ext uri="{FF2B5EF4-FFF2-40B4-BE49-F238E27FC236}">
                <a16:creationId xmlns:a16="http://schemas.microsoft.com/office/drawing/2014/main" id="{3CE3E436-1C6F-B986-993D-6B5407B84869}"/>
              </a:ext>
            </a:extLst>
          </p:cNvPr>
          <p:cNvSpPr txBox="1"/>
          <p:nvPr/>
        </p:nvSpPr>
        <p:spPr>
          <a:xfrm>
            <a:off x="6172200" y="837016"/>
            <a:ext cx="2895600" cy="461665"/>
          </a:xfrm>
          <a:prstGeom prst="rect">
            <a:avLst/>
          </a:prstGeom>
          <a:solidFill>
            <a:schemeClr val="bg1">
              <a:lumMod val="95000"/>
            </a:schemeClr>
          </a:solidFill>
        </p:spPr>
        <p:txBody>
          <a:bodyPr wrap="square">
            <a:spAutoFit/>
          </a:bodyPr>
          <a:lstStyle/>
          <a:p>
            <a:r>
              <a:rPr lang="zh-CN" altLang="en-US" sz="2400" b="1" dirty="0">
                <a:solidFill>
                  <a:srgbClr val="C00000"/>
                </a:solidFill>
                <a:latin typeface="Consolas" panose="020B0609020204030204" pitchFamily="49" charset="0"/>
                <a:ea typeface="微软雅黑" panose="020B0503020204020204" pitchFamily="34" charset="-122"/>
              </a:rPr>
              <a:t>课外作业</a:t>
            </a:r>
            <a:r>
              <a:rPr lang="en-US" altLang="zh-CN" sz="2400" b="1" dirty="0">
                <a:solidFill>
                  <a:srgbClr val="C00000"/>
                </a:solidFill>
                <a:latin typeface="Consolas" panose="020B0609020204030204" pitchFamily="49" charset="0"/>
                <a:ea typeface="微软雅黑" panose="020B0503020204020204" pitchFamily="34" charset="-122"/>
              </a:rPr>
              <a:t>(</a:t>
            </a:r>
            <a:r>
              <a:rPr lang="zh-CN" altLang="en-US" sz="2400" b="1" dirty="0">
                <a:solidFill>
                  <a:srgbClr val="C00000"/>
                </a:solidFill>
                <a:latin typeface="Consolas" panose="020B0609020204030204" pitchFamily="49" charset="0"/>
                <a:ea typeface="微软雅黑" panose="020B0503020204020204" pitchFamily="34" charset="-122"/>
              </a:rPr>
              <a:t>习题</a:t>
            </a:r>
            <a:r>
              <a:rPr lang="en-US" altLang="zh-CN" sz="2400" b="1" dirty="0">
                <a:solidFill>
                  <a:srgbClr val="C00000"/>
                </a:solidFill>
                <a:latin typeface="Consolas" panose="020B0609020204030204" pitchFamily="49" charset="0"/>
                <a:ea typeface="微软雅黑" panose="020B0503020204020204" pitchFamily="34" charset="-122"/>
              </a:rPr>
              <a:t>3-4)</a:t>
            </a:r>
            <a:endParaRPr lang="zh-CN" altLang="en-US" sz="2400" b="1" dirty="0">
              <a:solidFill>
                <a:srgbClr val="C00000"/>
              </a:solidFill>
            </a:endParaRPr>
          </a:p>
        </p:txBody>
      </p:sp>
    </p:spTree>
    <p:extLst>
      <p:ext uri="{BB962C8B-B14F-4D97-AF65-F5344CB8AC3E}">
        <p14:creationId xmlns:p14="http://schemas.microsoft.com/office/powerpoint/2010/main" val="248026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fade">
                                      <p:cBhvr>
                                        <p:cTn id="52" dur="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fade">
                                      <p:cBhvr>
                                        <p:cTn id="57" dur="500"/>
                                        <p:tgtEl>
                                          <p:spTgt spid="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
                                            <p:txEl>
                                              <p:pRg st="11" end="11"/>
                                            </p:txEl>
                                          </p:spTgt>
                                        </p:tgtEl>
                                        <p:attrNameLst>
                                          <p:attrName>style.visibility</p:attrName>
                                        </p:attrNameLst>
                                      </p:cBhvr>
                                      <p:to>
                                        <p:strVal val="visible"/>
                                      </p:to>
                                    </p:set>
                                    <p:animEffect transition="in" filter="fade">
                                      <p:cBhvr>
                                        <p:cTn id="62" dur="500"/>
                                        <p:tgtEl>
                                          <p:spTgt spid="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
                                            <p:txEl>
                                              <p:pRg st="12" end="12"/>
                                            </p:txEl>
                                          </p:spTgt>
                                        </p:tgtEl>
                                        <p:attrNameLst>
                                          <p:attrName>style.visibility</p:attrName>
                                        </p:attrNameLst>
                                      </p:cBhvr>
                                      <p:to>
                                        <p:strVal val="visible"/>
                                      </p:to>
                                    </p:set>
                                    <p:animEffect transition="in" filter="fade">
                                      <p:cBhvr>
                                        <p:cTn id="67" dur="500"/>
                                        <p:tgtEl>
                                          <p:spTgt spid="5">
                                            <p:txEl>
                                              <p:pRg st="12" end="12"/>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5">
                                            <p:txEl>
                                              <p:pRg st="13" end="13"/>
                                            </p:txEl>
                                          </p:spTgt>
                                        </p:tgtEl>
                                        <p:attrNameLst>
                                          <p:attrName>style.visibility</p:attrName>
                                        </p:attrNameLst>
                                      </p:cBhvr>
                                      <p:to>
                                        <p:strVal val="visible"/>
                                      </p:to>
                                    </p:set>
                                    <p:animEffect transition="in" filter="fade">
                                      <p:cBhvr>
                                        <p:cTn id="70"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课外作业</a:t>
            </a:r>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E5C83606-726D-D2B0-9F4A-D38F63B38D6A}"/>
                  </a:ext>
                </a:extLst>
              </p:cNvPr>
              <p:cNvSpPr txBox="1"/>
              <p:nvPr/>
            </p:nvSpPr>
            <p:spPr>
              <a:xfrm>
                <a:off x="829278" y="1589688"/>
                <a:ext cx="10363199" cy="961289"/>
              </a:xfrm>
              <a:prstGeom prst="rect">
                <a:avLst/>
              </a:prstGeom>
              <a:solidFill>
                <a:schemeClr val="accent4">
                  <a:lumMod val="20000"/>
                  <a:lumOff val="80000"/>
                </a:schemeClr>
              </a:solidFill>
            </p:spPr>
            <p:txBody>
              <a:bodyPr wrap="square">
                <a:spAutoFit/>
              </a:bodyPr>
              <a:lstStyle/>
              <a:p>
                <a:pPr>
                  <a:lnSpc>
                    <a:spcPct val="150000"/>
                  </a:lnSpc>
                </a:pPr>
                <a:r>
                  <a:rPr lang="zh-CN" altLang="en-US" sz="2000" i="0" dirty="0">
                    <a:effectLst/>
                  </a:rPr>
                  <a:t>经过刚刚的判断和计算，</a:t>
                </a:r>
                <a:r>
                  <a:rPr lang="en-US" altLang="zh-CN" sz="2000" i="0" dirty="0">
                    <a:effectLst/>
                  </a:rPr>
                  <a:t>cost </a:t>
                </a:r>
                <a:r>
                  <a:rPr lang="zh-CN" altLang="en-US" sz="2000" i="0" dirty="0">
                    <a:effectLst/>
                  </a:rPr>
                  <a:t>变量中已经存入了计算出来的电费，</a:t>
                </a:r>
                <a:r>
                  <a:rPr lang="zh-CN" altLang="en-US" sz="2000" b="1" i="0" dirty="0">
                    <a:effectLst/>
                  </a:rPr>
                  <a:t>按题目要求输出即可（</a:t>
                </a:r>
                <a:r>
                  <a:rPr lang="zh-CN" altLang="en-US" sz="2000" b="1" dirty="0">
                    <a:effectLst/>
                    <a:latin typeface="微软雅黑" panose="020B0503020204020204" pitchFamily="34" charset="-122"/>
                    <a:ea typeface="微软雅黑" panose="020B0503020204020204" pitchFamily="34" charset="-122"/>
                  </a:rPr>
                  <a:t>保留到小数点后 </a:t>
                </a:r>
                <a14:m>
                  <m:oMath xmlns:m="http://schemas.openxmlformats.org/officeDocument/2006/math">
                    <m:r>
                      <a:rPr lang="en-US" altLang="zh-CN" sz="2000" b="1" i="1" smtClean="0">
                        <a:effectLst/>
                        <a:latin typeface="Cambria Math" panose="02040503050406030204" pitchFamily="18" charset="0"/>
                        <a:ea typeface="微软雅黑" panose="020B0503020204020204" pitchFamily="34" charset="-122"/>
                      </a:rPr>
                      <m:t>𝟏</m:t>
                    </m:r>
                  </m:oMath>
                </a14:m>
                <a:r>
                  <a:rPr lang="en-US" altLang="zh-CN" sz="2000" b="1" dirty="0">
                    <a:effectLst/>
                    <a:latin typeface="微软雅黑" panose="020B0503020204020204" pitchFamily="34" charset="-122"/>
                    <a:ea typeface="微软雅黑" panose="020B0503020204020204" pitchFamily="34" charset="-122"/>
                  </a:rPr>
                  <a:t> </a:t>
                </a:r>
                <a:r>
                  <a:rPr lang="zh-CN" altLang="en-US" sz="2000" b="1" dirty="0">
                    <a:effectLst/>
                    <a:latin typeface="微软雅黑" panose="020B0503020204020204" pitchFamily="34" charset="-122"/>
                    <a:ea typeface="微软雅黑" panose="020B0503020204020204" pitchFamily="34" charset="-122"/>
                  </a:rPr>
                  <a:t>位</a:t>
                </a:r>
                <a:r>
                  <a:rPr lang="zh-CN" altLang="en-US" sz="2000" b="1" i="0" dirty="0">
                    <a:effectLst/>
                  </a:rPr>
                  <a:t>）。</a:t>
                </a:r>
                <a:endParaRPr lang="zh-CN" altLang="en-US" sz="2000" b="1" dirty="0"/>
              </a:p>
            </p:txBody>
          </p:sp>
        </mc:Choice>
        <mc:Fallback xmlns="">
          <p:sp>
            <p:nvSpPr>
              <p:cNvPr id="2" name="文本框 1">
                <a:extLst>
                  <a:ext uri="{FF2B5EF4-FFF2-40B4-BE49-F238E27FC236}">
                    <a16:creationId xmlns:a16="http://schemas.microsoft.com/office/drawing/2014/main" id="{E5C83606-726D-D2B0-9F4A-D38F63B38D6A}"/>
                  </a:ext>
                </a:extLst>
              </p:cNvPr>
              <p:cNvSpPr txBox="1">
                <a:spLocks noRot="1" noChangeAspect="1" noMove="1" noResize="1" noEditPoints="1" noAdjustHandles="1" noChangeArrowheads="1" noChangeShapeType="1" noTextEdit="1"/>
              </p:cNvSpPr>
              <p:nvPr/>
            </p:nvSpPr>
            <p:spPr>
              <a:xfrm>
                <a:off x="829278" y="1589688"/>
                <a:ext cx="10363199" cy="961289"/>
              </a:xfrm>
              <a:prstGeom prst="rect">
                <a:avLst/>
              </a:prstGeom>
              <a:blipFill>
                <a:blip r:embed="rId2"/>
                <a:stretch>
                  <a:fillRect l="-588" b="-10828"/>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AC21E6E2-0541-0E58-9547-B77F11B8A48C}"/>
              </a:ext>
            </a:extLst>
          </p:cNvPr>
          <p:cNvSpPr txBox="1"/>
          <p:nvPr/>
        </p:nvSpPr>
        <p:spPr>
          <a:xfrm>
            <a:off x="838200" y="3048000"/>
            <a:ext cx="10359481" cy="1924438"/>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000" dirty="0" err="1">
                <a:solidFill>
                  <a:srgbClr val="000000"/>
                </a:solidFill>
                <a:latin typeface="Consolas" panose="020B0609020204030204" pitchFamily="49" charset="0"/>
              </a:rPr>
              <a:t>printf</a:t>
            </a:r>
            <a:r>
              <a:rPr lang="en-US" altLang="zh-CN" sz="2000" dirty="0">
                <a:solidFill>
                  <a:srgbClr val="000000"/>
                </a:solidFill>
                <a:latin typeface="Consolas" panose="020B0609020204030204" pitchFamily="49" charset="0"/>
              </a:rPr>
              <a:t>(“%.1f”, cost);</a:t>
            </a:r>
          </a:p>
          <a:p>
            <a:pPr>
              <a:lnSpc>
                <a:spcPct val="150000"/>
              </a:lnSpc>
            </a:pP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也可使用：</a:t>
            </a:r>
            <a:r>
              <a:rPr lang="en-US" altLang="zh-CN" sz="2000" dirty="0" err="1">
                <a:solidFill>
                  <a:srgbClr val="008000"/>
                </a:solidFill>
                <a:latin typeface="Consolas" panose="020B0609020204030204" pitchFamily="49" charset="0"/>
              </a:rPr>
              <a:t>cout</a:t>
            </a:r>
            <a:r>
              <a:rPr lang="en-US" altLang="zh-CN" sz="2000" dirty="0">
                <a:solidFill>
                  <a:srgbClr val="008000"/>
                </a:solidFill>
                <a:latin typeface="Consolas" panose="020B0609020204030204" pitchFamily="49" charset="0"/>
              </a:rPr>
              <a:t> &lt;&lt; fixed &lt;&lt; </a:t>
            </a:r>
            <a:r>
              <a:rPr lang="en-US" altLang="zh-CN" sz="2000" dirty="0" err="1">
                <a:solidFill>
                  <a:srgbClr val="008000"/>
                </a:solidFill>
                <a:latin typeface="Consolas" panose="020B0609020204030204" pitchFamily="49" charset="0"/>
              </a:rPr>
              <a:t>setprecision</a:t>
            </a:r>
            <a:r>
              <a:rPr lang="en-US" altLang="zh-CN" sz="2000" dirty="0">
                <a:solidFill>
                  <a:srgbClr val="008000"/>
                </a:solidFill>
                <a:latin typeface="Consolas" panose="020B0609020204030204" pitchFamily="49" charset="0"/>
              </a:rPr>
              <a:t>(1) &lt;&lt; cost;</a:t>
            </a:r>
            <a:endParaRPr lang="en-US" altLang="zh-CN" sz="2000" dirty="0">
              <a:solidFill>
                <a:srgbClr val="000000"/>
              </a:solidFill>
              <a:latin typeface="Consolas" panose="020B0609020204030204" pitchFamily="49" charset="0"/>
            </a:endParaRPr>
          </a:p>
          <a:p>
            <a:pPr>
              <a:lnSpc>
                <a:spcPct val="150000"/>
              </a:lnSpc>
            </a:pPr>
            <a:r>
              <a:rPr lang="en-US" altLang="zh-CN" sz="2000" dirty="0">
                <a:solidFill>
                  <a:srgbClr val="008000"/>
                </a:solidFill>
                <a:latin typeface="Consolas" panose="020B0609020204030204" pitchFamily="49" charset="0"/>
              </a:rPr>
              <a:t>// </a:t>
            </a:r>
            <a:r>
              <a:rPr lang="en-US" altLang="zh-CN" sz="2000" dirty="0" err="1">
                <a:solidFill>
                  <a:srgbClr val="008000"/>
                </a:solidFill>
                <a:latin typeface="Consolas" panose="020B0609020204030204" pitchFamily="49" charset="0"/>
              </a:rPr>
              <a:t>cout</a:t>
            </a:r>
            <a:r>
              <a:rPr lang="en-US" altLang="zh-CN" sz="2000" dirty="0">
                <a:solidFill>
                  <a:srgbClr val="008000"/>
                </a:solidFill>
                <a:latin typeface="Consolas" panose="020B0609020204030204" pitchFamily="49" charset="0"/>
              </a:rPr>
              <a:t> &lt;&lt; fixed </a:t>
            </a:r>
            <a:r>
              <a:rPr lang="zh-CN" altLang="en-US" sz="2000" dirty="0">
                <a:solidFill>
                  <a:srgbClr val="008000"/>
                </a:solidFill>
                <a:latin typeface="Consolas" panose="020B0609020204030204" pitchFamily="49" charset="0"/>
              </a:rPr>
              <a:t>表示使用定点小数表示法 </a:t>
            </a:r>
            <a:r>
              <a:rPr lang="en-US" altLang="zh-CN" sz="2000" dirty="0">
                <a:solidFill>
                  <a:srgbClr val="008000"/>
                </a:solidFill>
                <a:latin typeface="Consolas" panose="020B0609020204030204" pitchFamily="49" charset="0"/>
              </a:rPr>
              <a:t>(</a:t>
            </a:r>
            <a:r>
              <a:rPr lang="zh-CN" altLang="en-US" sz="2000" dirty="0">
                <a:solidFill>
                  <a:srgbClr val="008000"/>
                </a:solidFill>
                <a:latin typeface="Consolas" panose="020B0609020204030204" pitchFamily="49" charset="0"/>
              </a:rPr>
              <a:t>而不是科学计数法</a:t>
            </a:r>
            <a:r>
              <a:rPr lang="en-US" altLang="zh-CN" sz="2000" dirty="0">
                <a:solidFill>
                  <a:srgbClr val="008000"/>
                </a:solidFill>
                <a:latin typeface="Consolas" panose="020B0609020204030204" pitchFamily="49" charset="0"/>
              </a:rPr>
              <a:t>)</a:t>
            </a:r>
          </a:p>
          <a:p>
            <a:pPr>
              <a:lnSpc>
                <a:spcPct val="150000"/>
              </a:lnSpc>
            </a:pPr>
            <a:r>
              <a:rPr lang="en-US" altLang="zh-CN" sz="2000" dirty="0">
                <a:solidFill>
                  <a:srgbClr val="008000"/>
                </a:solidFill>
                <a:latin typeface="Consolas" panose="020B0609020204030204" pitchFamily="49" charset="0"/>
              </a:rPr>
              <a:t>// </a:t>
            </a:r>
            <a:r>
              <a:rPr lang="en-US" altLang="zh-CN" sz="2000" dirty="0" err="1">
                <a:solidFill>
                  <a:srgbClr val="008000"/>
                </a:solidFill>
                <a:latin typeface="Consolas" panose="020B0609020204030204" pitchFamily="49" charset="0"/>
              </a:rPr>
              <a:t>cout</a:t>
            </a:r>
            <a:r>
              <a:rPr lang="en-US" altLang="zh-CN" sz="2000" dirty="0">
                <a:solidFill>
                  <a:srgbClr val="008000"/>
                </a:solidFill>
                <a:latin typeface="Consolas" panose="020B0609020204030204" pitchFamily="49" charset="0"/>
              </a:rPr>
              <a:t> &lt;&lt; </a:t>
            </a:r>
            <a:r>
              <a:rPr lang="en-US" altLang="zh-CN" sz="2000" dirty="0" err="1">
                <a:solidFill>
                  <a:srgbClr val="008000"/>
                </a:solidFill>
                <a:latin typeface="Consolas" panose="020B0609020204030204" pitchFamily="49" charset="0"/>
              </a:rPr>
              <a:t>setprecision</a:t>
            </a:r>
            <a:r>
              <a:rPr lang="en-US" altLang="zh-CN" sz="2000" dirty="0">
                <a:solidFill>
                  <a:srgbClr val="008000"/>
                </a:solidFill>
                <a:latin typeface="Consolas" panose="020B0609020204030204" pitchFamily="49" charset="0"/>
              </a:rPr>
              <a:t>(1) </a:t>
            </a:r>
            <a:r>
              <a:rPr lang="zh-CN" altLang="en-US" sz="2000" dirty="0">
                <a:solidFill>
                  <a:srgbClr val="008000"/>
                </a:solidFill>
                <a:latin typeface="Consolas" panose="020B0609020204030204" pitchFamily="49" charset="0"/>
              </a:rPr>
              <a:t>表示设置小数点后的精度为 </a:t>
            </a:r>
            <a:r>
              <a:rPr lang="en-US" altLang="zh-CN" sz="2000" dirty="0">
                <a:solidFill>
                  <a:srgbClr val="008000"/>
                </a:solidFill>
                <a:latin typeface="Consolas" panose="020B0609020204030204" pitchFamily="49" charset="0"/>
              </a:rPr>
              <a:t>1 </a:t>
            </a:r>
            <a:r>
              <a:rPr lang="zh-CN" altLang="en-US" sz="2000" dirty="0">
                <a:solidFill>
                  <a:srgbClr val="008000"/>
                </a:solidFill>
                <a:latin typeface="Consolas" panose="020B0609020204030204" pitchFamily="49" charset="0"/>
              </a:rPr>
              <a:t>位</a:t>
            </a:r>
          </a:p>
        </p:txBody>
      </p:sp>
      <p:sp>
        <p:nvSpPr>
          <p:cNvPr id="7" name="文本框 6">
            <a:extLst>
              <a:ext uri="{FF2B5EF4-FFF2-40B4-BE49-F238E27FC236}">
                <a16:creationId xmlns:a16="http://schemas.microsoft.com/office/drawing/2014/main" id="{B6AE179A-C064-BD26-CAD1-90D2F6A29F5F}"/>
              </a:ext>
            </a:extLst>
          </p:cNvPr>
          <p:cNvSpPr txBox="1"/>
          <p:nvPr/>
        </p:nvSpPr>
        <p:spPr>
          <a:xfrm>
            <a:off x="3695700" y="5562600"/>
            <a:ext cx="4800600" cy="585738"/>
          </a:xfrm>
          <a:prstGeom prst="rect">
            <a:avLst/>
          </a:prstGeom>
          <a:solidFill>
            <a:schemeClr val="accent5">
              <a:lumMod val="20000"/>
              <a:lumOff val="80000"/>
            </a:schemeClr>
          </a:solidFill>
        </p:spPr>
        <p:txBody>
          <a:bodyPr wrap="square">
            <a:spAutoFit/>
          </a:bodyPr>
          <a:lstStyle/>
          <a:p>
            <a:pPr algn="ctr">
              <a:lnSpc>
                <a:spcPct val="150000"/>
              </a:lnSpc>
            </a:pPr>
            <a:r>
              <a:rPr lang="zh-CN" altLang="en-US" sz="2400" b="1" i="0" dirty="0">
                <a:effectLst/>
              </a:rPr>
              <a:t>两种方法均可用于保留两位小数</a:t>
            </a:r>
            <a:endParaRPr lang="zh-CN" altLang="en-US" sz="2400" b="1" dirty="0"/>
          </a:p>
        </p:txBody>
      </p:sp>
      <p:sp>
        <p:nvSpPr>
          <p:cNvPr id="5" name="文本框 4">
            <a:extLst>
              <a:ext uri="{FF2B5EF4-FFF2-40B4-BE49-F238E27FC236}">
                <a16:creationId xmlns:a16="http://schemas.microsoft.com/office/drawing/2014/main" id="{9F1BB116-0E88-1C67-737E-1AFD7E0A0779}"/>
              </a:ext>
            </a:extLst>
          </p:cNvPr>
          <p:cNvSpPr txBox="1"/>
          <p:nvPr/>
        </p:nvSpPr>
        <p:spPr>
          <a:xfrm>
            <a:off x="6172200" y="837016"/>
            <a:ext cx="2895600" cy="461665"/>
          </a:xfrm>
          <a:prstGeom prst="rect">
            <a:avLst/>
          </a:prstGeom>
          <a:solidFill>
            <a:schemeClr val="bg1">
              <a:lumMod val="95000"/>
            </a:schemeClr>
          </a:solidFill>
        </p:spPr>
        <p:txBody>
          <a:bodyPr wrap="square">
            <a:spAutoFit/>
          </a:bodyPr>
          <a:lstStyle/>
          <a:p>
            <a:r>
              <a:rPr lang="zh-CN" altLang="en-US" sz="2400" b="1" dirty="0">
                <a:solidFill>
                  <a:srgbClr val="C00000"/>
                </a:solidFill>
                <a:latin typeface="Consolas" panose="020B0609020204030204" pitchFamily="49" charset="0"/>
                <a:ea typeface="微软雅黑" panose="020B0503020204020204" pitchFamily="34" charset="-122"/>
              </a:rPr>
              <a:t>课外作业</a:t>
            </a:r>
            <a:r>
              <a:rPr lang="en-US" altLang="zh-CN" sz="2400" b="1" dirty="0">
                <a:solidFill>
                  <a:srgbClr val="C00000"/>
                </a:solidFill>
                <a:latin typeface="Consolas" panose="020B0609020204030204" pitchFamily="49" charset="0"/>
                <a:ea typeface="微软雅黑" panose="020B0503020204020204" pitchFamily="34" charset="-122"/>
              </a:rPr>
              <a:t>(</a:t>
            </a:r>
            <a:r>
              <a:rPr lang="zh-CN" altLang="en-US" sz="2400" b="1" dirty="0">
                <a:solidFill>
                  <a:srgbClr val="C00000"/>
                </a:solidFill>
                <a:latin typeface="Consolas" panose="020B0609020204030204" pitchFamily="49" charset="0"/>
                <a:ea typeface="微软雅黑" panose="020B0503020204020204" pitchFamily="34" charset="-122"/>
              </a:rPr>
              <a:t>习题</a:t>
            </a:r>
            <a:r>
              <a:rPr lang="en-US" altLang="zh-CN" sz="2400" b="1" dirty="0">
                <a:solidFill>
                  <a:srgbClr val="C00000"/>
                </a:solidFill>
                <a:latin typeface="Consolas" panose="020B0609020204030204" pitchFamily="49" charset="0"/>
                <a:ea typeface="微软雅黑" panose="020B0503020204020204" pitchFamily="34" charset="-122"/>
              </a:rPr>
              <a:t>3-4)</a:t>
            </a:r>
            <a:endParaRPr lang="zh-CN" altLang="en-US" sz="2400" b="1" dirty="0">
              <a:solidFill>
                <a:srgbClr val="C00000"/>
              </a:solidFill>
            </a:endParaRPr>
          </a:p>
        </p:txBody>
      </p:sp>
    </p:spTree>
    <p:extLst>
      <p:ext uri="{BB962C8B-B14F-4D97-AF65-F5344CB8AC3E}">
        <p14:creationId xmlns:p14="http://schemas.microsoft.com/office/powerpoint/2010/main" val="206525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4689"/>
            <a:ext cx="12192000" cy="6857998"/>
          </a:xfrm>
          <a:prstGeom prst="rect">
            <a:avLst/>
          </a:prstGeom>
        </p:spPr>
      </p:pic>
      <p:sp>
        <p:nvSpPr>
          <p:cNvPr id="3" name="object 3"/>
          <p:cNvSpPr txBox="1">
            <a:spLocks noGrp="1"/>
          </p:cNvSpPr>
          <p:nvPr>
            <p:ph type="title"/>
          </p:nvPr>
        </p:nvSpPr>
        <p:spPr>
          <a:xfrm>
            <a:off x="3657600" y="2219691"/>
            <a:ext cx="5486400" cy="843821"/>
          </a:xfrm>
          <a:prstGeom prst="rect">
            <a:avLst/>
          </a:prstGeom>
        </p:spPr>
        <p:txBody>
          <a:bodyPr vert="horz" wrap="square" lIns="0" tIns="12700" rIns="0" bIns="0" rtlCol="0">
            <a:spAutoFit/>
          </a:bodyPr>
          <a:lstStyle/>
          <a:p>
            <a:pPr marL="12700">
              <a:lnSpc>
                <a:spcPct val="100000"/>
              </a:lnSpc>
              <a:spcBef>
                <a:spcPts val="100"/>
              </a:spcBef>
            </a:pPr>
            <a:r>
              <a:rPr lang="en-US" altLang="zh-CN" sz="5400" b="1" dirty="0">
                <a:solidFill>
                  <a:srgbClr val="FFFFFF"/>
                </a:solidFill>
                <a:latin typeface="微软雅黑"/>
                <a:cs typeface="微软雅黑"/>
              </a:rPr>
              <a:t>C++</a:t>
            </a:r>
            <a:r>
              <a:rPr lang="zh-CN" altLang="en-US" sz="5400" b="1" dirty="0">
                <a:solidFill>
                  <a:srgbClr val="FFFFFF"/>
                </a:solidFill>
                <a:latin typeface="微软雅黑"/>
                <a:cs typeface="微软雅黑"/>
              </a:rPr>
              <a:t>程序与算法</a:t>
            </a:r>
            <a:endParaRPr sz="5400" dirty="0">
              <a:latin typeface="微软雅黑"/>
              <a:cs typeface="微软雅黑"/>
            </a:endParaRPr>
          </a:p>
        </p:txBody>
      </p:sp>
      <p:sp>
        <p:nvSpPr>
          <p:cNvPr id="5" name="object 5"/>
          <p:cNvSpPr txBox="1"/>
          <p:nvPr/>
        </p:nvSpPr>
        <p:spPr>
          <a:xfrm>
            <a:off x="4490243" y="3885157"/>
            <a:ext cx="3572510" cy="1330492"/>
          </a:xfrm>
          <a:prstGeom prst="rect">
            <a:avLst/>
          </a:prstGeom>
        </p:spPr>
        <p:txBody>
          <a:bodyPr vert="horz" wrap="square" lIns="0" tIns="12065" rIns="0" bIns="0" rtlCol="0">
            <a:spAutoFit/>
          </a:bodyPr>
          <a:lstStyle/>
          <a:p>
            <a:pPr marL="12700" algn="ctr">
              <a:lnSpc>
                <a:spcPct val="100000"/>
              </a:lnSpc>
              <a:spcBef>
                <a:spcPts val="95"/>
              </a:spcBef>
            </a:pPr>
            <a:r>
              <a:rPr sz="2800" spc="-5" dirty="0">
                <a:solidFill>
                  <a:srgbClr val="FFFFFF"/>
                </a:solidFill>
                <a:latin typeface="微软雅黑"/>
                <a:cs typeface="微软雅黑"/>
              </a:rPr>
              <a:t>《C++</a:t>
            </a:r>
            <a:r>
              <a:rPr sz="2800" spc="-75" dirty="0">
                <a:solidFill>
                  <a:srgbClr val="FFFFFF"/>
                </a:solidFill>
                <a:latin typeface="微软雅黑"/>
                <a:cs typeface="微软雅黑"/>
              </a:rPr>
              <a:t> </a:t>
            </a:r>
            <a:r>
              <a:rPr sz="2800" spc="-5" dirty="0" err="1">
                <a:solidFill>
                  <a:srgbClr val="FFFFFF"/>
                </a:solidFill>
                <a:latin typeface="微软雅黑"/>
                <a:cs typeface="微软雅黑"/>
              </a:rPr>
              <a:t>语言基础</a:t>
            </a:r>
            <a:r>
              <a:rPr sz="2800" spc="-5" dirty="0">
                <a:solidFill>
                  <a:srgbClr val="FFFFFF"/>
                </a:solidFill>
                <a:latin typeface="微软雅黑"/>
                <a:cs typeface="微软雅黑"/>
              </a:rPr>
              <a:t>》</a:t>
            </a:r>
            <a:endParaRPr lang="en-US" sz="2800" spc="-5" dirty="0">
              <a:solidFill>
                <a:srgbClr val="FFFFFF"/>
              </a:solidFill>
              <a:latin typeface="微软雅黑"/>
              <a:cs typeface="微软雅黑"/>
            </a:endParaRPr>
          </a:p>
          <a:p>
            <a:pPr marL="12700" algn="ctr">
              <a:lnSpc>
                <a:spcPct val="100000"/>
              </a:lnSpc>
              <a:spcBef>
                <a:spcPts val="95"/>
              </a:spcBef>
            </a:pPr>
            <a:endParaRPr lang="en-US" sz="2800" spc="-5" dirty="0">
              <a:solidFill>
                <a:srgbClr val="FFFFFF"/>
              </a:solidFill>
              <a:latin typeface="微软雅黑"/>
              <a:cs typeface="微软雅黑"/>
            </a:endParaRPr>
          </a:p>
          <a:p>
            <a:pPr marL="12700" algn="ctr">
              <a:lnSpc>
                <a:spcPct val="100000"/>
              </a:lnSpc>
              <a:spcBef>
                <a:spcPts val="95"/>
              </a:spcBef>
            </a:pPr>
            <a:r>
              <a:rPr lang="zh-CN" altLang="en-US" sz="2800" spc="-5" dirty="0">
                <a:solidFill>
                  <a:srgbClr val="FFFFFF"/>
                </a:solidFill>
                <a:cs typeface="微软雅黑"/>
              </a:rPr>
              <a:t>嵌套条件分支</a:t>
            </a:r>
            <a:endParaRPr sz="2800" dirty="0">
              <a:latin typeface="微软雅黑"/>
              <a:cs typeface="微软雅黑"/>
            </a:endParaRPr>
          </a:p>
        </p:txBody>
      </p:sp>
      <p:sp>
        <p:nvSpPr>
          <p:cNvPr id="6" name="object 6"/>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
        <p:nvSpPr>
          <p:cNvPr id="7" name="object 7"/>
          <p:cNvSpPr txBox="1"/>
          <p:nvPr/>
        </p:nvSpPr>
        <p:spPr>
          <a:xfrm>
            <a:off x="5042408" y="5674258"/>
            <a:ext cx="1854200" cy="299720"/>
          </a:xfrm>
          <a:prstGeom prst="rect">
            <a:avLst/>
          </a:prstGeom>
        </p:spPr>
        <p:txBody>
          <a:bodyPr vert="horz" wrap="square" lIns="0" tIns="12700" rIns="0" bIns="0" rtlCol="0">
            <a:spAutoFit/>
          </a:bodyPr>
          <a:lstStyle/>
          <a:p>
            <a:pPr marL="12700">
              <a:lnSpc>
                <a:spcPct val="100000"/>
              </a:lnSpc>
              <a:spcBef>
                <a:spcPts val="100"/>
              </a:spcBef>
            </a:pPr>
            <a:endParaRPr sz="1800">
              <a:latin typeface="等线"/>
              <a:cs typeface="等线"/>
            </a:endParaRPr>
          </a:p>
        </p:txBody>
      </p:sp>
      <p:sp>
        <p:nvSpPr>
          <p:cNvPr id="8" name="object 8"/>
          <p:cNvSpPr txBox="1"/>
          <p:nvPr/>
        </p:nvSpPr>
        <p:spPr>
          <a:xfrm>
            <a:off x="2222500" y="53415"/>
            <a:ext cx="9982200" cy="269240"/>
          </a:xfrm>
          <a:prstGeom prst="rect">
            <a:avLst/>
          </a:prstGeom>
        </p:spPr>
        <p:txBody>
          <a:bodyPr vert="horz" wrap="square" lIns="0" tIns="12700" rIns="0" bIns="0" rtlCol="0">
            <a:spAutoFit/>
          </a:bodyPr>
          <a:lstStyle/>
          <a:p>
            <a:pPr marL="12700">
              <a:lnSpc>
                <a:spcPct val="100000"/>
              </a:lnSpc>
              <a:spcBef>
                <a:spcPts val="100"/>
              </a:spcBef>
            </a:pPr>
            <a:endParaRPr sz="1600">
              <a:latin typeface="宋体"/>
              <a:cs typeface="宋体"/>
            </a:endParaRPr>
          </a:p>
        </p:txBody>
      </p:sp>
      <p:sp>
        <p:nvSpPr>
          <p:cNvPr id="9" name="object 9"/>
          <p:cNvSpPr txBox="1"/>
          <p:nvPr/>
        </p:nvSpPr>
        <p:spPr>
          <a:xfrm rot="18900000">
            <a:off x="-148959" y="1980990"/>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
        <p:nvSpPr>
          <p:cNvPr id="10" name="object 10"/>
          <p:cNvSpPr txBox="1"/>
          <p:nvPr/>
        </p:nvSpPr>
        <p:spPr>
          <a:xfrm rot="18900000">
            <a:off x="7756948" y="4555257"/>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Tree>
    <p:extLst>
      <p:ext uri="{BB962C8B-B14F-4D97-AF65-F5344CB8AC3E}">
        <p14:creationId xmlns:p14="http://schemas.microsoft.com/office/powerpoint/2010/main" val="3340864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95400" y="1524000"/>
            <a:ext cx="9906000" cy="2553071"/>
          </a:xfrm>
          <a:prstGeom prst="rect">
            <a:avLst/>
          </a:prstGeom>
          <a:solidFill>
            <a:schemeClr val="accent5">
              <a:lumMod val="20000"/>
              <a:lumOff val="80000"/>
            </a:schemeClr>
          </a:solidFill>
        </p:spPr>
        <p:txBody>
          <a:bodyPr wrap="square">
            <a:spAutoFit/>
          </a:bodyPr>
          <a:lstStyle/>
          <a:p>
            <a:pPr>
              <a:lnSpc>
                <a:spcPct val="200000"/>
              </a:lnSpc>
            </a:pPr>
            <a:r>
              <a:rPr lang="zh-CN" altLang="en-US" sz="2800" b="1" dirty="0">
                <a:latin typeface="Consolas" panose="020B0609020204030204" pitchFamily="49" charset="0"/>
              </a:rPr>
              <a:t>例</a:t>
            </a:r>
            <a:r>
              <a:rPr lang="en-US" altLang="zh-CN" sz="2800" b="1" dirty="0">
                <a:latin typeface="Consolas" panose="020B0609020204030204" pitchFamily="49" charset="0"/>
              </a:rPr>
              <a:t>3-8 </a:t>
            </a:r>
            <a:r>
              <a:rPr lang="zh-CN" altLang="en-US" sz="2800" b="1" dirty="0">
                <a:latin typeface="Consolas" panose="020B0609020204030204" pitchFamily="49" charset="0"/>
              </a:rPr>
              <a:t>三个数排序</a:t>
            </a:r>
            <a:r>
              <a:rPr lang="en-US" altLang="zh-CN" sz="2800" b="1" dirty="0">
                <a:latin typeface="Consolas" panose="020B0609020204030204" pitchFamily="49" charset="0"/>
              </a:rPr>
              <a:t>(B0033</a:t>
            </a:r>
            <a:r>
              <a:rPr lang="zh-CN" altLang="en-US" sz="2800" b="1" dirty="0">
                <a:latin typeface="Consolas" panose="020B0609020204030204" pitchFamily="49" charset="0"/>
              </a:rPr>
              <a:t>，书本</a:t>
            </a:r>
            <a:r>
              <a:rPr lang="en-US" altLang="zh-CN" sz="2800" b="1" dirty="0">
                <a:latin typeface="Consolas" panose="020B0609020204030204" pitchFamily="49" charset="0"/>
              </a:rPr>
              <a:t>P41</a:t>
            </a:r>
            <a:r>
              <a:rPr lang="zh-CN" altLang="en-US" sz="2800" b="1" dirty="0">
                <a:latin typeface="Consolas" panose="020B0609020204030204" pitchFamily="49" charset="0"/>
              </a:rPr>
              <a:t>页</a:t>
            </a:r>
            <a:r>
              <a:rPr lang="en-US" altLang="zh-CN" sz="2800" b="1" dirty="0">
                <a:latin typeface="Consolas" panose="020B0609020204030204" pitchFamily="49" charset="0"/>
              </a:rPr>
              <a:t>)</a:t>
            </a:r>
          </a:p>
          <a:p>
            <a:pPr>
              <a:lnSpc>
                <a:spcPct val="200000"/>
              </a:lnSpc>
            </a:pPr>
            <a:r>
              <a:rPr lang="zh-CN" altLang="en-US" sz="2800" dirty="0">
                <a:latin typeface="Consolas" panose="020B0609020204030204" pitchFamily="49" charset="0"/>
              </a:rPr>
              <a:t>给出三个整数</a:t>
            </a:r>
            <a:r>
              <a:rPr lang="en-US" altLang="zh-CN" sz="2800" dirty="0">
                <a:latin typeface="Consolas" panose="020B0609020204030204" pitchFamily="49" charset="0"/>
              </a:rPr>
              <a:t>a</a:t>
            </a:r>
            <a:r>
              <a:rPr lang="zh-CN" altLang="en-US" sz="2800" dirty="0">
                <a:latin typeface="Consolas" panose="020B0609020204030204" pitchFamily="49" charset="0"/>
              </a:rPr>
              <a:t>、</a:t>
            </a:r>
            <a:r>
              <a:rPr lang="en-US" altLang="zh-CN" sz="2800" dirty="0">
                <a:latin typeface="Consolas" panose="020B0609020204030204" pitchFamily="49" charset="0"/>
              </a:rPr>
              <a:t>b</a:t>
            </a:r>
            <a:r>
              <a:rPr lang="zh-CN" altLang="en-US" sz="2800" dirty="0">
                <a:latin typeface="Consolas" panose="020B0609020204030204" pitchFamily="49" charset="0"/>
              </a:rPr>
              <a:t>、</a:t>
            </a:r>
            <a:r>
              <a:rPr lang="en-US" altLang="zh-CN" sz="2800" dirty="0">
                <a:latin typeface="Consolas" panose="020B0609020204030204" pitchFamily="49" charset="0"/>
              </a:rPr>
              <a:t>c(0 ≤ a, b, c ≤ 100), </a:t>
            </a:r>
            <a:r>
              <a:rPr lang="zh-CN" altLang="en-US" sz="2800" dirty="0">
                <a:latin typeface="Consolas" panose="020B0609020204030204" pitchFamily="49" charset="0"/>
              </a:rPr>
              <a:t>要求把这三个整数从小到大排序后输出。 </a:t>
            </a:r>
          </a:p>
        </p:txBody>
      </p:sp>
      <p:sp>
        <p:nvSpPr>
          <p:cNvPr id="3" name="矩形 2"/>
          <p:cNvSpPr/>
          <p:nvPr/>
        </p:nvSpPr>
        <p:spPr>
          <a:xfrm>
            <a:off x="2171700" y="4800600"/>
            <a:ext cx="3124200" cy="1200329"/>
          </a:xfrm>
          <a:prstGeom prst="rect">
            <a:avLst/>
          </a:prstGeom>
          <a:solidFill>
            <a:schemeClr val="accent6">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r>
              <a:rPr lang="zh-CN" altLang="en-US" sz="3600" dirty="0">
                <a:solidFill>
                  <a:srgbClr val="404040"/>
                </a:solidFill>
                <a:latin typeface="Consolas" panose="020B0609020204030204" pitchFamily="49" charset="0"/>
              </a:rPr>
              <a:t>输入：</a:t>
            </a:r>
            <a:r>
              <a:rPr lang="en-US" altLang="zh-CN" sz="3600" dirty="0">
                <a:solidFill>
                  <a:srgbClr val="404040"/>
                </a:solidFill>
                <a:latin typeface="Consolas" panose="020B0609020204030204" pitchFamily="49" charset="0"/>
              </a:rPr>
              <a:t>3 5 4</a:t>
            </a:r>
            <a:endParaRPr lang="zh-CN" altLang="en-US" sz="3600" dirty="0">
              <a:solidFill>
                <a:srgbClr val="404040"/>
              </a:solidFill>
              <a:latin typeface="Consolas" panose="020B0609020204030204" pitchFamily="49" charset="0"/>
            </a:endParaRPr>
          </a:p>
          <a:p>
            <a:r>
              <a:rPr lang="zh-CN" altLang="en-US" sz="3600" dirty="0">
                <a:solidFill>
                  <a:srgbClr val="404040"/>
                </a:solidFill>
                <a:latin typeface="Consolas" panose="020B0609020204030204" pitchFamily="49" charset="0"/>
              </a:rPr>
              <a:t>输出：</a:t>
            </a:r>
            <a:r>
              <a:rPr lang="en-US" altLang="zh-CN" sz="3600" dirty="0">
                <a:solidFill>
                  <a:srgbClr val="404040"/>
                </a:solidFill>
                <a:latin typeface="Consolas" panose="020B0609020204030204" pitchFamily="49" charset="0"/>
              </a:rPr>
              <a:t>3 4 5</a:t>
            </a:r>
            <a:endParaRPr lang="zh-CN" altLang="en-US" sz="3600" dirty="0">
              <a:latin typeface="Consolas" panose="020B0609020204030204" pitchFamily="49" charset="0"/>
            </a:endParaRPr>
          </a:p>
        </p:txBody>
      </p:sp>
      <p:sp>
        <p:nvSpPr>
          <p:cNvPr id="6" name="矩形 5"/>
          <p:cNvSpPr/>
          <p:nvPr/>
        </p:nvSpPr>
        <p:spPr>
          <a:xfrm>
            <a:off x="7010400" y="4800600"/>
            <a:ext cx="3124200" cy="1200329"/>
          </a:xfrm>
          <a:prstGeom prst="rect">
            <a:avLst/>
          </a:prstGeom>
          <a:solidFill>
            <a:schemeClr val="accent6">
              <a:lumMod val="20000"/>
              <a:lumOff val="80000"/>
            </a:schemeClr>
          </a:solidFill>
          <a:ln>
            <a:solidFill>
              <a:schemeClr val="bg1"/>
            </a:solidFill>
          </a:ln>
        </p:spPr>
        <p:txBody>
          <a:bodyPr wrap="square">
            <a:spAutoFit/>
          </a:bodyPr>
          <a:lstStyle/>
          <a:p>
            <a:r>
              <a:rPr lang="zh-CN" altLang="en-US" sz="3600" dirty="0">
                <a:solidFill>
                  <a:srgbClr val="404040"/>
                </a:solidFill>
                <a:latin typeface="Consolas" panose="020B0609020204030204" pitchFamily="49" charset="0"/>
              </a:rPr>
              <a:t>输入：</a:t>
            </a:r>
            <a:r>
              <a:rPr lang="en-US" altLang="zh-CN" sz="3600" dirty="0">
                <a:solidFill>
                  <a:srgbClr val="404040"/>
                </a:solidFill>
                <a:latin typeface="Consolas" panose="020B0609020204030204" pitchFamily="49" charset="0"/>
              </a:rPr>
              <a:t>9 7 2</a:t>
            </a:r>
            <a:endParaRPr lang="zh-CN" altLang="en-US" sz="3600" dirty="0">
              <a:solidFill>
                <a:srgbClr val="404040"/>
              </a:solidFill>
              <a:latin typeface="Consolas" panose="020B0609020204030204" pitchFamily="49" charset="0"/>
            </a:endParaRPr>
          </a:p>
          <a:p>
            <a:r>
              <a:rPr lang="zh-CN" altLang="en-US" sz="3600" dirty="0">
                <a:solidFill>
                  <a:srgbClr val="404040"/>
                </a:solidFill>
                <a:latin typeface="Consolas" panose="020B0609020204030204" pitchFamily="49" charset="0"/>
              </a:rPr>
              <a:t>输出：</a:t>
            </a:r>
            <a:r>
              <a:rPr lang="en-US" altLang="zh-CN" sz="3600" dirty="0">
                <a:solidFill>
                  <a:srgbClr val="404040"/>
                </a:solidFill>
                <a:latin typeface="Consolas" panose="020B0609020204030204" pitchFamily="49" charset="0"/>
              </a:rPr>
              <a:t>2 7 9</a:t>
            </a:r>
            <a:endParaRPr lang="zh-CN" altLang="en-US" sz="3600" dirty="0">
              <a:latin typeface="Consolas" panose="020B0609020204030204" pitchFamily="49" charset="0"/>
            </a:endParaRPr>
          </a:p>
        </p:txBody>
      </p:sp>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Tree>
    <p:extLst>
      <p:ext uri="{BB962C8B-B14F-4D97-AF65-F5344CB8AC3E}">
        <p14:creationId xmlns:p14="http://schemas.microsoft.com/office/powerpoint/2010/main" val="721049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5" name="文本框 4">
            <a:extLst>
              <a:ext uri="{FF2B5EF4-FFF2-40B4-BE49-F238E27FC236}">
                <a16:creationId xmlns:a16="http://schemas.microsoft.com/office/drawing/2014/main" id="{7D6704C5-74DD-75B6-B897-D81230392625}"/>
              </a:ext>
            </a:extLst>
          </p:cNvPr>
          <p:cNvSpPr txBox="1"/>
          <p:nvPr/>
        </p:nvSpPr>
        <p:spPr>
          <a:xfrm>
            <a:off x="838200" y="1371600"/>
            <a:ext cx="10515600" cy="4904741"/>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解法一：枚举所有可能（笨但直接的办法）</a:t>
            </a:r>
          </a:p>
          <a:p>
            <a:pPr>
              <a:lnSpc>
                <a:spcPct val="150000"/>
              </a:lnSpc>
            </a:pPr>
            <a:r>
              <a:rPr lang="zh-CN" altLang="en-US" sz="2000" dirty="0">
                <a:effectLst/>
                <a:latin typeface="Consolas" panose="020B0609020204030204" pitchFamily="49" charset="0"/>
                <a:ea typeface="微软雅黑" panose="020B0503020204020204" pitchFamily="34" charset="-122"/>
              </a:rPr>
              <a:t>这种解法思路非常直接：三个数从小到大排列，总共能有几种组合？我们把它们全都列出来，然后一个个判断输入的数据属于哪一种组合。</a:t>
            </a:r>
          </a:p>
          <a:p>
            <a:pPr>
              <a:lnSpc>
                <a:spcPct val="200000"/>
              </a:lnSpc>
            </a:pPr>
            <a:r>
              <a:rPr lang="zh-CN" altLang="en-US" sz="2000" b="1" dirty="0">
                <a:latin typeface="Consolas" panose="020B0609020204030204" pitchFamily="49" charset="0"/>
                <a:ea typeface="微软雅黑" panose="020B0503020204020204" pitchFamily="34" charset="-122"/>
              </a:rPr>
              <a:t>枚举所有可能性：</a:t>
            </a:r>
            <a:r>
              <a:rPr lang="zh-CN" altLang="en-US" sz="2000" b="1" dirty="0">
                <a:effectLst/>
                <a:latin typeface="Consolas" panose="020B0609020204030204" pitchFamily="49" charset="0"/>
                <a:ea typeface="微软雅黑" panose="020B0503020204020204" pitchFamily="34" charset="-122"/>
              </a:rPr>
              <a:t>假设三个数是 </a:t>
            </a:r>
            <a:r>
              <a:rPr lang="en-US" altLang="zh-CN" sz="2000" b="1" dirty="0">
                <a:effectLst/>
                <a:latin typeface="Consolas" panose="020B0609020204030204" pitchFamily="49" charset="0"/>
                <a:ea typeface="微软雅黑" panose="020B0503020204020204" pitchFamily="34" charset="-122"/>
              </a:rPr>
              <a:t>a, b, c</a:t>
            </a:r>
            <a:r>
              <a:rPr lang="zh-CN" altLang="en-US" sz="2000" b="1" dirty="0">
                <a:effectLst/>
                <a:latin typeface="Consolas" panose="020B0609020204030204" pitchFamily="49" charset="0"/>
                <a:ea typeface="微软雅黑" panose="020B0503020204020204" pitchFamily="34" charset="-122"/>
              </a:rPr>
              <a:t>，它们从小到大的顺序无非就这 </a:t>
            </a:r>
            <a:r>
              <a:rPr lang="en-US" altLang="zh-CN" sz="2000" b="1" dirty="0">
                <a:effectLst/>
                <a:latin typeface="Consolas" panose="020B0609020204030204" pitchFamily="49" charset="0"/>
                <a:ea typeface="微软雅黑" panose="020B0503020204020204" pitchFamily="34" charset="-122"/>
              </a:rPr>
              <a:t>6 </a:t>
            </a:r>
            <a:r>
              <a:rPr lang="zh-CN" altLang="en-US" sz="2000" b="1" dirty="0">
                <a:effectLst/>
                <a:latin typeface="Consolas" panose="020B0609020204030204" pitchFamily="49" charset="0"/>
                <a:ea typeface="微软雅黑" panose="020B0503020204020204" pitchFamily="34" charset="-122"/>
              </a:rPr>
              <a:t>种：</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effectLst/>
                <a:latin typeface="Consolas" panose="020B0609020204030204" pitchFamily="49" charset="0"/>
                <a:ea typeface="微软雅黑" panose="020B0503020204020204" pitchFamily="34" charset="-122"/>
              </a:rPr>
              <a:t>a, b, c</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最小</a:t>
            </a:r>
            <a:r>
              <a:rPr lang="en-US" altLang="zh-CN" sz="2000" dirty="0">
                <a:effectLst/>
                <a:latin typeface="Consolas" panose="020B0609020204030204" pitchFamily="49" charset="0"/>
                <a:ea typeface="微软雅黑" panose="020B0503020204020204" pitchFamily="34" charset="-122"/>
              </a:rPr>
              <a:t>, b</a:t>
            </a:r>
            <a:r>
              <a:rPr lang="zh-CN" altLang="en-US" sz="2000" dirty="0">
                <a:effectLst/>
                <a:latin typeface="Consolas" panose="020B0609020204030204" pitchFamily="49" charset="0"/>
                <a:ea typeface="微软雅黑" panose="020B0503020204020204" pitchFamily="34" charset="-122"/>
              </a:rPr>
              <a:t>中间</a:t>
            </a:r>
            <a:r>
              <a:rPr lang="en-US" altLang="zh-CN" sz="2000" dirty="0">
                <a:effectLst/>
                <a:latin typeface="Consolas" panose="020B0609020204030204" pitchFamily="49" charset="0"/>
                <a:ea typeface="微软雅黑" panose="020B0503020204020204" pitchFamily="34" charset="-122"/>
              </a:rPr>
              <a:t>, c</a:t>
            </a:r>
            <a:r>
              <a:rPr lang="zh-CN" altLang="en-US" sz="2000" dirty="0">
                <a:effectLst/>
                <a:latin typeface="Consolas" panose="020B0609020204030204" pitchFamily="49" charset="0"/>
                <a:ea typeface="微软雅黑" panose="020B0503020204020204" pitchFamily="34" charset="-122"/>
              </a:rPr>
              <a:t>最大</a:t>
            </a:r>
            <a:r>
              <a:rPr lang="en-US" altLang="zh-CN"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effectLst/>
                <a:latin typeface="Consolas" panose="020B0609020204030204" pitchFamily="49" charset="0"/>
                <a:ea typeface="微软雅黑" panose="020B0503020204020204" pitchFamily="34" charset="-122"/>
              </a:rPr>
              <a:t>a, c, b</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最小</a:t>
            </a:r>
            <a:r>
              <a:rPr lang="en-US" altLang="zh-CN" sz="2000" dirty="0">
                <a:effectLst/>
                <a:latin typeface="Consolas" panose="020B0609020204030204" pitchFamily="49" charset="0"/>
                <a:ea typeface="微软雅黑" panose="020B0503020204020204" pitchFamily="34" charset="-122"/>
              </a:rPr>
              <a:t>, c</a:t>
            </a:r>
            <a:r>
              <a:rPr lang="zh-CN" altLang="en-US" sz="2000" dirty="0">
                <a:effectLst/>
                <a:latin typeface="Consolas" panose="020B0609020204030204" pitchFamily="49" charset="0"/>
                <a:ea typeface="微软雅黑" panose="020B0503020204020204" pitchFamily="34" charset="-122"/>
              </a:rPr>
              <a:t>中间</a:t>
            </a:r>
            <a:r>
              <a:rPr lang="en-US" altLang="zh-CN" sz="2000" dirty="0">
                <a:effectLst/>
                <a:latin typeface="Consolas" panose="020B0609020204030204" pitchFamily="49" charset="0"/>
                <a:ea typeface="微软雅黑" panose="020B0503020204020204" pitchFamily="34" charset="-122"/>
              </a:rPr>
              <a:t>, b</a:t>
            </a:r>
            <a:r>
              <a:rPr lang="zh-CN" altLang="en-US" sz="2000" dirty="0">
                <a:effectLst/>
                <a:latin typeface="Consolas" panose="020B0609020204030204" pitchFamily="49" charset="0"/>
                <a:ea typeface="微软雅黑" panose="020B0503020204020204" pitchFamily="34" charset="-122"/>
              </a:rPr>
              <a:t>最大</a:t>
            </a:r>
            <a:r>
              <a:rPr lang="en-US" altLang="zh-CN"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effectLst/>
                <a:latin typeface="Consolas" panose="020B0609020204030204" pitchFamily="49" charset="0"/>
                <a:ea typeface="微软雅黑" panose="020B0503020204020204" pitchFamily="34" charset="-122"/>
              </a:rPr>
              <a:t>b, a, c</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最小</a:t>
            </a:r>
            <a:r>
              <a:rPr lang="en-US" altLang="zh-CN" sz="2000" dirty="0">
                <a:effectLst/>
                <a:latin typeface="Consolas" panose="020B0609020204030204" pitchFamily="49" charset="0"/>
                <a:ea typeface="微软雅黑" panose="020B0503020204020204" pitchFamily="34" charset="-122"/>
              </a:rPr>
              <a:t>, a</a:t>
            </a:r>
            <a:r>
              <a:rPr lang="zh-CN" altLang="en-US" sz="2000" dirty="0">
                <a:effectLst/>
                <a:latin typeface="Consolas" panose="020B0609020204030204" pitchFamily="49" charset="0"/>
                <a:ea typeface="微软雅黑" panose="020B0503020204020204" pitchFamily="34" charset="-122"/>
              </a:rPr>
              <a:t>中间</a:t>
            </a:r>
            <a:r>
              <a:rPr lang="en-US" altLang="zh-CN" sz="2000" dirty="0">
                <a:effectLst/>
                <a:latin typeface="Consolas" panose="020B0609020204030204" pitchFamily="49" charset="0"/>
                <a:ea typeface="微软雅黑" panose="020B0503020204020204" pitchFamily="34" charset="-122"/>
              </a:rPr>
              <a:t>, c</a:t>
            </a:r>
            <a:r>
              <a:rPr lang="zh-CN" altLang="en-US" sz="2000" dirty="0">
                <a:effectLst/>
                <a:latin typeface="Consolas" panose="020B0609020204030204" pitchFamily="49" charset="0"/>
                <a:ea typeface="微软雅黑" panose="020B0503020204020204" pitchFamily="34" charset="-122"/>
              </a:rPr>
              <a:t>最大</a:t>
            </a:r>
            <a:r>
              <a:rPr lang="en-US" altLang="zh-CN"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effectLst/>
                <a:latin typeface="Consolas" panose="020B0609020204030204" pitchFamily="49" charset="0"/>
                <a:ea typeface="微软雅黑" panose="020B0503020204020204" pitchFamily="34" charset="-122"/>
              </a:rPr>
              <a:t>b, c, a</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最小</a:t>
            </a:r>
            <a:r>
              <a:rPr lang="en-US" altLang="zh-CN" sz="2000" dirty="0">
                <a:effectLst/>
                <a:latin typeface="Consolas" panose="020B0609020204030204" pitchFamily="49" charset="0"/>
                <a:ea typeface="微软雅黑" panose="020B0503020204020204" pitchFamily="34" charset="-122"/>
              </a:rPr>
              <a:t>, c</a:t>
            </a:r>
            <a:r>
              <a:rPr lang="zh-CN" altLang="en-US" sz="2000" dirty="0">
                <a:effectLst/>
                <a:latin typeface="Consolas" panose="020B0609020204030204" pitchFamily="49" charset="0"/>
                <a:ea typeface="微软雅黑" panose="020B0503020204020204" pitchFamily="34" charset="-122"/>
              </a:rPr>
              <a:t>中间</a:t>
            </a:r>
            <a:r>
              <a:rPr lang="en-US" altLang="zh-CN" sz="2000" dirty="0">
                <a:effectLst/>
                <a:latin typeface="Consolas" panose="020B0609020204030204" pitchFamily="49" charset="0"/>
                <a:ea typeface="微软雅黑" panose="020B0503020204020204" pitchFamily="34" charset="-122"/>
              </a:rPr>
              <a:t>, a</a:t>
            </a:r>
            <a:r>
              <a:rPr lang="zh-CN" altLang="en-US" sz="2000" dirty="0">
                <a:effectLst/>
                <a:latin typeface="Consolas" panose="020B0609020204030204" pitchFamily="49" charset="0"/>
                <a:ea typeface="微软雅黑" panose="020B0503020204020204" pitchFamily="34" charset="-122"/>
              </a:rPr>
              <a:t>最大</a:t>
            </a:r>
            <a:r>
              <a:rPr lang="en-US" altLang="zh-CN"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effectLst/>
                <a:latin typeface="Consolas" panose="020B0609020204030204" pitchFamily="49" charset="0"/>
                <a:ea typeface="微软雅黑" panose="020B0503020204020204" pitchFamily="34" charset="-122"/>
              </a:rPr>
              <a:t>c, a, b</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(c</a:t>
            </a:r>
            <a:r>
              <a:rPr lang="zh-CN" altLang="en-US" sz="2000" dirty="0">
                <a:effectLst/>
                <a:latin typeface="Consolas" panose="020B0609020204030204" pitchFamily="49" charset="0"/>
                <a:ea typeface="微软雅黑" panose="020B0503020204020204" pitchFamily="34" charset="-122"/>
              </a:rPr>
              <a:t>最小</a:t>
            </a:r>
            <a:r>
              <a:rPr lang="en-US" altLang="zh-CN" sz="2000" dirty="0">
                <a:effectLst/>
                <a:latin typeface="Consolas" panose="020B0609020204030204" pitchFamily="49" charset="0"/>
                <a:ea typeface="微软雅黑" panose="020B0503020204020204" pitchFamily="34" charset="-122"/>
              </a:rPr>
              <a:t>, a</a:t>
            </a:r>
            <a:r>
              <a:rPr lang="zh-CN" altLang="en-US" sz="2000" dirty="0">
                <a:effectLst/>
                <a:latin typeface="Consolas" panose="020B0609020204030204" pitchFamily="49" charset="0"/>
                <a:ea typeface="微软雅黑" panose="020B0503020204020204" pitchFamily="34" charset="-122"/>
              </a:rPr>
              <a:t>中间</a:t>
            </a:r>
            <a:r>
              <a:rPr lang="en-US" altLang="zh-CN" sz="2000" dirty="0">
                <a:effectLst/>
                <a:latin typeface="Consolas" panose="020B0609020204030204" pitchFamily="49" charset="0"/>
                <a:ea typeface="微软雅黑" panose="020B0503020204020204" pitchFamily="34" charset="-122"/>
              </a:rPr>
              <a:t>, b</a:t>
            </a:r>
            <a:r>
              <a:rPr lang="zh-CN" altLang="en-US" sz="2000" dirty="0">
                <a:effectLst/>
                <a:latin typeface="Consolas" panose="020B0609020204030204" pitchFamily="49" charset="0"/>
                <a:ea typeface="微软雅黑" panose="020B0503020204020204" pitchFamily="34" charset="-122"/>
              </a:rPr>
              <a:t>最大</a:t>
            </a:r>
            <a:r>
              <a:rPr lang="en-US" altLang="zh-CN"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effectLst/>
                <a:latin typeface="Consolas" panose="020B0609020204030204" pitchFamily="49" charset="0"/>
                <a:ea typeface="微软雅黑" panose="020B0503020204020204" pitchFamily="34" charset="-122"/>
              </a:rPr>
              <a:t>c, b, a</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(c</a:t>
            </a:r>
            <a:r>
              <a:rPr lang="zh-CN" altLang="en-US" sz="2000" dirty="0">
                <a:effectLst/>
                <a:latin typeface="Consolas" panose="020B0609020204030204" pitchFamily="49" charset="0"/>
                <a:ea typeface="微软雅黑" panose="020B0503020204020204" pitchFamily="34" charset="-122"/>
              </a:rPr>
              <a:t>最小</a:t>
            </a:r>
            <a:r>
              <a:rPr lang="en-US" altLang="zh-CN" sz="2000" dirty="0">
                <a:effectLst/>
                <a:latin typeface="Consolas" panose="020B0609020204030204" pitchFamily="49" charset="0"/>
                <a:ea typeface="微软雅黑" panose="020B0503020204020204" pitchFamily="34" charset="-122"/>
              </a:rPr>
              <a:t>, b</a:t>
            </a:r>
            <a:r>
              <a:rPr lang="zh-CN" altLang="en-US" sz="2000" dirty="0">
                <a:effectLst/>
                <a:latin typeface="Consolas" panose="020B0609020204030204" pitchFamily="49" charset="0"/>
                <a:ea typeface="微软雅黑" panose="020B0503020204020204" pitchFamily="34" charset="-122"/>
              </a:rPr>
              <a:t>中间</a:t>
            </a:r>
            <a:r>
              <a:rPr lang="en-US" altLang="zh-CN" sz="2000" dirty="0">
                <a:effectLst/>
                <a:latin typeface="Consolas" panose="020B0609020204030204" pitchFamily="49" charset="0"/>
                <a:ea typeface="微软雅黑" panose="020B0503020204020204" pitchFamily="34" charset="-122"/>
              </a:rPr>
              <a:t>, a</a:t>
            </a:r>
            <a:r>
              <a:rPr lang="zh-CN" altLang="en-US" sz="2000" dirty="0">
                <a:effectLst/>
                <a:latin typeface="Consolas" panose="020B0609020204030204" pitchFamily="49" charset="0"/>
                <a:ea typeface="微软雅黑" panose="020B0503020204020204" pitchFamily="34" charset="-122"/>
              </a:rPr>
              <a:t>最大</a:t>
            </a:r>
            <a:r>
              <a:rPr lang="en-US" altLang="zh-CN" sz="2000"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108029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fade">
                                      <p:cBhvr>
                                        <p:cTn id="20" dur="500"/>
                                        <p:tgtEl>
                                          <p:spTgt spid="5">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500"/>
                                        <p:tgtEl>
                                          <p:spTgt spid="5">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6" end="6"/>
                                            </p:txEl>
                                          </p:spTgt>
                                        </p:tgtEl>
                                        <p:attrNameLst>
                                          <p:attrName>style.visibility</p:attrName>
                                        </p:attrNameLst>
                                      </p:cBhvr>
                                      <p:to>
                                        <p:strVal val="visible"/>
                                      </p:to>
                                    </p:set>
                                    <p:animEffect transition="in" filter="fade">
                                      <p:cBhvr>
                                        <p:cTn id="26" dur="500"/>
                                        <p:tgtEl>
                                          <p:spTgt spid="5">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animEffect transition="in" filter="fade">
                                      <p:cBhvr>
                                        <p:cTn id="29" dur="500"/>
                                        <p:tgtEl>
                                          <p:spTgt spid="5">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animEffect transition="in" filter="fade">
                                      <p:cBhvr>
                                        <p:cTn id="32"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3" name="文本框 2">
            <a:extLst>
              <a:ext uri="{FF2B5EF4-FFF2-40B4-BE49-F238E27FC236}">
                <a16:creationId xmlns:a16="http://schemas.microsoft.com/office/drawing/2014/main" id="{92159EA2-E6EA-A429-8445-90278119D47B}"/>
              </a:ext>
            </a:extLst>
          </p:cNvPr>
          <p:cNvSpPr txBox="1"/>
          <p:nvPr/>
        </p:nvSpPr>
        <p:spPr>
          <a:xfrm>
            <a:off x="990600" y="1447800"/>
            <a:ext cx="10439400" cy="2442528"/>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把可能性翻译成代码</a:t>
            </a:r>
          </a:p>
          <a:p>
            <a:pPr>
              <a:lnSpc>
                <a:spcPct val="150000"/>
              </a:lnSpc>
            </a:pPr>
            <a:r>
              <a:rPr lang="zh-CN" altLang="en-US" sz="2000" dirty="0">
                <a:effectLst/>
                <a:latin typeface="Consolas" panose="020B0609020204030204" pitchFamily="49" charset="0"/>
                <a:ea typeface="微软雅黑" panose="020B0503020204020204" pitchFamily="34" charset="-122"/>
              </a:rPr>
              <a:t>现在，我们用 </a:t>
            </a:r>
            <a:r>
              <a:rPr lang="en-US" altLang="zh-CN" sz="2000" dirty="0">
                <a:solidFill>
                  <a:srgbClr val="C00000"/>
                </a:solidFill>
                <a:effectLst/>
                <a:latin typeface="Consolas" panose="020B0609020204030204" pitchFamily="49" charset="0"/>
                <a:ea typeface="微软雅黑" panose="020B0503020204020204" pitchFamily="34" charset="-122"/>
              </a:rPr>
              <a:t>if- else if -else</a:t>
            </a:r>
            <a:r>
              <a:rPr lang="zh-CN" altLang="en-US" sz="2000" dirty="0">
                <a:effectLst/>
                <a:latin typeface="Consolas" panose="020B0609020204030204" pitchFamily="49" charset="0"/>
                <a:ea typeface="微软雅黑" panose="020B0503020204020204" pitchFamily="34" charset="-122"/>
              </a:rPr>
              <a:t> 把这 </a:t>
            </a:r>
            <a:r>
              <a:rPr lang="en-US" altLang="zh-CN" sz="2000" dirty="0">
                <a:effectLst/>
                <a:latin typeface="Consolas" panose="020B0609020204030204" pitchFamily="49" charset="0"/>
                <a:ea typeface="微软雅黑" panose="020B0503020204020204" pitchFamily="34" charset="-122"/>
              </a:rPr>
              <a:t>6 </a:t>
            </a:r>
            <a:r>
              <a:rPr lang="zh-CN" altLang="en-US" sz="2000" dirty="0">
                <a:effectLst/>
                <a:latin typeface="Consolas" panose="020B0609020204030204" pitchFamily="49" charset="0"/>
                <a:ea typeface="微软雅黑" panose="020B0503020204020204" pitchFamily="34" charset="-122"/>
              </a:rPr>
              <a:t>种情况写成代码。</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情况</a:t>
            </a:r>
            <a:r>
              <a:rPr lang="en-US" altLang="zh-CN" sz="2000" dirty="0">
                <a:effectLst/>
                <a:latin typeface="Consolas" panose="020B0609020204030204" pitchFamily="49" charset="0"/>
                <a:ea typeface="微软雅黑" panose="020B0503020204020204" pitchFamily="34" charset="-122"/>
              </a:rPr>
              <a:t>1: </a:t>
            </a:r>
            <a:r>
              <a:rPr lang="en-US" altLang="zh-CN" sz="2000" dirty="0">
                <a:solidFill>
                  <a:srgbClr val="C00000"/>
                </a:solidFill>
                <a:effectLst/>
                <a:latin typeface="Consolas" panose="020B0609020204030204" pitchFamily="49" charset="0"/>
                <a:ea typeface="微软雅黑" panose="020B0503020204020204" pitchFamily="34" charset="-122"/>
              </a:rPr>
              <a:t>a, b, c</a:t>
            </a:r>
            <a:r>
              <a:rPr lang="zh-CN" altLang="en-US" sz="2000" dirty="0">
                <a:effectLst/>
                <a:latin typeface="Consolas" panose="020B0609020204030204" pitchFamily="49" charset="0"/>
                <a:ea typeface="微软雅黑" panose="020B0503020204020204" pitchFamily="34" charset="-122"/>
              </a:rPr>
              <a:t> 的判断条件：</a:t>
            </a:r>
            <a:r>
              <a:rPr lang="en-US" altLang="zh-CN" sz="2000" dirty="0">
                <a:solidFill>
                  <a:srgbClr val="C00000"/>
                </a:solidFill>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 小于等于 </a:t>
            </a:r>
            <a:r>
              <a:rPr lang="en-US" altLang="zh-CN" sz="2000" dirty="0">
                <a:solidFill>
                  <a:srgbClr val="C00000"/>
                </a:solidFill>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 并且 </a:t>
            </a:r>
            <a:r>
              <a:rPr lang="en-US" altLang="zh-CN" sz="2000" dirty="0">
                <a:solidFill>
                  <a:srgbClr val="C00000"/>
                </a:solidFill>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 小于等于 </a:t>
            </a:r>
            <a:r>
              <a:rPr lang="en-US" altLang="zh-CN" sz="2000" dirty="0">
                <a:solidFill>
                  <a:srgbClr val="C00000"/>
                </a:solidFill>
                <a:effectLst/>
                <a:latin typeface="Consolas" panose="020B0609020204030204" pitchFamily="49" charset="0"/>
                <a:ea typeface="微软雅黑" panose="020B0503020204020204" pitchFamily="34" charset="-122"/>
              </a:rPr>
              <a:t>c</a:t>
            </a:r>
            <a:r>
              <a:rPr lang="zh-CN" altLang="en-US" sz="2000" dirty="0">
                <a:effectLst/>
                <a:latin typeface="Consolas" panose="020B0609020204030204" pitchFamily="49" charset="0"/>
                <a:ea typeface="微软雅黑" panose="020B0503020204020204" pitchFamily="34" charset="-122"/>
              </a:rPr>
              <a:t>。 </a:t>
            </a:r>
          </a:p>
          <a:p>
            <a:pPr lvl="1">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提醒：在 </a:t>
            </a:r>
            <a:r>
              <a:rPr lang="en-US" altLang="zh-CN" sz="2000" dirty="0">
                <a:effectLst/>
                <a:latin typeface="Consolas" panose="020B0609020204030204" pitchFamily="49" charset="0"/>
                <a:ea typeface="微软雅黑" panose="020B0503020204020204" pitchFamily="34" charset="-122"/>
              </a:rPr>
              <a:t>C++ </a:t>
            </a:r>
            <a:r>
              <a:rPr lang="zh-CN" altLang="en-US" sz="2000" dirty="0">
                <a:effectLst/>
                <a:latin typeface="Consolas" panose="020B0609020204030204" pitchFamily="49" charset="0"/>
                <a:ea typeface="微软雅黑" panose="020B0503020204020204" pitchFamily="34" charset="-122"/>
              </a:rPr>
              <a:t>中，你不能写成 </a:t>
            </a:r>
            <a:r>
              <a:rPr lang="en-US" altLang="zh-CN" sz="2000" dirty="0">
                <a:solidFill>
                  <a:srgbClr val="C00000"/>
                </a:solidFill>
                <a:effectLst/>
                <a:latin typeface="Consolas" panose="020B0609020204030204" pitchFamily="49" charset="0"/>
                <a:ea typeface="微软雅黑" panose="020B0503020204020204" pitchFamily="34" charset="-122"/>
              </a:rPr>
              <a:t>if (a &lt;= b &lt;= c)</a:t>
            </a:r>
            <a:r>
              <a:rPr lang="en-US" altLang="zh-CN" sz="2000" dirty="0">
                <a:latin typeface="Consolas" panose="020B0609020204030204" pitchFamily="49" charset="0"/>
                <a:ea typeface="微软雅黑" panose="020B0503020204020204" pitchFamily="34" charset="-122"/>
              </a:rPr>
              <a:t>,</a:t>
            </a:r>
            <a:r>
              <a:rPr lang="zh-CN" altLang="en-US" sz="2000" dirty="0">
                <a:solidFill>
                  <a:srgbClr val="C00000"/>
                </a:solidFill>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这是错误的语法。计算机无法理解这种连续比较。你必须用逻辑与 </a:t>
            </a:r>
            <a:r>
              <a:rPr lang="en-US" altLang="zh-CN" sz="2000" dirty="0">
                <a:solidFill>
                  <a:srgbClr val="C00000"/>
                </a:solidFill>
                <a:effectLst/>
                <a:latin typeface="Consolas" panose="020B0609020204030204" pitchFamily="49" charset="0"/>
                <a:ea typeface="微软雅黑" panose="020B0503020204020204" pitchFamily="34" charset="-122"/>
              </a:rPr>
              <a:t>&amp;&amp;</a:t>
            </a:r>
            <a:r>
              <a:rPr lang="zh-CN" altLang="en-US" sz="2000" dirty="0">
                <a:effectLst/>
                <a:latin typeface="Consolas" panose="020B0609020204030204" pitchFamily="49" charset="0"/>
                <a:ea typeface="微软雅黑" panose="020B0503020204020204" pitchFamily="34" charset="-122"/>
              </a:rPr>
              <a:t> 把两个比较拆开：</a:t>
            </a:r>
            <a:r>
              <a:rPr lang="en-US" altLang="zh-CN" sz="2000" dirty="0">
                <a:solidFill>
                  <a:srgbClr val="C00000"/>
                </a:solidFill>
                <a:effectLst/>
                <a:latin typeface="Consolas" panose="020B0609020204030204" pitchFamily="49" charset="0"/>
                <a:ea typeface="微软雅黑" panose="020B0503020204020204" pitchFamily="34" charset="-122"/>
              </a:rPr>
              <a:t>if (a &lt;= b &amp;&amp; b &lt;= c)</a:t>
            </a:r>
            <a:r>
              <a:rPr lang="zh-CN" altLang="en-US" sz="2000" dirty="0">
                <a:effectLst/>
                <a:latin typeface="Consolas" panose="020B0609020204030204" pitchFamily="49" charset="0"/>
                <a:ea typeface="微软雅黑" panose="020B0503020204020204" pitchFamily="34" charset="-122"/>
              </a:rPr>
              <a:t>。</a:t>
            </a:r>
          </a:p>
        </p:txBody>
      </p:sp>
      <p:sp>
        <p:nvSpPr>
          <p:cNvPr id="4" name="文本框 3">
            <a:extLst>
              <a:ext uri="{FF2B5EF4-FFF2-40B4-BE49-F238E27FC236}">
                <a16:creationId xmlns:a16="http://schemas.microsoft.com/office/drawing/2014/main" id="{4821AC2B-8457-EB23-40A3-B47D19F5F587}"/>
              </a:ext>
            </a:extLst>
          </p:cNvPr>
          <p:cNvSpPr txBox="1"/>
          <p:nvPr/>
        </p:nvSpPr>
        <p:spPr>
          <a:xfrm>
            <a:off x="990600" y="4267200"/>
            <a:ext cx="10439400" cy="197490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开始判断属于哪一种排列组合</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并按照从小到大的顺序输出</a:t>
            </a:r>
            <a:endParaRPr lang="en-US" altLang="zh-CN" sz="2400" dirty="0">
              <a:solidFill>
                <a:srgbClr val="008000"/>
              </a:solidFill>
              <a:latin typeface="Consolas" panose="020B0609020204030204" pitchFamily="49" charset="0"/>
            </a:endParaRPr>
          </a:p>
          <a:p>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判断如果是 </a:t>
            </a:r>
            <a:r>
              <a:rPr lang="en-US" altLang="zh-CN" sz="2400" dirty="0">
                <a:solidFill>
                  <a:srgbClr val="008000"/>
                </a:solidFill>
                <a:latin typeface="Consolas" panose="020B0609020204030204" pitchFamily="49" charset="0"/>
              </a:rPr>
              <a:t>a &lt;= b &lt;= c </a:t>
            </a:r>
            <a:r>
              <a:rPr lang="zh-CN" altLang="en-US" sz="2400" dirty="0">
                <a:solidFill>
                  <a:srgbClr val="008000"/>
                </a:solidFill>
                <a:latin typeface="Consolas" panose="020B0609020204030204" pitchFamily="49" charset="0"/>
              </a:rPr>
              <a:t>的情况</a:t>
            </a:r>
          </a:p>
          <a:p>
            <a:r>
              <a:rPr lang="en-US" altLang="zh-CN" sz="2400" dirty="0">
                <a:solidFill>
                  <a:srgbClr val="0000FF"/>
                </a:solidFill>
                <a:latin typeface="Consolas" panose="020B0609020204030204" pitchFamily="49" charset="0"/>
              </a:rPr>
              <a:t>if</a:t>
            </a:r>
            <a:r>
              <a:rPr lang="en-US" altLang="zh-CN" sz="2400" dirty="0">
                <a:solidFill>
                  <a:srgbClr val="000000"/>
                </a:solidFill>
                <a:latin typeface="Consolas" panose="020B0609020204030204" pitchFamily="49" charset="0"/>
              </a:rPr>
              <a:t> (a &lt;= b &amp;&amp; b &lt;= c)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 &lt;&lt; </a:t>
            </a:r>
            <a:r>
              <a:rPr lang="en-US" altLang="zh-CN" sz="2400" dirty="0">
                <a:solidFill>
                  <a:srgbClr val="A31515"/>
                </a:solidFill>
                <a:latin typeface="Consolas" panose="020B0609020204030204" pitchFamily="49" charset="0"/>
              </a:rPr>
              <a:t>" "</a:t>
            </a:r>
            <a:r>
              <a:rPr lang="en-US" altLang="zh-CN" sz="2400" dirty="0">
                <a:solidFill>
                  <a:srgbClr val="000000"/>
                </a:solidFill>
                <a:latin typeface="Consolas" panose="020B0609020204030204" pitchFamily="49" charset="0"/>
              </a:rPr>
              <a:t> &lt;&lt; b &lt;&lt; </a:t>
            </a:r>
            <a:r>
              <a:rPr lang="en-US" altLang="zh-CN" sz="2400" dirty="0">
                <a:solidFill>
                  <a:srgbClr val="A31515"/>
                </a:solidFill>
                <a:latin typeface="Consolas" panose="020B0609020204030204" pitchFamily="49" charset="0"/>
              </a:rPr>
              <a:t>" "</a:t>
            </a:r>
            <a:r>
              <a:rPr lang="en-US" altLang="zh-CN" sz="2400" dirty="0">
                <a:solidFill>
                  <a:srgbClr val="000000"/>
                </a:solidFill>
                <a:latin typeface="Consolas" panose="020B0609020204030204" pitchFamily="49" charset="0"/>
              </a:rPr>
              <a:t> &lt;&lt; c;</a:t>
            </a:r>
          </a:p>
          <a:p>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258430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500"/>
                                        <p:tgtEl>
                                          <p:spTgt spid="4">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Effect transition="in" filter="fade">
                                      <p:cBhvr>
                                        <p:cTn id="31"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4821AC2B-8457-EB23-40A3-B47D19F5F587}"/>
              </a:ext>
            </a:extLst>
          </p:cNvPr>
          <p:cNvSpPr txBox="1"/>
          <p:nvPr/>
        </p:nvSpPr>
        <p:spPr>
          <a:xfrm>
            <a:off x="1181100" y="4724400"/>
            <a:ext cx="9829800" cy="160556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如果不是前面的情况，则判断如果是 </a:t>
            </a:r>
            <a:r>
              <a:rPr lang="en-US" altLang="zh-CN" sz="2400" dirty="0">
                <a:solidFill>
                  <a:srgbClr val="008000"/>
                </a:solidFill>
                <a:latin typeface="Consolas" panose="020B0609020204030204" pitchFamily="49" charset="0"/>
              </a:rPr>
              <a:t>a &lt;= c &lt;= b </a:t>
            </a:r>
            <a:r>
              <a:rPr lang="zh-CN" altLang="en-US" sz="2400" dirty="0">
                <a:solidFill>
                  <a:srgbClr val="008000"/>
                </a:solidFill>
                <a:latin typeface="Consolas" panose="020B0609020204030204" pitchFamily="49" charset="0"/>
              </a:rPr>
              <a:t>的情况</a:t>
            </a:r>
          </a:p>
          <a:p>
            <a:r>
              <a:rPr lang="en-US" altLang="zh-CN" sz="2400" b="1" dirty="0">
                <a:solidFill>
                  <a:srgbClr val="0000FF"/>
                </a:solidFill>
                <a:latin typeface="Consolas" panose="020B0609020204030204" pitchFamily="49" charset="0"/>
              </a:rPr>
              <a:t>else if</a:t>
            </a:r>
            <a:r>
              <a:rPr lang="en-US" altLang="zh-CN" sz="2400" b="1" dirty="0">
                <a:solidFill>
                  <a:srgbClr val="000000"/>
                </a:solidFill>
                <a:latin typeface="Consolas" panose="020B0609020204030204" pitchFamily="49" charset="0"/>
              </a:rPr>
              <a:t> </a:t>
            </a:r>
            <a:r>
              <a:rPr lang="en-US" altLang="zh-CN" sz="2400" dirty="0">
                <a:solidFill>
                  <a:srgbClr val="000000"/>
                </a:solidFill>
                <a:latin typeface="Consolas" panose="020B0609020204030204" pitchFamily="49" charset="0"/>
              </a:rPr>
              <a:t>(a &lt;= c &amp;&amp; c &lt;= b)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 &lt;&lt; </a:t>
            </a:r>
            <a:r>
              <a:rPr lang="en-US" altLang="zh-CN" sz="2400" dirty="0">
                <a:solidFill>
                  <a:srgbClr val="A31515"/>
                </a:solidFill>
                <a:latin typeface="Consolas" panose="020B0609020204030204" pitchFamily="49" charset="0"/>
              </a:rPr>
              <a:t>" "</a:t>
            </a:r>
            <a:r>
              <a:rPr lang="en-US" altLang="zh-CN" sz="2400" dirty="0">
                <a:solidFill>
                  <a:srgbClr val="000000"/>
                </a:solidFill>
                <a:latin typeface="Consolas" panose="020B0609020204030204" pitchFamily="49" charset="0"/>
              </a:rPr>
              <a:t> &lt;&lt; c &lt;&lt; </a:t>
            </a:r>
            <a:r>
              <a:rPr lang="en-US" altLang="zh-CN" sz="2400" dirty="0">
                <a:solidFill>
                  <a:srgbClr val="A31515"/>
                </a:solidFill>
                <a:latin typeface="Consolas" panose="020B0609020204030204" pitchFamily="49" charset="0"/>
              </a:rPr>
              <a:t>" "</a:t>
            </a:r>
            <a:r>
              <a:rPr lang="en-US" altLang="zh-CN" sz="2400" dirty="0">
                <a:solidFill>
                  <a:srgbClr val="000000"/>
                </a:solidFill>
                <a:latin typeface="Consolas" panose="020B0609020204030204" pitchFamily="49" charset="0"/>
              </a:rPr>
              <a:t> &lt;&lt; b;</a:t>
            </a:r>
          </a:p>
          <a:p>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
        <p:nvSpPr>
          <p:cNvPr id="5" name="文本框 4">
            <a:extLst>
              <a:ext uri="{FF2B5EF4-FFF2-40B4-BE49-F238E27FC236}">
                <a16:creationId xmlns:a16="http://schemas.microsoft.com/office/drawing/2014/main" id="{BA0BCB42-7D42-FDAC-E135-A287880E0ADD}"/>
              </a:ext>
            </a:extLst>
          </p:cNvPr>
          <p:cNvSpPr txBox="1"/>
          <p:nvPr/>
        </p:nvSpPr>
        <p:spPr>
          <a:xfrm>
            <a:off x="2590800" y="1253927"/>
            <a:ext cx="7113105" cy="3355727"/>
          </a:xfrm>
          <a:prstGeom prst="rect">
            <a:avLst/>
          </a:prstGeom>
          <a:solidFill>
            <a:schemeClr val="accent4">
              <a:lumMod val="20000"/>
              <a:lumOff val="80000"/>
            </a:schemeClr>
          </a:solidFill>
        </p:spPr>
        <p:txBody>
          <a:bodyPr wrap="square">
            <a:spAutoFit/>
          </a:bodyPr>
          <a:lstStyle/>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a, b, c</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(a</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b</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c</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a, c, b</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(a</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c</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b</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b, a, c</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(b</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a</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c</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b, c, a</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(b</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c</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a</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c, a, b</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(c</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a</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b</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c, b, a</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(c</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b</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a</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64322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4821AC2B-8457-EB23-40A3-B47D19F5F587}"/>
              </a:ext>
            </a:extLst>
          </p:cNvPr>
          <p:cNvSpPr txBox="1"/>
          <p:nvPr/>
        </p:nvSpPr>
        <p:spPr>
          <a:xfrm>
            <a:off x="1181100" y="4724400"/>
            <a:ext cx="9829800" cy="160556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接下来只需要判断不同的排列组合，依葫芦画瓢写出代码即可</a:t>
            </a:r>
          </a:p>
          <a:p>
            <a:r>
              <a:rPr lang="en-US" altLang="zh-CN" sz="2400" b="1" dirty="0">
                <a:solidFill>
                  <a:srgbClr val="0000FF"/>
                </a:solidFill>
                <a:latin typeface="Consolas" panose="020B0609020204030204" pitchFamily="49" charset="0"/>
              </a:rPr>
              <a:t>else if</a:t>
            </a:r>
            <a:r>
              <a:rPr lang="en-US" altLang="zh-CN" sz="2400" b="1" dirty="0">
                <a:solidFill>
                  <a:srgbClr val="000000"/>
                </a:solidFill>
                <a:latin typeface="Consolas" panose="020B0609020204030204" pitchFamily="49" charset="0"/>
              </a:rPr>
              <a:t> </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 &lt;&lt; </a:t>
            </a:r>
            <a:r>
              <a:rPr lang="en-US" altLang="zh-CN" sz="2400" dirty="0">
                <a:solidFill>
                  <a:srgbClr val="A31515"/>
                </a:solidFill>
                <a:latin typeface="Consolas" panose="020B0609020204030204" pitchFamily="49" charset="0"/>
              </a:rPr>
              <a:t>" "</a:t>
            </a:r>
            <a:r>
              <a:rPr lang="en-US" altLang="zh-CN" sz="2400" dirty="0">
                <a:solidFill>
                  <a:srgbClr val="000000"/>
                </a:solidFill>
                <a:latin typeface="Consolas" panose="020B0609020204030204" pitchFamily="49" charset="0"/>
              </a:rPr>
              <a:t> &lt;&lt; ... &lt;&lt; </a:t>
            </a:r>
            <a:r>
              <a:rPr lang="en-US" altLang="zh-CN" sz="2400" dirty="0">
                <a:solidFill>
                  <a:srgbClr val="A31515"/>
                </a:solidFill>
                <a:latin typeface="Consolas" panose="020B0609020204030204" pitchFamily="49" charset="0"/>
              </a:rPr>
              <a:t>" "</a:t>
            </a:r>
            <a:r>
              <a:rPr lang="en-US" altLang="zh-CN" sz="2400" dirty="0">
                <a:solidFill>
                  <a:srgbClr val="000000"/>
                </a:solidFill>
                <a:latin typeface="Consolas" panose="020B0609020204030204" pitchFamily="49" charset="0"/>
              </a:rPr>
              <a:t> &lt;&lt; ...;</a:t>
            </a:r>
          </a:p>
          <a:p>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
        <p:nvSpPr>
          <p:cNvPr id="5" name="文本框 4">
            <a:extLst>
              <a:ext uri="{FF2B5EF4-FFF2-40B4-BE49-F238E27FC236}">
                <a16:creationId xmlns:a16="http://schemas.microsoft.com/office/drawing/2014/main" id="{BA0BCB42-7D42-FDAC-E135-A287880E0ADD}"/>
              </a:ext>
            </a:extLst>
          </p:cNvPr>
          <p:cNvSpPr txBox="1"/>
          <p:nvPr/>
        </p:nvSpPr>
        <p:spPr>
          <a:xfrm>
            <a:off x="2590800" y="1253927"/>
            <a:ext cx="7113105" cy="3355727"/>
          </a:xfrm>
          <a:prstGeom prst="rect">
            <a:avLst/>
          </a:prstGeom>
          <a:solidFill>
            <a:schemeClr val="accent4">
              <a:lumMod val="20000"/>
              <a:lumOff val="80000"/>
            </a:schemeClr>
          </a:solidFill>
        </p:spPr>
        <p:txBody>
          <a:bodyPr wrap="square">
            <a:spAutoFit/>
          </a:bodyPr>
          <a:lstStyle/>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a, b, c</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(a</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b</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c</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a, c, b</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(a</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c</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b</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b, a, c</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(b</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a</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c</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b, c, a</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(b</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c</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a</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c, a, b</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(c</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a</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b</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sz="2400" dirty="0">
                <a:solidFill>
                  <a:srgbClr val="C00000"/>
                </a:solidFill>
                <a:effectLst/>
                <a:latin typeface="Consolas" panose="020B0609020204030204" pitchFamily="49" charset="0"/>
                <a:ea typeface="微软雅黑" panose="020B0503020204020204" pitchFamily="34" charset="-122"/>
              </a:rPr>
              <a:t>c, b, a</a:t>
            </a:r>
            <a:r>
              <a:rPr lang="zh-CN" altLang="en-US" sz="2400" dirty="0">
                <a:effectLst/>
                <a:latin typeface="Consolas" panose="020B0609020204030204" pitchFamily="49" charset="0"/>
                <a:ea typeface="微软雅黑" panose="020B0503020204020204" pitchFamily="34" charset="-122"/>
              </a:rPr>
              <a:t> </a:t>
            </a:r>
            <a:r>
              <a:rPr lang="en-US" altLang="zh-CN" sz="2400" dirty="0">
                <a:effectLst/>
                <a:latin typeface="Consolas" panose="020B0609020204030204" pitchFamily="49" charset="0"/>
                <a:ea typeface="微软雅黑" panose="020B0503020204020204" pitchFamily="34" charset="-122"/>
              </a:rPr>
              <a:t>(c</a:t>
            </a:r>
            <a:r>
              <a:rPr lang="zh-CN" altLang="en-US" sz="2400" dirty="0">
                <a:effectLst/>
                <a:latin typeface="Consolas" panose="020B0609020204030204" pitchFamily="49" charset="0"/>
                <a:ea typeface="微软雅黑" panose="020B0503020204020204" pitchFamily="34" charset="-122"/>
              </a:rPr>
              <a:t>最小</a:t>
            </a:r>
            <a:r>
              <a:rPr lang="en-US" altLang="zh-CN" sz="2400" dirty="0">
                <a:effectLst/>
                <a:latin typeface="Consolas" panose="020B0609020204030204" pitchFamily="49" charset="0"/>
                <a:ea typeface="微软雅黑" panose="020B0503020204020204" pitchFamily="34" charset="-122"/>
              </a:rPr>
              <a:t>, b</a:t>
            </a:r>
            <a:r>
              <a:rPr lang="zh-CN" altLang="en-US" sz="2400" dirty="0">
                <a:effectLst/>
                <a:latin typeface="Consolas" panose="020B0609020204030204" pitchFamily="49" charset="0"/>
                <a:ea typeface="微软雅黑" panose="020B0503020204020204" pitchFamily="34" charset="-122"/>
              </a:rPr>
              <a:t>中间</a:t>
            </a:r>
            <a:r>
              <a:rPr lang="en-US" altLang="zh-CN" sz="2400" dirty="0">
                <a:effectLst/>
                <a:latin typeface="Consolas" panose="020B0609020204030204" pitchFamily="49" charset="0"/>
                <a:ea typeface="微软雅黑" panose="020B0503020204020204" pitchFamily="34" charset="-122"/>
              </a:rPr>
              <a:t>, a</a:t>
            </a:r>
            <a:r>
              <a:rPr lang="zh-CN" altLang="en-US" sz="2400" dirty="0">
                <a:effectLst/>
                <a:latin typeface="Consolas" panose="020B0609020204030204" pitchFamily="49" charset="0"/>
                <a:ea typeface="微软雅黑" panose="020B0503020204020204" pitchFamily="34" charset="-122"/>
              </a:rPr>
              <a:t>最大</a:t>
            </a:r>
            <a:r>
              <a:rPr lang="en-US" altLang="zh-CN" sz="2400"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302036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3" name="文本框 2">
            <a:extLst>
              <a:ext uri="{FF2B5EF4-FFF2-40B4-BE49-F238E27FC236}">
                <a16:creationId xmlns:a16="http://schemas.microsoft.com/office/drawing/2014/main" id="{51B31CCA-791F-5D8B-0333-82694907A528}"/>
              </a:ext>
            </a:extLst>
          </p:cNvPr>
          <p:cNvSpPr txBox="1"/>
          <p:nvPr/>
        </p:nvSpPr>
        <p:spPr>
          <a:xfrm>
            <a:off x="990600" y="1524000"/>
            <a:ext cx="10210800" cy="4431470"/>
          </a:xfrm>
          <a:prstGeom prst="rect">
            <a:avLst/>
          </a:prstGeom>
          <a:solidFill>
            <a:schemeClr val="accent5">
              <a:lumMod val="20000"/>
              <a:lumOff val="80000"/>
            </a:schemeClr>
          </a:solidFill>
        </p:spPr>
        <p:txBody>
          <a:bodyPr wrap="square">
            <a:spAutoFit/>
          </a:bodyPr>
          <a:lstStyle/>
          <a:p>
            <a:pPr>
              <a:lnSpc>
                <a:spcPct val="200000"/>
              </a:lnSpc>
            </a:pPr>
            <a:r>
              <a:rPr lang="zh-CN" altLang="en-US" sz="2400" b="1" dirty="0">
                <a:effectLst/>
                <a:latin typeface="Consolas" panose="020B0609020204030204" pitchFamily="49" charset="0"/>
                <a:ea typeface="微软雅黑" panose="020B0503020204020204" pitchFamily="34" charset="-122"/>
              </a:rPr>
              <a:t>为什么必须用 </a:t>
            </a:r>
            <a:r>
              <a:rPr lang="en-US" altLang="zh-CN" sz="2400" b="1" dirty="0">
                <a:solidFill>
                  <a:srgbClr val="C00000"/>
                </a:solidFill>
                <a:effectLst/>
                <a:latin typeface="Consolas" panose="020B0609020204030204" pitchFamily="49" charset="0"/>
                <a:ea typeface="微软雅黑" panose="020B0503020204020204" pitchFamily="34" charset="-122"/>
              </a:rPr>
              <a:t>else if</a:t>
            </a:r>
            <a:r>
              <a:rPr lang="zh-CN" altLang="en-US" sz="2400" b="1" dirty="0">
                <a:effectLst/>
                <a:latin typeface="Consolas" panose="020B0609020204030204" pitchFamily="49" charset="0"/>
                <a:ea typeface="微软雅黑" panose="020B0503020204020204" pitchFamily="34" charset="-122"/>
              </a:rPr>
              <a:t>？而不可以独立使用 </a:t>
            </a:r>
            <a:r>
              <a:rPr lang="en-US" altLang="zh-CN" sz="2400" b="1" dirty="0">
                <a:effectLst/>
                <a:latin typeface="Consolas" panose="020B0609020204030204" pitchFamily="49" charset="0"/>
                <a:ea typeface="微软雅黑" panose="020B0503020204020204" pitchFamily="34" charset="-122"/>
              </a:rPr>
              <a:t>if </a:t>
            </a:r>
            <a:r>
              <a:rPr lang="zh-CN" altLang="en-US" sz="2400" b="1" dirty="0">
                <a:effectLst/>
                <a:latin typeface="Consolas" panose="020B0609020204030204" pitchFamily="49" charset="0"/>
                <a:ea typeface="微软雅黑" panose="020B0503020204020204" pitchFamily="34" charset="-122"/>
              </a:rPr>
              <a:t>语句</a:t>
            </a:r>
            <a:r>
              <a:rPr lang="zh-CN" altLang="en-US" sz="2400" b="1" dirty="0">
                <a:latin typeface="Consolas" panose="020B0609020204030204" pitchFamily="49" charset="0"/>
                <a:ea typeface="微软雅黑" panose="020B0503020204020204" pitchFamily="34" charset="-122"/>
              </a:rPr>
              <a:t>。</a:t>
            </a:r>
            <a:endParaRPr lang="en-US" altLang="zh-CN" sz="2400" b="1" dirty="0">
              <a:effectLst/>
              <a:latin typeface="Consolas" panose="020B0609020204030204" pitchFamily="49" charset="0"/>
              <a:ea typeface="微软雅黑" panose="020B0503020204020204" pitchFamily="34" charset="-122"/>
            </a:endParaRPr>
          </a:p>
          <a:p>
            <a:pPr>
              <a:lnSpc>
                <a:spcPct val="200000"/>
              </a:lnSpc>
            </a:pPr>
            <a:r>
              <a:rPr lang="en-US" altLang="zh-CN" sz="2000" dirty="0">
                <a:effectLst/>
                <a:latin typeface="Consolas" panose="020B0609020204030204" pitchFamily="49" charset="0"/>
                <a:ea typeface="微软雅黑" panose="020B0503020204020204" pitchFamily="34" charset="-122"/>
              </a:rPr>
              <a:t>(P41</a:t>
            </a:r>
            <a:r>
              <a:rPr lang="zh-CN" altLang="en-US" sz="2000" dirty="0">
                <a:effectLst/>
                <a:latin typeface="Consolas" panose="020B0609020204030204" pitchFamily="49" charset="0"/>
                <a:ea typeface="微软雅黑" panose="020B0503020204020204" pitchFamily="34" charset="-122"/>
              </a:rPr>
              <a:t>页例</a:t>
            </a:r>
            <a:r>
              <a:rPr lang="en-US" altLang="zh-CN" sz="2000" dirty="0">
                <a:effectLst/>
                <a:latin typeface="Consolas" panose="020B0609020204030204" pitchFamily="49" charset="0"/>
                <a:ea typeface="微软雅黑" panose="020B0503020204020204" pitchFamily="34" charset="-122"/>
              </a:rPr>
              <a:t>3-8</a:t>
            </a:r>
            <a:r>
              <a:rPr lang="zh-CN" altLang="en-US" sz="2000" dirty="0">
                <a:effectLst/>
                <a:latin typeface="Consolas" panose="020B0609020204030204" pitchFamily="49" charset="0"/>
                <a:ea typeface="微软雅黑" panose="020B0503020204020204" pitchFamily="34" charset="-122"/>
              </a:rPr>
              <a:t>代码下</a:t>
            </a:r>
            <a:r>
              <a:rPr lang="en-US" altLang="zh-CN" sz="2000"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书本上提到：“这</a:t>
            </a:r>
            <a:r>
              <a:rPr lang="en-US" altLang="zh-CN" sz="2000" dirty="0">
                <a:effectLst/>
                <a:latin typeface="Consolas" panose="020B0609020204030204" pitchFamily="49" charset="0"/>
                <a:ea typeface="微软雅黑" panose="020B0503020204020204" pitchFamily="34" charset="-122"/>
              </a:rPr>
              <a:t>6</a:t>
            </a:r>
            <a:r>
              <a:rPr lang="zh-CN" altLang="en-US" sz="2000" dirty="0">
                <a:effectLst/>
                <a:latin typeface="Consolas" panose="020B0609020204030204" pitchFamily="49" charset="0"/>
                <a:ea typeface="微软雅黑" panose="020B0503020204020204" pitchFamily="34" charset="-122"/>
              </a:rPr>
              <a:t>个条件并不是互斥的”。这是什么意思？</a:t>
            </a:r>
          </a:p>
          <a:p>
            <a:pPr>
              <a:lnSpc>
                <a:spcPct val="200000"/>
              </a:lnSpc>
            </a:pPr>
            <a:r>
              <a:rPr lang="zh-CN" altLang="en-US" sz="2000" dirty="0">
                <a:effectLst/>
                <a:latin typeface="Consolas" panose="020B0609020204030204" pitchFamily="49" charset="0"/>
                <a:ea typeface="微软雅黑" panose="020B0503020204020204" pitchFamily="34" charset="-122"/>
              </a:rPr>
              <a:t>让我们用一个特殊的输入来测试：</a:t>
            </a:r>
            <a:r>
              <a:rPr lang="en-US" altLang="zh-CN" sz="2000" b="1" dirty="0">
                <a:solidFill>
                  <a:srgbClr val="C00000"/>
                </a:solidFill>
                <a:effectLst/>
                <a:latin typeface="Consolas" panose="020B0609020204030204" pitchFamily="49" charset="0"/>
                <a:ea typeface="微软雅黑" panose="020B0503020204020204" pitchFamily="34" charset="-122"/>
              </a:rPr>
              <a:t>5 5 5</a:t>
            </a:r>
            <a:r>
              <a:rPr lang="zh-CN" altLang="en-US" sz="2000" dirty="0">
                <a:effectLst/>
                <a:latin typeface="Consolas" panose="020B0609020204030204" pitchFamily="49" charset="0"/>
                <a:ea typeface="微软雅黑" panose="020B0503020204020204" pitchFamily="34" charset="-122"/>
              </a:rPr>
              <a:t>。</a:t>
            </a:r>
          </a:p>
          <a:p>
            <a:pPr indent="-285750">
              <a:lnSpc>
                <a:spcPct val="20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如果用独立的 </a:t>
            </a:r>
            <a:r>
              <a:rPr lang="en-US" altLang="zh-CN" sz="2000" dirty="0">
                <a:solidFill>
                  <a:srgbClr val="C00000"/>
                </a:solidFill>
                <a:effectLst/>
                <a:latin typeface="Consolas" panose="020B0609020204030204" pitchFamily="49" charset="0"/>
                <a:ea typeface="微软雅黑" panose="020B0503020204020204" pitchFamily="34" charset="-122"/>
              </a:rPr>
              <a:t>if(</a:t>
            </a:r>
            <a:r>
              <a:rPr lang="zh-CN" altLang="en-US" sz="2000" dirty="0">
                <a:effectLst/>
                <a:latin typeface="Consolas" panose="020B0609020204030204" pitchFamily="49" charset="0"/>
                <a:ea typeface="微软雅黑" panose="020B0503020204020204" pitchFamily="34" charset="-122"/>
              </a:rPr>
              <a:t>参考书本</a:t>
            </a:r>
            <a:r>
              <a:rPr lang="zh-CN" altLang="en-US" sz="2000" dirty="0">
                <a:latin typeface="Consolas" panose="020B0609020204030204" pitchFamily="49" charset="0"/>
                <a:ea typeface="微软雅黑" panose="020B0503020204020204" pitchFamily="34" charset="-122"/>
              </a:rPr>
              <a:t>例 </a:t>
            </a:r>
            <a:r>
              <a:rPr lang="en-US" altLang="zh-CN" sz="2000" dirty="0">
                <a:latin typeface="Consolas" panose="020B0609020204030204" pitchFamily="49" charset="0"/>
                <a:ea typeface="微软雅黑" panose="020B0503020204020204" pitchFamily="34" charset="-122"/>
              </a:rPr>
              <a:t>3-8 </a:t>
            </a:r>
            <a:r>
              <a:rPr lang="zh-CN" altLang="en-US" sz="2000" dirty="0">
                <a:latin typeface="Consolas" panose="020B0609020204030204" pitchFamily="49" charset="0"/>
                <a:ea typeface="微软雅黑" panose="020B0503020204020204" pitchFamily="34" charset="-122"/>
              </a:rPr>
              <a:t>解法一代码，但把每个</a:t>
            </a:r>
            <a:r>
              <a:rPr lang="en-US" altLang="zh-CN" sz="2000" dirty="0">
                <a:latin typeface="Consolas" panose="020B0609020204030204" pitchFamily="49" charset="0"/>
                <a:ea typeface="微软雅黑" panose="020B0503020204020204" pitchFamily="34" charset="-122"/>
              </a:rPr>
              <a:t>else if </a:t>
            </a:r>
            <a:r>
              <a:rPr lang="zh-CN" altLang="en-US" sz="2000" dirty="0">
                <a:latin typeface="Consolas" panose="020B0609020204030204" pitchFamily="49" charset="0"/>
                <a:ea typeface="微软雅黑" panose="020B0503020204020204" pitchFamily="34" charset="-122"/>
              </a:rPr>
              <a:t>换成 </a:t>
            </a:r>
            <a:r>
              <a:rPr lang="en-US" altLang="zh-CN" sz="2000" dirty="0">
                <a:latin typeface="Consolas" panose="020B0609020204030204" pitchFamily="49" charset="0"/>
                <a:ea typeface="微软雅黑" panose="020B0503020204020204" pitchFamily="34" charset="-122"/>
              </a:rPr>
              <a:t>if</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a:t>
            </a:r>
          </a:p>
          <a:p>
            <a:pPr marL="742950" lvl="1" indent="-285750">
              <a:lnSpc>
                <a:spcPct val="20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if (5 &lt;= 5 &amp;&amp; 5 &lt;= 5)</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-&gt; </a:t>
            </a:r>
            <a:r>
              <a:rPr lang="zh-CN" altLang="en-US" sz="2000" dirty="0">
                <a:effectLst/>
                <a:latin typeface="Consolas" panose="020B0609020204030204" pitchFamily="49" charset="0"/>
                <a:ea typeface="微软雅黑" panose="020B0503020204020204" pitchFamily="34" charset="-122"/>
              </a:rPr>
              <a:t>成立，输出 </a:t>
            </a:r>
            <a:r>
              <a:rPr lang="en-US" altLang="zh-CN" sz="2000" dirty="0">
                <a:solidFill>
                  <a:srgbClr val="C00000"/>
                </a:solidFill>
                <a:effectLst/>
                <a:latin typeface="Consolas" panose="020B0609020204030204" pitchFamily="49" charset="0"/>
                <a:ea typeface="微软雅黑" panose="020B0503020204020204" pitchFamily="34" charset="-122"/>
              </a:rPr>
              <a:t>5 5 5</a:t>
            </a:r>
            <a:r>
              <a:rPr lang="zh-CN" altLang="en-US" sz="2000" dirty="0">
                <a:effectLst/>
                <a:latin typeface="Consolas" panose="020B0609020204030204" pitchFamily="49" charset="0"/>
                <a:ea typeface="微软雅黑" panose="020B0503020204020204" pitchFamily="34" charset="-122"/>
              </a:rPr>
              <a:t>。</a:t>
            </a:r>
          </a:p>
          <a:p>
            <a:pPr marL="742950" lvl="1" indent="-285750">
              <a:lnSpc>
                <a:spcPct val="20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if (5 &lt;= 5 &amp;&amp; 5 &lt;= 5)</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-&gt; </a:t>
            </a:r>
            <a:r>
              <a:rPr lang="zh-CN" altLang="en-US" sz="2000" dirty="0">
                <a:effectLst/>
                <a:latin typeface="Consolas" panose="020B0609020204030204" pitchFamily="49" charset="0"/>
                <a:ea typeface="微软雅黑" panose="020B0503020204020204" pitchFamily="34" charset="-122"/>
              </a:rPr>
              <a:t>成立，又输出 </a:t>
            </a:r>
            <a:r>
              <a:rPr lang="en-US" altLang="zh-CN" sz="2000" dirty="0">
                <a:solidFill>
                  <a:srgbClr val="C00000"/>
                </a:solidFill>
                <a:effectLst/>
                <a:latin typeface="Consolas" panose="020B0609020204030204" pitchFamily="49" charset="0"/>
                <a:ea typeface="微软雅黑" panose="020B0503020204020204" pitchFamily="34" charset="-122"/>
              </a:rPr>
              <a:t>5 5 5</a:t>
            </a:r>
            <a:r>
              <a:rPr lang="zh-CN" altLang="en-US" sz="2000" dirty="0">
                <a:effectLst/>
                <a:latin typeface="Consolas" panose="020B0609020204030204" pitchFamily="49" charset="0"/>
                <a:ea typeface="微软雅黑" panose="020B0503020204020204" pitchFamily="34" charset="-122"/>
              </a:rPr>
              <a:t>。</a:t>
            </a:r>
          </a:p>
          <a:p>
            <a:pPr marL="742950" lvl="1" indent="-285750">
              <a:lnSpc>
                <a:spcPct val="200000"/>
              </a:lnSpc>
              <a:buClr>
                <a:srgbClr val="000000"/>
              </a:buClr>
              <a:buFont typeface="微软雅黑" panose="020B0503020204020204" pitchFamily="34" charset="-122"/>
              <a:buChar char="•"/>
            </a:pPr>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实际上，这 </a:t>
            </a:r>
            <a:r>
              <a:rPr lang="en-US" altLang="zh-CN" sz="2000" dirty="0">
                <a:effectLst/>
                <a:latin typeface="Consolas" panose="020B0609020204030204" pitchFamily="49" charset="0"/>
                <a:ea typeface="微软雅黑" panose="020B0503020204020204" pitchFamily="34" charset="-122"/>
              </a:rPr>
              <a:t>6 </a:t>
            </a:r>
            <a:r>
              <a:rPr lang="zh-CN" altLang="en-US" sz="2000" dirty="0">
                <a:effectLst/>
                <a:latin typeface="Consolas" panose="020B0609020204030204" pitchFamily="49" charset="0"/>
                <a:ea typeface="微软雅黑" panose="020B0503020204020204" pitchFamily="34" charset="-122"/>
              </a:rPr>
              <a:t>个条件都会成立，程序会输出 </a:t>
            </a:r>
            <a:r>
              <a:rPr lang="en-US" altLang="zh-CN" sz="2000" dirty="0">
                <a:effectLst/>
                <a:latin typeface="Consolas" panose="020B0609020204030204" pitchFamily="49" charset="0"/>
                <a:ea typeface="微软雅黑" panose="020B0503020204020204" pitchFamily="34" charset="-122"/>
              </a:rPr>
              <a:t>6 </a:t>
            </a:r>
            <a:r>
              <a:rPr lang="zh-CN" altLang="en-US" sz="2000" dirty="0">
                <a:effectLst/>
                <a:latin typeface="Consolas" panose="020B0609020204030204" pitchFamily="49" charset="0"/>
                <a:ea typeface="微软雅黑" panose="020B0503020204020204" pitchFamily="34" charset="-122"/>
              </a:rPr>
              <a:t>次！这显然是错误的。</a:t>
            </a:r>
          </a:p>
        </p:txBody>
      </p:sp>
    </p:spTree>
    <p:extLst>
      <p:ext uri="{BB962C8B-B14F-4D97-AF65-F5344CB8AC3E}">
        <p14:creationId xmlns:p14="http://schemas.microsoft.com/office/powerpoint/2010/main" val="373866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3" name="文本框 2">
            <a:extLst>
              <a:ext uri="{FF2B5EF4-FFF2-40B4-BE49-F238E27FC236}">
                <a16:creationId xmlns:a16="http://schemas.microsoft.com/office/drawing/2014/main" id="{51B31CCA-791F-5D8B-0333-82694907A528}"/>
              </a:ext>
            </a:extLst>
          </p:cNvPr>
          <p:cNvSpPr txBox="1"/>
          <p:nvPr/>
        </p:nvSpPr>
        <p:spPr>
          <a:xfrm>
            <a:off x="990600" y="1371600"/>
            <a:ext cx="10210800" cy="3815916"/>
          </a:xfrm>
          <a:prstGeom prst="rect">
            <a:avLst/>
          </a:prstGeom>
          <a:solidFill>
            <a:schemeClr val="accent6">
              <a:lumMod val="20000"/>
              <a:lumOff val="80000"/>
            </a:schemeClr>
          </a:solidFill>
        </p:spPr>
        <p:txBody>
          <a:bodyPr wrap="square">
            <a:spAutoFit/>
          </a:bodyPr>
          <a:lstStyle/>
          <a:p>
            <a:pPr>
              <a:lnSpc>
                <a:spcPct val="200000"/>
              </a:lnSpc>
              <a:buClr>
                <a:srgbClr val="000000"/>
              </a:buClr>
            </a:pPr>
            <a:r>
              <a:rPr lang="zh-CN" altLang="en-US" sz="2400" b="1" dirty="0">
                <a:effectLst/>
                <a:latin typeface="微软雅黑" panose="020B0503020204020204" pitchFamily="34" charset="-122"/>
                <a:ea typeface="微软雅黑" panose="020B0503020204020204" pitchFamily="34" charset="-122"/>
              </a:rPr>
              <a:t>使用 </a:t>
            </a:r>
            <a:r>
              <a:rPr lang="en-US" altLang="zh-CN" sz="2400" b="1" dirty="0">
                <a:solidFill>
                  <a:srgbClr val="C00000"/>
                </a:solidFill>
                <a:effectLst/>
                <a:latin typeface="Consolas" panose="020B0609020204030204" pitchFamily="49" charset="0"/>
                <a:ea typeface="微软雅黑" panose="020B0503020204020204" pitchFamily="34" charset="-122"/>
              </a:rPr>
              <a:t>if -  else if - else</a:t>
            </a:r>
            <a:r>
              <a:rPr lang="zh-CN" altLang="en-US" sz="2400" b="1" dirty="0">
                <a:effectLst/>
                <a:latin typeface="微软雅黑" panose="020B0503020204020204" pitchFamily="34" charset="-122"/>
                <a:ea typeface="微软雅黑" panose="020B0503020204020204" pitchFamily="34" charset="-122"/>
              </a:rPr>
              <a:t>：</a:t>
            </a:r>
          </a:p>
          <a:p>
            <a:pPr marL="742950" lvl="1"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程序检查第一个 </a:t>
            </a:r>
            <a:r>
              <a:rPr lang="en-US" altLang="zh-CN" sz="2000" dirty="0">
                <a:solidFill>
                  <a:srgbClr val="C00000"/>
                </a:solidFill>
                <a:effectLst/>
                <a:latin typeface="Consolas" panose="020B0609020204030204" pitchFamily="49" charset="0"/>
                <a:ea typeface="微软雅黑" panose="020B0503020204020204" pitchFamily="34" charset="-122"/>
              </a:rPr>
              <a:t>if (a &lt;= b &amp;&amp; b &lt;= c)</a:t>
            </a:r>
            <a:r>
              <a:rPr lang="zh-CN" altLang="en-US" sz="2000" dirty="0">
                <a:effectLst/>
                <a:latin typeface="微软雅黑" panose="020B0503020204020204" pitchFamily="34" charset="-122"/>
                <a:ea typeface="微软雅黑" panose="020B0503020204020204" pitchFamily="34" charset="-122"/>
              </a:rPr>
              <a:t>，发现 </a:t>
            </a:r>
            <a:r>
              <a:rPr lang="en-US" altLang="zh-CN" sz="2000" dirty="0">
                <a:solidFill>
                  <a:srgbClr val="C00000"/>
                </a:solidFill>
                <a:effectLst/>
                <a:latin typeface="Consolas" panose="020B0609020204030204" pitchFamily="49" charset="0"/>
                <a:ea typeface="微软雅黑" panose="020B0503020204020204" pitchFamily="34" charset="-122"/>
              </a:rPr>
              <a:t>5 &lt;= 5 &amp;&amp; 5 &lt;= 5</a:t>
            </a:r>
            <a:r>
              <a:rPr lang="zh-CN" altLang="en-US" sz="2000" dirty="0">
                <a:effectLst/>
                <a:latin typeface="微软雅黑" panose="020B0503020204020204" pitchFamily="34" charset="-122"/>
                <a:ea typeface="微软雅黑" panose="020B0503020204020204" pitchFamily="34" charset="-122"/>
              </a:rPr>
              <a:t> 成立。</a:t>
            </a:r>
          </a:p>
          <a:p>
            <a:pPr marL="742950" lvl="1"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它立刻执行 </a:t>
            </a:r>
            <a:r>
              <a:rPr lang="en-US" altLang="zh-CN" sz="2000" dirty="0" err="1">
                <a:solidFill>
                  <a:srgbClr val="C00000"/>
                </a:solidFill>
                <a:effectLst/>
                <a:latin typeface="Consolas" panose="020B0609020204030204" pitchFamily="49" charset="0"/>
                <a:ea typeface="微软雅黑" panose="020B0503020204020204" pitchFamily="34" charset="-122"/>
              </a:rPr>
              <a:t>cout</a:t>
            </a:r>
            <a:r>
              <a:rPr lang="en-US" altLang="zh-CN" sz="2000" dirty="0">
                <a:solidFill>
                  <a:srgbClr val="C00000"/>
                </a:solidFill>
                <a:effectLst/>
                <a:latin typeface="Consolas" panose="020B0609020204030204" pitchFamily="49" charset="0"/>
                <a:ea typeface="微软雅黑" panose="020B0503020204020204" pitchFamily="34" charset="-122"/>
              </a:rPr>
              <a:t> &lt;&lt; a &lt;&lt; " " &lt;&lt; b &lt;&lt; " " &lt;&lt; c;</a:t>
            </a:r>
            <a:r>
              <a:rPr lang="zh-CN" altLang="en-US" sz="2000" dirty="0">
                <a:effectLst/>
                <a:latin typeface="微软雅黑" panose="020B0503020204020204" pitchFamily="34" charset="-122"/>
                <a:ea typeface="微软雅黑" panose="020B0503020204020204" pitchFamily="34" charset="-122"/>
              </a:rPr>
              <a:t>，输出了一次 </a:t>
            </a:r>
            <a:r>
              <a:rPr lang="en-US" altLang="zh-CN" sz="2000" dirty="0">
                <a:solidFill>
                  <a:srgbClr val="C00000"/>
                </a:solidFill>
                <a:effectLst/>
                <a:latin typeface="Consolas" panose="020B0609020204030204" pitchFamily="49" charset="0"/>
                <a:ea typeface="微软雅黑" panose="020B0503020204020204" pitchFamily="34" charset="-122"/>
              </a:rPr>
              <a:t>5 5 5</a:t>
            </a:r>
            <a:r>
              <a:rPr lang="zh-CN" altLang="en-US" sz="2000" dirty="0">
                <a:effectLst/>
                <a:latin typeface="微软雅黑" panose="020B0503020204020204" pitchFamily="34" charset="-122"/>
                <a:ea typeface="微软雅黑" panose="020B0503020204020204" pitchFamily="34" charset="-122"/>
              </a:rPr>
              <a:t>。</a:t>
            </a:r>
          </a:p>
          <a:p>
            <a:pPr marL="742950" lvl="1"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然后，因为这是个“多选一”结构，一旦有一个选项被选中，整个结构就立刻结束了。后面的所有 </a:t>
            </a:r>
            <a:r>
              <a:rPr lang="en-US" altLang="zh-CN" sz="2000" dirty="0">
                <a:solidFill>
                  <a:srgbClr val="C00000"/>
                </a:solidFill>
                <a:effectLst/>
                <a:latin typeface="Consolas" panose="020B0609020204030204" pitchFamily="49" charset="0"/>
                <a:ea typeface="微软雅黑" panose="020B0503020204020204" pitchFamily="34" charset="-122"/>
              </a:rPr>
              <a:t>else if</a:t>
            </a:r>
            <a:r>
              <a:rPr lang="zh-CN" altLang="en-US" sz="2000" dirty="0">
                <a:effectLst/>
                <a:latin typeface="微软雅黑" panose="020B0503020204020204" pitchFamily="34" charset="-122"/>
                <a:ea typeface="微软雅黑" panose="020B0503020204020204" pitchFamily="34" charset="-122"/>
              </a:rPr>
              <a:t> 都会被直接跳过。</a:t>
            </a:r>
          </a:p>
          <a:p>
            <a:pPr marL="742950" lvl="1"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最终，程序只会输出一次，结果正确。</a:t>
            </a:r>
          </a:p>
        </p:txBody>
      </p:sp>
      <p:sp>
        <p:nvSpPr>
          <p:cNvPr id="4" name="文本框 3">
            <a:extLst>
              <a:ext uri="{FF2B5EF4-FFF2-40B4-BE49-F238E27FC236}">
                <a16:creationId xmlns:a16="http://schemas.microsoft.com/office/drawing/2014/main" id="{C43E0234-DE82-F060-9CBC-5BF53F96E322}"/>
              </a:ext>
            </a:extLst>
          </p:cNvPr>
          <p:cNvSpPr txBox="1"/>
          <p:nvPr/>
        </p:nvSpPr>
        <p:spPr>
          <a:xfrm>
            <a:off x="990600" y="5334000"/>
            <a:ext cx="10210800" cy="961289"/>
          </a:xfrm>
          <a:prstGeom prst="rect">
            <a:avLst/>
          </a:prstGeom>
          <a:solidFill>
            <a:schemeClr val="accent4">
              <a:lumMod val="20000"/>
              <a:lumOff val="80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结论</a:t>
            </a:r>
            <a:r>
              <a:rPr lang="zh-CN" altLang="en-US" sz="2000" dirty="0">
                <a:effectLst/>
                <a:latin typeface="微软雅黑" panose="020B0503020204020204" pitchFamily="34" charset="-122"/>
                <a:ea typeface="微软雅黑" panose="020B0503020204020204" pitchFamily="34" charset="-122"/>
              </a:rPr>
              <a:t>：</a:t>
            </a:r>
            <a:r>
              <a:rPr lang="en-US" altLang="zh-CN" sz="2000" dirty="0">
                <a:solidFill>
                  <a:srgbClr val="C00000"/>
                </a:solidFill>
                <a:effectLst/>
                <a:latin typeface="Consolas" panose="020B0609020204030204" pitchFamily="49" charset="0"/>
                <a:ea typeface="微软雅黑" panose="020B0503020204020204" pitchFamily="34" charset="-122"/>
              </a:rPr>
              <a:t>if- else if -else</a:t>
            </a:r>
            <a:r>
              <a:rPr lang="zh-CN" altLang="en-US" sz="2000" dirty="0">
                <a:effectLst/>
                <a:latin typeface="微软雅黑" panose="020B0503020204020204" pitchFamily="34" charset="-122"/>
                <a:ea typeface="微软雅黑" panose="020B0503020204020204" pitchFamily="34" charset="-122"/>
              </a:rPr>
              <a:t> 在这里的作用就是，即使在有多个条件可能同时满足的模糊情况下，它也能保证</a:t>
            </a:r>
            <a:r>
              <a:rPr lang="zh-CN" altLang="en-US" sz="2000" b="1" dirty="0">
                <a:effectLst/>
                <a:latin typeface="微软雅黑" panose="020B0503020204020204" pitchFamily="34" charset="-122"/>
                <a:ea typeface="微软雅黑" panose="020B0503020204020204" pitchFamily="34" charset="-122"/>
              </a:rPr>
              <a:t>只选择第一个满足的选项</a:t>
            </a:r>
            <a:r>
              <a:rPr lang="zh-CN" altLang="en-US" sz="2000" dirty="0">
                <a:effectLst/>
                <a:latin typeface="微软雅黑" panose="020B0503020204020204" pitchFamily="34" charset="-122"/>
                <a:ea typeface="微软雅黑" panose="020B0503020204020204" pitchFamily="34" charset="-122"/>
              </a:rPr>
              <a:t>，从而确保了</a:t>
            </a:r>
            <a:r>
              <a:rPr lang="zh-CN" altLang="en-US" sz="2000" b="1" dirty="0">
                <a:effectLst/>
                <a:latin typeface="微软雅黑" panose="020B0503020204020204" pitchFamily="34" charset="-122"/>
                <a:ea typeface="微软雅黑" panose="020B0503020204020204" pitchFamily="34" charset="-122"/>
              </a:rPr>
              <a:t>“多选一”的逻辑</a:t>
            </a:r>
            <a:r>
              <a:rPr lang="zh-CN" altLang="en-US" sz="2000"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107664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5" name="文本框 4">
            <a:extLst>
              <a:ext uri="{FF2B5EF4-FFF2-40B4-BE49-F238E27FC236}">
                <a16:creationId xmlns:a16="http://schemas.microsoft.com/office/drawing/2014/main" id="{3DBD4C80-B3CE-92FE-79C8-390F5C5CF8FF}"/>
              </a:ext>
            </a:extLst>
          </p:cNvPr>
          <p:cNvSpPr txBox="1"/>
          <p:nvPr/>
        </p:nvSpPr>
        <p:spPr>
          <a:xfrm>
            <a:off x="1143000" y="1422906"/>
            <a:ext cx="10134600" cy="4750852"/>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解法二：嵌套分支（聪明但更复杂的办法）</a:t>
            </a:r>
          </a:p>
          <a:p>
            <a:pPr>
              <a:lnSpc>
                <a:spcPct val="150000"/>
              </a:lnSpc>
            </a:pPr>
            <a:r>
              <a:rPr lang="zh-CN" altLang="en-US" sz="2000" dirty="0">
                <a:effectLst/>
                <a:latin typeface="Consolas" panose="020B0609020204030204" pitchFamily="49" charset="0"/>
                <a:ea typeface="微软雅黑" panose="020B0503020204020204" pitchFamily="34" charset="-122"/>
              </a:rPr>
              <a:t>这种解法思路更像我们人脑的思考方式：分步解决。</a:t>
            </a:r>
          </a:p>
          <a:p>
            <a:pPr>
              <a:lnSpc>
                <a:spcPct val="150000"/>
              </a:lnSpc>
              <a:buClr>
                <a:srgbClr val="000000"/>
              </a:buClr>
            </a:pPr>
            <a:r>
              <a:rPr lang="zh-CN" altLang="en-US" sz="2000" b="1" dirty="0">
                <a:effectLst/>
                <a:latin typeface="Consolas" panose="020B0609020204030204" pitchFamily="49" charset="0"/>
                <a:ea typeface="微软雅黑" panose="020B0503020204020204" pitchFamily="34" charset="-122"/>
              </a:rPr>
              <a:t>第一步：先找出这三个数里最大的那个数是谁？ </a:t>
            </a:r>
          </a:p>
          <a:p>
            <a:pPr marL="800100" lvl="1" indent="-342900">
              <a:lnSpc>
                <a:spcPct val="15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可能是 </a:t>
            </a:r>
            <a:r>
              <a:rPr lang="en-US" altLang="zh-CN" sz="2000" dirty="0">
                <a:effectLst/>
                <a:latin typeface="Consolas" panose="020B0609020204030204" pitchFamily="49" charset="0"/>
                <a:ea typeface="微软雅黑" panose="020B0503020204020204" pitchFamily="34" charset="-122"/>
              </a:rPr>
              <a:t>a </a:t>
            </a:r>
            <a:r>
              <a:rPr lang="zh-CN" altLang="en-US" sz="2000" dirty="0">
                <a:effectLst/>
                <a:latin typeface="Consolas" panose="020B0609020204030204" pitchFamily="49" charset="0"/>
                <a:ea typeface="微软雅黑" panose="020B0503020204020204" pitchFamily="34" charset="-122"/>
              </a:rPr>
              <a:t>最大。</a:t>
            </a:r>
          </a:p>
          <a:p>
            <a:pPr marL="800100" lvl="1" indent="-342900">
              <a:lnSpc>
                <a:spcPct val="15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也可能是 </a:t>
            </a:r>
            <a:r>
              <a:rPr lang="en-US" altLang="zh-CN" sz="2000" dirty="0">
                <a:effectLst/>
                <a:latin typeface="Consolas" panose="020B0609020204030204" pitchFamily="49" charset="0"/>
                <a:ea typeface="微软雅黑" panose="020B0503020204020204" pitchFamily="34" charset="-122"/>
              </a:rPr>
              <a:t>b </a:t>
            </a:r>
            <a:r>
              <a:rPr lang="zh-CN" altLang="en-US" sz="2000" dirty="0">
                <a:effectLst/>
                <a:latin typeface="Consolas" panose="020B0609020204030204" pitchFamily="49" charset="0"/>
                <a:ea typeface="微软雅黑" panose="020B0503020204020204" pitchFamily="34" charset="-122"/>
              </a:rPr>
              <a:t>最大。</a:t>
            </a:r>
          </a:p>
          <a:p>
            <a:pPr marL="800100" lvl="1" indent="-342900">
              <a:lnSpc>
                <a:spcPct val="15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还可能是 </a:t>
            </a:r>
            <a:r>
              <a:rPr lang="en-US" altLang="zh-CN" sz="2000" dirty="0">
                <a:effectLst/>
                <a:latin typeface="Consolas" panose="020B0609020204030204" pitchFamily="49" charset="0"/>
                <a:ea typeface="微软雅黑" panose="020B0503020204020204" pitchFamily="34" charset="-122"/>
              </a:rPr>
              <a:t>c </a:t>
            </a:r>
            <a:r>
              <a:rPr lang="zh-CN" altLang="en-US" sz="2000" dirty="0">
                <a:effectLst/>
                <a:latin typeface="Consolas" panose="020B0609020204030204" pitchFamily="49" charset="0"/>
                <a:ea typeface="微软雅黑" panose="020B0503020204020204" pitchFamily="34" charset="-122"/>
              </a:rPr>
              <a:t>最大。</a:t>
            </a:r>
          </a:p>
          <a:p>
            <a:pPr>
              <a:lnSpc>
                <a:spcPct val="150000"/>
              </a:lnSpc>
              <a:buClr>
                <a:srgbClr val="000000"/>
              </a:buClr>
            </a:pPr>
            <a:r>
              <a:rPr lang="zh-CN" altLang="en-US" sz="2000" b="1" dirty="0">
                <a:effectLst/>
                <a:latin typeface="Consolas" panose="020B0609020204030204" pitchFamily="49" charset="0"/>
                <a:ea typeface="微软雅黑" panose="020B0503020204020204" pitchFamily="34" charset="-122"/>
              </a:rPr>
              <a:t>第二</a:t>
            </a:r>
            <a:r>
              <a:rPr lang="zh-CN" altLang="en-US" sz="2000" b="1" dirty="0">
                <a:latin typeface="Consolas" panose="020B0609020204030204" pitchFamily="49" charset="0"/>
                <a:ea typeface="微软雅黑" panose="020B0503020204020204" pitchFamily="34" charset="-122"/>
              </a:rPr>
              <a:t>步</a:t>
            </a:r>
            <a:r>
              <a:rPr lang="zh-CN" altLang="en-US" sz="2000" b="1"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找到了最大的数之后，我们只需要再比较剩下的两个数谁大谁小就行了。</a:t>
            </a:r>
          </a:p>
          <a:p>
            <a:pPr>
              <a:lnSpc>
                <a:spcPct val="150000"/>
              </a:lnSpc>
            </a:pPr>
            <a:r>
              <a:rPr lang="zh-CN" altLang="en-US" sz="2000" dirty="0">
                <a:effectLst/>
                <a:latin typeface="Consolas" panose="020B0609020204030204" pitchFamily="49" charset="0"/>
                <a:ea typeface="微软雅黑" panose="020B0503020204020204" pitchFamily="34" charset="-122"/>
              </a:rPr>
              <a:t>这个“</a:t>
            </a:r>
            <a:r>
              <a:rPr lang="zh-CN" altLang="en-US" sz="2000" dirty="0">
                <a:solidFill>
                  <a:srgbClr val="C00000"/>
                </a:solidFill>
                <a:effectLst/>
                <a:latin typeface="Consolas" panose="020B0609020204030204" pitchFamily="49" charset="0"/>
                <a:ea typeface="微软雅黑" panose="020B0503020204020204" pitchFamily="34" charset="-122"/>
              </a:rPr>
              <a:t>先做第一层判断，在那个判断的</a:t>
            </a:r>
            <a:r>
              <a:rPr lang="zh-CN" altLang="en-US" sz="2000" b="1" dirty="0">
                <a:solidFill>
                  <a:srgbClr val="C00000"/>
                </a:solidFill>
                <a:effectLst/>
                <a:latin typeface="Consolas" panose="020B0609020204030204" pitchFamily="49" charset="0"/>
                <a:ea typeface="微软雅黑" panose="020B0503020204020204" pitchFamily="34" charset="-122"/>
              </a:rPr>
              <a:t>内部</a:t>
            </a:r>
            <a:r>
              <a:rPr lang="zh-CN" altLang="en-US" sz="2000" dirty="0">
                <a:solidFill>
                  <a:srgbClr val="C00000"/>
                </a:solidFill>
                <a:effectLst/>
                <a:latin typeface="Consolas" panose="020B0609020204030204" pitchFamily="49" charset="0"/>
                <a:ea typeface="微软雅黑" panose="020B0503020204020204" pitchFamily="34" charset="-122"/>
              </a:rPr>
              <a:t>再做第二层判断</a:t>
            </a:r>
            <a:r>
              <a:rPr lang="zh-CN" altLang="en-US" sz="2000" dirty="0">
                <a:effectLst/>
                <a:latin typeface="Consolas" panose="020B0609020204030204" pitchFamily="49" charset="0"/>
                <a:ea typeface="微软雅黑" panose="020B0503020204020204" pitchFamily="34" charset="-122"/>
              </a:rPr>
              <a:t>”的结构，就是</a:t>
            </a:r>
            <a:r>
              <a:rPr lang="zh-CN" altLang="en-US" sz="2000" b="1" dirty="0">
                <a:effectLst/>
                <a:latin typeface="Consolas" panose="020B0609020204030204" pitchFamily="49" charset="0"/>
                <a:ea typeface="微软雅黑" panose="020B0503020204020204" pitchFamily="34" charset="-122"/>
              </a:rPr>
              <a:t>分支嵌套</a:t>
            </a:r>
            <a:r>
              <a:rPr lang="zh-CN" altLang="en-US" sz="2000" dirty="0">
                <a:effectLst/>
                <a:latin typeface="Consolas" panose="020B0609020204030204" pitchFamily="49" charset="0"/>
                <a:ea typeface="微软雅黑" panose="020B0503020204020204" pitchFamily="34" charset="-122"/>
              </a:rPr>
              <a:t>。</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而对于我们熟悉的 </a:t>
            </a:r>
            <a:r>
              <a:rPr lang="en-US" altLang="zh-CN" sz="2000" dirty="0">
                <a:solidFill>
                  <a:srgbClr val="C00000"/>
                </a:solidFill>
                <a:latin typeface="Consolas" panose="020B0609020204030204" pitchFamily="49" charset="0"/>
                <a:ea typeface="微软雅黑" panose="020B0503020204020204" pitchFamily="34" charset="-122"/>
              </a:rPr>
              <a:t>if</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语句，也是完全可以</a:t>
            </a:r>
            <a:r>
              <a:rPr lang="zh-CN" altLang="en-US" sz="2000" dirty="0">
                <a:highlight>
                  <a:srgbClr val="FFFF00"/>
                </a:highlight>
                <a:latin typeface="微软雅黑" panose="020B0503020204020204" pitchFamily="34" charset="-122"/>
                <a:ea typeface="微软雅黑" panose="020B0503020204020204" pitchFamily="34" charset="-122"/>
              </a:rPr>
              <a:t>在</a:t>
            </a:r>
            <a:r>
              <a:rPr lang="zh-CN" altLang="en-US" sz="2000" b="1" dirty="0">
                <a:highlight>
                  <a:srgbClr val="FFFF00"/>
                </a:highlight>
                <a:latin typeface="微软雅黑" panose="020B0503020204020204" pitchFamily="34" charset="-122"/>
                <a:ea typeface="微软雅黑" panose="020B0503020204020204" pitchFamily="34" charset="-122"/>
              </a:rPr>
              <a:t>一个 </a:t>
            </a:r>
            <a:r>
              <a:rPr lang="en-US" altLang="zh-CN" sz="2000" b="1" dirty="0">
                <a:solidFill>
                  <a:srgbClr val="C00000"/>
                </a:solidFill>
                <a:highlight>
                  <a:srgbClr val="FFFF00"/>
                </a:highlight>
                <a:latin typeface="Consolas" panose="020B0609020204030204" pitchFamily="49" charset="0"/>
                <a:ea typeface="微软雅黑" panose="020B0503020204020204" pitchFamily="34" charset="-122"/>
              </a:rPr>
              <a:t>if</a:t>
            </a:r>
            <a:r>
              <a:rPr lang="en-US" altLang="zh-CN" sz="2000" b="1" dirty="0">
                <a:highlight>
                  <a:srgbClr val="FFFF00"/>
                </a:highlight>
                <a:latin typeface="微软雅黑" panose="020B0503020204020204" pitchFamily="34" charset="-122"/>
                <a:ea typeface="微软雅黑" panose="020B0503020204020204" pitchFamily="34" charset="-122"/>
              </a:rPr>
              <a:t> </a:t>
            </a:r>
            <a:r>
              <a:rPr lang="zh-CN" altLang="en-US" sz="2000" b="1" dirty="0">
                <a:highlight>
                  <a:srgbClr val="FFFF00"/>
                </a:highlight>
                <a:latin typeface="微软雅黑" panose="020B0503020204020204" pitchFamily="34" charset="-122"/>
                <a:ea typeface="微软雅黑" panose="020B0503020204020204" pitchFamily="34" charset="-122"/>
              </a:rPr>
              <a:t>语句的内部，再嵌套另一个完整的 </a:t>
            </a:r>
            <a:r>
              <a:rPr lang="en-US" altLang="zh-CN" sz="2000" b="1" dirty="0">
                <a:solidFill>
                  <a:srgbClr val="C00000"/>
                </a:solidFill>
                <a:highlight>
                  <a:srgbClr val="FFFF00"/>
                </a:highlight>
                <a:latin typeface="Consolas" panose="020B0609020204030204" pitchFamily="49" charset="0"/>
                <a:ea typeface="微软雅黑" panose="020B0503020204020204" pitchFamily="34" charset="-122"/>
              </a:rPr>
              <a:t>if</a:t>
            </a:r>
            <a:r>
              <a:rPr lang="en-US" altLang="zh-CN" sz="2000" b="1" dirty="0">
                <a:highlight>
                  <a:srgbClr val="FFFF00"/>
                </a:highlight>
                <a:latin typeface="微软雅黑" panose="020B0503020204020204" pitchFamily="34" charset="-122"/>
                <a:ea typeface="微软雅黑" panose="020B0503020204020204" pitchFamily="34" charset="-122"/>
              </a:rPr>
              <a:t> </a:t>
            </a:r>
            <a:r>
              <a:rPr lang="zh-CN" altLang="en-US" sz="2000" b="1" dirty="0">
                <a:highlight>
                  <a:srgbClr val="FFFF00"/>
                </a:highlight>
                <a:latin typeface="微软雅黑" panose="020B0503020204020204" pitchFamily="34" charset="-122"/>
                <a:ea typeface="微软雅黑" panose="020B0503020204020204" pitchFamily="34" charset="-122"/>
              </a:rPr>
              <a:t>语句的！</a:t>
            </a:r>
          </a:p>
        </p:txBody>
      </p:sp>
      <p:sp>
        <p:nvSpPr>
          <p:cNvPr id="3" name="文本框 2">
            <a:extLst>
              <a:ext uri="{FF2B5EF4-FFF2-40B4-BE49-F238E27FC236}">
                <a16:creationId xmlns:a16="http://schemas.microsoft.com/office/drawing/2014/main" id="{3D40BC90-BD81-AE1F-6479-0198620A51AE}"/>
              </a:ext>
            </a:extLst>
          </p:cNvPr>
          <p:cNvSpPr txBox="1"/>
          <p:nvPr/>
        </p:nvSpPr>
        <p:spPr>
          <a:xfrm>
            <a:off x="2921000" y="3429000"/>
            <a:ext cx="6350000" cy="369332"/>
          </a:xfrm>
          <a:prstGeom prst="rect">
            <a:avLst/>
          </a:prstGeom>
          <a:noFill/>
        </p:spPr>
        <p:txBody>
          <a:bodyPr wrap="square">
            <a:spAutoFit/>
          </a:bodyPr>
          <a:lstStyle/>
          <a:p>
            <a:endParaRPr lang="zh-CN" altLang="en-US"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3432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500"/>
                                        <p:tgtEl>
                                          <p:spTgt spid="5">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7E09EE75-61F0-DC02-C964-FB1644EB9A21}"/>
              </a:ext>
            </a:extLst>
          </p:cNvPr>
          <p:cNvSpPr txBox="1"/>
          <p:nvPr/>
        </p:nvSpPr>
        <p:spPr>
          <a:xfrm>
            <a:off x="1066800" y="1400143"/>
            <a:ext cx="10260109" cy="581057"/>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第一</a:t>
            </a:r>
            <a:r>
              <a:rPr lang="zh-CN" altLang="en-US" sz="2400" b="1" dirty="0">
                <a:latin typeface="Consolas" panose="020B0609020204030204" pitchFamily="49" charset="0"/>
                <a:ea typeface="微软雅黑" panose="020B0503020204020204" pitchFamily="34" charset="-122"/>
              </a:rPr>
              <a:t>步</a:t>
            </a:r>
            <a:r>
              <a:rPr lang="zh-CN" altLang="en-US" sz="2400" b="1" dirty="0">
                <a:effectLst/>
                <a:latin typeface="Consolas" panose="020B0609020204030204" pitchFamily="49" charset="0"/>
                <a:ea typeface="微软雅黑" panose="020B0503020204020204" pitchFamily="34" charset="-122"/>
              </a:rPr>
              <a:t>：检查 </a:t>
            </a:r>
            <a:r>
              <a:rPr lang="en-US" altLang="zh-CN" sz="2400" b="1" dirty="0">
                <a:effectLst/>
                <a:latin typeface="Consolas" panose="020B0609020204030204" pitchFamily="49" charset="0"/>
                <a:ea typeface="微软雅黑" panose="020B0503020204020204" pitchFamily="34" charset="-122"/>
              </a:rPr>
              <a:t>a </a:t>
            </a:r>
            <a:r>
              <a:rPr lang="zh-CN" altLang="en-US" sz="2400" b="1" dirty="0">
                <a:effectLst/>
                <a:latin typeface="Consolas" panose="020B0609020204030204" pitchFamily="49" charset="0"/>
                <a:ea typeface="微软雅黑" panose="020B0503020204020204" pitchFamily="34" charset="-122"/>
              </a:rPr>
              <a:t>是不是最大的？</a:t>
            </a:r>
          </a:p>
        </p:txBody>
      </p:sp>
      <p:sp>
        <p:nvSpPr>
          <p:cNvPr id="9" name="文本框 8">
            <a:extLst>
              <a:ext uri="{FF2B5EF4-FFF2-40B4-BE49-F238E27FC236}">
                <a16:creationId xmlns:a16="http://schemas.microsoft.com/office/drawing/2014/main" id="{221DA6DB-9FA5-82AF-C01D-CD2789DF23A9}"/>
              </a:ext>
            </a:extLst>
          </p:cNvPr>
          <p:cNvSpPr txBox="1"/>
          <p:nvPr/>
        </p:nvSpPr>
        <p:spPr>
          <a:xfrm>
            <a:off x="1066799" y="3911599"/>
            <a:ext cx="10260109" cy="965201"/>
          </a:xfrm>
          <a:prstGeom prst="rect">
            <a:avLst/>
          </a:prstGeom>
          <a:solidFill>
            <a:schemeClr val="accent6">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这是程序的第</a:t>
            </a:r>
            <a:r>
              <a:rPr lang="zh-CN" altLang="en-US" sz="2000" dirty="0">
                <a:latin typeface="Consolas" panose="020B0609020204030204" pitchFamily="49" charset="0"/>
                <a:ea typeface="微软雅黑" panose="020B0503020204020204" pitchFamily="34" charset="-122"/>
              </a:rPr>
              <a:t>一个判断，</a:t>
            </a:r>
            <a:r>
              <a:rPr lang="zh-CN" altLang="en-US" sz="2000" dirty="0">
                <a:effectLst/>
                <a:latin typeface="Consolas" panose="020B0609020204030204" pitchFamily="49" charset="0"/>
                <a:ea typeface="微软雅黑" panose="020B0503020204020204" pitchFamily="34" charset="-122"/>
              </a:rPr>
              <a:t>它在问：</a:t>
            </a:r>
            <a:r>
              <a:rPr lang="en-US" altLang="zh-CN" sz="2000" dirty="0">
                <a:solidFill>
                  <a:srgbClr val="C00000"/>
                </a:solidFill>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 是不是大于等于 </a:t>
            </a:r>
            <a:r>
              <a:rPr lang="en-US" altLang="zh-CN" sz="2000" dirty="0">
                <a:solidFill>
                  <a:srgbClr val="C00000"/>
                </a:solidFill>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 并且 大于等于 </a:t>
            </a:r>
            <a:r>
              <a:rPr lang="en-US" altLang="zh-CN" sz="2000" dirty="0">
                <a:solidFill>
                  <a:srgbClr val="C00000"/>
                </a:solidFill>
                <a:effectLst/>
                <a:latin typeface="Consolas" panose="020B0609020204030204" pitchFamily="49" charset="0"/>
                <a:ea typeface="微软雅黑" panose="020B0503020204020204" pitchFamily="34" charset="-122"/>
              </a:rPr>
              <a:t>c </a:t>
            </a:r>
            <a:r>
              <a:rPr lang="zh-CN" altLang="en-US" sz="2000" dirty="0">
                <a:effectLst/>
                <a:latin typeface="Consolas" panose="020B0609020204030204" pitchFamily="49" charset="0"/>
                <a:ea typeface="微软雅黑" panose="020B0503020204020204" pitchFamily="34" charset="-122"/>
              </a:rPr>
              <a:t>？</a:t>
            </a:r>
            <a:endParaRPr lang="en-US" altLang="zh-CN" sz="2000" dirty="0">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换句话说，“</a:t>
            </a:r>
            <a:r>
              <a:rPr lang="en-US" altLang="zh-CN" sz="2000" dirty="0">
                <a:solidFill>
                  <a:srgbClr val="C00000"/>
                </a:solidFill>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 是不是三个数中的</a:t>
            </a:r>
            <a:r>
              <a:rPr lang="zh-CN" altLang="en-US" sz="2000" dirty="0">
                <a:latin typeface="Consolas" panose="020B0609020204030204" pitchFamily="49" charset="0"/>
                <a:ea typeface="微软雅黑" panose="020B0503020204020204" pitchFamily="34" charset="-122"/>
              </a:rPr>
              <a:t>最大的元素</a:t>
            </a:r>
            <a:r>
              <a:rPr lang="zh-CN" altLang="en-US" sz="2000" dirty="0">
                <a:effectLst/>
                <a:latin typeface="Consolas" panose="020B0609020204030204" pitchFamily="49" charset="0"/>
                <a:ea typeface="微软雅黑" panose="020B0503020204020204" pitchFamily="34" charset="-122"/>
              </a:rPr>
              <a:t>？”</a:t>
            </a:r>
          </a:p>
        </p:txBody>
      </p:sp>
      <p:sp>
        <p:nvSpPr>
          <p:cNvPr id="10" name="文本框 9">
            <a:extLst>
              <a:ext uri="{FF2B5EF4-FFF2-40B4-BE49-F238E27FC236}">
                <a16:creationId xmlns:a16="http://schemas.microsoft.com/office/drawing/2014/main" id="{021A5C7E-6B8B-72F1-5BDA-F5E83686351D}"/>
              </a:ext>
            </a:extLst>
          </p:cNvPr>
          <p:cNvSpPr txBox="1"/>
          <p:nvPr/>
        </p:nvSpPr>
        <p:spPr>
          <a:xfrm>
            <a:off x="1066800" y="2133600"/>
            <a:ext cx="10260109" cy="166712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第一层判断：谁是最大的？</a:t>
            </a:r>
            <a:r>
              <a:rPr lang="zh-CN" altLang="en-US"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 &gt;= b &amp;&amp; a &gt;= c) {
    </a:t>
            </a:r>
            <a:r>
              <a:rPr lang="en-US" altLang="zh-CN" sz="2000" dirty="0">
                <a:solidFill>
                  <a:srgbClr val="008000"/>
                </a:solidFill>
                <a:latin typeface="Consolas" panose="020B0609020204030204" pitchFamily="49" charset="0"/>
              </a:rPr>
              <a:t>// a</a:t>
            </a:r>
            <a:r>
              <a:rPr lang="zh-CN" altLang="en-US" sz="2000" dirty="0">
                <a:solidFill>
                  <a:srgbClr val="008000"/>
                </a:solidFill>
                <a:latin typeface="Consolas" panose="020B0609020204030204" pitchFamily="49" charset="0"/>
              </a:rPr>
              <a:t>是最大的数</a:t>
            </a:r>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内层判断暂时不写 </a:t>
            </a:r>
            <a:r>
              <a:rPr lang="en-US" altLang="zh-CN" sz="2000" dirty="0">
                <a:solidFill>
                  <a:srgbClr val="008000"/>
                </a:solidFill>
                <a:latin typeface="Consolas" panose="020B0609020204030204" pitchFamily="49" charset="0"/>
              </a:rPr>
              <a:t>...</a:t>
            </a:r>
            <a:r>
              <a:rPr lang="en-US" altLang="zh-CN" sz="2000" dirty="0">
                <a:solidFill>
                  <a:srgbClr val="000000"/>
                </a:solidFill>
                <a:latin typeface="Consolas" panose="020B0609020204030204" pitchFamily="49" charset="0"/>
              </a:rPr>
              <a:t>
}</a:t>
            </a:r>
            <a:endParaRPr lang="zh-CN" altLang="en-US" sz="2000" dirty="0">
              <a:solidFill>
                <a:srgbClr val="000000"/>
              </a:solidFill>
              <a:latin typeface="Consolas" panose="020B0609020204030204" pitchFamily="49" charset="0"/>
            </a:endParaRPr>
          </a:p>
        </p:txBody>
      </p:sp>
      <p:sp>
        <p:nvSpPr>
          <p:cNvPr id="12" name="文本框 11">
            <a:extLst>
              <a:ext uri="{FF2B5EF4-FFF2-40B4-BE49-F238E27FC236}">
                <a16:creationId xmlns:a16="http://schemas.microsoft.com/office/drawing/2014/main" id="{259EDA52-9BB2-9C17-42A7-A9D97B9F3DA3}"/>
              </a:ext>
            </a:extLst>
          </p:cNvPr>
          <p:cNvSpPr txBox="1"/>
          <p:nvPr/>
        </p:nvSpPr>
        <p:spPr>
          <a:xfrm>
            <a:off x="1066799" y="5047808"/>
            <a:ext cx="10260109" cy="400110"/>
          </a:xfrm>
          <a:prstGeom prst="rect">
            <a:avLst/>
          </a:prstGeom>
          <a:solidFill>
            <a:schemeClr val="bg1">
              <a:lumMod val="95000"/>
            </a:schemeClr>
          </a:solid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我们假设用户输入的是 </a:t>
            </a:r>
            <a:r>
              <a:rPr lang="en-US" altLang="zh-CN" sz="2000" dirty="0">
                <a:solidFill>
                  <a:srgbClr val="C00000"/>
                </a:solidFill>
                <a:effectLst/>
                <a:latin typeface="Consolas" panose="020B0609020204030204" pitchFamily="49" charset="0"/>
                <a:ea typeface="微软雅黑" panose="020B0503020204020204" pitchFamily="34" charset="-122"/>
              </a:rPr>
              <a:t>3 8 5</a:t>
            </a:r>
            <a:r>
              <a:rPr lang="zh-CN" altLang="en-US" sz="2000" dirty="0">
                <a:effectLst/>
                <a:latin typeface="微软雅黑" panose="020B0503020204020204" pitchFamily="34" charset="-122"/>
                <a:ea typeface="微软雅黑" panose="020B0503020204020204" pitchFamily="34" charset="-122"/>
              </a:rPr>
              <a:t>，所以 </a:t>
            </a:r>
            <a:r>
              <a:rPr lang="en-US" altLang="zh-CN" sz="2000" dirty="0">
                <a:solidFill>
                  <a:srgbClr val="C00000"/>
                </a:solidFill>
                <a:effectLst/>
                <a:latin typeface="Consolas" panose="020B0609020204030204" pitchFamily="49" charset="0"/>
                <a:ea typeface="微软雅黑" panose="020B0503020204020204" pitchFamily="34" charset="-122"/>
              </a:rPr>
              <a:t>a=3</a:t>
            </a:r>
            <a:r>
              <a:rPr lang="en-US" altLang="zh-CN" sz="2000" dirty="0">
                <a:effectLst/>
                <a:latin typeface="微软雅黑" panose="020B0503020204020204" pitchFamily="34" charset="-122"/>
                <a:ea typeface="微软雅黑" panose="020B0503020204020204" pitchFamily="34" charset="-122"/>
              </a:rPr>
              <a:t>,  </a:t>
            </a:r>
            <a:r>
              <a:rPr lang="en-US" altLang="zh-CN" sz="2000" dirty="0">
                <a:solidFill>
                  <a:srgbClr val="C00000"/>
                </a:solidFill>
                <a:effectLst/>
                <a:latin typeface="Consolas" panose="020B0609020204030204" pitchFamily="49" charset="0"/>
                <a:ea typeface="微软雅黑" panose="020B0503020204020204" pitchFamily="34" charset="-122"/>
              </a:rPr>
              <a:t>b=8</a:t>
            </a:r>
            <a:r>
              <a:rPr lang="en-US" altLang="zh-CN" sz="2000" dirty="0">
                <a:effectLst/>
                <a:latin typeface="微软雅黑" panose="020B0503020204020204" pitchFamily="34" charset="-122"/>
                <a:ea typeface="微软雅黑" panose="020B0503020204020204" pitchFamily="34" charset="-122"/>
              </a:rPr>
              <a:t>,  </a:t>
            </a:r>
            <a:r>
              <a:rPr lang="en-US" altLang="zh-CN" sz="2000" dirty="0">
                <a:solidFill>
                  <a:srgbClr val="C00000"/>
                </a:solidFill>
                <a:effectLst/>
                <a:latin typeface="Consolas" panose="020B0609020204030204" pitchFamily="49" charset="0"/>
                <a:ea typeface="微软雅黑" panose="020B0503020204020204" pitchFamily="34" charset="-122"/>
              </a:rPr>
              <a:t>c=5</a:t>
            </a:r>
            <a:r>
              <a:rPr lang="zh-CN" altLang="en-US" sz="2000" dirty="0">
                <a:effectLst/>
                <a:latin typeface="微软雅黑" panose="020B0503020204020204" pitchFamily="34" charset="-122"/>
                <a:ea typeface="微软雅黑" panose="020B0503020204020204" pitchFamily="34" charset="-122"/>
              </a:rPr>
              <a:t>。</a:t>
            </a:r>
          </a:p>
        </p:txBody>
      </p:sp>
      <p:sp>
        <p:nvSpPr>
          <p:cNvPr id="14" name="文本框 13">
            <a:extLst>
              <a:ext uri="{FF2B5EF4-FFF2-40B4-BE49-F238E27FC236}">
                <a16:creationId xmlns:a16="http://schemas.microsoft.com/office/drawing/2014/main" id="{15529F1F-709B-ED07-33AC-3EC8EE52C728}"/>
              </a:ext>
            </a:extLst>
          </p:cNvPr>
          <p:cNvSpPr txBox="1"/>
          <p:nvPr/>
        </p:nvSpPr>
        <p:spPr>
          <a:xfrm>
            <a:off x="1066799" y="5597391"/>
            <a:ext cx="10260109" cy="707886"/>
          </a:xfrm>
          <a:prstGeom prst="rect">
            <a:avLst/>
          </a:prstGeom>
          <a:solidFill>
            <a:schemeClr val="accent2">
              <a:lumMod val="20000"/>
              <a:lumOff val="80000"/>
            </a:schemeClr>
          </a:solid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判断结果： </a:t>
            </a:r>
            <a:r>
              <a:rPr lang="en-US" altLang="zh-CN" sz="2000" dirty="0">
                <a:solidFill>
                  <a:srgbClr val="C00000"/>
                </a:solidFill>
                <a:effectLst/>
                <a:latin typeface="Consolas" panose="020B0609020204030204" pitchFamily="49" charset="0"/>
                <a:ea typeface="微软雅黑" panose="020B0503020204020204" pitchFamily="34" charset="-122"/>
              </a:rPr>
              <a:t>if</a:t>
            </a:r>
            <a:r>
              <a:rPr lang="zh-CN" altLang="en-US" sz="2000" dirty="0">
                <a:effectLst/>
                <a:latin typeface="微软雅黑" panose="020B0503020204020204" pitchFamily="34" charset="-122"/>
                <a:ea typeface="微软雅黑" panose="020B0503020204020204" pitchFamily="34" charset="-122"/>
              </a:rPr>
              <a:t> 的条件不成立。所以，它后面整个大括号 </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 里的所有代码都会被</a:t>
            </a:r>
            <a:r>
              <a:rPr lang="zh-CN" altLang="en-US" sz="2000" b="1" dirty="0">
                <a:effectLst/>
                <a:latin typeface="微软雅黑" panose="020B0503020204020204" pitchFamily="34" charset="-122"/>
                <a:ea typeface="微软雅黑" panose="020B0503020204020204" pitchFamily="34" charset="-122"/>
              </a:rPr>
              <a:t>完全跳过</a:t>
            </a:r>
            <a:r>
              <a:rPr lang="zh-CN" altLang="en-US" sz="2000" dirty="0">
                <a:effectLst/>
                <a:latin typeface="微软雅黑" panose="020B0503020204020204" pitchFamily="34" charset="-122"/>
                <a:ea typeface="微软雅黑" panose="020B0503020204020204" pitchFamily="34" charset="-122"/>
              </a:rPr>
              <a:t>。程序直接跳转到下一个 </a:t>
            </a:r>
            <a:r>
              <a:rPr lang="en-US" altLang="zh-CN" sz="2000" dirty="0">
                <a:solidFill>
                  <a:srgbClr val="C00000"/>
                </a:solidFill>
                <a:effectLst/>
                <a:latin typeface="Consolas" panose="020B0609020204030204" pitchFamily="49" charset="0"/>
                <a:ea typeface="微软雅黑" panose="020B0503020204020204" pitchFamily="34" charset="-122"/>
              </a:rPr>
              <a:t>else if </a:t>
            </a:r>
            <a:r>
              <a:rPr lang="zh-CN" altLang="en-US" sz="2000" dirty="0">
                <a:effectLst/>
                <a:latin typeface="Consolas" panose="020B0609020204030204" pitchFamily="49" charset="0"/>
                <a:ea typeface="微软雅黑" panose="020B0503020204020204" pitchFamily="34" charset="-122"/>
              </a:rPr>
              <a:t>或者</a:t>
            </a:r>
            <a:r>
              <a:rPr lang="zh-CN" altLang="en-US" sz="2000" dirty="0">
                <a:solidFill>
                  <a:srgbClr val="C00000"/>
                </a:solidFill>
                <a:effectLst/>
                <a:latin typeface="Consolas" panose="020B0609020204030204" pitchFamily="49" charset="0"/>
                <a:ea typeface="微软雅黑" panose="020B0503020204020204" pitchFamily="34" charset="-122"/>
              </a:rPr>
              <a:t> </a:t>
            </a:r>
            <a:r>
              <a:rPr lang="en-US" altLang="zh-CN" sz="2000" dirty="0">
                <a:solidFill>
                  <a:srgbClr val="C00000"/>
                </a:solidFill>
                <a:effectLst/>
                <a:latin typeface="Consolas" panose="020B0609020204030204" pitchFamily="49" charset="0"/>
                <a:ea typeface="微软雅黑" panose="020B0503020204020204" pitchFamily="34" charset="-122"/>
              </a:rPr>
              <a:t>else</a:t>
            </a:r>
            <a:r>
              <a:rPr lang="zh-CN" altLang="en-US" sz="2000"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18048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7E09EE75-61F0-DC02-C964-FB1644EB9A21}"/>
              </a:ext>
            </a:extLst>
          </p:cNvPr>
          <p:cNvSpPr txBox="1"/>
          <p:nvPr/>
        </p:nvSpPr>
        <p:spPr>
          <a:xfrm>
            <a:off x="1071770" y="1493570"/>
            <a:ext cx="10260109" cy="581057"/>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第二</a:t>
            </a:r>
            <a:r>
              <a:rPr lang="zh-CN" altLang="en-US" sz="2400" b="1" dirty="0">
                <a:latin typeface="Consolas" panose="020B0609020204030204" pitchFamily="49" charset="0"/>
                <a:ea typeface="微软雅黑" panose="020B0503020204020204" pitchFamily="34" charset="-122"/>
              </a:rPr>
              <a:t>步</a:t>
            </a:r>
            <a:r>
              <a:rPr lang="zh-CN" altLang="en-US" sz="2400" b="1" dirty="0">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既然 </a:t>
            </a:r>
            <a:r>
              <a:rPr lang="en-US" altLang="zh-CN" sz="2400" dirty="0">
                <a:effectLst/>
                <a:latin typeface="Consolas" panose="020B0609020204030204" pitchFamily="49" charset="0"/>
                <a:ea typeface="微软雅黑" panose="020B0503020204020204" pitchFamily="34" charset="-122"/>
              </a:rPr>
              <a:t>a </a:t>
            </a:r>
            <a:r>
              <a:rPr lang="zh-CN" altLang="en-US" sz="2400" dirty="0">
                <a:effectLst/>
                <a:latin typeface="Consolas" panose="020B0609020204030204" pitchFamily="49" charset="0"/>
                <a:ea typeface="微软雅黑" panose="020B0503020204020204" pitchFamily="34" charset="-122"/>
              </a:rPr>
              <a:t>不是最大的，那 </a:t>
            </a:r>
            <a:r>
              <a:rPr lang="en-US" altLang="zh-CN" sz="2400" dirty="0">
                <a:effectLst/>
                <a:latin typeface="Consolas" panose="020B0609020204030204" pitchFamily="49" charset="0"/>
                <a:ea typeface="微软雅黑" panose="020B0503020204020204" pitchFamily="34" charset="-122"/>
              </a:rPr>
              <a:t>b </a:t>
            </a:r>
            <a:r>
              <a:rPr lang="zh-CN" altLang="en-US" sz="2400" dirty="0">
                <a:effectLst/>
                <a:latin typeface="Consolas" panose="020B0609020204030204" pitchFamily="49" charset="0"/>
                <a:ea typeface="微软雅黑" panose="020B0503020204020204" pitchFamily="34" charset="-122"/>
              </a:rPr>
              <a:t>是不是最大的？</a:t>
            </a:r>
          </a:p>
        </p:txBody>
      </p:sp>
      <p:sp>
        <p:nvSpPr>
          <p:cNvPr id="5" name="文本框 4">
            <a:extLst>
              <a:ext uri="{FF2B5EF4-FFF2-40B4-BE49-F238E27FC236}">
                <a16:creationId xmlns:a16="http://schemas.microsoft.com/office/drawing/2014/main" id="{9DFFB126-4B97-7097-156D-D8A0733C6228}"/>
              </a:ext>
            </a:extLst>
          </p:cNvPr>
          <p:cNvSpPr txBox="1"/>
          <p:nvPr/>
        </p:nvSpPr>
        <p:spPr>
          <a:xfrm>
            <a:off x="1066800" y="2362200"/>
            <a:ext cx="5562600" cy="262123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(b &gt;= a &amp;&amp; b &gt;= c)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b</a:t>
            </a:r>
            <a:r>
              <a:rPr lang="zh-CN" altLang="en-US" dirty="0">
                <a:solidFill>
                  <a:srgbClr val="008000"/>
                </a:solidFill>
                <a:latin typeface="Consolas" panose="020B0609020204030204" pitchFamily="49" charset="0"/>
              </a:rPr>
              <a:t>是最大的数</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第二层判断：剩下的 </a:t>
            </a:r>
            <a:r>
              <a:rPr lang="en-US" altLang="zh-CN" dirty="0">
                <a:solidFill>
                  <a:srgbClr val="008000"/>
                </a:solidFill>
                <a:latin typeface="Consolas" panose="020B0609020204030204" pitchFamily="49" charset="0"/>
              </a:rPr>
              <a:t>a </a:t>
            </a:r>
            <a:r>
              <a:rPr lang="zh-CN" altLang="en-US" dirty="0">
                <a:solidFill>
                  <a:srgbClr val="008000"/>
                </a:solidFill>
                <a:latin typeface="Consolas" panose="020B0609020204030204" pitchFamily="49" charset="0"/>
              </a:rPr>
              <a:t>和 </a:t>
            </a:r>
            <a:r>
              <a:rPr lang="en-US" altLang="zh-CN" dirty="0">
                <a:solidFill>
                  <a:srgbClr val="008000"/>
                </a:solidFill>
                <a:latin typeface="Consolas" panose="020B0609020204030204" pitchFamily="49" charset="0"/>
              </a:rPr>
              <a:t>c </a:t>
            </a:r>
            <a:r>
              <a:rPr lang="zh-CN" altLang="en-US" dirty="0">
                <a:solidFill>
                  <a:srgbClr val="008000"/>
                </a:solidFill>
                <a:latin typeface="Consolas" panose="020B0609020204030204" pitchFamily="49" charset="0"/>
              </a:rPr>
              <a:t>谁大？</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    )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 </a:t>
            </a:r>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6" name="文本框 5">
            <a:extLst>
              <a:ext uri="{FF2B5EF4-FFF2-40B4-BE49-F238E27FC236}">
                <a16:creationId xmlns:a16="http://schemas.microsoft.com/office/drawing/2014/main" id="{DF84FC57-875E-2027-3030-8DB3244263EA}"/>
              </a:ext>
            </a:extLst>
          </p:cNvPr>
          <p:cNvSpPr txBox="1"/>
          <p:nvPr/>
        </p:nvSpPr>
        <p:spPr>
          <a:xfrm>
            <a:off x="7015371" y="2362200"/>
            <a:ext cx="4316508" cy="461665"/>
          </a:xfrm>
          <a:prstGeom prst="rect">
            <a:avLst/>
          </a:prstGeom>
          <a:solidFill>
            <a:schemeClr val="bg1">
              <a:lumMod val="95000"/>
            </a:schemeClr>
          </a:solidFill>
        </p:spPr>
        <p:txBody>
          <a:bodyPr wrap="square">
            <a:spAutoFit/>
          </a:bodyPr>
          <a:lstStyle/>
          <a:p>
            <a:r>
              <a:rPr lang="zh-CN" altLang="en-US" sz="2400" dirty="0">
                <a:latin typeface="微软雅黑" panose="020B0503020204020204" pitchFamily="34" charset="-122"/>
                <a:ea typeface="微软雅黑" panose="020B0503020204020204" pitchFamily="34" charset="-122"/>
              </a:rPr>
              <a:t>代入</a:t>
            </a:r>
            <a:r>
              <a:rPr lang="zh-CN" altLang="en-US" sz="2400" dirty="0">
                <a:solidFill>
                  <a:srgbClr val="C00000"/>
                </a:solidFill>
                <a:latin typeface="微软雅黑" panose="020B0503020204020204" pitchFamily="34" charset="-122"/>
                <a:ea typeface="微软雅黑" panose="020B0503020204020204" pitchFamily="34" charset="-122"/>
              </a:rPr>
              <a:t> </a:t>
            </a:r>
            <a:r>
              <a:rPr lang="en-US" altLang="zh-CN" sz="2400" dirty="0">
                <a:solidFill>
                  <a:srgbClr val="C00000"/>
                </a:solidFill>
                <a:effectLst/>
                <a:latin typeface="Consolas" panose="020B0609020204030204" pitchFamily="49" charset="0"/>
                <a:ea typeface="微软雅黑" panose="020B0503020204020204" pitchFamily="34" charset="-122"/>
              </a:rPr>
              <a:t>a=3</a:t>
            </a:r>
            <a:r>
              <a:rPr lang="en-US" altLang="zh-CN" sz="2400" dirty="0">
                <a:effectLst/>
                <a:latin typeface="微软雅黑" panose="020B0503020204020204" pitchFamily="34" charset="-122"/>
                <a:ea typeface="微软雅黑" panose="020B0503020204020204" pitchFamily="34" charset="-122"/>
              </a:rPr>
              <a:t>,  </a:t>
            </a:r>
            <a:r>
              <a:rPr lang="en-US" altLang="zh-CN" sz="2400" dirty="0">
                <a:solidFill>
                  <a:srgbClr val="C00000"/>
                </a:solidFill>
                <a:effectLst/>
                <a:latin typeface="Consolas" panose="020B0609020204030204" pitchFamily="49" charset="0"/>
                <a:ea typeface="微软雅黑" panose="020B0503020204020204" pitchFamily="34" charset="-122"/>
              </a:rPr>
              <a:t>b=8</a:t>
            </a:r>
            <a:r>
              <a:rPr lang="en-US" altLang="zh-CN" sz="2400" dirty="0">
                <a:effectLst/>
                <a:latin typeface="微软雅黑" panose="020B0503020204020204" pitchFamily="34" charset="-122"/>
                <a:ea typeface="微软雅黑" panose="020B0503020204020204" pitchFamily="34" charset="-122"/>
              </a:rPr>
              <a:t>,  </a:t>
            </a:r>
            <a:r>
              <a:rPr lang="en-US" altLang="zh-CN" sz="2400" dirty="0">
                <a:solidFill>
                  <a:srgbClr val="C00000"/>
                </a:solidFill>
                <a:effectLst/>
                <a:latin typeface="Consolas" panose="020B0609020204030204" pitchFamily="49" charset="0"/>
                <a:ea typeface="微软雅黑" panose="020B0503020204020204" pitchFamily="34" charset="-122"/>
              </a:rPr>
              <a:t>c=5</a:t>
            </a:r>
            <a:endParaRPr lang="zh-CN" altLang="en-US" sz="2400" dirty="0">
              <a:effectLst/>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5F9F4CAC-BAB9-D5A4-BAA3-EB80B57EB34F}"/>
              </a:ext>
            </a:extLst>
          </p:cNvPr>
          <p:cNvSpPr txBox="1"/>
          <p:nvPr/>
        </p:nvSpPr>
        <p:spPr>
          <a:xfrm>
            <a:off x="6998805" y="3090856"/>
            <a:ext cx="4316508" cy="1888530"/>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这个 </a:t>
            </a:r>
            <a:r>
              <a:rPr lang="en-US" altLang="zh-CN" sz="2000" dirty="0">
                <a:solidFill>
                  <a:srgbClr val="C00000"/>
                </a:solidFill>
                <a:effectLst/>
                <a:latin typeface="Consolas" panose="020B0609020204030204" pitchFamily="49" charset="0"/>
                <a:ea typeface="微软雅黑" panose="020B0503020204020204" pitchFamily="34" charset="-122"/>
              </a:rPr>
              <a:t>else if</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的条件</a:t>
            </a:r>
            <a:r>
              <a:rPr lang="zh-CN" altLang="en-US" sz="2000" b="1" dirty="0">
                <a:effectLst/>
                <a:latin typeface="微软雅黑" panose="020B0503020204020204" pitchFamily="34" charset="-122"/>
                <a:ea typeface="微软雅黑" panose="020B0503020204020204" pitchFamily="34" charset="-122"/>
              </a:rPr>
              <a:t>成立了</a:t>
            </a:r>
            <a:r>
              <a:rPr lang="zh-CN" altLang="en-US" sz="2000" dirty="0">
                <a:effectLst/>
                <a:latin typeface="微软雅黑" panose="020B0503020204020204" pitchFamily="34" charset="-122"/>
                <a:ea typeface="微软雅黑" panose="020B0503020204020204" pitchFamily="34" charset="-122"/>
              </a:rPr>
              <a:t>！所以，程序会进入这个分支的大括号 </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 内部，</a:t>
            </a:r>
            <a:r>
              <a:rPr lang="zh-CN" altLang="en-US" sz="2000" b="1" dirty="0">
                <a:effectLst/>
                <a:latin typeface="微软雅黑" panose="020B0503020204020204" pitchFamily="34" charset="-122"/>
                <a:ea typeface="微软雅黑" panose="020B0503020204020204" pitchFamily="34" charset="-122"/>
              </a:rPr>
              <a:t>并且执行完这里的代码后，整个 </a:t>
            </a:r>
            <a:r>
              <a:rPr lang="en-US" altLang="zh-CN" sz="2000" b="1" dirty="0">
                <a:solidFill>
                  <a:srgbClr val="C00000"/>
                </a:solidFill>
                <a:effectLst/>
                <a:latin typeface="Consolas" panose="020B0609020204030204" pitchFamily="49" charset="0"/>
                <a:ea typeface="微软雅黑" panose="020B0503020204020204" pitchFamily="34" charset="-122"/>
              </a:rPr>
              <a:t>if-else </a:t>
            </a:r>
            <a:r>
              <a:rPr lang="en-US" altLang="zh-CN" sz="2000" b="1" dirty="0" err="1">
                <a:solidFill>
                  <a:srgbClr val="C00000"/>
                </a:solidFill>
                <a:effectLst/>
                <a:latin typeface="Consolas" panose="020B0609020204030204" pitchFamily="49" charset="0"/>
                <a:ea typeface="微软雅黑" panose="020B0503020204020204" pitchFamily="34" charset="-122"/>
              </a:rPr>
              <a:t>if-else</a:t>
            </a:r>
            <a:r>
              <a:rPr lang="en-US" altLang="zh-CN" sz="2000" b="1" dirty="0">
                <a:effectLst/>
                <a:latin typeface="微软雅黑" panose="020B0503020204020204" pitchFamily="34" charset="-122"/>
                <a:ea typeface="微软雅黑" panose="020B0503020204020204" pitchFamily="34" charset="-122"/>
              </a:rPr>
              <a:t> </a:t>
            </a:r>
            <a:r>
              <a:rPr lang="zh-CN" altLang="en-US" sz="2000" b="1" dirty="0">
                <a:effectLst/>
                <a:latin typeface="微软雅黑" panose="020B0503020204020204" pitchFamily="34" charset="-122"/>
                <a:ea typeface="微软雅黑" panose="020B0503020204020204" pitchFamily="34" charset="-122"/>
              </a:rPr>
              <a:t>结构就会结束</a:t>
            </a:r>
            <a:endParaRPr lang="zh-CN" altLang="en-US" sz="2000" dirty="0">
              <a:effectLst/>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B4E377BE-7EB9-B3B5-AC0B-02D8BC64425F}"/>
              </a:ext>
            </a:extLst>
          </p:cNvPr>
          <p:cNvSpPr txBox="1"/>
          <p:nvPr/>
        </p:nvSpPr>
        <p:spPr>
          <a:xfrm>
            <a:off x="1082096" y="5184864"/>
            <a:ext cx="10233217" cy="1139736"/>
          </a:xfrm>
          <a:prstGeom prst="rect">
            <a:avLst/>
          </a:prstGeom>
          <a:solidFill>
            <a:schemeClr val="bg1">
              <a:lumMod val="95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现在程序已经确定了 </a:t>
            </a:r>
            <a:r>
              <a:rPr lang="en-US" altLang="zh-CN" sz="2400" dirty="0">
                <a:solidFill>
                  <a:srgbClr val="C00000"/>
                </a:solidFill>
                <a:effectLst/>
                <a:latin typeface="Consolas" panose="020B0609020204030204" pitchFamily="49" charset="0"/>
                <a:ea typeface="微软雅黑" panose="020B0503020204020204" pitchFamily="34" charset="-122"/>
              </a:rPr>
              <a:t>b</a:t>
            </a:r>
            <a:r>
              <a:rPr lang="zh-CN" altLang="en-US" sz="2400" dirty="0">
                <a:effectLst/>
                <a:latin typeface="微软雅黑" panose="020B0503020204020204" pitchFamily="34" charset="-122"/>
                <a:ea typeface="微软雅黑" panose="020B0503020204020204" pitchFamily="34" charset="-122"/>
              </a:rPr>
              <a:t> 是最大的数。它需要解决另外一个问题：剩下的 </a:t>
            </a:r>
            <a:r>
              <a:rPr lang="en-US" altLang="zh-CN" sz="2400" dirty="0">
                <a:solidFill>
                  <a:srgbClr val="C00000"/>
                </a:solidFill>
                <a:effectLst/>
                <a:latin typeface="Consolas" panose="020B0609020204030204" pitchFamily="49" charset="0"/>
                <a:ea typeface="微软雅黑" panose="020B0503020204020204" pitchFamily="34" charset="-122"/>
              </a:rPr>
              <a:t>a</a:t>
            </a:r>
            <a:r>
              <a:rPr lang="zh-CN" altLang="en-US" sz="2400" dirty="0">
                <a:effectLst/>
                <a:latin typeface="微软雅黑" panose="020B0503020204020204" pitchFamily="34" charset="-122"/>
                <a:ea typeface="微软雅黑" panose="020B0503020204020204" pitchFamily="34" charset="-122"/>
              </a:rPr>
              <a:t> 和 </a:t>
            </a:r>
            <a:r>
              <a:rPr lang="en-US" altLang="zh-CN" sz="2400" dirty="0">
                <a:solidFill>
                  <a:srgbClr val="C00000"/>
                </a:solidFill>
                <a:effectLst/>
                <a:latin typeface="Consolas" panose="020B0609020204030204" pitchFamily="49" charset="0"/>
                <a:ea typeface="微软雅黑" panose="020B0503020204020204" pitchFamily="34" charset="-122"/>
              </a:rPr>
              <a:t>c</a:t>
            </a:r>
            <a:r>
              <a:rPr lang="zh-CN" altLang="en-US" sz="2400" dirty="0">
                <a:effectLst/>
                <a:latin typeface="微软雅黑" panose="020B0503020204020204" pitchFamily="34" charset="-122"/>
                <a:ea typeface="微软雅黑" panose="020B0503020204020204" pitchFamily="34" charset="-122"/>
              </a:rPr>
              <a:t> 谁大谁小？</a:t>
            </a:r>
          </a:p>
        </p:txBody>
      </p:sp>
    </p:spTree>
    <p:extLst>
      <p:ext uri="{BB962C8B-B14F-4D97-AF65-F5344CB8AC3E}">
        <p14:creationId xmlns:p14="http://schemas.microsoft.com/office/powerpoint/2010/main" val="72646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500"/>
                                        <p:tgtEl>
                                          <p:spTgt spid="5">
                                            <p:txEl>
                                              <p:pRg st="2" end="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500"/>
                                        <p:tgtEl>
                                          <p:spTgt spid="5">
                                            <p:txEl>
                                              <p:pRg st="3" end="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animEffect transition="in" filter="fade">
                                      <p:cBhvr>
                                        <p:cTn id="38" dur="500"/>
                                        <p:tgtEl>
                                          <p:spTgt spid="5">
                                            <p:txEl>
                                              <p:pRg st="4" end="4"/>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animEffect transition="in" filter="fade">
                                      <p:cBhvr>
                                        <p:cTn id="41" dur="500"/>
                                        <p:tgtEl>
                                          <p:spTgt spid="5">
                                            <p:txEl>
                                              <p:pRg st="5" end="5"/>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6" end="6"/>
                                            </p:txEl>
                                          </p:spTgt>
                                        </p:tgtEl>
                                        <p:attrNameLst>
                                          <p:attrName>style.visibility</p:attrName>
                                        </p:attrNameLst>
                                      </p:cBhvr>
                                      <p:to>
                                        <p:strVal val="visible"/>
                                      </p:to>
                                    </p:set>
                                    <p:animEffect transition="in" filter="fade">
                                      <p:cBhvr>
                                        <p:cTn id="44" dur="500"/>
                                        <p:tgtEl>
                                          <p:spTgt spid="5">
                                            <p:txEl>
                                              <p:pRg st="6" end="6"/>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fade">
                                      <p:cBhvr>
                                        <p:cTn id="4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7E09EE75-61F0-DC02-C964-FB1644EB9A21}"/>
              </a:ext>
            </a:extLst>
          </p:cNvPr>
          <p:cNvSpPr txBox="1"/>
          <p:nvPr/>
        </p:nvSpPr>
        <p:spPr>
          <a:xfrm>
            <a:off x="1071770" y="1493570"/>
            <a:ext cx="10260109" cy="581057"/>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第三</a:t>
            </a:r>
            <a:r>
              <a:rPr lang="zh-CN" altLang="en-US" sz="2400" b="1" dirty="0">
                <a:latin typeface="Consolas" panose="020B0609020204030204" pitchFamily="49" charset="0"/>
                <a:ea typeface="微软雅黑" panose="020B0503020204020204" pitchFamily="34" charset="-122"/>
              </a:rPr>
              <a:t>步</a:t>
            </a:r>
            <a:r>
              <a:rPr lang="zh-CN" altLang="en-US" sz="2400" b="1" dirty="0">
                <a:effectLst/>
                <a:latin typeface="Consolas" panose="020B0609020204030204" pitchFamily="49" charset="0"/>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剩下的 </a:t>
            </a:r>
            <a:r>
              <a:rPr lang="en-US" altLang="zh-CN" sz="2400" dirty="0">
                <a:solidFill>
                  <a:srgbClr val="C00000"/>
                </a:solidFill>
                <a:effectLst/>
                <a:latin typeface="Consolas" panose="020B0609020204030204" pitchFamily="49" charset="0"/>
                <a:ea typeface="微软雅黑" panose="020B0503020204020204" pitchFamily="34" charset="-122"/>
              </a:rPr>
              <a:t>a</a:t>
            </a:r>
            <a:r>
              <a:rPr lang="zh-CN" altLang="en-US" sz="2400" dirty="0">
                <a:effectLst/>
                <a:latin typeface="微软雅黑" panose="020B0503020204020204" pitchFamily="34" charset="-122"/>
                <a:ea typeface="微软雅黑" panose="020B0503020204020204" pitchFamily="34" charset="-122"/>
              </a:rPr>
              <a:t> 和 </a:t>
            </a:r>
            <a:r>
              <a:rPr lang="en-US" altLang="zh-CN" sz="2400" dirty="0">
                <a:solidFill>
                  <a:srgbClr val="C00000"/>
                </a:solidFill>
                <a:effectLst/>
                <a:latin typeface="Consolas" panose="020B0609020204030204" pitchFamily="49" charset="0"/>
                <a:ea typeface="微软雅黑" panose="020B0503020204020204" pitchFamily="34" charset="-122"/>
              </a:rPr>
              <a:t>c</a:t>
            </a:r>
            <a:r>
              <a:rPr lang="zh-CN" altLang="en-US" sz="2400" dirty="0">
                <a:effectLst/>
                <a:latin typeface="微软雅黑" panose="020B0503020204020204" pitchFamily="34" charset="-122"/>
                <a:ea typeface="微软雅黑" panose="020B0503020204020204" pitchFamily="34" charset="-122"/>
              </a:rPr>
              <a:t> 谁大谁小？</a:t>
            </a:r>
            <a:endParaRPr lang="zh-CN" altLang="en-US" sz="2400" dirty="0">
              <a:effectLst/>
              <a:latin typeface="Consolas" panose="020B0609020204030204" pitchFamily="49" charset="0"/>
              <a:ea typeface="微软雅黑" panose="020B0503020204020204" pitchFamily="34" charset="-122"/>
            </a:endParaRPr>
          </a:p>
        </p:txBody>
      </p:sp>
      <p:sp>
        <p:nvSpPr>
          <p:cNvPr id="6" name="文本框 5">
            <a:extLst>
              <a:ext uri="{FF2B5EF4-FFF2-40B4-BE49-F238E27FC236}">
                <a16:creationId xmlns:a16="http://schemas.microsoft.com/office/drawing/2014/main" id="{DF84FC57-875E-2027-3030-8DB3244263EA}"/>
              </a:ext>
            </a:extLst>
          </p:cNvPr>
          <p:cNvSpPr txBox="1"/>
          <p:nvPr/>
        </p:nvSpPr>
        <p:spPr>
          <a:xfrm>
            <a:off x="7003775" y="2363301"/>
            <a:ext cx="4316508" cy="461665"/>
          </a:xfrm>
          <a:prstGeom prst="rect">
            <a:avLst/>
          </a:prstGeom>
          <a:solidFill>
            <a:schemeClr val="bg1">
              <a:lumMod val="95000"/>
            </a:schemeClr>
          </a:solidFill>
        </p:spPr>
        <p:txBody>
          <a:bodyPr wrap="square">
            <a:spAutoFit/>
          </a:bodyPr>
          <a:lstStyle/>
          <a:p>
            <a:r>
              <a:rPr lang="zh-CN" altLang="en-US" sz="2400" dirty="0">
                <a:latin typeface="微软雅黑" panose="020B0503020204020204" pitchFamily="34" charset="-122"/>
                <a:ea typeface="微软雅黑" panose="020B0503020204020204" pitchFamily="34" charset="-122"/>
              </a:rPr>
              <a:t>代入</a:t>
            </a:r>
            <a:r>
              <a:rPr lang="zh-CN" altLang="en-US" sz="2400" dirty="0">
                <a:solidFill>
                  <a:srgbClr val="C00000"/>
                </a:solidFill>
                <a:latin typeface="微软雅黑" panose="020B0503020204020204" pitchFamily="34" charset="-122"/>
                <a:ea typeface="微软雅黑" panose="020B0503020204020204" pitchFamily="34" charset="-122"/>
              </a:rPr>
              <a:t> </a:t>
            </a:r>
            <a:r>
              <a:rPr lang="en-US" altLang="zh-CN" sz="2400" dirty="0">
                <a:solidFill>
                  <a:srgbClr val="C00000"/>
                </a:solidFill>
                <a:effectLst/>
                <a:latin typeface="Consolas" panose="020B0609020204030204" pitchFamily="49" charset="0"/>
                <a:ea typeface="微软雅黑" panose="020B0503020204020204" pitchFamily="34" charset="-122"/>
              </a:rPr>
              <a:t>a=3</a:t>
            </a:r>
            <a:r>
              <a:rPr lang="en-US" altLang="zh-CN" sz="2400" dirty="0">
                <a:effectLst/>
                <a:latin typeface="微软雅黑" panose="020B0503020204020204" pitchFamily="34" charset="-122"/>
                <a:ea typeface="微软雅黑" panose="020B0503020204020204" pitchFamily="34" charset="-122"/>
              </a:rPr>
              <a:t>,  </a:t>
            </a:r>
            <a:r>
              <a:rPr lang="en-US" altLang="zh-CN" sz="2400" dirty="0">
                <a:solidFill>
                  <a:srgbClr val="C00000"/>
                </a:solidFill>
                <a:effectLst/>
                <a:latin typeface="Consolas" panose="020B0609020204030204" pitchFamily="49" charset="0"/>
                <a:ea typeface="微软雅黑" panose="020B0503020204020204" pitchFamily="34" charset="-122"/>
              </a:rPr>
              <a:t>b=8</a:t>
            </a:r>
            <a:r>
              <a:rPr lang="en-US" altLang="zh-CN" sz="2400" dirty="0">
                <a:effectLst/>
                <a:latin typeface="微软雅黑" panose="020B0503020204020204" pitchFamily="34" charset="-122"/>
                <a:ea typeface="微软雅黑" panose="020B0503020204020204" pitchFamily="34" charset="-122"/>
              </a:rPr>
              <a:t>,  </a:t>
            </a:r>
            <a:r>
              <a:rPr lang="en-US" altLang="zh-CN" sz="2400" dirty="0">
                <a:solidFill>
                  <a:srgbClr val="C00000"/>
                </a:solidFill>
                <a:effectLst/>
                <a:latin typeface="Consolas" panose="020B0609020204030204" pitchFamily="49" charset="0"/>
                <a:ea typeface="微软雅黑" panose="020B0503020204020204" pitchFamily="34" charset="-122"/>
              </a:rPr>
              <a:t>c=5</a:t>
            </a:r>
            <a:endParaRPr lang="zh-CN" altLang="en-US" sz="2400" dirty="0">
              <a:effectLst/>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5F9F4CAC-BAB9-D5A4-BAA3-EB80B57EB34F}"/>
              </a:ext>
            </a:extLst>
          </p:cNvPr>
          <p:cNvSpPr txBox="1"/>
          <p:nvPr/>
        </p:nvSpPr>
        <p:spPr>
          <a:xfrm>
            <a:off x="6998805" y="2907605"/>
            <a:ext cx="4316508" cy="2350195"/>
          </a:xfrm>
          <a:prstGeom prst="rect">
            <a:avLst/>
          </a:prstGeom>
          <a:solidFill>
            <a:schemeClr val="accent5">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于是，它在这个分支的内部，又进行了一次的 </a:t>
            </a:r>
            <a:r>
              <a:rPr lang="en-US" altLang="zh-CN" sz="2000" dirty="0">
                <a:solidFill>
                  <a:srgbClr val="C00000"/>
                </a:solidFill>
                <a:effectLst/>
                <a:latin typeface="Consolas" panose="020B0609020204030204" pitchFamily="49" charset="0"/>
                <a:ea typeface="微软雅黑" panose="020B0503020204020204" pitchFamily="34" charset="-122"/>
              </a:rPr>
              <a:t>if-else</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判断。</a:t>
            </a:r>
          </a:p>
          <a:p>
            <a:pPr indent="-285750">
              <a:lnSpc>
                <a:spcPct val="150000"/>
              </a:lnSpc>
              <a:buClr>
                <a:srgbClr val="000000"/>
              </a:buClr>
              <a:buFont typeface="Consolas" panose="020B0609020204030204" pitchFamily="49" charset="0"/>
              <a:buChar char="•"/>
            </a:pPr>
            <a:r>
              <a:rPr lang="zh-CN" altLang="en-US" sz="2000" dirty="0">
                <a:effectLst/>
                <a:latin typeface="微软雅黑" panose="020B0503020204020204" pitchFamily="34" charset="-122"/>
                <a:ea typeface="微软雅黑" panose="020B0503020204020204" pitchFamily="34" charset="-122"/>
              </a:rPr>
              <a:t>代入值就是 </a:t>
            </a:r>
            <a:r>
              <a:rPr lang="en-US" altLang="zh-CN" sz="2000" dirty="0">
                <a:solidFill>
                  <a:srgbClr val="C00000"/>
                </a:solidFill>
                <a:effectLst/>
                <a:latin typeface="Consolas" panose="020B0609020204030204" pitchFamily="49" charset="0"/>
                <a:ea typeface="微软雅黑" panose="020B0503020204020204" pitchFamily="34" charset="-122"/>
              </a:rPr>
              <a:t>if (3 &gt;= 5)</a:t>
            </a:r>
            <a:endParaRPr lang="en-US" altLang="zh-CN" sz="2000" dirty="0">
              <a:solidFill>
                <a:srgbClr val="C00000"/>
              </a:solidFill>
              <a:latin typeface="微软雅黑" panose="020B0503020204020204" pitchFamily="34" charset="-122"/>
              <a:ea typeface="微软雅黑" panose="020B0503020204020204" pitchFamily="34" charset="-122"/>
            </a:endParaRPr>
          </a:p>
          <a:p>
            <a:pPr indent="-285750">
              <a:lnSpc>
                <a:spcPct val="150000"/>
              </a:lnSpc>
              <a:buClr>
                <a:srgbClr val="000000"/>
              </a:buClr>
              <a:buFont typeface="Consolas" panose="020B0609020204030204" pitchFamily="49" charset="0"/>
              <a:buChar char="•"/>
            </a:pPr>
            <a:r>
              <a:rPr lang="zh-CN" altLang="en-US" sz="2000" dirty="0">
                <a:effectLst/>
                <a:latin typeface="微软雅黑" panose="020B0503020204020204" pitchFamily="34" charset="-122"/>
                <a:ea typeface="微软雅黑" panose="020B0503020204020204" pitchFamily="34" charset="-122"/>
              </a:rPr>
              <a:t>程序执行内层的 </a:t>
            </a:r>
            <a:r>
              <a:rPr lang="en-US" altLang="zh-CN" sz="2000" dirty="0">
                <a:solidFill>
                  <a:srgbClr val="C00000"/>
                </a:solidFill>
                <a:effectLst/>
                <a:latin typeface="Consolas" panose="020B0609020204030204" pitchFamily="49" charset="0"/>
                <a:ea typeface="微软雅黑" panose="020B0503020204020204" pitchFamily="34" charset="-122"/>
              </a:rPr>
              <a:t>else</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块。</a:t>
            </a:r>
            <a:endParaRPr lang="en-US" altLang="zh-CN" sz="2000"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Consolas" panose="020B0609020204030204" pitchFamily="49" charset="0"/>
              <a:buChar char="•"/>
            </a:pPr>
            <a:r>
              <a:rPr lang="zh-CN" altLang="en-US" sz="2000" dirty="0">
                <a:effectLst/>
                <a:latin typeface="微软雅黑" panose="020B0503020204020204" pitchFamily="34" charset="-122"/>
                <a:ea typeface="微软雅黑" panose="020B0503020204020204" pitchFamily="34" charset="-122"/>
              </a:rPr>
              <a:t>屏幕上会输出 </a:t>
            </a:r>
            <a:r>
              <a:rPr lang="en-US" altLang="zh-CN" sz="2000" dirty="0">
                <a:solidFill>
                  <a:srgbClr val="C00000"/>
                </a:solidFill>
                <a:latin typeface="Consolas" panose="020B0609020204030204" pitchFamily="49" charset="0"/>
                <a:ea typeface="微软雅黑" panose="020B0503020204020204" pitchFamily="34" charset="-122"/>
              </a:rPr>
              <a:t>3 5 8</a:t>
            </a:r>
            <a:r>
              <a:rPr lang="zh-CN" altLang="en-US" sz="2000" dirty="0">
                <a:effectLst/>
                <a:latin typeface="微软雅黑" panose="020B0503020204020204" pitchFamily="34" charset="-122"/>
                <a:ea typeface="微软雅黑" panose="020B0503020204020204" pitchFamily="34" charset="-122"/>
              </a:rPr>
              <a:t>。</a:t>
            </a:r>
          </a:p>
        </p:txBody>
      </p:sp>
      <p:sp>
        <p:nvSpPr>
          <p:cNvPr id="15" name="文本框 14">
            <a:extLst>
              <a:ext uri="{FF2B5EF4-FFF2-40B4-BE49-F238E27FC236}">
                <a16:creationId xmlns:a16="http://schemas.microsoft.com/office/drawing/2014/main" id="{B4E377BE-7EB9-B3B5-AC0B-02D8BC64425F}"/>
              </a:ext>
            </a:extLst>
          </p:cNvPr>
          <p:cNvSpPr txBox="1"/>
          <p:nvPr/>
        </p:nvSpPr>
        <p:spPr>
          <a:xfrm>
            <a:off x="1071770" y="5638800"/>
            <a:ext cx="10260109" cy="581057"/>
          </a:xfrm>
          <a:prstGeom prst="rect">
            <a:avLst/>
          </a:prstGeom>
          <a:solidFill>
            <a:schemeClr val="bg1">
              <a:lumMod val="95000"/>
            </a:schemeClr>
          </a:solidFill>
        </p:spPr>
        <p:txBody>
          <a:bodyPr wrap="square">
            <a:spAutoFit/>
          </a:bodyPr>
          <a:lstStyle/>
          <a:p>
            <a:pPr>
              <a:lnSpc>
                <a:spcPct val="150000"/>
              </a:lnSpc>
            </a:pPr>
            <a:r>
              <a:rPr lang="zh-CN" altLang="en-US" sz="2400" dirty="0">
                <a:latin typeface="Consolas" panose="020B0609020204030204" pitchFamily="49" charset="0"/>
                <a:ea typeface="微软雅黑" panose="020B0503020204020204" pitchFamily="34" charset="-122"/>
              </a:rPr>
              <a:t>但是还有一种情况：</a:t>
            </a:r>
            <a:r>
              <a:rPr lang="zh-CN" altLang="en-US" sz="2400" dirty="0">
                <a:effectLst/>
                <a:latin typeface="Consolas" panose="020B0609020204030204" pitchFamily="49" charset="0"/>
                <a:ea typeface="微软雅黑" panose="020B0503020204020204" pitchFamily="34" charset="-122"/>
              </a:rPr>
              <a:t>如果 </a:t>
            </a:r>
            <a:r>
              <a:rPr lang="en-US" altLang="zh-CN" sz="2400" dirty="0">
                <a:effectLst/>
                <a:latin typeface="Consolas" panose="020B0609020204030204" pitchFamily="49" charset="0"/>
                <a:ea typeface="微软雅黑" panose="020B0503020204020204" pitchFamily="34" charset="-122"/>
              </a:rPr>
              <a:t>a </a:t>
            </a:r>
            <a:r>
              <a:rPr lang="zh-CN" altLang="en-US" sz="2400" dirty="0">
                <a:effectLst/>
                <a:latin typeface="Consolas" panose="020B0609020204030204" pitchFamily="49" charset="0"/>
                <a:ea typeface="微软雅黑" panose="020B0503020204020204" pitchFamily="34" charset="-122"/>
              </a:rPr>
              <a:t>和 </a:t>
            </a:r>
            <a:r>
              <a:rPr lang="en-US" altLang="zh-CN" sz="2400" dirty="0">
                <a:effectLst/>
                <a:latin typeface="Consolas" panose="020B0609020204030204" pitchFamily="49" charset="0"/>
                <a:ea typeface="微软雅黑" panose="020B0503020204020204" pitchFamily="34" charset="-122"/>
              </a:rPr>
              <a:t>b </a:t>
            </a:r>
            <a:r>
              <a:rPr lang="zh-CN" altLang="en-US" sz="2400" dirty="0">
                <a:effectLst/>
                <a:latin typeface="Consolas" panose="020B0609020204030204" pitchFamily="49" charset="0"/>
                <a:ea typeface="微软雅黑" panose="020B0503020204020204" pitchFamily="34" charset="-122"/>
              </a:rPr>
              <a:t>都不是老大，那 </a:t>
            </a:r>
            <a:r>
              <a:rPr lang="en-US" altLang="zh-CN" sz="2400" dirty="0">
                <a:effectLst/>
                <a:latin typeface="Consolas" panose="020B0609020204030204" pitchFamily="49" charset="0"/>
                <a:ea typeface="微软雅黑" panose="020B0503020204020204" pitchFamily="34" charset="-122"/>
              </a:rPr>
              <a:t>c </a:t>
            </a:r>
            <a:r>
              <a:rPr lang="zh-CN" altLang="en-US" sz="2400" dirty="0">
                <a:effectLst/>
                <a:latin typeface="Consolas" panose="020B0609020204030204" pitchFamily="49" charset="0"/>
                <a:ea typeface="微软雅黑" panose="020B0503020204020204" pitchFamily="34" charset="-122"/>
              </a:rPr>
              <a:t>一定是！</a:t>
            </a:r>
          </a:p>
        </p:txBody>
      </p:sp>
      <p:sp>
        <p:nvSpPr>
          <p:cNvPr id="2" name="文本框 1">
            <a:extLst>
              <a:ext uri="{FF2B5EF4-FFF2-40B4-BE49-F238E27FC236}">
                <a16:creationId xmlns:a16="http://schemas.microsoft.com/office/drawing/2014/main" id="{60D721AC-1133-906E-4363-2A2007441537}"/>
              </a:ext>
            </a:extLst>
          </p:cNvPr>
          <p:cNvSpPr txBox="1"/>
          <p:nvPr/>
        </p:nvSpPr>
        <p:spPr>
          <a:xfrm>
            <a:off x="1071770" y="2504293"/>
            <a:ext cx="5547304" cy="262123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(b &gt;= a &amp;&amp; b &gt;= c)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情况</a:t>
            </a:r>
            <a:r>
              <a:rPr lang="en-US" altLang="zh-CN" dirty="0">
                <a:solidFill>
                  <a:srgbClr val="008000"/>
                </a:solidFill>
                <a:latin typeface="Consolas" panose="020B0609020204030204" pitchFamily="49" charset="0"/>
              </a:rPr>
              <a:t>B</a:t>
            </a:r>
            <a:r>
              <a:rPr lang="zh-CN" altLang="en-US" dirty="0">
                <a:solidFill>
                  <a:srgbClr val="008000"/>
                </a:solidFill>
                <a:latin typeface="Consolas" panose="020B0609020204030204" pitchFamily="49" charset="0"/>
              </a:rPr>
              <a:t>：</a:t>
            </a:r>
            <a:r>
              <a:rPr lang="en-US" altLang="zh-CN" dirty="0">
                <a:solidFill>
                  <a:srgbClr val="008000"/>
                </a:solidFill>
                <a:latin typeface="Consolas" panose="020B0609020204030204" pitchFamily="49" charset="0"/>
              </a:rPr>
              <a:t>b</a:t>
            </a:r>
            <a:r>
              <a:rPr lang="zh-CN" altLang="en-US" dirty="0">
                <a:solidFill>
                  <a:srgbClr val="008000"/>
                </a:solidFill>
                <a:latin typeface="Consolas" panose="020B0609020204030204" pitchFamily="49" charset="0"/>
              </a:rPr>
              <a:t>是最大的数</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第二层判断：剩下的 </a:t>
            </a:r>
            <a:r>
              <a:rPr lang="en-US" altLang="zh-CN" dirty="0">
                <a:solidFill>
                  <a:srgbClr val="008000"/>
                </a:solidFill>
                <a:latin typeface="Consolas" panose="020B0609020204030204" pitchFamily="49" charset="0"/>
              </a:rPr>
              <a:t>a </a:t>
            </a:r>
            <a:r>
              <a:rPr lang="zh-CN" altLang="en-US" dirty="0">
                <a:solidFill>
                  <a:srgbClr val="008000"/>
                </a:solidFill>
                <a:latin typeface="Consolas" panose="020B0609020204030204" pitchFamily="49" charset="0"/>
              </a:rPr>
              <a:t>和 </a:t>
            </a:r>
            <a:r>
              <a:rPr lang="en-US" altLang="zh-CN" dirty="0">
                <a:solidFill>
                  <a:srgbClr val="008000"/>
                </a:solidFill>
                <a:latin typeface="Consolas" panose="020B0609020204030204" pitchFamily="49" charset="0"/>
              </a:rPr>
              <a:t>c </a:t>
            </a:r>
            <a:r>
              <a:rPr lang="zh-CN" altLang="en-US" dirty="0">
                <a:solidFill>
                  <a:srgbClr val="008000"/>
                </a:solidFill>
                <a:latin typeface="Consolas" panose="020B0609020204030204" pitchFamily="49" charset="0"/>
              </a:rPr>
              <a:t>谁大？</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 &gt;= c)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c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a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b;</a:t>
            </a:r>
          </a:p>
          <a:p>
            <a:r>
              <a:rPr lang="en-US" altLang="zh-CN" dirty="0">
                <a:solidFill>
                  <a:srgbClr val="000000"/>
                </a:solidFill>
                <a:latin typeface="Consolas" panose="020B0609020204030204" pitchFamily="49" charset="0"/>
              </a:rPr>
              <a:t>    } </a:t>
            </a:r>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c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b;</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剩下的代码接在这里</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29212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500"/>
                                        <p:tgtEl>
                                          <p:spTgt spid="2">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Effect transition="in" filter="fade">
                                      <p:cBhvr>
                                        <p:cTn id="20" dur="500"/>
                                        <p:tgtEl>
                                          <p:spTgt spid="2">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animEffect transition="in" filter="fade">
                                      <p:cBhvr>
                                        <p:cTn id="23" dur="500"/>
                                        <p:tgtEl>
                                          <p:spTgt spid="2">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Effect transition="in" filter="fade">
                                      <p:cBhvr>
                                        <p:cTn id="26" dur="500"/>
                                        <p:tgtEl>
                                          <p:spTgt spid="2">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Effect transition="in" filter="fade">
                                      <p:cBhvr>
                                        <p:cTn id="36" dur="500"/>
                                        <p:tgtEl>
                                          <p:spTgt spid="11">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
                                            <p:txEl>
                                              <p:pRg st="1" end="1"/>
                                            </p:txEl>
                                          </p:spTgt>
                                        </p:tgtEl>
                                        <p:attrNameLst>
                                          <p:attrName>style.visibility</p:attrName>
                                        </p:attrNameLst>
                                      </p:cBhvr>
                                      <p:to>
                                        <p:strVal val="visible"/>
                                      </p:to>
                                    </p:set>
                                    <p:animEffect transition="in" filter="fade">
                                      <p:cBhvr>
                                        <p:cTn id="41" dur="500"/>
                                        <p:tgtEl>
                                          <p:spTgt spid="11">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2" end="2"/>
                                            </p:txEl>
                                          </p:spTgt>
                                        </p:tgtEl>
                                        <p:attrNameLst>
                                          <p:attrName>style.visibility</p:attrName>
                                        </p:attrNameLst>
                                      </p:cBhvr>
                                      <p:to>
                                        <p:strVal val="visible"/>
                                      </p:to>
                                    </p:set>
                                    <p:animEffect transition="in" filter="fade">
                                      <p:cBhvr>
                                        <p:cTn id="46" dur="500"/>
                                        <p:tgtEl>
                                          <p:spTgt spid="11">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1">
                                            <p:txEl>
                                              <p:pRg st="3" end="3"/>
                                            </p:txEl>
                                          </p:spTgt>
                                        </p:tgtEl>
                                        <p:attrNameLst>
                                          <p:attrName>style.visibility</p:attrName>
                                        </p:attrNameLst>
                                      </p:cBhvr>
                                      <p:to>
                                        <p:strVal val="visible"/>
                                      </p:to>
                                    </p:set>
                                    <p:animEffect transition="in" filter="fade">
                                      <p:cBhvr>
                                        <p:cTn id="51" dur="500"/>
                                        <p:tgtEl>
                                          <p:spTgt spid="11">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7E09EE75-61F0-DC02-C964-FB1644EB9A21}"/>
              </a:ext>
            </a:extLst>
          </p:cNvPr>
          <p:cNvSpPr txBox="1"/>
          <p:nvPr/>
        </p:nvSpPr>
        <p:spPr>
          <a:xfrm>
            <a:off x="1071770" y="1359307"/>
            <a:ext cx="10260109" cy="581057"/>
          </a:xfrm>
          <a:prstGeom prst="rect">
            <a:avLst/>
          </a:prstGeom>
          <a:solidFill>
            <a:schemeClr val="accent2">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第四</a:t>
            </a:r>
            <a:r>
              <a:rPr lang="zh-CN" altLang="en-US" sz="2400" b="1" dirty="0">
                <a:latin typeface="Consolas" panose="020B0609020204030204" pitchFamily="49" charset="0"/>
                <a:ea typeface="微软雅黑" panose="020B0503020204020204" pitchFamily="34" charset="-122"/>
              </a:rPr>
              <a:t>步</a:t>
            </a:r>
            <a:r>
              <a:rPr lang="zh-CN" altLang="en-US" sz="2400" b="1" dirty="0">
                <a:effectLst/>
                <a:latin typeface="Consolas" panose="020B0609020204030204" pitchFamily="49" charset="0"/>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 c</a:t>
            </a:r>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是最大的数，那剩下的 </a:t>
            </a:r>
            <a:r>
              <a:rPr lang="en-US" altLang="zh-CN" sz="2400" dirty="0">
                <a:solidFill>
                  <a:srgbClr val="C00000"/>
                </a:solidFill>
                <a:effectLst/>
                <a:latin typeface="Consolas" panose="020B0609020204030204" pitchFamily="49" charset="0"/>
                <a:ea typeface="微软雅黑" panose="020B0503020204020204" pitchFamily="34" charset="-122"/>
              </a:rPr>
              <a:t>a</a:t>
            </a:r>
            <a:r>
              <a:rPr lang="zh-CN" altLang="en-US" sz="2400" dirty="0">
                <a:effectLst/>
                <a:latin typeface="Consolas" panose="020B0609020204030204" pitchFamily="49" charset="0"/>
                <a:ea typeface="微软雅黑" panose="020B0503020204020204" pitchFamily="34" charset="-122"/>
              </a:rPr>
              <a:t> 和 </a:t>
            </a:r>
            <a:r>
              <a:rPr lang="en-US" altLang="zh-CN" sz="2400" dirty="0">
                <a:solidFill>
                  <a:srgbClr val="C00000"/>
                </a:solidFill>
                <a:effectLst/>
                <a:latin typeface="Consolas" panose="020B0609020204030204" pitchFamily="49" charset="0"/>
                <a:ea typeface="微软雅黑" panose="020B0503020204020204" pitchFamily="34" charset="-122"/>
              </a:rPr>
              <a:t>b</a:t>
            </a:r>
            <a:r>
              <a:rPr lang="zh-CN" altLang="en-US" sz="2400" dirty="0">
                <a:effectLst/>
                <a:latin typeface="Consolas" panose="020B0609020204030204" pitchFamily="49" charset="0"/>
                <a:ea typeface="微软雅黑" panose="020B0503020204020204" pitchFamily="34" charset="-122"/>
              </a:rPr>
              <a:t> 谁大谁小？</a:t>
            </a:r>
          </a:p>
        </p:txBody>
      </p:sp>
      <p:sp>
        <p:nvSpPr>
          <p:cNvPr id="15" name="文本框 14">
            <a:extLst>
              <a:ext uri="{FF2B5EF4-FFF2-40B4-BE49-F238E27FC236}">
                <a16:creationId xmlns:a16="http://schemas.microsoft.com/office/drawing/2014/main" id="{B4E377BE-7EB9-B3B5-AC0B-02D8BC64425F}"/>
              </a:ext>
            </a:extLst>
          </p:cNvPr>
          <p:cNvSpPr txBox="1"/>
          <p:nvPr/>
        </p:nvSpPr>
        <p:spPr>
          <a:xfrm>
            <a:off x="1081709" y="5805471"/>
            <a:ext cx="10260109" cy="581057"/>
          </a:xfrm>
          <a:prstGeom prst="rect">
            <a:avLst/>
          </a:prstGeom>
          <a:solidFill>
            <a:schemeClr val="bg1">
              <a:lumMod val="95000"/>
            </a:schemeClr>
          </a:solidFill>
        </p:spPr>
        <p:txBody>
          <a:bodyPr wrap="square">
            <a:spAutoFit/>
          </a:bodyPr>
          <a:lstStyle/>
          <a:p>
            <a:pPr>
              <a:lnSpc>
                <a:spcPct val="150000"/>
              </a:lnSpc>
            </a:pPr>
            <a:r>
              <a:rPr lang="zh-CN" altLang="en-US" sz="2400" dirty="0">
                <a:latin typeface="Consolas" panose="020B0609020204030204" pitchFamily="49" charset="0"/>
                <a:ea typeface="微软雅黑" panose="020B0503020204020204" pitchFamily="34" charset="-122"/>
              </a:rPr>
              <a:t>最后再判断</a:t>
            </a:r>
            <a:r>
              <a:rPr lang="zh-CN" altLang="en-US" sz="2400" dirty="0">
                <a:effectLst/>
                <a:latin typeface="Consolas" panose="020B0609020204030204" pitchFamily="49" charset="0"/>
                <a:ea typeface="微软雅黑" panose="020B0503020204020204" pitchFamily="34" charset="-122"/>
              </a:rPr>
              <a:t>剩下的 </a:t>
            </a:r>
            <a:r>
              <a:rPr lang="en-US" altLang="zh-CN" sz="2400" dirty="0">
                <a:effectLst/>
                <a:latin typeface="Consolas" panose="020B0609020204030204" pitchFamily="49" charset="0"/>
                <a:ea typeface="微软雅黑" panose="020B0503020204020204" pitchFamily="34" charset="-122"/>
              </a:rPr>
              <a:t>a </a:t>
            </a:r>
            <a:r>
              <a:rPr lang="zh-CN" altLang="en-US" sz="2400" dirty="0">
                <a:effectLst/>
                <a:latin typeface="Consolas" panose="020B0609020204030204" pitchFamily="49" charset="0"/>
                <a:ea typeface="微软雅黑" panose="020B0503020204020204" pitchFamily="34" charset="-122"/>
              </a:rPr>
              <a:t>和 </a:t>
            </a:r>
            <a:r>
              <a:rPr lang="en-US" altLang="zh-CN" sz="2400" dirty="0">
                <a:effectLst/>
                <a:latin typeface="Consolas" panose="020B0609020204030204" pitchFamily="49" charset="0"/>
                <a:ea typeface="微软雅黑" panose="020B0503020204020204" pitchFamily="34" charset="-122"/>
              </a:rPr>
              <a:t>b </a:t>
            </a:r>
            <a:r>
              <a:rPr lang="zh-CN" altLang="en-US" sz="2400" dirty="0">
                <a:effectLst/>
                <a:latin typeface="Consolas" panose="020B0609020204030204" pitchFamily="49" charset="0"/>
                <a:ea typeface="微软雅黑" panose="020B0503020204020204" pitchFamily="34" charset="-122"/>
              </a:rPr>
              <a:t>谁大，进行输出即可。</a:t>
            </a:r>
          </a:p>
        </p:txBody>
      </p:sp>
      <p:sp>
        <p:nvSpPr>
          <p:cNvPr id="3" name="文本框 2">
            <a:extLst>
              <a:ext uri="{FF2B5EF4-FFF2-40B4-BE49-F238E27FC236}">
                <a16:creationId xmlns:a16="http://schemas.microsoft.com/office/drawing/2014/main" id="{F422BB17-27B0-B0FA-87C4-0C19E9715929}"/>
              </a:ext>
            </a:extLst>
          </p:cNvPr>
          <p:cNvSpPr txBox="1"/>
          <p:nvPr/>
        </p:nvSpPr>
        <p:spPr>
          <a:xfrm>
            <a:off x="1071770" y="2363301"/>
            <a:ext cx="5710030" cy="289822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c</a:t>
            </a:r>
            <a:r>
              <a:rPr lang="zh-CN" altLang="en-US" dirty="0">
                <a:solidFill>
                  <a:srgbClr val="008000"/>
                </a:solidFill>
                <a:latin typeface="Consolas" panose="020B0609020204030204" pitchFamily="49" charset="0"/>
              </a:rPr>
              <a:t>是最大的数</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如果</a:t>
            </a:r>
            <a:r>
              <a:rPr lang="en-US" altLang="zh-CN" dirty="0">
                <a:solidFill>
                  <a:srgbClr val="008000"/>
                </a:solidFill>
                <a:latin typeface="Consolas" panose="020B0609020204030204" pitchFamily="49" charset="0"/>
              </a:rPr>
              <a:t>a</a:t>
            </a:r>
            <a:r>
              <a:rPr lang="zh-CN" altLang="en-US" dirty="0">
                <a:solidFill>
                  <a:srgbClr val="008000"/>
                </a:solidFill>
                <a:latin typeface="Consolas" panose="020B0609020204030204" pitchFamily="49" charset="0"/>
              </a:rPr>
              <a:t>和</a:t>
            </a:r>
            <a:r>
              <a:rPr lang="en-US" altLang="zh-CN" dirty="0">
                <a:solidFill>
                  <a:srgbClr val="008000"/>
                </a:solidFill>
                <a:latin typeface="Consolas" panose="020B0609020204030204" pitchFamily="49" charset="0"/>
              </a:rPr>
              <a:t>b</a:t>
            </a:r>
            <a:r>
              <a:rPr lang="zh-CN" altLang="en-US" dirty="0">
                <a:solidFill>
                  <a:srgbClr val="008000"/>
                </a:solidFill>
                <a:latin typeface="Consolas" panose="020B0609020204030204" pitchFamily="49" charset="0"/>
              </a:rPr>
              <a:t>都不是最大，那</a:t>
            </a:r>
            <a:r>
              <a:rPr lang="en-US" altLang="zh-CN" dirty="0">
                <a:solidFill>
                  <a:srgbClr val="008000"/>
                </a:solidFill>
                <a:latin typeface="Consolas" panose="020B0609020204030204" pitchFamily="49" charset="0"/>
              </a:rPr>
              <a:t>c</a:t>
            </a:r>
            <a:r>
              <a:rPr lang="zh-CN" altLang="en-US" dirty="0">
                <a:solidFill>
                  <a:srgbClr val="008000"/>
                </a:solidFill>
                <a:latin typeface="Consolas" panose="020B0609020204030204" pitchFamily="49" charset="0"/>
              </a:rPr>
              <a:t>一定是最大</a:t>
            </a:r>
          </a:p>
          <a:p>
            <a:r>
              <a:rPr lang="zh-CN" altLang="en-US"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那剩下的 </a:t>
            </a:r>
            <a:r>
              <a:rPr lang="en-US" altLang="zh-CN" dirty="0">
                <a:solidFill>
                  <a:srgbClr val="008000"/>
                </a:solidFill>
                <a:latin typeface="Consolas" panose="020B0609020204030204" pitchFamily="49" charset="0"/>
              </a:rPr>
              <a:t>a </a:t>
            </a:r>
            <a:r>
              <a:rPr lang="zh-CN" altLang="en-US" dirty="0">
                <a:solidFill>
                  <a:srgbClr val="008000"/>
                </a:solidFill>
                <a:latin typeface="Consolas" panose="020B0609020204030204" pitchFamily="49" charset="0"/>
              </a:rPr>
              <a:t>和 </a:t>
            </a:r>
            <a:r>
              <a:rPr lang="en-US" altLang="zh-CN" dirty="0">
                <a:solidFill>
                  <a:srgbClr val="008000"/>
                </a:solidFill>
                <a:latin typeface="Consolas" panose="020B0609020204030204" pitchFamily="49" charset="0"/>
              </a:rPr>
              <a:t>b </a:t>
            </a:r>
            <a:r>
              <a:rPr lang="zh-CN" altLang="en-US" dirty="0">
                <a:solidFill>
                  <a:srgbClr val="008000"/>
                </a:solidFill>
                <a:latin typeface="Consolas" panose="020B0609020204030204" pitchFamily="49" charset="0"/>
              </a:rPr>
              <a:t>谁大？</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 &gt;= b)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b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a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c;</a:t>
            </a:r>
          </a:p>
          <a:p>
            <a:r>
              <a:rPr lang="en-US" altLang="zh-CN" dirty="0">
                <a:solidFill>
                  <a:srgbClr val="000000"/>
                </a:solidFill>
                <a:latin typeface="Consolas" panose="020B0609020204030204" pitchFamily="49" charset="0"/>
              </a:rPr>
              <a:t>    } </a:t>
            </a:r>
            <a:r>
              <a:rPr lang="en-US" altLang="zh-CN" dirty="0">
                <a:solidFill>
                  <a:srgbClr val="0000FF"/>
                </a:solidFill>
                <a:latin typeface="Consolas" panose="020B0609020204030204" pitchFamily="49" charset="0"/>
              </a:rPr>
              <a:t>else</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b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c;</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7" name="文本框 6">
            <a:extLst>
              <a:ext uri="{FF2B5EF4-FFF2-40B4-BE49-F238E27FC236}">
                <a16:creationId xmlns:a16="http://schemas.microsoft.com/office/drawing/2014/main" id="{26A6172D-848D-AEB5-9607-3BA112384DFB}"/>
              </a:ext>
            </a:extLst>
          </p:cNvPr>
          <p:cNvSpPr txBox="1"/>
          <p:nvPr/>
        </p:nvSpPr>
        <p:spPr>
          <a:xfrm>
            <a:off x="6889088" y="2000306"/>
            <a:ext cx="4419600" cy="1426865"/>
          </a:xfrm>
          <a:prstGeom prst="rect">
            <a:avLst/>
          </a:prstGeom>
          <a:solidFill>
            <a:schemeClr val="accent5">
              <a:lumMod val="20000"/>
              <a:lumOff val="80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这是程序的最后的判断</a:t>
            </a:r>
            <a:r>
              <a:rPr lang="zh-CN" altLang="en-US" sz="2000" dirty="0">
                <a:effectLst/>
                <a:latin typeface="微软雅黑" panose="020B0503020204020204" pitchFamily="34" charset="-122"/>
                <a:ea typeface="微软雅黑" panose="020B0503020204020204" pitchFamily="34" charset="-122"/>
              </a:rPr>
              <a:t>。</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en-US" altLang="zh-CN" sz="2000" dirty="0">
                <a:solidFill>
                  <a:srgbClr val="C00000"/>
                </a:solidFill>
                <a:effectLst/>
                <a:latin typeface="Consolas" panose="020B0609020204030204" pitchFamily="49" charset="0"/>
                <a:ea typeface="微软雅黑" panose="020B0503020204020204" pitchFamily="34" charset="-122"/>
              </a:rPr>
              <a:t>else</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在这里的意思是：如果上面所有 </a:t>
            </a:r>
            <a:r>
              <a:rPr lang="en-US" altLang="zh-CN" sz="2000" dirty="0">
                <a:solidFill>
                  <a:srgbClr val="C00000"/>
                </a:solidFill>
                <a:effectLst/>
                <a:latin typeface="Consolas" panose="020B0609020204030204" pitchFamily="49" charset="0"/>
                <a:ea typeface="微软雅黑" panose="020B0503020204020204" pitchFamily="34" charset="-122"/>
              </a:rPr>
              <a:t>if</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和 </a:t>
            </a:r>
            <a:r>
              <a:rPr lang="en-US" altLang="zh-CN" sz="2000" dirty="0">
                <a:solidFill>
                  <a:srgbClr val="C00000"/>
                </a:solidFill>
                <a:effectLst/>
                <a:latin typeface="Consolas" panose="020B0609020204030204" pitchFamily="49" charset="0"/>
                <a:ea typeface="微软雅黑" panose="020B0503020204020204" pitchFamily="34" charset="-122"/>
              </a:rPr>
              <a:t>else if</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的条件都不满足</a:t>
            </a:r>
            <a:r>
              <a:rPr lang="en-US" altLang="zh-CN" sz="2000" dirty="0">
                <a:effectLst/>
                <a:latin typeface="微软雅黑" panose="020B0503020204020204" pitchFamily="34" charset="-122"/>
                <a:ea typeface="微软雅黑" panose="020B0503020204020204" pitchFamily="34" charset="-122"/>
              </a:rPr>
              <a:t>……</a:t>
            </a:r>
            <a:endParaRPr lang="zh-CN" altLang="en-US" sz="2000" dirty="0">
              <a:effectLst/>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61E227ED-8CC9-5046-F0DA-21945767B782}"/>
              </a:ext>
            </a:extLst>
          </p:cNvPr>
          <p:cNvSpPr txBox="1"/>
          <p:nvPr/>
        </p:nvSpPr>
        <p:spPr>
          <a:xfrm>
            <a:off x="6889088" y="3547053"/>
            <a:ext cx="4442791" cy="2120902"/>
          </a:xfrm>
          <a:prstGeom prst="rect">
            <a:avLst/>
          </a:prstGeom>
          <a:solidFill>
            <a:schemeClr val="accent6">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如果 </a:t>
            </a:r>
            <a:r>
              <a:rPr lang="en-US" altLang="zh-CN" dirty="0">
                <a:solidFill>
                  <a:srgbClr val="C00000"/>
                </a:solidFill>
                <a:effectLst/>
                <a:latin typeface="Consolas" panose="020B0609020204030204" pitchFamily="49" charset="0"/>
                <a:ea typeface="微软雅黑" panose="020B0503020204020204" pitchFamily="34" charset="-122"/>
              </a:rPr>
              <a:t>a</a:t>
            </a:r>
            <a:r>
              <a:rPr lang="zh-CN" altLang="en-US" dirty="0">
                <a:effectLst/>
                <a:latin typeface="微软雅黑" panose="020B0503020204020204" pitchFamily="34" charset="-122"/>
                <a:ea typeface="微软雅黑" panose="020B0503020204020204" pitchFamily="34" charset="-122"/>
              </a:rPr>
              <a:t> 不是最大，</a:t>
            </a:r>
            <a:r>
              <a:rPr lang="en-US" altLang="zh-CN" dirty="0">
                <a:solidFill>
                  <a:srgbClr val="C00000"/>
                </a:solidFill>
                <a:effectLst/>
                <a:latin typeface="Consolas" panose="020B0609020204030204" pitchFamily="49" charset="0"/>
                <a:ea typeface="微软雅黑" panose="020B0503020204020204" pitchFamily="34" charset="-122"/>
              </a:rPr>
              <a:t>b</a:t>
            </a:r>
            <a:r>
              <a:rPr lang="zh-CN" altLang="en-US" dirty="0">
                <a:effectLst/>
                <a:latin typeface="微软雅黑" panose="020B0503020204020204" pitchFamily="34" charset="-122"/>
                <a:ea typeface="微软雅黑" panose="020B0503020204020204" pitchFamily="34" charset="-122"/>
              </a:rPr>
              <a:t> 也不是最大，那么</a:t>
            </a:r>
            <a:r>
              <a:rPr lang="zh-CN" altLang="en-US" dirty="0">
                <a:latin typeface="微软雅黑" panose="020B0503020204020204" pitchFamily="34" charset="-122"/>
                <a:ea typeface="微软雅黑" panose="020B0503020204020204" pitchFamily="34" charset="-122"/>
              </a:rPr>
              <a:t>最大的</a:t>
            </a:r>
            <a:r>
              <a:rPr lang="zh-CN" altLang="en-US" dirty="0">
                <a:effectLst/>
                <a:latin typeface="微软雅黑" panose="020B0503020204020204" pitchFamily="34" charset="-122"/>
                <a:ea typeface="微软雅黑" panose="020B0503020204020204" pitchFamily="34" charset="-122"/>
              </a:rPr>
              <a:t>必然是 </a:t>
            </a:r>
            <a:r>
              <a:rPr lang="en-US" altLang="zh-CN" dirty="0">
                <a:solidFill>
                  <a:srgbClr val="C00000"/>
                </a:solidFill>
                <a:effectLst/>
                <a:latin typeface="Consolas" panose="020B0609020204030204" pitchFamily="49" charset="0"/>
                <a:ea typeface="微软雅黑" panose="020B0503020204020204" pitchFamily="34" charset="-122"/>
              </a:rPr>
              <a:t>c</a:t>
            </a:r>
            <a:r>
              <a:rPr lang="zh-CN" altLang="en-US"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所以，这个 </a:t>
            </a:r>
            <a:r>
              <a:rPr lang="en-US" altLang="zh-CN" dirty="0">
                <a:solidFill>
                  <a:srgbClr val="C00000"/>
                </a:solidFill>
                <a:effectLst/>
                <a:latin typeface="Consolas" panose="020B0609020204030204" pitchFamily="49" charset="0"/>
                <a:ea typeface="微软雅黑" panose="020B0503020204020204" pitchFamily="34" charset="-122"/>
              </a:rPr>
              <a:t>else</a:t>
            </a:r>
            <a:r>
              <a:rPr lang="zh-CN" altLang="en-US" dirty="0">
                <a:effectLst/>
                <a:latin typeface="微软雅黑" panose="020B0503020204020204" pitchFamily="34" charset="-122"/>
                <a:ea typeface="微软雅黑" panose="020B0503020204020204" pitchFamily="34" charset="-122"/>
              </a:rPr>
              <a:t> 根本不需要写判断条件 </a:t>
            </a:r>
            <a:r>
              <a:rPr lang="en-US" altLang="zh-CN" dirty="0">
                <a:solidFill>
                  <a:srgbClr val="C00000"/>
                </a:solidFill>
                <a:effectLst/>
                <a:latin typeface="Consolas" panose="020B0609020204030204" pitchFamily="49" charset="0"/>
                <a:ea typeface="微软雅黑" panose="020B0503020204020204" pitchFamily="34" charset="-122"/>
              </a:rPr>
              <a:t>(c &gt;= a &amp;&amp; c &gt;= b)</a:t>
            </a:r>
            <a:r>
              <a:rPr lang="zh-CN" altLang="en-US" dirty="0">
                <a:effectLst/>
                <a:latin typeface="微软雅黑" panose="020B0503020204020204" pitchFamily="34" charset="-122"/>
                <a:ea typeface="微软雅黑" panose="020B0503020204020204" pitchFamily="34" charset="-122"/>
              </a:rPr>
              <a:t>，因为它已经是逻辑上必然的结果了。</a:t>
            </a:r>
          </a:p>
        </p:txBody>
      </p:sp>
    </p:spTree>
    <p:extLst>
      <p:ext uri="{BB962C8B-B14F-4D97-AF65-F5344CB8AC3E}">
        <p14:creationId xmlns:p14="http://schemas.microsoft.com/office/powerpoint/2010/main" val="309893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500"/>
                                        <p:tgtEl>
                                          <p:spTgt spid="3">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500"/>
                                        <p:tgtEl>
                                          <p:spTgt spid="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fade">
                                      <p:cBhvr>
                                        <p:cTn id="43" dur="500"/>
                                        <p:tgtEl>
                                          <p:spTgt spid="3">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500"/>
                                        <p:tgtEl>
                                          <p:spTgt spid="3">
                                            <p:txEl>
                                              <p:pRg st="6" end="6"/>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500"/>
                                        <p:tgtEl>
                                          <p:spTgt spid="3">
                                            <p:txEl>
                                              <p:pRg st="7" end="7"/>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500"/>
                                        <p:tgtEl>
                                          <p:spTgt spid="3">
                                            <p:txEl>
                                              <p:pRg st="8" end="8"/>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5" name="文本框 4">
            <a:extLst>
              <a:ext uri="{FF2B5EF4-FFF2-40B4-BE49-F238E27FC236}">
                <a16:creationId xmlns:a16="http://schemas.microsoft.com/office/drawing/2014/main" id="{318A946F-EDA0-518C-20E1-D9101908251C}"/>
              </a:ext>
            </a:extLst>
          </p:cNvPr>
          <p:cNvSpPr txBox="1"/>
          <p:nvPr/>
        </p:nvSpPr>
        <p:spPr>
          <a:xfrm>
            <a:off x="5791200" y="1934399"/>
            <a:ext cx="5638800" cy="4289188"/>
          </a:xfrm>
          <a:prstGeom prst="rect">
            <a:avLst/>
          </a:prstGeom>
          <a:solidFill>
            <a:schemeClr val="bg1">
              <a:lumMod val="95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嵌套分支的代码，有点像一个分类系统：</a:t>
            </a:r>
          </a:p>
          <a:p>
            <a:pPr indent="-342900">
              <a:lnSpc>
                <a:spcPct val="15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外层的 </a:t>
            </a:r>
            <a:r>
              <a:rPr lang="en-US" altLang="zh-CN" sz="2000" dirty="0">
                <a:solidFill>
                  <a:srgbClr val="C00000"/>
                </a:solidFill>
                <a:effectLst/>
                <a:latin typeface="Consolas" panose="020B0609020204030204" pitchFamily="49" charset="0"/>
                <a:ea typeface="微软雅黑" panose="020B0503020204020204" pitchFamily="34" charset="-122"/>
              </a:rPr>
              <a:t>if- else if -else</a:t>
            </a:r>
            <a:r>
              <a:rPr lang="zh-CN" altLang="en-US" sz="2000" dirty="0">
                <a:effectLst/>
                <a:latin typeface="Consolas" panose="020B0609020204030204" pitchFamily="49" charset="0"/>
                <a:ea typeface="微软雅黑" panose="020B0503020204020204" pitchFamily="34" charset="-122"/>
              </a:rPr>
              <a:t> 负责进行宏观分类（找出最大的数是谁）。</a:t>
            </a:r>
          </a:p>
          <a:p>
            <a:pPr indent="-342900">
              <a:lnSpc>
                <a:spcPct val="150000"/>
              </a:lnSpc>
              <a:buClr>
                <a:srgbClr val="000000"/>
              </a:buClr>
              <a:buFont typeface="微软雅黑" panose="020B0503020204020204" pitchFamily="34" charset="-122"/>
              <a:buAutoNum type="arabicPeriod"/>
            </a:pPr>
            <a:r>
              <a:rPr lang="zh-CN" altLang="en-US" sz="2000" dirty="0">
                <a:latin typeface="Consolas" panose="020B0609020204030204" pitchFamily="49" charset="0"/>
                <a:ea typeface="微软雅黑" panose="020B0503020204020204" pitchFamily="34" charset="-122"/>
              </a:rPr>
              <a:t>而</a:t>
            </a:r>
            <a:r>
              <a:rPr lang="zh-CN" altLang="en-US" sz="2000" dirty="0">
                <a:effectLst/>
                <a:latin typeface="Consolas" panose="020B0609020204030204" pitchFamily="49" charset="0"/>
                <a:ea typeface="微软雅黑" panose="020B0503020204020204" pitchFamily="34" charset="-122"/>
              </a:rPr>
              <a:t>分支内部的 </a:t>
            </a:r>
            <a:r>
              <a:rPr lang="en-US" altLang="zh-CN" sz="2000" dirty="0">
                <a:solidFill>
                  <a:srgbClr val="C00000"/>
                </a:solidFill>
                <a:effectLst/>
                <a:latin typeface="Consolas" panose="020B0609020204030204" pitchFamily="49" charset="0"/>
                <a:ea typeface="微软雅黑" panose="020B0503020204020204" pitchFamily="34" charset="-122"/>
              </a:rPr>
              <a:t>if-else</a:t>
            </a:r>
            <a:r>
              <a:rPr lang="zh-CN" altLang="en-US" sz="2000" dirty="0">
                <a:effectLst/>
                <a:latin typeface="Consolas" panose="020B0609020204030204" pitchFamily="49" charset="0"/>
                <a:ea typeface="微软雅黑" panose="020B0503020204020204" pitchFamily="34" charset="-122"/>
              </a:rPr>
              <a:t> 在宏观分类确定的前提下，进行微观排序</a:t>
            </a:r>
            <a:r>
              <a:rPr lang="en-US" altLang="zh-CN" sz="2000" dirty="0">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排序好剩下的两个数</a:t>
            </a:r>
            <a:r>
              <a:rPr lang="en-US" altLang="zh-CN" sz="2000" dirty="0">
                <a:latin typeface="Consolas" panose="020B0609020204030204" pitchFamily="49" charset="0"/>
                <a:ea typeface="微软雅黑" panose="020B0503020204020204" pitchFamily="34" charset="-122"/>
              </a:rPr>
              <a:t>)</a:t>
            </a:r>
            <a:endParaRPr lang="zh-CN" altLang="en-US"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这种层层深入、化整为零的思维方式是编程中解决复杂问题的一个核心思想。</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而对于嵌套分支，代码一定要做好</a:t>
            </a:r>
            <a:r>
              <a:rPr lang="zh-CN" altLang="en-US" sz="2000" b="1" dirty="0">
                <a:effectLst/>
                <a:latin typeface="Consolas" panose="020B0609020204030204" pitchFamily="49" charset="0"/>
                <a:ea typeface="微软雅黑" panose="020B0503020204020204" pitchFamily="34" charset="-122"/>
              </a:rPr>
              <a:t>缩进</a:t>
            </a:r>
            <a:r>
              <a:rPr lang="zh-CN" altLang="en-US" sz="2000" dirty="0">
                <a:effectLst/>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能</a:t>
            </a:r>
            <a:r>
              <a:rPr lang="zh-CN" altLang="en-US" sz="2000" dirty="0">
                <a:effectLst/>
                <a:latin typeface="Consolas" panose="020B0609020204030204" pitchFamily="49" charset="0"/>
                <a:ea typeface="微软雅黑" panose="020B0503020204020204" pitchFamily="34" charset="-122"/>
              </a:rPr>
              <a:t>帮助我们用看清楚这种层次结构。</a:t>
            </a:r>
          </a:p>
        </p:txBody>
      </p:sp>
      <p:sp>
        <p:nvSpPr>
          <p:cNvPr id="6" name="文本框 5">
            <a:extLst>
              <a:ext uri="{FF2B5EF4-FFF2-40B4-BE49-F238E27FC236}">
                <a16:creationId xmlns:a16="http://schemas.microsoft.com/office/drawing/2014/main" id="{C2D39D74-F939-EADD-A73C-C4DBA909B178}"/>
              </a:ext>
            </a:extLst>
          </p:cNvPr>
          <p:cNvSpPr txBox="1"/>
          <p:nvPr/>
        </p:nvSpPr>
        <p:spPr>
          <a:xfrm>
            <a:off x="748748" y="1934399"/>
            <a:ext cx="4953000" cy="4314001"/>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1600" dirty="0">
                <a:solidFill>
                  <a:srgbClr val="0000FF"/>
                </a:solidFill>
                <a:latin typeface="Consolas" panose="020B0609020204030204" pitchFamily="49" charset="0"/>
              </a:rPr>
              <a:t>if</a:t>
            </a:r>
            <a:r>
              <a:rPr lang="en-US" altLang="zh-CN" sz="1600" dirty="0">
                <a:solidFill>
                  <a:srgbClr val="000000"/>
                </a:solidFill>
                <a:latin typeface="Consolas" panose="020B0609020204030204" pitchFamily="49" charset="0"/>
              </a:rPr>
              <a:t> (a &gt;= b &amp;&amp; a &gt;= c) {</a:t>
            </a:r>
          </a:p>
          <a:p>
            <a:r>
              <a:rPr lang="en-US" altLang="zh-CN" sz="1600" dirty="0">
                <a:solidFill>
                  <a:srgbClr val="000000"/>
                </a:solidFill>
                <a:latin typeface="Consolas" panose="020B0609020204030204" pitchFamily="49" charset="0"/>
              </a:rPr>
              <a:t>    </a:t>
            </a:r>
            <a:r>
              <a:rPr lang="en-US" altLang="zh-CN" sz="1600" dirty="0">
                <a:solidFill>
                  <a:srgbClr val="008000"/>
                </a:solidFill>
                <a:latin typeface="Consolas" panose="020B0609020204030204" pitchFamily="49" charset="0"/>
              </a:rPr>
              <a:t>// a</a:t>
            </a:r>
            <a:r>
              <a:rPr lang="zh-CN" altLang="en-US" sz="1600" dirty="0">
                <a:solidFill>
                  <a:srgbClr val="008000"/>
                </a:solidFill>
                <a:latin typeface="Consolas" panose="020B0609020204030204" pitchFamily="49" charset="0"/>
              </a:rPr>
              <a:t>是最大的数：剩下的 </a:t>
            </a:r>
            <a:r>
              <a:rPr lang="en-US" altLang="zh-CN" sz="1600" dirty="0">
                <a:solidFill>
                  <a:srgbClr val="008000"/>
                </a:solidFill>
                <a:latin typeface="Consolas" panose="020B0609020204030204" pitchFamily="49" charset="0"/>
              </a:rPr>
              <a:t>b </a:t>
            </a:r>
            <a:r>
              <a:rPr lang="zh-CN" altLang="en-US" sz="1600" dirty="0">
                <a:solidFill>
                  <a:srgbClr val="008000"/>
                </a:solidFill>
                <a:latin typeface="Consolas" panose="020B0609020204030204" pitchFamily="49" charset="0"/>
              </a:rPr>
              <a:t>和 </a:t>
            </a:r>
            <a:r>
              <a:rPr lang="en-US" altLang="zh-CN" sz="1600" dirty="0">
                <a:solidFill>
                  <a:srgbClr val="008000"/>
                </a:solidFill>
                <a:latin typeface="Consolas" panose="020B0609020204030204" pitchFamily="49" charset="0"/>
              </a:rPr>
              <a:t>c </a:t>
            </a:r>
            <a:r>
              <a:rPr lang="zh-CN" altLang="en-US" sz="1600" dirty="0">
                <a:solidFill>
                  <a:srgbClr val="008000"/>
                </a:solidFill>
                <a:latin typeface="Consolas" panose="020B0609020204030204" pitchFamily="49" charset="0"/>
              </a:rPr>
              <a:t>谁大？</a:t>
            </a:r>
          </a:p>
          <a:p>
            <a:r>
              <a:rPr lang="zh-CN" altLang="en-US" sz="1600" dirty="0">
                <a:solidFill>
                  <a:srgbClr val="000000"/>
                </a:solidFill>
                <a:latin typeface="Consolas" panose="020B0609020204030204" pitchFamily="49" charset="0"/>
              </a:rPr>
              <a:t>    </a:t>
            </a:r>
            <a:r>
              <a:rPr lang="en-US" altLang="zh-CN" sz="1600" dirty="0">
                <a:solidFill>
                  <a:srgbClr val="0000FF"/>
                </a:solidFill>
                <a:latin typeface="Consolas" panose="020B0609020204030204" pitchFamily="49" charset="0"/>
              </a:rPr>
              <a:t>if</a:t>
            </a:r>
            <a:r>
              <a:rPr lang="en-US" altLang="zh-CN" sz="1600" dirty="0">
                <a:solidFill>
                  <a:srgbClr val="000000"/>
                </a:solidFill>
                <a:latin typeface="Consolas" panose="020B0609020204030204" pitchFamily="49" charset="0"/>
              </a:rPr>
              <a:t> (b &gt;= c) {</a:t>
            </a:r>
          </a:p>
          <a:p>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cout</a:t>
            </a:r>
            <a:r>
              <a:rPr lang="en-US" altLang="zh-CN" sz="1600" dirty="0">
                <a:solidFill>
                  <a:srgbClr val="000000"/>
                </a:solidFill>
                <a:latin typeface="Consolas" panose="020B0609020204030204" pitchFamily="49" charset="0"/>
              </a:rPr>
              <a:t> &lt;&lt; c &lt;&lt; </a:t>
            </a:r>
            <a:r>
              <a:rPr lang="en-US" altLang="zh-CN" sz="1600" dirty="0">
                <a:solidFill>
                  <a:srgbClr val="A31515"/>
                </a:solidFill>
                <a:latin typeface="Consolas" panose="020B0609020204030204" pitchFamily="49" charset="0"/>
              </a:rPr>
              <a:t>" "</a:t>
            </a:r>
            <a:r>
              <a:rPr lang="en-US" altLang="zh-CN" sz="1600" dirty="0">
                <a:solidFill>
                  <a:srgbClr val="000000"/>
                </a:solidFill>
                <a:latin typeface="Consolas" panose="020B0609020204030204" pitchFamily="49" charset="0"/>
              </a:rPr>
              <a:t> &lt;&lt; b &lt;&lt; </a:t>
            </a:r>
            <a:r>
              <a:rPr lang="en-US" altLang="zh-CN" sz="1600" dirty="0">
                <a:solidFill>
                  <a:srgbClr val="A31515"/>
                </a:solidFill>
                <a:latin typeface="Consolas" panose="020B0609020204030204" pitchFamily="49" charset="0"/>
              </a:rPr>
              <a:t>" "</a:t>
            </a:r>
            <a:r>
              <a:rPr lang="en-US" altLang="zh-CN" sz="1600" dirty="0">
                <a:solidFill>
                  <a:srgbClr val="000000"/>
                </a:solidFill>
                <a:latin typeface="Consolas" panose="020B0609020204030204" pitchFamily="49" charset="0"/>
              </a:rPr>
              <a:t> &lt;&lt; a;</a:t>
            </a:r>
          </a:p>
          <a:p>
            <a:r>
              <a:rPr lang="en-US" altLang="zh-CN" sz="1600" dirty="0">
                <a:solidFill>
                  <a:srgbClr val="000000"/>
                </a:solidFill>
                <a:latin typeface="Consolas" panose="020B0609020204030204" pitchFamily="49" charset="0"/>
              </a:rPr>
              <a:t>    } </a:t>
            </a:r>
            <a:r>
              <a:rPr lang="en-US" altLang="zh-CN" sz="1600" dirty="0">
                <a:solidFill>
                  <a:srgbClr val="0000FF"/>
                </a:solidFill>
                <a:latin typeface="Consolas" panose="020B0609020204030204" pitchFamily="49" charset="0"/>
              </a:rPr>
              <a:t>else</a:t>
            </a:r>
            <a:r>
              <a:rPr lang="en-US" altLang="zh-CN" sz="1600" dirty="0">
                <a:solidFill>
                  <a:srgbClr val="000000"/>
                </a:solidFill>
                <a:latin typeface="Consolas" panose="020B0609020204030204" pitchFamily="49" charset="0"/>
              </a:rPr>
              <a:t> {</a:t>
            </a:r>
          </a:p>
          <a:p>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cout</a:t>
            </a:r>
            <a:r>
              <a:rPr lang="en-US" altLang="zh-CN" sz="1600" dirty="0">
                <a:solidFill>
                  <a:srgbClr val="000000"/>
                </a:solidFill>
                <a:latin typeface="Consolas" panose="020B0609020204030204" pitchFamily="49" charset="0"/>
              </a:rPr>
              <a:t> &lt;&lt; b &lt;&lt; </a:t>
            </a:r>
            <a:r>
              <a:rPr lang="en-US" altLang="zh-CN" sz="1600" dirty="0">
                <a:solidFill>
                  <a:srgbClr val="A31515"/>
                </a:solidFill>
                <a:latin typeface="Consolas" panose="020B0609020204030204" pitchFamily="49" charset="0"/>
              </a:rPr>
              <a:t>" "</a:t>
            </a:r>
            <a:r>
              <a:rPr lang="en-US" altLang="zh-CN" sz="1600" dirty="0">
                <a:solidFill>
                  <a:srgbClr val="000000"/>
                </a:solidFill>
                <a:latin typeface="Consolas" panose="020B0609020204030204" pitchFamily="49" charset="0"/>
              </a:rPr>
              <a:t> &lt;&lt; c &lt;&lt; </a:t>
            </a:r>
            <a:r>
              <a:rPr lang="en-US" altLang="zh-CN" sz="1600" dirty="0">
                <a:solidFill>
                  <a:srgbClr val="A31515"/>
                </a:solidFill>
                <a:latin typeface="Consolas" panose="020B0609020204030204" pitchFamily="49" charset="0"/>
              </a:rPr>
              <a:t>" "</a:t>
            </a:r>
            <a:r>
              <a:rPr lang="en-US" altLang="zh-CN" sz="1600" dirty="0">
                <a:solidFill>
                  <a:srgbClr val="000000"/>
                </a:solidFill>
                <a:latin typeface="Consolas" panose="020B0609020204030204" pitchFamily="49" charset="0"/>
              </a:rPr>
              <a:t> &lt;&lt; a;</a:t>
            </a:r>
          </a:p>
          <a:p>
            <a:r>
              <a:rPr lang="en-US" altLang="zh-CN" sz="1600" dirty="0">
                <a:solidFill>
                  <a:srgbClr val="000000"/>
                </a:solidFill>
                <a:latin typeface="Consolas" panose="020B0609020204030204" pitchFamily="49" charset="0"/>
              </a:rPr>
              <a:t>    }</a:t>
            </a:r>
          </a:p>
          <a:p>
            <a:r>
              <a:rPr lang="en-US" altLang="zh-CN" sz="1600" dirty="0">
                <a:solidFill>
                  <a:srgbClr val="000000"/>
                </a:solidFill>
                <a:latin typeface="Consolas" panose="020B0609020204030204" pitchFamily="49" charset="0"/>
              </a:rPr>
              <a:t>} </a:t>
            </a:r>
          </a:p>
          <a:p>
            <a:r>
              <a:rPr lang="en-US" altLang="zh-CN" sz="1600" dirty="0">
                <a:solidFill>
                  <a:srgbClr val="0000FF"/>
                </a:solidFill>
                <a:latin typeface="Consolas" panose="020B0609020204030204" pitchFamily="49" charset="0"/>
              </a:rPr>
              <a:t>else</a:t>
            </a:r>
            <a:r>
              <a:rPr lang="en-US" altLang="zh-CN" sz="1600" dirty="0">
                <a:solidFill>
                  <a:srgbClr val="000000"/>
                </a:solidFill>
                <a:latin typeface="Consolas" panose="020B0609020204030204" pitchFamily="49" charset="0"/>
              </a:rPr>
              <a:t> </a:t>
            </a:r>
            <a:r>
              <a:rPr lang="en-US" altLang="zh-CN" sz="1600" dirty="0">
                <a:solidFill>
                  <a:srgbClr val="0000FF"/>
                </a:solidFill>
                <a:latin typeface="Consolas" panose="020B0609020204030204" pitchFamily="49" charset="0"/>
              </a:rPr>
              <a:t>if</a:t>
            </a:r>
            <a:r>
              <a:rPr lang="en-US" altLang="zh-CN" sz="1600" dirty="0">
                <a:solidFill>
                  <a:srgbClr val="000000"/>
                </a:solidFill>
                <a:latin typeface="Consolas" panose="020B0609020204030204" pitchFamily="49" charset="0"/>
              </a:rPr>
              <a:t> (b &gt;= a &amp;&amp; b &gt;= c) {</a:t>
            </a:r>
          </a:p>
          <a:p>
            <a:r>
              <a:rPr lang="en-US" altLang="zh-CN" sz="1600" dirty="0">
                <a:solidFill>
                  <a:srgbClr val="000000"/>
                </a:solidFill>
                <a:latin typeface="Consolas" panose="020B0609020204030204" pitchFamily="49" charset="0"/>
              </a:rPr>
              <a:t>    </a:t>
            </a:r>
            <a:r>
              <a:rPr lang="en-US" altLang="zh-CN" sz="1600" dirty="0">
                <a:solidFill>
                  <a:srgbClr val="008000"/>
                </a:solidFill>
                <a:latin typeface="Consolas" panose="020B0609020204030204" pitchFamily="49" charset="0"/>
              </a:rPr>
              <a:t>// b</a:t>
            </a:r>
            <a:r>
              <a:rPr lang="zh-CN" altLang="en-US" sz="1600" dirty="0">
                <a:solidFill>
                  <a:srgbClr val="008000"/>
                </a:solidFill>
                <a:latin typeface="Consolas" panose="020B0609020204030204" pitchFamily="49" charset="0"/>
              </a:rPr>
              <a:t>是最大的数：剩下的 </a:t>
            </a:r>
            <a:r>
              <a:rPr lang="en-US" altLang="zh-CN" sz="1600" dirty="0">
                <a:solidFill>
                  <a:srgbClr val="008000"/>
                </a:solidFill>
                <a:latin typeface="Consolas" panose="020B0609020204030204" pitchFamily="49" charset="0"/>
              </a:rPr>
              <a:t>a </a:t>
            </a:r>
            <a:r>
              <a:rPr lang="zh-CN" altLang="en-US" sz="1600" dirty="0">
                <a:solidFill>
                  <a:srgbClr val="008000"/>
                </a:solidFill>
                <a:latin typeface="Consolas" panose="020B0609020204030204" pitchFamily="49" charset="0"/>
              </a:rPr>
              <a:t>和 </a:t>
            </a:r>
            <a:r>
              <a:rPr lang="en-US" altLang="zh-CN" sz="1600" dirty="0">
                <a:solidFill>
                  <a:srgbClr val="008000"/>
                </a:solidFill>
                <a:latin typeface="Consolas" panose="020B0609020204030204" pitchFamily="49" charset="0"/>
              </a:rPr>
              <a:t>c </a:t>
            </a:r>
            <a:r>
              <a:rPr lang="zh-CN" altLang="en-US" sz="1600" dirty="0">
                <a:solidFill>
                  <a:srgbClr val="008000"/>
                </a:solidFill>
                <a:latin typeface="Consolas" panose="020B0609020204030204" pitchFamily="49" charset="0"/>
              </a:rPr>
              <a:t>谁大？</a:t>
            </a:r>
          </a:p>
          <a:p>
            <a:r>
              <a:rPr lang="zh-CN" altLang="en-US" sz="1600" dirty="0">
                <a:solidFill>
                  <a:srgbClr val="000000"/>
                </a:solidFill>
                <a:latin typeface="Consolas" panose="020B0609020204030204" pitchFamily="49" charset="0"/>
              </a:rPr>
              <a:t>    </a:t>
            </a:r>
            <a:r>
              <a:rPr lang="en-US" altLang="zh-CN" sz="1600" dirty="0">
                <a:solidFill>
                  <a:srgbClr val="0000FF"/>
                </a:solidFill>
                <a:latin typeface="Consolas" panose="020B0609020204030204" pitchFamily="49" charset="0"/>
              </a:rPr>
              <a:t>if</a:t>
            </a:r>
            <a:r>
              <a:rPr lang="en-US" altLang="zh-CN" sz="1600" dirty="0">
                <a:solidFill>
                  <a:srgbClr val="000000"/>
                </a:solidFill>
                <a:latin typeface="Consolas" panose="020B0609020204030204" pitchFamily="49" charset="0"/>
              </a:rPr>
              <a:t> (a &gt;= c) {</a:t>
            </a:r>
          </a:p>
          <a:p>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cout</a:t>
            </a:r>
            <a:r>
              <a:rPr lang="en-US" altLang="zh-CN" sz="1600" dirty="0">
                <a:solidFill>
                  <a:srgbClr val="000000"/>
                </a:solidFill>
                <a:latin typeface="Consolas" panose="020B0609020204030204" pitchFamily="49" charset="0"/>
              </a:rPr>
              <a:t> &lt;&lt; c &lt;&lt; </a:t>
            </a:r>
            <a:r>
              <a:rPr lang="en-US" altLang="zh-CN" sz="1600" dirty="0">
                <a:solidFill>
                  <a:srgbClr val="A31515"/>
                </a:solidFill>
                <a:latin typeface="Consolas" panose="020B0609020204030204" pitchFamily="49" charset="0"/>
              </a:rPr>
              <a:t>" "</a:t>
            </a:r>
            <a:r>
              <a:rPr lang="en-US" altLang="zh-CN" sz="1600" dirty="0">
                <a:solidFill>
                  <a:srgbClr val="000000"/>
                </a:solidFill>
                <a:latin typeface="Consolas" panose="020B0609020204030204" pitchFamily="49" charset="0"/>
              </a:rPr>
              <a:t> &lt;&lt; a &lt;&lt; </a:t>
            </a:r>
            <a:r>
              <a:rPr lang="en-US" altLang="zh-CN" sz="1600" dirty="0">
                <a:solidFill>
                  <a:srgbClr val="A31515"/>
                </a:solidFill>
                <a:latin typeface="Consolas" panose="020B0609020204030204" pitchFamily="49" charset="0"/>
              </a:rPr>
              <a:t>" "</a:t>
            </a:r>
            <a:r>
              <a:rPr lang="en-US" altLang="zh-CN" sz="1600" dirty="0">
                <a:solidFill>
                  <a:srgbClr val="000000"/>
                </a:solidFill>
                <a:latin typeface="Consolas" panose="020B0609020204030204" pitchFamily="49" charset="0"/>
              </a:rPr>
              <a:t> &lt;&lt; b;</a:t>
            </a:r>
          </a:p>
          <a:p>
            <a:r>
              <a:rPr lang="en-US" altLang="zh-CN" sz="1600" dirty="0">
                <a:solidFill>
                  <a:srgbClr val="000000"/>
                </a:solidFill>
                <a:latin typeface="Consolas" panose="020B0609020204030204" pitchFamily="49" charset="0"/>
              </a:rPr>
              <a:t>    } </a:t>
            </a:r>
            <a:r>
              <a:rPr lang="en-US" altLang="zh-CN" sz="1600" dirty="0">
                <a:solidFill>
                  <a:srgbClr val="0000FF"/>
                </a:solidFill>
                <a:latin typeface="Consolas" panose="020B0609020204030204" pitchFamily="49" charset="0"/>
              </a:rPr>
              <a:t>else</a:t>
            </a:r>
            <a:r>
              <a:rPr lang="en-US" altLang="zh-CN" sz="1600" dirty="0">
                <a:solidFill>
                  <a:srgbClr val="000000"/>
                </a:solidFill>
                <a:latin typeface="Consolas" panose="020B0609020204030204" pitchFamily="49" charset="0"/>
              </a:rPr>
              <a:t> {</a:t>
            </a:r>
          </a:p>
          <a:p>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cout</a:t>
            </a:r>
            <a:r>
              <a:rPr lang="en-US" altLang="zh-CN" sz="1600" dirty="0">
                <a:solidFill>
                  <a:srgbClr val="000000"/>
                </a:solidFill>
                <a:latin typeface="Consolas" panose="020B0609020204030204" pitchFamily="49" charset="0"/>
              </a:rPr>
              <a:t> &lt;&lt; a &lt;&lt; </a:t>
            </a:r>
            <a:r>
              <a:rPr lang="en-US" altLang="zh-CN" sz="1600" dirty="0">
                <a:solidFill>
                  <a:srgbClr val="A31515"/>
                </a:solidFill>
                <a:latin typeface="Consolas" panose="020B0609020204030204" pitchFamily="49" charset="0"/>
              </a:rPr>
              <a:t>" "</a:t>
            </a:r>
            <a:r>
              <a:rPr lang="en-US" altLang="zh-CN" sz="1600" dirty="0">
                <a:solidFill>
                  <a:srgbClr val="000000"/>
                </a:solidFill>
                <a:latin typeface="Consolas" panose="020B0609020204030204" pitchFamily="49" charset="0"/>
              </a:rPr>
              <a:t> &lt;&lt; c &lt;&lt; </a:t>
            </a:r>
            <a:r>
              <a:rPr lang="en-US" altLang="zh-CN" sz="1600" dirty="0">
                <a:solidFill>
                  <a:srgbClr val="A31515"/>
                </a:solidFill>
                <a:latin typeface="Consolas" panose="020B0609020204030204" pitchFamily="49" charset="0"/>
              </a:rPr>
              <a:t>" "</a:t>
            </a:r>
            <a:r>
              <a:rPr lang="en-US" altLang="zh-CN" sz="1600" dirty="0">
                <a:solidFill>
                  <a:srgbClr val="000000"/>
                </a:solidFill>
                <a:latin typeface="Consolas" panose="020B0609020204030204" pitchFamily="49" charset="0"/>
              </a:rPr>
              <a:t> &lt;&lt; b;</a:t>
            </a:r>
          </a:p>
          <a:p>
            <a:r>
              <a:rPr lang="en-US" altLang="zh-CN" sz="1600" dirty="0">
                <a:solidFill>
                  <a:srgbClr val="000000"/>
                </a:solidFill>
                <a:latin typeface="Consolas" panose="020B0609020204030204" pitchFamily="49" charset="0"/>
              </a:rPr>
              <a:t>    }</a:t>
            </a:r>
          </a:p>
          <a:p>
            <a:r>
              <a:rPr lang="en-US" altLang="zh-CN" sz="1600" dirty="0">
                <a:solidFill>
                  <a:srgbClr val="000000"/>
                </a:solidFill>
                <a:latin typeface="Consolas" panose="020B0609020204030204" pitchFamily="49" charset="0"/>
              </a:rPr>
              <a:t>}</a:t>
            </a:r>
          </a:p>
          <a:p>
            <a:r>
              <a:rPr lang="en-US" altLang="zh-CN" sz="1600" dirty="0">
                <a:solidFill>
                  <a:srgbClr val="000000"/>
                </a:solidFill>
                <a:latin typeface="Consolas" panose="020B0609020204030204" pitchFamily="49" charset="0"/>
              </a:rPr>
              <a:t>...</a:t>
            </a:r>
            <a:r>
              <a:rPr lang="zh-CN" altLang="en-US" sz="1600" dirty="0">
                <a:solidFill>
                  <a:srgbClr val="000000"/>
                </a:solidFill>
                <a:latin typeface="Consolas" panose="020B0609020204030204" pitchFamily="49" charset="0"/>
              </a:rPr>
              <a:t>下方代码省略</a:t>
            </a:r>
          </a:p>
        </p:txBody>
      </p:sp>
      <p:sp>
        <p:nvSpPr>
          <p:cNvPr id="3" name="文本框 2">
            <a:extLst>
              <a:ext uri="{FF2B5EF4-FFF2-40B4-BE49-F238E27FC236}">
                <a16:creationId xmlns:a16="http://schemas.microsoft.com/office/drawing/2014/main" id="{CA16249F-716F-AFF1-117D-25BF9EEF240D}"/>
              </a:ext>
            </a:extLst>
          </p:cNvPr>
          <p:cNvSpPr txBox="1"/>
          <p:nvPr/>
        </p:nvSpPr>
        <p:spPr>
          <a:xfrm>
            <a:off x="748748" y="1371600"/>
            <a:ext cx="1797878" cy="461665"/>
          </a:xfrm>
          <a:prstGeom prst="rect">
            <a:avLst/>
          </a:prstGeom>
          <a:solidFill>
            <a:schemeClr val="accent5">
              <a:lumMod val="20000"/>
              <a:lumOff val="80000"/>
            </a:schemeClr>
          </a:solidFill>
        </p:spPr>
        <p:txBody>
          <a:bodyPr wrap="square">
            <a:spAutoFit/>
          </a:bodyPr>
          <a:lstStyle/>
          <a:p>
            <a:r>
              <a:rPr lang="zh-CN" altLang="en-US" sz="2400" b="1" dirty="0">
                <a:effectLst/>
                <a:latin typeface="Consolas" panose="020B0609020204030204" pitchFamily="49" charset="0"/>
                <a:ea typeface="微软雅黑" panose="020B0503020204020204" pitchFamily="34" charset="-122"/>
              </a:rPr>
              <a:t>代码总览：</a:t>
            </a:r>
            <a:endParaRPr lang="zh-CN" altLang="en-US" sz="2400" b="1" dirty="0"/>
          </a:p>
        </p:txBody>
      </p:sp>
    </p:spTree>
    <p:extLst>
      <p:ext uri="{BB962C8B-B14F-4D97-AF65-F5344CB8AC3E}">
        <p14:creationId xmlns:p14="http://schemas.microsoft.com/office/powerpoint/2010/main" val="275246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11" name="文本框 10">
            <a:extLst>
              <a:ext uri="{FF2B5EF4-FFF2-40B4-BE49-F238E27FC236}">
                <a16:creationId xmlns:a16="http://schemas.microsoft.com/office/drawing/2014/main" id="{9D246904-B2CA-A8BC-6366-26725BD6B1F1}"/>
              </a:ext>
            </a:extLst>
          </p:cNvPr>
          <p:cNvSpPr txBox="1"/>
          <p:nvPr/>
        </p:nvSpPr>
        <p:spPr>
          <a:xfrm>
            <a:off x="914400" y="2209800"/>
            <a:ext cx="10515600" cy="4074898"/>
          </a:xfrm>
          <a:prstGeom prst="rect">
            <a:avLst/>
          </a:prstGeom>
          <a:solidFill>
            <a:schemeClr val="accent5">
              <a:lumMod val="20000"/>
              <a:lumOff val="80000"/>
            </a:schemeClr>
          </a:solidFill>
        </p:spPr>
        <p:txBody>
          <a:bodyPr wrap="square">
            <a:spAutoFit/>
          </a:bodyPr>
          <a:lstStyle/>
          <a:p>
            <a:pPr>
              <a:lnSpc>
                <a:spcPct val="200000"/>
              </a:lnSpc>
            </a:pPr>
            <a:r>
              <a:rPr lang="en-US" altLang="zh-CN" sz="2400" b="1" dirty="0">
                <a:solidFill>
                  <a:srgbClr val="C00000"/>
                </a:solidFill>
                <a:effectLst/>
                <a:latin typeface="Consolas" panose="020B0609020204030204" pitchFamily="49" charset="0"/>
                <a:ea typeface="微软雅黑" panose="020B0503020204020204" pitchFamily="34" charset="-122"/>
              </a:rPr>
              <a:t>else</a:t>
            </a:r>
            <a:r>
              <a:rPr lang="zh-CN" altLang="en-US" sz="2400" b="1" dirty="0">
                <a:effectLst/>
                <a:latin typeface="Consolas" panose="020B0609020204030204" pitchFamily="49" charset="0"/>
                <a:ea typeface="微软雅黑" panose="020B0503020204020204" pitchFamily="34" charset="-122"/>
              </a:rPr>
              <a:t> 到底跟哪个 </a:t>
            </a:r>
            <a:r>
              <a:rPr lang="en-US" altLang="zh-CN" sz="2400" b="1" dirty="0">
                <a:solidFill>
                  <a:srgbClr val="C00000"/>
                </a:solidFill>
                <a:effectLst/>
                <a:latin typeface="Consolas" panose="020B0609020204030204" pitchFamily="49" charset="0"/>
                <a:ea typeface="微软雅黑" panose="020B0503020204020204" pitchFamily="34" charset="-122"/>
              </a:rPr>
              <a:t>if</a:t>
            </a:r>
            <a:r>
              <a:rPr lang="zh-CN" altLang="en-US" sz="2400" b="1" dirty="0">
                <a:effectLst/>
                <a:latin typeface="Consolas" panose="020B0609020204030204" pitchFamily="49" charset="0"/>
                <a:ea typeface="微软雅黑" panose="020B0503020204020204" pitchFamily="34" charset="-122"/>
              </a:rPr>
              <a:t> 配对？（书本</a:t>
            </a:r>
            <a:r>
              <a:rPr lang="en-US" altLang="zh-CN" sz="2400" b="1" dirty="0">
                <a:effectLst/>
                <a:latin typeface="Consolas" panose="020B0609020204030204" pitchFamily="49" charset="0"/>
                <a:ea typeface="微软雅黑" panose="020B0503020204020204" pitchFamily="34" charset="-122"/>
              </a:rPr>
              <a:t>P42</a:t>
            </a:r>
            <a:r>
              <a:rPr lang="zh-CN" altLang="en-US" sz="2400" b="1" dirty="0">
                <a:effectLst/>
                <a:latin typeface="Consolas" panose="020B0609020204030204" pitchFamily="49" charset="0"/>
                <a:ea typeface="微软雅黑" panose="020B0503020204020204" pitchFamily="34" charset="-122"/>
              </a:rPr>
              <a:t>页第二自然段）</a:t>
            </a:r>
          </a:p>
          <a:p>
            <a:pPr>
              <a:lnSpc>
                <a:spcPct val="200000"/>
              </a:lnSpc>
            </a:pPr>
            <a:r>
              <a:rPr lang="zh-CN" altLang="en-US" dirty="0">
                <a:effectLst/>
                <a:latin typeface="Consolas" panose="020B0609020204030204" pitchFamily="49" charset="0"/>
                <a:ea typeface="微软雅黑" panose="020B0503020204020204" pitchFamily="34" charset="-122"/>
              </a:rPr>
              <a:t>看代码的第</a:t>
            </a:r>
            <a:r>
              <a:rPr lang="en-US" altLang="zh-CN" dirty="0">
                <a:effectLst/>
                <a:latin typeface="Consolas" panose="020B0609020204030204" pitchFamily="49" charset="0"/>
                <a:ea typeface="微软雅黑" panose="020B0503020204020204" pitchFamily="34" charset="-122"/>
              </a:rPr>
              <a:t>14</a:t>
            </a:r>
            <a:r>
              <a:rPr lang="zh-CN" altLang="en-US" dirty="0">
                <a:effectLst/>
                <a:latin typeface="Consolas" panose="020B0609020204030204" pitchFamily="49" charset="0"/>
                <a:ea typeface="微软雅黑" panose="020B0503020204020204" pitchFamily="34" charset="-122"/>
              </a:rPr>
              <a:t>行</a:t>
            </a:r>
            <a:r>
              <a:rPr lang="en-US" altLang="zh-CN" dirty="0">
                <a:effectLst/>
                <a:latin typeface="Consolas" panose="020B0609020204030204" pitchFamily="49" charset="0"/>
                <a:ea typeface="微软雅黑" panose="020B0503020204020204" pitchFamily="34" charset="-122"/>
              </a:rPr>
              <a:t>(</a:t>
            </a:r>
            <a:r>
              <a:rPr lang="zh-CN" altLang="en-US" dirty="0">
                <a:effectLst/>
                <a:latin typeface="Consolas" panose="020B0609020204030204" pitchFamily="49" charset="0"/>
                <a:ea typeface="微软雅黑" panose="020B0503020204020204" pitchFamily="34" charset="-122"/>
              </a:rPr>
              <a:t>书本代码</a:t>
            </a:r>
            <a:r>
              <a:rPr lang="en-US" altLang="zh-CN" dirty="0">
                <a:effectLst/>
                <a:latin typeface="Consolas" panose="020B0609020204030204" pitchFamily="49" charset="0"/>
                <a:ea typeface="微软雅黑" panose="020B0503020204020204" pitchFamily="34" charset="-122"/>
              </a:rPr>
              <a:t>)</a:t>
            </a:r>
            <a:r>
              <a:rPr lang="zh-CN" altLang="en-US" dirty="0">
                <a:effectLst/>
                <a:latin typeface="Consolas" panose="020B0609020204030204" pitchFamily="49" charset="0"/>
                <a:ea typeface="微软雅黑" panose="020B0503020204020204" pitchFamily="34" charset="-122"/>
              </a:rPr>
              <a:t>，那个 </a:t>
            </a:r>
            <a:r>
              <a:rPr lang="en-US" altLang="zh-CN" dirty="0">
                <a:solidFill>
                  <a:srgbClr val="C00000"/>
                </a:solidFill>
                <a:effectLst/>
                <a:latin typeface="Consolas" panose="020B0609020204030204" pitchFamily="49" charset="0"/>
                <a:ea typeface="微软雅黑" panose="020B0503020204020204" pitchFamily="34" charset="-122"/>
              </a:rPr>
              <a:t>else</a:t>
            </a:r>
            <a:r>
              <a:rPr lang="zh-CN" altLang="en-US" dirty="0">
                <a:effectLst/>
                <a:latin typeface="Consolas" panose="020B0609020204030204" pitchFamily="49" charset="0"/>
                <a:ea typeface="微软雅黑" panose="020B0503020204020204" pitchFamily="34" charset="-122"/>
              </a:rPr>
              <a:t> 前面有两个 </a:t>
            </a:r>
            <a:r>
              <a:rPr lang="en-US" altLang="zh-CN" dirty="0">
                <a:solidFill>
                  <a:srgbClr val="C00000"/>
                </a:solidFill>
                <a:effectLst/>
                <a:latin typeface="Consolas" panose="020B0609020204030204" pitchFamily="49" charset="0"/>
                <a:ea typeface="微软雅黑" panose="020B0503020204020204" pitchFamily="34" charset="-122"/>
              </a:rPr>
              <a:t>if</a:t>
            </a:r>
            <a:r>
              <a:rPr lang="zh-CN" altLang="en-US" dirty="0">
                <a:effectLst/>
                <a:latin typeface="Consolas" panose="020B0609020204030204" pitchFamily="49" charset="0"/>
                <a:ea typeface="微软雅黑" panose="020B0503020204020204" pitchFamily="34" charset="-122"/>
              </a:rPr>
              <a:t>（第</a:t>
            </a:r>
            <a:r>
              <a:rPr lang="en-US" altLang="zh-CN" dirty="0">
                <a:effectLst/>
                <a:latin typeface="Consolas" panose="020B0609020204030204" pitchFamily="49" charset="0"/>
                <a:ea typeface="微软雅黑" panose="020B0503020204020204" pitchFamily="34" charset="-122"/>
              </a:rPr>
              <a:t>9</a:t>
            </a:r>
            <a:r>
              <a:rPr lang="zh-CN" altLang="en-US" dirty="0">
                <a:effectLst/>
                <a:latin typeface="Consolas" panose="020B0609020204030204" pitchFamily="49" charset="0"/>
                <a:ea typeface="微软雅黑" panose="020B0503020204020204" pitchFamily="34" charset="-122"/>
              </a:rPr>
              <a:t>行的和第</a:t>
            </a:r>
            <a:r>
              <a:rPr lang="en-US" altLang="zh-CN" dirty="0">
                <a:effectLst/>
                <a:latin typeface="Consolas" panose="020B0609020204030204" pitchFamily="49" charset="0"/>
                <a:ea typeface="微软雅黑" panose="020B0503020204020204" pitchFamily="34" charset="-122"/>
              </a:rPr>
              <a:t>12</a:t>
            </a:r>
            <a:r>
              <a:rPr lang="zh-CN" altLang="en-US" dirty="0">
                <a:effectLst/>
                <a:latin typeface="Consolas" panose="020B0609020204030204" pitchFamily="49" charset="0"/>
                <a:ea typeface="微软雅黑" panose="020B0503020204020204" pitchFamily="34" charset="-122"/>
              </a:rPr>
              <a:t>行的），它到底属于谁？</a:t>
            </a:r>
          </a:p>
          <a:p>
            <a:pPr>
              <a:lnSpc>
                <a:spcPct val="200000"/>
              </a:lnSpc>
            </a:pPr>
            <a:r>
              <a:rPr lang="zh-CN" altLang="en-US" b="1" dirty="0">
                <a:effectLst/>
                <a:latin typeface="Consolas" panose="020B0609020204030204" pitchFamily="49" charset="0"/>
                <a:ea typeface="微软雅黑" panose="020B0503020204020204" pitchFamily="34" charset="-122"/>
              </a:rPr>
              <a:t>法则</a:t>
            </a:r>
            <a:r>
              <a:rPr lang="zh-CN" altLang="en-US" dirty="0">
                <a:effectLst/>
                <a:latin typeface="Consolas" panose="020B0609020204030204" pitchFamily="49" charset="0"/>
                <a:ea typeface="微软雅黑" panose="020B0503020204020204" pitchFamily="34" charset="-122"/>
              </a:rPr>
              <a:t>：</a:t>
            </a:r>
            <a:r>
              <a:rPr lang="en-US" altLang="zh-CN" dirty="0">
                <a:solidFill>
                  <a:srgbClr val="C00000"/>
                </a:solidFill>
                <a:effectLst/>
                <a:latin typeface="Consolas" panose="020B0609020204030204" pitchFamily="49" charset="0"/>
                <a:ea typeface="微软雅黑" panose="020B0503020204020204" pitchFamily="34" charset="-122"/>
              </a:rPr>
              <a:t>else</a:t>
            </a:r>
            <a:r>
              <a:rPr lang="zh-CN" altLang="en-US" dirty="0">
                <a:effectLst/>
                <a:latin typeface="Consolas" panose="020B0609020204030204" pitchFamily="49" charset="0"/>
                <a:ea typeface="微软雅黑" panose="020B0503020204020204" pitchFamily="34" charset="-122"/>
              </a:rPr>
              <a:t> 总是与</a:t>
            </a:r>
            <a:r>
              <a:rPr lang="zh-CN" altLang="en-US" b="1" dirty="0">
                <a:solidFill>
                  <a:srgbClr val="C00000"/>
                </a:solidFill>
                <a:effectLst/>
                <a:latin typeface="Consolas" panose="020B0609020204030204" pitchFamily="49" charset="0"/>
                <a:ea typeface="微软雅黑" panose="020B0503020204020204" pitchFamily="34" charset="-122"/>
              </a:rPr>
              <a:t>在它上方、离它最近、且还没有配对的那个</a:t>
            </a:r>
            <a:r>
              <a:rPr lang="zh-CN" altLang="en-US" b="1" dirty="0">
                <a:effectLst/>
                <a:latin typeface="Consolas" panose="020B0609020204030204" pitchFamily="49" charset="0"/>
                <a:ea typeface="微软雅黑" panose="020B0503020204020204" pitchFamily="34" charset="-122"/>
              </a:rPr>
              <a:t> </a:t>
            </a:r>
            <a:r>
              <a:rPr lang="en-US" altLang="zh-CN" b="1" dirty="0">
                <a:solidFill>
                  <a:srgbClr val="C00000"/>
                </a:solidFill>
                <a:effectLst/>
                <a:latin typeface="Consolas" panose="020B0609020204030204" pitchFamily="49" charset="0"/>
                <a:ea typeface="微软雅黑" panose="020B0503020204020204" pitchFamily="34" charset="-122"/>
              </a:rPr>
              <a:t>if</a:t>
            </a:r>
            <a:r>
              <a:rPr lang="zh-CN" altLang="en-US" dirty="0">
                <a:effectLst/>
                <a:latin typeface="Consolas" panose="020B0609020204030204" pitchFamily="49" charset="0"/>
                <a:ea typeface="微软雅黑" panose="020B0503020204020204" pitchFamily="34" charset="-122"/>
              </a:rPr>
              <a:t> 进行配对。</a:t>
            </a:r>
          </a:p>
          <a:p>
            <a:pPr indent="-285750">
              <a:lnSpc>
                <a:spcPct val="20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你可以把它想象成 </a:t>
            </a:r>
            <a:r>
              <a:rPr lang="zh-CN" altLang="en-US" b="1" dirty="0">
                <a:effectLst/>
                <a:highlight>
                  <a:srgbClr val="FFFF00"/>
                </a:highlight>
                <a:latin typeface="Consolas" panose="020B0609020204030204" pitchFamily="49" charset="0"/>
                <a:ea typeface="微软雅黑" panose="020B0503020204020204" pitchFamily="34" charset="-122"/>
              </a:rPr>
              <a:t>就近原则</a:t>
            </a:r>
            <a:r>
              <a:rPr lang="zh-CN" altLang="en-US" dirty="0">
                <a:effectLst/>
                <a:latin typeface="Consolas" panose="020B0609020204030204" pitchFamily="49" charset="0"/>
                <a:ea typeface="微软雅黑" panose="020B0503020204020204" pitchFamily="34" charset="-122"/>
              </a:rPr>
              <a:t>。</a:t>
            </a:r>
          </a:p>
          <a:p>
            <a:pPr indent="-285750">
              <a:lnSpc>
                <a:spcPct val="20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代码缩进在这里起了重要的视觉引导作用！我们通过把内层的 </a:t>
            </a:r>
            <a:r>
              <a:rPr lang="en-US" altLang="zh-CN" dirty="0">
                <a:solidFill>
                  <a:srgbClr val="C00000"/>
                </a:solidFill>
                <a:effectLst/>
                <a:latin typeface="Consolas" panose="020B0609020204030204" pitchFamily="49" charset="0"/>
                <a:ea typeface="微软雅黑" panose="020B0503020204020204" pitchFamily="34" charset="-122"/>
              </a:rPr>
              <a:t>if-else</a:t>
            </a:r>
            <a:r>
              <a:rPr lang="zh-CN" altLang="en-US" dirty="0">
                <a:effectLst/>
                <a:latin typeface="Consolas" panose="020B0609020204030204" pitchFamily="49" charset="0"/>
                <a:ea typeface="微软雅黑" panose="020B0503020204020204" pitchFamily="34" charset="-122"/>
              </a:rPr>
              <a:t> 向右缩进，清楚地表明了它们是一个整体，都属于外层 </a:t>
            </a:r>
            <a:r>
              <a:rPr lang="en-US" altLang="zh-CN" dirty="0">
                <a:solidFill>
                  <a:srgbClr val="C00000"/>
                </a:solidFill>
                <a:effectLst/>
                <a:latin typeface="Consolas" panose="020B0609020204030204" pitchFamily="49" charset="0"/>
                <a:ea typeface="微软雅黑" panose="020B0503020204020204" pitchFamily="34" charset="-122"/>
              </a:rPr>
              <a:t>if</a:t>
            </a:r>
            <a:r>
              <a:rPr lang="zh-CN" altLang="en-US" dirty="0">
                <a:effectLst/>
                <a:latin typeface="Consolas" panose="020B0609020204030204" pitchFamily="49" charset="0"/>
                <a:ea typeface="微软雅黑" panose="020B0503020204020204" pitchFamily="34" charset="-122"/>
              </a:rPr>
              <a:t> 的一部分。</a:t>
            </a:r>
          </a:p>
          <a:p>
            <a:pPr indent="-285750">
              <a:lnSpc>
                <a:spcPct val="20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所以，第</a:t>
            </a:r>
            <a:r>
              <a:rPr lang="en-US" altLang="zh-CN" dirty="0">
                <a:effectLst/>
                <a:latin typeface="Consolas" panose="020B0609020204030204" pitchFamily="49" charset="0"/>
                <a:ea typeface="微软雅黑" panose="020B0503020204020204" pitchFamily="34" charset="-122"/>
              </a:rPr>
              <a:t>14</a:t>
            </a:r>
            <a:r>
              <a:rPr lang="zh-CN" altLang="en-US" dirty="0">
                <a:effectLst/>
                <a:latin typeface="Consolas" panose="020B0609020204030204" pitchFamily="49" charset="0"/>
                <a:ea typeface="微软雅黑" panose="020B0503020204020204" pitchFamily="34" charset="-122"/>
              </a:rPr>
              <a:t>行的 </a:t>
            </a:r>
            <a:r>
              <a:rPr lang="en-US" altLang="zh-CN" dirty="0">
                <a:solidFill>
                  <a:srgbClr val="C00000"/>
                </a:solidFill>
                <a:effectLst/>
                <a:latin typeface="Consolas" panose="020B0609020204030204" pitchFamily="49" charset="0"/>
                <a:ea typeface="微软雅黑" panose="020B0503020204020204" pitchFamily="34" charset="-122"/>
              </a:rPr>
              <a:t>else</a:t>
            </a:r>
            <a:r>
              <a:rPr lang="zh-CN" altLang="en-US" dirty="0">
                <a:effectLst/>
                <a:latin typeface="Consolas" panose="020B0609020204030204" pitchFamily="49" charset="0"/>
                <a:ea typeface="微软雅黑" panose="020B0503020204020204" pitchFamily="34" charset="-122"/>
              </a:rPr>
              <a:t> 是和第</a:t>
            </a:r>
            <a:r>
              <a:rPr lang="en-US" altLang="zh-CN" dirty="0">
                <a:effectLst/>
                <a:latin typeface="Consolas" panose="020B0609020204030204" pitchFamily="49" charset="0"/>
                <a:ea typeface="微软雅黑" panose="020B0503020204020204" pitchFamily="34" charset="-122"/>
              </a:rPr>
              <a:t>12</a:t>
            </a:r>
            <a:r>
              <a:rPr lang="zh-CN" altLang="en-US" dirty="0">
                <a:effectLst/>
                <a:latin typeface="Consolas" panose="020B0609020204030204" pitchFamily="49" charset="0"/>
                <a:ea typeface="微软雅黑" panose="020B0503020204020204" pitchFamily="34" charset="-122"/>
              </a:rPr>
              <a:t>行的 </a:t>
            </a:r>
            <a:r>
              <a:rPr lang="en-US" altLang="zh-CN" dirty="0">
                <a:solidFill>
                  <a:srgbClr val="C00000"/>
                </a:solidFill>
                <a:effectLst/>
                <a:latin typeface="Consolas" panose="020B0609020204030204" pitchFamily="49" charset="0"/>
                <a:ea typeface="微软雅黑" panose="020B0503020204020204" pitchFamily="34" charset="-122"/>
              </a:rPr>
              <a:t>if (b &gt;= c)</a:t>
            </a:r>
            <a:r>
              <a:rPr lang="zh-CN" altLang="en-US" dirty="0">
                <a:effectLst/>
                <a:latin typeface="Consolas" panose="020B0609020204030204" pitchFamily="49" charset="0"/>
                <a:ea typeface="微软雅黑" panose="020B0503020204020204" pitchFamily="34" charset="-122"/>
              </a:rPr>
              <a:t> 配对的。</a:t>
            </a:r>
          </a:p>
        </p:txBody>
      </p:sp>
      <p:sp>
        <p:nvSpPr>
          <p:cNvPr id="13" name="文本框 12">
            <a:extLst>
              <a:ext uri="{FF2B5EF4-FFF2-40B4-BE49-F238E27FC236}">
                <a16:creationId xmlns:a16="http://schemas.microsoft.com/office/drawing/2014/main" id="{B76E7311-64BC-6865-821A-FCA130CDBDCF}"/>
              </a:ext>
            </a:extLst>
          </p:cNvPr>
          <p:cNvSpPr txBox="1"/>
          <p:nvPr/>
        </p:nvSpPr>
        <p:spPr>
          <a:xfrm>
            <a:off x="914400" y="1524000"/>
            <a:ext cx="10515600" cy="461665"/>
          </a:xfrm>
          <a:prstGeom prst="rect">
            <a:avLst/>
          </a:prstGeom>
          <a:solidFill>
            <a:schemeClr val="accent4">
              <a:lumMod val="20000"/>
              <a:lumOff val="80000"/>
            </a:schemeClr>
          </a:solidFill>
        </p:spPr>
        <p:txBody>
          <a:bodyPr wrap="square">
            <a:spAutoFit/>
          </a:bodyPr>
          <a:lstStyle/>
          <a:p>
            <a:r>
              <a:rPr lang="zh-CN" altLang="en-US" sz="2400" b="1" dirty="0">
                <a:effectLst/>
                <a:latin typeface="Consolas" panose="020B0609020204030204" pitchFamily="49" charset="0"/>
                <a:ea typeface="微软雅黑" panose="020B0503020204020204" pitchFamily="34" charset="-122"/>
              </a:rPr>
              <a:t>我们一起来看一下书本上的代码</a:t>
            </a:r>
            <a:r>
              <a:rPr lang="en-US" altLang="zh-CN" sz="2400" b="1" dirty="0">
                <a:effectLst/>
                <a:latin typeface="Consolas" panose="020B0609020204030204" pitchFamily="49" charset="0"/>
                <a:ea typeface="微软雅黑" panose="020B0503020204020204" pitchFamily="34" charset="-122"/>
              </a:rPr>
              <a:t>(</a:t>
            </a:r>
            <a:r>
              <a:rPr lang="zh-CN" altLang="en-US" sz="2400" b="1" dirty="0">
                <a:effectLst/>
                <a:latin typeface="Consolas" panose="020B0609020204030204" pitchFamily="49" charset="0"/>
                <a:ea typeface="微软雅黑" panose="020B0503020204020204" pitchFamily="34" charset="-122"/>
              </a:rPr>
              <a:t>书本</a:t>
            </a:r>
            <a:r>
              <a:rPr lang="en-US" altLang="zh-CN" sz="2400" b="1" dirty="0">
                <a:effectLst/>
                <a:latin typeface="Consolas" panose="020B0609020204030204" pitchFamily="49" charset="0"/>
                <a:ea typeface="微软雅黑" panose="020B0503020204020204" pitchFamily="34" charset="-122"/>
              </a:rPr>
              <a:t>P41</a:t>
            </a:r>
            <a:r>
              <a:rPr lang="zh-CN" altLang="en-US" sz="2400" b="1" dirty="0">
                <a:effectLst/>
                <a:latin typeface="Consolas" panose="020B0609020204030204" pitchFamily="49" charset="0"/>
                <a:ea typeface="微软雅黑" panose="020B0503020204020204" pitchFamily="34" charset="-122"/>
              </a:rPr>
              <a:t>页底部，可以标注一下代码行数</a:t>
            </a:r>
            <a:r>
              <a:rPr lang="en-US" altLang="zh-CN" sz="2400" b="1" dirty="0">
                <a:effectLst/>
                <a:latin typeface="Consolas" panose="020B0609020204030204" pitchFamily="49" charset="0"/>
                <a:ea typeface="微软雅黑" panose="020B0503020204020204" pitchFamily="34" charset="-122"/>
              </a:rPr>
              <a:t>)</a:t>
            </a:r>
            <a:endParaRPr lang="zh-CN" altLang="en-US" sz="2400" dirty="0"/>
          </a:p>
        </p:txBody>
      </p:sp>
    </p:spTree>
    <p:extLst>
      <p:ext uri="{BB962C8B-B14F-4D97-AF65-F5344CB8AC3E}">
        <p14:creationId xmlns:p14="http://schemas.microsoft.com/office/powerpoint/2010/main" val="137910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2" name="文本框 1">
            <a:extLst>
              <a:ext uri="{FF2B5EF4-FFF2-40B4-BE49-F238E27FC236}">
                <a16:creationId xmlns:a16="http://schemas.microsoft.com/office/drawing/2014/main" id="{E3DFBED3-B89E-4821-A0F7-0AAF0981A4CA}"/>
              </a:ext>
            </a:extLst>
          </p:cNvPr>
          <p:cNvSpPr txBox="1"/>
          <p:nvPr/>
        </p:nvSpPr>
        <p:spPr>
          <a:xfrm>
            <a:off x="1524000" y="2073112"/>
            <a:ext cx="8229600" cy="1176925"/>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pt-BR" altLang="zh-CN" sz="2400" dirty="0">
                <a:solidFill>
                  <a:srgbClr val="7030A0"/>
                </a:solidFill>
                <a:latin typeface="Consolas" panose="020B0609020204030204" pitchFamily="49" charset="0"/>
              </a:rPr>
              <a:t>7.  </a:t>
            </a:r>
            <a:r>
              <a:rPr lang="pt-BR" altLang="zh-CN" sz="2400" dirty="0">
                <a:solidFill>
                  <a:srgbClr val="0000FF"/>
                </a:solidFill>
                <a:latin typeface="Consolas" panose="020B0609020204030204" pitchFamily="49" charset="0"/>
              </a:rPr>
              <a:t>if</a:t>
            </a:r>
            <a:r>
              <a:rPr lang="pt-BR" altLang="zh-CN" sz="2400" dirty="0">
                <a:solidFill>
                  <a:srgbClr val="000000"/>
                </a:solidFill>
                <a:latin typeface="Consolas" panose="020B0609020204030204" pitchFamily="49" charset="0"/>
              </a:rPr>
              <a:t> (b &gt;= c) printf(</a:t>
            </a:r>
            <a:r>
              <a:rPr lang="pt-BR" altLang="zh-CN" sz="2400" dirty="0">
                <a:solidFill>
                  <a:srgbClr val="A31515"/>
                </a:solidFill>
                <a:latin typeface="Consolas" panose="020B0609020204030204" pitchFamily="49" charset="0"/>
              </a:rPr>
              <a:t>"&amp;d %d %d\n"</a:t>
            </a:r>
            <a:r>
              <a:rPr lang="pt-BR" altLang="zh-CN" sz="2400" dirty="0">
                <a:solidFill>
                  <a:srgbClr val="000000"/>
                </a:solidFill>
                <a:latin typeface="Consolas" panose="020B0609020204030204" pitchFamily="49" charset="0"/>
              </a:rPr>
              <a:t>, c, b, a);</a:t>
            </a:r>
          </a:p>
          <a:p>
            <a:pPr>
              <a:lnSpc>
                <a:spcPct val="150000"/>
              </a:lnSpc>
            </a:pPr>
            <a:r>
              <a:rPr lang="pt-BR" altLang="zh-CN" sz="2400" dirty="0">
                <a:solidFill>
                  <a:srgbClr val="7030A0"/>
                </a:solidFill>
                <a:latin typeface="Consolas" panose="020B0609020204030204" pitchFamily="49" charset="0"/>
              </a:rPr>
              <a:t>8.  </a:t>
            </a:r>
            <a:r>
              <a:rPr lang="pt-BR" altLang="zh-CN" sz="2400" dirty="0">
                <a:solidFill>
                  <a:srgbClr val="0000FF"/>
                </a:solidFill>
                <a:latin typeface="Consolas" panose="020B0609020204030204" pitchFamily="49" charset="0"/>
              </a:rPr>
              <a:t>else</a:t>
            </a:r>
            <a:r>
              <a:rPr lang="pt-BR" altLang="zh-CN" sz="2400" dirty="0">
                <a:solidFill>
                  <a:srgbClr val="000000"/>
                </a:solidFill>
                <a:latin typeface="Consolas" panose="020B0609020204030204" pitchFamily="49" charset="0"/>
              </a:rPr>
              <a:t> printf(</a:t>
            </a:r>
            <a:r>
              <a:rPr lang="pt-BR" altLang="zh-CN" sz="2400" dirty="0">
                <a:solidFill>
                  <a:srgbClr val="A31515"/>
                </a:solidFill>
                <a:latin typeface="Consolas" panose="020B0609020204030204" pitchFamily="49" charset="0"/>
              </a:rPr>
              <a:t>"%d %d %d\n"</a:t>
            </a:r>
            <a:r>
              <a:rPr lang="pt-BR" altLang="zh-CN" sz="2400" dirty="0">
                <a:solidFill>
                  <a:srgbClr val="000000"/>
                </a:solidFill>
                <a:latin typeface="Consolas" panose="020B0609020204030204" pitchFamily="49" charset="0"/>
              </a:rPr>
              <a:t>, b, c, a);</a:t>
            </a:r>
            <a:endParaRPr lang="zh-CN" altLang="en-US" sz="2400" dirty="0">
              <a:solidFill>
                <a:srgbClr val="000000"/>
              </a:solidFill>
              <a:latin typeface="Consolas" panose="020B0609020204030204" pitchFamily="49" charset="0"/>
            </a:endParaRPr>
          </a:p>
        </p:txBody>
      </p:sp>
      <p:sp>
        <p:nvSpPr>
          <p:cNvPr id="11" name="文本框 10">
            <a:extLst>
              <a:ext uri="{FF2B5EF4-FFF2-40B4-BE49-F238E27FC236}">
                <a16:creationId xmlns:a16="http://schemas.microsoft.com/office/drawing/2014/main" id="{315B8244-0571-99BE-B5AF-929F693F1DAB}"/>
              </a:ext>
            </a:extLst>
          </p:cNvPr>
          <p:cNvSpPr txBox="1"/>
          <p:nvPr/>
        </p:nvSpPr>
        <p:spPr>
          <a:xfrm>
            <a:off x="762000" y="1383553"/>
            <a:ext cx="8991600" cy="461665"/>
          </a:xfrm>
          <a:prstGeom prst="rect">
            <a:avLst/>
          </a:prstGeom>
          <a:solidFill>
            <a:schemeClr val="accent4">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我们再来看书本</a:t>
            </a:r>
            <a:r>
              <a:rPr lang="en-US" altLang="zh-CN" sz="2400" dirty="0">
                <a:effectLst/>
                <a:latin typeface="Consolas" panose="020B0609020204030204" pitchFamily="49" charset="0"/>
                <a:ea typeface="微软雅黑" panose="020B0503020204020204" pitchFamily="34" charset="-122"/>
              </a:rPr>
              <a:t>P41</a:t>
            </a:r>
            <a:r>
              <a:rPr lang="zh-CN" altLang="en-US" sz="2400" dirty="0">
                <a:effectLst/>
                <a:latin typeface="Consolas" panose="020B0609020204030204" pitchFamily="49" charset="0"/>
                <a:ea typeface="微软雅黑" panose="020B0503020204020204" pitchFamily="34" charset="-122"/>
              </a:rPr>
              <a:t>上的这两行代码</a:t>
            </a:r>
            <a:r>
              <a:rPr lang="zh-CN" altLang="en-US" sz="2400" dirty="0">
                <a:latin typeface="Consolas" panose="020B0609020204030204" pitchFamily="49" charset="0"/>
                <a:ea typeface="微软雅黑" panose="020B0503020204020204" pitchFamily="34" charset="-122"/>
              </a:rPr>
              <a:t>会发现他们没有加</a:t>
            </a:r>
            <a:r>
              <a:rPr lang="en-US" altLang="zh-CN" sz="2400" dirty="0">
                <a:latin typeface="Consolas" panose="020B0609020204030204" pitchFamily="49" charset="0"/>
                <a:ea typeface="微软雅黑" panose="020B0503020204020204" pitchFamily="34" charset="-122"/>
              </a:rPr>
              <a:t>{}</a:t>
            </a:r>
            <a:r>
              <a:rPr lang="zh-CN" altLang="en-US" sz="2400" dirty="0">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a:t>
            </a:r>
          </a:p>
        </p:txBody>
      </p:sp>
      <p:sp>
        <p:nvSpPr>
          <p:cNvPr id="13" name="文本框 12">
            <a:extLst>
              <a:ext uri="{FF2B5EF4-FFF2-40B4-BE49-F238E27FC236}">
                <a16:creationId xmlns:a16="http://schemas.microsoft.com/office/drawing/2014/main" id="{EEF502D4-6FCE-65BD-FD04-8D2E596278E2}"/>
              </a:ext>
            </a:extLst>
          </p:cNvPr>
          <p:cNvSpPr txBox="1"/>
          <p:nvPr/>
        </p:nvSpPr>
        <p:spPr>
          <a:xfrm>
            <a:off x="762000" y="3505200"/>
            <a:ext cx="10668000" cy="2801729"/>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在 </a:t>
            </a:r>
            <a:r>
              <a:rPr lang="en-US" altLang="zh-CN" sz="2400" dirty="0">
                <a:effectLst/>
                <a:latin typeface="Consolas" panose="020B0609020204030204" pitchFamily="49" charset="0"/>
                <a:ea typeface="微软雅黑" panose="020B0503020204020204" pitchFamily="34" charset="-122"/>
              </a:rPr>
              <a:t>C++ </a:t>
            </a:r>
            <a:r>
              <a:rPr lang="zh-CN" altLang="en-US" sz="2400" dirty="0">
                <a:effectLst/>
                <a:latin typeface="Consolas" panose="020B0609020204030204" pitchFamily="49" charset="0"/>
                <a:ea typeface="微软雅黑" panose="020B0503020204020204" pitchFamily="34" charset="-122"/>
              </a:rPr>
              <a:t>中，</a:t>
            </a:r>
            <a:r>
              <a:rPr lang="en-US" altLang="zh-CN" sz="2400" dirty="0">
                <a:solidFill>
                  <a:srgbClr val="C00000"/>
                </a:solidFill>
                <a:effectLst/>
                <a:latin typeface="Consolas" panose="020B0609020204030204" pitchFamily="49" charset="0"/>
                <a:ea typeface="微软雅黑" panose="020B0503020204020204" pitchFamily="34" charset="-122"/>
              </a:rPr>
              <a:t>if</a:t>
            </a:r>
            <a:r>
              <a:rPr lang="zh-CN" altLang="en-US" sz="2400" dirty="0">
                <a:effectLst/>
                <a:latin typeface="Consolas" panose="020B0609020204030204" pitchFamily="49" charset="0"/>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else if</a:t>
            </a:r>
            <a:r>
              <a:rPr lang="zh-CN" altLang="en-US" sz="2400" dirty="0">
                <a:effectLst/>
                <a:latin typeface="Consolas" panose="020B0609020204030204" pitchFamily="49" charset="0"/>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else</a:t>
            </a:r>
            <a:r>
              <a:rPr lang="zh-CN" altLang="en-US" sz="2400" dirty="0">
                <a:effectLst/>
                <a:latin typeface="Consolas" panose="020B0609020204030204" pitchFamily="49" charset="0"/>
                <a:ea typeface="微软雅黑" panose="020B0503020204020204" pitchFamily="34" charset="-122"/>
              </a:rPr>
              <a:t> 后面如果不使用大括号 </a:t>
            </a:r>
            <a:r>
              <a:rPr lang="en-US" altLang="zh-CN" sz="2400" dirty="0">
                <a:solidFill>
                  <a:srgbClr val="C00000"/>
                </a:solidFill>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 来明确指定一个代码块，那么它的</a:t>
            </a:r>
            <a:r>
              <a:rPr lang="zh-CN" altLang="en-US" sz="2400" b="1" dirty="0">
                <a:effectLst/>
                <a:latin typeface="Consolas" panose="020B0609020204030204" pitchFamily="49" charset="0"/>
                <a:ea typeface="微软雅黑" panose="020B0503020204020204" pitchFamily="34" charset="-122"/>
              </a:rPr>
              <a:t>作用范围默认只</a:t>
            </a:r>
            <a:r>
              <a:rPr lang="zh-CN" altLang="en-US" sz="2400" b="1" dirty="0">
                <a:effectLst/>
                <a:highlight>
                  <a:srgbClr val="FFFF00"/>
                </a:highlight>
                <a:latin typeface="Consolas" panose="020B0609020204030204" pitchFamily="49" charset="0"/>
                <a:ea typeface="微软雅黑" panose="020B0503020204020204" pitchFamily="34" charset="-122"/>
              </a:rPr>
              <a:t>包含紧跟在它后面的那一条语句</a:t>
            </a:r>
            <a:r>
              <a:rPr lang="zh-CN" altLang="en-US" sz="2400" dirty="0">
                <a:effectLst/>
                <a:latin typeface="Consolas" panose="020B0609020204030204" pitchFamily="49" charset="0"/>
                <a:ea typeface="微软雅黑" panose="020B0503020204020204" pitchFamily="34" charset="-122"/>
              </a:rPr>
              <a:t>。</a:t>
            </a:r>
          </a:p>
          <a:p>
            <a:pPr>
              <a:lnSpc>
                <a:spcPct val="150000"/>
              </a:lnSpc>
              <a:buClr>
                <a:srgbClr val="000000"/>
              </a:buClr>
            </a:pPr>
            <a:r>
              <a:rPr lang="zh-CN" altLang="en-US" sz="2400" b="1" dirty="0">
                <a:effectLst/>
                <a:latin typeface="Consolas" panose="020B0609020204030204" pitchFamily="49" charset="0"/>
                <a:ea typeface="微软雅黑" panose="020B0503020204020204" pitchFamily="34" charset="-122"/>
              </a:rPr>
              <a:t>什么是一条语句？ </a:t>
            </a:r>
          </a:p>
          <a:p>
            <a:pPr marL="742950" lvl="1"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以分号 </a:t>
            </a:r>
            <a:r>
              <a:rPr lang="en-US" altLang="zh-CN" sz="2400" dirty="0">
                <a:solidFill>
                  <a:srgbClr val="C00000"/>
                </a:solidFill>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 结尾的一行代码就是一条完整的语句。</a:t>
            </a:r>
          </a:p>
          <a:p>
            <a:pPr marL="742950" lvl="1"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比如 </a:t>
            </a:r>
            <a:r>
              <a:rPr lang="en-US" altLang="zh-CN" sz="2400" dirty="0">
                <a:solidFill>
                  <a:srgbClr val="C00000"/>
                </a:solidFill>
                <a:effectLst/>
                <a:latin typeface="Consolas" panose="020B0609020204030204" pitchFamily="49" charset="0"/>
                <a:ea typeface="微软雅黑" panose="020B0503020204020204" pitchFamily="34" charset="-122"/>
              </a:rPr>
              <a:t>int x = 5;</a:t>
            </a:r>
            <a:r>
              <a:rPr lang="zh-CN" altLang="en-US" sz="2400" dirty="0">
                <a:effectLst/>
                <a:latin typeface="Consolas" panose="020B0609020204030204" pitchFamily="49" charset="0"/>
                <a:ea typeface="微软雅黑" panose="020B0503020204020204" pitchFamily="34" charset="-122"/>
              </a:rPr>
              <a:t> 是一条语句。</a:t>
            </a:r>
            <a:r>
              <a:rPr lang="en-US" altLang="zh-CN" sz="2400" dirty="0" err="1">
                <a:solidFill>
                  <a:srgbClr val="C00000"/>
                </a:solidFill>
                <a:effectLst/>
                <a:latin typeface="Consolas" panose="020B0609020204030204" pitchFamily="49" charset="0"/>
                <a:ea typeface="微软雅黑" panose="020B0503020204020204" pitchFamily="34" charset="-122"/>
              </a:rPr>
              <a:t>cout</a:t>
            </a:r>
            <a:r>
              <a:rPr lang="en-US" altLang="zh-CN" sz="2400" dirty="0">
                <a:solidFill>
                  <a:srgbClr val="C00000"/>
                </a:solidFill>
                <a:effectLst/>
                <a:latin typeface="Consolas" panose="020B0609020204030204" pitchFamily="49" charset="0"/>
                <a:ea typeface="微软雅黑" panose="020B0503020204020204" pitchFamily="34" charset="-122"/>
              </a:rPr>
              <a:t> &lt;&lt; "Hello";</a:t>
            </a:r>
            <a:r>
              <a:rPr lang="zh-CN" altLang="en-US" sz="2400" dirty="0">
                <a:effectLst/>
                <a:latin typeface="Consolas" panose="020B0609020204030204" pitchFamily="49" charset="0"/>
                <a:ea typeface="微软雅黑" panose="020B0503020204020204" pitchFamily="34" charset="-122"/>
              </a:rPr>
              <a:t> 也是一条语句。</a:t>
            </a:r>
          </a:p>
        </p:txBody>
      </p:sp>
    </p:spTree>
    <p:extLst>
      <p:ext uri="{BB962C8B-B14F-4D97-AF65-F5344CB8AC3E}">
        <p14:creationId xmlns:p14="http://schemas.microsoft.com/office/powerpoint/2010/main" val="305390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B365170C-ACFB-2749-AE2D-BB32F4DC4DAD}"/>
              </a:ext>
            </a:extLst>
          </p:cNvPr>
          <p:cNvSpPr txBox="1"/>
          <p:nvPr/>
        </p:nvSpPr>
        <p:spPr>
          <a:xfrm>
            <a:off x="1219200" y="1559171"/>
            <a:ext cx="9753600" cy="581057"/>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所以，上面那段代码的实际逻辑和下面加上大括号的版本是</a:t>
            </a:r>
            <a:r>
              <a:rPr lang="zh-CN" altLang="en-US" sz="2400" b="1" dirty="0">
                <a:effectLst/>
                <a:latin typeface="微软雅黑" panose="020B0503020204020204" pitchFamily="34" charset="-122"/>
                <a:ea typeface="微软雅黑" panose="020B0503020204020204" pitchFamily="34" charset="-122"/>
              </a:rPr>
              <a:t>完全等价的</a:t>
            </a:r>
            <a:r>
              <a:rPr lang="zh-CN" altLang="en-US" sz="2400" dirty="0">
                <a:effectLst/>
                <a:latin typeface="微软雅黑" panose="020B0503020204020204" pitchFamily="34" charset="-122"/>
                <a:ea typeface="微软雅黑" panose="020B0503020204020204" pitchFamily="34" charset="-122"/>
              </a:rPr>
              <a:t>：</a:t>
            </a:r>
          </a:p>
        </p:txBody>
      </p:sp>
      <p:sp>
        <p:nvSpPr>
          <p:cNvPr id="5" name="文本框 4">
            <a:extLst>
              <a:ext uri="{FF2B5EF4-FFF2-40B4-BE49-F238E27FC236}">
                <a16:creationId xmlns:a16="http://schemas.microsoft.com/office/drawing/2014/main" id="{A572384B-6A27-026F-EC9E-96DE1BAC3911}"/>
              </a:ext>
            </a:extLst>
          </p:cNvPr>
          <p:cNvSpPr txBox="1"/>
          <p:nvPr/>
        </p:nvSpPr>
        <p:spPr>
          <a:xfrm>
            <a:off x="1828800" y="2438400"/>
            <a:ext cx="8839200" cy="2344231"/>
          </a:xfrm>
          <a:prstGeom prst="rect">
            <a:avLst/>
          </a:prstGeom>
          <a:solidFill>
            <a:srgbClr val="FFFFFF"/>
          </a:solidFill>
          <a:ln w="12700">
            <a:solidFill>
              <a:schemeClr val="tx1"/>
            </a:solidFill>
          </a:ln>
        </p:spPr>
        <p:txBody>
          <a:bodyPr vert="horz" wrap="square" lIns="127000" tIns="63500" rIns="127000" bIns="63500" rtlCol="0">
            <a:spAutoFit/>
          </a:bodyPr>
          <a:lstStyle/>
          <a:p>
            <a:r>
              <a:rPr lang="pt-BR" altLang="zh-CN" sz="2400" dirty="0">
                <a:solidFill>
                  <a:srgbClr val="0000FF"/>
                </a:solidFill>
                <a:latin typeface="Consolas" panose="020B0609020204030204" pitchFamily="49" charset="0"/>
              </a:rPr>
              <a:t>if</a:t>
            </a:r>
            <a:r>
              <a:rPr lang="pt-BR" altLang="zh-CN" sz="2400" dirty="0">
                <a:solidFill>
                  <a:srgbClr val="000000"/>
                </a:solidFill>
                <a:latin typeface="Consolas" panose="020B0609020204030204" pitchFamily="49" charset="0"/>
              </a:rPr>
              <a:t> (b &gt;= c){</a:t>
            </a:r>
          </a:p>
          <a:p>
            <a:r>
              <a:rPr lang="pt-BR" altLang="zh-CN" sz="2400" dirty="0">
                <a:solidFill>
                  <a:srgbClr val="000000"/>
                </a:solidFill>
                <a:latin typeface="Consolas" panose="020B0609020204030204" pitchFamily="49" charset="0"/>
              </a:rPr>
              <a:t>    printf(</a:t>
            </a:r>
            <a:r>
              <a:rPr lang="pt-BR" altLang="zh-CN" sz="2400" dirty="0">
                <a:solidFill>
                  <a:srgbClr val="A31515"/>
                </a:solidFill>
                <a:latin typeface="Consolas" panose="020B0609020204030204" pitchFamily="49" charset="0"/>
              </a:rPr>
              <a:t>"&amp;d %d %d\n"</a:t>
            </a:r>
            <a:r>
              <a:rPr lang="pt-BR" altLang="zh-CN" sz="2400" dirty="0">
                <a:solidFill>
                  <a:srgbClr val="000000"/>
                </a:solidFill>
                <a:latin typeface="Consolas" panose="020B0609020204030204" pitchFamily="49" charset="0"/>
              </a:rPr>
              <a:t>, c, b, a);</a:t>
            </a:r>
          </a:p>
          <a:p>
            <a:r>
              <a:rPr lang="pt-BR" altLang="zh-CN" sz="2400" dirty="0">
                <a:solidFill>
                  <a:srgbClr val="000000"/>
                </a:solidFill>
                <a:latin typeface="Consolas" panose="020B0609020204030204" pitchFamily="49" charset="0"/>
              </a:rPr>
              <a:t>}</a:t>
            </a:r>
          </a:p>
          <a:p>
            <a:r>
              <a:rPr lang="pt-BR" altLang="zh-CN" sz="2400" dirty="0">
                <a:solidFill>
                  <a:srgbClr val="0000FF"/>
                </a:solidFill>
                <a:latin typeface="Consolas" panose="020B0609020204030204" pitchFamily="49" charset="0"/>
              </a:rPr>
              <a:t>else</a:t>
            </a:r>
            <a:r>
              <a:rPr lang="pt-BR" altLang="zh-CN" sz="2400" dirty="0">
                <a:latin typeface="Consolas" panose="020B0609020204030204" pitchFamily="49" charset="0"/>
              </a:rPr>
              <a:t>{</a:t>
            </a:r>
          </a:p>
          <a:p>
            <a:r>
              <a:rPr lang="pt-BR" altLang="zh-CN" sz="2400" dirty="0">
                <a:solidFill>
                  <a:srgbClr val="000000"/>
                </a:solidFill>
                <a:latin typeface="Consolas" panose="020B0609020204030204" pitchFamily="49" charset="0"/>
              </a:rPr>
              <a:t>    printf(</a:t>
            </a:r>
            <a:r>
              <a:rPr lang="pt-BR" altLang="zh-CN" sz="2400" dirty="0">
                <a:solidFill>
                  <a:srgbClr val="A31515"/>
                </a:solidFill>
                <a:latin typeface="Consolas" panose="020B0609020204030204" pitchFamily="49" charset="0"/>
              </a:rPr>
              <a:t>"%d %d %d\n"</a:t>
            </a:r>
            <a:r>
              <a:rPr lang="pt-BR" altLang="zh-CN" sz="2400" dirty="0">
                <a:solidFill>
                  <a:srgbClr val="000000"/>
                </a:solidFill>
                <a:latin typeface="Consolas" panose="020B0609020204030204" pitchFamily="49" charset="0"/>
              </a:rPr>
              <a:t>, b, c, a);</a:t>
            </a:r>
          </a:p>
          <a:p>
            <a:r>
              <a:rPr lang="pt-BR"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
        <p:nvSpPr>
          <p:cNvPr id="7" name="文本框 6">
            <a:extLst>
              <a:ext uri="{FF2B5EF4-FFF2-40B4-BE49-F238E27FC236}">
                <a16:creationId xmlns:a16="http://schemas.microsoft.com/office/drawing/2014/main" id="{F9B0050D-9EE9-A3BC-7713-F5AAB9B951EC}"/>
              </a:ext>
            </a:extLst>
          </p:cNvPr>
          <p:cNvSpPr txBox="1"/>
          <p:nvPr/>
        </p:nvSpPr>
        <p:spPr>
          <a:xfrm>
            <a:off x="1219200" y="5008300"/>
            <a:ext cx="9753600" cy="1230593"/>
          </a:xfrm>
          <a:prstGeom prst="rect">
            <a:avLst/>
          </a:prstGeom>
          <a:solidFill>
            <a:schemeClr val="accent2">
              <a:lumMod val="20000"/>
              <a:lumOff val="80000"/>
            </a:schemeClr>
          </a:solidFill>
        </p:spPr>
        <p:txBody>
          <a:bodyPr wrap="square">
            <a:spAutoFit/>
          </a:bodyPr>
          <a:lstStyle/>
          <a:p>
            <a:pPr>
              <a:lnSpc>
                <a:spcPct val="200000"/>
              </a:lnSpc>
            </a:pPr>
            <a:r>
              <a:rPr lang="zh-CN" altLang="en-US" sz="2000" dirty="0">
                <a:effectLst/>
                <a:latin typeface="微软雅黑" panose="020B0503020204020204" pitchFamily="34" charset="-122"/>
                <a:ea typeface="微软雅黑" panose="020B0503020204020204" pitchFamily="34" charset="-122"/>
              </a:rPr>
              <a:t>因为每个分支都恰好只有一条语句，所以省略大括号在</a:t>
            </a:r>
            <a:r>
              <a:rPr lang="zh-CN" altLang="en-US" sz="2000" b="1" dirty="0">
                <a:effectLst/>
                <a:latin typeface="微软雅黑" panose="020B0503020204020204" pitchFamily="34" charset="-122"/>
                <a:ea typeface="微软雅黑" panose="020B0503020204020204" pitchFamily="34" charset="-122"/>
              </a:rPr>
              <a:t>语法上是允许的</a:t>
            </a:r>
            <a:r>
              <a:rPr lang="zh-CN" altLang="en-US" sz="2000" dirty="0">
                <a:effectLst/>
                <a:latin typeface="微软雅黑" panose="020B0503020204020204" pitchFamily="34" charset="-122"/>
                <a:ea typeface="微软雅黑" panose="020B0503020204020204" pitchFamily="34" charset="-122"/>
              </a:rPr>
              <a:t>，并且程序能够正确运行。但是平时</a:t>
            </a:r>
            <a:r>
              <a:rPr lang="zh-CN" altLang="en-US" sz="2000" b="1" dirty="0">
                <a:effectLst/>
                <a:latin typeface="微软雅黑" panose="020B0503020204020204" pitchFamily="34" charset="-122"/>
                <a:ea typeface="微软雅黑" panose="020B0503020204020204" pitchFamily="34" charset="-122"/>
              </a:rPr>
              <a:t>强烈推荐</a:t>
            </a:r>
            <a:r>
              <a:rPr lang="zh-CN" altLang="en-US" sz="2000" dirty="0">
                <a:effectLst/>
                <a:latin typeface="微软雅黑" panose="020B0503020204020204" pitchFamily="34" charset="-122"/>
                <a:ea typeface="微软雅黑" panose="020B0503020204020204" pitchFamily="34" charset="-122"/>
              </a:rPr>
              <a:t>大家加上大括号！！</a:t>
            </a:r>
          </a:p>
        </p:txBody>
      </p:sp>
    </p:spTree>
    <p:extLst>
      <p:ext uri="{BB962C8B-B14F-4D97-AF65-F5344CB8AC3E}">
        <p14:creationId xmlns:p14="http://schemas.microsoft.com/office/powerpoint/2010/main" val="322497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7" name="文本框 6">
            <a:extLst>
              <a:ext uri="{FF2B5EF4-FFF2-40B4-BE49-F238E27FC236}">
                <a16:creationId xmlns:a16="http://schemas.microsoft.com/office/drawing/2014/main" id="{F9B0050D-9EE9-A3BC-7713-F5AAB9B951EC}"/>
              </a:ext>
            </a:extLst>
          </p:cNvPr>
          <p:cNvSpPr txBox="1"/>
          <p:nvPr/>
        </p:nvSpPr>
        <p:spPr>
          <a:xfrm>
            <a:off x="1219200" y="1485040"/>
            <a:ext cx="9944100" cy="581057"/>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为什么</a:t>
            </a:r>
            <a:r>
              <a:rPr lang="zh-CN" altLang="en-US" sz="2400" b="1" dirty="0">
                <a:effectLst/>
                <a:latin typeface="微软雅黑" panose="020B0503020204020204" pitchFamily="34" charset="-122"/>
                <a:ea typeface="微软雅黑" panose="020B0503020204020204" pitchFamily="34" charset="-122"/>
              </a:rPr>
              <a:t>强烈推荐</a:t>
            </a:r>
            <a:r>
              <a:rPr lang="zh-CN" altLang="en-US" sz="2400" dirty="0">
                <a:effectLst/>
                <a:latin typeface="微软雅黑" panose="020B0503020204020204" pitchFamily="34" charset="-122"/>
                <a:ea typeface="微软雅黑" panose="020B0503020204020204" pitchFamily="34" charset="-122"/>
              </a:rPr>
              <a:t>大家加上大括号？</a:t>
            </a:r>
          </a:p>
        </p:txBody>
      </p:sp>
      <p:sp>
        <p:nvSpPr>
          <p:cNvPr id="3" name="文本框 2">
            <a:extLst>
              <a:ext uri="{FF2B5EF4-FFF2-40B4-BE49-F238E27FC236}">
                <a16:creationId xmlns:a16="http://schemas.microsoft.com/office/drawing/2014/main" id="{5F77CFDA-FB31-F006-8E17-5B60F15AA1FD}"/>
              </a:ext>
            </a:extLst>
          </p:cNvPr>
          <p:cNvSpPr txBox="1"/>
          <p:nvPr/>
        </p:nvSpPr>
        <p:spPr>
          <a:xfrm>
            <a:off x="1028700" y="2417071"/>
            <a:ext cx="10134600" cy="1422954"/>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我们来看一个经典的</a:t>
            </a:r>
            <a:r>
              <a:rPr lang="zh-CN" altLang="en-US" sz="2000" b="1" dirty="0">
                <a:effectLst/>
                <a:latin typeface="Consolas" panose="020B0609020204030204" pitchFamily="49" charset="0"/>
                <a:ea typeface="微软雅黑" panose="020B0503020204020204" pitchFamily="34" charset="-122"/>
              </a:rPr>
              <a:t>错误案例</a:t>
            </a:r>
            <a:r>
              <a:rPr lang="zh-CN" altLang="en-US" sz="2000" dirty="0">
                <a:effectLst/>
                <a:latin typeface="Consolas" panose="020B0609020204030204" pitchFamily="49" charset="0"/>
                <a:ea typeface="微软雅黑" panose="020B0503020204020204" pitchFamily="34" charset="-122"/>
              </a:rPr>
              <a:t>：</a:t>
            </a:r>
          </a:p>
          <a:p>
            <a:pPr>
              <a:lnSpc>
                <a:spcPct val="150000"/>
              </a:lnSpc>
            </a:pPr>
            <a:r>
              <a:rPr lang="zh-CN" altLang="en-US" sz="2000" dirty="0">
                <a:effectLst/>
                <a:latin typeface="Consolas" panose="020B0609020204030204" pitchFamily="49" charset="0"/>
                <a:ea typeface="微软雅黑" panose="020B0503020204020204" pitchFamily="34" charset="-122"/>
              </a:rPr>
              <a:t>假设我们想在 </a:t>
            </a:r>
            <a:r>
              <a:rPr lang="en-US" altLang="zh-CN" sz="2000" dirty="0">
                <a:solidFill>
                  <a:srgbClr val="C00000"/>
                </a:solidFill>
                <a:effectLst/>
                <a:latin typeface="Consolas" panose="020B0609020204030204" pitchFamily="49" charset="0"/>
                <a:ea typeface="微软雅黑" panose="020B0503020204020204" pitchFamily="34" charset="-122"/>
              </a:rPr>
              <a:t>b &gt;= c</a:t>
            </a:r>
            <a:r>
              <a:rPr lang="zh-CN" altLang="en-US" sz="2000" dirty="0">
                <a:effectLst/>
                <a:latin typeface="Consolas" panose="020B0609020204030204" pitchFamily="49" charset="0"/>
                <a:ea typeface="微软雅黑" panose="020B0503020204020204" pitchFamily="34" charset="-122"/>
              </a:rPr>
              <a:t> 的情况下，不仅要打印排序结果，还要额外打印一句话 </a:t>
            </a:r>
            <a:r>
              <a:rPr lang="en-US" altLang="zh-CN" sz="2000" dirty="0">
                <a:effectLst/>
                <a:latin typeface="Consolas" panose="020B0609020204030204" pitchFamily="49" charset="0"/>
                <a:ea typeface="微软雅黑" panose="020B0503020204020204" pitchFamily="34" charset="-122"/>
              </a:rPr>
              <a:t>"</a:t>
            </a:r>
            <a:r>
              <a:rPr lang="en-US" altLang="zh-CN" sz="2000" b="1" dirty="0">
                <a:effectLst/>
                <a:latin typeface="Consolas" panose="020B0609020204030204" pitchFamily="49" charset="0"/>
                <a:ea typeface="微软雅黑" panose="020B0503020204020204" pitchFamily="34" charset="-122"/>
              </a:rPr>
              <a:t>B </a:t>
            </a:r>
            <a:r>
              <a:rPr lang="zh-CN" altLang="en-US" sz="2000" b="1" dirty="0">
                <a:effectLst/>
                <a:latin typeface="Consolas" panose="020B0609020204030204" pitchFamily="49" charset="0"/>
                <a:ea typeface="微软雅黑" panose="020B0503020204020204" pitchFamily="34" charset="-122"/>
              </a:rPr>
              <a:t>更大</a:t>
            </a:r>
            <a:r>
              <a:rPr lang="en-US" altLang="zh-CN" sz="2000" dirty="0">
                <a:effectLst/>
                <a:latin typeface="Consolas" panose="020B0609020204030204" pitchFamily="49" charset="0"/>
                <a:ea typeface="微软雅黑" panose="020B0503020204020204" pitchFamily="34" charset="-122"/>
              </a:rPr>
              <a:t>"</a:t>
            </a:r>
            <a:endParaRPr lang="zh-CN" altLang="en-US"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如果你这样写：</a:t>
            </a:r>
          </a:p>
        </p:txBody>
      </p:sp>
      <p:sp>
        <p:nvSpPr>
          <p:cNvPr id="10" name="文本框 9">
            <a:extLst>
              <a:ext uri="{FF2B5EF4-FFF2-40B4-BE49-F238E27FC236}">
                <a16:creationId xmlns:a16="http://schemas.microsoft.com/office/drawing/2014/main" id="{9C5C5E47-C416-E161-C9AF-DFBBC3BDB3F4}"/>
              </a:ext>
            </a:extLst>
          </p:cNvPr>
          <p:cNvSpPr txBox="1"/>
          <p:nvPr/>
        </p:nvSpPr>
        <p:spPr>
          <a:xfrm>
            <a:off x="2190750" y="4092606"/>
            <a:ext cx="8001000" cy="135934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错误写法！</a:t>
            </a:r>
          </a:p>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(b &gt;= c)</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c &lt;&lt; </a:t>
            </a:r>
            <a:r>
              <a:rPr lang="en-US" altLang="zh-CN" sz="2000" dirty="0">
                <a:solidFill>
                  <a:srgbClr val="A31515"/>
                </a:solidFill>
                <a:latin typeface="Consolas" panose="020B0609020204030204" pitchFamily="49" charset="0"/>
              </a:rPr>
              <a:t>" "</a:t>
            </a:r>
            <a:r>
              <a:rPr lang="en-US" altLang="zh-CN" sz="2000" dirty="0">
                <a:solidFill>
                  <a:srgbClr val="000000"/>
                </a:solidFill>
                <a:latin typeface="Consolas" panose="020B0609020204030204" pitchFamily="49" charset="0"/>
              </a:rPr>
              <a:t> &lt;&lt; b &lt;&lt; </a:t>
            </a:r>
            <a:r>
              <a:rPr lang="en-US" altLang="zh-CN" sz="2000" dirty="0">
                <a:solidFill>
                  <a:srgbClr val="A31515"/>
                </a:solidFill>
                <a:latin typeface="Consolas" panose="020B0609020204030204" pitchFamily="49" charset="0"/>
              </a:rPr>
              <a:t>" "</a:t>
            </a:r>
            <a:r>
              <a:rPr lang="en-US" altLang="zh-CN" sz="2000" dirty="0">
                <a:solidFill>
                  <a:srgbClr val="000000"/>
                </a:solidFill>
                <a:latin typeface="Consolas" panose="020B0609020204030204" pitchFamily="49" charset="0"/>
              </a:rPr>
              <a:t> &lt;&lt; a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"B </a:t>
            </a:r>
            <a:r>
              <a:rPr lang="zh-CN" altLang="en-US" sz="2000" dirty="0">
                <a:solidFill>
                  <a:srgbClr val="A31515"/>
                </a:solidFill>
                <a:latin typeface="Consolas" panose="020B0609020204030204" pitchFamily="49" charset="0"/>
              </a:rPr>
              <a:t>更大</a:t>
            </a:r>
            <a:r>
              <a:rPr lang="en-US" altLang="zh-CN" sz="2000" dirty="0">
                <a:solidFill>
                  <a:srgbClr val="A31515"/>
                </a:solidFill>
                <a:latin typeface="Consolas" panose="020B0609020204030204" pitchFamily="49" charset="0"/>
              </a:rPr>
              <a:t>"</a:t>
            </a:r>
            <a:r>
              <a:rPr lang="en-US" altLang="zh-CN" sz="2000" dirty="0">
                <a:solidFill>
                  <a:srgbClr val="000000"/>
                </a:solidFill>
                <a:latin typeface="Consolas" panose="020B0609020204030204" pitchFamily="49" charset="0"/>
              </a:rPr>
              <a:t>;</a:t>
            </a:r>
            <a:endParaRPr lang="zh-CN" altLang="en-US" sz="2000" dirty="0">
              <a:solidFill>
                <a:srgbClr val="008000"/>
              </a:solidFill>
              <a:latin typeface="Consolas" panose="020B0609020204030204" pitchFamily="49" charset="0"/>
            </a:endParaRPr>
          </a:p>
        </p:txBody>
      </p:sp>
      <p:sp>
        <p:nvSpPr>
          <p:cNvPr id="4" name="文本框 3">
            <a:extLst>
              <a:ext uri="{FF2B5EF4-FFF2-40B4-BE49-F238E27FC236}">
                <a16:creationId xmlns:a16="http://schemas.microsoft.com/office/drawing/2014/main" id="{5FC658C3-5267-1B52-63DD-CC750772EFF5}"/>
              </a:ext>
            </a:extLst>
          </p:cNvPr>
          <p:cNvSpPr txBox="1"/>
          <p:nvPr/>
        </p:nvSpPr>
        <p:spPr>
          <a:xfrm>
            <a:off x="1028700" y="5761069"/>
            <a:ext cx="10134600" cy="461665"/>
          </a:xfrm>
          <a:prstGeom prst="rect">
            <a:avLst/>
          </a:prstGeom>
          <a:solidFill>
            <a:schemeClr val="accent6">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设 </a:t>
            </a:r>
            <a:r>
              <a:rPr lang="en-US" altLang="zh-CN" sz="2400" dirty="0">
                <a:effectLst/>
                <a:latin typeface="Consolas" panose="020B0609020204030204" pitchFamily="49" charset="0"/>
                <a:ea typeface="微软雅黑" panose="020B0503020204020204" pitchFamily="34" charset="-122"/>
              </a:rPr>
              <a:t>b = 5, a = 1, c = 2</a:t>
            </a:r>
            <a:r>
              <a:rPr lang="zh-CN" altLang="en-US" sz="2400" dirty="0">
                <a:effectLst/>
                <a:latin typeface="Consolas" panose="020B0609020204030204" pitchFamily="49" charset="0"/>
                <a:ea typeface="微软雅黑" panose="020B0503020204020204" pitchFamily="34" charset="-122"/>
              </a:rPr>
              <a:t>的情况下会如何输出？</a:t>
            </a:r>
            <a:endParaRPr lang="zh-CN" altLang="en-US" sz="2400" dirty="0"/>
          </a:p>
        </p:txBody>
      </p:sp>
    </p:spTree>
    <p:extLst>
      <p:ext uri="{BB962C8B-B14F-4D97-AF65-F5344CB8AC3E}">
        <p14:creationId xmlns:p14="http://schemas.microsoft.com/office/powerpoint/2010/main" val="2023772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6A9E27E8-77C5-6990-580A-4E4B77B3012D}"/>
              </a:ext>
            </a:extLst>
          </p:cNvPr>
          <p:cNvSpPr txBox="1"/>
          <p:nvPr/>
        </p:nvSpPr>
        <p:spPr>
          <a:xfrm>
            <a:off x="838200" y="1464830"/>
            <a:ext cx="10591800" cy="1135054"/>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根据“默认作用范围只有下一条语句”的规则，编译器实际上是这样理解你的代码的：</a:t>
            </a:r>
          </a:p>
        </p:txBody>
      </p:sp>
      <p:sp>
        <p:nvSpPr>
          <p:cNvPr id="9" name="文本框 8">
            <a:extLst>
              <a:ext uri="{FF2B5EF4-FFF2-40B4-BE49-F238E27FC236}">
                <a16:creationId xmlns:a16="http://schemas.microsoft.com/office/drawing/2014/main" id="{2ECBD735-77EF-9F02-9795-A5118343393C}"/>
              </a:ext>
            </a:extLst>
          </p:cNvPr>
          <p:cNvSpPr txBox="1"/>
          <p:nvPr/>
        </p:nvSpPr>
        <p:spPr>
          <a:xfrm>
            <a:off x="2667000" y="2916047"/>
            <a:ext cx="7315200" cy="197490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(b &gt;= c)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c &lt;&lt; </a:t>
            </a:r>
            <a:r>
              <a:rPr lang="en-US" altLang="zh-CN" sz="2000" dirty="0">
                <a:solidFill>
                  <a:srgbClr val="A31515"/>
                </a:solidFill>
                <a:latin typeface="Consolas" panose="020B0609020204030204" pitchFamily="49" charset="0"/>
              </a:rPr>
              <a:t>" "</a:t>
            </a:r>
            <a:r>
              <a:rPr lang="en-US" altLang="zh-CN" sz="2000" dirty="0">
                <a:solidFill>
                  <a:srgbClr val="000000"/>
                </a:solidFill>
                <a:latin typeface="Consolas" panose="020B0609020204030204" pitchFamily="49" charset="0"/>
              </a:rPr>
              <a:t> &lt;&lt; b &lt;&lt; </a:t>
            </a:r>
            <a:r>
              <a:rPr lang="en-US" altLang="zh-CN" sz="2000" dirty="0">
                <a:solidFill>
                  <a:srgbClr val="A31515"/>
                </a:solidFill>
                <a:latin typeface="Consolas" panose="020B0609020204030204" pitchFamily="49" charset="0"/>
              </a:rPr>
              <a:t>" "</a:t>
            </a:r>
            <a:r>
              <a:rPr lang="en-US" altLang="zh-CN" sz="2000" dirty="0">
                <a:solidFill>
                  <a:srgbClr val="000000"/>
                </a:solidFill>
                <a:latin typeface="Consolas" panose="020B0609020204030204" pitchFamily="49" charset="0"/>
              </a:rPr>
              <a:t> &lt;&lt; a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a:t>
            </a:r>
          </a:p>
          <a:p>
            <a:endParaRPr lang="en-US" altLang="zh-CN" sz="2000" dirty="0">
              <a:solidFill>
                <a:srgbClr val="000000"/>
              </a:solidFill>
              <a:latin typeface="Consolas" panose="020B0609020204030204" pitchFamily="49" charset="0"/>
            </a:endParaRP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这句话和上面的 </a:t>
            </a:r>
            <a:r>
              <a:rPr lang="en-US" altLang="zh-CN" sz="2000" dirty="0">
                <a:solidFill>
                  <a:srgbClr val="008000"/>
                </a:solidFill>
                <a:latin typeface="Consolas" panose="020B0609020204030204" pitchFamily="49" charset="0"/>
              </a:rPr>
              <a:t>if </a:t>
            </a:r>
            <a:r>
              <a:rPr lang="zh-CN" altLang="en-US" sz="2000" dirty="0">
                <a:solidFill>
                  <a:srgbClr val="008000"/>
                </a:solidFill>
                <a:latin typeface="Consolas" panose="020B0609020204030204" pitchFamily="49" charset="0"/>
              </a:rPr>
              <a:t>已经没关系了！</a:t>
            </a:r>
          </a:p>
          <a:p>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“B </a:t>
            </a:r>
            <a:r>
              <a:rPr lang="zh-CN" altLang="en-US" sz="2000" dirty="0">
                <a:solidFill>
                  <a:srgbClr val="A31515"/>
                </a:solidFill>
                <a:latin typeface="Consolas" panose="020B0609020204030204" pitchFamily="49" charset="0"/>
              </a:rPr>
              <a:t>更大</a:t>
            </a:r>
            <a:r>
              <a:rPr lang="en-US" altLang="zh-CN" sz="2000" dirty="0">
                <a:solidFill>
                  <a:srgbClr val="A31515"/>
                </a:solidFill>
                <a:latin typeface="Consolas" panose="020B0609020204030204" pitchFamily="49" charset="0"/>
              </a:rPr>
              <a:t>”</a:t>
            </a:r>
            <a:r>
              <a:rPr lang="en-US" altLang="zh-CN" sz="2000" dirty="0">
                <a:solidFill>
                  <a:srgbClr val="000000"/>
                </a:solidFill>
                <a:latin typeface="Consolas" panose="020B0609020204030204" pitchFamily="49" charset="0"/>
              </a:rPr>
              <a:t>; </a:t>
            </a:r>
          </a:p>
        </p:txBody>
      </p:sp>
      <p:sp>
        <p:nvSpPr>
          <p:cNvPr id="12" name="文本框 11">
            <a:extLst>
              <a:ext uri="{FF2B5EF4-FFF2-40B4-BE49-F238E27FC236}">
                <a16:creationId xmlns:a16="http://schemas.microsoft.com/office/drawing/2014/main" id="{6F136448-9E70-9CFF-6A57-26D9A17D4EF2}"/>
              </a:ext>
            </a:extLst>
          </p:cNvPr>
          <p:cNvSpPr txBox="1"/>
          <p:nvPr/>
        </p:nvSpPr>
        <p:spPr>
          <a:xfrm>
            <a:off x="762000" y="5257800"/>
            <a:ext cx="10668000" cy="965201"/>
          </a:xfrm>
          <a:prstGeom prst="rect">
            <a:avLst/>
          </a:prstGeom>
          <a:solidFill>
            <a:schemeClr val="accent2">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你以为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“B </a:t>
            </a:r>
            <a:r>
              <a:rPr lang="zh-CN" altLang="en-US" sz="2000" dirty="0">
                <a:solidFill>
                  <a:srgbClr val="A31515"/>
                </a:solidFill>
                <a:latin typeface="Consolas" panose="020B0609020204030204" pitchFamily="49" charset="0"/>
              </a:rPr>
              <a:t>更大</a:t>
            </a:r>
            <a:r>
              <a:rPr lang="en-US" altLang="zh-CN" sz="2000" dirty="0">
                <a:solidFill>
                  <a:srgbClr val="A31515"/>
                </a:solidFill>
                <a:latin typeface="Consolas" panose="020B0609020204030204" pitchFamily="49" charset="0"/>
              </a:rPr>
              <a:t>”</a:t>
            </a:r>
            <a:r>
              <a:rPr lang="en-US" altLang="zh-CN" sz="2000" dirty="0">
                <a:solidFill>
                  <a:srgbClr val="000000"/>
                </a:solidFill>
                <a:latin typeface="Consolas" panose="020B0609020204030204" pitchFamily="49" charset="0"/>
              </a:rPr>
              <a:t>; </a:t>
            </a:r>
            <a:r>
              <a:rPr lang="zh-CN" altLang="en-US" sz="2000" dirty="0">
                <a:effectLst/>
                <a:latin typeface="微软雅黑" panose="020B0503020204020204" pitchFamily="34" charset="-122"/>
                <a:ea typeface="微软雅黑" panose="020B0503020204020204" pitchFamily="34" charset="-122"/>
              </a:rPr>
              <a:t>只有在 </a:t>
            </a:r>
            <a:r>
              <a:rPr lang="en-US" altLang="zh-CN" sz="2000" dirty="0">
                <a:solidFill>
                  <a:srgbClr val="C00000"/>
                </a:solidFill>
                <a:effectLst/>
                <a:latin typeface="Consolas" panose="020B0609020204030204" pitchFamily="49" charset="0"/>
                <a:ea typeface="微软雅黑" panose="020B0503020204020204" pitchFamily="34" charset="-122"/>
              </a:rPr>
              <a:t>b &gt;= c</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的时候才会执行，但实际上，它和 </a:t>
            </a:r>
            <a:r>
              <a:rPr lang="en-US" altLang="zh-CN" sz="2000" dirty="0">
                <a:solidFill>
                  <a:srgbClr val="C00000"/>
                </a:solidFill>
                <a:effectLst/>
                <a:latin typeface="Consolas" panose="020B0609020204030204" pitchFamily="49" charset="0"/>
                <a:ea typeface="微软雅黑" panose="020B0503020204020204" pitchFamily="34" charset="-122"/>
              </a:rPr>
              <a:t>if</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毫无关系，它是一条独立的语句，</a:t>
            </a:r>
            <a:r>
              <a:rPr lang="zh-CN" altLang="en-US" sz="2000" b="1" dirty="0">
                <a:effectLst/>
                <a:highlight>
                  <a:srgbClr val="FFFF00"/>
                </a:highlight>
                <a:latin typeface="微软雅黑" panose="020B0503020204020204" pitchFamily="34" charset="-122"/>
                <a:ea typeface="微软雅黑" panose="020B0503020204020204" pitchFamily="34" charset="-122"/>
              </a:rPr>
              <a:t>无论 </a:t>
            </a:r>
            <a:r>
              <a:rPr lang="en-US" altLang="zh-CN" sz="2000" b="1" dirty="0">
                <a:solidFill>
                  <a:srgbClr val="C00000"/>
                </a:solidFill>
                <a:effectLst/>
                <a:highlight>
                  <a:srgbClr val="FFFF00"/>
                </a:highlight>
                <a:latin typeface="Consolas" panose="020B0609020204030204" pitchFamily="49" charset="0"/>
                <a:ea typeface="微软雅黑" panose="020B0503020204020204" pitchFamily="34" charset="-122"/>
              </a:rPr>
              <a:t>if</a:t>
            </a:r>
            <a:r>
              <a:rPr lang="en-US" altLang="zh-CN" sz="2000" b="1" dirty="0">
                <a:effectLst/>
                <a:highlight>
                  <a:srgbClr val="FFFF00"/>
                </a:highlight>
                <a:latin typeface="微软雅黑" panose="020B0503020204020204" pitchFamily="34" charset="-122"/>
                <a:ea typeface="微软雅黑" panose="020B0503020204020204" pitchFamily="34" charset="-122"/>
              </a:rPr>
              <a:t> </a:t>
            </a:r>
            <a:r>
              <a:rPr lang="zh-CN" altLang="en-US" sz="2000" b="1" dirty="0">
                <a:effectLst/>
                <a:highlight>
                  <a:srgbClr val="FFFF00"/>
                </a:highlight>
                <a:latin typeface="微软雅黑" panose="020B0503020204020204" pitchFamily="34" charset="-122"/>
                <a:ea typeface="微软雅黑" panose="020B0503020204020204" pitchFamily="34" charset="-122"/>
              </a:rPr>
              <a:t>条件是否成立，它每次都会被执行</a:t>
            </a:r>
            <a:r>
              <a:rPr lang="zh-CN" altLang="en-US" sz="2000" b="1"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 这完全违背了初衷。</a:t>
            </a:r>
          </a:p>
        </p:txBody>
      </p:sp>
    </p:spTree>
    <p:extLst>
      <p:ext uri="{BB962C8B-B14F-4D97-AF65-F5344CB8AC3E}">
        <p14:creationId xmlns:p14="http://schemas.microsoft.com/office/powerpoint/2010/main" val="7704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3" name="文本框 2">
            <a:extLst>
              <a:ext uri="{FF2B5EF4-FFF2-40B4-BE49-F238E27FC236}">
                <a16:creationId xmlns:a16="http://schemas.microsoft.com/office/drawing/2014/main" id="{00048EE0-2C5B-AD64-B7C8-710F29632530}"/>
              </a:ext>
            </a:extLst>
          </p:cNvPr>
          <p:cNvSpPr txBox="1"/>
          <p:nvPr/>
        </p:nvSpPr>
        <p:spPr>
          <a:xfrm>
            <a:off x="1219200" y="1473169"/>
            <a:ext cx="9829800" cy="1519198"/>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微软雅黑" panose="020B0503020204020204" pitchFamily="34" charset="-122"/>
                <a:ea typeface="微软雅黑" panose="020B0503020204020204" pitchFamily="34" charset="-122"/>
              </a:rPr>
              <a:t>永远使用大括号</a:t>
            </a:r>
          </a:p>
          <a:p>
            <a:pPr>
              <a:lnSpc>
                <a:spcPct val="150000"/>
              </a:lnSpc>
            </a:pPr>
            <a:r>
              <a:rPr lang="zh-CN" altLang="en-US" sz="2000" dirty="0">
                <a:effectLst/>
                <a:latin typeface="微软雅黑" panose="020B0503020204020204" pitchFamily="34" charset="-122"/>
                <a:ea typeface="微软雅黑" panose="020B0503020204020204" pitchFamily="34" charset="-122"/>
              </a:rPr>
              <a:t>为了避免以上所有问题，最简单的做法是：</a:t>
            </a:r>
            <a:r>
              <a:rPr lang="zh-CN" altLang="en-US" sz="2000" b="1" dirty="0">
                <a:effectLst/>
                <a:latin typeface="微软雅黑" panose="020B0503020204020204" pitchFamily="34" charset="-122"/>
                <a:ea typeface="微软雅黑" panose="020B0503020204020204" pitchFamily="34" charset="-122"/>
              </a:rPr>
              <a:t>只要 </a:t>
            </a:r>
            <a:r>
              <a:rPr lang="en-US" altLang="zh-CN" sz="2000" b="1" dirty="0">
                <a:solidFill>
                  <a:srgbClr val="C00000"/>
                </a:solidFill>
                <a:effectLst/>
                <a:latin typeface="Consolas" panose="020B0609020204030204" pitchFamily="49" charset="0"/>
                <a:ea typeface="微软雅黑" panose="020B0503020204020204" pitchFamily="34" charset="-122"/>
              </a:rPr>
              <a:t>if</a:t>
            </a:r>
            <a:r>
              <a:rPr lang="zh-CN" altLang="en-US" sz="2000" b="1" dirty="0">
                <a:effectLst/>
                <a:latin typeface="微软雅黑" panose="020B0503020204020204" pitchFamily="34" charset="-122"/>
                <a:ea typeface="微软雅黑" panose="020B0503020204020204" pitchFamily="34" charset="-122"/>
              </a:rPr>
              <a:t> 或 </a:t>
            </a:r>
            <a:r>
              <a:rPr lang="en-US" altLang="zh-CN" sz="2000" b="1" dirty="0">
                <a:solidFill>
                  <a:srgbClr val="C00000"/>
                </a:solidFill>
                <a:effectLst/>
                <a:latin typeface="Consolas" panose="020B0609020204030204" pitchFamily="49" charset="0"/>
                <a:ea typeface="微软雅黑" panose="020B0503020204020204" pitchFamily="34" charset="-122"/>
              </a:rPr>
              <a:t>else</a:t>
            </a:r>
            <a:r>
              <a:rPr lang="zh-CN" altLang="en-US" sz="2000" b="1" dirty="0">
                <a:effectLst/>
                <a:latin typeface="微软雅黑" panose="020B0503020204020204" pitchFamily="34" charset="-122"/>
                <a:ea typeface="微软雅黑" panose="020B0503020204020204" pitchFamily="34" charset="-122"/>
              </a:rPr>
              <a:t> 后面有要执行的代码，就永远给它加上大括号 </a:t>
            </a:r>
            <a:r>
              <a:rPr lang="en-US" altLang="zh-CN" sz="2000" b="1" dirty="0">
                <a:solidFill>
                  <a:srgbClr val="C00000"/>
                </a:solidFill>
                <a:effectLst/>
                <a:latin typeface="Consolas" panose="020B0609020204030204" pitchFamily="49" charset="0"/>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，哪怕只有一行！</a:t>
            </a:r>
            <a:endParaRPr lang="zh-CN" altLang="en-US" sz="2000" dirty="0">
              <a:effectLst/>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04E44AD6-42EB-463B-C490-D9A11E2D0E3E}"/>
              </a:ext>
            </a:extLst>
          </p:cNvPr>
          <p:cNvSpPr txBox="1"/>
          <p:nvPr/>
        </p:nvSpPr>
        <p:spPr>
          <a:xfrm>
            <a:off x="2438400" y="3263192"/>
            <a:ext cx="7315200" cy="135934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(b &gt;= c)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c &lt;&lt; </a:t>
            </a:r>
            <a:r>
              <a:rPr lang="en-US" altLang="zh-CN" sz="2000" dirty="0">
                <a:solidFill>
                  <a:srgbClr val="A31515"/>
                </a:solidFill>
                <a:latin typeface="Consolas" panose="020B0609020204030204" pitchFamily="49" charset="0"/>
              </a:rPr>
              <a:t>" "</a:t>
            </a:r>
            <a:r>
              <a:rPr lang="en-US" altLang="zh-CN" sz="2000" dirty="0">
                <a:solidFill>
                  <a:srgbClr val="000000"/>
                </a:solidFill>
                <a:latin typeface="Consolas" panose="020B0609020204030204" pitchFamily="49" charset="0"/>
              </a:rPr>
              <a:t> &lt;&lt; b &lt;&lt; </a:t>
            </a:r>
            <a:r>
              <a:rPr lang="en-US" altLang="zh-CN" sz="2000" dirty="0">
                <a:solidFill>
                  <a:srgbClr val="A31515"/>
                </a:solidFill>
                <a:latin typeface="Consolas" panose="020B0609020204030204" pitchFamily="49" charset="0"/>
              </a:rPr>
              <a:t>" "</a:t>
            </a:r>
            <a:r>
              <a:rPr lang="en-US" altLang="zh-CN" sz="2000" dirty="0">
                <a:solidFill>
                  <a:srgbClr val="000000"/>
                </a:solidFill>
                <a:latin typeface="Consolas" panose="020B0609020204030204" pitchFamily="49" charset="0"/>
              </a:rPr>
              <a:t> &lt;&lt; a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“B </a:t>
            </a:r>
            <a:r>
              <a:rPr lang="zh-CN" altLang="en-US" sz="2000" dirty="0">
                <a:solidFill>
                  <a:srgbClr val="A31515"/>
                </a:solidFill>
                <a:latin typeface="Consolas" panose="020B0609020204030204" pitchFamily="49" charset="0"/>
              </a:rPr>
              <a:t>更大</a:t>
            </a:r>
            <a:r>
              <a:rPr lang="en-US" altLang="zh-CN" sz="2000" dirty="0">
                <a:solidFill>
                  <a:srgbClr val="A31515"/>
                </a:solidFill>
                <a:latin typeface="Consolas" panose="020B0609020204030204" pitchFamily="49" charset="0"/>
              </a:rPr>
              <a:t>”</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a:t>
            </a:r>
          </a:p>
        </p:txBody>
      </p:sp>
      <p:sp>
        <p:nvSpPr>
          <p:cNvPr id="11" name="文本框 10">
            <a:extLst>
              <a:ext uri="{FF2B5EF4-FFF2-40B4-BE49-F238E27FC236}">
                <a16:creationId xmlns:a16="http://schemas.microsoft.com/office/drawing/2014/main" id="{74045CCB-FF01-CD1F-E160-AA65DB4A8A78}"/>
              </a:ext>
            </a:extLst>
          </p:cNvPr>
          <p:cNvSpPr txBox="1"/>
          <p:nvPr/>
        </p:nvSpPr>
        <p:spPr>
          <a:xfrm>
            <a:off x="1219200" y="4876800"/>
            <a:ext cx="9829800" cy="1422954"/>
          </a:xfrm>
          <a:prstGeom prst="rect">
            <a:avLst/>
          </a:prstGeom>
          <a:solidFill>
            <a:schemeClr val="accent5">
              <a:lumMod val="20000"/>
              <a:lumOff val="80000"/>
            </a:schemeClr>
          </a:solidFill>
        </p:spPr>
        <p:txBody>
          <a:bodyPr wrap="square">
            <a:spAutoFit/>
          </a:bodyPr>
          <a:lstStyle/>
          <a:p>
            <a:pPr>
              <a:lnSpc>
                <a:spcPct val="150000"/>
              </a:lnSpc>
            </a:pPr>
            <a:r>
              <a:rPr lang="zh-CN" altLang="en-US" sz="2000" b="1" dirty="0">
                <a:effectLst/>
                <a:latin typeface="Consolas" panose="020B0609020204030204" pitchFamily="49" charset="0"/>
                <a:ea typeface="微软雅黑" panose="020B0503020204020204" pitchFamily="34" charset="-122"/>
              </a:rPr>
              <a:t>总结</a:t>
            </a:r>
            <a:r>
              <a:rPr lang="en-US" altLang="zh-CN" sz="2000" b="1" dirty="0">
                <a:effectLst/>
                <a:latin typeface="Consolas" panose="020B0609020204030204" pitchFamily="49" charset="0"/>
                <a:ea typeface="微软雅黑" panose="020B0503020204020204" pitchFamily="34" charset="-122"/>
              </a:rPr>
              <a:t>(</a:t>
            </a:r>
            <a:r>
              <a:rPr lang="zh-CN" altLang="en-US" sz="2000" b="1" dirty="0">
                <a:effectLst/>
                <a:latin typeface="Consolas" panose="020B0609020204030204" pitchFamily="49" charset="0"/>
                <a:ea typeface="微软雅黑" panose="020B0503020204020204" pitchFamily="34" charset="-122"/>
              </a:rPr>
              <a:t>记在</a:t>
            </a:r>
            <a:r>
              <a:rPr lang="en-US" altLang="zh-CN" sz="2000" b="1" dirty="0">
                <a:effectLst/>
                <a:latin typeface="Consolas" panose="020B0609020204030204" pitchFamily="49" charset="0"/>
                <a:ea typeface="微软雅黑" panose="020B0503020204020204" pitchFamily="34" charset="-122"/>
              </a:rPr>
              <a:t>P41</a:t>
            </a:r>
            <a:r>
              <a:rPr lang="zh-CN" altLang="en-US" sz="2000" b="1" dirty="0">
                <a:latin typeface="Consolas" panose="020B0609020204030204" pitchFamily="49" charset="0"/>
                <a:ea typeface="微软雅黑" panose="020B0503020204020204" pitchFamily="34" charset="-122"/>
              </a:rPr>
              <a:t>页代码第七行旁</a:t>
            </a:r>
            <a:r>
              <a:rPr lang="en-US" altLang="zh-CN" sz="2000" b="1" dirty="0">
                <a:effectLst/>
                <a:latin typeface="Consolas" panose="020B0609020204030204" pitchFamily="49" charset="0"/>
                <a:ea typeface="微软雅黑" panose="020B0503020204020204" pitchFamily="34" charset="-122"/>
              </a:rPr>
              <a:t>)</a:t>
            </a:r>
            <a:r>
              <a:rPr lang="zh-CN" altLang="en-US" sz="2000" b="1" dirty="0">
                <a:effectLst/>
                <a:latin typeface="Consolas" panose="020B0609020204030204" pitchFamily="49" charset="0"/>
                <a:ea typeface="微软雅黑" panose="020B0503020204020204" pitchFamily="34" charset="-122"/>
              </a:rPr>
              <a:t>：</a:t>
            </a:r>
            <a:endParaRPr lang="en-US" altLang="zh-CN" sz="2000" b="1" dirty="0">
              <a:effectLst/>
              <a:latin typeface="Consolas" panose="020B0609020204030204" pitchFamily="49" charset="0"/>
              <a:ea typeface="微软雅黑" panose="020B0503020204020204" pitchFamily="34" charset="-122"/>
            </a:endParaRPr>
          </a:p>
          <a:p>
            <a:pPr>
              <a:lnSpc>
                <a:spcPct val="150000"/>
              </a:lnSpc>
            </a:pPr>
            <a:r>
              <a:rPr lang="en-US" altLang="zh-CN" sz="2000" dirty="0">
                <a:solidFill>
                  <a:srgbClr val="C00000"/>
                </a:solidFill>
                <a:effectLst/>
                <a:latin typeface="Consolas" panose="020B0609020204030204" pitchFamily="49" charset="0"/>
                <a:ea typeface="微软雅黑" panose="020B0503020204020204" pitchFamily="34" charset="-122"/>
              </a:rPr>
              <a:t>if</a:t>
            </a:r>
            <a:r>
              <a:rPr lang="en-US" altLang="zh-CN" sz="2000" dirty="0">
                <a:effectLst/>
                <a:latin typeface="微软雅黑" panose="020B0503020204020204" pitchFamily="34" charset="-122"/>
                <a:ea typeface="微软雅黑" panose="020B0503020204020204" pitchFamily="34" charset="-122"/>
              </a:rPr>
              <a:t>/</a:t>
            </a:r>
            <a:r>
              <a:rPr lang="en-US" altLang="zh-CN" sz="2000" dirty="0">
                <a:solidFill>
                  <a:srgbClr val="C00000"/>
                </a:solidFill>
                <a:effectLst/>
                <a:latin typeface="Consolas" panose="020B0609020204030204" pitchFamily="49" charset="0"/>
                <a:ea typeface="微软雅黑" panose="020B0503020204020204" pitchFamily="34" charset="-122"/>
              </a:rPr>
              <a:t>else</a:t>
            </a:r>
            <a:r>
              <a:rPr lang="zh-CN" altLang="en-US" sz="2000" dirty="0">
                <a:effectLst/>
                <a:latin typeface="微软雅黑" panose="020B0503020204020204" pitchFamily="34" charset="-122"/>
                <a:ea typeface="微软雅黑" panose="020B0503020204020204" pitchFamily="34" charset="-122"/>
              </a:rPr>
              <a:t> 后面</a:t>
            </a:r>
            <a:r>
              <a:rPr lang="zh-CN" altLang="en-US" sz="2000" b="1" dirty="0">
                <a:effectLst/>
                <a:latin typeface="微软雅黑" panose="020B0503020204020204" pitchFamily="34" charset="-122"/>
                <a:ea typeface="微软雅黑" panose="020B0503020204020204" pitchFamily="34" charset="-122"/>
              </a:rPr>
              <a:t>可以</a:t>
            </a:r>
            <a:r>
              <a:rPr lang="zh-CN" altLang="en-US" sz="2000" dirty="0">
                <a:effectLst/>
                <a:latin typeface="微软雅黑" panose="020B0503020204020204" pitchFamily="34" charset="-122"/>
                <a:ea typeface="微软雅黑" panose="020B0503020204020204" pitchFamily="34" charset="-122"/>
              </a:rPr>
              <a:t>不加大括号，</a:t>
            </a:r>
            <a:r>
              <a:rPr lang="zh-CN" altLang="en-US" sz="2000" dirty="0">
                <a:latin typeface="微软雅黑" panose="020B0503020204020204" pitchFamily="34" charset="-122"/>
                <a:ea typeface="微软雅黑" panose="020B0503020204020204" pitchFamily="34" charset="-122"/>
              </a:rPr>
              <a:t>但这只在后面</a:t>
            </a:r>
            <a:r>
              <a:rPr lang="zh-CN" altLang="en-US" sz="2000" b="1" dirty="0">
                <a:latin typeface="微软雅黑" panose="020B0503020204020204" pitchFamily="34" charset="-122"/>
                <a:ea typeface="微软雅黑" panose="020B0503020204020204" pitchFamily="34" charset="-122"/>
              </a:rPr>
              <a:t>紧跟且只有一条</a:t>
            </a:r>
            <a:r>
              <a:rPr lang="zh-CN" altLang="en-US" sz="2000" dirty="0">
                <a:effectLst/>
                <a:latin typeface="微软雅黑" panose="020B0503020204020204" pitchFamily="34" charset="-122"/>
                <a:ea typeface="微软雅黑" panose="020B0503020204020204" pitchFamily="34" charset="-122"/>
              </a:rPr>
              <a:t>语句时才合法。写代码的时候强烈推荐你每次都要加上</a:t>
            </a:r>
            <a:r>
              <a:rPr lang="zh-CN" altLang="en-US" sz="2000" dirty="0">
                <a:latin typeface="微软雅黑" panose="020B0503020204020204" pitchFamily="34" charset="-122"/>
                <a:ea typeface="微软雅黑" panose="020B0503020204020204" pitchFamily="34" charset="-122"/>
              </a:rPr>
              <a:t>大括号。</a:t>
            </a:r>
            <a:endParaRPr lang="zh-CN" altLang="en-US" sz="20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1934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2" name="文本框 1">
            <a:extLst>
              <a:ext uri="{FF2B5EF4-FFF2-40B4-BE49-F238E27FC236}">
                <a16:creationId xmlns:a16="http://schemas.microsoft.com/office/drawing/2014/main" id="{1BC66A29-7A05-6A76-7D1E-85C3EDC3ED79}"/>
              </a:ext>
            </a:extLst>
          </p:cNvPr>
          <p:cNvSpPr txBox="1"/>
          <p:nvPr/>
        </p:nvSpPr>
        <p:spPr>
          <a:xfrm>
            <a:off x="1143000" y="1524000"/>
            <a:ext cx="10134600" cy="1519198"/>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解法三：交换变量法</a:t>
            </a:r>
            <a:r>
              <a:rPr lang="en-US" altLang="zh-CN" sz="2400" b="1" dirty="0">
                <a:effectLst/>
                <a:highlight>
                  <a:srgbClr val="FFFF00"/>
                </a:highlight>
                <a:latin typeface="Consolas" panose="020B0609020204030204" pitchFamily="49" charset="0"/>
                <a:ea typeface="微软雅黑" panose="020B0503020204020204" pitchFamily="34" charset="-122"/>
              </a:rPr>
              <a:t>(</a:t>
            </a:r>
            <a:r>
              <a:rPr lang="zh-CN" altLang="en-US" sz="2400" b="1" dirty="0">
                <a:effectLst/>
                <a:highlight>
                  <a:srgbClr val="FFFF00"/>
                </a:highlight>
                <a:latin typeface="Consolas" panose="020B0609020204030204" pitchFamily="49" charset="0"/>
                <a:ea typeface="微软雅黑" panose="020B0503020204020204" pitchFamily="34" charset="-122"/>
              </a:rPr>
              <a:t>重要！书本没有讲解</a:t>
            </a:r>
            <a:r>
              <a:rPr lang="en-US" altLang="zh-CN" sz="2400" b="1" dirty="0">
                <a:effectLst/>
                <a:highlight>
                  <a:srgbClr val="FFFF00"/>
                </a:highlight>
                <a:latin typeface="Consolas" panose="020B0609020204030204" pitchFamily="49" charset="0"/>
                <a:ea typeface="微软雅黑" panose="020B0503020204020204" pitchFamily="34" charset="-122"/>
              </a:rPr>
              <a:t>, </a:t>
            </a:r>
            <a:r>
              <a:rPr lang="zh-CN" altLang="en-US" sz="2400" b="1" dirty="0">
                <a:highlight>
                  <a:srgbClr val="FFFF00"/>
                </a:highlight>
                <a:latin typeface="Consolas" panose="020B0609020204030204" pitchFamily="49" charset="0"/>
                <a:ea typeface="微软雅黑" panose="020B0503020204020204" pitchFamily="34" charset="-122"/>
              </a:rPr>
              <a:t>请将思路写在例</a:t>
            </a:r>
            <a:r>
              <a:rPr lang="en-US" altLang="zh-CN" sz="2400" b="1" dirty="0">
                <a:highlight>
                  <a:srgbClr val="FFFF00"/>
                </a:highlight>
                <a:latin typeface="Consolas" panose="020B0609020204030204" pitchFamily="49" charset="0"/>
                <a:ea typeface="微软雅黑" panose="020B0503020204020204" pitchFamily="34" charset="-122"/>
              </a:rPr>
              <a:t>3-8</a:t>
            </a:r>
            <a:r>
              <a:rPr lang="zh-CN" altLang="en-US" sz="2400" b="1" dirty="0">
                <a:highlight>
                  <a:srgbClr val="FFFF00"/>
                </a:highlight>
                <a:latin typeface="Consolas" panose="020B0609020204030204" pitchFamily="49" charset="0"/>
                <a:ea typeface="微软雅黑" panose="020B0503020204020204" pitchFamily="34" charset="-122"/>
              </a:rPr>
              <a:t>下</a:t>
            </a:r>
            <a:r>
              <a:rPr lang="en-US" altLang="zh-CN" sz="2400" b="1" dirty="0">
                <a:effectLst/>
                <a:highlight>
                  <a:srgbClr val="FFFF00"/>
                </a:highlight>
                <a:latin typeface="Consolas" panose="020B0609020204030204" pitchFamily="49" charset="0"/>
                <a:ea typeface="微软雅黑" panose="020B0503020204020204" pitchFamily="34" charset="-122"/>
              </a:rPr>
              <a:t>)</a:t>
            </a:r>
          </a:p>
          <a:p>
            <a:pPr>
              <a:lnSpc>
                <a:spcPct val="150000"/>
              </a:lnSpc>
            </a:pPr>
            <a:r>
              <a:rPr lang="zh-CN" altLang="en-US" sz="2000" dirty="0">
                <a:latin typeface="Consolas" panose="020B0609020204030204" pitchFamily="49" charset="0"/>
                <a:ea typeface="微软雅黑" panose="020B0503020204020204" pitchFamily="34" charset="-122"/>
              </a:rPr>
              <a:t>我们的目标是对</a:t>
            </a:r>
            <a:r>
              <a:rPr lang="en-US" altLang="zh-CN" sz="2000" dirty="0">
                <a:latin typeface="Consolas" panose="020B0609020204030204" pitchFamily="49" charset="0"/>
                <a:ea typeface="微软雅黑" panose="020B0503020204020204" pitchFamily="34" charset="-122"/>
              </a:rPr>
              <a:t>3</a:t>
            </a:r>
            <a:r>
              <a:rPr lang="zh-CN" altLang="en-US" sz="2000" dirty="0">
                <a:latin typeface="Consolas" panose="020B0609020204030204" pitchFamily="49" charset="0"/>
                <a:ea typeface="微软雅黑" panose="020B0503020204020204" pitchFamily="34" charset="-122"/>
              </a:rPr>
              <a:t>个数字排序，可以</a:t>
            </a:r>
            <a:r>
              <a:rPr lang="zh-CN" altLang="en-US" sz="2000" b="1" dirty="0">
                <a:solidFill>
                  <a:schemeClr val="accent2">
                    <a:lumMod val="75000"/>
                  </a:schemeClr>
                </a:solidFill>
                <a:latin typeface="Consolas" panose="020B0609020204030204" pitchFamily="49" charset="0"/>
                <a:ea typeface="微软雅黑" panose="020B0503020204020204" pitchFamily="34" charset="-122"/>
              </a:rPr>
              <a:t>经过一系列交换操作后，能确保 </a:t>
            </a:r>
            <a:r>
              <a:rPr lang="en-US" altLang="zh-CN" sz="2000" b="1" dirty="0">
                <a:solidFill>
                  <a:schemeClr val="accent2">
                    <a:lumMod val="75000"/>
                  </a:schemeClr>
                </a:solidFill>
                <a:latin typeface="Consolas" panose="020B0609020204030204" pitchFamily="49" charset="0"/>
                <a:ea typeface="微软雅黑" panose="020B0503020204020204" pitchFamily="34" charset="-122"/>
              </a:rPr>
              <a:t>n1 </a:t>
            </a:r>
            <a:r>
              <a:rPr lang="zh-CN" altLang="en-US" sz="2000" b="1" dirty="0">
                <a:solidFill>
                  <a:schemeClr val="accent2">
                    <a:lumMod val="75000"/>
                  </a:schemeClr>
                </a:solidFill>
                <a:latin typeface="Consolas" panose="020B0609020204030204" pitchFamily="49" charset="0"/>
                <a:ea typeface="微软雅黑" panose="020B0503020204020204" pitchFamily="34" charset="-122"/>
              </a:rPr>
              <a:t>里放的是最小的数，</a:t>
            </a:r>
            <a:r>
              <a:rPr lang="en-US" altLang="zh-CN" sz="2000" b="1" dirty="0">
                <a:solidFill>
                  <a:schemeClr val="accent2">
                    <a:lumMod val="75000"/>
                  </a:schemeClr>
                </a:solidFill>
                <a:latin typeface="Consolas" panose="020B0609020204030204" pitchFamily="49" charset="0"/>
                <a:ea typeface="微软雅黑" panose="020B0503020204020204" pitchFamily="34" charset="-122"/>
              </a:rPr>
              <a:t>n2 </a:t>
            </a:r>
            <a:r>
              <a:rPr lang="zh-CN" altLang="en-US" sz="2000" b="1" dirty="0">
                <a:solidFill>
                  <a:schemeClr val="accent2">
                    <a:lumMod val="75000"/>
                  </a:schemeClr>
                </a:solidFill>
                <a:latin typeface="Consolas" panose="020B0609020204030204" pitchFamily="49" charset="0"/>
                <a:ea typeface="微软雅黑" panose="020B0503020204020204" pitchFamily="34" charset="-122"/>
              </a:rPr>
              <a:t>里是中间的数，</a:t>
            </a:r>
            <a:r>
              <a:rPr lang="en-US" altLang="zh-CN" sz="2000" b="1" dirty="0">
                <a:solidFill>
                  <a:schemeClr val="accent2">
                    <a:lumMod val="75000"/>
                  </a:schemeClr>
                </a:solidFill>
                <a:latin typeface="Consolas" panose="020B0609020204030204" pitchFamily="49" charset="0"/>
                <a:ea typeface="微软雅黑" panose="020B0503020204020204" pitchFamily="34" charset="-122"/>
              </a:rPr>
              <a:t>n3 </a:t>
            </a:r>
            <a:r>
              <a:rPr lang="zh-CN" altLang="en-US" sz="2000" b="1" dirty="0">
                <a:solidFill>
                  <a:schemeClr val="accent2">
                    <a:lumMod val="75000"/>
                  </a:schemeClr>
                </a:solidFill>
                <a:latin typeface="Consolas" panose="020B0609020204030204" pitchFamily="49" charset="0"/>
                <a:ea typeface="微软雅黑" panose="020B0503020204020204" pitchFamily="34" charset="-122"/>
              </a:rPr>
              <a:t>里是最大的数</a:t>
            </a:r>
            <a:r>
              <a:rPr lang="zh-CN" altLang="en-US" sz="2000" dirty="0">
                <a:latin typeface="Consolas" panose="020B0609020204030204" pitchFamily="49" charset="0"/>
                <a:ea typeface="微软雅黑" panose="020B0503020204020204" pitchFamily="34" charset="-122"/>
              </a:rPr>
              <a:t>。最后按照 </a:t>
            </a:r>
            <a:r>
              <a:rPr lang="en-US" altLang="zh-CN" sz="2000" dirty="0">
                <a:latin typeface="Consolas" panose="020B0609020204030204" pitchFamily="49" charset="0"/>
                <a:ea typeface="微软雅黑" panose="020B0503020204020204" pitchFamily="34" charset="-122"/>
              </a:rPr>
              <a:t>n1</a:t>
            </a:r>
            <a:r>
              <a:rPr lang="zh-CN" altLang="en-US" sz="2000" dirty="0">
                <a:latin typeface="Consolas" panose="020B0609020204030204" pitchFamily="49" charset="0"/>
                <a:ea typeface="微软雅黑" panose="020B0503020204020204" pitchFamily="34" charset="-122"/>
              </a:rPr>
              <a:t>、</a:t>
            </a:r>
            <a:r>
              <a:rPr lang="en-US" altLang="zh-CN" sz="2000" dirty="0">
                <a:latin typeface="Consolas" panose="020B0609020204030204" pitchFamily="49" charset="0"/>
                <a:ea typeface="微软雅黑" panose="020B0503020204020204" pitchFamily="34" charset="-122"/>
              </a:rPr>
              <a:t>n2</a:t>
            </a:r>
            <a:r>
              <a:rPr lang="zh-CN" altLang="en-US" sz="2000" dirty="0">
                <a:latin typeface="Consolas" panose="020B0609020204030204" pitchFamily="49" charset="0"/>
                <a:ea typeface="微软雅黑" panose="020B0503020204020204" pitchFamily="34" charset="-122"/>
              </a:rPr>
              <a:t>、</a:t>
            </a:r>
            <a:r>
              <a:rPr lang="en-US" altLang="zh-CN" sz="2000" dirty="0">
                <a:latin typeface="Consolas" panose="020B0609020204030204" pitchFamily="49" charset="0"/>
                <a:ea typeface="微软雅黑" panose="020B0503020204020204" pitchFamily="34" charset="-122"/>
              </a:rPr>
              <a:t>n3 </a:t>
            </a:r>
            <a:r>
              <a:rPr lang="zh-CN" altLang="en-US" sz="2000" dirty="0">
                <a:latin typeface="Consolas" panose="020B0609020204030204" pitchFamily="49" charset="0"/>
                <a:ea typeface="微软雅黑" panose="020B0503020204020204" pitchFamily="34" charset="-122"/>
              </a:rPr>
              <a:t>的顺序进行输出即可。</a:t>
            </a:r>
            <a:endParaRPr lang="en-US" altLang="zh-CN" sz="2000" dirty="0">
              <a:latin typeface="Consolas" panose="020B0609020204030204" pitchFamily="49" charset="0"/>
              <a:ea typeface="微软雅黑" panose="020B0503020204020204" pitchFamily="34" charset="-122"/>
            </a:endParaRPr>
          </a:p>
        </p:txBody>
      </p:sp>
      <p:pic>
        <p:nvPicPr>
          <p:cNvPr id="6" name="图片 5">
            <a:extLst>
              <a:ext uri="{FF2B5EF4-FFF2-40B4-BE49-F238E27FC236}">
                <a16:creationId xmlns:a16="http://schemas.microsoft.com/office/drawing/2014/main" id="{BC6414F3-A15F-90C0-63C8-97E37B34354E}"/>
              </a:ext>
            </a:extLst>
          </p:cNvPr>
          <p:cNvPicPr>
            <a:picLocks noChangeAspect="1"/>
          </p:cNvPicPr>
          <p:nvPr/>
        </p:nvPicPr>
        <p:blipFill>
          <a:blip r:embed="rId3"/>
          <a:stretch>
            <a:fillRect/>
          </a:stretch>
        </p:blipFill>
        <p:spPr>
          <a:xfrm>
            <a:off x="990600" y="3352800"/>
            <a:ext cx="4027913" cy="2914217"/>
          </a:xfrm>
          <a:prstGeom prst="rect">
            <a:avLst/>
          </a:prstGeom>
        </p:spPr>
      </p:pic>
      <p:sp>
        <p:nvSpPr>
          <p:cNvPr id="9" name="文本框 8">
            <a:extLst>
              <a:ext uri="{FF2B5EF4-FFF2-40B4-BE49-F238E27FC236}">
                <a16:creationId xmlns:a16="http://schemas.microsoft.com/office/drawing/2014/main" id="{AF08E0A3-17C1-5607-8676-6049DB0A0C3E}"/>
              </a:ext>
            </a:extLst>
          </p:cNvPr>
          <p:cNvSpPr txBox="1"/>
          <p:nvPr/>
        </p:nvSpPr>
        <p:spPr>
          <a:xfrm>
            <a:off x="4953000" y="3814803"/>
            <a:ext cx="6324600" cy="2124364"/>
          </a:xfrm>
          <a:prstGeom prst="rect">
            <a:avLst/>
          </a:prstGeom>
          <a:solidFill>
            <a:schemeClr val="accent6">
              <a:lumMod val="20000"/>
              <a:lumOff val="80000"/>
            </a:schemeClr>
          </a:solidFill>
        </p:spPr>
        <p:txBody>
          <a:bodyPr wrap="square">
            <a:spAutoFit/>
          </a:bodyPr>
          <a:lstStyle/>
          <a:p>
            <a:pPr>
              <a:lnSpc>
                <a:spcPct val="150000"/>
              </a:lnSpc>
            </a:pPr>
            <a:r>
              <a:rPr lang="zh-CN" altLang="en-US" b="1" dirty="0">
                <a:effectLst/>
                <a:latin typeface="Consolas" panose="020B0609020204030204" pitchFamily="49" charset="0"/>
                <a:ea typeface="微软雅黑" panose="020B0503020204020204" pitchFamily="34" charset="-122"/>
              </a:rPr>
              <a:t>第 </a:t>
            </a:r>
            <a:r>
              <a:rPr lang="en-US" altLang="zh-CN" b="1" dirty="0">
                <a:effectLst/>
                <a:latin typeface="Consolas" panose="020B0609020204030204" pitchFamily="49" charset="0"/>
                <a:ea typeface="微软雅黑" panose="020B0503020204020204" pitchFamily="34" charset="-122"/>
              </a:rPr>
              <a:t>1 </a:t>
            </a:r>
            <a:r>
              <a:rPr lang="zh-CN" altLang="en-US" b="1" dirty="0">
                <a:effectLst/>
                <a:latin typeface="Consolas" panose="020B0609020204030204" pitchFamily="49" charset="0"/>
                <a:ea typeface="微软雅黑" panose="020B0503020204020204" pitchFamily="34" charset="-122"/>
              </a:rPr>
              <a:t>步：确保 </a:t>
            </a:r>
            <a:r>
              <a:rPr lang="en-US" altLang="zh-CN" b="1" dirty="0">
                <a:solidFill>
                  <a:srgbClr val="C00000"/>
                </a:solidFill>
                <a:effectLst/>
                <a:latin typeface="Consolas" panose="020B0609020204030204" pitchFamily="49" charset="0"/>
                <a:ea typeface="微软雅黑" panose="020B0503020204020204" pitchFamily="34" charset="-122"/>
              </a:rPr>
              <a:t>n1</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比 </a:t>
            </a:r>
            <a:r>
              <a:rPr lang="en-US" altLang="zh-CN" b="1" dirty="0">
                <a:solidFill>
                  <a:srgbClr val="C00000"/>
                </a:solidFill>
                <a:effectLst/>
                <a:latin typeface="Consolas" panose="020B0609020204030204" pitchFamily="49" charset="0"/>
                <a:ea typeface="微软雅黑" panose="020B0503020204020204" pitchFamily="34" charset="-122"/>
              </a:rPr>
              <a:t>n2</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小</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如果 </a:t>
            </a:r>
            <a:r>
              <a:rPr lang="en-US" altLang="zh-CN" dirty="0">
                <a:solidFill>
                  <a:srgbClr val="C00000"/>
                </a:solidFill>
                <a:effectLst/>
                <a:latin typeface="Consolas" panose="020B0609020204030204" pitchFamily="49" charset="0"/>
                <a:ea typeface="微软雅黑" panose="020B0503020204020204" pitchFamily="34" charset="-122"/>
              </a:rPr>
              <a:t>n1 &gt; n2</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则交换</a:t>
            </a:r>
            <a:r>
              <a:rPr lang="zh-CN" altLang="en-US" dirty="0">
                <a:latin typeface="Consolas" panose="020B0609020204030204" pitchFamily="49" charset="0"/>
                <a:ea typeface="微软雅黑" panose="020B0503020204020204" pitchFamily="34" charset="-122"/>
              </a:rPr>
              <a:t>。</a:t>
            </a:r>
            <a:endParaRPr lang="en-US" altLang="zh-CN" dirty="0">
              <a:effectLst/>
              <a:latin typeface="Consolas" panose="020B0609020204030204" pitchFamily="49" charset="0"/>
              <a:ea typeface="微软雅黑" panose="020B0503020204020204" pitchFamily="34" charset="-122"/>
            </a:endParaRPr>
          </a:p>
          <a:p>
            <a:pPr>
              <a:lnSpc>
                <a:spcPct val="150000"/>
              </a:lnSpc>
            </a:pPr>
            <a:r>
              <a:rPr lang="zh-CN" altLang="en-US" b="1" dirty="0">
                <a:effectLst/>
                <a:latin typeface="Consolas" panose="020B0609020204030204" pitchFamily="49" charset="0"/>
                <a:ea typeface="微软雅黑" panose="020B0503020204020204" pitchFamily="34" charset="-122"/>
              </a:rPr>
              <a:t>第 </a:t>
            </a:r>
            <a:r>
              <a:rPr lang="en-US" altLang="zh-CN" b="1" dirty="0">
                <a:effectLst/>
                <a:latin typeface="Consolas" panose="020B0609020204030204" pitchFamily="49" charset="0"/>
                <a:ea typeface="微软雅黑" panose="020B0503020204020204" pitchFamily="34" charset="-122"/>
              </a:rPr>
              <a:t>2 </a:t>
            </a:r>
            <a:r>
              <a:rPr lang="zh-CN" altLang="en-US" b="1" dirty="0">
                <a:effectLst/>
                <a:latin typeface="Consolas" panose="020B0609020204030204" pitchFamily="49" charset="0"/>
                <a:ea typeface="微软雅黑" panose="020B0503020204020204" pitchFamily="34" charset="-122"/>
              </a:rPr>
              <a:t>步：确保 </a:t>
            </a:r>
            <a:r>
              <a:rPr lang="en-US" altLang="zh-CN" b="1" dirty="0">
                <a:solidFill>
                  <a:srgbClr val="C00000"/>
                </a:solidFill>
                <a:effectLst/>
                <a:latin typeface="Consolas" panose="020B0609020204030204" pitchFamily="49" charset="0"/>
                <a:ea typeface="微软雅黑" panose="020B0503020204020204" pitchFamily="34" charset="-122"/>
              </a:rPr>
              <a:t>n1</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比 </a:t>
            </a:r>
            <a:r>
              <a:rPr lang="en-US" altLang="zh-CN" b="1" dirty="0">
                <a:solidFill>
                  <a:srgbClr val="C00000"/>
                </a:solidFill>
                <a:effectLst/>
                <a:latin typeface="Consolas" panose="020B0609020204030204" pitchFamily="49" charset="0"/>
                <a:ea typeface="微软雅黑" panose="020B0503020204020204" pitchFamily="34" charset="-122"/>
              </a:rPr>
              <a:t>n3</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小</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如果 </a:t>
            </a:r>
            <a:r>
              <a:rPr lang="en-US" altLang="zh-CN" dirty="0">
                <a:solidFill>
                  <a:srgbClr val="C00000"/>
                </a:solidFill>
                <a:effectLst/>
                <a:latin typeface="Consolas" panose="020B0609020204030204" pitchFamily="49" charset="0"/>
                <a:ea typeface="微软雅黑" panose="020B0503020204020204" pitchFamily="34" charset="-122"/>
              </a:rPr>
              <a:t>n1 &gt; n3</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则交换</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经过这两步可以确定 </a:t>
            </a:r>
            <a:r>
              <a:rPr lang="en-US" altLang="zh-CN" dirty="0">
                <a:solidFill>
                  <a:srgbClr val="C00000"/>
                </a:solidFill>
                <a:effectLst/>
                <a:latin typeface="Consolas" panose="020B0609020204030204" pitchFamily="49" charset="0"/>
                <a:ea typeface="微软雅黑" panose="020B0503020204020204" pitchFamily="34" charset="-122"/>
              </a:rPr>
              <a:t>n1 </a:t>
            </a:r>
            <a:r>
              <a:rPr lang="zh-CN" altLang="en-US" dirty="0">
                <a:effectLst/>
                <a:latin typeface="Consolas" panose="020B0609020204030204" pitchFamily="49" charset="0"/>
                <a:ea typeface="微软雅黑" panose="020B0503020204020204" pitchFamily="34" charset="-122"/>
              </a:rPr>
              <a:t>是最</a:t>
            </a:r>
            <a:r>
              <a:rPr lang="zh-CN" altLang="en-US" dirty="0">
                <a:latin typeface="Consolas" panose="020B0609020204030204" pitchFamily="49" charset="0"/>
                <a:ea typeface="微软雅黑" panose="020B0503020204020204" pitchFamily="34" charset="-122"/>
              </a:rPr>
              <a:t>小</a:t>
            </a:r>
            <a:r>
              <a:rPr lang="zh-CN" altLang="en-US" dirty="0">
                <a:effectLst/>
                <a:latin typeface="Consolas" panose="020B0609020204030204" pitchFamily="49" charset="0"/>
                <a:ea typeface="微软雅黑" panose="020B0503020204020204" pitchFamily="34" charset="-122"/>
              </a:rPr>
              <a:t>值 。</a:t>
            </a:r>
            <a:endParaRPr lang="en-US" altLang="zh-CN" dirty="0">
              <a:effectLst/>
              <a:latin typeface="Consolas" panose="020B0609020204030204" pitchFamily="49" charset="0"/>
              <a:ea typeface="微软雅黑" panose="020B0503020204020204" pitchFamily="34" charset="-122"/>
            </a:endParaRPr>
          </a:p>
          <a:p>
            <a:pPr>
              <a:lnSpc>
                <a:spcPct val="150000"/>
              </a:lnSpc>
            </a:pPr>
            <a:r>
              <a:rPr lang="zh-CN" altLang="en-US" b="1" dirty="0">
                <a:effectLst/>
                <a:latin typeface="Consolas" panose="020B0609020204030204" pitchFamily="49" charset="0"/>
                <a:ea typeface="微软雅黑" panose="020B0503020204020204" pitchFamily="34" charset="-122"/>
              </a:rPr>
              <a:t>第 </a:t>
            </a:r>
            <a:r>
              <a:rPr lang="en-US" altLang="zh-CN" b="1" dirty="0">
                <a:effectLst/>
                <a:latin typeface="Consolas" panose="020B0609020204030204" pitchFamily="49" charset="0"/>
                <a:ea typeface="微软雅黑" panose="020B0503020204020204" pitchFamily="34" charset="-122"/>
              </a:rPr>
              <a:t>3 </a:t>
            </a:r>
            <a:r>
              <a:rPr lang="zh-CN" altLang="en-US" b="1" dirty="0">
                <a:effectLst/>
                <a:latin typeface="Consolas" panose="020B0609020204030204" pitchFamily="49" charset="0"/>
                <a:ea typeface="微软雅黑" panose="020B0503020204020204" pitchFamily="34" charset="-122"/>
              </a:rPr>
              <a:t>步</a:t>
            </a:r>
            <a:r>
              <a:rPr lang="zh-CN" altLang="en-US" dirty="0">
                <a:effectLst/>
                <a:latin typeface="Consolas" panose="020B0609020204030204" pitchFamily="49" charset="0"/>
                <a:ea typeface="微软雅黑" panose="020B0503020204020204" pitchFamily="34" charset="-122"/>
              </a:rPr>
              <a:t>：现在 </a:t>
            </a:r>
            <a:r>
              <a:rPr lang="en-US" altLang="zh-CN" dirty="0">
                <a:effectLst/>
                <a:latin typeface="Consolas" panose="020B0609020204030204" pitchFamily="49" charset="0"/>
                <a:ea typeface="微软雅黑" panose="020B0503020204020204" pitchFamily="34" charset="-122"/>
              </a:rPr>
              <a:t>n1 </a:t>
            </a:r>
            <a:r>
              <a:rPr lang="zh-CN" altLang="en-US" dirty="0">
                <a:effectLst/>
                <a:latin typeface="Consolas" panose="020B0609020204030204" pitchFamily="49" charset="0"/>
                <a:ea typeface="微软雅黑" panose="020B0503020204020204" pitchFamily="34" charset="-122"/>
              </a:rPr>
              <a:t>已经就位了，我们只需要比较剩下的 </a:t>
            </a:r>
            <a:r>
              <a:rPr lang="en-US" altLang="zh-CN" dirty="0">
                <a:solidFill>
                  <a:srgbClr val="C00000"/>
                </a:solidFill>
                <a:effectLst/>
                <a:latin typeface="Consolas" panose="020B0609020204030204" pitchFamily="49" charset="0"/>
                <a:ea typeface="微软雅黑" panose="020B0503020204020204" pitchFamily="34" charset="-122"/>
              </a:rPr>
              <a:t>n2</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和 </a:t>
            </a:r>
            <a:r>
              <a:rPr lang="en-US" altLang="zh-CN" dirty="0">
                <a:solidFill>
                  <a:srgbClr val="C00000"/>
                </a:solidFill>
                <a:latin typeface="Consolas" panose="020B0609020204030204" pitchFamily="49" charset="0"/>
                <a:ea typeface="微软雅黑" panose="020B0503020204020204" pitchFamily="34" charset="-122"/>
              </a:rPr>
              <a:t>n3</a:t>
            </a:r>
            <a:r>
              <a:rPr lang="en-US" altLang="zh-CN"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如果 </a:t>
            </a:r>
            <a:r>
              <a:rPr lang="en-US" altLang="zh-CN" dirty="0">
                <a:solidFill>
                  <a:srgbClr val="C00000"/>
                </a:solidFill>
                <a:effectLst/>
                <a:latin typeface="Consolas" panose="020B0609020204030204" pitchFamily="49" charset="0"/>
                <a:ea typeface="微软雅黑" panose="020B0503020204020204" pitchFamily="34" charset="-122"/>
              </a:rPr>
              <a:t>n2</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比 </a:t>
            </a:r>
            <a:r>
              <a:rPr lang="en-US" altLang="zh-CN" dirty="0">
                <a:solidFill>
                  <a:srgbClr val="C00000"/>
                </a:solidFill>
                <a:latin typeface="Consolas" panose="020B0609020204030204" pitchFamily="49" charset="0"/>
                <a:ea typeface="微软雅黑" panose="020B0503020204020204" pitchFamily="34" charset="-122"/>
              </a:rPr>
              <a:t>n3</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大，就交换它们。</a:t>
            </a:r>
            <a:endParaRPr lang="zh-CN" altLang="en-US" dirty="0">
              <a:effectLst/>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3084516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6400800" y="990600"/>
            <a:ext cx="4253757" cy="5349581"/>
          </a:xfrm>
          <a:prstGeom prst="rect">
            <a:avLst/>
          </a:prstGeom>
        </p:spPr>
      </p:pic>
      <p:pic>
        <p:nvPicPr>
          <p:cNvPr id="4" name="图片 3"/>
          <p:cNvPicPr>
            <a:picLocks noChangeAspect="1"/>
          </p:cNvPicPr>
          <p:nvPr/>
        </p:nvPicPr>
        <p:blipFill>
          <a:blip r:embed="rId3"/>
          <a:stretch>
            <a:fillRect/>
          </a:stretch>
        </p:blipFill>
        <p:spPr>
          <a:xfrm>
            <a:off x="762000" y="2209800"/>
            <a:ext cx="4370804" cy="3162300"/>
          </a:xfrm>
          <a:prstGeom prst="rect">
            <a:avLst/>
          </a:prstGeom>
        </p:spPr>
      </p:pic>
      <p:sp>
        <p:nvSpPr>
          <p:cNvPr id="2" name="object 3">
            <a:extLst>
              <a:ext uri="{FF2B5EF4-FFF2-40B4-BE49-F238E27FC236}">
                <a16:creationId xmlns:a16="http://schemas.microsoft.com/office/drawing/2014/main" id="{6D8608DF-744D-BF80-E702-18E0D8CDAE79}"/>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6" name="文本框 5">
            <a:extLst>
              <a:ext uri="{FF2B5EF4-FFF2-40B4-BE49-F238E27FC236}">
                <a16:creationId xmlns:a16="http://schemas.microsoft.com/office/drawing/2014/main" id="{618B1F0C-80ED-B7B5-6D55-14566138C8D1}"/>
              </a:ext>
            </a:extLst>
          </p:cNvPr>
          <p:cNvSpPr txBox="1"/>
          <p:nvPr/>
        </p:nvSpPr>
        <p:spPr>
          <a:xfrm>
            <a:off x="5425079" y="2819400"/>
            <a:ext cx="738664" cy="1478962"/>
          </a:xfrm>
          <a:prstGeom prst="rect">
            <a:avLst/>
          </a:prstGeom>
          <a:solidFill>
            <a:schemeClr val="accent4">
              <a:lumMod val="20000"/>
              <a:lumOff val="80000"/>
            </a:schemeClr>
          </a:solidFill>
        </p:spPr>
        <p:txBody>
          <a:bodyPr vert="eaVert" wrap="square">
            <a:spAutoFit/>
          </a:bodyPr>
          <a:lstStyle/>
          <a:p>
            <a:r>
              <a:rPr lang="zh-CN" altLang="en-US" sz="3600" b="1" dirty="0">
                <a:solidFill>
                  <a:srgbClr val="C00000"/>
                </a:solidFill>
                <a:latin typeface="Consolas" panose="020B0609020204030204" pitchFamily="49" charset="0"/>
                <a:ea typeface="微软雅黑" panose="020B0503020204020204" pitchFamily="34" charset="-122"/>
              </a:rPr>
              <a:t>流程图</a:t>
            </a:r>
            <a:endParaRPr lang="zh-CN" altLang="en-US" sz="3600" dirty="0"/>
          </a:p>
        </p:txBody>
      </p:sp>
    </p:spTree>
    <p:extLst>
      <p:ext uri="{BB962C8B-B14F-4D97-AF65-F5344CB8AC3E}">
        <p14:creationId xmlns:p14="http://schemas.microsoft.com/office/powerpoint/2010/main" val="24477088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219200" y="1295399"/>
            <a:ext cx="4724400" cy="5105433"/>
          </a:xfrm>
          <a:prstGeom prst="rect">
            <a:avLst/>
          </a:prstGeom>
        </p:spPr>
      </p:pic>
      <p:sp>
        <p:nvSpPr>
          <p:cNvPr id="37"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5" name="文本框 4">
            <a:extLst>
              <a:ext uri="{FF2B5EF4-FFF2-40B4-BE49-F238E27FC236}">
                <a16:creationId xmlns:a16="http://schemas.microsoft.com/office/drawing/2014/main" id="{3112D3FB-5423-8803-533A-6E6F8D177DDC}"/>
              </a:ext>
            </a:extLst>
          </p:cNvPr>
          <p:cNvSpPr txBox="1"/>
          <p:nvPr/>
        </p:nvSpPr>
        <p:spPr>
          <a:xfrm>
            <a:off x="6629400" y="1295399"/>
            <a:ext cx="4419600" cy="5114221"/>
          </a:xfrm>
          <a:prstGeom prst="rect">
            <a:avLst/>
          </a:prstGeom>
          <a:solidFill>
            <a:srgbClr val="FFFFFF"/>
          </a:solidFill>
          <a:ln w="12700">
            <a:solidFill>
              <a:schemeClr val="tx1"/>
            </a:solidFill>
          </a:ln>
        </p:spPr>
        <p:txBody>
          <a:bodyPr vert="horz" wrap="square" lIns="127000" tIns="63500" rIns="127000" bIns="63500" rtlCol="0">
            <a:spAutoFit/>
          </a:bodyPr>
          <a:lstStyle/>
          <a:p>
            <a:r>
              <a:rPr lang="pt-BR" altLang="zh-CN" dirty="0">
                <a:solidFill>
                  <a:srgbClr val="000000"/>
                </a:solidFill>
                <a:latin typeface="Consolas" panose="020B0609020204030204" pitchFamily="49" charset="0"/>
              </a:rPr>
              <a:t>int n1, n2, n3, tmp;    </a:t>
            </a:r>
          </a:p>
          <a:p>
            <a:r>
              <a:rPr lang="pt-BR" altLang="zh-CN" dirty="0">
                <a:solidFill>
                  <a:srgbClr val="000000"/>
                </a:solidFill>
                <a:latin typeface="Consolas" panose="020B0609020204030204" pitchFamily="49" charset="0"/>
              </a:rPr>
              <a:t>cin &gt;&gt; n1 &gt;&gt; n2 &gt;&gt; n3;     </a:t>
            </a:r>
          </a:p>
          <a:p>
            <a:r>
              <a:rPr lang="pt-BR" altLang="zh-CN" dirty="0">
                <a:solidFill>
                  <a:srgbClr val="0000FF"/>
                </a:solidFill>
                <a:latin typeface="Consolas" panose="020B0609020204030204" pitchFamily="49" charset="0"/>
              </a:rPr>
              <a:t>if</a:t>
            </a:r>
            <a:r>
              <a:rPr lang="pt-BR" altLang="zh-CN" dirty="0">
                <a:solidFill>
                  <a:srgbClr val="000000"/>
                </a:solidFill>
                <a:latin typeface="Consolas" panose="020B0609020204030204" pitchFamily="49" charset="0"/>
              </a:rPr>
              <a:t> (n1 &gt; n2) {        </a:t>
            </a:r>
          </a:p>
          <a:p>
            <a:r>
              <a:rPr lang="pt-BR" altLang="zh-CN" dirty="0">
                <a:solidFill>
                  <a:srgbClr val="000000"/>
                </a:solidFill>
                <a:latin typeface="Consolas" panose="020B0609020204030204" pitchFamily="49" charset="0"/>
              </a:rPr>
              <a:t>    tmp = n1;      </a:t>
            </a:r>
          </a:p>
          <a:p>
            <a:r>
              <a:rPr lang="pt-BR" altLang="zh-CN" dirty="0">
                <a:solidFill>
                  <a:srgbClr val="000000"/>
                </a:solidFill>
                <a:latin typeface="Consolas" panose="020B0609020204030204" pitchFamily="49" charset="0"/>
              </a:rPr>
              <a:t>    n1 = n2;   </a:t>
            </a:r>
          </a:p>
          <a:p>
            <a:r>
              <a:rPr lang="pt-BR" altLang="zh-CN" dirty="0">
                <a:solidFill>
                  <a:srgbClr val="000000"/>
                </a:solidFill>
                <a:latin typeface="Consolas" panose="020B0609020204030204" pitchFamily="49" charset="0"/>
              </a:rPr>
              <a:t>    n2 = tmp;    </a:t>
            </a:r>
          </a:p>
          <a:p>
            <a:r>
              <a:rPr lang="pt-BR" altLang="zh-CN" dirty="0">
                <a:solidFill>
                  <a:srgbClr val="000000"/>
                </a:solidFill>
                <a:latin typeface="Consolas" panose="020B0609020204030204" pitchFamily="49" charset="0"/>
              </a:rPr>
              <a:t>}    </a:t>
            </a:r>
          </a:p>
          <a:p>
            <a:r>
              <a:rPr lang="pt-BR" altLang="zh-CN" dirty="0">
                <a:solidFill>
                  <a:srgbClr val="0000FF"/>
                </a:solidFill>
                <a:latin typeface="Consolas" panose="020B0609020204030204" pitchFamily="49" charset="0"/>
              </a:rPr>
              <a:t>if</a:t>
            </a:r>
            <a:r>
              <a:rPr lang="pt-BR" altLang="zh-CN" dirty="0">
                <a:solidFill>
                  <a:srgbClr val="000000"/>
                </a:solidFill>
                <a:latin typeface="Consolas" panose="020B0609020204030204" pitchFamily="49" charset="0"/>
              </a:rPr>
              <a:t> (n1 &gt; n3) {     </a:t>
            </a:r>
          </a:p>
          <a:p>
            <a:r>
              <a:rPr lang="pt-BR" altLang="zh-CN" dirty="0">
                <a:solidFill>
                  <a:srgbClr val="000000"/>
                </a:solidFill>
                <a:latin typeface="Consolas" panose="020B0609020204030204" pitchFamily="49" charset="0"/>
              </a:rPr>
              <a:t>    tmp = n1;      </a:t>
            </a:r>
          </a:p>
          <a:p>
            <a:r>
              <a:rPr lang="pt-BR" altLang="zh-CN" dirty="0">
                <a:solidFill>
                  <a:srgbClr val="000000"/>
                </a:solidFill>
                <a:latin typeface="Consolas" panose="020B0609020204030204" pitchFamily="49" charset="0"/>
              </a:rPr>
              <a:t>    n1 = n3;     </a:t>
            </a:r>
          </a:p>
          <a:p>
            <a:r>
              <a:rPr lang="pt-BR" altLang="zh-CN" dirty="0">
                <a:solidFill>
                  <a:srgbClr val="000000"/>
                </a:solidFill>
                <a:latin typeface="Consolas" panose="020B0609020204030204" pitchFamily="49" charset="0"/>
              </a:rPr>
              <a:t>    n3 = tmp;    </a:t>
            </a:r>
          </a:p>
          <a:p>
            <a:r>
              <a:rPr lang="pt-BR" altLang="zh-CN" dirty="0">
                <a:solidFill>
                  <a:srgbClr val="000000"/>
                </a:solidFill>
                <a:latin typeface="Consolas" panose="020B0609020204030204" pitchFamily="49" charset="0"/>
              </a:rPr>
              <a:t>}    </a:t>
            </a:r>
          </a:p>
          <a:p>
            <a:r>
              <a:rPr lang="pt-BR" altLang="zh-CN" dirty="0">
                <a:solidFill>
                  <a:srgbClr val="0000FF"/>
                </a:solidFill>
                <a:latin typeface="Consolas" panose="020B0609020204030204" pitchFamily="49" charset="0"/>
              </a:rPr>
              <a:t>if</a:t>
            </a:r>
            <a:r>
              <a:rPr lang="pt-BR" altLang="zh-CN" dirty="0">
                <a:solidFill>
                  <a:srgbClr val="000000"/>
                </a:solidFill>
                <a:latin typeface="Consolas" panose="020B0609020204030204" pitchFamily="49" charset="0"/>
              </a:rPr>
              <a:t> (n2 &gt; n3) { </a:t>
            </a:r>
          </a:p>
          <a:p>
            <a:r>
              <a:rPr lang="pt-BR" altLang="zh-CN" dirty="0">
                <a:solidFill>
                  <a:srgbClr val="000000"/>
                </a:solidFill>
                <a:latin typeface="Consolas" panose="020B0609020204030204" pitchFamily="49" charset="0"/>
              </a:rPr>
              <a:t>    tmp = n2;   </a:t>
            </a:r>
          </a:p>
          <a:p>
            <a:r>
              <a:rPr lang="pt-BR" altLang="zh-CN" dirty="0">
                <a:solidFill>
                  <a:srgbClr val="000000"/>
                </a:solidFill>
                <a:latin typeface="Consolas" panose="020B0609020204030204" pitchFamily="49" charset="0"/>
              </a:rPr>
              <a:t>    n2 = n3;     </a:t>
            </a:r>
          </a:p>
          <a:p>
            <a:r>
              <a:rPr lang="pt-BR" altLang="zh-CN" dirty="0">
                <a:solidFill>
                  <a:srgbClr val="000000"/>
                </a:solidFill>
                <a:latin typeface="Consolas" panose="020B0609020204030204" pitchFamily="49" charset="0"/>
              </a:rPr>
              <a:t>    n3 = tmp;    </a:t>
            </a:r>
          </a:p>
          <a:p>
            <a:r>
              <a:rPr lang="pt-BR" altLang="zh-CN" dirty="0">
                <a:solidFill>
                  <a:srgbClr val="000000"/>
                </a:solidFill>
                <a:latin typeface="Consolas" panose="020B0609020204030204" pitchFamily="49" charset="0"/>
              </a:rPr>
              <a:t>}    </a:t>
            </a:r>
          </a:p>
          <a:p>
            <a:r>
              <a:rPr lang="pt-BR" altLang="zh-CN" dirty="0">
                <a:solidFill>
                  <a:srgbClr val="000000"/>
                </a:solidFill>
                <a:latin typeface="Consolas" panose="020B0609020204030204" pitchFamily="49" charset="0"/>
              </a:rPr>
              <a:t>cout &lt;&lt;n1&lt;&lt;</a:t>
            </a:r>
            <a:r>
              <a:rPr lang="pt-BR" altLang="zh-CN" dirty="0">
                <a:solidFill>
                  <a:srgbClr val="A31515"/>
                </a:solidFill>
                <a:latin typeface="Consolas" panose="020B0609020204030204" pitchFamily="49" charset="0"/>
              </a:rPr>
              <a:t>" "</a:t>
            </a:r>
            <a:r>
              <a:rPr lang="pt-BR" altLang="zh-CN" dirty="0">
                <a:solidFill>
                  <a:srgbClr val="000000"/>
                </a:solidFill>
                <a:latin typeface="Consolas" panose="020B0609020204030204" pitchFamily="49" charset="0"/>
              </a:rPr>
              <a:t>&lt;&lt;n2&lt;&lt;</a:t>
            </a:r>
            <a:r>
              <a:rPr lang="pt-BR" altLang="zh-CN" dirty="0">
                <a:solidFill>
                  <a:srgbClr val="A31515"/>
                </a:solidFill>
                <a:latin typeface="Consolas" panose="020B0609020204030204" pitchFamily="49" charset="0"/>
              </a:rPr>
              <a:t>" "</a:t>
            </a:r>
            <a:r>
              <a:rPr lang="pt-BR" altLang="zh-CN" dirty="0">
                <a:solidFill>
                  <a:srgbClr val="000000"/>
                </a:solidFill>
                <a:latin typeface="Consolas" panose="020B0609020204030204" pitchFamily="49" charset="0"/>
              </a:rPr>
              <a:t>&lt;&lt;n3;</a:t>
            </a:r>
            <a:endParaRPr lang="zh-CN" altLang="en-US" dirty="0">
              <a:solidFill>
                <a:srgbClr val="000000"/>
              </a:solidFill>
              <a:latin typeface="Consolas" panose="020B0609020204030204" pitchFamily="49" charset="0"/>
            </a:endParaRPr>
          </a:p>
        </p:txBody>
      </p:sp>
      <p:sp>
        <p:nvSpPr>
          <p:cNvPr id="7" name="文本框 6">
            <a:extLst>
              <a:ext uri="{FF2B5EF4-FFF2-40B4-BE49-F238E27FC236}">
                <a16:creationId xmlns:a16="http://schemas.microsoft.com/office/drawing/2014/main" id="{8ECFF30A-9155-6109-490D-C50FFD2B4084}"/>
              </a:ext>
            </a:extLst>
          </p:cNvPr>
          <p:cNvSpPr txBox="1"/>
          <p:nvPr/>
        </p:nvSpPr>
        <p:spPr>
          <a:xfrm>
            <a:off x="4876800" y="803958"/>
            <a:ext cx="3505200" cy="400110"/>
          </a:xfrm>
          <a:prstGeom prst="rect">
            <a:avLst/>
          </a:prstGeom>
          <a:solidFill>
            <a:schemeClr val="accent4">
              <a:lumMod val="20000"/>
              <a:lumOff val="80000"/>
            </a:schemeClr>
          </a:solidFill>
        </p:spPr>
        <p:txBody>
          <a:bodyPr wrap="square">
            <a:spAutoFit/>
          </a:bodyPr>
          <a:lstStyle/>
          <a:p>
            <a:r>
              <a:rPr lang="zh-CN" altLang="en-US" sz="2000" b="1" dirty="0">
                <a:solidFill>
                  <a:srgbClr val="000000"/>
                </a:solidFill>
                <a:latin typeface="Consolas" panose="020B0609020204030204" pitchFamily="49" charset="0"/>
              </a:rPr>
              <a:t>尝试根据流程图写出代码：</a:t>
            </a:r>
            <a:endParaRPr lang="zh-CN" altLang="en-US" sz="2000" b="1" dirty="0"/>
          </a:p>
        </p:txBody>
      </p:sp>
    </p:spTree>
    <p:extLst>
      <p:ext uri="{BB962C8B-B14F-4D97-AF65-F5344CB8AC3E}">
        <p14:creationId xmlns:p14="http://schemas.microsoft.com/office/powerpoint/2010/main" val="352934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500"/>
                                        <p:tgtEl>
                                          <p:spTgt spid="5">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500"/>
                                        <p:tgtEl>
                                          <p:spTgt spid="5">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500"/>
                                        <p:tgtEl>
                                          <p:spTgt spid="5">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500"/>
                                        <p:tgtEl>
                                          <p:spTgt spid="5">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fade">
                                      <p:cBhvr>
                                        <p:cTn id="40" dur="500"/>
                                        <p:tgtEl>
                                          <p:spTgt spid="5">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animEffect transition="in" filter="fade">
                                      <p:cBhvr>
                                        <p:cTn id="45" dur="500"/>
                                        <p:tgtEl>
                                          <p:spTgt spid="5">
                                            <p:txEl>
                                              <p:pRg st="10" end="1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5">
                                            <p:txEl>
                                              <p:pRg st="11" end="11"/>
                                            </p:txEl>
                                          </p:spTgt>
                                        </p:tgtEl>
                                        <p:attrNameLst>
                                          <p:attrName>style.visibility</p:attrName>
                                        </p:attrNameLst>
                                      </p:cBhvr>
                                      <p:to>
                                        <p:strVal val="visible"/>
                                      </p:to>
                                    </p:set>
                                    <p:animEffect transition="in" filter="fade">
                                      <p:cBhvr>
                                        <p:cTn id="48" dur="500"/>
                                        <p:tgtEl>
                                          <p:spTgt spid="5">
                                            <p:txEl>
                                              <p:pRg st="11" end="1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5">
                                            <p:txEl>
                                              <p:pRg st="12" end="12"/>
                                            </p:txEl>
                                          </p:spTgt>
                                        </p:tgtEl>
                                        <p:attrNameLst>
                                          <p:attrName>style.visibility</p:attrName>
                                        </p:attrNameLst>
                                      </p:cBhvr>
                                      <p:to>
                                        <p:strVal val="visible"/>
                                      </p:to>
                                    </p:set>
                                    <p:animEffect transition="in" filter="fade">
                                      <p:cBhvr>
                                        <p:cTn id="53" dur="500"/>
                                        <p:tgtEl>
                                          <p:spTgt spid="5">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
                                            <p:txEl>
                                              <p:pRg st="13" end="13"/>
                                            </p:txEl>
                                          </p:spTgt>
                                        </p:tgtEl>
                                        <p:attrNameLst>
                                          <p:attrName>style.visibility</p:attrName>
                                        </p:attrNameLst>
                                      </p:cBhvr>
                                      <p:to>
                                        <p:strVal val="visible"/>
                                      </p:to>
                                    </p:set>
                                    <p:animEffect transition="in" filter="fade">
                                      <p:cBhvr>
                                        <p:cTn id="58" dur="500"/>
                                        <p:tgtEl>
                                          <p:spTgt spid="5">
                                            <p:txEl>
                                              <p:pRg st="13" end="1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5">
                                            <p:txEl>
                                              <p:pRg st="14" end="14"/>
                                            </p:txEl>
                                          </p:spTgt>
                                        </p:tgtEl>
                                        <p:attrNameLst>
                                          <p:attrName>style.visibility</p:attrName>
                                        </p:attrNameLst>
                                      </p:cBhvr>
                                      <p:to>
                                        <p:strVal val="visible"/>
                                      </p:to>
                                    </p:set>
                                    <p:animEffect transition="in" filter="fade">
                                      <p:cBhvr>
                                        <p:cTn id="63" dur="500"/>
                                        <p:tgtEl>
                                          <p:spTgt spid="5">
                                            <p:txEl>
                                              <p:pRg st="14" end="1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5">
                                            <p:txEl>
                                              <p:pRg st="15" end="15"/>
                                            </p:txEl>
                                          </p:spTgt>
                                        </p:tgtEl>
                                        <p:attrNameLst>
                                          <p:attrName>style.visibility</p:attrName>
                                        </p:attrNameLst>
                                      </p:cBhvr>
                                      <p:to>
                                        <p:strVal val="visible"/>
                                      </p:to>
                                    </p:set>
                                    <p:animEffect transition="in" filter="fade">
                                      <p:cBhvr>
                                        <p:cTn id="68" dur="500"/>
                                        <p:tgtEl>
                                          <p:spTgt spid="5">
                                            <p:txEl>
                                              <p:pRg st="15" end="15"/>
                                            </p:txEl>
                                          </p:spTgt>
                                        </p:tgtEl>
                                      </p:cBhvr>
                                    </p:animEffect>
                                  </p:childTnLst>
                                </p:cTn>
                              </p:par>
                              <p:par>
                                <p:cTn id="69" presetID="10" presetClass="entr" presetSubtype="0" fill="hold" nodeType="withEffect">
                                  <p:stCondLst>
                                    <p:cond delay="0"/>
                                  </p:stCondLst>
                                  <p:childTnLst>
                                    <p:set>
                                      <p:cBhvr>
                                        <p:cTn id="70" dur="1" fill="hold">
                                          <p:stCondLst>
                                            <p:cond delay="0"/>
                                          </p:stCondLst>
                                        </p:cTn>
                                        <p:tgtEl>
                                          <p:spTgt spid="5">
                                            <p:txEl>
                                              <p:pRg st="16" end="16"/>
                                            </p:txEl>
                                          </p:spTgt>
                                        </p:tgtEl>
                                        <p:attrNameLst>
                                          <p:attrName>style.visibility</p:attrName>
                                        </p:attrNameLst>
                                      </p:cBhvr>
                                      <p:to>
                                        <p:strVal val="visible"/>
                                      </p:to>
                                    </p:set>
                                    <p:animEffect transition="in" filter="fade">
                                      <p:cBhvr>
                                        <p:cTn id="71" dur="500"/>
                                        <p:tgtEl>
                                          <p:spTgt spid="5">
                                            <p:txEl>
                                              <p:pRg st="16" end="16"/>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
                                            <p:txEl>
                                              <p:pRg st="17" end="17"/>
                                            </p:txEl>
                                          </p:spTgt>
                                        </p:tgtEl>
                                        <p:attrNameLst>
                                          <p:attrName>style.visibility</p:attrName>
                                        </p:attrNameLst>
                                      </p:cBhvr>
                                      <p:to>
                                        <p:strVal val="visible"/>
                                      </p:to>
                                    </p:set>
                                    <p:animEffect transition="in" filter="fade">
                                      <p:cBhvr>
                                        <p:cTn id="76" dur="500"/>
                                        <p:tgtEl>
                                          <p:spTgt spid="5">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66800" y="1966099"/>
            <a:ext cx="10239344" cy="1462901"/>
          </a:xfrm>
          <a:prstGeom prst="rect">
            <a:avLst/>
          </a:prstGeom>
          <a:solidFill>
            <a:schemeClr val="accent6">
              <a:lumMod val="20000"/>
              <a:lumOff val="80000"/>
            </a:schemeClr>
          </a:solidFill>
        </p:spPr>
        <p:txBody>
          <a:bodyPr wrap="square">
            <a:spAutoFit/>
          </a:bodyPr>
          <a:lstStyle/>
          <a:p>
            <a:pPr>
              <a:lnSpc>
                <a:spcPct val="200000"/>
              </a:lnSpc>
            </a:pPr>
            <a:r>
              <a:rPr lang="zh-CN" altLang="en-US" sz="2400" dirty="0">
                <a:latin typeface="Consolas" panose="020B0609020204030204" pitchFamily="49" charset="0"/>
              </a:rPr>
              <a:t>至此分支嵌套在书本上例题就讲解完毕了，例</a:t>
            </a:r>
            <a:r>
              <a:rPr lang="en-US" altLang="zh-CN" sz="2400" dirty="0">
                <a:latin typeface="Consolas" panose="020B0609020204030204" pitchFamily="49" charset="0"/>
              </a:rPr>
              <a:t>3-9</a:t>
            </a:r>
            <a:r>
              <a:rPr lang="zh-CN" altLang="en-US" sz="2400" dirty="0">
                <a:latin typeface="Consolas" panose="020B0609020204030204" pitchFamily="49" charset="0"/>
              </a:rPr>
              <a:t>月份天数在之后讲解</a:t>
            </a:r>
            <a:r>
              <a:rPr lang="en-US" altLang="zh-CN" sz="2400" dirty="0">
                <a:latin typeface="Consolas" panose="020B0609020204030204" pitchFamily="49" charset="0"/>
              </a:rPr>
              <a:t>switch</a:t>
            </a:r>
            <a:r>
              <a:rPr lang="zh-CN" altLang="en-US" sz="2400" dirty="0">
                <a:latin typeface="Consolas" panose="020B0609020204030204" pitchFamily="49" charset="0"/>
              </a:rPr>
              <a:t>语句时再进行讲解</a:t>
            </a:r>
          </a:p>
        </p:txBody>
      </p:sp>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9" name="文本框 8">
            <a:extLst>
              <a:ext uri="{FF2B5EF4-FFF2-40B4-BE49-F238E27FC236}">
                <a16:creationId xmlns:a16="http://schemas.microsoft.com/office/drawing/2014/main" id="{57DF36AF-7162-9D0B-0B06-295281C69D1B}"/>
              </a:ext>
            </a:extLst>
          </p:cNvPr>
          <p:cNvSpPr txBox="1"/>
          <p:nvPr/>
        </p:nvSpPr>
        <p:spPr>
          <a:xfrm>
            <a:off x="2667000" y="4724400"/>
            <a:ext cx="6858000" cy="461665"/>
          </a:xfrm>
          <a:prstGeom prst="rect">
            <a:avLst/>
          </a:prstGeom>
          <a:solidFill>
            <a:schemeClr val="accent5">
              <a:lumMod val="20000"/>
              <a:lumOff val="80000"/>
            </a:schemeClr>
          </a:solidFill>
        </p:spPr>
        <p:txBody>
          <a:bodyPr wrap="square">
            <a:spAutoFit/>
          </a:bodyPr>
          <a:lstStyle/>
          <a:p>
            <a:pPr algn="ctr"/>
            <a:r>
              <a:rPr lang="zh-CN" altLang="en-US" sz="2400" b="1" dirty="0">
                <a:latin typeface="Consolas" panose="020B0609020204030204" pitchFamily="49" charset="0"/>
              </a:rPr>
              <a:t>我们来通过几道题目来实际练习一下分支语句！</a:t>
            </a:r>
            <a:endParaRPr lang="zh-CN" altLang="en-US" sz="2400" dirty="0">
              <a:latin typeface="Consolas" panose="020B0609020204030204" pitchFamily="49" charset="0"/>
            </a:endParaRPr>
          </a:p>
        </p:txBody>
      </p:sp>
    </p:spTree>
    <p:extLst>
      <p:ext uri="{BB962C8B-B14F-4D97-AF65-F5344CB8AC3E}">
        <p14:creationId xmlns:p14="http://schemas.microsoft.com/office/powerpoint/2010/main" val="40399797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 name="picture 474"/>
          <p:cNvPicPr>
            <a:picLocks noChangeAspect="1"/>
          </p:cNvPicPr>
          <p:nvPr/>
        </p:nvPicPr>
        <p:blipFill>
          <a:blip r:embed="rId2"/>
          <a:stretch>
            <a:fillRect/>
          </a:stretch>
        </p:blipFill>
        <p:spPr>
          <a:xfrm rot="21600000">
            <a:off x="6248400" y="3124200"/>
            <a:ext cx="3149087" cy="3140740"/>
          </a:xfrm>
          <a:prstGeom prst="rect">
            <a:avLst/>
          </a:prstGeom>
        </p:spPr>
      </p:pic>
      <p:pic>
        <p:nvPicPr>
          <p:cNvPr id="478" name="picture 478"/>
          <p:cNvPicPr>
            <a:picLocks noChangeAspect="1"/>
          </p:cNvPicPr>
          <p:nvPr/>
        </p:nvPicPr>
        <p:blipFill>
          <a:blip r:embed="rId3"/>
          <a:stretch>
            <a:fillRect/>
          </a:stretch>
        </p:blipFill>
        <p:spPr>
          <a:xfrm rot="21600000">
            <a:off x="2819400" y="3657600"/>
            <a:ext cx="1999310" cy="1842332"/>
          </a:xfrm>
          <a:prstGeom prst="rect">
            <a:avLst/>
          </a:prstGeom>
        </p:spPr>
      </p:pic>
      <p:sp>
        <p:nvSpPr>
          <p:cNvPr id="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3" name="文本框 2">
            <a:extLst>
              <a:ext uri="{FF2B5EF4-FFF2-40B4-BE49-F238E27FC236}">
                <a16:creationId xmlns:a16="http://schemas.microsoft.com/office/drawing/2014/main" id="{C6D6FF1F-3083-D143-764C-2D5908687AAC}"/>
              </a:ext>
            </a:extLst>
          </p:cNvPr>
          <p:cNvSpPr txBox="1"/>
          <p:nvPr/>
        </p:nvSpPr>
        <p:spPr>
          <a:xfrm>
            <a:off x="1066800" y="1364414"/>
            <a:ext cx="10210800" cy="1689052"/>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t>例题：</a:t>
            </a:r>
            <a:endParaRPr lang="en-US" altLang="zh-CN" sz="2400" b="1" dirty="0"/>
          </a:p>
          <a:p>
            <a:pPr>
              <a:lnSpc>
                <a:spcPct val="150000"/>
              </a:lnSpc>
            </a:pPr>
            <a:r>
              <a:rPr lang="zh-CN" altLang="en-US" sz="2400" dirty="0"/>
              <a:t>蛋糕店正在进行回馈老客户，蛋糕大摇奖活动。要获得不同的蛋糕，需要要到的数字是不一样的。</a:t>
            </a:r>
          </a:p>
        </p:txBody>
      </p:sp>
    </p:spTree>
    <p:extLst>
      <p:ext uri="{BB962C8B-B14F-4D97-AF65-F5344CB8AC3E}">
        <p14:creationId xmlns:p14="http://schemas.microsoft.com/office/powerpoint/2010/main" val="22162559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rect"/>
          <p:cNvSpPr/>
          <p:nvPr/>
        </p:nvSpPr>
        <p:spPr>
          <a:xfrm>
            <a:off x="3259563" y="4191000"/>
            <a:ext cx="1804355" cy="1609678"/>
          </a:xfrm>
          <a:prstGeom prst="rect">
            <a:avLst/>
          </a:prstGeom>
          <a:solidFill>
            <a:srgbClr val="F4B183">
              <a:alpha val="98039"/>
            </a:srgbClr>
          </a:solidFill>
          <a:ln cap="flat">
            <a:noFill/>
            <a:prstDash val="solid"/>
            <a:miter lim="0"/>
          </a:ln>
        </p:spPr>
        <p:txBody>
          <a:bodyPr rtlCol="0"/>
          <a:lstStyle/>
          <a:p>
            <a:pPr algn="ctr"/>
            <a:endParaRPr lang="zh-CN" altLang="en-US"/>
          </a:p>
        </p:txBody>
      </p:sp>
      <p:pic>
        <p:nvPicPr>
          <p:cNvPr id="486" name="picture 486"/>
          <p:cNvPicPr>
            <a:picLocks noChangeAspect="1"/>
          </p:cNvPicPr>
          <p:nvPr/>
        </p:nvPicPr>
        <p:blipFill>
          <a:blip r:embed="rId2"/>
          <a:stretch>
            <a:fillRect/>
          </a:stretch>
        </p:blipFill>
        <p:spPr>
          <a:xfrm rot="21600000">
            <a:off x="1120744" y="4191005"/>
            <a:ext cx="2195366" cy="1933149"/>
          </a:xfrm>
          <a:prstGeom prst="rect">
            <a:avLst/>
          </a:prstGeom>
        </p:spPr>
      </p:pic>
      <p:grpSp>
        <p:nvGrpSpPr>
          <p:cNvPr id="6" name="group 6"/>
          <p:cNvGrpSpPr/>
          <p:nvPr/>
        </p:nvGrpSpPr>
        <p:grpSpPr>
          <a:xfrm rot="21600000">
            <a:off x="3229498" y="1641885"/>
            <a:ext cx="1804343" cy="1867271"/>
            <a:chOff x="0" y="0"/>
            <a:chExt cx="1804343" cy="1867271"/>
          </a:xfrm>
        </p:grpSpPr>
        <p:sp>
          <p:nvSpPr>
            <p:cNvPr id="488" name="rect"/>
            <p:cNvSpPr/>
            <p:nvPr/>
          </p:nvSpPr>
          <p:spPr>
            <a:xfrm>
              <a:off x="0" y="0"/>
              <a:ext cx="1804343" cy="1609677"/>
            </a:xfrm>
            <a:prstGeom prst="rect">
              <a:avLst/>
            </a:prstGeom>
            <a:solidFill>
              <a:srgbClr val="F4B183">
                <a:alpha val="93333"/>
              </a:srgbClr>
            </a:solidFill>
            <a:ln cap="flat">
              <a:noFill/>
              <a:prstDash val="solid"/>
              <a:miter lim="0"/>
            </a:ln>
          </p:spPr>
          <p:txBody>
            <a:bodyPr rtlCol="0"/>
            <a:lstStyle/>
            <a:p>
              <a:pPr algn="ctr"/>
              <a:endParaRPr lang="zh-CN" altLang="en-US"/>
            </a:p>
          </p:txBody>
        </p:sp>
        <p:pic>
          <p:nvPicPr>
            <p:cNvPr id="490" name="picture 490"/>
            <p:cNvPicPr>
              <a:picLocks noChangeAspect="1"/>
            </p:cNvPicPr>
            <p:nvPr/>
          </p:nvPicPr>
          <p:blipFill>
            <a:blip r:embed="rId3"/>
            <a:stretch>
              <a:fillRect/>
            </a:stretch>
          </p:blipFill>
          <p:spPr>
            <a:xfrm rot="21600000">
              <a:off x="338150" y="109243"/>
              <a:ext cx="1184931" cy="1758028"/>
            </a:xfrm>
            <a:prstGeom prst="rect">
              <a:avLst/>
            </a:prstGeom>
          </p:spPr>
        </p:pic>
        <p:sp>
          <p:nvSpPr>
            <p:cNvPr id="492" name="textbox 492"/>
            <p:cNvSpPr/>
            <p:nvPr/>
          </p:nvSpPr>
          <p:spPr>
            <a:xfrm>
              <a:off x="717355" y="1489155"/>
              <a:ext cx="298450" cy="480059"/>
            </a:xfrm>
            <a:prstGeom prst="rect">
              <a:avLst/>
            </a:prstGeom>
          </p:spPr>
          <p:txBody>
            <a:bodyPr vert="horz" wrap="square" lIns="0" tIns="0" rIns="0" bIns="0"/>
            <a:lstStyle/>
            <a:p>
              <a:pPr algn="l" rtl="0" eaLnBrk="0">
                <a:lnSpc>
                  <a:spcPct val="73000"/>
                </a:lnSpc>
              </a:pPr>
              <a:endParaRPr lang="en-US" altLang="en-US" sz="100" dirty="0"/>
            </a:p>
            <a:p>
              <a:pPr algn="r" rtl="0" eaLnBrk="0">
                <a:lnSpc>
                  <a:spcPct val="88000"/>
                </a:lnSpc>
              </a:pPr>
              <a:r>
                <a:rPr sz="3400" b="1" kern="0" spc="-190" dirty="0">
                  <a:solidFill>
                    <a:srgbClr val="E77300">
                      <a:alpha val="100000"/>
                    </a:srgbClr>
                  </a:solidFill>
                  <a:latin typeface="微软雅黑" panose="020B0503020204020204" charset="-122"/>
                  <a:ea typeface="微软雅黑" panose="020B0503020204020204" charset="-122"/>
                  <a:cs typeface="微软雅黑" panose="020B0503020204020204" charset="-122"/>
                </a:rPr>
                <a:t>B</a:t>
              </a:r>
              <a:endParaRPr lang="en-US" altLang="en-US" sz="3400" dirty="0"/>
            </a:p>
          </p:txBody>
        </p:sp>
      </p:grpSp>
      <p:sp>
        <p:nvSpPr>
          <p:cNvPr id="494" name="rect"/>
          <p:cNvSpPr/>
          <p:nvPr/>
        </p:nvSpPr>
        <p:spPr>
          <a:xfrm>
            <a:off x="5466042" y="1645640"/>
            <a:ext cx="1804355" cy="1609677"/>
          </a:xfrm>
          <a:prstGeom prst="rect">
            <a:avLst/>
          </a:prstGeom>
          <a:solidFill>
            <a:srgbClr val="F4B183">
              <a:alpha val="100000"/>
            </a:srgbClr>
          </a:solidFill>
          <a:ln cap="flat">
            <a:noFill/>
            <a:prstDash val="solid"/>
            <a:miter lim="0"/>
          </a:ln>
        </p:spPr>
        <p:txBody>
          <a:bodyPr rtlCol="0"/>
          <a:lstStyle/>
          <a:p>
            <a:pPr algn="ctr"/>
            <a:endParaRPr lang="zh-CN" altLang="en-US"/>
          </a:p>
        </p:txBody>
      </p:sp>
      <p:pic>
        <p:nvPicPr>
          <p:cNvPr id="496" name="picture 496"/>
          <p:cNvPicPr>
            <a:picLocks noChangeAspect="1"/>
          </p:cNvPicPr>
          <p:nvPr/>
        </p:nvPicPr>
        <p:blipFill>
          <a:blip r:embed="rId4"/>
          <a:stretch>
            <a:fillRect/>
          </a:stretch>
        </p:blipFill>
        <p:spPr>
          <a:xfrm rot="21600000">
            <a:off x="7604862" y="1645635"/>
            <a:ext cx="1804355" cy="1609678"/>
          </a:xfrm>
          <a:prstGeom prst="rect">
            <a:avLst/>
          </a:prstGeom>
        </p:spPr>
      </p:pic>
      <p:pic>
        <p:nvPicPr>
          <p:cNvPr id="498" name="picture 498"/>
          <p:cNvPicPr>
            <a:picLocks noChangeAspect="1"/>
          </p:cNvPicPr>
          <p:nvPr/>
        </p:nvPicPr>
        <p:blipFill>
          <a:blip r:embed="rId5"/>
          <a:stretch>
            <a:fillRect/>
          </a:stretch>
        </p:blipFill>
        <p:spPr>
          <a:xfrm rot="21600000">
            <a:off x="1084473" y="1628148"/>
            <a:ext cx="1804352" cy="1609674"/>
          </a:xfrm>
          <a:prstGeom prst="rect">
            <a:avLst/>
          </a:prstGeom>
        </p:spPr>
      </p:pic>
      <p:pic>
        <p:nvPicPr>
          <p:cNvPr id="500" name="picture 500"/>
          <p:cNvPicPr>
            <a:picLocks noChangeAspect="1"/>
          </p:cNvPicPr>
          <p:nvPr/>
        </p:nvPicPr>
        <p:blipFill>
          <a:blip r:embed="rId6"/>
          <a:stretch>
            <a:fillRect/>
          </a:stretch>
        </p:blipFill>
        <p:spPr>
          <a:xfrm rot="21600000">
            <a:off x="5785418" y="1744167"/>
            <a:ext cx="1122525" cy="1307264"/>
          </a:xfrm>
          <a:prstGeom prst="rect">
            <a:avLst/>
          </a:prstGeom>
        </p:spPr>
      </p:pic>
      <p:pic>
        <p:nvPicPr>
          <p:cNvPr id="502" name="picture 502"/>
          <p:cNvPicPr>
            <a:picLocks noChangeAspect="1"/>
          </p:cNvPicPr>
          <p:nvPr/>
        </p:nvPicPr>
        <p:blipFill>
          <a:blip r:embed="rId7"/>
          <a:stretch>
            <a:fillRect/>
          </a:stretch>
        </p:blipFill>
        <p:spPr>
          <a:xfrm rot="21600000">
            <a:off x="1556530" y="4291516"/>
            <a:ext cx="1080847" cy="1306640"/>
          </a:xfrm>
          <a:prstGeom prst="rect">
            <a:avLst/>
          </a:prstGeom>
        </p:spPr>
      </p:pic>
      <p:pic>
        <p:nvPicPr>
          <p:cNvPr id="504" name="picture 504"/>
          <p:cNvPicPr>
            <a:picLocks noChangeAspect="1"/>
          </p:cNvPicPr>
          <p:nvPr/>
        </p:nvPicPr>
        <p:blipFill>
          <a:blip r:embed="rId8"/>
          <a:stretch>
            <a:fillRect/>
          </a:stretch>
        </p:blipFill>
        <p:spPr>
          <a:xfrm rot="21600000">
            <a:off x="3686002" y="4342592"/>
            <a:ext cx="1082567" cy="1254758"/>
          </a:xfrm>
          <a:prstGeom prst="rect">
            <a:avLst/>
          </a:prstGeom>
        </p:spPr>
      </p:pic>
      <p:pic>
        <p:nvPicPr>
          <p:cNvPr id="506" name="picture 506"/>
          <p:cNvPicPr>
            <a:picLocks noChangeAspect="1"/>
          </p:cNvPicPr>
          <p:nvPr/>
        </p:nvPicPr>
        <p:blipFill>
          <a:blip r:embed="rId9"/>
          <a:stretch>
            <a:fillRect/>
          </a:stretch>
        </p:blipFill>
        <p:spPr>
          <a:xfrm rot="21600000">
            <a:off x="8750895" y="2755417"/>
            <a:ext cx="1459905" cy="714250"/>
          </a:xfrm>
          <a:prstGeom prst="rect">
            <a:avLst/>
          </a:prstGeom>
        </p:spPr>
      </p:pic>
      <p:pic>
        <p:nvPicPr>
          <p:cNvPr id="508" name="picture 508"/>
          <p:cNvPicPr>
            <a:picLocks noChangeAspect="1"/>
          </p:cNvPicPr>
          <p:nvPr/>
        </p:nvPicPr>
        <p:blipFill>
          <a:blip r:embed="rId10"/>
          <a:stretch>
            <a:fillRect/>
          </a:stretch>
        </p:blipFill>
        <p:spPr>
          <a:xfrm rot="21600000">
            <a:off x="4370065" y="2843266"/>
            <a:ext cx="1269758" cy="741461"/>
          </a:xfrm>
          <a:prstGeom prst="rect">
            <a:avLst/>
          </a:prstGeom>
        </p:spPr>
      </p:pic>
      <p:pic>
        <p:nvPicPr>
          <p:cNvPr id="510" name="picture 510"/>
          <p:cNvPicPr>
            <a:picLocks noChangeAspect="1"/>
          </p:cNvPicPr>
          <p:nvPr/>
        </p:nvPicPr>
        <p:blipFill>
          <a:blip r:embed="rId11"/>
          <a:stretch>
            <a:fillRect/>
          </a:stretch>
        </p:blipFill>
        <p:spPr>
          <a:xfrm rot="21600000">
            <a:off x="2047730" y="2785086"/>
            <a:ext cx="1171880" cy="723709"/>
          </a:xfrm>
          <a:prstGeom prst="rect">
            <a:avLst/>
          </a:prstGeom>
        </p:spPr>
      </p:pic>
      <p:pic>
        <p:nvPicPr>
          <p:cNvPr id="512" name="picture 512"/>
          <p:cNvPicPr>
            <a:picLocks noChangeAspect="1"/>
          </p:cNvPicPr>
          <p:nvPr/>
        </p:nvPicPr>
        <p:blipFill>
          <a:blip r:embed="rId12"/>
          <a:stretch>
            <a:fillRect/>
          </a:stretch>
        </p:blipFill>
        <p:spPr>
          <a:xfrm rot="21600000">
            <a:off x="6477383" y="2746018"/>
            <a:ext cx="1218873" cy="672083"/>
          </a:xfrm>
          <a:prstGeom prst="rect">
            <a:avLst/>
          </a:prstGeom>
        </p:spPr>
      </p:pic>
      <p:pic>
        <p:nvPicPr>
          <p:cNvPr id="514" name="picture 514"/>
          <p:cNvPicPr>
            <a:picLocks noChangeAspect="1"/>
          </p:cNvPicPr>
          <p:nvPr/>
        </p:nvPicPr>
        <p:blipFill>
          <a:blip r:embed="rId13"/>
          <a:stretch>
            <a:fillRect/>
          </a:stretch>
        </p:blipFill>
        <p:spPr>
          <a:xfrm rot="21600000">
            <a:off x="4715035" y="5333832"/>
            <a:ext cx="1152364" cy="665342"/>
          </a:xfrm>
          <a:prstGeom prst="rect">
            <a:avLst/>
          </a:prstGeom>
        </p:spPr>
      </p:pic>
      <p:pic>
        <p:nvPicPr>
          <p:cNvPr id="516" name="picture 516"/>
          <p:cNvPicPr>
            <a:picLocks noChangeAspect="1"/>
          </p:cNvPicPr>
          <p:nvPr/>
        </p:nvPicPr>
        <p:blipFill>
          <a:blip r:embed="rId14"/>
          <a:stretch>
            <a:fillRect/>
          </a:stretch>
        </p:blipFill>
        <p:spPr>
          <a:xfrm rot="21600000">
            <a:off x="4692044" y="5347213"/>
            <a:ext cx="1124114" cy="636231"/>
          </a:xfrm>
          <a:prstGeom prst="rect">
            <a:avLst/>
          </a:prstGeom>
        </p:spPr>
      </p:pic>
      <p:sp>
        <p:nvSpPr>
          <p:cNvPr id="518" name="textbox 518"/>
          <p:cNvSpPr/>
          <p:nvPr/>
        </p:nvSpPr>
        <p:spPr>
          <a:xfrm rot="21000000">
            <a:off x="8879410" y="2918902"/>
            <a:ext cx="1104900" cy="388620"/>
          </a:xfrm>
          <a:prstGeom prst="rect">
            <a:avLst/>
          </a:prstGeom>
        </p:spPr>
        <p:txBody>
          <a:bodyPr vert="horz" wrap="square" lIns="0" tIns="0" rIns="0" bIns="0"/>
          <a:lstStyle/>
          <a:p>
            <a:pPr algn="l" rtl="0" eaLnBrk="0">
              <a:lnSpc>
                <a:spcPct val="140000"/>
              </a:lnSpc>
            </a:pPr>
            <a:endParaRPr lang="en-US" altLang="en-US" sz="200" dirty="0"/>
          </a:p>
          <a:p>
            <a:pPr marL="12700" algn="l" rtl="0" eaLnBrk="0">
              <a:lnSpc>
                <a:spcPct val="95000"/>
              </a:lnSpc>
            </a:pPr>
            <a:r>
              <a:rPr sz="2300" b="1" kern="0" spc="40" dirty="0">
                <a:solidFill>
                  <a:srgbClr val="FFFFFF">
                    <a:alpha val="100000"/>
                  </a:srgbClr>
                </a:solidFill>
                <a:latin typeface="微软雅黑" panose="020B0503020204020204" charset="-122"/>
                <a:ea typeface="微软雅黑" panose="020B0503020204020204" charset="-122"/>
                <a:cs typeface="微软雅黑" panose="020B0503020204020204" charset="-122"/>
              </a:rPr>
              <a:t>3的倍数</a:t>
            </a:r>
            <a:endParaRPr lang="en-US" altLang="en-US" sz="2300" dirty="0"/>
          </a:p>
        </p:txBody>
      </p:sp>
      <p:sp>
        <p:nvSpPr>
          <p:cNvPr id="520" name="textbox 520"/>
          <p:cNvSpPr/>
          <p:nvPr/>
        </p:nvSpPr>
        <p:spPr>
          <a:xfrm rot="21000000">
            <a:off x="2170878" y="2937823"/>
            <a:ext cx="730884" cy="448309"/>
          </a:xfrm>
          <a:prstGeom prst="rect">
            <a:avLst/>
          </a:prstGeom>
        </p:spPr>
        <p:txBody>
          <a:bodyPr vert="horz" wrap="square" lIns="0" tIns="0" rIns="0" bIns="0"/>
          <a:lstStyle/>
          <a:p>
            <a:pPr algn="l" rtl="0" eaLnBrk="0">
              <a:lnSpc>
                <a:spcPct val="106000"/>
              </a:lnSpc>
            </a:pPr>
            <a:endParaRPr lang="en-US" altLang="en-US" sz="300" dirty="0"/>
          </a:p>
          <a:p>
            <a:pPr marL="12700" algn="l" rtl="0" eaLnBrk="0">
              <a:lnSpc>
                <a:spcPct val="94000"/>
              </a:lnSpc>
              <a:spcBef>
                <a:spcPts val="0"/>
              </a:spcBef>
            </a:pPr>
            <a:r>
              <a:rPr sz="27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奇数</a:t>
            </a:r>
            <a:endParaRPr lang="en-US" altLang="en-US" sz="2700" dirty="0"/>
          </a:p>
        </p:txBody>
      </p:sp>
      <p:sp>
        <p:nvSpPr>
          <p:cNvPr id="522" name="textbox 522"/>
          <p:cNvSpPr/>
          <p:nvPr/>
        </p:nvSpPr>
        <p:spPr>
          <a:xfrm rot="21000000">
            <a:off x="4825909" y="5453933"/>
            <a:ext cx="868044" cy="401954"/>
          </a:xfrm>
          <a:prstGeom prst="rect">
            <a:avLst/>
          </a:prstGeom>
        </p:spPr>
        <p:txBody>
          <a:bodyPr vert="horz" wrap="square" lIns="0" tIns="0" rIns="0" bIns="0"/>
          <a:lstStyle/>
          <a:p>
            <a:pPr algn="l" rtl="0" eaLnBrk="0">
              <a:lnSpc>
                <a:spcPct val="105000"/>
              </a:lnSpc>
            </a:pPr>
            <a:endParaRPr lang="en-US" altLang="en-US" sz="500" dirty="0"/>
          </a:p>
          <a:p>
            <a:pPr marL="12700" algn="l" rtl="0" eaLnBrk="0">
              <a:lnSpc>
                <a:spcPct val="88000"/>
              </a:lnSpc>
              <a:spcBef>
                <a:spcPts val="5"/>
              </a:spcBef>
            </a:pPr>
            <a:r>
              <a:rPr sz="23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5～10</a:t>
            </a:r>
            <a:endParaRPr lang="en-US" altLang="en-US" sz="2300" dirty="0"/>
          </a:p>
        </p:txBody>
      </p:sp>
      <p:sp>
        <p:nvSpPr>
          <p:cNvPr id="524" name="textbox 524"/>
          <p:cNvSpPr/>
          <p:nvPr/>
        </p:nvSpPr>
        <p:spPr>
          <a:xfrm rot="21000000">
            <a:off x="2257429" y="5599713"/>
            <a:ext cx="810894" cy="388620"/>
          </a:xfrm>
          <a:prstGeom prst="rect">
            <a:avLst/>
          </a:prstGeom>
        </p:spPr>
        <p:txBody>
          <a:bodyPr vert="horz" wrap="square" lIns="0" tIns="0" rIns="0" bIns="0"/>
          <a:lstStyle/>
          <a:p>
            <a:pPr algn="l" rtl="0" eaLnBrk="0">
              <a:lnSpc>
                <a:spcPct val="140000"/>
              </a:lnSpc>
            </a:pPr>
            <a:endParaRPr lang="en-US" altLang="en-US" sz="200" dirty="0"/>
          </a:p>
          <a:p>
            <a:pPr marL="12700" algn="l" rtl="0" eaLnBrk="0">
              <a:lnSpc>
                <a:spcPct val="95000"/>
              </a:lnSpc>
              <a:spcBef>
                <a:spcPts val="0"/>
              </a:spcBef>
            </a:pPr>
            <a:r>
              <a:rPr sz="2300" b="1"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8整除</a:t>
            </a:r>
            <a:endParaRPr lang="en-US" altLang="en-US" sz="2300" dirty="0"/>
          </a:p>
        </p:txBody>
      </p:sp>
      <p:sp>
        <p:nvSpPr>
          <p:cNvPr id="526" name="textbox 526"/>
          <p:cNvSpPr/>
          <p:nvPr/>
        </p:nvSpPr>
        <p:spPr>
          <a:xfrm rot="21000000">
            <a:off x="4505308" y="3026244"/>
            <a:ext cx="586105" cy="445769"/>
          </a:xfrm>
          <a:prstGeom prst="rect">
            <a:avLst/>
          </a:prstGeom>
        </p:spPr>
        <p:txBody>
          <a:bodyPr vert="horz" wrap="square" lIns="0" tIns="0" rIns="0" bIns="0"/>
          <a:lstStyle/>
          <a:p>
            <a:pPr algn="l" rtl="0" eaLnBrk="0">
              <a:lnSpc>
                <a:spcPct val="106000"/>
              </a:lnSpc>
            </a:pPr>
            <a:endParaRPr lang="en-US" altLang="en-US" sz="300" dirty="0"/>
          </a:p>
          <a:p>
            <a:pPr marL="12700" algn="l" rtl="0" eaLnBrk="0">
              <a:lnSpc>
                <a:spcPct val="90000"/>
              </a:lnSpc>
            </a:pPr>
            <a:r>
              <a:rPr sz="28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比4</a:t>
            </a:r>
            <a:endParaRPr lang="en-US" altLang="en-US" sz="2800" dirty="0"/>
          </a:p>
        </p:txBody>
      </p:sp>
      <p:sp>
        <p:nvSpPr>
          <p:cNvPr id="528" name="textbox 528"/>
          <p:cNvSpPr/>
          <p:nvPr/>
        </p:nvSpPr>
        <p:spPr>
          <a:xfrm rot="21000000">
            <a:off x="6604841" y="2913022"/>
            <a:ext cx="620394" cy="386715"/>
          </a:xfrm>
          <a:prstGeom prst="rect">
            <a:avLst/>
          </a:prstGeom>
        </p:spPr>
        <p:txBody>
          <a:bodyPr vert="horz" wrap="square" lIns="0" tIns="0" rIns="0" bIns="0"/>
          <a:lstStyle/>
          <a:p>
            <a:pPr algn="l" rtl="0" eaLnBrk="0">
              <a:lnSpc>
                <a:spcPct val="145000"/>
              </a:lnSpc>
            </a:pPr>
            <a:endParaRPr lang="en-US" altLang="en-US" sz="200" dirty="0"/>
          </a:p>
          <a:p>
            <a:pPr marL="12700" algn="l" rtl="0" eaLnBrk="0">
              <a:lnSpc>
                <a:spcPct val="94000"/>
              </a:lnSpc>
              <a:spcBef>
                <a:spcPts val="0"/>
              </a:spcBef>
            </a:pPr>
            <a:r>
              <a:rPr sz="2300" b="1"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除了</a:t>
            </a:r>
            <a:endParaRPr lang="en-US" altLang="en-US" sz="2300" dirty="0"/>
          </a:p>
        </p:txBody>
      </p:sp>
      <p:sp>
        <p:nvSpPr>
          <p:cNvPr id="530" name="textbox 530"/>
          <p:cNvSpPr/>
          <p:nvPr/>
        </p:nvSpPr>
        <p:spPr>
          <a:xfrm rot="21000000">
            <a:off x="5061578" y="2941406"/>
            <a:ext cx="375920" cy="452119"/>
          </a:xfrm>
          <a:prstGeom prst="rect">
            <a:avLst/>
          </a:prstGeom>
        </p:spPr>
        <p:txBody>
          <a:bodyPr vert="horz" wrap="square" lIns="0" tIns="0" rIns="0" bIns="0"/>
          <a:lstStyle/>
          <a:p>
            <a:pPr algn="l" rtl="0" eaLnBrk="0">
              <a:lnSpc>
                <a:spcPct val="119000"/>
              </a:lnSpc>
            </a:pPr>
            <a:endParaRPr lang="en-US" altLang="en-US" sz="300" dirty="0"/>
          </a:p>
          <a:p>
            <a:pPr marL="12700" algn="l" rtl="0" eaLnBrk="0">
              <a:lnSpc>
                <a:spcPct val="90000"/>
              </a:lnSpc>
              <a:spcBef>
                <a:spcPts val="5"/>
              </a:spcBef>
            </a:pPr>
            <a:r>
              <a:rPr sz="28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小</a:t>
            </a:r>
            <a:endParaRPr lang="en-US" altLang="en-US" sz="2800" dirty="0"/>
          </a:p>
        </p:txBody>
      </p:sp>
      <p:pic>
        <p:nvPicPr>
          <p:cNvPr id="532" name="picture 532"/>
          <p:cNvPicPr>
            <a:picLocks noChangeAspect="1"/>
          </p:cNvPicPr>
          <p:nvPr/>
        </p:nvPicPr>
        <p:blipFill>
          <a:blip r:embed="rId15"/>
          <a:stretch>
            <a:fillRect/>
          </a:stretch>
        </p:blipFill>
        <p:spPr>
          <a:xfrm rot="21600000">
            <a:off x="1779062" y="3101081"/>
            <a:ext cx="347777" cy="386742"/>
          </a:xfrm>
          <a:prstGeom prst="rect">
            <a:avLst/>
          </a:prstGeom>
        </p:spPr>
      </p:pic>
      <p:sp>
        <p:nvSpPr>
          <p:cNvPr id="534" name="textbox 534"/>
          <p:cNvSpPr/>
          <p:nvPr/>
        </p:nvSpPr>
        <p:spPr>
          <a:xfrm>
            <a:off x="1733189" y="3106658"/>
            <a:ext cx="367029" cy="486409"/>
          </a:xfrm>
          <a:prstGeom prst="rect">
            <a:avLst/>
          </a:prstGeom>
        </p:spPr>
        <p:txBody>
          <a:bodyPr vert="horz" wrap="square" lIns="0" tIns="0" rIns="0" bIns="0"/>
          <a:lstStyle/>
          <a:p>
            <a:pPr algn="l" rtl="0" eaLnBrk="0">
              <a:lnSpc>
                <a:spcPct val="81000"/>
              </a:lnSpc>
            </a:pPr>
            <a:endParaRPr lang="en-US" altLang="en-US" sz="100" dirty="0"/>
          </a:p>
          <a:p>
            <a:pPr marL="12700" algn="l" rtl="0" eaLnBrk="0">
              <a:lnSpc>
                <a:spcPct val="84000"/>
              </a:lnSpc>
            </a:pPr>
            <a:r>
              <a:rPr sz="3600" b="1" kern="0" spc="-20" dirty="0">
                <a:solidFill>
                  <a:srgbClr val="E77300">
                    <a:alpha val="100000"/>
                  </a:srgbClr>
                </a:solidFill>
                <a:latin typeface="微软雅黑" panose="020B0503020204020204" charset="-122"/>
                <a:ea typeface="微软雅黑" panose="020B0503020204020204" charset="-122"/>
                <a:cs typeface="微软雅黑" panose="020B0503020204020204" charset="-122"/>
              </a:rPr>
              <a:t>A</a:t>
            </a:r>
            <a:endParaRPr lang="en-US" altLang="en-US" sz="3600" dirty="0"/>
          </a:p>
        </p:txBody>
      </p:sp>
      <p:sp>
        <p:nvSpPr>
          <p:cNvPr id="536" name="textbox 536"/>
          <p:cNvSpPr/>
          <p:nvPr/>
        </p:nvSpPr>
        <p:spPr>
          <a:xfrm>
            <a:off x="8334719" y="3174366"/>
            <a:ext cx="347979" cy="483234"/>
          </a:xfrm>
          <a:prstGeom prst="rect">
            <a:avLst/>
          </a:prstGeom>
        </p:spPr>
        <p:txBody>
          <a:bodyPr vert="horz" wrap="square" lIns="0" tIns="0" rIns="0" bIns="0"/>
          <a:lstStyle/>
          <a:p>
            <a:pPr algn="l" rtl="0" eaLnBrk="0">
              <a:lnSpc>
                <a:spcPct val="75000"/>
              </a:lnSpc>
            </a:pPr>
            <a:endParaRPr lang="en-US" altLang="en-US" sz="100" dirty="0"/>
          </a:p>
          <a:p>
            <a:pPr algn="r" rtl="0" eaLnBrk="0">
              <a:lnSpc>
                <a:spcPct val="86000"/>
              </a:lnSpc>
            </a:pPr>
            <a:r>
              <a:rPr sz="3500" b="1" kern="0" spc="-250" dirty="0">
                <a:solidFill>
                  <a:srgbClr val="E77300">
                    <a:alpha val="100000"/>
                  </a:srgbClr>
                </a:solidFill>
                <a:latin typeface="微软雅黑" panose="020B0503020204020204" charset="-122"/>
                <a:ea typeface="微软雅黑" panose="020B0503020204020204" charset="-122"/>
                <a:cs typeface="微软雅黑" panose="020B0503020204020204" charset="-122"/>
              </a:rPr>
              <a:t>D</a:t>
            </a:r>
            <a:endParaRPr lang="en-US" altLang="en-US" sz="3500" dirty="0"/>
          </a:p>
        </p:txBody>
      </p:sp>
      <p:sp>
        <p:nvSpPr>
          <p:cNvPr id="538" name="textbox 538"/>
          <p:cNvSpPr/>
          <p:nvPr/>
        </p:nvSpPr>
        <p:spPr>
          <a:xfrm>
            <a:off x="6136506" y="3122258"/>
            <a:ext cx="314959" cy="488950"/>
          </a:xfrm>
          <a:prstGeom prst="rect">
            <a:avLst/>
          </a:prstGeom>
        </p:spPr>
        <p:txBody>
          <a:bodyPr vert="horz" wrap="square" lIns="0" tIns="0" rIns="0" bIns="0"/>
          <a:lstStyle/>
          <a:p>
            <a:pPr algn="l" rtl="0" eaLnBrk="0">
              <a:lnSpc>
                <a:spcPct val="79000"/>
              </a:lnSpc>
            </a:pPr>
            <a:endParaRPr lang="en-US" altLang="en-US" sz="100" dirty="0"/>
          </a:p>
          <a:p>
            <a:pPr marL="12700" algn="l" rtl="0" eaLnBrk="0">
              <a:lnSpc>
                <a:spcPct val="87000"/>
              </a:lnSpc>
            </a:pPr>
            <a:r>
              <a:rPr sz="3500" b="1" kern="0" spc="-20" dirty="0">
                <a:solidFill>
                  <a:srgbClr val="E77300">
                    <a:alpha val="100000"/>
                  </a:srgbClr>
                </a:solidFill>
                <a:latin typeface="微软雅黑" panose="020B0503020204020204" charset="-122"/>
                <a:ea typeface="微软雅黑" panose="020B0503020204020204" charset="-122"/>
                <a:cs typeface="微软雅黑" panose="020B0503020204020204" charset="-122"/>
              </a:rPr>
              <a:t>C</a:t>
            </a:r>
            <a:endParaRPr lang="en-US" altLang="en-US" sz="3500" dirty="0"/>
          </a:p>
        </p:txBody>
      </p:sp>
      <p:pic>
        <p:nvPicPr>
          <p:cNvPr id="540" name="picture 540"/>
          <p:cNvPicPr>
            <a:picLocks noChangeAspect="1"/>
          </p:cNvPicPr>
          <p:nvPr/>
        </p:nvPicPr>
        <p:blipFill>
          <a:blip r:embed="rId16"/>
          <a:stretch>
            <a:fillRect/>
          </a:stretch>
        </p:blipFill>
        <p:spPr>
          <a:xfrm rot="21600000">
            <a:off x="1874939" y="5747147"/>
            <a:ext cx="237202" cy="386743"/>
          </a:xfrm>
          <a:prstGeom prst="rect">
            <a:avLst/>
          </a:prstGeom>
        </p:spPr>
      </p:pic>
      <p:pic>
        <p:nvPicPr>
          <p:cNvPr id="542" name="picture 542"/>
          <p:cNvPicPr>
            <a:picLocks noChangeAspect="1"/>
          </p:cNvPicPr>
          <p:nvPr/>
        </p:nvPicPr>
        <p:blipFill>
          <a:blip r:embed="rId17"/>
          <a:stretch>
            <a:fillRect/>
          </a:stretch>
        </p:blipFill>
        <p:spPr>
          <a:xfrm rot="21600000">
            <a:off x="4170792" y="5686458"/>
            <a:ext cx="235616" cy="374267"/>
          </a:xfrm>
          <a:prstGeom prst="rect">
            <a:avLst/>
          </a:prstGeom>
        </p:spPr>
      </p:pic>
      <p:sp>
        <p:nvSpPr>
          <p:cNvPr id="544" name="textbox 544"/>
          <p:cNvSpPr/>
          <p:nvPr/>
        </p:nvSpPr>
        <p:spPr>
          <a:xfrm>
            <a:off x="1839478" y="5752726"/>
            <a:ext cx="247650" cy="476884"/>
          </a:xfrm>
          <a:prstGeom prst="rect">
            <a:avLst/>
          </a:prstGeom>
        </p:spPr>
        <p:txBody>
          <a:bodyPr vert="horz" wrap="square" lIns="0" tIns="0" rIns="0" bIns="0"/>
          <a:lstStyle/>
          <a:p>
            <a:pPr algn="l" rtl="0" eaLnBrk="0">
              <a:lnSpc>
                <a:spcPct val="75000"/>
              </a:lnSpc>
            </a:pPr>
            <a:endParaRPr lang="en-US" altLang="en-US" sz="100" dirty="0"/>
          </a:p>
          <a:p>
            <a:pPr algn="r" rtl="0" eaLnBrk="0">
              <a:lnSpc>
                <a:spcPct val="90000"/>
              </a:lnSpc>
            </a:pPr>
            <a:r>
              <a:rPr sz="3300" b="1" kern="0" spc="-160" dirty="0">
                <a:solidFill>
                  <a:srgbClr val="E77300">
                    <a:alpha val="100000"/>
                  </a:srgbClr>
                </a:solidFill>
                <a:latin typeface="微软雅黑" panose="020B0503020204020204" charset="-122"/>
                <a:ea typeface="微软雅黑" panose="020B0503020204020204" charset="-122"/>
                <a:cs typeface="微软雅黑" panose="020B0503020204020204" charset="-122"/>
              </a:rPr>
              <a:t>E</a:t>
            </a:r>
            <a:endParaRPr lang="en-US" altLang="en-US" sz="3300" dirty="0"/>
          </a:p>
        </p:txBody>
      </p:sp>
      <p:sp>
        <p:nvSpPr>
          <p:cNvPr id="546" name="textbox 546"/>
          <p:cNvSpPr/>
          <p:nvPr/>
        </p:nvSpPr>
        <p:spPr>
          <a:xfrm>
            <a:off x="4137825" y="5682609"/>
            <a:ext cx="241300" cy="476884"/>
          </a:xfrm>
          <a:prstGeom prst="rect">
            <a:avLst/>
          </a:prstGeom>
        </p:spPr>
        <p:txBody>
          <a:bodyPr vert="horz" wrap="square" lIns="0" tIns="0" rIns="0" bIns="0"/>
          <a:lstStyle/>
          <a:p>
            <a:pPr algn="l" rtl="0" eaLnBrk="0">
              <a:lnSpc>
                <a:spcPct val="75000"/>
              </a:lnSpc>
            </a:pPr>
            <a:endParaRPr lang="en-US" altLang="en-US" sz="100" dirty="0"/>
          </a:p>
          <a:p>
            <a:pPr algn="r" rtl="0" eaLnBrk="0">
              <a:lnSpc>
                <a:spcPct val="90000"/>
              </a:lnSpc>
            </a:pPr>
            <a:r>
              <a:rPr sz="3300" b="1" kern="0" spc="-160" dirty="0">
                <a:solidFill>
                  <a:srgbClr val="E77300">
                    <a:alpha val="100000"/>
                  </a:srgbClr>
                </a:solidFill>
                <a:latin typeface="微软雅黑" panose="020B0503020204020204" charset="-122"/>
                <a:ea typeface="微软雅黑" panose="020B0503020204020204" charset="-122"/>
                <a:cs typeface="微软雅黑" panose="020B0503020204020204" charset="-122"/>
              </a:rPr>
              <a:t>F</a:t>
            </a:r>
            <a:endParaRPr lang="en-US" altLang="en-US" sz="3300" dirty="0"/>
          </a:p>
        </p:txBody>
      </p:sp>
      <p:sp>
        <p:nvSpPr>
          <p:cNvPr id="548" name="textbox 548"/>
          <p:cNvSpPr/>
          <p:nvPr/>
        </p:nvSpPr>
        <p:spPr>
          <a:xfrm rot="21000000">
            <a:off x="7207736" y="2829849"/>
            <a:ext cx="198120" cy="400684"/>
          </a:xfrm>
          <a:prstGeom prst="rect">
            <a:avLst/>
          </a:prstGeom>
        </p:spPr>
        <p:txBody>
          <a:bodyPr vert="horz" wrap="square" lIns="0" tIns="0" rIns="0" bIns="0"/>
          <a:lstStyle/>
          <a:p>
            <a:pPr algn="l" rtl="0" eaLnBrk="0">
              <a:lnSpc>
                <a:spcPct val="103000"/>
              </a:lnSpc>
            </a:pPr>
            <a:endParaRPr lang="en-US" altLang="en-US" sz="500" dirty="0"/>
          </a:p>
          <a:p>
            <a:pPr marL="12700" algn="l" rtl="0" eaLnBrk="0">
              <a:lnSpc>
                <a:spcPct val="88000"/>
              </a:lnSpc>
              <a:spcBef>
                <a:spcPts val="5"/>
              </a:spcBef>
            </a:pPr>
            <a:r>
              <a:rPr sz="23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6</a:t>
            </a:r>
            <a:endParaRPr lang="en-US" altLang="en-US" sz="2300" dirty="0"/>
          </a:p>
        </p:txBody>
      </p:sp>
      <p:sp>
        <p:nvSpPr>
          <p:cNvPr id="2" name="矩形 1"/>
          <p:cNvSpPr/>
          <p:nvPr/>
        </p:nvSpPr>
        <p:spPr>
          <a:xfrm>
            <a:off x="6248400" y="4179858"/>
            <a:ext cx="5127480" cy="1693733"/>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蛋糕店提供了</a:t>
            </a:r>
            <a:r>
              <a:rPr lang="en-US" altLang="zh-CN" sz="2400" dirty="0">
                <a:latin typeface="Consolas" panose="020B0609020204030204" pitchFamily="49" charset="0"/>
              </a:rPr>
              <a:t>A~F</a:t>
            </a:r>
            <a:r>
              <a:rPr lang="zh-CN" altLang="en-US" sz="2400" dirty="0">
                <a:latin typeface="Consolas" panose="020B0609020204030204" pitchFamily="49" charset="0"/>
              </a:rPr>
              <a:t>种蛋糕可供抽奖</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摇到</a:t>
            </a:r>
            <a:r>
              <a:rPr lang="en-US" altLang="zh-CN" sz="2400" dirty="0">
                <a:latin typeface="Consolas" panose="020B0609020204030204" pitchFamily="49" charset="0"/>
              </a:rPr>
              <a:t>10</a:t>
            </a:r>
            <a:r>
              <a:rPr lang="zh-CN" altLang="en-US" sz="2400" dirty="0">
                <a:latin typeface="Consolas" panose="020B0609020204030204" pitchFamily="49" charset="0"/>
              </a:rPr>
              <a:t>，将得到蛋糕：</a:t>
            </a:r>
            <a:r>
              <a:rPr lang="en-US" altLang="zh-CN" sz="2400" dirty="0">
                <a:latin typeface="Consolas" panose="020B0609020204030204" pitchFamily="49" charset="0"/>
              </a:rPr>
              <a:t>C, F</a:t>
            </a:r>
          </a:p>
          <a:p>
            <a:pPr>
              <a:lnSpc>
                <a:spcPct val="150000"/>
              </a:lnSpc>
            </a:pPr>
            <a:r>
              <a:rPr lang="zh-CN" altLang="en-US" sz="2400" dirty="0">
                <a:latin typeface="Consolas" panose="020B0609020204030204" pitchFamily="49" charset="0"/>
              </a:rPr>
              <a:t>摇到</a:t>
            </a:r>
            <a:r>
              <a:rPr lang="en-US" altLang="zh-CN" sz="2400" dirty="0">
                <a:latin typeface="Consolas" panose="020B0609020204030204" pitchFamily="49" charset="0"/>
              </a:rPr>
              <a:t>3</a:t>
            </a:r>
            <a:r>
              <a:rPr lang="zh-CN" altLang="en-US" sz="2400" dirty="0">
                <a:latin typeface="Consolas" panose="020B0609020204030204" pitchFamily="49" charset="0"/>
              </a:rPr>
              <a:t>，将得到蛋糕：</a:t>
            </a:r>
            <a:r>
              <a:rPr lang="en-US" altLang="zh-CN" sz="2400" dirty="0">
                <a:latin typeface="Consolas" panose="020B0609020204030204" pitchFamily="49" charset="0"/>
              </a:rPr>
              <a:t>A, B, C, D</a:t>
            </a:r>
          </a:p>
        </p:txBody>
      </p:sp>
      <p:sp>
        <p:nvSpPr>
          <p:cNvPr id="3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Tree>
    <p:extLst>
      <p:ext uri="{BB962C8B-B14F-4D97-AF65-F5344CB8AC3E}">
        <p14:creationId xmlns:p14="http://schemas.microsoft.com/office/powerpoint/2010/main" val="1375161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 name="picture 552"/>
          <p:cNvPicPr>
            <a:picLocks noChangeAspect="1"/>
          </p:cNvPicPr>
          <p:nvPr/>
        </p:nvPicPr>
        <p:blipFill>
          <a:blip r:embed="rId2"/>
          <a:stretch>
            <a:fillRect/>
          </a:stretch>
        </p:blipFill>
        <p:spPr>
          <a:xfrm rot="21600000">
            <a:off x="7791450" y="4471086"/>
            <a:ext cx="1279102" cy="1372974"/>
          </a:xfrm>
          <a:prstGeom prst="rect">
            <a:avLst/>
          </a:prstGeom>
        </p:spPr>
      </p:pic>
      <p:sp>
        <p:nvSpPr>
          <p:cNvPr id="554" name="rect"/>
          <p:cNvSpPr/>
          <p:nvPr/>
        </p:nvSpPr>
        <p:spPr>
          <a:xfrm>
            <a:off x="9366833" y="4497921"/>
            <a:ext cx="1072236" cy="1007072"/>
          </a:xfrm>
          <a:prstGeom prst="rect">
            <a:avLst/>
          </a:prstGeom>
          <a:solidFill>
            <a:srgbClr val="F4B183">
              <a:alpha val="100000"/>
            </a:srgbClr>
          </a:solidFill>
          <a:ln cap="flat">
            <a:noFill/>
            <a:prstDash val="solid"/>
            <a:miter lim="0"/>
          </a:ln>
        </p:spPr>
        <p:txBody>
          <a:bodyPr rtlCol="0"/>
          <a:lstStyle/>
          <a:p>
            <a:pPr algn="ctr"/>
            <a:endParaRPr lang="zh-CN" altLang="en-US"/>
          </a:p>
        </p:txBody>
      </p:sp>
      <p:pic>
        <p:nvPicPr>
          <p:cNvPr id="556" name="picture 556"/>
          <p:cNvPicPr>
            <a:picLocks noChangeAspect="1"/>
          </p:cNvPicPr>
          <p:nvPr/>
        </p:nvPicPr>
        <p:blipFill>
          <a:blip r:embed="rId3"/>
          <a:stretch>
            <a:fillRect/>
          </a:stretch>
        </p:blipFill>
        <p:spPr>
          <a:xfrm rot="21600000">
            <a:off x="9444554" y="5211395"/>
            <a:ext cx="1071046" cy="590640"/>
          </a:xfrm>
          <a:prstGeom prst="rect">
            <a:avLst/>
          </a:prstGeom>
        </p:spPr>
      </p:pic>
      <p:pic>
        <p:nvPicPr>
          <p:cNvPr id="558" name="picture 558"/>
          <p:cNvPicPr>
            <a:picLocks noChangeAspect="1"/>
          </p:cNvPicPr>
          <p:nvPr/>
        </p:nvPicPr>
        <p:blipFill>
          <a:blip r:embed="rId4"/>
          <a:stretch>
            <a:fillRect/>
          </a:stretch>
        </p:blipFill>
        <p:spPr>
          <a:xfrm rot="21600000">
            <a:off x="1760766" y="4420375"/>
            <a:ext cx="1072222" cy="1420933"/>
          </a:xfrm>
          <a:prstGeom prst="rect">
            <a:avLst/>
          </a:prstGeom>
        </p:spPr>
      </p:pic>
      <p:sp>
        <p:nvSpPr>
          <p:cNvPr id="560" name="textbox 560"/>
          <p:cNvSpPr/>
          <p:nvPr/>
        </p:nvSpPr>
        <p:spPr>
          <a:xfrm rot="21000000">
            <a:off x="2008857" y="5402457"/>
            <a:ext cx="529590" cy="327025"/>
          </a:xfrm>
          <a:prstGeom prst="rect">
            <a:avLst/>
          </a:prstGeom>
        </p:spPr>
        <p:txBody>
          <a:bodyPr vert="horz" wrap="square" lIns="0" tIns="0" rIns="0" bIns="0"/>
          <a:lstStyle/>
          <a:p>
            <a:pPr algn="l" rtl="0" eaLnBrk="0">
              <a:lnSpc>
                <a:spcPct val="127000"/>
              </a:lnSpc>
            </a:pPr>
            <a:endParaRPr lang="en-US" altLang="en-US" sz="200" dirty="0"/>
          </a:p>
          <a:p>
            <a:pPr marL="12700" algn="l" rtl="0" eaLnBrk="0">
              <a:lnSpc>
                <a:spcPct val="95000"/>
              </a:lnSpc>
            </a:pPr>
            <a:r>
              <a:rPr sz="19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奇数</a:t>
            </a:r>
            <a:endParaRPr lang="en-US" altLang="en-US" sz="1900" dirty="0"/>
          </a:p>
        </p:txBody>
      </p:sp>
      <p:pic>
        <p:nvPicPr>
          <p:cNvPr id="562" name="picture 562"/>
          <p:cNvPicPr>
            <a:picLocks noChangeAspect="1"/>
          </p:cNvPicPr>
          <p:nvPr/>
        </p:nvPicPr>
        <p:blipFill>
          <a:blip r:embed="rId5"/>
          <a:stretch>
            <a:fillRect/>
          </a:stretch>
        </p:blipFill>
        <p:spPr>
          <a:xfrm rot="21600000">
            <a:off x="6336297" y="4486453"/>
            <a:ext cx="1261902" cy="1348475"/>
          </a:xfrm>
          <a:prstGeom prst="rect">
            <a:avLst/>
          </a:prstGeom>
        </p:spPr>
      </p:pic>
      <p:pic>
        <p:nvPicPr>
          <p:cNvPr id="564" name="picture 564"/>
          <p:cNvPicPr>
            <a:picLocks noChangeAspect="1"/>
          </p:cNvPicPr>
          <p:nvPr/>
        </p:nvPicPr>
        <p:blipFill>
          <a:blip r:embed="rId6"/>
          <a:stretch>
            <a:fillRect/>
          </a:stretch>
        </p:blipFill>
        <p:spPr>
          <a:xfrm rot="21600000">
            <a:off x="2029225" y="5697754"/>
            <a:ext cx="8088531" cy="457589"/>
          </a:xfrm>
          <a:prstGeom prst="rect">
            <a:avLst/>
          </a:prstGeom>
        </p:spPr>
      </p:pic>
      <p:pic>
        <p:nvPicPr>
          <p:cNvPr id="566" name="picture 566"/>
          <p:cNvPicPr>
            <a:picLocks noChangeAspect="1"/>
          </p:cNvPicPr>
          <p:nvPr/>
        </p:nvPicPr>
        <p:blipFill>
          <a:blip r:embed="rId7"/>
          <a:stretch>
            <a:fillRect/>
          </a:stretch>
        </p:blipFill>
        <p:spPr>
          <a:xfrm rot="21600000">
            <a:off x="4760912" y="4459618"/>
            <a:ext cx="1072222" cy="1357819"/>
          </a:xfrm>
          <a:prstGeom prst="rect">
            <a:avLst/>
          </a:prstGeom>
        </p:spPr>
      </p:pic>
      <p:sp>
        <p:nvSpPr>
          <p:cNvPr id="568" name="textbox 568"/>
          <p:cNvSpPr/>
          <p:nvPr/>
        </p:nvSpPr>
        <p:spPr>
          <a:xfrm>
            <a:off x="1992548" y="5688966"/>
            <a:ext cx="8097519" cy="559434"/>
          </a:xfrm>
          <a:prstGeom prst="rect">
            <a:avLst/>
          </a:prstGeom>
        </p:spPr>
        <p:txBody>
          <a:bodyPr vert="horz" wrap="square" lIns="0" tIns="0" rIns="0" bIns="0"/>
          <a:lstStyle/>
          <a:p>
            <a:pPr algn="l" rtl="0" eaLnBrk="0">
              <a:lnSpc>
                <a:spcPct val="94000"/>
              </a:lnSpc>
            </a:pPr>
            <a:endParaRPr lang="en-US" altLang="en-US" sz="100" dirty="0"/>
          </a:p>
          <a:p>
            <a:pPr algn="r" rtl="0" eaLnBrk="0">
              <a:lnSpc>
                <a:spcPct val="97000"/>
              </a:lnSpc>
            </a:pPr>
            <a:r>
              <a:rPr sz="5500" b="1" kern="0" spc="-120" baseline="6000" dirty="0">
                <a:solidFill>
                  <a:srgbClr val="E77300">
                    <a:alpha val="100000"/>
                  </a:srgbClr>
                </a:solidFill>
                <a:latin typeface="微软雅黑" panose="020B0503020204020204" charset="-122"/>
                <a:ea typeface="微软雅黑" panose="020B0503020204020204" charset="-122"/>
                <a:cs typeface="微软雅黑" panose="020B0503020204020204" charset="-122"/>
              </a:rPr>
              <a:t>A</a:t>
            </a:r>
            <a:r>
              <a:rPr sz="35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36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B</a:t>
            </a:r>
            <a:r>
              <a:rPr sz="3600" b="1" kern="0" spc="4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35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C</a:t>
            </a:r>
            <a:r>
              <a:rPr sz="3500" b="1" kern="0" spc="5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35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D</a:t>
            </a:r>
            <a:r>
              <a:rPr sz="3500" b="1" kern="0" spc="7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5500" b="1" kern="0" spc="-120" baseline="-5000" dirty="0">
                <a:solidFill>
                  <a:srgbClr val="E77300">
                    <a:alpha val="100000"/>
                  </a:srgbClr>
                </a:solidFill>
                <a:latin typeface="微软雅黑" panose="020B0503020204020204" charset="-122"/>
                <a:ea typeface="微软雅黑" panose="020B0503020204020204" charset="-122"/>
                <a:cs typeface="微软雅黑" panose="020B0503020204020204" charset="-122"/>
              </a:rPr>
              <a:t>E</a:t>
            </a:r>
            <a:r>
              <a:rPr sz="3500" b="1" kern="0" spc="5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35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F</a:t>
            </a:r>
            <a:endParaRPr lang="en-US" altLang="en-US" sz="3500" dirty="0"/>
          </a:p>
        </p:txBody>
      </p:sp>
      <p:pic>
        <p:nvPicPr>
          <p:cNvPr id="570" name="picture 570"/>
          <p:cNvPicPr>
            <a:picLocks noChangeAspect="1"/>
          </p:cNvPicPr>
          <p:nvPr/>
        </p:nvPicPr>
        <p:blipFill>
          <a:blip r:embed="rId8"/>
          <a:stretch>
            <a:fillRect/>
          </a:stretch>
        </p:blipFill>
        <p:spPr>
          <a:xfrm rot="21600000">
            <a:off x="3247262" y="4447197"/>
            <a:ext cx="1072223" cy="1400220"/>
          </a:xfrm>
          <a:prstGeom prst="rect">
            <a:avLst/>
          </a:prstGeom>
        </p:spPr>
      </p:pic>
      <p:pic>
        <p:nvPicPr>
          <p:cNvPr id="572" name="picture 572"/>
          <p:cNvPicPr>
            <a:picLocks noChangeAspect="1"/>
          </p:cNvPicPr>
          <p:nvPr/>
        </p:nvPicPr>
        <p:blipFill>
          <a:blip r:embed="rId9"/>
          <a:stretch>
            <a:fillRect/>
          </a:stretch>
        </p:blipFill>
        <p:spPr>
          <a:xfrm rot="21600000">
            <a:off x="1994890" y="4496851"/>
            <a:ext cx="625814" cy="747039"/>
          </a:xfrm>
          <a:prstGeom prst="rect">
            <a:avLst/>
          </a:prstGeom>
        </p:spPr>
      </p:pic>
      <p:pic>
        <p:nvPicPr>
          <p:cNvPr id="574" name="picture 574"/>
          <p:cNvPicPr>
            <a:picLocks noChangeAspect="1"/>
          </p:cNvPicPr>
          <p:nvPr/>
        </p:nvPicPr>
        <p:blipFill>
          <a:blip r:embed="rId10"/>
          <a:stretch>
            <a:fillRect/>
          </a:stretch>
        </p:blipFill>
        <p:spPr>
          <a:xfrm rot="21600000">
            <a:off x="8026944" y="4577811"/>
            <a:ext cx="621007" cy="745522"/>
          </a:xfrm>
          <a:prstGeom prst="rect">
            <a:avLst/>
          </a:prstGeom>
        </p:spPr>
      </p:pic>
      <p:pic>
        <p:nvPicPr>
          <p:cNvPr id="576" name="picture 576"/>
          <p:cNvPicPr>
            <a:picLocks noChangeAspect="1"/>
          </p:cNvPicPr>
          <p:nvPr/>
        </p:nvPicPr>
        <p:blipFill>
          <a:blip r:embed="rId11"/>
          <a:stretch>
            <a:fillRect/>
          </a:stretch>
        </p:blipFill>
        <p:spPr>
          <a:xfrm rot="21600000">
            <a:off x="3415109" y="4534294"/>
            <a:ext cx="616048" cy="712571"/>
          </a:xfrm>
          <a:prstGeom prst="rect">
            <a:avLst/>
          </a:prstGeom>
        </p:spPr>
      </p:pic>
      <p:pic>
        <p:nvPicPr>
          <p:cNvPr id="578" name="picture 578"/>
          <p:cNvPicPr>
            <a:picLocks noChangeAspect="1"/>
          </p:cNvPicPr>
          <p:nvPr/>
        </p:nvPicPr>
        <p:blipFill>
          <a:blip r:embed="rId12"/>
          <a:stretch>
            <a:fillRect/>
          </a:stretch>
        </p:blipFill>
        <p:spPr>
          <a:xfrm rot="21600000">
            <a:off x="4990210" y="4633730"/>
            <a:ext cx="567936" cy="678626"/>
          </a:xfrm>
          <a:prstGeom prst="rect">
            <a:avLst/>
          </a:prstGeom>
        </p:spPr>
      </p:pic>
      <p:pic>
        <p:nvPicPr>
          <p:cNvPr id="580" name="picture 580"/>
          <p:cNvPicPr>
            <a:picLocks noChangeAspect="1"/>
          </p:cNvPicPr>
          <p:nvPr/>
        </p:nvPicPr>
        <p:blipFill>
          <a:blip r:embed="rId13"/>
          <a:stretch>
            <a:fillRect/>
          </a:stretch>
        </p:blipFill>
        <p:spPr>
          <a:xfrm rot="21600000">
            <a:off x="6604563" y="4587098"/>
            <a:ext cx="559382" cy="672650"/>
          </a:xfrm>
          <a:prstGeom prst="rect">
            <a:avLst/>
          </a:prstGeom>
        </p:spPr>
      </p:pic>
      <p:pic>
        <p:nvPicPr>
          <p:cNvPr id="582" name="picture 582"/>
          <p:cNvPicPr>
            <a:picLocks noChangeAspect="1"/>
          </p:cNvPicPr>
          <p:nvPr/>
        </p:nvPicPr>
        <p:blipFill>
          <a:blip r:embed="rId14"/>
          <a:stretch>
            <a:fillRect/>
          </a:stretch>
        </p:blipFill>
        <p:spPr>
          <a:xfrm rot="21600000">
            <a:off x="9620058" y="4634568"/>
            <a:ext cx="558147" cy="647698"/>
          </a:xfrm>
          <a:prstGeom prst="rect">
            <a:avLst/>
          </a:prstGeom>
        </p:spPr>
      </p:pic>
      <p:sp>
        <p:nvSpPr>
          <p:cNvPr id="584" name="textbox 584"/>
          <p:cNvSpPr/>
          <p:nvPr/>
        </p:nvSpPr>
        <p:spPr>
          <a:xfrm rot="21000000">
            <a:off x="7966365" y="5371749"/>
            <a:ext cx="934085" cy="327659"/>
          </a:xfrm>
          <a:prstGeom prst="rect">
            <a:avLst/>
          </a:prstGeom>
        </p:spPr>
        <p:txBody>
          <a:bodyPr vert="horz" wrap="square" lIns="0" tIns="0" rIns="0" bIns="0"/>
          <a:lstStyle/>
          <a:p>
            <a:pPr algn="l" rtl="0" eaLnBrk="0">
              <a:lnSpc>
                <a:spcPct val="119000"/>
              </a:lnSpc>
            </a:pPr>
            <a:endParaRPr lang="en-US" altLang="en-US" sz="200" dirty="0"/>
          </a:p>
          <a:p>
            <a:pPr marL="12700" algn="l" rtl="0" eaLnBrk="0">
              <a:lnSpc>
                <a:spcPct val="96000"/>
              </a:lnSpc>
              <a:spcBef>
                <a:spcPts val="0"/>
              </a:spcBef>
            </a:pPr>
            <a:r>
              <a:rPr sz="19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8的因数</a:t>
            </a:r>
            <a:endParaRPr lang="en-US" altLang="en-US" sz="1900" dirty="0"/>
          </a:p>
        </p:txBody>
      </p:sp>
      <p:sp>
        <p:nvSpPr>
          <p:cNvPr id="586" name="textbox 586"/>
          <p:cNvSpPr/>
          <p:nvPr/>
        </p:nvSpPr>
        <p:spPr>
          <a:xfrm rot="21000000">
            <a:off x="6498629" y="5358552"/>
            <a:ext cx="925830" cy="327659"/>
          </a:xfrm>
          <a:prstGeom prst="rect">
            <a:avLst/>
          </a:prstGeom>
        </p:spPr>
        <p:txBody>
          <a:bodyPr vert="horz" wrap="square" lIns="0" tIns="0" rIns="0" bIns="0"/>
          <a:lstStyle/>
          <a:p>
            <a:pPr algn="l" rtl="0" eaLnBrk="0">
              <a:lnSpc>
                <a:spcPct val="120000"/>
              </a:lnSpc>
            </a:pPr>
            <a:endParaRPr lang="en-US" altLang="en-US" sz="200" dirty="0"/>
          </a:p>
          <a:p>
            <a:pPr marL="12700" algn="l" rtl="0" eaLnBrk="0">
              <a:lnSpc>
                <a:spcPct val="96000"/>
              </a:lnSpc>
              <a:spcBef>
                <a:spcPts val="0"/>
              </a:spcBef>
            </a:pPr>
            <a:r>
              <a:rPr sz="1900" b="1"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3的倍数</a:t>
            </a:r>
            <a:endParaRPr lang="en-US" altLang="en-US" sz="1900" dirty="0"/>
          </a:p>
        </p:txBody>
      </p:sp>
      <p:sp>
        <p:nvSpPr>
          <p:cNvPr id="588" name="textbox 588"/>
          <p:cNvSpPr/>
          <p:nvPr/>
        </p:nvSpPr>
        <p:spPr>
          <a:xfrm rot="21000000">
            <a:off x="3370140" y="5397627"/>
            <a:ext cx="680719" cy="323215"/>
          </a:xfrm>
          <a:prstGeom prst="rect">
            <a:avLst/>
          </a:prstGeom>
        </p:spPr>
        <p:txBody>
          <a:bodyPr vert="horz" wrap="square" lIns="0" tIns="0" rIns="0" bIns="0"/>
          <a:lstStyle/>
          <a:p>
            <a:pPr algn="l" rtl="0" eaLnBrk="0">
              <a:lnSpc>
                <a:spcPct val="114000"/>
              </a:lnSpc>
            </a:pPr>
            <a:endParaRPr lang="en-US" altLang="en-US" sz="200" dirty="0"/>
          </a:p>
          <a:p>
            <a:pPr marL="12700" algn="l" rtl="0" eaLnBrk="0">
              <a:lnSpc>
                <a:spcPct val="95000"/>
              </a:lnSpc>
              <a:spcBef>
                <a:spcPts val="0"/>
              </a:spcBef>
            </a:pPr>
            <a:r>
              <a:rPr sz="1900" b="1"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比4小</a:t>
            </a:r>
            <a:endParaRPr lang="en-US" altLang="en-US" sz="1900" dirty="0"/>
          </a:p>
        </p:txBody>
      </p:sp>
      <p:sp>
        <p:nvSpPr>
          <p:cNvPr id="590" name="textbox 590"/>
          <p:cNvSpPr/>
          <p:nvPr/>
        </p:nvSpPr>
        <p:spPr>
          <a:xfrm rot="21000000">
            <a:off x="9569819" y="5330234"/>
            <a:ext cx="729615" cy="338454"/>
          </a:xfrm>
          <a:prstGeom prst="rect">
            <a:avLst/>
          </a:prstGeom>
        </p:spPr>
        <p:txBody>
          <a:bodyPr vert="horz" wrap="square" lIns="0" tIns="0" rIns="0" bIns="0"/>
          <a:lstStyle/>
          <a:p>
            <a:pPr algn="l" rtl="0" eaLnBrk="0">
              <a:lnSpc>
                <a:spcPct val="111000"/>
              </a:lnSpc>
            </a:pPr>
            <a:endParaRPr lang="en-US" altLang="en-US" sz="400" dirty="0"/>
          </a:p>
          <a:p>
            <a:pPr marL="12700" algn="l" rtl="0" eaLnBrk="0">
              <a:lnSpc>
                <a:spcPct val="89000"/>
              </a:lnSpc>
            </a:pPr>
            <a:r>
              <a:rPr sz="19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5～10</a:t>
            </a:r>
            <a:endParaRPr lang="en-US" altLang="en-US" sz="1900" dirty="0"/>
          </a:p>
        </p:txBody>
      </p:sp>
      <p:sp>
        <p:nvSpPr>
          <p:cNvPr id="592" name="textbox 592"/>
          <p:cNvSpPr/>
          <p:nvPr/>
        </p:nvSpPr>
        <p:spPr>
          <a:xfrm rot="21000000">
            <a:off x="5082656" y="5443531"/>
            <a:ext cx="554990" cy="259079"/>
          </a:xfrm>
          <a:prstGeom prst="rect">
            <a:avLst/>
          </a:prstGeom>
        </p:spPr>
        <p:txBody>
          <a:bodyPr vert="horz" wrap="square" lIns="0" tIns="0" rIns="0" bIns="0"/>
          <a:lstStyle/>
          <a:p>
            <a:pPr algn="l" rtl="0" eaLnBrk="0">
              <a:lnSpc>
                <a:spcPct val="110000"/>
              </a:lnSpc>
            </a:pPr>
            <a:endParaRPr lang="en-US" altLang="en-US" sz="200" dirty="0"/>
          </a:p>
          <a:p>
            <a:pPr marL="12700" algn="l" rtl="0" eaLnBrk="0">
              <a:lnSpc>
                <a:spcPct val="93000"/>
              </a:lnSpc>
              <a:spcBef>
                <a:spcPts val="0"/>
              </a:spcBef>
            </a:pPr>
            <a:r>
              <a:rPr sz="15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不是6</a:t>
            </a:r>
            <a:endParaRPr lang="en-US" altLang="en-US" sz="1500" dirty="0"/>
          </a:p>
        </p:txBody>
      </p:sp>
      <p:sp>
        <p:nvSpPr>
          <p:cNvPr id="2" name="矩形 1"/>
          <p:cNvSpPr/>
          <p:nvPr/>
        </p:nvSpPr>
        <p:spPr>
          <a:xfrm>
            <a:off x="1295400" y="1616161"/>
            <a:ext cx="9331382" cy="2025747"/>
          </a:xfrm>
          <a:prstGeom prst="rect">
            <a:avLst/>
          </a:prstGeom>
          <a:solidFill>
            <a:schemeClr val="accent4">
              <a:lumMod val="20000"/>
              <a:lumOff val="80000"/>
            </a:schemeClr>
          </a:solidFill>
        </p:spPr>
        <p:txBody>
          <a:bodyPr wrap="square">
            <a:spAutoFit/>
          </a:bodyPr>
          <a:lstStyle/>
          <a:p>
            <a:pPr>
              <a:lnSpc>
                <a:spcPct val="200000"/>
              </a:lnSpc>
            </a:pPr>
            <a:r>
              <a:rPr lang="zh-CN" altLang="en-US" sz="2200" b="1" dirty="0">
                <a:latin typeface="Consolas" panose="020B0609020204030204" pitchFamily="49" charset="0"/>
              </a:rPr>
              <a:t>题目描述：</a:t>
            </a:r>
            <a:r>
              <a:rPr lang="zh-CN" altLang="en-US" sz="2200" dirty="0">
                <a:latin typeface="Consolas" panose="020B0609020204030204" pitchFamily="49" charset="0"/>
              </a:rPr>
              <a:t>请设计一个系统：输入摇到的数字</a:t>
            </a:r>
            <a:r>
              <a:rPr lang="en-US" altLang="zh-CN" sz="2200" dirty="0">
                <a:latin typeface="Consolas" panose="020B0609020204030204" pitchFamily="49" charset="0"/>
              </a:rPr>
              <a:t>n, </a:t>
            </a:r>
            <a:r>
              <a:rPr lang="zh-CN" altLang="en-US" sz="2200" dirty="0">
                <a:latin typeface="Consolas" panose="020B0609020204030204" pitchFamily="49" charset="0"/>
              </a:rPr>
              <a:t>输出可以获得的蛋糕。</a:t>
            </a:r>
          </a:p>
          <a:p>
            <a:pPr>
              <a:lnSpc>
                <a:spcPct val="200000"/>
              </a:lnSpc>
            </a:pPr>
            <a:r>
              <a:rPr lang="zh-CN" altLang="en-US" sz="2200" b="1" dirty="0">
                <a:latin typeface="Consolas" panose="020B0609020204030204" pitchFamily="49" charset="0"/>
              </a:rPr>
              <a:t>输入格式：</a:t>
            </a:r>
            <a:r>
              <a:rPr lang="zh-CN" altLang="en-US" sz="2200" dirty="0">
                <a:latin typeface="Consolas" panose="020B0609020204030204" pitchFamily="49" charset="0"/>
              </a:rPr>
              <a:t>一行一个整数代表摇到的数字。</a:t>
            </a:r>
            <a:endParaRPr lang="en-US" altLang="zh-CN" sz="2200" dirty="0">
              <a:latin typeface="Consolas" panose="020B0609020204030204" pitchFamily="49" charset="0"/>
            </a:endParaRPr>
          </a:p>
          <a:p>
            <a:pPr>
              <a:lnSpc>
                <a:spcPct val="200000"/>
              </a:lnSpc>
            </a:pPr>
            <a:r>
              <a:rPr lang="zh-CN" altLang="en-US" sz="2200" b="1" dirty="0">
                <a:latin typeface="Consolas" panose="020B0609020204030204" pitchFamily="49" charset="0"/>
              </a:rPr>
              <a:t>输出格式：</a:t>
            </a:r>
            <a:r>
              <a:rPr lang="zh-CN" altLang="en-US" sz="2200" dirty="0">
                <a:latin typeface="Consolas" panose="020B0609020204030204" pitchFamily="49" charset="0"/>
              </a:rPr>
              <a:t>一样若干蛋糕型号</a:t>
            </a:r>
            <a:r>
              <a:rPr lang="en-US" altLang="zh-CN" sz="2200" dirty="0">
                <a:latin typeface="Consolas" panose="020B0609020204030204" pitchFamily="49" charset="0"/>
              </a:rPr>
              <a:t>, </a:t>
            </a:r>
            <a:r>
              <a:rPr lang="zh-CN" altLang="en-US" sz="2200" dirty="0">
                <a:latin typeface="Consolas" panose="020B0609020204030204" pitchFamily="49" charset="0"/>
              </a:rPr>
              <a:t>使用空格隔开。</a:t>
            </a:r>
          </a:p>
        </p:txBody>
      </p:sp>
      <p:sp>
        <p:nvSpPr>
          <p:cNvPr id="2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Tree>
    <p:extLst>
      <p:ext uri="{BB962C8B-B14F-4D97-AF65-F5344CB8AC3E}">
        <p14:creationId xmlns:p14="http://schemas.microsoft.com/office/powerpoint/2010/main" val="26096502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511367" y="4481077"/>
            <a:ext cx="3067050" cy="1439930"/>
          </a:xfrm>
          <a:prstGeom prst="rect">
            <a:avLst/>
          </a:prstGeom>
        </p:spPr>
      </p:pic>
      <p:pic>
        <p:nvPicPr>
          <p:cNvPr id="3" name="图片 2"/>
          <p:cNvPicPr>
            <a:picLocks noChangeAspect="1"/>
          </p:cNvPicPr>
          <p:nvPr/>
        </p:nvPicPr>
        <p:blipFill>
          <a:blip r:embed="rId3"/>
          <a:stretch>
            <a:fillRect/>
          </a:stretch>
        </p:blipFill>
        <p:spPr>
          <a:xfrm>
            <a:off x="6921567" y="4492276"/>
            <a:ext cx="3171825" cy="1417532"/>
          </a:xfrm>
          <a:prstGeom prst="rect">
            <a:avLst/>
          </a:prstGeom>
        </p:spPr>
      </p:pic>
      <p:pic>
        <p:nvPicPr>
          <p:cNvPr id="72" name="picture 552"/>
          <p:cNvPicPr>
            <a:picLocks noChangeAspect="1"/>
          </p:cNvPicPr>
          <p:nvPr/>
        </p:nvPicPr>
        <p:blipFill>
          <a:blip r:embed="rId4"/>
          <a:stretch>
            <a:fillRect/>
          </a:stretch>
        </p:blipFill>
        <p:spPr>
          <a:xfrm rot="21600000">
            <a:off x="7754938" y="1992668"/>
            <a:ext cx="1279102" cy="1372974"/>
          </a:xfrm>
          <a:prstGeom prst="rect">
            <a:avLst/>
          </a:prstGeom>
        </p:spPr>
      </p:pic>
      <p:sp>
        <p:nvSpPr>
          <p:cNvPr id="73" name="rect"/>
          <p:cNvSpPr/>
          <p:nvPr/>
        </p:nvSpPr>
        <p:spPr>
          <a:xfrm>
            <a:off x="9330321" y="2019503"/>
            <a:ext cx="1072236" cy="1007072"/>
          </a:xfrm>
          <a:prstGeom prst="rect">
            <a:avLst/>
          </a:prstGeom>
          <a:solidFill>
            <a:srgbClr val="F4B183">
              <a:alpha val="100000"/>
            </a:srgbClr>
          </a:solidFill>
          <a:ln cap="flat">
            <a:noFill/>
            <a:prstDash val="solid"/>
            <a:miter lim="0"/>
          </a:ln>
        </p:spPr>
        <p:txBody>
          <a:bodyPr rtlCol="0"/>
          <a:lstStyle/>
          <a:p>
            <a:pPr algn="ctr"/>
            <a:endParaRPr lang="zh-CN" altLang="en-US"/>
          </a:p>
        </p:txBody>
      </p:sp>
      <p:pic>
        <p:nvPicPr>
          <p:cNvPr id="74" name="picture 556"/>
          <p:cNvPicPr>
            <a:picLocks noChangeAspect="1"/>
          </p:cNvPicPr>
          <p:nvPr/>
        </p:nvPicPr>
        <p:blipFill>
          <a:blip r:embed="rId5"/>
          <a:stretch>
            <a:fillRect/>
          </a:stretch>
        </p:blipFill>
        <p:spPr>
          <a:xfrm rot="21600000">
            <a:off x="9408042" y="2732977"/>
            <a:ext cx="1071046" cy="590640"/>
          </a:xfrm>
          <a:prstGeom prst="rect">
            <a:avLst/>
          </a:prstGeom>
        </p:spPr>
      </p:pic>
      <p:pic>
        <p:nvPicPr>
          <p:cNvPr id="75" name="picture 558"/>
          <p:cNvPicPr>
            <a:picLocks noChangeAspect="1"/>
          </p:cNvPicPr>
          <p:nvPr/>
        </p:nvPicPr>
        <p:blipFill>
          <a:blip r:embed="rId6"/>
          <a:stretch>
            <a:fillRect/>
          </a:stretch>
        </p:blipFill>
        <p:spPr>
          <a:xfrm rot="21600000">
            <a:off x="1724254" y="1941957"/>
            <a:ext cx="1072222" cy="1420933"/>
          </a:xfrm>
          <a:prstGeom prst="rect">
            <a:avLst/>
          </a:prstGeom>
        </p:spPr>
      </p:pic>
      <p:sp>
        <p:nvSpPr>
          <p:cNvPr id="76" name="textbox 560"/>
          <p:cNvSpPr/>
          <p:nvPr/>
        </p:nvSpPr>
        <p:spPr>
          <a:xfrm rot="21000000">
            <a:off x="1972345" y="2924039"/>
            <a:ext cx="529590" cy="327025"/>
          </a:xfrm>
          <a:prstGeom prst="rect">
            <a:avLst/>
          </a:prstGeom>
        </p:spPr>
        <p:txBody>
          <a:bodyPr vert="horz" wrap="square" lIns="0" tIns="0" rIns="0" bIns="0"/>
          <a:lstStyle/>
          <a:p>
            <a:pPr algn="l" rtl="0" eaLnBrk="0">
              <a:lnSpc>
                <a:spcPct val="127000"/>
              </a:lnSpc>
            </a:pPr>
            <a:endParaRPr lang="en-US" altLang="en-US" sz="200" dirty="0"/>
          </a:p>
          <a:p>
            <a:pPr marL="12700" algn="l" rtl="0" eaLnBrk="0">
              <a:lnSpc>
                <a:spcPct val="95000"/>
              </a:lnSpc>
            </a:pPr>
            <a:r>
              <a:rPr sz="19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奇数</a:t>
            </a:r>
            <a:endParaRPr lang="en-US" altLang="en-US" sz="1900" dirty="0"/>
          </a:p>
        </p:txBody>
      </p:sp>
      <p:pic>
        <p:nvPicPr>
          <p:cNvPr id="77" name="picture 562"/>
          <p:cNvPicPr>
            <a:picLocks noChangeAspect="1"/>
          </p:cNvPicPr>
          <p:nvPr/>
        </p:nvPicPr>
        <p:blipFill>
          <a:blip r:embed="rId7"/>
          <a:stretch>
            <a:fillRect/>
          </a:stretch>
        </p:blipFill>
        <p:spPr>
          <a:xfrm rot="21600000">
            <a:off x="6299785" y="2008035"/>
            <a:ext cx="1261902" cy="1348475"/>
          </a:xfrm>
          <a:prstGeom prst="rect">
            <a:avLst/>
          </a:prstGeom>
        </p:spPr>
      </p:pic>
      <p:pic>
        <p:nvPicPr>
          <p:cNvPr id="78" name="picture 564"/>
          <p:cNvPicPr>
            <a:picLocks noChangeAspect="1"/>
          </p:cNvPicPr>
          <p:nvPr/>
        </p:nvPicPr>
        <p:blipFill>
          <a:blip r:embed="rId8"/>
          <a:stretch>
            <a:fillRect/>
          </a:stretch>
        </p:blipFill>
        <p:spPr>
          <a:xfrm rot="21600000">
            <a:off x="1992713" y="3219336"/>
            <a:ext cx="8088531" cy="457589"/>
          </a:xfrm>
          <a:prstGeom prst="rect">
            <a:avLst/>
          </a:prstGeom>
        </p:spPr>
      </p:pic>
      <p:pic>
        <p:nvPicPr>
          <p:cNvPr id="79" name="picture 566"/>
          <p:cNvPicPr>
            <a:picLocks noChangeAspect="1"/>
          </p:cNvPicPr>
          <p:nvPr/>
        </p:nvPicPr>
        <p:blipFill>
          <a:blip r:embed="rId9"/>
          <a:stretch>
            <a:fillRect/>
          </a:stretch>
        </p:blipFill>
        <p:spPr>
          <a:xfrm rot="21600000">
            <a:off x="4724400" y="1981200"/>
            <a:ext cx="1072222" cy="1357819"/>
          </a:xfrm>
          <a:prstGeom prst="rect">
            <a:avLst/>
          </a:prstGeom>
        </p:spPr>
      </p:pic>
      <p:sp>
        <p:nvSpPr>
          <p:cNvPr id="80" name="textbox 568"/>
          <p:cNvSpPr/>
          <p:nvPr/>
        </p:nvSpPr>
        <p:spPr>
          <a:xfrm>
            <a:off x="1956036" y="3210548"/>
            <a:ext cx="8097519" cy="559434"/>
          </a:xfrm>
          <a:prstGeom prst="rect">
            <a:avLst/>
          </a:prstGeom>
        </p:spPr>
        <p:txBody>
          <a:bodyPr vert="horz" wrap="square" lIns="0" tIns="0" rIns="0" bIns="0"/>
          <a:lstStyle/>
          <a:p>
            <a:pPr algn="l" rtl="0" eaLnBrk="0">
              <a:lnSpc>
                <a:spcPct val="94000"/>
              </a:lnSpc>
            </a:pPr>
            <a:endParaRPr lang="en-US" altLang="en-US" sz="100" dirty="0"/>
          </a:p>
          <a:p>
            <a:pPr algn="r" rtl="0" eaLnBrk="0">
              <a:lnSpc>
                <a:spcPct val="97000"/>
              </a:lnSpc>
            </a:pPr>
            <a:r>
              <a:rPr sz="5500" b="1" kern="0" spc="-120" baseline="6000" dirty="0">
                <a:solidFill>
                  <a:srgbClr val="E77300">
                    <a:alpha val="100000"/>
                  </a:srgbClr>
                </a:solidFill>
                <a:latin typeface="微软雅黑" panose="020B0503020204020204" charset="-122"/>
                <a:ea typeface="微软雅黑" panose="020B0503020204020204" charset="-122"/>
                <a:cs typeface="微软雅黑" panose="020B0503020204020204" charset="-122"/>
              </a:rPr>
              <a:t>A</a:t>
            </a:r>
            <a:r>
              <a:rPr sz="35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36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B</a:t>
            </a:r>
            <a:r>
              <a:rPr sz="3600" b="1" kern="0" spc="4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35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C</a:t>
            </a:r>
            <a:r>
              <a:rPr sz="3500" b="1" kern="0" spc="5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35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D</a:t>
            </a:r>
            <a:r>
              <a:rPr sz="3500" b="1" kern="0" spc="7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5500" b="1" kern="0" spc="-120" baseline="-5000" dirty="0">
                <a:solidFill>
                  <a:srgbClr val="E77300">
                    <a:alpha val="100000"/>
                  </a:srgbClr>
                </a:solidFill>
                <a:latin typeface="微软雅黑" panose="020B0503020204020204" charset="-122"/>
                <a:ea typeface="微软雅黑" panose="020B0503020204020204" charset="-122"/>
                <a:cs typeface="微软雅黑" panose="020B0503020204020204" charset="-122"/>
              </a:rPr>
              <a:t>E</a:t>
            </a:r>
            <a:r>
              <a:rPr sz="3500" b="1" kern="0" spc="50" dirty="0">
                <a:solidFill>
                  <a:srgbClr val="E77300">
                    <a:alpha val="100000"/>
                  </a:srgbClr>
                </a:solidFill>
                <a:latin typeface="微软雅黑" panose="020B0503020204020204" charset="-122"/>
                <a:ea typeface="微软雅黑" panose="020B0503020204020204" charset="-122"/>
                <a:cs typeface="微软雅黑" panose="020B0503020204020204" charset="-122"/>
              </a:rPr>
              <a:t>          </a:t>
            </a:r>
            <a:r>
              <a:rPr sz="3500" b="1" kern="0" spc="-120" dirty="0">
                <a:solidFill>
                  <a:srgbClr val="E77300">
                    <a:alpha val="100000"/>
                  </a:srgbClr>
                </a:solidFill>
                <a:latin typeface="微软雅黑" panose="020B0503020204020204" charset="-122"/>
                <a:ea typeface="微软雅黑" panose="020B0503020204020204" charset="-122"/>
                <a:cs typeface="微软雅黑" panose="020B0503020204020204" charset="-122"/>
              </a:rPr>
              <a:t>F</a:t>
            </a:r>
            <a:endParaRPr lang="en-US" altLang="en-US" sz="3500" dirty="0"/>
          </a:p>
        </p:txBody>
      </p:sp>
      <p:pic>
        <p:nvPicPr>
          <p:cNvPr id="81" name="picture 570"/>
          <p:cNvPicPr>
            <a:picLocks noChangeAspect="1"/>
          </p:cNvPicPr>
          <p:nvPr/>
        </p:nvPicPr>
        <p:blipFill>
          <a:blip r:embed="rId10"/>
          <a:stretch>
            <a:fillRect/>
          </a:stretch>
        </p:blipFill>
        <p:spPr>
          <a:xfrm rot="21600000">
            <a:off x="3210750" y="1968779"/>
            <a:ext cx="1072223" cy="1400220"/>
          </a:xfrm>
          <a:prstGeom prst="rect">
            <a:avLst/>
          </a:prstGeom>
        </p:spPr>
      </p:pic>
      <p:pic>
        <p:nvPicPr>
          <p:cNvPr id="82" name="picture 572"/>
          <p:cNvPicPr>
            <a:picLocks noChangeAspect="1"/>
          </p:cNvPicPr>
          <p:nvPr/>
        </p:nvPicPr>
        <p:blipFill>
          <a:blip r:embed="rId11"/>
          <a:stretch>
            <a:fillRect/>
          </a:stretch>
        </p:blipFill>
        <p:spPr>
          <a:xfrm rot="21600000">
            <a:off x="1958378" y="2018433"/>
            <a:ext cx="625814" cy="747039"/>
          </a:xfrm>
          <a:prstGeom prst="rect">
            <a:avLst/>
          </a:prstGeom>
        </p:spPr>
      </p:pic>
      <p:pic>
        <p:nvPicPr>
          <p:cNvPr id="83" name="picture 574"/>
          <p:cNvPicPr>
            <a:picLocks noChangeAspect="1"/>
          </p:cNvPicPr>
          <p:nvPr/>
        </p:nvPicPr>
        <p:blipFill>
          <a:blip r:embed="rId12"/>
          <a:stretch>
            <a:fillRect/>
          </a:stretch>
        </p:blipFill>
        <p:spPr>
          <a:xfrm rot="21600000">
            <a:off x="7990432" y="2099393"/>
            <a:ext cx="621007" cy="745522"/>
          </a:xfrm>
          <a:prstGeom prst="rect">
            <a:avLst/>
          </a:prstGeom>
        </p:spPr>
      </p:pic>
      <p:pic>
        <p:nvPicPr>
          <p:cNvPr id="84" name="picture 576"/>
          <p:cNvPicPr>
            <a:picLocks noChangeAspect="1"/>
          </p:cNvPicPr>
          <p:nvPr/>
        </p:nvPicPr>
        <p:blipFill>
          <a:blip r:embed="rId13"/>
          <a:stretch>
            <a:fillRect/>
          </a:stretch>
        </p:blipFill>
        <p:spPr>
          <a:xfrm rot="21600000">
            <a:off x="3378597" y="2055876"/>
            <a:ext cx="616048" cy="712571"/>
          </a:xfrm>
          <a:prstGeom prst="rect">
            <a:avLst/>
          </a:prstGeom>
        </p:spPr>
      </p:pic>
      <p:pic>
        <p:nvPicPr>
          <p:cNvPr id="85" name="picture 578"/>
          <p:cNvPicPr>
            <a:picLocks noChangeAspect="1"/>
          </p:cNvPicPr>
          <p:nvPr/>
        </p:nvPicPr>
        <p:blipFill>
          <a:blip r:embed="rId14"/>
          <a:stretch>
            <a:fillRect/>
          </a:stretch>
        </p:blipFill>
        <p:spPr>
          <a:xfrm rot="21600000">
            <a:off x="4953698" y="2155312"/>
            <a:ext cx="567936" cy="678626"/>
          </a:xfrm>
          <a:prstGeom prst="rect">
            <a:avLst/>
          </a:prstGeom>
        </p:spPr>
      </p:pic>
      <p:pic>
        <p:nvPicPr>
          <p:cNvPr id="86" name="picture 580"/>
          <p:cNvPicPr>
            <a:picLocks noChangeAspect="1"/>
          </p:cNvPicPr>
          <p:nvPr/>
        </p:nvPicPr>
        <p:blipFill>
          <a:blip r:embed="rId15"/>
          <a:stretch>
            <a:fillRect/>
          </a:stretch>
        </p:blipFill>
        <p:spPr>
          <a:xfrm rot="21600000">
            <a:off x="6568051" y="2108680"/>
            <a:ext cx="559382" cy="672650"/>
          </a:xfrm>
          <a:prstGeom prst="rect">
            <a:avLst/>
          </a:prstGeom>
        </p:spPr>
      </p:pic>
      <p:pic>
        <p:nvPicPr>
          <p:cNvPr id="87" name="picture 582"/>
          <p:cNvPicPr>
            <a:picLocks noChangeAspect="1"/>
          </p:cNvPicPr>
          <p:nvPr/>
        </p:nvPicPr>
        <p:blipFill>
          <a:blip r:embed="rId16"/>
          <a:stretch>
            <a:fillRect/>
          </a:stretch>
        </p:blipFill>
        <p:spPr>
          <a:xfrm rot="21600000">
            <a:off x="9583546" y="2156150"/>
            <a:ext cx="558147" cy="647698"/>
          </a:xfrm>
          <a:prstGeom prst="rect">
            <a:avLst/>
          </a:prstGeom>
        </p:spPr>
      </p:pic>
      <p:sp>
        <p:nvSpPr>
          <p:cNvPr id="88" name="textbox 584"/>
          <p:cNvSpPr/>
          <p:nvPr/>
        </p:nvSpPr>
        <p:spPr>
          <a:xfrm rot="21000000">
            <a:off x="7929853" y="2893331"/>
            <a:ext cx="934085" cy="327659"/>
          </a:xfrm>
          <a:prstGeom prst="rect">
            <a:avLst/>
          </a:prstGeom>
        </p:spPr>
        <p:txBody>
          <a:bodyPr vert="horz" wrap="square" lIns="0" tIns="0" rIns="0" bIns="0"/>
          <a:lstStyle/>
          <a:p>
            <a:pPr algn="l" rtl="0" eaLnBrk="0">
              <a:lnSpc>
                <a:spcPct val="119000"/>
              </a:lnSpc>
            </a:pPr>
            <a:endParaRPr lang="en-US" altLang="en-US" sz="200" dirty="0"/>
          </a:p>
          <a:p>
            <a:pPr marL="12700" algn="l" rtl="0" eaLnBrk="0">
              <a:lnSpc>
                <a:spcPct val="96000"/>
              </a:lnSpc>
              <a:spcBef>
                <a:spcPts val="0"/>
              </a:spcBef>
            </a:pPr>
            <a:r>
              <a:rPr sz="19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8的因数</a:t>
            </a:r>
            <a:endParaRPr lang="en-US" altLang="en-US" sz="1900" dirty="0"/>
          </a:p>
        </p:txBody>
      </p:sp>
      <p:sp>
        <p:nvSpPr>
          <p:cNvPr id="89" name="textbox 586"/>
          <p:cNvSpPr/>
          <p:nvPr/>
        </p:nvSpPr>
        <p:spPr>
          <a:xfrm rot="21000000">
            <a:off x="6462117" y="2880134"/>
            <a:ext cx="925830" cy="327659"/>
          </a:xfrm>
          <a:prstGeom prst="rect">
            <a:avLst/>
          </a:prstGeom>
        </p:spPr>
        <p:txBody>
          <a:bodyPr vert="horz" wrap="square" lIns="0" tIns="0" rIns="0" bIns="0"/>
          <a:lstStyle/>
          <a:p>
            <a:pPr algn="l" rtl="0" eaLnBrk="0">
              <a:lnSpc>
                <a:spcPct val="120000"/>
              </a:lnSpc>
            </a:pPr>
            <a:endParaRPr lang="en-US" altLang="en-US" sz="200" dirty="0"/>
          </a:p>
          <a:p>
            <a:pPr marL="12700" algn="l" rtl="0" eaLnBrk="0">
              <a:lnSpc>
                <a:spcPct val="96000"/>
              </a:lnSpc>
              <a:spcBef>
                <a:spcPts val="0"/>
              </a:spcBef>
            </a:pPr>
            <a:r>
              <a:rPr sz="1900" b="1"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3的倍数</a:t>
            </a:r>
            <a:endParaRPr lang="en-US" altLang="en-US" sz="1900" dirty="0"/>
          </a:p>
        </p:txBody>
      </p:sp>
      <p:sp>
        <p:nvSpPr>
          <p:cNvPr id="90" name="textbox 588"/>
          <p:cNvSpPr/>
          <p:nvPr/>
        </p:nvSpPr>
        <p:spPr>
          <a:xfrm rot="21000000">
            <a:off x="3333628" y="2919209"/>
            <a:ext cx="680719" cy="323215"/>
          </a:xfrm>
          <a:prstGeom prst="rect">
            <a:avLst/>
          </a:prstGeom>
        </p:spPr>
        <p:txBody>
          <a:bodyPr vert="horz" wrap="square" lIns="0" tIns="0" rIns="0" bIns="0"/>
          <a:lstStyle/>
          <a:p>
            <a:pPr algn="l" rtl="0" eaLnBrk="0">
              <a:lnSpc>
                <a:spcPct val="114000"/>
              </a:lnSpc>
            </a:pPr>
            <a:endParaRPr lang="en-US" altLang="en-US" sz="200" dirty="0"/>
          </a:p>
          <a:p>
            <a:pPr marL="12700" algn="l" rtl="0" eaLnBrk="0">
              <a:lnSpc>
                <a:spcPct val="95000"/>
              </a:lnSpc>
              <a:spcBef>
                <a:spcPts val="0"/>
              </a:spcBef>
            </a:pPr>
            <a:r>
              <a:rPr sz="1900" b="1"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比4小</a:t>
            </a:r>
            <a:endParaRPr lang="en-US" altLang="en-US" sz="1900" dirty="0"/>
          </a:p>
        </p:txBody>
      </p:sp>
      <p:sp>
        <p:nvSpPr>
          <p:cNvPr id="91" name="textbox 590"/>
          <p:cNvSpPr/>
          <p:nvPr/>
        </p:nvSpPr>
        <p:spPr>
          <a:xfrm rot="21000000">
            <a:off x="9533307" y="2851816"/>
            <a:ext cx="729615" cy="338454"/>
          </a:xfrm>
          <a:prstGeom prst="rect">
            <a:avLst/>
          </a:prstGeom>
        </p:spPr>
        <p:txBody>
          <a:bodyPr vert="horz" wrap="square" lIns="0" tIns="0" rIns="0" bIns="0"/>
          <a:lstStyle/>
          <a:p>
            <a:pPr algn="l" rtl="0" eaLnBrk="0">
              <a:lnSpc>
                <a:spcPct val="111000"/>
              </a:lnSpc>
            </a:pPr>
            <a:endParaRPr lang="en-US" altLang="en-US" sz="400" dirty="0"/>
          </a:p>
          <a:p>
            <a:pPr marL="12700" algn="l" rtl="0" eaLnBrk="0">
              <a:lnSpc>
                <a:spcPct val="89000"/>
              </a:lnSpc>
            </a:pPr>
            <a:r>
              <a:rPr sz="19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5～10</a:t>
            </a:r>
            <a:endParaRPr lang="en-US" altLang="en-US" sz="1900" dirty="0"/>
          </a:p>
        </p:txBody>
      </p:sp>
      <p:sp>
        <p:nvSpPr>
          <p:cNvPr id="92" name="textbox 592"/>
          <p:cNvSpPr/>
          <p:nvPr/>
        </p:nvSpPr>
        <p:spPr>
          <a:xfrm rot="21000000">
            <a:off x="5046144" y="2965113"/>
            <a:ext cx="554990" cy="259079"/>
          </a:xfrm>
          <a:prstGeom prst="rect">
            <a:avLst/>
          </a:prstGeom>
        </p:spPr>
        <p:txBody>
          <a:bodyPr vert="horz" wrap="square" lIns="0" tIns="0" rIns="0" bIns="0"/>
          <a:lstStyle/>
          <a:p>
            <a:pPr algn="l" rtl="0" eaLnBrk="0">
              <a:lnSpc>
                <a:spcPct val="110000"/>
              </a:lnSpc>
            </a:pPr>
            <a:endParaRPr lang="en-US" altLang="en-US" sz="200" dirty="0"/>
          </a:p>
          <a:p>
            <a:pPr marL="12700" algn="l" rtl="0" eaLnBrk="0">
              <a:lnSpc>
                <a:spcPct val="93000"/>
              </a:lnSpc>
              <a:spcBef>
                <a:spcPts val="0"/>
              </a:spcBef>
            </a:pPr>
            <a:r>
              <a:rPr sz="15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不是6</a:t>
            </a:r>
            <a:endParaRPr lang="en-US" altLang="en-US" sz="1500" dirty="0"/>
          </a:p>
        </p:txBody>
      </p:sp>
      <p:sp>
        <p:nvSpPr>
          <p:cNvPr id="93"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Tree>
    <p:extLst>
      <p:ext uri="{BB962C8B-B14F-4D97-AF65-F5344CB8AC3E}">
        <p14:creationId xmlns:p14="http://schemas.microsoft.com/office/powerpoint/2010/main" val="795387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6" name="table 596"/>
          <p:cNvGraphicFramePr>
            <a:graphicFrameLocks noGrp="1"/>
          </p:cNvGraphicFramePr>
          <p:nvPr/>
        </p:nvGraphicFramePr>
        <p:xfrm>
          <a:off x="5715000" y="4552950"/>
          <a:ext cx="5636259" cy="1771650"/>
        </p:xfrm>
        <a:graphic>
          <a:graphicData uri="http://schemas.openxmlformats.org/drawingml/2006/table">
            <a:tbl>
              <a:tblPr>
                <a:solidFill>
                  <a:srgbClr val="E2F0D9"/>
                </a:solidFill>
              </a:tblPr>
              <a:tblGrid>
                <a:gridCol w="5636259">
                  <a:extLst>
                    <a:ext uri="{9D8B030D-6E8A-4147-A177-3AD203B41FA5}">
                      <a16:colId xmlns:a16="http://schemas.microsoft.com/office/drawing/2014/main" val="20000"/>
                    </a:ext>
                  </a:extLst>
                </a:gridCol>
              </a:tblGrid>
              <a:tr h="1771650">
                <a:tc>
                  <a:txBody>
                    <a:bodyPr/>
                    <a:lstStyle/>
                    <a:p>
                      <a:pPr algn="l" rtl="0" eaLnBrk="0">
                        <a:lnSpc>
                          <a:spcPct val="129000"/>
                        </a:lnSpc>
                      </a:pPr>
                      <a:endParaRPr lang="en-US" altLang="en-US" sz="200" dirty="0">
                        <a:latin typeface="Consolas" panose="020B0609020204030204" pitchFamily="49" charset="0"/>
                      </a:endParaRPr>
                    </a:p>
                    <a:p>
                      <a:pPr marL="133350" algn="l" rtl="0" eaLnBrk="0">
                        <a:lnSpc>
                          <a:spcPts val="2340"/>
                        </a:lnSpc>
                        <a:spcBef>
                          <a:spcPts val="0"/>
                        </a:spcBef>
                      </a:pP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if</a:t>
                      </a:r>
                      <a:r>
                        <a:rPr sz="1800" kern="0" spc="10" dirty="0">
                          <a:solidFill>
                            <a:srgbClr val="000000">
                              <a:alpha val="100000"/>
                            </a:srgbClr>
                          </a:solidFill>
                          <a:latin typeface="Consolas" panose="020B0609020204030204" pitchFamily="49" charset="0"/>
                          <a:ea typeface="Courier New" panose="02070309020205020404"/>
                          <a:cs typeface="Courier New" panose="02070309020205020404"/>
                        </a:rPr>
                        <a:t>(n</a:t>
                      </a:r>
                      <a:r>
                        <a:rPr sz="1800" kern="0" spc="1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是奇数</a:t>
                      </a:r>
                      <a:r>
                        <a:rPr sz="1800" kern="0" spc="1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cout</a:t>
                      </a:r>
                      <a:r>
                        <a:rPr sz="1800" kern="0" spc="10" dirty="0">
                          <a:solidFill>
                            <a:srgbClr val="000000">
                              <a:alpha val="100000"/>
                            </a:srgbClr>
                          </a:solidFill>
                          <a:latin typeface="Consolas" panose="020B0609020204030204" pitchFamily="49" charset="0"/>
                          <a:ea typeface="Courier New" panose="02070309020205020404"/>
                          <a:cs typeface="Courier New" panose="02070309020205020404"/>
                        </a:rPr>
                        <a:t>&lt;&lt;</a:t>
                      </a:r>
                      <a:r>
                        <a:rPr sz="1800" kern="0" spc="10" dirty="0">
                          <a:solidFill>
                            <a:srgbClr val="BA0011">
                              <a:alpha val="100000"/>
                            </a:srgbClr>
                          </a:solidFill>
                          <a:latin typeface="Consolas" panose="020B0609020204030204" pitchFamily="49" charset="0"/>
                          <a:ea typeface="Courier New" panose="02070309020205020404"/>
                          <a:cs typeface="Courier New" panose="02070309020205020404"/>
                        </a:rPr>
                        <a:t>“A”</a:t>
                      </a:r>
                      <a:r>
                        <a:rPr sz="1800" kern="0" spc="1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800" dirty="0">
                        <a:latin typeface="Consolas" panose="020B0609020204030204" pitchFamily="49" charset="0"/>
                      </a:endParaRPr>
                    </a:p>
                    <a:p>
                      <a:pPr marL="120015" algn="l" rtl="0" eaLnBrk="0">
                        <a:lnSpc>
                          <a:spcPct val="100000"/>
                        </a:lnSpc>
                        <a:spcBef>
                          <a:spcPts val="10"/>
                        </a:spcBef>
                      </a:pP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else</a:t>
                      </a:r>
                      <a:r>
                        <a:rPr sz="1800" kern="0" spc="20" dirty="0">
                          <a:solidFill>
                            <a:srgbClr val="B40062">
                              <a:alpha val="100000"/>
                            </a:srgbClr>
                          </a:solidFill>
                          <a:latin typeface="Consolas" panose="020B0609020204030204" pitchFamily="49" charset="0"/>
                          <a:ea typeface="Courier New" panose="02070309020205020404"/>
                          <a:cs typeface="Courier New" panose="02070309020205020404"/>
                        </a:rPr>
                        <a:t> </a:t>
                      </a: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if</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(n</a:t>
                      </a:r>
                      <a:r>
                        <a:rPr lang="zh-CN" altLang="en-US" sz="1800" b="0" kern="0" spc="10" dirty="0">
                          <a:solidFill>
                            <a:srgbClr val="000000">
                              <a:alpha val="100000"/>
                            </a:srgbClr>
                          </a:solidFill>
                          <a:latin typeface="Consolas" panose="020B0609020204030204" pitchFamily="49" charset="0"/>
                          <a:ea typeface="+mn-ea"/>
                          <a:cs typeface="Courier New" panose="02070309020205020404"/>
                        </a:rPr>
                        <a:t>比</a:t>
                      </a:r>
                      <a:r>
                        <a:rPr sz="1800" kern="0" spc="20" dirty="0">
                          <a:solidFill>
                            <a:srgbClr val="000BFF">
                              <a:alpha val="100000"/>
                            </a:srgbClr>
                          </a:solidFill>
                          <a:latin typeface="Consolas" panose="020B0609020204030204" pitchFamily="49" charset="0"/>
                          <a:ea typeface="Courier New" panose="02070309020205020404"/>
                          <a:cs typeface="Courier New" panose="02070309020205020404"/>
                        </a:rPr>
                        <a:t>4</a:t>
                      </a:r>
                      <a:r>
                        <a:rPr lang="zh-CN" altLang="en-US" sz="1800" kern="0" spc="20" dirty="0">
                          <a:solidFill>
                            <a:srgbClr val="000000">
                              <a:alpha val="100000"/>
                            </a:srgbClr>
                          </a:solidFill>
                          <a:latin typeface="Consolas" panose="020B0609020204030204" pitchFamily="49" charset="0"/>
                          <a:ea typeface="微软雅黑" panose="020B0503020204020204" charset="-122"/>
                          <a:cs typeface="Courier New" panose="02070309020205020404"/>
                        </a:rPr>
                        <a:t>小</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cout</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&lt;&lt;</a:t>
                      </a:r>
                      <a:r>
                        <a:rPr sz="1800" kern="0" spc="20" dirty="0">
                          <a:solidFill>
                            <a:srgbClr val="BA0011">
                              <a:alpha val="100000"/>
                            </a:srgbClr>
                          </a:solidFill>
                          <a:latin typeface="Consolas" panose="020B0609020204030204" pitchFamily="49" charset="0"/>
                          <a:ea typeface="Courier New" panose="02070309020205020404"/>
                          <a:cs typeface="Courier New" panose="02070309020205020404"/>
                        </a:rPr>
                        <a:t>“B”</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800" dirty="0">
                        <a:latin typeface="Consolas" panose="020B0609020204030204" pitchFamily="49" charset="0"/>
                      </a:endParaRPr>
                    </a:p>
                    <a:p>
                      <a:pPr marL="120015" algn="l" rtl="0" eaLnBrk="0">
                        <a:lnSpc>
                          <a:spcPct val="100000"/>
                        </a:lnSpc>
                        <a:spcBef>
                          <a:spcPts val="10"/>
                        </a:spcBef>
                      </a:pP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else</a:t>
                      </a:r>
                      <a:r>
                        <a:rPr sz="1800" kern="0" spc="20" dirty="0">
                          <a:solidFill>
                            <a:srgbClr val="B40062">
                              <a:alpha val="100000"/>
                            </a:srgbClr>
                          </a:solidFill>
                          <a:latin typeface="Consolas" panose="020B0609020204030204" pitchFamily="49" charset="0"/>
                          <a:ea typeface="Courier New" panose="02070309020205020404"/>
                          <a:cs typeface="Courier New" panose="02070309020205020404"/>
                        </a:rPr>
                        <a:t> </a:t>
                      </a: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if</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(n</a:t>
                      </a:r>
                      <a:r>
                        <a:rPr sz="1800" kern="0" spc="2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不是</a:t>
                      </a:r>
                      <a:r>
                        <a:rPr sz="1800" kern="0" spc="20" dirty="0">
                          <a:solidFill>
                            <a:srgbClr val="000BFF">
                              <a:alpha val="100000"/>
                            </a:srgbClr>
                          </a:solidFill>
                          <a:latin typeface="Consolas" panose="020B0609020204030204" pitchFamily="49" charset="0"/>
                          <a:ea typeface="Courier New" panose="02070309020205020404"/>
                          <a:cs typeface="Courier New" panose="02070309020205020404"/>
                        </a:rPr>
                        <a:t>6</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cout</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&lt;&lt;</a:t>
                      </a:r>
                      <a:r>
                        <a:rPr sz="1800" kern="0" spc="20" dirty="0">
                          <a:solidFill>
                            <a:srgbClr val="BA0011">
                              <a:alpha val="100000"/>
                            </a:srgbClr>
                          </a:solidFill>
                          <a:latin typeface="Consolas" panose="020B0609020204030204" pitchFamily="49" charset="0"/>
                          <a:ea typeface="Courier New" panose="02070309020205020404"/>
                          <a:cs typeface="Courier New" panose="02070309020205020404"/>
                        </a:rPr>
                        <a:t>“C”</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800" dirty="0">
                        <a:latin typeface="Consolas" panose="020B0609020204030204" pitchFamily="49" charset="0"/>
                      </a:endParaRPr>
                    </a:p>
                    <a:p>
                      <a:pPr marL="120015" algn="l" rtl="0" eaLnBrk="0">
                        <a:lnSpc>
                          <a:spcPct val="107000"/>
                        </a:lnSpc>
                        <a:spcBef>
                          <a:spcPts val="50"/>
                        </a:spcBef>
                      </a:pP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else</a:t>
                      </a:r>
                      <a:r>
                        <a:rPr sz="1800" kern="0" spc="20" dirty="0">
                          <a:solidFill>
                            <a:srgbClr val="B40062">
                              <a:alpha val="100000"/>
                            </a:srgbClr>
                          </a:solidFill>
                          <a:latin typeface="Consolas" panose="020B0609020204030204" pitchFamily="49" charset="0"/>
                          <a:ea typeface="Courier New" panose="02070309020205020404"/>
                          <a:cs typeface="Courier New" panose="02070309020205020404"/>
                        </a:rPr>
                        <a:t> </a:t>
                      </a: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if</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(n</a:t>
                      </a:r>
                      <a:r>
                        <a:rPr sz="1800" kern="0" spc="2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是</a:t>
                      </a:r>
                      <a:r>
                        <a:rPr sz="1800" kern="0" spc="20" dirty="0">
                          <a:solidFill>
                            <a:srgbClr val="000BFF">
                              <a:alpha val="100000"/>
                            </a:srgbClr>
                          </a:solidFill>
                          <a:latin typeface="Consolas" panose="020B0609020204030204" pitchFamily="49" charset="0"/>
                          <a:ea typeface="Courier New" panose="02070309020205020404"/>
                          <a:cs typeface="Courier New" panose="02070309020205020404"/>
                        </a:rPr>
                        <a:t>3</a:t>
                      </a:r>
                      <a:r>
                        <a:rPr sz="1800" kern="0" spc="2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的倍数</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cout</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&lt;&lt;</a:t>
                      </a:r>
                      <a:r>
                        <a:rPr sz="1800" kern="0" spc="20" dirty="0">
                          <a:solidFill>
                            <a:srgbClr val="BA0011">
                              <a:alpha val="100000"/>
                            </a:srgbClr>
                          </a:solidFill>
                          <a:latin typeface="Consolas" panose="020B0609020204030204" pitchFamily="49" charset="0"/>
                          <a:ea typeface="Courier New" panose="02070309020205020404"/>
                          <a:cs typeface="Courier New" panose="02070309020205020404"/>
                        </a:rPr>
                        <a:t>“D”</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           </a:t>
                      </a: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else</a:t>
                      </a:r>
                      <a:r>
                        <a:rPr sz="1800" kern="0" spc="20" dirty="0">
                          <a:solidFill>
                            <a:srgbClr val="B40062">
                              <a:alpha val="100000"/>
                            </a:srgbClr>
                          </a:solidFill>
                          <a:latin typeface="Consolas" panose="020B0609020204030204" pitchFamily="49" charset="0"/>
                          <a:ea typeface="Courier New" panose="02070309020205020404"/>
                          <a:cs typeface="Courier New" panose="02070309020205020404"/>
                        </a:rPr>
                        <a:t> </a:t>
                      </a: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if</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(n</a:t>
                      </a:r>
                      <a:r>
                        <a:rPr sz="1800" kern="0" spc="2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是</a:t>
                      </a:r>
                      <a:r>
                        <a:rPr sz="1800" kern="0" spc="20" dirty="0">
                          <a:solidFill>
                            <a:srgbClr val="000BFF">
                              <a:alpha val="100000"/>
                            </a:srgbClr>
                          </a:solidFill>
                          <a:latin typeface="Consolas" panose="020B0609020204030204" pitchFamily="49" charset="0"/>
                          <a:ea typeface="Courier New" panose="02070309020205020404"/>
                          <a:cs typeface="Courier New" panose="02070309020205020404"/>
                        </a:rPr>
                        <a:t>8</a:t>
                      </a:r>
                      <a:r>
                        <a:rPr sz="1800" kern="0" spc="2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的因数</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cout</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&lt;&lt;</a:t>
                      </a:r>
                      <a:r>
                        <a:rPr sz="1800" kern="0" spc="20" dirty="0">
                          <a:solidFill>
                            <a:srgbClr val="BA0011">
                              <a:alpha val="100000"/>
                            </a:srgbClr>
                          </a:solidFill>
                          <a:latin typeface="Consolas" panose="020B0609020204030204" pitchFamily="49" charset="0"/>
                          <a:ea typeface="Courier New" panose="02070309020205020404"/>
                          <a:cs typeface="Courier New" panose="02070309020205020404"/>
                        </a:rPr>
                        <a:t>“E”</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           </a:t>
                      </a: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else</a:t>
                      </a:r>
                      <a:r>
                        <a:rPr sz="1800" kern="0" spc="20" dirty="0">
                          <a:solidFill>
                            <a:srgbClr val="B40062">
                              <a:alpha val="100000"/>
                            </a:srgbClr>
                          </a:solidFill>
                          <a:latin typeface="Consolas" panose="020B0609020204030204" pitchFamily="49" charset="0"/>
                          <a:ea typeface="Courier New" panose="02070309020205020404"/>
                          <a:cs typeface="Courier New" panose="02070309020205020404"/>
                        </a:rPr>
                        <a:t> </a:t>
                      </a:r>
                      <a:r>
                        <a:rPr sz="1800" kern="0" spc="0" dirty="0">
                          <a:solidFill>
                            <a:srgbClr val="B40062">
                              <a:alpha val="100000"/>
                            </a:srgbClr>
                          </a:solidFill>
                          <a:latin typeface="Consolas" panose="020B0609020204030204" pitchFamily="49" charset="0"/>
                          <a:ea typeface="Courier New" panose="02070309020205020404"/>
                          <a:cs typeface="Courier New" panose="02070309020205020404"/>
                        </a:rPr>
                        <a:t>if</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(n</a:t>
                      </a:r>
                      <a:r>
                        <a:rPr sz="1800" kern="0" spc="2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是</a:t>
                      </a:r>
                      <a:r>
                        <a:rPr sz="1800" kern="0" spc="20" dirty="0">
                          <a:solidFill>
                            <a:srgbClr val="000BFF">
                              <a:alpha val="100000"/>
                            </a:srgbClr>
                          </a:solidFill>
                          <a:latin typeface="Consolas" panose="020B0609020204030204" pitchFamily="49" charset="0"/>
                          <a:ea typeface="Courier New" panose="02070309020205020404"/>
                          <a:cs typeface="Courier New" panose="02070309020205020404"/>
                        </a:rPr>
                        <a:t>5</a:t>
                      </a:r>
                      <a:r>
                        <a:rPr sz="1800" kern="0" spc="2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r>
                        <a:rPr sz="1800" kern="0" spc="20" dirty="0">
                          <a:solidFill>
                            <a:srgbClr val="000BFF">
                              <a:alpha val="100000"/>
                            </a:srgbClr>
                          </a:solidFill>
                          <a:latin typeface="Consolas" panose="020B0609020204030204" pitchFamily="49" charset="0"/>
                          <a:ea typeface="Courier New" panose="02070309020205020404"/>
                          <a:cs typeface="Courier New" panose="02070309020205020404"/>
                        </a:rPr>
                        <a:t>10</a:t>
                      </a:r>
                      <a:r>
                        <a:rPr sz="1800" kern="0" spc="2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之间</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r>
                        <a:rPr sz="1800" kern="0" spc="0" dirty="0">
                          <a:solidFill>
                            <a:srgbClr val="000000">
                              <a:alpha val="100000"/>
                            </a:srgbClr>
                          </a:solidFill>
                          <a:latin typeface="Consolas" panose="020B0609020204030204" pitchFamily="49" charset="0"/>
                          <a:ea typeface="Courier New" panose="02070309020205020404"/>
                          <a:cs typeface="Courier New" panose="02070309020205020404"/>
                        </a:rPr>
                        <a:t>cout</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&lt;&lt;</a:t>
                      </a:r>
                      <a:r>
                        <a:rPr sz="1800" kern="0" spc="20" dirty="0">
                          <a:solidFill>
                            <a:srgbClr val="BA0011">
                              <a:alpha val="100000"/>
                            </a:srgbClr>
                          </a:solidFill>
                          <a:latin typeface="Consolas" panose="020B0609020204030204" pitchFamily="49" charset="0"/>
                          <a:ea typeface="Courier New" panose="02070309020205020404"/>
                          <a:cs typeface="Courier New" panose="02070309020205020404"/>
                        </a:rPr>
                        <a:t>"F"</a:t>
                      </a:r>
                      <a:r>
                        <a:rPr sz="18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800" dirty="0">
                        <a:latin typeface="Consolas" panose="020B0609020204030204" pitchFamily="49" charset="0"/>
                      </a:endParaRPr>
                    </a:p>
                  </a:txBody>
                  <a:tcPr marL="0" marR="0" marT="0" marB="0">
                    <a:lnL w="28575" cap="flat" cmpd="sng" algn="ctr">
                      <a:solidFill>
                        <a:srgbClr val="548235"/>
                      </a:solidFill>
                      <a:prstDash val="solid"/>
                      <a:round/>
                      <a:headEnd type="none" w="med" len="med"/>
                      <a:tailEnd type="none" w="med" len="med"/>
                    </a:lnL>
                    <a:lnR w="28575" cap="flat" cmpd="sng" algn="ctr">
                      <a:solidFill>
                        <a:srgbClr val="548235"/>
                      </a:solidFill>
                      <a:prstDash val="solid"/>
                      <a:round/>
                      <a:headEnd type="none" w="med" len="med"/>
                      <a:tailEnd type="none" w="med" len="med"/>
                    </a:lnR>
                    <a:lnT w="28575" cap="flat" cmpd="sng" algn="ctr">
                      <a:solidFill>
                        <a:srgbClr val="548235"/>
                      </a:solidFill>
                      <a:prstDash val="solid"/>
                      <a:round/>
                      <a:headEnd type="none" w="med" len="med"/>
                      <a:tailEnd type="none" w="med" len="med"/>
                    </a:lnT>
                    <a:lnB w="28575" cap="flat" cmpd="sng" algn="ctr">
                      <a:solidFill>
                        <a:srgbClr val="548235"/>
                      </a:solidFill>
                      <a:prstDash val="solid"/>
                      <a:round/>
                      <a:headEnd type="none" w="med" len="med"/>
                      <a:tailEnd type="none" w="med" len="med"/>
                    </a:lnB>
                    <a:solidFill>
                      <a:srgbClr val="E2F0D9"/>
                    </a:solidFill>
                  </a:tcPr>
                </a:tc>
                <a:extLst>
                  <a:ext uri="{0D108BD9-81ED-4DB2-BD59-A6C34878D82A}">
                    <a16:rowId xmlns:a16="http://schemas.microsoft.com/office/drawing/2014/main" val="10000"/>
                  </a:ext>
                </a:extLst>
              </a:tr>
            </a:tbl>
          </a:graphicData>
        </a:graphic>
      </p:graphicFrame>
      <p:graphicFrame>
        <p:nvGraphicFramePr>
          <p:cNvPr id="598" name="table 598"/>
          <p:cNvGraphicFramePr>
            <a:graphicFrameLocks noGrp="1"/>
          </p:cNvGraphicFramePr>
          <p:nvPr/>
        </p:nvGraphicFramePr>
        <p:xfrm>
          <a:off x="762000" y="4547236"/>
          <a:ext cx="4707890" cy="1777364"/>
        </p:xfrm>
        <a:graphic>
          <a:graphicData uri="http://schemas.openxmlformats.org/drawingml/2006/table">
            <a:tbl>
              <a:tblPr>
                <a:solidFill>
                  <a:srgbClr val="E2F0D9"/>
                </a:solidFill>
              </a:tblPr>
              <a:tblGrid>
                <a:gridCol w="4707890">
                  <a:extLst>
                    <a:ext uri="{9D8B030D-6E8A-4147-A177-3AD203B41FA5}">
                      <a16:colId xmlns:a16="http://schemas.microsoft.com/office/drawing/2014/main" val="20000"/>
                    </a:ext>
                  </a:extLst>
                </a:gridCol>
              </a:tblGrid>
              <a:tr h="1777364">
                <a:tc>
                  <a:txBody>
                    <a:bodyPr/>
                    <a:lstStyle/>
                    <a:p>
                      <a:pPr algn="l" rtl="0" eaLnBrk="0">
                        <a:lnSpc>
                          <a:spcPct val="130000"/>
                        </a:lnSpc>
                      </a:pPr>
                      <a:endParaRPr lang="en-US" altLang="en-US" sz="200" b="0" dirty="0">
                        <a:latin typeface="Consolas" panose="020B0609020204030204" pitchFamily="49" charset="0"/>
                        <a:ea typeface="+mn-ea"/>
                      </a:endParaRPr>
                    </a:p>
                    <a:p>
                      <a:pPr marL="133985" algn="l" rtl="0" eaLnBrk="0">
                        <a:lnSpc>
                          <a:spcPts val="2350"/>
                        </a:lnSpc>
                        <a:spcBef>
                          <a:spcPts val="0"/>
                        </a:spcBef>
                      </a:pPr>
                      <a:r>
                        <a:rPr sz="1800" b="0" kern="0" spc="0" dirty="0">
                          <a:solidFill>
                            <a:srgbClr val="B40062">
                              <a:alpha val="100000"/>
                            </a:srgbClr>
                          </a:solidFill>
                          <a:latin typeface="Consolas" panose="020B0609020204030204" pitchFamily="49" charset="0"/>
                          <a:ea typeface="+mn-ea"/>
                          <a:cs typeface="Courier New" panose="02070309020205020404"/>
                        </a:rPr>
                        <a:t>if</a:t>
                      </a:r>
                      <a:r>
                        <a:rPr sz="1800" b="0" kern="0" spc="20" dirty="0">
                          <a:solidFill>
                            <a:srgbClr val="000000">
                              <a:alpha val="100000"/>
                            </a:srgbClr>
                          </a:solidFill>
                          <a:latin typeface="Consolas" panose="020B0609020204030204" pitchFamily="49" charset="0"/>
                          <a:ea typeface="+mn-ea"/>
                          <a:cs typeface="Courier New" panose="02070309020205020404"/>
                        </a:rPr>
                        <a:t>(n</a:t>
                      </a:r>
                      <a:r>
                        <a:rPr sz="1800" b="0" kern="0" spc="20" dirty="0">
                          <a:solidFill>
                            <a:srgbClr val="000000">
                              <a:alpha val="100000"/>
                            </a:srgbClr>
                          </a:solidFill>
                          <a:latin typeface="Consolas" panose="020B0609020204030204" pitchFamily="49" charset="0"/>
                          <a:ea typeface="+mn-ea"/>
                          <a:cs typeface="微软雅黑" panose="020B0503020204020204" charset="-122"/>
                        </a:rPr>
                        <a:t>是奇数</a:t>
                      </a:r>
                      <a:r>
                        <a:rPr sz="1800" b="0" kern="0" spc="20" dirty="0">
                          <a:solidFill>
                            <a:srgbClr val="000000">
                              <a:alpha val="100000"/>
                            </a:srgbClr>
                          </a:solidFill>
                          <a:latin typeface="Consolas" panose="020B0609020204030204" pitchFamily="49" charset="0"/>
                          <a:ea typeface="+mn-ea"/>
                          <a:cs typeface="Courier New" panose="02070309020205020404"/>
                        </a:rPr>
                        <a:t>){ </a:t>
                      </a:r>
                      <a:r>
                        <a:rPr sz="1800" b="0" kern="0" spc="0" dirty="0">
                          <a:solidFill>
                            <a:srgbClr val="000000">
                              <a:alpha val="100000"/>
                            </a:srgbClr>
                          </a:solidFill>
                          <a:latin typeface="Consolas" panose="020B0609020204030204" pitchFamily="49" charset="0"/>
                          <a:ea typeface="+mn-ea"/>
                          <a:cs typeface="Courier New" panose="02070309020205020404"/>
                        </a:rPr>
                        <a:t>cout</a:t>
                      </a:r>
                      <a:r>
                        <a:rPr sz="1800" b="0" kern="0" spc="20" dirty="0">
                          <a:solidFill>
                            <a:srgbClr val="000000">
                              <a:alpha val="100000"/>
                            </a:srgbClr>
                          </a:solidFill>
                          <a:latin typeface="Consolas" panose="020B0609020204030204" pitchFamily="49" charset="0"/>
                          <a:ea typeface="+mn-ea"/>
                          <a:cs typeface="Courier New" panose="02070309020205020404"/>
                        </a:rPr>
                        <a:t>&lt;</a:t>
                      </a:r>
                      <a:r>
                        <a:rPr sz="1800" b="0" kern="0" spc="10" dirty="0">
                          <a:solidFill>
                            <a:srgbClr val="000000">
                              <a:alpha val="100000"/>
                            </a:srgbClr>
                          </a:solidFill>
                          <a:latin typeface="Consolas" panose="020B0609020204030204" pitchFamily="49" charset="0"/>
                          <a:ea typeface="+mn-ea"/>
                          <a:cs typeface="Courier New" panose="02070309020205020404"/>
                        </a:rPr>
                        <a:t>&lt;</a:t>
                      </a:r>
                      <a:r>
                        <a:rPr sz="1800" b="0" kern="0" spc="10" dirty="0">
                          <a:solidFill>
                            <a:srgbClr val="BA0011">
                              <a:alpha val="100000"/>
                            </a:srgbClr>
                          </a:solidFill>
                          <a:latin typeface="Consolas" panose="020B0609020204030204" pitchFamily="49" charset="0"/>
                          <a:ea typeface="+mn-ea"/>
                          <a:cs typeface="Courier New" panose="02070309020205020404"/>
                        </a:rPr>
                        <a:t>"A"</a:t>
                      </a:r>
                      <a:r>
                        <a:rPr sz="1800" b="0" kern="0" spc="10" dirty="0">
                          <a:solidFill>
                            <a:srgbClr val="000000">
                              <a:alpha val="100000"/>
                            </a:srgbClr>
                          </a:solidFill>
                          <a:latin typeface="Consolas" panose="020B0609020204030204" pitchFamily="49" charset="0"/>
                          <a:ea typeface="+mn-ea"/>
                          <a:cs typeface="Courier New" panose="02070309020205020404"/>
                        </a:rPr>
                        <a:t>;}</a:t>
                      </a:r>
                      <a:endParaRPr lang="en-US" altLang="en-US" sz="1800" b="0" dirty="0">
                        <a:latin typeface="Consolas" panose="020B0609020204030204" pitchFamily="49" charset="0"/>
                        <a:ea typeface="+mn-ea"/>
                      </a:endParaRPr>
                    </a:p>
                    <a:p>
                      <a:pPr marL="133985" algn="l" rtl="0" eaLnBrk="0">
                        <a:lnSpc>
                          <a:spcPct val="100000"/>
                        </a:lnSpc>
                        <a:spcBef>
                          <a:spcPts val="15"/>
                        </a:spcBef>
                      </a:pPr>
                      <a:r>
                        <a:rPr sz="1800" b="0" kern="0" spc="0" dirty="0">
                          <a:solidFill>
                            <a:srgbClr val="B40062">
                              <a:alpha val="100000"/>
                            </a:srgbClr>
                          </a:solidFill>
                          <a:latin typeface="Consolas" panose="020B0609020204030204" pitchFamily="49" charset="0"/>
                          <a:ea typeface="+mn-ea"/>
                          <a:cs typeface="Courier New" panose="02070309020205020404"/>
                        </a:rPr>
                        <a:t>if</a:t>
                      </a:r>
                      <a:r>
                        <a:rPr sz="1800" b="0" kern="0" spc="10" dirty="0">
                          <a:solidFill>
                            <a:srgbClr val="000000">
                              <a:alpha val="100000"/>
                            </a:srgbClr>
                          </a:solidFill>
                          <a:latin typeface="Consolas" panose="020B0609020204030204" pitchFamily="49" charset="0"/>
                          <a:ea typeface="+mn-ea"/>
                          <a:cs typeface="Courier New" panose="02070309020205020404"/>
                        </a:rPr>
                        <a:t>(n</a:t>
                      </a:r>
                      <a:r>
                        <a:rPr lang="zh-CN" altLang="en-US" sz="1800" b="0" kern="0" spc="10" dirty="0">
                          <a:solidFill>
                            <a:srgbClr val="000000">
                              <a:alpha val="100000"/>
                            </a:srgbClr>
                          </a:solidFill>
                          <a:latin typeface="Consolas" panose="020B0609020204030204" pitchFamily="49" charset="0"/>
                          <a:ea typeface="+mn-ea"/>
                          <a:cs typeface="Courier New" panose="02070309020205020404"/>
                        </a:rPr>
                        <a:t>比</a:t>
                      </a:r>
                      <a:r>
                        <a:rPr sz="1800" b="0" kern="0" spc="10" dirty="0">
                          <a:solidFill>
                            <a:srgbClr val="000BFF">
                              <a:alpha val="100000"/>
                            </a:srgbClr>
                          </a:solidFill>
                          <a:latin typeface="Consolas" panose="020B0609020204030204" pitchFamily="49" charset="0"/>
                          <a:ea typeface="+mn-ea"/>
                          <a:cs typeface="Courier New" panose="02070309020205020404"/>
                        </a:rPr>
                        <a:t>4</a:t>
                      </a:r>
                      <a:r>
                        <a:rPr lang="zh-CN" altLang="en-US" sz="1800" b="0" kern="0" spc="10" dirty="0">
                          <a:solidFill>
                            <a:srgbClr val="000000">
                              <a:alpha val="100000"/>
                            </a:srgbClr>
                          </a:solidFill>
                          <a:latin typeface="Consolas" panose="020B0609020204030204" pitchFamily="49" charset="0"/>
                          <a:ea typeface="+mn-ea"/>
                          <a:cs typeface="Courier New" panose="02070309020205020404"/>
                        </a:rPr>
                        <a:t>小</a:t>
                      </a:r>
                      <a:r>
                        <a:rPr sz="1800" b="0" kern="0" spc="10" dirty="0">
                          <a:solidFill>
                            <a:srgbClr val="000000">
                              <a:alpha val="100000"/>
                            </a:srgbClr>
                          </a:solidFill>
                          <a:latin typeface="Consolas" panose="020B0609020204030204" pitchFamily="49" charset="0"/>
                          <a:ea typeface="+mn-ea"/>
                          <a:cs typeface="Courier New" panose="02070309020205020404"/>
                        </a:rPr>
                        <a:t>){ </a:t>
                      </a:r>
                      <a:r>
                        <a:rPr sz="1800" b="0" kern="0" spc="0" dirty="0">
                          <a:solidFill>
                            <a:srgbClr val="000000">
                              <a:alpha val="100000"/>
                            </a:srgbClr>
                          </a:solidFill>
                          <a:latin typeface="Consolas" panose="020B0609020204030204" pitchFamily="49" charset="0"/>
                          <a:ea typeface="+mn-ea"/>
                          <a:cs typeface="Courier New" panose="02070309020205020404"/>
                        </a:rPr>
                        <a:t>cout</a:t>
                      </a:r>
                      <a:r>
                        <a:rPr sz="1800" b="0" kern="0" spc="10" dirty="0">
                          <a:solidFill>
                            <a:srgbClr val="000000">
                              <a:alpha val="100000"/>
                            </a:srgbClr>
                          </a:solidFill>
                          <a:latin typeface="Consolas" panose="020B0609020204030204" pitchFamily="49" charset="0"/>
                          <a:ea typeface="+mn-ea"/>
                          <a:cs typeface="Courier New" panose="02070309020205020404"/>
                        </a:rPr>
                        <a:t>&lt;&lt;</a:t>
                      </a:r>
                      <a:r>
                        <a:rPr sz="1800" b="0" kern="0" spc="10" dirty="0">
                          <a:solidFill>
                            <a:srgbClr val="BA0011">
                              <a:alpha val="100000"/>
                            </a:srgbClr>
                          </a:solidFill>
                          <a:latin typeface="Consolas" panose="020B0609020204030204" pitchFamily="49" charset="0"/>
                          <a:ea typeface="+mn-ea"/>
                          <a:cs typeface="Courier New" panose="02070309020205020404"/>
                        </a:rPr>
                        <a:t>"B"</a:t>
                      </a:r>
                      <a:r>
                        <a:rPr sz="1800" b="0" kern="0" spc="10" dirty="0">
                          <a:solidFill>
                            <a:srgbClr val="000000">
                              <a:alpha val="100000"/>
                            </a:srgbClr>
                          </a:solidFill>
                          <a:latin typeface="Consolas" panose="020B0609020204030204" pitchFamily="49" charset="0"/>
                          <a:ea typeface="+mn-ea"/>
                          <a:cs typeface="Courier New" panose="02070309020205020404"/>
                        </a:rPr>
                        <a:t>;}</a:t>
                      </a:r>
                      <a:endParaRPr lang="en-US" altLang="en-US" sz="1800" b="0" dirty="0">
                        <a:latin typeface="Consolas" panose="020B0609020204030204" pitchFamily="49" charset="0"/>
                        <a:ea typeface="+mn-ea"/>
                      </a:endParaRPr>
                    </a:p>
                    <a:p>
                      <a:pPr marL="133985" algn="l" rtl="0" eaLnBrk="0">
                        <a:lnSpc>
                          <a:spcPct val="100000"/>
                        </a:lnSpc>
                        <a:spcBef>
                          <a:spcPts val="15"/>
                        </a:spcBef>
                      </a:pPr>
                      <a:r>
                        <a:rPr sz="1800" b="0" kern="0" spc="0" dirty="0">
                          <a:solidFill>
                            <a:srgbClr val="B40062">
                              <a:alpha val="100000"/>
                            </a:srgbClr>
                          </a:solidFill>
                          <a:latin typeface="Consolas" panose="020B0609020204030204" pitchFamily="49" charset="0"/>
                          <a:ea typeface="+mn-ea"/>
                          <a:cs typeface="Courier New" panose="02070309020205020404"/>
                        </a:rPr>
                        <a:t>if</a:t>
                      </a:r>
                      <a:r>
                        <a:rPr sz="1800" b="0" kern="0" spc="10" dirty="0">
                          <a:solidFill>
                            <a:srgbClr val="000000">
                              <a:alpha val="100000"/>
                            </a:srgbClr>
                          </a:solidFill>
                          <a:latin typeface="Consolas" panose="020B0609020204030204" pitchFamily="49" charset="0"/>
                          <a:ea typeface="+mn-ea"/>
                          <a:cs typeface="Courier New" panose="02070309020205020404"/>
                        </a:rPr>
                        <a:t>(n</a:t>
                      </a:r>
                      <a:r>
                        <a:rPr sz="1800" b="0" kern="0" spc="10" dirty="0">
                          <a:solidFill>
                            <a:srgbClr val="000000">
                              <a:alpha val="100000"/>
                            </a:srgbClr>
                          </a:solidFill>
                          <a:latin typeface="Consolas" panose="020B0609020204030204" pitchFamily="49" charset="0"/>
                          <a:ea typeface="+mn-ea"/>
                          <a:cs typeface="微软雅黑" panose="020B0503020204020204" charset="-122"/>
                        </a:rPr>
                        <a:t>不是</a:t>
                      </a:r>
                      <a:r>
                        <a:rPr sz="1800" b="0" kern="0" spc="10" dirty="0">
                          <a:solidFill>
                            <a:srgbClr val="000BFF">
                              <a:alpha val="100000"/>
                            </a:srgbClr>
                          </a:solidFill>
                          <a:latin typeface="Consolas" panose="020B0609020204030204" pitchFamily="49" charset="0"/>
                          <a:ea typeface="+mn-ea"/>
                          <a:cs typeface="Courier New" panose="02070309020205020404"/>
                        </a:rPr>
                        <a:t>6</a:t>
                      </a:r>
                      <a:r>
                        <a:rPr sz="1800" b="0" kern="0" spc="10" dirty="0">
                          <a:solidFill>
                            <a:srgbClr val="000000">
                              <a:alpha val="100000"/>
                            </a:srgbClr>
                          </a:solidFill>
                          <a:latin typeface="Consolas" panose="020B0609020204030204" pitchFamily="49" charset="0"/>
                          <a:ea typeface="+mn-ea"/>
                          <a:cs typeface="Courier New" panose="02070309020205020404"/>
                        </a:rPr>
                        <a:t>){ </a:t>
                      </a:r>
                      <a:r>
                        <a:rPr sz="1800" b="0" kern="0" spc="0" dirty="0">
                          <a:solidFill>
                            <a:srgbClr val="000000">
                              <a:alpha val="100000"/>
                            </a:srgbClr>
                          </a:solidFill>
                          <a:latin typeface="Consolas" panose="020B0609020204030204" pitchFamily="49" charset="0"/>
                          <a:ea typeface="+mn-ea"/>
                          <a:cs typeface="Courier New" panose="02070309020205020404"/>
                        </a:rPr>
                        <a:t>cout</a:t>
                      </a:r>
                      <a:r>
                        <a:rPr sz="1800" b="0" kern="0" spc="10" dirty="0">
                          <a:solidFill>
                            <a:srgbClr val="000000">
                              <a:alpha val="100000"/>
                            </a:srgbClr>
                          </a:solidFill>
                          <a:latin typeface="Consolas" panose="020B0609020204030204" pitchFamily="49" charset="0"/>
                          <a:ea typeface="+mn-ea"/>
                          <a:cs typeface="Courier New" panose="02070309020205020404"/>
                        </a:rPr>
                        <a:t>&lt;&lt;</a:t>
                      </a:r>
                      <a:r>
                        <a:rPr sz="1800" b="0" kern="0" spc="10" dirty="0">
                          <a:solidFill>
                            <a:srgbClr val="BA0011">
                              <a:alpha val="100000"/>
                            </a:srgbClr>
                          </a:solidFill>
                          <a:latin typeface="Consolas" panose="020B0609020204030204" pitchFamily="49" charset="0"/>
                          <a:ea typeface="+mn-ea"/>
                          <a:cs typeface="Courier New" panose="02070309020205020404"/>
                        </a:rPr>
                        <a:t>"C"</a:t>
                      </a:r>
                      <a:r>
                        <a:rPr sz="1800" b="0" kern="0" spc="10" dirty="0">
                          <a:solidFill>
                            <a:srgbClr val="000000">
                              <a:alpha val="100000"/>
                            </a:srgbClr>
                          </a:solidFill>
                          <a:latin typeface="Consolas" panose="020B0609020204030204" pitchFamily="49" charset="0"/>
                          <a:ea typeface="+mn-ea"/>
                          <a:cs typeface="Courier New" panose="02070309020205020404"/>
                        </a:rPr>
                        <a:t>;</a:t>
                      </a:r>
                      <a:r>
                        <a:rPr sz="1800" b="0" kern="0" spc="280" dirty="0">
                          <a:solidFill>
                            <a:srgbClr val="000000">
                              <a:alpha val="100000"/>
                            </a:srgbClr>
                          </a:solidFill>
                          <a:latin typeface="Consolas" panose="020B0609020204030204" pitchFamily="49" charset="0"/>
                          <a:ea typeface="+mn-ea"/>
                          <a:cs typeface="Courier New" panose="02070309020205020404"/>
                        </a:rPr>
                        <a:t> </a:t>
                      </a:r>
                      <a:r>
                        <a:rPr sz="1800" b="0" kern="0" spc="10" dirty="0">
                          <a:solidFill>
                            <a:srgbClr val="000000">
                              <a:alpha val="100000"/>
                            </a:srgbClr>
                          </a:solidFill>
                          <a:latin typeface="Consolas" panose="020B0609020204030204" pitchFamily="49" charset="0"/>
                          <a:ea typeface="+mn-ea"/>
                          <a:cs typeface="Courier New" panose="02070309020205020404"/>
                        </a:rPr>
                        <a:t>}</a:t>
                      </a:r>
                      <a:endParaRPr lang="en-US" altLang="en-US" sz="1800" b="0" dirty="0">
                        <a:latin typeface="Consolas" panose="020B0609020204030204" pitchFamily="49" charset="0"/>
                        <a:ea typeface="+mn-ea"/>
                      </a:endParaRPr>
                    </a:p>
                    <a:p>
                      <a:pPr marL="133985" algn="l" rtl="0" eaLnBrk="0">
                        <a:lnSpc>
                          <a:spcPct val="102000"/>
                        </a:lnSpc>
                        <a:spcBef>
                          <a:spcPts val="10"/>
                        </a:spcBef>
                      </a:pPr>
                      <a:r>
                        <a:rPr sz="1800" b="0" kern="0" spc="0" dirty="0">
                          <a:solidFill>
                            <a:srgbClr val="B40062">
                              <a:alpha val="100000"/>
                            </a:srgbClr>
                          </a:solidFill>
                          <a:latin typeface="Consolas" panose="020B0609020204030204" pitchFamily="49" charset="0"/>
                          <a:ea typeface="+mn-ea"/>
                          <a:cs typeface="Courier New" panose="02070309020205020404"/>
                        </a:rPr>
                        <a:t>if</a:t>
                      </a:r>
                      <a:r>
                        <a:rPr sz="1800" b="0" kern="0" spc="0" dirty="0">
                          <a:solidFill>
                            <a:srgbClr val="000000">
                              <a:alpha val="100000"/>
                            </a:srgbClr>
                          </a:solidFill>
                          <a:latin typeface="Consolas" panose="020B0609020204030204" pitchFamily="49" charset="0"/>
                          <a:ea typeface="+mn-ea"/>
                          <a:cs typeface="Courier New" panose="02070309020205020404"/>
                        </a:rPr>
                        <a:t>(n</a:t>
                      </a:r>
                      <a:r>
                        <a:rPr sz="1800" b="0" kern="0" spc="0" dirty="0">
                          <a:solidFill>
                            <a:srgbClr val="000000">
                              <a:alpha val="100000"/>
                            </a:srgbClr>
                          </a:solidFill>
                          <a:latin typeface="Consolas" panose="020B0609020204030204" pitchFamily="49" charset="0"/>
                          <a:ea typeface="+mn-ea"/>
                          <a:cs typeface="微软雅黑" panose="020B0503020204020204" charset="-122"/>
                        </a:rPr>
                        <a:t>是</a:t>
                      </a:r>
                      <a:r>
                        <a:rPr sz="1800" b="0" kern="0" spc="0" dirty="0">
                          <a:solidFill>
                            <a:srgbClr val="000BFF">
                              <a:alpha val="100000"/>
                            </a:srgbClr>
                          </a:solidFill>
                          <a:latin typeface="Consolas" panose="020B0609020204030204" pitchFamily="49" charset="0"/>
                          <a:ea typeface="+mn-ea"/>
                          <a:cs typeface="Courier New" panose="02070309020205020404"/>
                        </a:rPr>
                        <a:t>3</a:t>
                      </a:r>
                      <a:r>
                        <a:rPr sz="1800" b="0" kern="0" spc="0" dirty="0">
                          <a:solidFill>
                            <a:srgbClr val="000000">
                              <a:alpha val="100000"/>
                            </a:srgbClr>
                          </a:solidFill>
                          <a:latin typeface="Consolas" panose="020B0609020204030204" pitchFamily="49" charset="0"/>
                          <a:ea typeface="+mn-ea"/>
                          <a:cs typeface="微软雅黑" panose="020B0503020204020204" charset="-122"/>
                        </a:rPr>
                        <a:t>的倍数</a:t>
                      </a:r>
                      <a:r>
                        <a:rPr sz="1800" b="0" kern="0" spc="0" dirty="0">
                          <a:solidFill>
                            <a:srgbClr val="000000">
                              <a:alpha val="100000"/>
                            </a:srgbClr>
                          </a:solidFill>
                          <a:latin typeface="Consolas" panose="020B0609020204030204" pitchFamily="49" charset="0"/>
                          <a:ea typeface="+mn-ea"/>
                          <a:cs typeface="Courier New" panose="02070309020205020404"/>
                        </a:rPr>
                        <a:t>){ cout&lt;&lt;</a:t>
                      </a:r>
                      <a:r>
                        <a:rPr sz="1800" b="0" kern="0" spc="-10" dirty="0">
                          <a:solidFill>
                            <a:srgbClr val="BA0011">
                              <a:alpha val="100000"/>
                            </a:srgbClr>
                          </a:solidFill>
                          <a:latin typeface="Consolas" panose="020B0609020204030204" pitchFamily="49" charset="0"/>
                          <a:ea typeface="+mn-ea"/>
                          <a:cs typeface="Courier New" panose="02070309020205020404"/>
                        </a:rPr>
                        <a:t>"D"</a:t>
                      </a:r>
                      <a:r>
                        <a:rPr sz="1800" b="0" kern="0" spc="-10" dirty="0">
                          <a:solidFill>
                            <a:srgbClr val="000000">
                              <a:alpha val="100000"/>
                            </a:srgbClr>
                          </a:solidFill>
                          <a:latin typeface="Consolas" panose="020B0609020204030204" pitchFamily="49" charset="0"/>
                          <a:ea typeface="+mn-ea"/>
                          <a:cs typeface="Courier New" panose="02070309020205020404"/>
                        </a:rPr>
                        <a:t>;}        </a:t>
                      </a:r>
                      <a:endParaRPr lang="en-US" sz="1800" b="0" kern="0" spc="-10" dirty="0">
                        <a:solidFill>
                          <a:srgbClr val="000000">
                            <a:alpha val="100000"/>
                          </a:srgbClr>
                        </a:solidFill>
                        <a:latin typeface="Consolas" panose="020B0609020204030204" pitchFamily="49" charset="0"/>
                        <a:ea typeface="+mn-ea"/>
                        <a:cs typeface="Courier New" panose="02070309020205020404"/>
                      </a:endParaRPr>
                    </a:p>
                    <a:p>
                      <a:pPr marL="133985" algn="l" rtl="0" eaLnBrk="0">
                        <a:lnSpc>
                          <a:spcPct val="102000"/>
                        </a:lnSpc>
                        <a:spcBef>
                          <a:spcPts val="10"/>
                        </a:spcBef>
                      </a:pPr>
                      <a:r>
                        <a:rPr sz="1800" b="0" kern="0" spc="0" dirty="0">
                          <a:solidFill>
                            <a:srgbClr val="B40062">
                              <a:alpha val="100000"/>
                            </a:srgbClr>
                          </a:solidFill>
                          <a:latin typeface="Consolas" panose="020B0609020204030204" pitchFamily="49" charset="0"/>
                          <a:ea typeface="+mn-ea"/>
                          <a:cs typeface="Courier New" panose="02070309020205020404"/>
                        </a:rPr>
                        <a:t>if</a:t>
                      </a:r>
                      <a:r>
                        <a:rPr sz="1800" b="0" kern="0" spc="0" dirty="0">
                          <a:solidFill>
                            <a:srgbClr val="000000">
                              <a:alpha val="100000"/>
                            </a:srgbClr>
                          </a:solidFill>
                          <a:latin typeface="Consolas" panose="020B0609020204030204" pitchFamily="49" charset="0"/>
                          <a:ea typeface="+mn-ea"/>
                          <a:cs typeface="Courier New" panose="02070309020205020404"/>
                        </a:rPr>
                        <a:t>(n</a:t>
                      </a:r>
                      <a:r>
                        <a:rPr sz="1800" b="0" kern="0" spc="0" dirty="0">
                          <a:solidFill>
                            <a:srgbClr val="000000">
                              <a:alpha val="100000"/>
                            </a:srgbClr>
                          </a:solidFill>
                          <a:latin typeface="Consolas" panose="020B0609020204030204" pitchFamily="49" charset="0"/>
                          <a:ea typeface="+mn-ea"/>
                          <a:cs typeface="微软雅黑" panose="020B0503020204020204" charset="-122"/>
                        </a:rPr>
                        <a:t>是</a:t>
                      </a:r>
                      <a:r>
                        <a:rPr sz="1800" b="0" kern="0" spc="0" dirty="0">
                          <a:solidFill>
                            <a:srgbClr val="000BFF">
                              <a:alpha val="100000"/>
                            </a:srgbClr>
                          </a:solidFill>
                          <a:latin typeface="Consolas" panose="020B0609020204030204" pitchFamily="49" charset="0"/>
                          <a:ea typeface="+mn-ea"/>
                          <a:cs typeface="Courier New" panose="02070309020205020404"/>
                        </a:rPr>
                        <a:t>8</a:t>
                      </a:r>
                      <a:r>
                        <a:rPr sz="1800" b="0" kern="0" spc="0" dirty="0">
                          <a:solidFill>
                            <a:srgbClr val="000000">
                              <a:alpha val="100000"/>
                            </a:srgbClr>
                          </a:solidFill>
                          <a:latin typeface="Consolas" panose="020B0609020204030204" pitchFamily="49" charset="0"/>
                          <a:ea typeface="+mn-ea"/>
                          <a:cs typeface="微软雅黑" panose="020B0503020204020204" charset="-122"/>
                        </a:rPr>
                        <a:t>的因数</a:t>
                      </a:r>
                      <a:r>
                        <a:rPr sz="1800" b="0" kern="0" spc="0" dirty="0">
                          <a:solidFill>
                            <a:srgbClr val="000000">
                              <a:alpha val="100000"/>
                            </a:srgbClr>
                          </a:solidFill>
                          <a:latin typeface="Consolas" panose="020B0609020204030204" pitchFamily="49" charset="0"/>
                          <a:ea typeface="+mn-ea"/>
                          <a:cs typeface="Courier New" panose="02070309020205020404"/>
                        </a:rPr>
                        <a:t>){ cout&lt;&lt;</a:t>
                      </a:r>
                      <a:r>
                        <a:rPr sz="1800" b="0" kern="0" spc="0" dirty="0">
                          <a:solidFill>
                            <a:srgbClr val="BA0011">
                              <a:alpha val="100000"/>
                            </a:srgbClr>
                          </a:solidFill>
                          <a:latin typeface="Consolas" panose="020B0609020204030204" pitchFamily="49" charset="0"/>
                          <a:ea typeface="+mn-ea"/>
                          <a:cs typeface="Courier New" panose="02070309020205020404"/>
                        </a:rPr>
                        <a:t>"E"</a:t>
                      </a:r>
                      <a:r>
                        <a:rPr sz="1800" b="0" kern="0" spc="0" dirty="0">
                          <a:solidFill>
                            <a:srgbClr val="000000">
                              <a:alpha val="100000"/>
                            </a:srgbClr>
                          </a:solidFill>
                          <a:latin typeface="Consolas" panose="020B0609020204030204" pitchFamily="49" charset="0"/>
                          <a:ea typeface="+mn-ea"/>
                          <a:cs typeface="Courier New" panose="02070309020205020404"/>
                        </a:rPr>
                        <a:t>;</a:t>
                      </a:r>
                      <a:r>
                        <a:rPr sz="1800" b="0" kern="0" spc="300" dirty="0">
                          <a:solidFill>
                            <a:srgbClr val="000000">
                              <a:alpha val="100000"/>
                            </a:srgbClr>
                          </a:solidFill>
                          <a:latin typeface="Consolas" panose="020B0609020204030204" pitchFamily="49" charset="0"/>
                          <a:ea typeface="+mn-ea"/>
                          <a:cs typeface="Courier New" panose="02070309020205020404"/>
                        </a:rPr>
                        <a:t> </a:t>
                      </a:r>
                      <a:r>
                        <a:rPr sz="1800" b="0" kern="0" spc="0" dirty="0">
                          <a:solidFill>
                            <a:srgbClr val="000000">
                              <a:alpha val="100000"/>
                            </a:srgbClr>
                          </a:solidFill>
                          <a:latin typeface="Consolas" panose="020B0609020204030204" pitchFamily="49" charset="0"/>
                          <a:ea typeface="+mn-ea"/>
                          <a:cs typeface="Courier New" panose="02070309020205020404"/>
                        </a:rPr>
                        <a:t>}</a:t>
                      </a:r>
                      <a:endParaRPr lang="en-US" altLang="en-US" sz="1800" b="0" dirty="0">
                        <a:latin typeface="Consolas" panose="020B0609020204030204" pitchFamily="49" charset="0"/>
                        <a:ea typeface="+mn-ea"/>
                      </a:endParaRPr>
                    </a:p>
                    <a:p>
                      <a:pPr marL="133985" algn="l" rtl="0" eaLnBrk="0">
                        <a:lnSpc>
                          <a:spcPts val="2410"/>
                        </a:lnSpc>
                      </a:pPr>
                      <a:r>
                        <a:rPr sz="1800" b="0" kern="0" spc="0" dirty="0">
                          <a:solidFill>
                            <a:srgbClr val="B40062">
                              <a:alpha val="100000"/>
                            </a:srgbClr>
                          </a:solidFill>
                          <a:latin typeface="Consolas" panose="020B0609020204030204" pitchFamily="49" charset="0"/>
                          <a:ea typeface="+mn-ea"/>
                          <a:cs typeface="Courier New" panose="02070309020205020404"/>
                        </a:rPr>
                        <a:t>if</a:t>
                      </a:r>
                      <a:r>
                        <a:rPr sz="1800" b="0" kern="0" spc="20" dirty="0">
                          <a:solidFill>
                            <a:srgbClr val="000000">
                              <a:alpha val="100000"/>
                            </a:srgbClr>
                          </a:solidFill>
                          <a:latin typeface="Consolas" panose="020B0609020204030204" pitchFamily="49" charset="0"/>
                          <a:ea typeface="+mn-ea"/>
                          <a:cs typeface="Courier New" panose="02070309020205020404"/>
                        </a:rPr>
                        <a:t>(n</a:t>
                      </a:r>
                      <a:r>
                        <a:rPr sz="1800" b="0" kern="0" spc="20" dirty="0">
                          <a:solidFill>
                            <a:srgbClr val="000000">
                              <a:alpha val="100000"/>
                            </a:srgbClr>
                          </a:solidFill>
                          <a:latin typeface="Consolas" panose="020B0609020204030204" pitchFamily="49" charset="0"/>
                          <a:ea typeface="+mn-ea"/>
                          <a:cs typeface="微软雅黑" panose="020B0503020204020204" charset="-122"/>
                        </a:rPr>
                        <a:t>是</a:t>
                      </a:r>
                      <a:r>
                        <a:rPr sz="1800" b="0" kern="0" spc="20" dirty="0">
                          <a:solidFill>
                            <a:srgbClr val="000BFF">
                              <a:alpha val="100000"/>
                            </a:srgbClr>
                          </a:solidFill>
                          <a:latin typeface="Consolas" panose="020B0609020204030204" pitchFamily="49" charset="0"/>
                          <a:ea typeface="+mn-ea"/>
                          <a:cs typeface="Courier New" panose="02070309020205020404"/>
                        </a:rPr>
                        <a:t>5</a:t>
                      </a:r>
                      <a:r>
                        <a:rPr sz="1800" b="0" kern="0" spc="20" dirty="0">
                          <a:solidFill>
                            <a:srgbClr val="000000">
                              <a:alpha val="100000"/>
                            </a:srgbClr>
                          </a:solidFill>
                          <a:latin typeface="Consolas" panose="020B0609020204030204" pitchFamily="49" charset="0"/>
                          <a:ea typeface="+mn-ea"/>
                          <a:cs typeface="微软雅黑" panose="020B0503020204020204" charset="-122"/>
                        </a:rPr>
                        <a:t>～</a:t>
                      </a:r>
                      <a:r>
                        <a:rPr sz="1800" b="0" kern="0" spc="20" dirty="0">
                          <a:solidFill>
                            <a:srgbClr val="000BFF">
                              <a:alpha val="100000"/>
                            </a:srgbClr>
                          </a:solidFill>
                          <a:latin typeface="Consolas" panose="020B0609020204030204" pitchFamily="49" charset="0"/>
                          <a:ea typeface="+mn-ea"/>
                          <a:cs typeface="Courier New" panose="02070309020205020404"/>
                        </a:rPr>
                        <a:t>10</a:t>
                      </a:r>
                      <a:r>
                        <a:rPr sz="1800" b="0" kern="0" spc="20" dirty="0">
                          <a:solidFill>
                            <a:srgbClr val="000000">
                              <a:alpha val="100000"/>
                            </a:srgbClr>
                          </a:solidFill>
                          <a:latin typeface="Consolas" panose="020B0609020204030204" pitchFamily="49" charset="0"/>
                          <a:ea typeface="+mn-ea"/>
                          <a:cs typeface="微软雅黑" panose="020B0503020204020204" charset="-122"/>
                        </a:rPr>
                        <a:t>之间</a:t>
                      </a:r>
                      <a:r>
                        <a:rPr sz="1800" b="0" kern="0" spc="20" dirty="0">
                          <a:solidFill>
                            <a:srgbClr val="000000">
                              <a:alpha val="100000"/>
                            </a:srgbClr>
                          </a:solidFill>
                          <a:latin typeface="Consolas" panose="020B0609020204030204" pitchFamily="49" charset="0"/>
                          <a:ea typeface="+mn-ea"/>
                          <a:cs typeface="Courier New" panose="02070309020205020404"/>
                        </a:rPr>
                        <a:t>){</a:t>
                      </a:r>
                      <a:r>
                        <a:rPr sz="1800" b="0" kern="0" spc="10" dirty="0">
                          <a:solidFill>
                            <a:srgbClr val="000000">
                              <a:alpha val="100000"/>
                            </a:srgbClr>
                          </a:solidFill>
                          <a:latin typeface="Consolas" panose="020B0609020204030204" pitchFamily="49" charset="0"/>
                          <a:ea typeface="+mn-ea"/>
                          <a:cs typeface="Courier New" panose="02070309020205020404"/>
                        </a:rPr>
                        <a:t> </a:t>
                      </a:r>
                      <a:r>
                        <a:rPr sz="1800" b="0" kern="0" spc="0" dirty="0">
                          <a:solidFill>
                            <a:srgbClr val="000000">
                              <a:alpha val="100000"/>
                            </a:srgbClr>
                          </a:solidFill>
                          <a:latin typeface="Consolas" panose="020B0609020204030204" pitchFamily="49" charset="0"/>
                          <a:ea typeface="+mn-ea"/>
                          <a:cs typeface="Courier New" panose="02070309020205020404"/>
                        </a:rPr>
                        <a:t>cout</a:t>
                      </a:r>
                      <a:r>
                        <a:rPr sz="1800" b="0" kern="0" spc="10" dirty="0">
                          <a:solidFill>
                            <a:srgbClr val="000000">
                              <a:alpha val="100000"/>
                            </a:srgbClr>
                          </a:solidFill>
                          <a:latin typeface="Consolas" panose="020B0609020204030204" pitchFamily="49" charset="0"/>
                          <a:ea typeface="+mn-ea"/>
                          <a:cs typeface="Courier New" panose="02070309020205020404"/>
                        </a:rPr>
                        <a:t>&lt;&lt;</a:t>
                      </a:r>
                      <a:r>
                        <a:rPr sz="1800" b="0" kern="0" spc="10" dirty="0">
                          <a:solidFill>
                            <a:srgbClr val="BA0011">
                              <a:alpha val="100000"/>
                            </a:srgbClr>
                          </a:solidFill>
                          <a:latin typeface="Consolas" panose="020B0609020204030204" pitchFamily="49" charset="0"/>
                          <a:ea typeface="+mn-ea"/>
                          <a:cs typeface="Courier New" panose="02070309020205020404"/>
                        </a:rPr>
                        <a:t>"F"</a:t>
                      </a:r>
                      <a:r>
                        <a:rPr sz="1800" b="0" kern="0" spc="10" dirty="0">
                          <a:solidFill>
                            <a:srgbClr val="000000">
                              <a:alpha val="100000"/>
                            </a:srgbClr>
                          </a:solidFill>
                          <a:latin typeface="Consolas" panose="020B0609020204030204" pitchFamily="49" charset="0"/>
                          <a:ea typeface="+mn-ea"/>
                          <a:cs typeface="Courier New" panose="02070309020205020404"/>
                        </a:rPr>
                        <a:t>;</a:t>
                      </a:r>
                      <a:r>
                        <a:rPr sz="1800" b="0" kern="0" spc="220" dirty="0">
                          <a:solidFill>
                            <a:srgbClr val="000000">
                              <a:alpha val="100000"/>
                            </a:srgbClr>
                          </a:solidFill>
                          <a:latin typeface="Consolas" panose="020B0609020204030204" pitchFamily="49" charset="0"/>
                          <a:ea typeface="+mn-ea"/>
                          <a:cs typeface="Courier New" panose="02070309020205020404"/>
                        </a:rPr>
                        <a:t> </a:t>
                      </a:r>
                      <a:r>
                        <a:rPr sz="1800" b="0" kern="0" spc="10" dirty="0">
                          <a:solidFill>
                            <a:srgbClr val="000000">
                              <a:alpha val="100000"/>
                            </a:srgbClr>
                          </a:solidFill>
                          <a:latin typeface="Consolas" panose="020B0609020204030204" pitchFamily="49" charset="0"/>
                          <a:ea typeface="+mn-ea"/>
                          <a:cs typeface="Courier New" panose="02070309020205020404"/>
                        </a:rPr>
                        <a:t>}</a:t>
                      </a:r>
                      <a:endParaRPr lang="en-US" altLang="en-US" sz="1800" b="0" dirty="0">
                        <a:latin typeface="Consolas" panose="020B0609020204030204" pitchFamily="49" charset="0"/>
                        <a:ea typeface="+mn-ea"/>
                      </a:endParaRPr>
                    </a:p>
                  </a:txBody>
                  <a:tcPr marL="0" marR="0" marT="0" marB="0">
                    <a:lnL w="28575" cap="flat" cmpd="sng" algn="ctr">
                      <a:solidFill>
                        <a:srgbClr val="548235"/>
                      </a:solidFill>
                      <a:prstDash val="solid"/>
                      <a:round/>
                      <a:headEnd type="none" w="med" len="med"/>
                      <a:tailEnd type="none" w="med" len="med"/>
                    </a:lnL>
                    <a:lnR w="28575" cap="flat" cmpd="sng" algn="ctr">
                      <a:solidFill>
                        <a:srgbClr val="548235"/>
                      </a:solidFill>
                      <a:prstDash val="solid"/>
                      <a:round/>
                      <a:headEnd type="none" w="med" len="med"/>
                      <a:tailEnd type="none" w="med" len="med"/>
                    </a:lnR>
                    <a:lnT w="28575" cap="flat" cmpd="sng" algn="ctr">
                      <a:solidFill>
                        <a:srgbClr val="548235"/>
                      </a:solidFill>
                      <a:prstDash val="solid"/>
                      <a:round/>
                      <a:headEnd type="none" w="med" len="med"/>
                      <a:tailEnd type="none" w="med" len="med"/>
                    </a:lnT>
                    <a:lnB w="28575" cap="flat" cmpd="sng" algn="ctr">
                      <a:solidFill>
                        <a:srgbClr val="548235"/>
                      </a:solidFill>
                      <a:prstDash val="solid"/>
                      <a:round/>
                      <a:headEnd type="none" w="med" len="med"/>
                      <a:tailEnd type="none" w="med" len="med"/>
                    </a:lnB>
                    <a:solidFill>
                      <a:srgbClr val="E2F0D9"/>
                    </a:solidFill>
                  </a:tcPr>
                </a:tc>
                <a:extLst>
                  <a:ext uri="{0D108BD9-81ED-4DB2-BD59-A6C34878D82A}">
                    <a16:rowId xmlns:a16="http://schemas.microsoft.com/office/drawing/2014/main" val="10000"/>
                  </a:ext>
                </a:extLst>
              </a:tr>
            </a:tbl>
          </a:graphicData>
        </a:graphic>
      </p:graphicFrame>
      <p:pic>
        <p:nvPicPr>
          <p:cNvPr id="2" name="图片 1"/>
          <p:cNvPicPr>
            <a:picLocks noChangeAspect="1"/>
          </p:cNvPicPr>
          <p:nvPr/>
        </p:nvPicPr>
        <p:blipFill>
          <a:blip r:embed="rId2"/>
          <a:stretch>
            <a:fillRect/>
          </a:stretch>
        </p:blipFill>
        <p:spPr>
          <a:xfrm>
            <a:off x="1371600" y="1225550"/>
            <a:ext cx="2895600" cy="3270250"/>
          </a:xfrm>
          <a:prstGeom prst="rect">
            <a:avLst/>
          </a:prstGeom>
        </p:spPr>
      </p:pic>
      <p:pic>
        <p:nvPicPr>
          <p:cNvPr id="3" name="图片 2"/>
          <p:cNvPicPr>
            <a:picLocks noChangeAspect="1"/>
          </p:cNvPicPr>
          <p:nvPr/>
        </p:nvPicPr>
        <p:blipFill>
          <a:blip r:embed="rId3"/>
          <a:stretch>
            <a:fillRect/>
          </a:stretch>
        </p:blipFill>
        <p:spPr>
          <a:xfrm>
            <a:off x="5715000" y="1235077"/>
            <a:ext cx="5334000" cy="3184523"/>
          </a:xfrm>
          <a:prstGeom prst="rect">
            <a:avLst/>
          </a:prstGeom>
        </p:spPr>
      </p:pic>
      <p:sp>
        <p:nvSpPr>
          <p:cNvPr id="7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矩形 3">
            <a:extLst>
              <a:ext uri="{FF2B5EF4-FFF2-40B4-BE49-F238E27FC236}">
                <a16:creationId xmlns:a16="http://schemas.microsoft.com/office/drawing/2014/main" id="{5B58D587-0ED8-AA05-5E5C-0802CE0D0F39}"/>
              </a:ext>
            </a:extLst>
          </p:cNvPr>
          <p:cNvSpPr/>
          <p:nvPr/>
        </p:nvSpPr>
        <p:spPr>
          <a:xfrm>
            <a:off x="4953000" y="581382"/>
            <a:ext cx="4191000" cy="585738"/>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t>判断一下哪种写法是正确的？</a:t>
            </a:r>
            <a:endParaRPr lang="en-US" altLang="zh-CN" sz="2400" b="1" dirty="0"/>
          </a:p>
        </p:txBody>
      </p:sp>
    </p:spTree>
    <p:extLst>
      <p:ext uri="{BB962C8B-B14F-4D97-AF65-F5344CB8AC3E}">
        <p14:creationId xmlns:p14="http://schemas.microsoft.com/office/powerpoint/2010/main" val="21623026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rect"/>
          <p:cNvSpPr/>
          <p:nvPr/>
        </p:nvSpPr>
        <p:spPr>
          <a:xfrm>
            <a:off x="9404979" y="3424931"/>
            <a:ext cx="793143" cy="490330"/>
          </a:xfrm>
          <a:prstGeom prst="rect">
            <a:avLst/>
          </a:prstGeom>
          <a:solidFill>
            <a:srgbClr val="2E74B6">
              <a:alpha val="100000"/>
            </a:srgbClr>
          </a:solidFill>
          <a:ln cap="flat">
            <a:noFill/>
            <a:prstDash val="solid"/>
            <a:miter lim="0"/>
          </a:ln>
        </p:spPr>
        <p:txBody>
          <a:bodyPr rtlCol="0"/>
          <a:lstStyle/>
          <a:p>
            <a:pPr algn="ctr"/>
            <a:endParaRPr lang="zh-CN" altLang="en-US"/>
          </a:p>
        </p:txBody>
      </p:sp>
      <p:sp>
        <p:nvSpPr>
          <p:cNvPr id="762" name="rect"/>
          <p:cNvSpPr/>
          <p:nvPr/>
        </p:nvSpPr>
        <p:spPr>
          <a:xfrm>
            <a:off x="9404979" y="2667000"/>
            <a:ext cx="793143" cy="491337"/>
          </a:xfrm>
          <a:prstGeom prst="rect">
            <a:avLst/>
          </a:prstGeom>
          <a:solidFill>
            <a:srgbClr val="2E74B6">
              <a:alpha val="100000"/>
            </a:srgbClr>
          </a:solidFill>
          <a:ln cap="flat">
            <a:noFill/>
            <a:prstDash val="solid"/>
            <a:miter lim="0"/>
          </a:ln>
        </p:spPr>
        <p:txBody>
          <a:bodyPr rtlCol="0"/>
          <a:lstStyle/>
          <a:p>
            <a:pPr algn="ctr"/>
            <a:endParaRPr lang="zh-CN" altLang="en-US"/>
          </a:p>
        </p:txBody>
      </p:sp>
      <p:sp>
        <p:nvSpPr>
          <p:cNvPr id="764" name="rect"/>
          <p:cNvSpPr/>
          <p:nvPr/>
        </p:nvSpPr>
        <p:spPr>
          <a:xfrm>
            <a:off x="9410943" y="4808725"/>
            <a:ext cx="790359" cy="490330"/>
          </a:xfrm>
          <a:prstGeom prst="rect">
            <a:avLst/>
          </a:prstGeom>
          <a:solidFill>
            <a:srgbClr val="2E74B6">
              <a:alpha val="100000"/>
            </a:srgbClr>
          </a:solidFill>
          <a:ln cap="flat">
            <a:noFill/>
            <a:prstDash val="solid"/>
            <a:miter lim="0"/>
          </a:ln>
        </p:spPr>
        <p:txBody>
          <a:bodyPr rtlCol="0"/>
          <a:lstStyle/>
          <a:p>
            <a:pPr algn="ctr"/>
            <a:endParaRPr lang="zh-CN" altLang="en-US"/>
          </a:p>
        </p:txBody>
      </p:sp>
      <p:sp>
        <p:nvSpPr>
          <p:cNvPr id="766" name="rect"/>
          <p:cNvSpPr/>
          <p:nvPr/>
        </p:nvSpPr>
        <p:spPr>
          <a:xfrm>
            <a:off x="9388242" y="4822776"/>
            <a:ext cx="760856" cy="461670"/>
          </a:xfrm>
          <a:prstGeom prst="rect">
            <a:avLst/>
          </a:prstGeom>
          <a:solidFill>
            <a:srgbClr val="2E74B6">
              <a:alpha val="100000"/>
            </a:srgbClr>
          </a:solidFill>
          <a:ln cap="flat">
            <a:noFill/>
            <a:prstDash val="solid"/>
            <a:miter lim="0"/>
          </a:ln>
        </p:spPr>
        <p:txBody>
          <a:bodyPr rtlCol="0"/>
          <a:lstStyle/>
          <a:p>
            <a:pPr algn="ctr"/>
            <a:endParaRPr lang="zh-CN" altLang="en-US"/>
          </a:p>
        </p:txBody>
      </p:sp>
      <p:sp>
        <p:nvSpPr>
          <p:cNvPr id="768" name="rect"/>
          <p:cNvSpPr/>
          <p:nvPr/>
        </p:nvSpPr>
        <p:spPr>
          <a:xfrm>
            <a:off x="9410942" y="5570924"/>
            <a:ext cx="790360" cy="492980"/>
          </a:xfrm>
          <a:prstGeom prst="rect">
            <a:avLst/>
          </a:prstGeom>
          <a:solidFill>
            <a:srgbClr val="2E74B6">
              <a:alpha val="100000"/>
            </a:srgbClr>
          </a:solidFill>
          <a:ln cap="flat">
            <a:noFill/>
            <a:prstDash val="solid"/>
            <a:miter lim="0"/>
          </a:ln>
        </p:spPr>
        <p:txBody>
          <a:bodyPr rtlCol="0"/>
          <a:lstStyle/>
          <a:p>
            <a:pPr algn="ctr"/>
            <a:endParaRPr lang="zh-CN" altLang="en-US"/>
          </a:p>
        </p:txBody>
      </p:sp>
      <p:sp>
        <p:nvSpPr>
          <p:cNvPr id="770" name="rect"/>
          <p:cNvSpPr/>
          <p:nvPr/>
        </p:nvSpPr>
        <p:spPr>
          <a:xfrm>
            <a:off x="9388255" y="5586414"/>
            <a:ext cx="760856" cy="461670"/>
          </a:xfrm>
          <a:prstGeom prst="rect">
            <a:avLst/>
          </a:prstGeom>
          <a:solidFill>
            <a:srgbClr val="2E74B6">
              <a:alpha val="100000"/>
            </a:srgbClr>
          </a:solidFill>
          <a:ln cap="flat">
            <a:noFill/>
            <a:prstDash val="solid"/>
            <a:miter lim="0"/>
          </a:ln>
        </p:spPr>
        <p:txBody>
          <a:bodyPr rtlCol="0"/>
          <a:lstStyle/>
          <a:p>
            <a:pPr algn="ctr"/>
            <a:endParaRPr lang="zh-CN" altLang="en-US"/>
          </a:p>
        </p:txBody>
      </p:sp>
      <p:sp>
        <p:nvSpPr>
          <p:cNvPr id="772" name="rect"/>
          <p:cNvSpPr/>
          <p:nvPr/>
        </p:nvSpPr>
        <p:spPr>
          <a:xfrm>
            <a:off x="9381080" y="2683002"/>
            <a:ext cx="764984" cy="461670"/>
          </a:xfrm>
          <a:prstGeom prst="rect">
            <a:avLst/>
          </a:prstGeom>
          <a:solidFill>
            <a:srgbClr val="2E74B6">
              <a:alpha val="100000"/>
            </a:srgbClr>
          </a:solidFill>
          <a:ln cap="flat">
            <a:noFill/>
            <a:prstDash val="solid"/>
            <a:miter lim="0"/>
          </a:ln>
        </p:spPr>
        <p:txBody>
          <a:bodyPr rtlCol="0"/>
          <a:lstStyle/>
          <a:p>
            <a:pPr algn="ctr"/>
            <a:endParaRPr lang="zh-CN" altLang="en-US"/>
          </a:p>
        </p:txBody>
      </p:sp>
      <p:sp>
        <p:nvSpPr>
          <p:cNvPr id="774" name="rect"/>
          <p:cNvSpPr/>
          <p:nvPr/>
        </p:nvSpPr>
        <p:spPr>
          <a:xfrm>
            <a:off x="9381079" y="3439286"/>
            <a:ext cx="764985" cy="461670"/>
          </a:xfrm>
          <a:prstGeom prst="rect">
            <a:avLst/>
          </a:prstGeom>
          <a:solidFill>
            <a:srgbClr val="2E74B6">
              <a:alpha val="100000"/>
            </a:srgbClr>
          </a:solidFill>
          <a:ln cap="flat">
            <a:noFill/>
            <a:prstDash val="solid"/>
            <a:miter lim="0"/>
          </a:ln>
        </p:spPr>
        <p:txBody>
          <a:bodyPr rtlCol="0"/>
          <a:lstStyle/>
          <a:p>
            <a:pPr algn="ctr"/>
            <a:endParaRPr lang="zh-CN" altLang="en-US"/>
          </a:p>
        </p:txBody>
      </p:sp>
      <p:sp>
        <p:nvSpPr>
          <p:cNvPr id="776" name="textbox 776"/>
          <p:cNvSpPr/>
          <p:nvPr/>
        </p:nvSpPr>
        <p:spPr>
          <a:xfrm>
            <a:off x="8458200" y="2768599"/>
            <a:ext cx="1756410" cy="3248660"/>
          </a:xfrm>
          <a:prstGeom prst="rect">
            <a:avLst/>
          </a:prstGeom>
        </p:spPr>
        <p:txBody>
          <a:bodyPr vert="horz" wrap="square" lIns="0" tIns="0" rIns="0" bIns="0"/>
          <a:lstStyle/>
          <a:p>
            <a:pPr algn="l" rtl="0" eaLnBrk="0">
              <a:lnSpc>
                <a:spcPct val="76000"/>
              </a:lnSpc>
            </a:pPr>
            <a:endParaRPr lang="en-US" altLang="en-US" sz="100" dirty="0"/>
          </a:p>
          <a:p>
            <a:pPr marL="38735" algn="l" rtl="0" eaLnBrk="0">
              <a:lnSpc>
                <a:spcPct val="95000"/>
              </a:lnSpc>
            </a:pPr>
            <a:r>
              <a:rPr sz="1800" b="1" kern="0" spc="-70" dirty="0">
                <a:solidFill>
                  <a:srgbClr val="2E74B6">
                    <a:alpha val="100000"/>
                  </a:srgbClr>
                </a:solidFill>
                <a:latin typeface="微软雅黑" panose="020B0503020204020204" charset="-122"/>
                <a:ea typeface="微软雅黑" panose="020B0503020204020204" charset="-122"/>
                <a:cs typeface="微软雅黑" panose="020B0503020204020204" charset="-122"/>
              </a:rPr>
              <a:t>输入：</a:t>
            </a:r>
            <a:r>
              <a:rPr sz="1800" b="1" kern="0" spc="30" dirty="0">
                <a:solidFill>
                  <a:srgbClr val="2E74B6">
                    <a:alpha val="100000"/>
                  </a:srgbClr>
                </a:solidFill>
                <a:latin typeface="微软雅黑" panose="020B0503020204020204" charset="-122"/>
                <a:ea typeface="微软雅黑" panose="020B0503020204020204" charset="-122"/>
                <a:cs typeface="微软雅黑" panose="020B0503020204020204" charset="-122"/>
              </a:rPr>
              <a:t>     </a:t>
            </a:r>
            <a:r>
              <a:rPr sz="22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3       </a:t>
            </a:r>
            <a:endParaRPr lang="en-US" altLang="en-US" sz="2200" dirty="0"/>
          </a:p>
          <a:p>
            <a:pPr algn="l" rtl="0" eaLnBrk="0">
              <a:lnSpc>
                <a:spcPct val="177000"/>
              </a:lnSpc>
            </a:pPr>
            <a:endParaRPr lang="en-US" altLang="en-US" sz="1000" dirty="0"/>
          </a:p>
          <a:p>
            <a:pPr marL="38735" algn="l" rtl="0" eaLnBrk="0">
              <a:lnSpc>
                <a:spcPts val="3170"/>
              </a:lnSpc>
              <a:spcBef>
                <a:spcPts val="690"/>
              </a:spcBef>
            </a:pPr>
            <a:r>
              <a:rPr sz="2900" b="1" kern="0" spc="-350" baseline="16000" dirty="0">
                <a:solidFill>
                  <a:srgbClr val="2E74B6">
                    <a:alpha val="100000"/>
                  </a:srgbClr>
                </a:solidFill>
                <a:latin typeface="微软雅黑" panose="020B0503020204020204" charset="-122"/>
                <a:ea typeface="微软雅黑" panose="020B0503020204020204" charset="-122"/>
                <a:cs typeface="微软雅黑" panose="020B0503020204020204" charset="-122"/>
              </a:rPr>
              <a:t>输出</a:t>
            </a:r>
            <a:r>
              <a:rPr sz="2900" b="1" kern="0" spc="10" baseline="16000" dirty="0">
                <a:solidFill>
                  <a:srgbClr val="2E74B6">
                    <a:alpha val="100000"/>
                  </a:srgbClr>
                </a:solidFill>
                <a:latin typeface="微软雅黑" panose="020B0503020204020204" charset="-122"/>
                <a:ea typeface="微软雅黑" panose="020B0503020204020204" charset="-122"/>
                <a:cs typeface="微软雅黑" panose="020B0503020204020204" charset="-122"/>
              </a:rPr>
              <a:t>：</a:t>
            </a:r>
            <a:r>
              <a:rPr sz="1800" b="1" kern="0" spc="10" dirty="0">
                <a:solidFill>
                  <a:srgbClr val="2E74B6">
                    <a:alpha val="100000"/>
                  </a:srgbClr>
                </a:solidFill>
                <a:latin typeface="微软雅黑" panose="020B0503020204020204" charset="-122"/>
                <a:ea typeface="微软雅黑" panose="020B0503020204020204" charset="-122"/>
                <a:cs typeface="微软雅黑" panose="020B0503020204020204" charset="-122"/>
              </a:rPr>
              <a:t>     </a:t>
            </a:r>
            <a:r>
              <a:rPr sz="3500" b="1" kern="0" spc="10" baseline="-300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22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endParaRPr lang="en-US" altLang="en-US" sz="2200" dirty="0"/>
          </a:p>
          <a:p>
            <a:pPr algn="l" rtl="0" eaLnBrk="0">
              <a:lnSpc>
                <a:spcPct val="106000"/>
              </a:lnSpc>
            </a:pPr>
            <a:endParaRPr lang="en-US" altLang="en-US" sz="1000" dirty="0"/>
          </a:p>
          <a:p>
            <a:pPr algn="l" rtl="0" eaLnBrk="0">
              <a:lnSpc>
                <a:spcPct val="106000"/>
              </a:lnSpc>
            </a:pPr>
            <a:endParaRPr lang="en-US" altLang="en-US" sz="1000" dirty="0"/>
          </a:p>
          <a:p>
            <a:pPr algn="l" rtl="0" eaLnBrk="0">
              <a:lnSpc>
                <a:spcPct val="107000"/>
              </a:lnSpc>
            </a:pPr>
            <a:endParaRPr lang="en-US" altLang="en-US" sz="1000" dirty="0"/>
          </a:p>
          <a:p>
            <a:pPr algn="l" rtl="0" eaLnBrk="0">
              <a:lnSpc>
                <a:spcPct val="107000"/>
              </a:lnSpc>
            </a:pPr>
            <a:endParaRPr lang="en-US" altLang="en-US" sz="1000" dirty="0"/>
          </a:p>
          <a:p>
            <a:pPr algn="l" rtl="0" eaLnBrk="0">
              <a:lnSpc>
                <a:spcPct val="107000"/>
              </a:lnSpc>
            </a:pPr>
            <a:endParaRPr lang="en-US" altLang="en-US" sz="1000" dirty="0"/>
          </a:p>
          <a:p>
            <a:pPr algn="l" rtl="0" eaLnBrk="0">
              <a:lnSpc>
                <a:spcPct val="107000"/>
              </a:lnSpc>
            </a:pPr>
            <a:endParaRPr lang="en-US" altLang="en-US" sz="1000" dirty="0"/>
          </a:p>
          <a:p>
            <a:pPr marL="12700" algn="l" rtl="0" eaLnBrk="0">
              <a:lnSpc>
                <a:spcPct val="83000"/>
              </a:lnSpc>
              <a:spcBef>
                <a:spcPts val="690"/>
              </a:spcBef>
            </a:pPr>
            <a:r>
              <a:rPr sz="1900" b="1" kern="0" spc="-150" dirty="0">
                <a:solidFill>
                  <a:srgbClr val="2E74B6">
                    <a:alpha val="100000"/>
                  </a:srgbClr>
                </a:solidFill>
                <a:latin typeface="微软雅黑" panose="020B0503020204020204" charset="-122"/>
                <a:ea typeface="微软雅黑" panose="020B0503020204020204" charset="-122"/>
                <a:cs typeface="微软雅黑" panose="020B0503020204020204" charset="-122"/>
              </a:rPr>
              <a:t>输入：</a:t>
            </a:r>
            <a:r>
              <a:rPr sz="1900" b="1" kern="0" spc="50" dirty="0">
                <a:solidFill>
                  <a:srgbClr val="2E74B6">
                    <a:alpha val="100000"/>
                  </a:srgbClr>
                </a:solidFill>
                <a:latin typeface="微软雅黑" panose="020B0503020204020204" charset="-122"/>
                <a:ea typeface="微软雅黑" panose="020B0503020204020204" charset="-122"/>
                <a:cs typeface="微软雅黑" panose="020B0503020204020204" charset="-122"/>
              </a:rPr>
              <a:t>     </a:t>
            </a:r>
            <a:r>
              <a:rPr sz="2300" b="1" kern="0" spc="-150" dirty="0">
                <a:solidFill>
                  <a:srgbClr val="FFFFFF">
                    <a:alpha val="100000"/>
                  </a:srgbClr>
                </a:solidFill>
                <a:latin typeface="微软雅黑" panose="020B0503020204020204" charset="-122"/>
                <a:ea typeface="微软雅黑" panose="020B0503020204020204" charset="-122"/>
                <a:cs typeface="微软雅黑" panose="020B0503020204020204" charset="-122"/>
              </a:rPr>
              <a:t>10</a:t>
            </a:r>
            <a:r>
              <a:rPr sz="2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endParaRPr lang="en-US" altLang="en-US" sz="2300" dirty="0"/>
          </a:p>
          <a:p>
            <a:pPr algn="l" rtl="0" eaLnBrk="0">
              <a:lnSpc>
                <a:spcPct val="198000"/>
              </a:lnSpc>
            </a:pPr>
            <a:endParaRPr lang="en-US" altLang="en-US" sz="1000" dirty="0"/>
          </a:p>
          <a:p>
            <a:pPr algn="l" rtl="0" eaLnBrk="0">
              <a:lnSpc>
                <a:spcPct val="115000"/>
              </a:lnSpc>
            </a:pPr>
            <a:endParaRPr lang="en-US" altLang="en-US" sz="500" dirty="0"/>
          </a:p>
          <a:p>
            <a:pPr marL="12700" algn="l" rtl="0" eaLnBrk="0">
              <a:lnSpc>
                <a:spcPts val="3170"/>
              </a:lnSpc>
            </a:pPr>
            <a:r>
              <a:rPr sz="1900" b="1" kern="0" spc="-360" dirty="0">
                <a:solidFill>
                  <a:srgbClr val="2E74B6">
                    <a:alpha val="100000"/>
                  </a:srgbClr>
                </a:solidFill>
                <a:latin typeface="微软雅黑" panose="020B0503020204020204" charset="-122"/>
                <a:ea typeface="微软雅黑" panose="020B0503020204020204" charset="-122"/>
                <a:cs typeface="微软雅黑" panose="020B0503020204020204" charset="-122"/>
              </a:rPr>
              <a:t>输</a:t>
            </a:r>
            <a:r>
              <a:rPr lang="en-US" sz="1900" b="1" kern="0" spc="-360" dirty="0">
                <a:solidFill>
                  <a:srgbClr val="2E74B6">
                    <a:alpha val="100000"/>
                  </a:srgbClr>
                </a:solidFill>
                <a:latin typeface="微软雅黑" panose="020B0503020204020204" charset="-122"/>
                <a:ea typeface="微软雅黑" panose="020B0503020204020204" charset="-122"/>
                <a:cs typeface="微软雅黑" panose="020B0503020204020204" charset="-122"/>
              </a:rPr>
              <a:t> </a:t>
            </a:r>
            <a:r>
              <a:rPr sz="1900" b="1" kern="0" spc="-360" dirty="0">
                <a:solidFill>
                  <a:srgbClr val="2E74B6">
                    <a:alpha val="100000"/>
                  </a:srgbClr>
                </a:solidFill>
                <a:latin typeface="微软雅黑" panose="020B0503020204020204" charset="-122"/>
                <a:ea typeface="微软雅黑" panose="020B0503020204020204" charset="-122"/>
                <a:cs typeface="微软雅黑" panose="020B0503020204020204" charset="-122"/>
              </a:rPr>
              <a:t>出</a:t>
            </a:r>
            <a:r>
              <a:rPr sz="1900" b="1" kern="0" spc="30" dirty="0">
                <a:solidFill>
                  <a:srgbClr val="2E74B6">
                    <a:alpha val="100000"/>
                  </a:srgbClr>
                </a:solidFill>
                <a:latin typeface="微软雅黑" panose="020B0503020204020204" charset="-122"/>
                <a:ea typeface="微软雅黑" panose="020B0503020204020204" charset="-122"/>
                <a:cs typeface="微软雅黑" panose="020B0503020204020204" charset="-122"/>
              </a:rPr>
              <a:t>：     </a:t>
            </a:r>
            <a:r>
              <a:rPr sz="2300" b="1"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23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endParaRPr lang="en-US" altLang="en-US" sz="2300" dirty="0"/>
          </a:p>
        </p:txBody>
      </p:sp>
      <p:grpSp>
        <p:nvGrpSpPr>
          <p:cNvPr id="12" name="group 12"/>
          <p:cNvGrpSpPr/>
          <p:nvPr/>
        </p:nvGrpSpPr>
        <p:grpSpPr>
          <a:xfrm rot="21600000">
            <a:off x="8688070" y="1219201"/>
            <a:ext cx="1446530" cy="1303655"/>
            <a:chOff x="-25808" y="-15018"/>
            <a:chExt cx="1446530" cy="1303655"/>
          </a:xfrm>
        </p:grpSpPr>
        <p:pic>
          <p:nvPicPr>
            <p:cNvPr id="796" name="picture 796"/>
            <p:cNvPicPr>
              <a:picLocks noChangeAspect="1"/>
            </p:cNvPicPr>
            <p:nvPr/>
          </p:nvPicPr>
          <p:blipFill>
            <a:blip r:embed="rId2"/>
            <a:stretch>
              <a:fillRect/>
            </a:stretch>
          </p:blipFill>
          <p:spPr>
            <a:xfrm rot="21600000">
              <a:off x="0" y="0"/>
              <a:ext cx="1420722" cy="1253104"/>
            </a:xfrm>
            <a:prstGeom prst="rect">
              <a:avLst/>
            </a:prstGeom>
          </p:spPr>
        </p:pic>
        <p:sp>
          <p:nvSpPr>
            <p:cNvPr id="798" name="textbox 798"/>
            <p:cNvSpPr/>
            <p:nvPr/>
          </p:nvSpPr>
          <p:spPr>
            <a:xfrm>
              <a:off x="-25808" y="-15018"/>
              <a:ext cx="1446530" cy="1303655"/>
            </a:xfrm>
            <a:prstGeom prst="rect">
              <a:avLst/>
            </a:prstGeom>
          </p:spPr>
          <p:txBody>
            <a:bodyPr vert="horz" wrap="square" lIns="0" tIns="0" rIns="0" bIns="0"/>
            <a:lstStyle/>
            <a:p>
              <a:pPr algn="l" rtl="0" eaLnBrk="0">
                <a:lnSpc>
                  <a:spcPct val="103000"/>
                </a:lnSpc>
              </a:pPr>
              <a:endParaRPr lang="en-US" altLang="en-US" sz="1000" dirty="0"/>
            </a:p>
            <a:p>
              <a:pPr algn="l" rtl="0" eaLnBrk="0">
                <a:lnSpc>
                  <a:spcPct val="103000"/>
                </a:lnSpc>
              </a:pPr>
              <a:endParaRPr lang="en-US" altLang="en-US" sz="1000" dirty="0"/>
            </a:p>
            <a:p>
              <a:pPr algn="l" rtl="0" eaLnBrk="0">
                <a:lnSpc>
                  <a:spcPct val="9000"/>
                </a:lnSpc>
              </a:pPr>
              <a:endParaRPr lang="en-US" altLang="en-US" sz="100" dirty="0"/>
            </a:p>
            <a:p>
              <a:pPr marL="267335" algn="l" rtl="0" eaLnBrk="0">
                <a:lnSpc>
                  <a:spcPct val="97000"/>
                </a:lnSpc>
              </a:pPr>
              <a:r>
                <a:rPr sz="18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推断程序</a:t>
              </a:r>
              <a:r>
                <a:rPr sz="1800" kern="0" spc="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8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运行结果</a:t>
              </a:r>
              <a:endParaRPr lang="en-US" altLang="en-US" sz="1800" dirty="0"/>
            </a:p>
          </p:txBody>
        </p:sp>
      </p:grpSp>
      <p:pic>
        <p:nvPicPr>
          <p:cNvPr id="2" name="图片 1"/>
          <p:cNvPicPr>
            <a:picLocks noChangeAspect="1"/>
          </p:cNvPicPr>
          <p:nvPr/>
        </p:nvPicPr>
        <p:blipFill>
          <a:blip r:embed="rId3"/>
          <a:stretch>
            <a:fillRect/>
          </a:stretch>
        </p:blipFill>
        <p:spPr>
          <a:xfrm>
            <a:off x="914400" y="1659396"/>
            <a:ext cx="6742949" cy="4593411"/>
          </a:xfrm>
          <a:prstGeom prst="rect">
            <a:avLst/>
          </a:prstGeom>
        </p:spPr>
      </p:pic>
      <p:sp>
        <p:nvSpPr>
          <p:cNvPr id="7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Tree>
    <p:extLst>
      <p:ext uri="{BB962C8B-B14F-4D97-AF65-F5344CB8AC3E}">
        <p14:creationId xmlns:p14="http://schemas.microsoft.com/office/powerpoint/2010/main" val="39934295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24200" y="5943600"/>
            <a:ext cx="5943600" cy="461665"/>
          </a:xfrm>
          <a:prstGeom prst="rect">
            <a:avLst/>
          </a:prstGeom>
          <a:solidFill>
            <a:schemeClr val="accent4">
              <a:lumMod val="20000"/>
              <a:lumOff val="80000"/>
            </a:schemeClr>
          </a:solidFill>
        </p:spPr>
        <p:txBody>
          <a:bodyPr wrap="square">
            <a:spAutoFit/>
          </a:bodyPr>
          <a:lstStyle/>
          <a:p>
            <a:r>
              <a:rPr lang="zh-CN" altLang="en-US" sz="2400" dirty="0">
                <a:latin typeface="Consolas" panose="020B0609020204030204" pitchFamily="49" charset="0"/>
              </a:rPr>
              <a:t>说一说 </a:t>
            </a:r>
            <a:r>
              <a:rPr lang="en-US" altLang="zh-CN" sz="2400" dirty="0">
                <a:latin typeface="Consolas" panose="020B0609020204030204" pitchFamily="49" charset="0"/>
              </a:rPr>
              <a:t>if-if </a:t>
            </a:r>
            <a:r>
              <a:rPr lang="zh-CN" altLang="en-US" sz="2400" dirty="0">
                <a:latin typeface="Consolas" panose="020B0609020204030204" pitchFamily="49" charset="0"/>
              </a:rPr>
              <a:t>与</a:t>
            </a:r>
            <a:r>
              <a:rPr lang="en-US" altLang="zh-CN" sz="2400" dirty="0">
                <a:latin typeface="Consolas" panose="020B0609020204030204" pitchFamily="49" charset="0"/>
              </a:rPr>
              <a:t>if - else if</a:t>
            </a:r>
            <a:r>
              <a:rPr lang="zh-CN" altLang="en-US" sz="2400" dirty="0">
                <a:latin typeface="Consolas" panose="020B0609020204030204" pitchFamily="49" charset="0"/>
              </a:rPr>
              <a:t>的区别</a:t>
            </a:r>
          </a:p>
        </p:txBody>
      </p:sp>
      <p:sp>
        <p:nvSpPr>
          <p:cNvPr id="7"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4" name="文本框 3">
            <a:extLst>
              <a:ext uri="{FF2B5EF4-FFF2-40B4-BE49-F238E27FC236}">
                <a16:creationId xmlns:a16="http://schemas.microsoft.com/office/drawing/2014/main" id="{C64097E2-69FF-4BF6-93D0-D83A5FEF645D}"/>
              </a:ext>
            </a:extLst>
          </p:cNvPr>
          <p:cNvSpPr txBox="1"/>
          <p:nvPr/>
        </p:nvSpPr>
        <p:spPr>
          <a:xfrm>
            <a:off x="990600" y="2654112"/>
            <a:ext cx="1600200" cy="461665"/>
          </a:xfrm>
          <a:prstGeom prst="rect">
            <a:avLst/>
          </a:prstGeom>
          <a:solidFill>
            <a:schemeClr val="accent5">
              <a:lumMod val="20000"/>
              <a:lumOff val="80000"/>
            </a:schemeClr>
          </a:solidFill>
        </p:spPr>
        <p:txBody>
          <a:bodyPr wrap="square">
            <a:spAutoFit/>
          </a:bodyPr>
          <a:lstStyle/>
          <a:p>
            <a:r>
              <a:rPr lang="zh-CN" altLang="en-US" sz="2400" b="1" dirty="0">
                <a:latin typeface="Consolas" panose="020B0609020204030204" pitchFamily="49" charset="0"/>
              </a:rPr>
              <a:t>最终代码：</a:t>
            </a:r>
            <a:endParaRPr lang="en-US" altLang="zh-CN" sz="2400" b="1" dirty="0">
              <a:latin typeface="Consolas" panose="020B0609020204030204" pitchFamily="49" charset="0"/>
            </a:endParaRPr>
          </a:p>
        </p:txBody>
      </p:sp>
      <p:pic>
        <p:nvPicPr>
          <p:cNvPr id="31" name="图片 30">
            <a:extLst>
              <a:ext uri="{FF2B5EF4-FFF2-40B4-BE49-F238E27FC236}">
                <a16:creationId xmlns:a16="http://schemas.microsoft.com/office/drawing/2014/main" id="{AD0690A4-A25F-2EE4-7B8F-3D06DE5C5B24}"/>
              </a:ext>
            </a:extLst>
          </p:cNvPr>
          <p:cNvPicPr>
            <a:picLocks noChangeAspect="1"/>
          </p:cNvPicPr>
          <p:nvPr/>
        </p:nvPicPr>
        <p:blipFill>
          <a:blip r:embed="rId2"/>
          <a:stretch>
            <a:fillRect/>
          </a:stretch>
        </p:blipFill>
        <p:spPr>
          <a:xfrm>
            <a:off x="2768599" y="1264007"/>
            <a:ext cx="6122505" cy="1390105"/>
          </a:xfrm>
          <a:prstGeom prst="rect">
            <a:avLst/>
          </a:prstGeom>
        </p:spPr>
      </p:pic>
      <p:sp>
        <p:nvSpPr>
          <p:cNvPr id="39" name="文本框 38">
            <a:extLst>
              <a:ext uri="{FF2B5EF4-FFF2-40B4-BE49-F238E27FC236}">
                <a16:creationId xmlns:a16="http://schemas.microsoft.com/office/drawing/2014/main" id="{310C3CD4-E5CB-E77B-7FD6-A19D4D4CE358}"/>
              </a:ext>
            </a:extLst>
          </p:cNvPr>
          <p:cNvSpPr txBox="1"/>
          <p:nvPr/>
        </p:nvSpPr>
        <p:spPr>
          <a:xfrm>
            <a:off x="2908852" y="2656895"/>
            <a:ext cx="2844800" cy="317522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n;     </a:t>
            </a:r>
          </a:p>
          <a:p>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&gt;&gt;n;     </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(n%</a:t>
            </a:r>
            <a:r>
              <a:rPr lang="en-US" altLang="zh-CN" dirty="0">
                <a:solidFill>
                  <a:srgbClr val="098658"/>
                </a:solidFill>
                <a:latin typeface="Consolas" panose="020B0609020204030204" pitchFamily="49" charset="0"/>
              </a:rPr>
              <a:t>2</a:t>
            </a:r>
            <a:r>
              <a:rPr lang="en-US" altLang="zh-CN" dirty="0">
                <a:solidFill>
                  <a:srgbClr val="000000"/>
                </a:solidFill>
                <a:latin typeface="Consolas" panose="020B0609020204030204" pitchFamily="49" charset="0"/>
              </a:rPr>
              <a:t>==</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&lt;&lt;</a:t>
            </a:r>
            <a:r>
              <a:rPr lang="en-US" altLang="zh-CN" dirty="0">
                <a:solidFill>
                  <a:srgbClr val="A31515"/>
                </a:solidFill>
                <a:latin typeface="Consolas" panose="020B0609020204030204" pitchFamily="49" charset="0"/>
              </a:rPr>
              <a:t>"A"</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(n&lt;</a:t>
            </a:r>
            <a:r>
              <a:rPr lang="en-US" altLang="zh-CN" dirty="0">
                <a:solidFill>
                  <a:srgbClr val="098658"/>
                </a:solidFill>
                <a:latin typeface="Consolas" panose="020B0609020204030204" pitchFamily="49" charset="0"/>
              </a:rPr>
              <a:t>4</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&lt;&lt;</a:t>
            </a:r>
            <a:r>
              <a:rPr lang="en-US" altLang="zh-CN" dirty="0">
                <a:solidFill>
                  <a:srgbClr val="A31515"/>
                </a:solidFill>
                <a:latin typeface="Consolas" panose="020B0609020204030204" pitchFamily="49" charset="0"/>
              </a:rPr>
              <a:t>"B"</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(n!=</a:t>
            </a:r>
            <a:r>
              <a:rPr lang="en-US" altLang="zh-CN" dirty="0">
                <a:solidFill>
                  <a:srgbClr val="098658"/>
                </a:solidFill>
                <a:latin typeface="Consolas" panose="020B0609020204030204" pitchFamily="49" charset="0"/>
              </a:rPr>
              <a:t>6</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&lt;&lt;</a:t>
            </a:r>
            <a:r>
              <a:rPr lang="en-US" altLang="zh-CN" dirty="0">
                <a:solidFill>
                  <a:srgbClr val="A31515"/>
                </a:solidFill>
                <a:latin typeface="Consolas" panose="020B0609020204030204" pitchFamily="49" charset="0"/>
              </a:rPr>
              <a:t>"C"</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40" name="文本框 39">
            <a:extLst>
              <a:ext uri="{FF2B5EF4-FFF2-40B4-BE49-F238E27FC236}">
                <a16:creationId xmlns:a16="http://schemas.microsoft.com/office/drawing/2014/main" id="{217A9538-8124-2986-93DF-610E6C977A60}"/>
              </a:ext>
            </a:extLst>
          </p:cNvPr>
          <p:cNvSpPr txBox="1"/>
          <p:nvPr/>
        </p:nvSpPr>
        <p:spPr>
          <a:xfrm>
            <a:off x="6400800" y="2933894"/>
            <a:ext cx="2471530" cy="262123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(n%</a:t>
            </a:r>
            <a:r>
              <a:rPr lang="en-US" altLang="zh-CN" dirty="0">
                <a:solidFill>
                  <a:srgbClr val="098658"/>
                </a:solidFill>
                <a:latin typeface="Consolas" panose="020B0609020204030204" pitchFamily="49" charset="0"/>
              </a:rPr>
              <a:t>3</a:t>
            </a:r>
            <a:r>
              <a:rPr lang="en-US" altLang="zh-CN" dirty="0">
                <a:solidFill>
                  <a:srgbClr val="000000"/>
                </a:solidFill>
                <a:latin typeface="Consolas" panose="020B0609020204030204" pitchFamily="49" charset="0"/>
              </a:rPr>
              <a:t>==</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&lt;&lt;</a:t>
            </a:r>
            <a:r>
              <a:rPr lang="en-US" altLang="zh-CN" dirty="0">
                <a:solidFill>
                  <a:srgbClr val="A31515"/>
                </a:solidFill>
                <a:latin typeface="Consolas" panose="020B0609020204030204" pitchFamily="49" charset="0"/>
              </a:rPr>
              <a:t>"D"</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a:t>
            </a:r>
            <a:r>
              <a:rPr lang="en-US" altLang="zh-CN" dirty="0">
                <a:solidFill>
                  <a:srgbClr val="098658"/>
                </a:solidFill>
                <a:latin typeface="Consolas" panose="020B0609020204030204" pitchFamily="49" charset="0"/>
              </a:rPr>
              <a:t>8</a:t>
            </a:r>
            <a:r>
              <a:rPr lang="en-US" altLang="zh-CN" dirty="0">
                <a:solidFill>
                  <a:srgbClr val="000000"/>
                </a:solidFill>
                <a:latin typeface="Consolas" panose="020B0609020204030204" pitchFamily="49" charset="0"/>
              </a:rPr>
              <a:t>%n==</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&lt;&lt;</a:t>
            </a:r>
            <a:r>
              <a:rPr lang="en-US" altLang="zh-CN" dirty="0">
                <a:solidFill>
                  <a:srgbClr val="A31515"/>
                </a:solidFill>
                <a:latin typeface="Consolas" panose="020B0609020204030204" pitchFamily="49" charset="0"/>
              </a:rPr>
              <a:t>"E"</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(n&gt;=</a:t>
            </a:r>
            <a:r>
              <a:rPr lang="en-US" altLang="zh-CN" dirty="0">
                <a:solidFill>
                  <a:srgbClr val="098658"/>
                </a:solidFill>
                <a:latin typeface="Consolas" panose="020B0609020204030204" pitchFamily="49" charset="0"/>
              </a:rPr>
              <a:t>5</a:t>
            </a:r>
            <a:r>
              <a:rPr lang="en-US" altLang="zh-CN" dirty="0">
                <a:solidFill>
                  <a:srgbClr val="000000"/>
                </a:solidFill>
                <a:latin typeface="Consolas" panose="020B0609020204030204" pitchFamily="49" charset="0"/>
              </a:rPr>
              <a:t>&amp;&amp;n&lt;=</a:t>
            </a:r>
            <a:r>
              <a:rPr lang="en-US" altLang="zh-CN" dirty="0">
                <a:solidFill>
                  <a:srgbClr val="098658"/>
                </a:solidFill>
                <a:latin typeface="Consolas" panose="020B0609020204030204" pitchFamily="49" charset="0"/>
              </a:rPr>
              <a:t>10</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&lt;&lt;</a:t>
            </a:r>
            <a:r>
              <a:rPr lang="en-US" altLang="zh-CN" dirty="0">
                <a:solidFill>
                  <a:srgbClr val="A31515"/>
                </a:solidFill>
                <a:latin typeface="Consolas" panose="020B0609020204030204" pitchFamily="49" charset="0"/>
              </a:rPr>
              <a:t>"F"</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20010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xEl>
                                              <p:pRg st="2" end="2"/>
                                            </p:txEl>
                                          </p:spTgt>
                                        </p:tgtEl>
                                        <p:attrNameLst>
                                          <p:attrName>style.visibility</p:attrName>
                                        </p:attrNameLst>
                                      </p:cBhvr>
                                      <p:to>
                                        <p:strVal val="visible"/>
                                      </p:to>
                                    </p:set>
                                    <p:animEffect transition="in" filter="fade">
                                      <p:cBhvr>
                                        <p:cTn id="7" dur="500"/>
                                        <p:tgtEl>
                                          <p:spTgt spid="3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
                                            <p:txEl>
                                              <p:pRg st="3" end="3"/>
                                            </p:txEl>
                                          </p:spTgt>
                                        </p:tgtEl>
                                        <p:attrNameLst>
                                          <p:attrName>style.visibility</p:attrName>
                                        </p:attrNameLst>
                                      </p:cBhvr>
                                      <p:to>
                                        <p:strVal val="visible"/>
                                      </p:to>
                                    </p:set>
                                    <p:animEffect transition="in" filter="fade">
                                      <p:cBhvr>
                                        <p:cTn id="10" dur="500"/>
                                        <p:tgtEl>
                                          <p:spTgt spid="39">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xEl>
                                              <p:pRg st="4" end="4"/>
                                            </p:txEl>
                                          </p:spTgt>
                                        </p:tgtEl>
                                        <p:attrNameLst>
                                          <p:attrName>style.visibility</p:attrName>
                                        </p:attrNameLst>
                                      </p:cBhvr>
                                      <p:to>
                                        <p:strVal val="visible"/>
                                      </p:to>
                                    </p:set>
                                    <p:animEffect transition="in" filter="fade">
                                      <p:cBhvr>
                                        <p:cTn id="13" dur="500"/>
                                        <p:tgtEl>
                                          <p:spTgt spid="39">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9">
                                            <p:txEl>
                                              <p:pRg st="5" end="5"/>
                                            </p:txEl>
                                          </p:spTgt>
                                        </p:tgtEl>
                                        <p:attrNameLst>
                                          <p:attrName>style.visibility</p:attrName>
                                        </p:attrNameLst>
                                      </p:cBhvr>
                                      <p:to>
                                        <p:strVal val="visible"/>
                                      </p:to>
                                    </p:set>
                                    <p:animEffect transition="in" filter="fade">
                                      <p:cBhvr>
                                        <p:cTn id="18" dur="500"/>
                                        <p:tgtEl>
                                          <p:spTgt spid="39">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9">
                                            <p:txEl>
                                              <p:pRg st="6" end="6"/>
                                            </p:txEl>
                                          </p:spTgt>
                                        </p:tgtEl>
                                        <p:attrNameLst>
                                          <p:attrName>style.visibility</p:attrName>
                                        </p:attrNameLst>
                                      </p:cBhvr>
                                      <p:to>
                                        <p:strVal val="visible"/>
                                      </p:to>
                                    </p:set>
                                    <p:animEffect transition="in" filter="fade">
                                      <p:cBhvr>
                                        <p:cTn id="21" dur="500"/>
                                        <p:tgtEl>
                                          <p:spTgt spid="39">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9">
                                            <p:txEl>
                                              <p:pRg st="7" end="7"/>
                                            </p:txEl>
                                          </p:spTgt>
                                        </p:tgtEl>
                                        <p:attrNameLst>
                                          <p:attrName>style.visibility</p:attrName>
                                        </p:attrNameLst>
                                      </p:cBhvr>
                                      <p:to>
                                        <p:strVal val="visible"/>
                                      </p:to>
                                    </p:set>
                                    <p:animEffect transition="in" filter="fade">
                                      <p:cBhvr>
                                        <p:cTn id="24" dur="500"/>
                                        <p:tgtEl>
                                          <p:spTgt spid="39">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9">
                                            <p:txEl>
                                              <p:pRg st="8" end="8"/>
                                            </p:txEl>
                                          </p:spTgt>
                                        </p:tgtEl>
                                        <p:attrNameLst>
                                          <p:attrName>style.visibility</p:attrName>
                                        </p:attrNameLst>
                                      </p:cBhvr>
                                      <p:to>
                                        <p:strVal val="visible"/>
                                      </p:to>
                                    </p:set>
                                    <p:animEffect transition="in" filter="fade">
                                      <p:cBhvr>
                                        <p:cTn id="29" dur="500"/>
                                        <p:tgtEl>
                                          <p:spTgt spid="39">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9">
                                            <p:txEl>
                                              <p:pRg st="9" end="9"/>
                                            </p:txEl>
                                          </p:spTgt>
                                        </p:tgtEl>
                                        <p:attrNameLst>
                                          <p:attrName>style.visibility</p:attrName>
                                        </p:attrNameLst>
                                      </p:cBhvr>
                                      <p:to>
                                        <p:strVal val="visible"/>
                                      </p:to>
                                    </p:set>
                                    <p:animEffect transition="in" filter="fade">
                                      <p:cBhvr>
                                        <p:cTn id="32" dur="500"/>
                                        <p:tgtEl>
                                          <p:spTgt spid="39">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9">
                                            <p:txEl>
                                              <p:pRg st="10" end="10"/>
                                            </p:txEl>
                                          </p:spTgt>
                                        </p:tgtEl>
                                        <p:attrNameLst>
                                          <p:attrName>style.visibility</p:attrName>
                                        </p:attrNameLst>
                                      </p:cBhvr>
                                      <p:to>
                                        <p:strVal val="visible"/>
                                      </p:to>
                                    </p:set>
                                    <p:animEffect transition="in" filter="fade">
                                      <p:cBhvr>
                                        <p:cTn id="35" dur="500"/>
                                        <p:tgtEl>
                                          <p:spTgt spid="39">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0">
                                            <p:txEl>
                                              <p:pRg st="0" end="0"/>
                                            </p:txEl>
                                          </p:spTgt>
                                        </p:tgtEl>
                                        <p:attrNameLst>
                                          <p:attrName>style.visibility</p:attrName>
                                        </p:attrNameLst>
                                      </p:cBhvr>
                                      <p:to>
                                        <p:strVal val="visible"/>
                                      </p:to>
                                    </p:set>
                                    <p:animEffect transition="in" filter="fade">
                                      <p:cBhvr>
                                        <p:cTn id="40" dur="500"/>
                                        <p:tgtEl>
                                          <p:spTgt spid="40">
                                            <p:txEl>
                                              <p:pRg st="0" end="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0">
                                            <p:txEl>
                                              <p:pRg st="1" end="1"/>
                                            </p:txEl>
                                          </p:spTgt>
                                        </p:tgtEl>
                                        <p:attrNameLst>
                                          <p:attrName>style.visibility</p:attrName>
                                        </p:attrNameLst>
                                      </p:cBhvr>
                                      <p:to>
                                        <p:strVal val="visible"/>
                                      </p:to>
                                    </p:set>
                                    <p:animEffect transition="in" filter="fade">
                                      <p:cBhvr>
                                        <p:cTn id="43" dur="500"/>
                                        <p:tgtEl>
                                          <p:spTgt spid="40">
                                            <p:txEl>
                                              <p:pRg st="1" end="1"/>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40">
                                            <p:txEl>
                                              <p:pRg st="2" end="2"/>
                                            </p:txEl>
                                          </p:spTgt>
                                        </p:tgtEl>
                                        <p:attrNameLst>
                                          <p:attrName>style.visibility</p:attrName>
                                        </p:attrNameLst>
                                      </p:cBhvr>
                                      <p:to>
                                        <p:strVal val="visible"/>
                                      </p:to>
                                    </p:set>
                                    <p:animEffect transition="in" filter="fade">
                                      <p:cBhvr>
                                        <p:cTn id="46" dur="500"/>
                                        <p:tgtEl>
                                          <p:spTgt spid="40">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0">
                                            <p:txEl>
                                              <p:pRg st="3" end="3"/>
                                            </p:txEl>
                                          </p:spTgt>
                                        </p:tgtEl>
                                        <p:attrNameLst>
                                          <p:attrName>style.visibility</p:attrName>
                                        </p:attrNameLst>
                                      </p:cBhvr>
                                      <p:to>
                                        <p:strVal val="visible"/>
                                      </p:to>
                                    </p:set>
                                    <p:animEffect transition="in" filter="fade">
                                      <p:cBhvr>
                                        <p:cTn id="51" dur="500"/>
                                        <p:tgtEl>
                                          <p:spTgt spid="40">
                                            <p:txEl>
                                              <p:pRg st="3" end="3"/>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40">
                                            <p:txEl>
                                              <p:pRg st="4" end="4"/>
                                            </p:txEl>
                                          </p:spTgt>
                                        </p:tgtEl>
                                        <p:attrNameLst>
                                          <p:attrName>style.visibility</p:attrName>
                                        </p:attrNameLst>
                                      </p:cBhvr>
                                      <p:to>
                                        <p:strVal val="visible"/>
                                      </p:to>
                                    </p:set>
                                    <p:animEffect transition="in" filter="fade">
                                      <p:cBhvr>
                                        <p:cTn id="54" dur="500"/>
                                        <p:tgtEl>
                                          <p:spTgt spid="40">
                                            <p:txEl>
                                              <p:pRg st="4" end="4"/>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40">
                                            <p:txEl>
                                              <p:pRg st="5" end="5"/>
                                            </p:txEl>
                                          </p:spTgt>
                                        </p:tgtEl>
                                        <p:attrNameLst>
                                          <p:attrName>style.visibility</p:attrName>
                                        </p:attrNameLst>
                                      </p:cBhvr>
                                      <p:to>
                                        <p:strVal val="visible"/>
                                      </p:to>
                                    </p:set>
                                    <p:animEffect transition="in" filter="fade">
                                      <p:cBhvr>
                                        <p:cTn id="57" dur="500"/>
                                        <p:tgtEl>
                                          <p:spTgt spid="40">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40">
                                            <p:txEl>
                                              <p:pRg st="6" end="6"/>
                                            </p:txEl>
                                          </p:spTgt>
                                        </p:tgtEl>
                                        <p:attrNameLst>
                                          <p:attrName>style.visibility</p:attrName>
                                        </p:attrNameLst>
                                      </p:cBhvr>
                                      <p:to>
                                        <p:strVal val="visible"/>
                                      </p:to>
                                    </p:set>
                                    <p:animEffect transition="in" filter="fade">
                                      <p:cBhvr>
                                        <p:cTn id="62" dur="500"/>
                                        <p:tgtEl>
                                          <p:spTgt spid="40">
                                            <p:txEl>
                                              <p:pRg st="6" end="6"/>
                                            </p:txEl>
                                          </p:spTgt>
                                        </p:tgtEl>
                                      </p:cBhvr>
                                    </p:animEffect>
                                  </p:childTnLst>
                                </p:cTn>
                              </p:par>
                              <p:par>
                                <p:cTn id="63" presetID="10" presetClass="entr" presetSubtype="0" fill="hold" nodeType="withEffect">
                                  <p:stCondLst>
                                    <p:cond delay="0"/>
                                  </p:stCondLst>
                                  <p:childTnLst>
                                    <p:set>
                                      <p:cBhvr>
                                        <p:cTn id="64" dur="1" fill="hold">
                                          <p:stCondLst>
                                            <p:cond delay="0"/>
                                          </p:stCondLst>
                                        </p:cTn>
                                        <p:tgtEl>
                                          <p:spTgt spid="40">
                                            <p:txEl>
                                              <p:pRg st="7" end="7"/>
                                            </p:txEl>
                                          </p:spTgt>
                                        </p:tgtEl>
                                        <p:attrNameLst>
                                          <p:attrName>style.visibility</p:attrName>
                                        </p:attrNameLst>
                                      </p:cBhvr>
                                      <p:to>
                                        <p:strVal val="visible"/>
                                      </p:to>
                                    </p:set>
                                    <p:animEffect transition="in" filter="fade">
                                      <p:cBhvr>
                                        <p:cTn id="65" dur="500"/>
                                        <p:tgtEl>
                                          <p:spTgt spid="40">
                                            <p:txEl>
                                              <p:pRg st="7" end="7"/>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40">
                                            <p:txEl>
                                              <p:pRg st="8" end="8"/>
                                            </p:txEl>
                                          </p:spTgt>
                                        </p:tgtEl>
                                        <p:attrNameLst>
                                          <p:attrName>style.visibility</p:attrName>
                                        </p:attrNameLst>
                                      </p:cBhvr>
                                      <p:to>
                                        <p:strVal val="visible"/>
                                      </p:to>
                                    </p:set>
                                    <p:animEffect transition="in" filter="fade">
                                      <p:cBhvr>
                                        <p:cTn id="68" dur="500"/>
                                        <p:tgtEl>
                                          <p:spTgt spid="40">
                                            <p:txEl>
                                              <p:pRg st="8" end="8"/>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685800" y="1981200"/>
            <a:ext cx="10835030" cy="4419600"/>
          </a:xfrm>
          <a:prstGeom prst="rect">
            <a:avLst/>
          </a:prstGeom>
        </p:spPr>
      </p:pic>
      <p:sp>
        <p:nvSpPr>
          <p:cNvPr id="27"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分支嵌套</a:t>
            </a:r>
            <a:r>
              <a:rPr lang="en-US" altLang="zh-CN" sz="2200" b="1" spc="-5" dirty="0">
                <a:solidFill>
                  <a:srgbClr val="FFFFFF"/>
                </a:solidFill>
                <a:latin typeface="+mj-ea"/>
                <a:cs typeface="微软雅黑"/>
              </a:rPr>
              <a:t>(</a:t>
            </a:r>
            <a:r>
              <a:rPr lang="zh-CN" altLang="en-US" sz="2200" b="1" spc="-5" dirty="0">
                <a:solidFill>
                  <a:srgbClr val="FFFFFF"/>
                </a:solidFill>
                <a:latin typeface="+mj-ea"/>
                <a:cs typeface="微软雅黑"/>
              </a:rPr>
              <a:t>二</a:t>
            </a:r>
            <a:r>
              <a:rPr lang="en-US" altLang="zh-CN" sz="2200" b="1" spc="-5" dirty="0">
                <a:solidFill>
                  <a:srgbClr val="FFFFFF"/>
                </a:solidFill>
                <a:latin typeface="+mj-ea"/>
                <a:cs typeface="微软雅黑"/>
              </a:rPr>
              <a:t>)</a:t>
            </a:r>
            <a:endParaRPr lang="zh-CN" altLang="en-US" sz="2200" b="1" spc="-5" dirty="0">
              <a:solidFill>
                <a:srgbClr val="FFFFFF"/>
              </a:solidFill>
              <a:latin typeface="+mj-ea"/>
              <a:cs typeface="微软雅黑"/>
            </a:endParaRPr>
          </a:p>
        </p:txBody>
      </p:sp>
      <p:sp>
        <p:nvSpPr>
          <p:cNvPr id="3" name="矩形 2">
            <a:extLst>
              <a:ext uri="{FF2B5EF4-FFF2-40B4-BE49-F238E27FC236}">
                <a16:creationId xmlns:a16="http://schemas.microsoft.com/office/drawing/2014/main" id="{0B075A15-743E-C548-957D-E57D6311C2C6}"/>
              </a:ext>
            </a:extLst>
          </p:cNvPr>
          <p:cNvSpPr/>
          <p:nvPr/>
        </p:nvSpPr>
        <p:spPr>
          <a:xfrm>
            <a:off x="4343400" y="1371600"/>
            <a:ext cx="3657600" cy="461665"/>
          </a:xfrm>
          <a:prstGeom prst="rect">
            <a:avLst/>
          </a:prstGeom>
          <a:solidFill>
            <a:schemeClr val="accent5">
              <a:lumMod val="20000"/>
              <a:lumOff val="80000"/>
            </a:schemeClr>
          </a:solidFill>
        </p:spPr>
        <p:txBody>
          <a:bodyPr wrap="square">
            <a:spAutoFit/>
          </a:bodyPr>
          <a:lstStyle/>
          <a:p>
            <a:pPr algn="ctr"/>
            <a:r>
              <a:rPr lang="zh-CN" altLang="en-US" sz="2400" b="1" dirty="0">
                <a:latin typeface="Consolas" panose="020B0609020204030204" pitchFamily="49" charset="0"/>
              </a:rPr>
              <a:t>各个分支结构的区别</a:t>
            </a:r>
          </a:p>
        </p:txBody>
      </p:sp>
    </p:spTree>
    <p:extLst>
      <p:ext uri="{BB962C8B-B14F-4D97-AF65-F5344CB8AC3E}">
        <p14:creationId xmlns:p14="http://schemas.microsoft.com/office/powerpoint/2010/main" val="34820875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8"/>
          <p:cNvGrpSpPr/>
          <p:nvPr/>
        </p:nvGrpSpPr>
        <p:grpSpPr>
          <a:xfrm rot="21600000">
            <a:off x="9327313" y="1810768"/>
            <a:ext cx="1961553" cy="3539428"/>
            <a:chOff x="0" y="0"/>
            <a:chExt cx="1961553" cy="3539428"/>
          </a:xfrm>
        </p:grpSpPr>
        <p:sp>
          <p:nvSpPr>
            <p:cNvPr id="1048" name="rect"/>
            <p:cNvSpPr/>
            <p:nvPr/>
          </p:nvSpPr>
          <p:spPr>
            <a:xfrm>
              <a:off x="0" y="0"/>
              <a:ext cx="1961553" cy="3539428"/>
            </a:xfrm>
            <a:prstGeom prst="rect">
              <a:avLst/>
            </a:prstGeom>
            <a:solidFill>
              <a:srgbClr val="F8CBAD">
                <a:alpha val="100000"/>
              </a:srgbClr>
            </a:solidFill>
            <a:ln cap="flat">
              <a:noFill/>
              <a:prstDash val="solid"/>
              <a:miter lim="0"/>
            </a:ln>
          </p:spPr>
          <p:txBody>
            <a:bodyPr rtlCol="0"/>
            <a:lstStyle/>
            <a:p>
              <a:pPr algn="ctr"/>
              <a:endParaRPr lang="zh-CN" altLang="en-US">
                <a:latin typeface="Consolas" panose="020B0609020204030204" pitchFamily="49" charset="0"/>
              </a:endParaRPr>
            </a:p>
          </p:txBody>
        </p:sp>
        <p:sp>
          <p:nvSpPr>
            <p:cNvPr id="1050" name="textbox 1050"/>
            <p:cNvSpPr/>
            <p:nvPr/>
          </p:nvSpPr>
          <p:spPr>
            <a:xfrm>
              <a:off x="90930" y="11824"/>
              <a:ext cx="1602739" cy="3489325"/>
            </a:xfrm>
            <a:prstGeom prst="rect">
              <a:avLst/>
            </a:prstGeom>
          </p:spPr>
          <p:txBody>
            <a:bodyPr vert="horz" wrap="square" lIns="0" tIns="0" rIns="0" bIns="0"/>
            <a:lstStyle/>
            <a:p>
              <a:pPr algn="l" rtl="0" eaLnBrk="0">
                <a:lnSpc>
                  <a:spcPct val="83000"/>
                </a:lnSpc>
              </a:pPr>
              <a:endParaRPr lang="en-US" altLang="en-US" sz="100" dirty="0">
                <a:latin typeface="Consolas" panose="020B0609020204030204" pitchFamily="49" charset="0"/>
              </a:endParaRPr>
            </a:p>
            <a:p>
              <a:pPr marL="23495" algn="l" rtl="0" eaLnBrk="0">
                <a:lnSpc>
                  <a:spcPts val="2130"/>
                </a:lnSpc>
              </a:pPr>
              <a:r>
                <a:rPr sz="1600" kern="0" spc="-50" dirty="0">
                  <a:solidFill>
                    <a:srgbClr val="B40062">
                      <a:alpha val="100000"/>
                    </a:srgbClr>
                  </a:solidFill>
                  <a:latin typeface="Consolas" panose="020B0609020204030204" pitchFamily="49" charset="0"/>
                  <a:ea typeface="Courier New" panose="02070309020205020404"/>
                  <a:cs typeface="Courier New" panose="02070309020205020404"/>
                </a:rPr>
                <a:t>if</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r>
                <a:rPr sz="1600" kern="0" spc="13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7780" algn="l" rtl="0" eaLnBrk="0">
                <a:lnSpc>
                  <a:spcPts val="213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sz="1600" dirty="0">
                <a:latin typeface="Consolas" panose="020B0609020204030204" pitchFamily="49" charset="0"/>
              </a:endParaRPr>
            </a:p>
            <a:p>
              <a:pPr marL="17780" algn="l" rtl="0" eaLnBrk="0">
                <a:lnSpc>
                  <a:spcPts val="2130"/>
                </a:lnSpc>
              </a:pPr>
              <a:endParaRPr lang="en-US" sz="1600" kern="0" spc="-80" dirty="0">
                <a:solidFill>
                  <a:srgbClr val="000000">
                    <a:alpha val="100000"/>
                  </a:srgbClr>
                </a:solidFill>
                <a:latin typeface="Consolas" panose="020B0609020204030204" pitchFamily="49" charset="0"/>
                <a:ea typeface="Courier New" panose="02070309020205020404"/>
                <a:cs typeface="Courier New" panose="02070309020205020404"/>
              </a:endParaRPr>
            </a:p>
            <a:p>
              <a:pPr marL="17780" algn="l" rtl="0" eaLnBrk="0">
                <a:lnSpc>
                  <a:spcPts val="2130"/>
                </a:lnSpc>
              </a:pPr>
              <a:r>
                <a:rPr sz="1600" kern="0" spc="-80" dirty="0">
                  <a:solidFill>
                    <a:srgbClr val="000000">
                      <a:alpha val="100000"/>
                    </a:srgbClr>
                  </a:solidFill>
                  <a:latin typeface="Consolas" panose="020B0609020204030204" pitchFamily="49" charset="0"/>
                  <a:ea typeface="Courier New" panose="02070309020205020404"/>
                  <a:cs typeface="Courier New" panose="02070309020205020404"/>
                </a:rPr>
                <a:t>}else</a:t>
              </a:r>
              <a:r>
                <a:rPr sz="1600" kern="0" spc="26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80" dirty="0">
                  <a:solidFill>
                    <a:srgbClr val="000000">
                      <a:alpha val="100000"/>
                    </a:srgbClr>
                  </a:solidFill>
                  <a:latin typeface="Consolas" panose="020B0609020204030204" pitchFamily="49" charset="0"/>
                  <a:ea typeface="Courier New" panose="02070309020205020404"/>
                  <a:cs typeface="Courier New" panose="02070309020205020404"/>
                </a:rPr>
                <a:t>if(</a:t>
              </a:r>
              <a:r>
                <a:rPr sz="1600" kern="0" spc="9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8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7780" algn="l" rtl="0" eaLnBrk="0">
                <a:lnSpc>
                  <a:spcPts val="208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22225" algn="l" rtl="0" eaLnBrk="0">
                <a:lnSpc>
                  <a:spcPts val="2265"/>
                </a:lnSpc>
                <a:spcBef>
                  <a:spcPts val="1620"/>
                </a:spcBef>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2700" algn="l" rtl="0" eaLnBrk="0">
                <a:lnSpc>
                  <a:spcPts val="2080"/>
                </a:lnSpc>
                <a:spcBef>
                  <a:spcPts val="1550"/>
                </a:spcBef>
              </a:pPr>
              <a:r>
                <a:rPr sz="1600" kern="0" spc="-40" dirty="0">
                  <a:solidFill>
                    <a:srgbClr val="000000">
                      <a:alpha val="100000"/>
                    </a:srgbClr>
                  </a:solidFill>
                  <a:latin typeface="Consolas" panose="020B0609020204030204" pitchFamily="49" charset="0"/>
                  <a:ea typeface="Courier New" panose="02070309020205020404"/>
                  <a:cs typeface="Courier New" panose="02070309020205020404"/>
                </a:rPr>
                <a:t>else</a:t>
              </a:r>
              <a:r>
                <a:rPr sz="1600" kern="0" spc="20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40" dirty="0">
                  <a:solidFill>
                    <a:srgbClr val="000000">
                      <a:alpha val="100000"/>
                    </a:srgbClr>
                  </a:solidFill>
                  <a:latin typeface="Consolas" panose="020B0609020204030204" pitchFamily="49" charset="0"/>
                  <a:ea typeface="Courier New" panose="02070309020205020404"/>
                  <a:cs typeface="Courier New" panose="02070309020205020404"/>
                </a:rPr>
                <a:t>if(</a:t>
              </a:r>
              <a:r>
                <a:rPr sz="1600" kern="0" spc="9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4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7780" algn="l" rtl="0" eaLnBrk="0">
                <a:lnSpc>
                  <a:spcPts val="208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22225" algn="l" rtl="0" eaLnBrk="0">
                <a:lnSpc>
                  <a:spcPts val="2265"/>
                </a:lnSpc>
                <a:spcBef>
                  <a:spcPts val="1620"/>
                </a:spcBef>
              </a:pPr>
              <a:r>
                <a:rPr sz="1600" kern="0" spc="-10" dirty="0">
                  <a:solidFill>
                    <a:srgbClr val="000000">
                      <a:alpha val="100000"/>
                    </a:srgbClr>
                  </a:solidFill>
                  <a:latin typeface="Consolas" panose="020B0609020204030204" pitchFamily="49" charset="0"/>
                  <a:ea typeface="Courier New" panose="02070309020205020404"/>
                  <a:cs typeface="Courier New" panose="02070309020205020404"/>
                </a:rPr>
                <a:t>}else{</a:t>
              </a:r>
              <a:endParaRPr lang="en-US" altLang="en-US" sz="1600" dirty="0">
                <a:latin typeface="Consolas" panose="020B0609020204030204" pitchFamily="49" charset="0"/>
              </a:endParaRPr>
            </a:p>
            <a:p>
              <a:pPr algn="l" rtl="0" eaLnBrk="0">
                <a:lnSpc>
                  <a:spcPct val="107000"/>
                </a:lnSpc>
              </a:pPr>
              <a:endParaRPr lang="en-US" altLang="en-US" sz="1200" dirty="0">
                <a:latin typeface="Consolas" panose="020B0609020204030204" pitchFamily="49" charset="0"/>
              </a:endParaRPr>
            </a:p>
            <a:p>
              <a:pPr algn="l" rtl="0" eaLnBrk="0">
                <a:lnSpc>
                  <a:spcPct val="8000"/>
                </a:lnSpc>
              </a:pPr>
              <a:endParaRPr lang="en-US" altLang="en-US" sz="100" dirty="0">
                <a:latin typeface="Consolas" panose="020B0609020204030204" pitchFamily="49" charset="0"/>
              </a:endParaRPr>
            </a:p>
            <a:p>
              <a:pPr marL="22225" algn="l" rtl="0" eaLnBrk="0">
                <a:lnSpc>
                  <a:spcPts val="2265"/>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p:txBody>
        </p:sp>
        <p:pic>
          <p:nvPicPr>
            <p:cNvPr id="1052" name="picture 1052"/>
            <p:cNvPicPr>
              <a:picLocks noChangeAspect="1"/>
            </p:cNvPicPr>
            <p:nvPr/>
          </p:nvPicPr>
          <p:blipFill>
            <a:blip r:embed="rId2"/>
            <a:stretch>
              <a:fillRect/>
            </a:stretch>
          </p:blipFill>
          <p:spPr>
            <a:xfrm rot="21600000">
              <a:off x="130046" y="1912049"/>
              <a:ext cx="645305" cy="40030"/>
            </a:xfrm>
            <a:prstGeom prst="rect">
              <a:avLst/>
            </a:prstGeom>
          </p:spPr>
        </p:pic>
      </p:grpSp>
      <p:sp>
        <p:nvSpPr>
          <p:cNvPr id="1054" name="textbox 1054"/>
          <p:cNvSpPr/>
          <p:nvPr/>
        </p:nvSpPr>
        <p:spPr>
          <a:xfrm>
            <a:off x="6979569" y="1948152"/>
            <a:ext cx="1962150" cy="3293745"/>
          </a:xfrm>
          <a:prstGeom prst="rect">
            <a:avLst/>
          </a:prstGeom>
          <a:solidFill>
            <a:srgbClr val="BDD7EE"/>
          </a:solidFill>
        </p:spPr>
        <p:txBody>
          <a:bodyPr vert="horz" wrap="square" lIns="0" tIns="0" rIns="0" bIns="0"/>
          <a:lstStyle/>
          <a:p>
            <a:pPr algn="l" rtl="0" eaLnBrk="0">
              <a:lnSpc>
                <a:spcPct val="153000"/>
              </a:lnSpc>
            </a:pPr>
            <a:endParaRPr lang="en-US" altLang="en-US" sz="100" dirty="0">
              <a:latin typeface="Consolas" panose="020B0609020204030204" pitchFamily="49" charset="0"/>
            </a:endParaRPr>
          </a:p>
          <a:p>
            <a:pPr marL="114935" algn="l" rtl="0" eaLnBrk="0">
              <a:lnSpc>
                <a:spcPts val="2140"/>
              </a:lnSpc>
            </a:pPr>
            <a:r>
              <a:rPr sz="1600" kern="0" spc="-50" dirty="0">
                <a:solidFill>
                  <a:srgbClr val="B40062">
                    <a:alpha val="100000"/>
                  </a:srgbClr>
                </a:solidFill>
                <a:latin typeface="Consolas" panose="020B0609020204030204" pitchFamily="49" charset="0"/>
                <a:ea typeface="Courier New" panose="02070309020205020404"/>
                <a:cs typeface="Courier New" panose="02070309020205020404"/>
              </a:rPr>
              <a:t>if</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r>
              <a:rPr sz="1600" kern="0" spc="13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08585" algn="l" rtl="0" eaLnBrk="0">
              <a:lnSpc>
                <a:spcPts val="214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13030" algn="l" rtl="0" eaLnBrk="0">
              <a:lnSpc>
                <a:spcPts val="2080"/>
              </a:lnSpc>
              <a:spcBef>
                <a:spcPts val="1525"/>
              </a:spcBef>
            </a:pP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}else</a:t>
            </a:r>
            <a:r>
              <a:rPr sz="1600" kern="0" spc="26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if(</a:t>
            </a:r>
            <a:r>
              <a:rPr sz="1600" kern="0" spc="9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08585" algn="l" rtl="0" eaLnBrk="0">
              <a:lnSpc>
                <a:spcPts val="208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13030" algn="l" rtl="0" eaLnBrk="0">
              <a:lnSpc>
                <a:spcPts val="2080"/>
              </a:lnSpc>
              <a:spcBef>
                <a:spcPts val="1645"/>
              </a:spcBef>
            </a:pP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}else</a:t>
            </a:r>
            <a:r>
              <a:rPr sz="1600" kern="0" spc="26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if(</a:t>
            </a:r>
            <a:r>
              <a:rPr sz="1600" kern="0" spc="9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08585" algn="l" rtl="0" eaLnBrk="0">
              <a:lnSpc>
                <a:spcPts val="208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13030" algn="l" rtl="0" eaLnBrk="0">
              <a:lnSpc>
                <a:spcPts val="2080"/>
              </a:lnSpc>
              <a:spcBef>
                <a:spcPts val="1525"/>
              </a:spcBef>
            </a:pP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}else</a:t>
            </a:r>
            <a:r>
              <a:rPr sz="1600" kern="0" spc="26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if(</a:t>
            </a:r>
            <a:r>
              <a:rPr sz="1600" kern="0" spc="9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08585" algn="l" rtl="0" eaLnBrk="0">
              <a:lnSpc>
                <a:spcPts val="208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algn="l" rtl="0" eaLnBrk="0">
              <a:lnSpc>
                <a:spcPct val="107000"/>
              </a:lnSpc>
            </a:pPr>
            <a:endParaRPr lang="en-US" altLang="en-US" sz="1200" dirty="0">
              <a:latin typeface="Consolas" panose="020B0609020204030204" pitchFamily="49" charset="0"/>
            </a:endParaRPr>
          </a:p>
          <a:p>
            <a:pPr algn="l" rtl="0" eaLnBrk="0">
              <a:lnSpc>
                <a:spcPct val="8000"/>
              </a:lnSpc>
            </a:pPr>
            <a:endParaRPr lang="en-US" altLang="en-US" sz="100" dirty="0">
              <a:latin typeface="Consolas" panose="020B0609020204030204" pitchFamily="49" charset="0"/>
            </a:endParaRPr>
          </a:p>
          <a:p>
            <a:pPr marL="113030" algn="l" rtl="0" eaLnBrk="0">
              <a:lnSpc>
                <a:spcPts val="2265"/>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p:txBody>
      </p:sp>
      <p:sp>
        <p:nvSpPr>
          <p:cNvPr id="1056" name="textbox 1056"/>
          <p:cNvSpPr/>
          <p:nvPr/>
        </p:nvSpPr>
        <p:spPr>
          <a:xfrm>
            <a:off x="4762000" y="2357231"/>
            <a:ext cx="1831975" cy="2554604"/>
          </a:xfrm>
          <a:prstGeom prst="rect">
            <a:avLst/>
          </a:prstGeom>
          <a:solidFill>
            <a:srgbClr val="CDCDFF"/>
          </a:solidFill>
        </p:spPr>
        <p:txBody>
          <a:bodyPr vert="horz" wrap="square" lIns="0" tIns="0" rIns="0" bIns="0"/>
          <a:lstStyle/>
          <a:p>
            <a:pPr algn="l" rtl="0" eaLnBrk="0">
              <a:lnSpc>
                <a:spcPct val="169000"/>
              </a:lnSpc>
            </a:pPr>
            <a:endParaRPr lang="en-US" altLang="en-US" sz="100" dirty="0">
              <a:latin typeface="Consolas" panose="020B0609020204030204" pitchFamily="49" charset="0"/>
            </a:endParaRPr>
          </a:p>
          <a:p>
            <a:pPr marL="114935" algn="l" rtl="0" eaLnBrk="0">
              <a:lnSpc>
                <a:spcPts val="2130"/>
              </a:lnSpc>
              <a:spcBef>
                <a:spcPts val="0"/>
              </a:spcBef>
            </a:pPr>
            <a:r>
              <a:rPr sz="1600" kern="0" spc="-50" dirty="0">
                <a:solidFill>
                  <a:srgbClr val="B40062">
                    <a:alpha val="100000"/>
                  </a:srgbClr>
                </a:solidFill>
                <a:latin typeface="Consolas" panose="020B0609020204030204" pitchFamily="49" charset="0"/>
                <a:ea typeface="Courier New" panose="02070309020205020404"/>
                <a:cs typeface="Courier New" panose="02070309020205020404"/>
              </a:rPr>
              <a:t>if</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r>
              <a:rPr sz="1600" kern="0" spc="13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08585" algn="l" rtl="0" eaLnBrk="0">
              <a:lnSpc>
                <a:spcPts val="213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13030" algn="l" rtl="0" eaLnBrk="0">
              <a:lnSpc>
                <a:spcPts val="2080"/>
              </a:lnSpc>
              <a:spcBef>
                <a:spcPts val="1525"/>
              </a:spcBef>
            </a:pP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}else</a:t>
            </a:r>
            <a:r>
              <a:rPr sz="1600" kern="0" spc="26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if(</a:t>
            </a:r>
            <a:r>
              <a:rPr sz="1600" kern="0" spc="9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08585" algn="l" rtl="0" eaLnBrk="0">
              <a:lnSpc>
                <a:spcPts val="208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13030" algn="l" rtl="0" eaLnBrk="0">
              <a:lnSpc>
                <a:spcPts val="2080"/>
              </a:lnSpc>
              <a:spcBef>
                <a:spcPts val="1645"/>
              </a:spcBef>
            </a:pPr>
            <a:r>
              <a:rPr sz="1600" kern="0" spc="-40" dirty="0">
                <a:solidFill>
                  <a:srgbClr val="000000">
                    <a:alpha val="100000"/>
                  </a:srgbClr>
                </a:solidFill>
                <a:latin typeface="Consolas" panose="020B0609020204030204" pitchFamily="49" charset="0"/>
                <a:ea typeface="Courier New" panose="02070309020205020404"/>
                <a:cs typeface="Courier New" panose="02070309020205020404"/>
              </a:rPr>
              <a:t>}else</a:t>
            </a:r>
            <a:endParaRPr lang="en-US" altLang="en-US" sz="1600" dirty="0">
              <a:latin typeface="Consolas" panose="020B0609020204030204" pitchFamily="49" charset="0"/>
            </a:endParaRPr>
          </a:p>
          <a:p>
            <a:pPr marL="108585" algn="l" rtl="0" eaLnBrk="0">
              <a:lnSpc>
                <a:spcPts val="208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algn="l" rtl="0" eaLnBrk="0">
              <a:lnSpc>
                <a:spcPct val="106000"/>
              </a:lnSpc>
            </a:pPr>
            <a:endParaRPr lang="en-US" altLang="en-US" sz="1200" dirty="0">
              <a:latin typeface="Consolas" panose="020B0609020204030204" pitchFamily="49" charset="0"/>
            </a:endParaRPr>
          </a:p>
          <a:p>
            <a:pPr marL="113030" algn="l" rtl="0" eaLnBrk="0">
              <a:lnSpc>
                <a:spcPts val="2265"/>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p:txBody>
      </p:sp>
      <p:sp>
        <p:nvSpPr>
          <p:cNvPr id="1058" name="textbox 1058"/>
          <p:cNvSpPr/>
          <p:nvPr/>
        </p:nvSpPr>
        <p:spPr>
          <a:xfrm>
            <a:off x="2383291" y="5741160"/>
            <a:ext cx="7751310" cy="550544"/>
          </a:xfrm>
          <a:prstGeom prst="rect">
            <a:avLst/>
          </a:prstGeom>
          <a:solidFill>
            <a:schemeClr val="accent4">
              <a:lumMod val="20000"/>
              <a:lumOff val="80000"/>
            </a:schemeClr>
          </a:solidFill>
        </p:spPr>
        <p:txBody>
          <a:bodyPr vert="horz" wrap="square" lIns="0" tIns="0" rIns="0" bIns="0"/>
          <a:lstStyle/>
          <a:p>
            <a:pPr algn="l" rtl="0" eaLnBrk="0">
              <a:lnSpc>
                <a:spcPct val="83000"/>
              </a:lnSpc>
            </a:pPr>
            <a:endParaRPr lang="en-US" altLang="en-US" sz="100" dirty="0">
              <a:latin typeface="Consolas" panose="020B0609020204030204" pitchFamily="49" charset="0"/>
            </a:endParaRPr>
          </a:p>
          <a:p>
            <a:pPr marL="12700" algn="l" rtl="0" eaLnBrk="0">
              <a:lnSpc>
                <a:spcPts val="4135"/>
              </a:lnSpc>
            </a:pPr>
            <a:r>
              <a:rPr lang="zh-CN" altLang="en-US" sz="2400" kern="0" spc="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所有组合</a:t>
            </a:r>
            <a:r>
              <a:rPr sz="2400" kern="0" spc="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不限形式，根据需求与else匹配原则进行设</a:t>
            </a:r>
            <a:r>
              <a:rPr sz="2400" kern="0" spc="-1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计</a:t>
            </a:r>
            <a:r>
              <a:rPr sz="2400" kern="0" spc="-1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400" dirty="0">
              <a:latin typeface="Consolas" panose="020B0609020204030204" pitchFamily="49" charset="0"/>
            </a:endParaRPr>
          </a:p>
        </p:txBody>
      </p:sp>
      <p:sp>
        <p:nvSpPr>
          <p:cNvPr id="1060" name="textbox 1060"/>
          <p:cNvSpPr/>
          <p:nvPr/>
        </p:nvSpPr>
        <p:spPr>
          <a:xfrm>
            <a:off x="2578099" y="2781394"/>
            <a:ext cx="1838325" cy="1816100"/>
          </a:xfrm>
          <a:prstGeom prst="rect">
            <a:avLst/>
          </a:prstGeom>
          <a:solidFill>
            <a:srgbClr val="C5E0B4"/>
          </a:solidFill>
        </p:spPr>
        <p:txBody>
          <a:bodyPr vert="horz" wrap="square" lIns="0" tIns="0" rIns="0" bIns="0"/>
          <a:lstStyle/>
          <a:p>
            <a:pPr algn="l" rtl="0" eaLnBrk="0">
              <a:lnSpc>
                <a:spcPct val="166000"/>
              </a:lnSpc>
            </a:pPr>
            <a:endParaRPr lang="en-US" altLang="en-US" sz="100" dirty="0">
              <a:latin typeface="Consolas" panose="020B0609020204030204" pitchFamily="49" charset="0"/>
            </a:endParaRPr>
          </a:p>
          <a:p>
            <a:pPr marL="114935" algn="l" rtl="0" eaLnBrk="0">
              <a:lnSpc>
                <a:spcPts val="2130"/>
              </a:lnSpc>
            </a:pPr>
            <a:r>
              <a:rPr lang="en-US" altLang="zh-CN" sz="1600" kern="0" spc="-50" dirty="0">
                <a:solidFill>
                  <a:srgbClr val="B40062">
                    <a:alpha val="100000"/>
                  </a:srgbClr>
                </a:solidFill>
                <a:latin typeface="Consolas" panose="020B0609020204030204" pitchFamily="49" charset="0"/>
                <a:ea typeface="Courier New" panose="02070309020205020404"/>
                <a:cs typeface="Courier New" panose="02070309020205020404"/>
              </a:rPr>
              <a:t>if</a:t>
            </a:r>
            <a:r>
              <a:rPr lang="en-US" altLang="zh-CN"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r>
              <a:rPr lang="en-US" altLang="zh-CN" sz="1600" kern="0" spc="80" dirty="0">
                <a:solidFill>
                  <a:srgbClr val="000000">
                    <a:alpha val="100000"/>
                  </a:srgbClr>
                </a:solidFill>
                <a:latin typeface="Consolas" panose="020B0609020204030204" pitchFamily="49" charset="0"/>
                <a:ea typeface="Courier New" panose="02070309020205020404"/>
                <a:cs typeface="Courier New" panose="02070309020205020404"/>
              </a:rPr>
              <a:t>   </a:t>
            </a:r>
            <a:r>
              <a:rPr lang="en-US" altLang="zh-CN"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08585" algn="l" rtl="0" eaLnBrk="0">
              <a:lnSpc>
                <a:spcPts val="2130"/>
              </a:lnSpc>
            </a:pPr>
            <a:r>
              <a:rPr lang="en-US" altLang="zh-CN"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13030" algn="l" rtl="0" eaLnBrk="0">
              <a:lnSpc>
                <a:spcPts val="2090"/>
              </a:lnSpc>
              <a:spcBef>
                <a:spcPts val="1525"/>
              </a:spcBef>
            </a:pPr>
            <a:r>
              <a:rPr lang="en-US" altLang="zh-CN" sz="1600" kern="0" spc="-40" dirty="0">
                <a:solidFill>
                  <a:srgbClr val="000000">
                    <a:alpha val="100000"/>
                  </a:srgbClr>
                </a:solidFill>
                <a:latin typeface="Consolas" panose="020B0609020204030204" pitchFamily="49" charset="0"/>
                <a:ea typeface="Courier New" panose="02070309020205020404"/>
                <a:cs typeface="Courier New" panose="02070309020205020404"/>
              </a:rPr>
              <a:t>}else if(   )</a:t>
            </a:r>
            <a:endParaRPr lang="en-US" altLang="en-US" sz="1600" dirty="0">
              <a:latin typeface="Consolas" panose="020B0609020204030204" pitchFamily="49" charset="0"/>
            </a:endParaRPr>
          </a:p>
          <a:p>
            <a:pPr marL="108585" algn="l" rtl="0" eaLnBrk="0">
              <a:lnSpc>
                <a:spcPts val="2090"/>
              </a:lnSpc>
            </a:pPr>
            <a:r>
              <a:rPr lang="en-US" altLang="zh-CN"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algn="l" rtl="0" eaLnBrk="0">
              <a:lnSpc>
                <a:spcPct val="106000"/>
              </a:lnSpc>
            </a:pPr>
            <a:endParaRPr lang="en-US" altLang="en-US" sz="1200" dirty="0">
              <a:latin typeface="Consolas" panose="020B0609020204030204" pitchFamily="49" charset="0"/>
            </a:endParaRPr>
          </a:p>
          <a:p>
            <a:pPr marL="113030" algn="l" rtl="0" eaLnBrk="0">
              <a:lnSpc>
                <a:spcPts val="2265"/>
              </a:lnSpc>
            </a:pPr>
            <a:r>
              <a:rPr lang="en-US" altLang="zh-CN"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p:txBody>
      </p:sp>
      <p:sp>
        <p:nvSpPr>
          <p:cNvPr id="1064" name="textbox 1064"/>
          <p:cNvSpPr/>
          <p:nvPr/>
        </p:nvSpPr>
        <p:spPr>
          <a:xfrm>
            <a:off x="849299" y="3670300"/>
            <a:ext cx="1317625" cy="1816100"/>
          </a:xfrm>
          <a:prstGeom prst="rect">
            <a:avLst/>
          </a:prstGeom>
          <a:solidFill>
            <a:srgbClr val="F1D3F5"/>
          </a:solidFill>
        </p:spPr>
        <p:txBody>
          <a:bodyPr vert="horz" wrap="square" lIns="0" tIns="0" rIns="0" bIns="0"/>
          <a:lstStyle/>
          <a:p>
            <a:pPr algn="l" rtl="0" eaLnBrk="0">
              <a:lnSpc>
                <a:spcPct val="166000"/>
              </a:lnSpc>
            </a:pPr>
            <a:endParaRPr lang="en-US" altLang="en-US" sz="100" dirty="0">
              <a:latin typeface="Consolas" panose="020B0609020204030204" pitchFamily="49" charset="0"/>
            </a:endParaRPr>
          </a:p>
          <a:p>
            <a:pPr marL="114935" algn="l" rtl="0" eaLnBrk="0">
              <a:lnSpc>
                <a:spcPts val="2130"/>
              </a:lnSpc>
            </a:pPr>
            <a:r>
              <a:rPr sz="1600" kern="0" spc="-50" dirty="0">
                <a:solidFill>
                  <a:srgbClr val="B40062">
                    <a:alpha val="100000"/>
                  </a:srgbClr>
                </a:solidFill>
                <a:latin typeface="Consolas" panose="020B0609020204030204" pitchFamily="49" charset="0"/>
                <a:ea typeface="Courier New" panose="02070309020205020404"/>
                <a:cs typeface="Courier New" panose="02070309020205020404"/>
              </a:rPr>
              <a:t>if</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r>
              <a:rPr sz="1600" kern="0" spc="80" dirty="0">
                <a:solidFill>
                  <a:srgbClr val="000000">
                    <a:alpha val="100000"/>
                  </a:srgbClr>
                </a:solidFill>
                <a:latin typeface="Consolas" panose="020B0609020204030204" pitchFamily="49" charset="0"/>
                <a:ea typeface="Courier New" panose="02070309020205020404"/>
                <a:cs typeface="Courier New" panose="02070309020205020404"/>
              </a:rPr>
              <a:t>   </a:t>
            </a:r>
            <a:r>
              <a:rPr sz="1600" kern="0" spc="-5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08585" algn="l" rtl="0" eaLnBrk="0">
              <a:lnSpc>
                <a:spcPts val="213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marL="113030" algn="l" rtl="0" eaLnBrk="0">
              <a:lnSpc>
                <a:spcPts val="2090"/>
              </a:lnSpc>
              <a:spcBef>
                <a:spcPts val="1525"/>
              </a:spcBef>
            </a:pPr>
            <a:r>
              <a:rPr sz="1600" kern="0" spc="-40" dirty="0">
                <a:solidFill>
                  <a:srgbClr val="000000">
                    <a:alpha val="100000"/>
                  </a:srgbClr>
                </a:solidFill>
                <a:latin typeface="Consolas" panose="020B0609020204030204" pitchFamily="49" charset="0"/>
                <a:ea typeface="Courier New" panose="02070309020205020404"/>
                <a:cs typeface="Courier New" panose="02070309020205020404"/>
              </a:rPr>
              <a:t>}else</a:t>
            </a:r>
            <a:endParaRPr lang="en-US" altLang="en-US" sz="1600" dirty="0">
              <a:latin typeface="Consolas" panose="020B0609020204030204" pitchFamily="49" charset="0"/>
            </a:endParaRPr>
          </a:p>
          <a:p>
            <a:pPr marL="108585" algn="l" rtl="0" eaLnBrk="0">
              <a:lnSpc>
                <a:spcPts val="2090"/>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a:p>
            <a:pPr algn="l" rtl="0" eaLnBrk="0">
              <a:lnSpc>
                <a:spcPct val="106000"/>
              </a:lnSpc>
            </a:pPr>
            <a:endParaRPr lang="en-US" altLang="en-US" sz="1200" dirty="0">
              <a:latin typeface="Consolas" panose="020B0609020204030204" pitchFamily="49" charset="0"/>
            </a:endParaRPr>
          </a:p>
          <a:p>
            <a:pPr marL="113030" algn="l" rtl="0" eaLnBrk="0">
              <a:lnSpc>
                <a:spcPts val="2265"/>
              </a:lnSpc>
            </a:pPr>
            <a:r>
              <a:rPr sz="1600" kern="0" spc="-2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600" dirty="0">
              <a:latin typeface="Consolas" panose="020B0609020204030204" pitchFamily="49" charset="0"/>
            </a:endParaRPr>
          </a:p>
        </p:txBody>
      </p:sp>
      <p:sp>
        <p:nvSpPr>
          <p:cNvPr id="1068" name="textbox 1068"/>
          <p:cNvSpPr/>
          <p:nvPr/>
        </p:nvSpPr>
        <p:spPr>
          <a:xfrm>
            <a:off x="917879" y="1940767"/>
            <a:ext cx="1180464" cy="1077594"/>
          </a:xfrm>
          <a:prstGeom prst="rect">
            <a:avLst/>
          </a:prstGeom>
          <a:solidFill>
            <a:srgbClr val="FFF2CC"/>
          </a:solidFill>
        </p:spPr>
        <p:txBody>
          <a:bodyPr vert="horz" wrap="square" lIns="0" tIns="0" rIns="0" bIns="0"/>
          <a:lstStyle/>
          <a:p>
            <a:pPr algn="l" rtl="0" eaLnBrk="0">
              <a:lnSpc>
                <a:spcPct val="162000"/>
              </a:lnSpc>
            </a:pPr>
            <a:endParaRPr lang="en-US" altLang="en-US" sz="100" dirty="0">
              <a:latin typeface="Consolas" panose="020B0609020204030204" pitchFamily="49" charset="0"/>
            </a:endParaRPr>
          </a:p>
          <a:p>
            <a:pPr marL="114935" algn="l" rtl="0" eaLnBrk="0">
              <a:lnSpc>
                <a:spcPts val="2130"/>
              </a:lnSpc>
              <a:spcBef>
                <a:spcPts val="0"/>
              </a:spcBef>
            </a:pPr>
            <a:r>
              <a:rPr sz="1500" kern="0" spc="0" dirty="0">
                <a:solidFill>
                  <a:srgbClr val="B40062">
                    <a:alpha val="100000"/>
                  </a:srgbClr>
                </a:solidFill>
                <a:latin typeface="Consolas" panose="020B0609020204030204" pitchFamily="49" charset="0"/>
                <a:ea typeface="Courier New" panose="02070309020205020404"/>
                <a:cs typeface="Courier New" panose="02070309020205020404"/>
              </a:rPr>
              <a:t>if</a:t>
            </a:r>
            <a:r>
              <a:rPr sz="1500" kern="0" spc="-10" dirty="0">
                <a:solidFill>
                  <a:srgbClr val="000000">
                    <a:alpha val="100000"/>
                  </a:srgbClr>
                </a:solidFill>
                <a:latin typeface="Consolas" panose="020B0609020204030204" pitchFamily="49" charset="0"/>
                <a:ea typeface="Courier New" panose="02070309020205020404"/>
                <a:cs typeface="Courier New" panose="02070309020205020404"/>
              </a:rPr>
              <a:t>(</a:t>
            </a:r>
            <a:r>
              <a:rPr sz="1500" kern="0" spc="150" dirty="0">
                <a:solidFill>
                  <a:srgbClr val="000000">
                    <a:alpha val="100000"/>
                  </a:srgbClr>
                </a:solidFill>
                <a:latin typeface="Consolas" panose="020B0609020204030204" pitchFamily="49" charset="0"/>
                <a:ea typeface="Courier New" panose="02070309020205020404"/>
                <a:cs typeface="Courier New" panose="02070309020205020404"/>
              </a:rPr>
              <a:t>   </a:t>
            </a:r>
            <a:r>
              <a:rPr sz="1500" kern="0" spc="-1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500" dirty="0">
              <a:latin typeface="Consolas" panose="020B0609020204030204" pitchFamily="49" charset="0"/>
            </a:endParaRPr>
          </a:p>
          <a:p>
            <a:pPr marL="108585" algn="l" rtl="0" eaLnBrk="0">
              <a:lnSpc>
                <a:spcPts val="2130"/>
              </a:lnSpc>
            </a:pPr>
            <a:r>
              <a:rPr sz="1500" kern="0" spc="-1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500" dirty="0">
              <a:latin typeface="Consolas" panose="020B0609020204030204" pitchFamily="49" charset="0"/>
            </a:endParaRPr>
          </a:p>
          <a:p>
            <a:pPr algn="l" rtl="0" eaLnBrk="0">
              <a:lnSpc>
                <a:spcPct val="107000"/>
              </a:lnSpc>
            </a:pPr>
            <a:endParaRPr lang="en-US" altLang="en-US" sz="1200" dirty="0">
              <a:latin typeface="Consolas" panose="020B0609020204030204" pitchFamily="49" charset="0"/>
            </a:endParaRPr>
          </a:p>
          <a:p>
            <a:pPr algn="l" rtl="0" eaLnBrk="0">
              <a:lnSpc>
                <a:spcPct val="8000"/>
              </a:lnSpc>
            </a:pPr>
            <a:endParaRPr lang="en-US" altLang="en-US" sz="100" dirty="0">
              <a:latin typeface="Consolas" panose="020B0609020204030204" pitchFamily="49" charset="0"/>
            </a:endParaRPr>
          </a:p>
          <a:p>
            <a:pPr marL="113030" algn="l" rtl="0" eaLnBrk="0">
              <a:lnSpc>
                <a:spcPts val="2265"/>
              </a:lnSpc>
            </a:pPr>
            <a:r>
              <a:rPr sz="1500" kern="0" spc="-10" dirty="0">
                <a:solidFill>
                  <a:srgbClr val="000000">
                    <a:alpha val="100000"/>
                  </a:srgbClr>
                </a:solidFill>
                <a:latin typeface="Consolas" panose="020B0609020204030204" pitchFamily="49" charset="0"/>
                <a:ea typeface="Courier New" panose="02070309020205020404"/>
                <a:cs typeface="Courier New" panose="02070309020205020404"/>
              </a:rPr>
              <a:t>}</a:t>
            </a:r>
            <a:endParaRPr lang="en-US" altLang="en-US" sz="1500" dirty="0">
              <a:latin typeface="Consolas" panose="020B0609020204030204" pitchFamily="49" charset="0"/>
            </a:endParaRPr>
          </a:p>
        </p:txBody>
      </p:sp>
      <p:sp>
        <p:nvSpPr>
          <p:cNvPr id="1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mj-ea"/>
                <a:cs typeface="微软雅黑"/>
              </a:rPr>
              <a:t>If-else </a:t>
            </a:r>
            <a:r>
              <a:rPr lang="zh-CN" altLang="en-US" sz="2200" b="1" spc="-5" dirty="0">
                <a:solidFill>
                  <a:srgbClr val="FFFFFF"/>
                </a:solidFill>
                <a:latin typeface="+mj-ea"/>
                <a:cs typeface="微软雅黑"/>
              </a:rPr>
              <a:t>级联</a:t>
            </a:r>
          </a:p>
        </p:txBody>
      </p:sp>
    </p:spTree>
    <p:extLst>
      <p:ext uri="{BB962C8B-B14F-4D97-AF65-F5344CB8AC3E}">
        <p14:creationId xmlns:p14="http://schemas.microsoft.com/office/powerpoint/2010/main" val="41186693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2" name="picture 1072"/>
          <p:cNvPicPr>
            <a:picLocks noChangeAspect="1"/>
          </p:cNvPicPr>
          <p:nvPr/>
        </p:nvPicPr>
        <p:blipFill>
          <a:blip r:embed="rId2"/>
          <a:stretch>
            <a:fillRect/>
          </a:stretch>
        </p:blipFill>
        <p:spPr>
          <a:xfrm rot="21600000">
            <a:off x="3535628" y="1524000"/>
            <a:ext cx="662668" cy="633513"/>
          </a:xfrm>
          <a:prstGeom prst="rect">
            <a:avLst/>
          </a:prstGeom>
        </p:spPr>
      </p:pic>
      <p:pic>
        <p:nvPicPr>
          <p:cNvPr id="2" name="图片 1"/>
          <p:cNvPicPr>
            <a:picLocks noChangeAspect="1"/>
          </p:cNvPicPr>
          <p:nvPr/>
        </p:nvPicPr>
        <p:blipFill>
          <a:blip r:embed="rId3"/>
          <a:stretch>
            <a:fillRect/>
          </a:stretch>
        </p:blipFill>
        <p:spPr>
          <a:xfrm>
            <a:off x="1143000" y="2590800"/>
            <a:ext cx="3000199" cy="33363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2"/>
          <p:cNvSpPr/>
          <p:nvPr/>
        </p:nvSpPr>
        <p:spPr>
          <a:xfrm>
            <a:off x="4450028" y="1554637"/>
            <a:ext cx="3550972" cy="584775"/>
          </a:xfrm>
          <a:prstGeom prst="rect">
            <a:avLst/>
          </a:prstGeom>
          <a:solidFill>
            <a:schemeClr val="bg1">
              <a:lumMod val="95000"/>
            </a:schemeClr>
          </a:solidFill>
        </p:spPr>
        <p:txBody>
          <a:bodyPr wrap="none">
            <a:spAutoFit/>
          </a:bodyPr>
          <a:lstStyle/>
          <a:p>
            <a:r>
              <a:rPr lang="en-US" altLang="zh-CN" sz="3200" dirty="0">
                <a:solidFill>
                  <a:srgbClr val="A86F8A"/>
                </a:solidFill>
                <a:latin typeface="Consolas" panose="020B0609020204030204" pitchFamily="49" charset="0"/>
              </a:rPr>
              <a:t>else</a:t>
            </a:r>
            <a:r>
              <a:rPr lang="zh-CN" altLang="en-US" sz="3200" dirty="0">
                <a:solidFill>
                  <a:srgbClr val="A86F8A"/>
                </a:solidFill>
                <a:latin typeface="Consolas" panose="020B0609020204030204" pitchFamily="49" charset="0"/>
              </a:rPr>
              <a:t>判断条件分析</a:t>
            </a:r>
            <a:endParaRPr lang="zh-CN" altLang="en-US" sz="3200" dirty="0">
              <a:latin typeface="Consolas" panose="020B0609020204030204" pitchFamily="49" charset="0"/>
            </a:endParaRPr>
          </a:p>
        </p:txBody>
      </p:sp>
      <p:sp>
        <p:nvSpPr>
          <p:cNvPr id="1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4" name="矩形 3">
            <a:extLst>
              <a:ext uri="{FF2B5EF4-FFF2-40B4-BE49-F238E27FC236}">
                <a16:creationId xmlns:a16="http://schemas.microsoft.com/office/drawing/2014/main" id="{07BA3DF2-0265-CCC1-5999-BB37D44251AA}"/>
              </a:ext>
            </a:extLst>
          </p:cNvPr>
          <p:cNvSpPr/>
          <p:nvPr/>
        </p:nvSpPr>
        <p:spPr>
          <a:xfrm>
            <a:off x="4876800" y="2419814"/>
            <a:ext cx="6477000" cy="1139736"/>
          </a:xfrm>
          <a:prstGeom prst="rect">
            <a:avLst/>
          </a:prstGeom>
          <a:solidFill>
            <a:schemeClr val="accent4">
              <a:lumMod val="20000"/>
              <a:lumOff val="80000"/>
            </a:schemeClr>
          </a:solidFill>
        </p:spPr>
        <p:txBody>
          <a:bodyPr wrap="square">
            <a:spAutoFit/>
          </a:bodyPr>
          <a:lstStyle/>
          <a:p>
            <a:pPr algn="ctr">
              <a:lnSpc>
                <a:spcPct val="150000"/>
              </a:lnSpc>
            </a:pPr>
            <a:r>
              <a:rPr lang="zh-CN" altLang="en-US" sz="2400" dirty="0">
                <a:latin typeface="Consolas" panose="020B0609020204030204" pitchFamily="49" charset="0"/>
              </a:rPr>
              <a:t>在代码中，</a:t>
            </a:r>
            <a:r>
              <a:rPr lang="en-US" altLang="zh-CN" sz="2400" dirty="0">
                <a:latin typeface="Consolas" panose="020B0609020204030204" pitchFamily="49" charset="0"/>
              </a:rPr>
              <a:t>else </a:t>
            </a:r>
            <a:r>
              <a:rPr lang="zh-CN" altLang="en-US" sz="2400" dirty="0">
                <a:latin typeface="Consolas" panose="020B0609020204030204" pitchFamily="49" charset="0"/>
              </a:rPr>
              <a:t>分支严格等价于以下哪种情况？（要求考虑程序执行时的所有可能情况）</a:t>
            </a:r>
            <a:endParaRPr lang="en-US" altLang="en-US" sz="2400" b="1" dirty="0">
              <a:solidFill>
                <a:srgbClr val="C00000"/>
              </a:solidFill>
              <a:latin typeface="Consolas" panose="020B0609020204030204" pitchFamily="49" charset="0"/>
            </a:endParaRPr>
          </a:p>
        </p:txBody>
      </p:sp>
      <p:sp>
        <p:nvSpPr>
          <p:cNvPr id="6" name="文本框 5">
            <a:extLst>
              <a:ext uri="{FF2B5EF4-FFF2-40B4-BE49-F238E27FC236}">
                <a16:creationId xmlns:a16="http://schemas.microsoft.com/office/drawing/2014/main" id="{3CECF66A-D6E0-942E-E387-336F5913C615}"/>
              </a:ext>
            </a:extLst>
          </p:cNvPr>
          <p:cNvSpPr txBox="1"/>
          <p:nvPr/>
        </p:nvSpPr>
        <p:spPr>
          <a:xfrm>
            <a:off x="6629400" y="3733800"/>
            <a:ext cx="2743200" cy="2608406"/>
          </a:xfrm>
          <a:prstGeom prst="rect">
            <a:avLst/>
          </a:prstGeom>
          <a:solidFill>
            <a:schemeClr val="accent5">
              <a:lumMod val="20000"/>
              <a:lumOff val="80000"/>
            </a:schemeClr>
          </a:solidFill>
        </p:spPr>
        <p:txBody>
          <a:bodyPr wrap="square">
            <a:spAutoFit/>
          </a:bodyPr>
          <a:lstStyle/>
          <a:p>
            <a:pPr>
              <a:lnSpc>
                <a:spcPct val="150000"/>
              </a:lnSpc>
            </a:pPr>
            <a:r>
              <a:rPr lang="en-US" altLang="en-US" sz="2800" dirty="0">
                <a:latin typeface="Consolas" panose="020B0609020204030204" pitchFamily="49" charset="0"/>
              </a:rPr>
              <a:t>A. </a:t>
            </a:r>
            <a:r>
              <a:rPr lang="en-US" altLang="en-US" sz="2800" dirty="0" err="1">
                <a:latin typeface="Consolas" panose="020B0609020204030204" pitchFamily="49" charset="0"/>
              </a:rPr>
              <a:t>ch</a:t>
            </a:r>
            <a:r>
              <a:rPr lang="en-US" altLang="en-US" sz="2800" dirty="0">
                <a:latin typeface="Consolas" panose="020B0609020204030204" pitchFamily="49" charset="0"/>
              </a:rPr>
              <a:t> != ‘F’</a:t>
            </a:r>
          </a:p>
          <a:p>
            <a:pPr>
              <a:lnSpc>
                <a:spcPct val="150000"/>
              </a:lnSpc>
            </a:pPr>
            <a:r>
              <a:rPr lang="en-US" altLang="en-US" sz="2800" dirty="0">
                <a:latin typeface="Consolas" panose="020B0609020204030204" pitchFamily="49" charset="0"/>
              </a:rPr>
              <a:t>B. </a:t>
            </a:r>
            <a:r>
              <a:rPr lang="en-US" altLang="en-US" sz="2800" dirty="0" err="1">
                <a:latin typeface="Consolas" panose="020B0609020204030204" pitchFamily="49" charset="0"/>
              </a:rPr>
              <a:t>ch</a:t>
            </a:r>
            <a:r>
              <a:rPr lang="en-US" altLang="en-US" sz="2800" dirty="0">
                <a:latin typeface="Consolas" panose="020B0609020204030204" pitchFamily="49" charset="0"/>
              </a:rPr>
              <a:t> == ‘M’</a:t>
            </a:r>
          </a:p>
          <a:p>
            <a:pPr>
              <a:lnSpc>
                <a:spcPct val="150000"/>
              </a:lnSpc>
            </a:pPr>
            <a:r>
              <a:rPr lang="en-US" altLang="en-US" sz="2800" dirty="0">
                <a:latin typeface="Consolas" panose="020B0609020204030204" pitchFamily="49" charset="0"/>
              </a:rPr>
              <a:t>C. </a:t>
            </a:r>
            <a:r>
              <a:rPr lang="en-US" altLang="en-US" sz="2800" dirty="0" err="1">
                <a:latin typeface="Consolas" panose="020B0609020204030204" pitchFamily="49" charset="0"/>
              </a:rPr>
              <a:t>ch</a:t>
            </a:r>
            <a:r>
              <a:rPr lang="en-US" altLang="en-US" sz="2800" dirty="0">
                <a:latin typeface="Consolas" panose="020B0609020204030204" pitchFamily="49" charset="0"/>
              </a:rPr>
              <a:t> == ‘\0’</a:t>
            </a:r>
          </a:p>
          <a:p>
            <a:pPr>
              <a:lnSpc>
                <a:spcPct val="150000"/>
              </a:lnSpc>
            </a:pPr>
            <a:r>
              <a:rPr lang="en-US" altLang="en-US" sz="2800" dirty="0">
                <a:latin typeface="Consolas" panose="020B0609020204030204" pitchFamily="49" charset="0"/>
              </a:rPr>
              <a:t>D. </a:t>
            </a:r>
            <a:r>
              <a:rPr lang="en-US" altLang="en-US" sz="2800" dirty="0" err="1">
                <a:latin typeface="Consolas" panose="020B0609020204030204" pitchFamily="49" charset="0"/>
              </a:rPr>
              <a:t>ch</a:t>
            </a:r>
            <a:r>
              <a:rPr lang="en-US" altLang="en-US" sz="2800" dirty="0">
                <a:latin typeface="Consolas" panose="020B0609020204030204" pitchFamily="49" charset="0"/>
              </a:rPr>
              <a:t> == ‘ ’</a:t>
            </a:r>
          </a:p>
        </p:txBody>
      </p:sp>
    </p:spTree>
    <p:extLst>
      <p:ext uri="{BB962C8B-B14F-4D97-AF65-F5344CB8AC3E}">
        <p14:creationId xmlns:p14="http://schemas.microsoft.com/office/powerpoint/2010/main" val="13269161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2" name="picture 1072"/>
          <p:cNvPicPr>
            <a:picLocks noChangeAspect="1"/>
          </p:cNvPicPr>
          <p:nvPr/>
        </p:nvPicPr>
        <p:blipFill>
          <a:blip r:embed="rId2"/>
          <a:stretch>
            <a:fillRect/>
          </a:stretch>
        </p:blipFill>
        <p:spPr>
          <a:xfrm rot="21600000">
            <a:off x="3535628" y="1524000"/>
            <a:ext cx="662668" cy="633513"/>
          </a:xfrm>
          <a:prstGeom prst="rect">
            <a:avLst/>
          </a:prstGeom>
        </p:spPr>
      </p:pic>
      <p:pic>
        <p:nvPicPr>
          <p:cNvPr id="2" name="图片 1"/>
          <p:cNvPicPr>
            <a:picLocks noChangeAspect="1"/>
          </p:cNvPicPr>
          <p:nvPr/>
        </p:nvPicPr>
        <p:blipFill>
          <a:blip r:embed="rId3"/>
          <a:stretch>
            <a:fillRect/>
          </a:stretch>
        </p:blipFill>
        <p:spPr>
          <a:xfrm>
            <a:off x="1143000" y="2590800"/>
            <a:ext cx="3000199" cy="33363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2"/>
          <p:cNvSpPr/>
          <p:nvPr/>
        </p:nvSpPr>
        <p:spPr>
          <a:xfrm>
            <a:off x="4450028" y="1554637"/>
            <a:ext cx="3550972" cy="584775"/>
          </a:xfrm>
          <a:prstGeom prst="rect">
            <a:avLst/>
          </a:prstGeom>
          <a:solidFill>
            <a:schemeClr val="bg1">
              <a:lumMod val="95000"/>
            </a:schemeClr>
          </a:solidFill>
        </p:spPr>
        <p:txBody>
          <a:bodyPr wrap="none">
            <a:spAutoFit/>
          </a:bodyPr>
          <a:lstStyle/>
          <a:p>
            <a:r>
              <a:rPr lang="en-US" altLang="zh-CN" sz="3200" dirty="0">
                <a:solidFill>
                  <a:srgbClr val="A86F8A"/>
                </a:solidFill>
                <a:latin typeface="Consolas" panose="020B0609020204030204" pitchFamily="49" charset="0"/>
              </a:rPr>
              <a:t>else</a:t>
            </a:r>
            <a:r>
              <a:rPr lang="zh-CN" altLang="en-US" sz="3200" dirty="0">
                <a:solidFill>
                  <a:srgbClr val="A86F8A"/>
                </a:solidFill>
                <a:latin typeface="Consolas" panose="020B0609020204030204" pitchFamily="49" charset="0"/>
              </a:rPr>
              <a:t>判断条件分析</a:t>
            </a:r>
            <a:endParaRPr lang="zh-CN" altLang="en-US" sz="3200" dirty="0">
              <a:latin typeface="Consolas" panose="020B0609020204030204" pitchFamily="49" charset="0"/>
            </a:endParaRPr>
          </a:p>
        </p:txBody>
      </p:sp>
      <p:sp>
        <p:nvSpPr>
          <p:cNvPr id="1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4" name="矩形 3">
            <a:extLst>
              <a:ext uri="{FF2B5EF4-FFF2-40B4-BE49-F238E27FC236}">
                <a16:creationId xmlns:a16="http://schemas.microsoft.com/office/drawing/2014/main" id="{07BA3DF2-0265-CCC1-5999-BB37D44251AA}"/>
              </a:ext>
            </a:extLst>
          </p:cNvPr>
          <p:cNvSpPr/>
          <p:nvPr/>
        </p:nvSpPr>
        <p:spPr>
          <a:xfrm>
            <a:off x="4876800" y="2419814"/>
            <a:ext cx="6477000" cy="1139736"/>
          </a:xfrm>
          <a:prstGeom prst="rect">
            <a:avLst/>
          </a:prstGeom>
          <a:solidFill>
            <a:schemeClr val="accent4">
              <a:lumMod val="20000"/>
              <a:lumOff val="80000"/>
            </a:schemeClr>
          </a:solidFill>
        </p:spPr>
        <p:txBody>
          <a:bodyPr wrap="square">
            <a:spAutoFit/>
          </a:bodyPr>
          <a:lstStyle/>
          <a:p>
            <a:pPr algn="ctr">
              <a:lnSpc>
                <a:spcPct val="150000"/>
              </a:lnSpc>
            </a:pPr>
            <a:r>
              <a:rPr lang="zh-CN" altLang="en-US" sz="2400" dirty="0">
                <a:latin typeface="Consolas" panose="020B0609020204030204" pitchFamily="49" charset="0"/>
              </a:rPr>
              <a:t>在代码中，</a:t>
            </a:r>
            <a:r>
              <a:rPr lang="en-US" altLang="zh-CN" sz="2400" dirty="0">
                <a:latin typeface="Consolas" panose="020B0609020204030204" pitchFamily="49" charset="0"/>
              </a:rPr>
              <a:t>else </a:t>
            </a:r>
            <a:r>
              <a:rPr lang="zh-CN" altLang="en-US" sz="2400" dirty="0">
                <a:latin typeface="Consolas" panose="020B0609020204030204" pitchFamily="49" charset="0"/>
              </a:rPr>
              <a:t>分支严格等价于以下哪种情况？（要求考虑程序执行时的所有可能情况）</a:t>
            </a:r>
            <a:endParaRPr lang="en-US" altLang="en-US" sz="2400" b="1" dirty="0">
              <a:solidFill>
                <a:srgbClr val="C00000"/>
              </a:solidFill>
              <a:latin typeface="Consolas" panose="020B0609020204030204" pitchFamily="49" charset="0"/>
            </a:endParaRPr>
          </a:p>
        </p:txBody>
      </p:sp>
      <p:sp>
        <p:nvSpPr>
          <p:cNvPr id="5" name="矩形 4">
            <a:extLst>
              <a:ext uri="{FF2B5EF4-FFF2-40B4-BE49-F238E27FC236}">
                <a16:creationId xmlns:a16="http://schemas.microsoft.com/office/drawing/2014/main" id="{F7A6BBA9-E83A-8F46-7DBA-21B283DFCAC6}"/>
              </a:ext>
            </a:extLst>
          </p:cNvPr>
          <p:cNvSpPr/>
          <p:nvPr/>
        </p:nvSpPr>
        <p:spPr>
          <a:xfrm>
            <a:off x="6286500" y="4343400"/>
            <a:ext cx="3657600" cy="1141018"/>
          </a:xfrm>
          <a:prstGeom prst="rect">
            <a:avLst/>
          </a:prstGeom>
          <a:solidFill>
            <a:schemeClr val="accent6">
              <a:lumMod val="20000"/>
              <a:lumOff val="80000"/>
            </a:schemeClr>
          </a:solidFill>
        </p:spPr>
        <p:txBody>
          <a:bodyPr wrap="square">
            <a:spAutoFit/>
          </a:bodyPr>
          <a:lstStyle/>
          <a:p>
            <a:pPr algn="ctr">
              <a:lnSpc>
                <a:spcPct val="150000"/>
              </a:lnSpc>
            </a:pPr>
            <a:r>
              <a:rPr lang="en-US" altLang="zh-CN" sz="2400" dirty="0">
                <a:latin typeface="Consolas" panose="020B0609020204030204" pitchFamily="49" charset="0"/>
              </a:rPr>
              <a:t>else</a:t>
            </a:r>
            <a:r>
              <a:rPr lang="zh-CN" altLang="en-US" sz="2400" dirty="0">
                <a:latin typeface="Consolas" panose="020B0609020204030204" pitchFamily="49" charset="0"/>
              </a:rPr>
              <a:t>的条件等价于</a:t>
            </a:r>
            <a:endParaRPr lang="en-US" altLang="zh-CN" sz="2400" dirty="0">
              <a:latin typeface="Consolas" panose="020B0609020204030204" pitchFamily="49" charset="0"/>
            </a:endParaRPr>
          </a:p>
          <a:p>
            <a:pPr algn="ctr">
              <a:lnSpc>
                <a:spcPct val="150000"/>
              </a:lnSpc>
            </a:pPr>
            <a:r>
              <a:rPr lang="en-US" altLang="zh-CN" sz="2400" b="1" kern="0" spc="-10" dirty="0" err="1">
                <a:solidFill>
                  <a:srgbClr val="C00000"/>
                </a:solidFill>
                <a:latin typeface="Consolas" panose="020B0609020204030204" pitchFamily="49" charset="0"/>
                <a:ea typeface="Calibri" panose="020F0502020204030204"/>
                <a:cs typeface="Calibri" panose="020F0502020204030204"/>
              </a:rPr>
              <a:t>ch</a:t>
            </a:r>
            <a:r>
              <a:rPr lang="en-US" altLang="zh-CN" sz="2400" b="1" kern="0" spc="-10" dirty="0">
                <a:solidFill>
                  <a:srgbClr val="C00000"/>
                </a:solidFill>
                <a:latin typeface="Consolas" panose="020B0609020204030204" pitchFamily="49" charset="0"/>
                <a:ea typeface="Calibri" panose="020F0502020204030204"/>
                <a:cs typeface="Calibri" panose="020F0502020204030204"/>
              </a:rPr>
              <a:t> != ‘F’</a:t>
            </a:r>
            <a:endParaRPr lang="en-US" altLang="en-US" sz="2400" b="1" dirty="0">
              <a:solidFill>
                <a:srgbClr val="C00000"/>
              </a:solidFill>
              <a:latin typeface="Consolas" panose="020B0609020204030204" pitchFamily="49" charset="0"/>
            </a:endParaRPr>
          </a:p>
        </p:txBody>
      </p:sp>
    </p:spTree>
    <p:extLst>
      <p:ext uri="{BB962C8B-B14F-4D97-AF65-F5344CB8AC3E}">
        <p14:creationId xmlns:p14="http://schemas.microsoft.com/office/powerpoint/2010/main" val="31039004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pic>
        <p:nvPicPr>
          <p:cNvPr id="3" name="图片 2"/>
          <p:cNvPicPr>
            <a:picLocks noChangeAspect="1"/>
          </p:cNvPicPr>
          <p:nvPr/>
        </p:nvPicPr>
        <p:blipFill>
          <a:blip r:embed="rId2"/>
          <a:stretch>
            <a:fillRect/>
          </a:stretch>
        </p:blipFill>
        <p:spPr>
          <a:xfrm>
            <a:off x="726336" y="2286000"/>
            <a:ext cx="4182775" cy="3879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072">
            <a:extLst>
              <a:ext uri="{FF2B5EF4-FFF2-40B4-BE49-F238E27FC236}">
                <a16:creationId xmlns:a16="http://schemas.microsoft.com/office/drawing/2014/main" id="{9AAA9E12-43B8-557E-310C-285FC2B9088E}"/>
              </a:ext>
            </a:extLst>
          </p:cNvPr>
          <p:cNvPicPr>
            <a:picLocks noChangeAspect="1"/>
          </p:cNvPicPr>
          <p:nvPr/>
        </p:nvPicPr>
        <p:blipFill>
          <a:blip r:embed="rId3"/>
          <a:stretch>
            <a:fillRect/>
          </a:stretch>
        </p:blipFill>
        <p:spPr>
          <a:xfrm rot="21600000">
            <a:off x="3886200" y="1347687"/>
            <a:ext cx="662668" cy="633513"/>
          </a:xfrm>
          <a:prstGeom prst="rect">
            <a:avLst/>
          </a:prstGeom>
        </p:spPr>
      </p:pic>
      <p:sp>
        <p:nvSpPr>
          <p:cNvPr id="7" name="矩形 6">
            <a:extLst>
              <a:ext uri="{FF2B5EF4-FFF2-40B4-BE49-F238E27FC236}">
                <a16:creationId xmlns:a16="http://schemas.microsoft.com/office/drawing/2014/main" id="{B448B744-5FEA-DFEE-3DA7-615BF1AF0E16}"/>
              </a:ext>
            </a:extLst>
          </p:cNvPr>
          <p:cNvSpPr/>
          <p:nvPr/>
        </p:nvSpPr>
        <p:spPr>
          <a:xfrm>
            <a:off x="5105400" y="2209800"/>
            <a:ext cx="6400800" cy="1139736"/>
          </a:xfrm>
          <a:prstGeom prst="rect">
            <a:avLst/>
          </a:prstGeom>
          <a:solidFill>
            <a:schemeClr val="accent4">
              <a:lumMod val="20000"/>
              <a:lumOff val="80000"/>
            </a:schemeClr>
          </a:solidFill>
        </p:spPr>
        <p:txBody>
          <a:bodyPr wrap="square">
            <a:spAutoFit/>
          </a:bodyPr>
          <a:lstStyle/>
          <a:p>
            <a:pPr algn="ctr">
              <a:lnSpc>
                <a:spcPct val="150000"/>
              </a:lnSpc>
            </a:pPr>
            <a:r>
              <a:rPr lang="zh-CN" altLang="en-US" sz="2400" dirty="0">
                <a:latin typeface="Consolas" panose="020B0609020204030204" pitchFamily="49" charset="0"/>
              </a:rPr>
              <a:t>在代码中，</a:t>
            </a:r>
            <a:r>
              <a:rPr lang="en-US" altLang="zh-CN" sz="2400" dirty="0">
                <a:latin typeface="Consolas" panose="020B0609020204030204" pitchFamily="49" charset="0"/>
              </a:rPr>
              <a:t>else </a:t>
            </a:r>
            <a:r>
              <a:rPr lang="zh-CN" altLang="en-US" sz="2400" dirty="0">
                <a:latin typeface="Consolas" panose="020B0609020204030204" pitchFamily="49" charset="0"/>
              </a:rPr>
              <a:t>分支严格等价于以下哪种情况？（要求考虑程序执行时的所有可能情况）</a:t>
            </a:r>
            <a:endParaRPr lang="en-US" altLang="en-US" sz="2400" b="1" dirty="0">
              <a:solidFill>
                <a:srgbClr val="C00000"/>
              </a:solidFill>
              <a:latin typeface="Consolas" panose="020B0609020204030204" pitchFamily="49" charset="0"/>
            </a:endParaRPr>
          </a:p>
        </p:txBody>
      </p:sp>
      <p:sp>
        <p:nvSpPr>
          <p:cNvPr id="8" name="文本框 7">
            <a:extLst>
              <a:ext uri="{FF2B5EF4-FFF2-40B4-BE49-F238E27FC236}">
                <a16:creationId xmlns:a16="http://schemas.microsoft.com/office/drawing/2014/main" id="{3BCE9430-966F-49CE-8D7A-CB07DA2E4BDC}"/>
              </a:ext>
            </a:extLst>
          </p:cNvPr>
          <p:cNvSpPr txBox="1"/>
          <p:nvPr/>
        </p:nvSpPr>
        <p:spPr>
          <a:xfrm>
            <a:off x="5513729" y="3733800"/>
            <a:ext cx="5584141" cy="2335448"/>
          </a:xfrm>
          <a:prstGeom prst="rect">
            <a:avLst/>
          </a:prstGeom>
          <a:solidFill>
            <a:srgbClr val="EED1DB"/>
          </a:solidFill>
        </p:spPr>
        <p:txBody>
          <a:bodyPr wrap="square">
            <a:spAutoFit/>
          </a:bodyPr>
          <a:lstStyle/>
          <a:p>
            <a:pPr algn="l" rtl="0" eaLnBrk="0">
              <a:lnSpc>
                <a:spcPct val="102000"/>
              </a:lnSpc>
            </a:pPr>
            <a:r>
              <a:rPr lang="en-US" altLang="en-US" sz="2800" dirty="0">
                <a:latin typeface="Consolas" panose="020B0609020204030204" pitchFamily="49" charset="0"/>
              </a:rPr>
              <a:t>A. </a:t>
            </a:r>
            <a:r>
              <a:rPr lang="en-US" altLang="zh-CN" sz="2800" kern="0" spc="-10" dirty="0">
                <a:solidFill>
                  <a:srgbClr val="404040">
                    <a:alpha val="100000"/>
                  </a:srgbClr>
                </a:solidFill>
                <a:latin typeface="Consolas" panose="020B0609020204030204" pitchFamily="49" charset="0"/>
                <a:ea typeface="Calibri" panose="020F0502020204030204"/>
                <a:cs typeface="Calibri" panose="020F0502020204030204"/>
              </a:rPr>
              <a:t>num&gt;=3 &amp;&amp; num2</a:t>
            </a:r>
            <a:r>
              <a:rPr lang="en-US" altLang="zh-CN" sz="2800" kern="0" spc="-20" dirty="0">
                <a:solidFill>
                  <a:srgbClr val="404040">
                    <a:alpha val="100000"/>
                  </a:srgbClr>
                </a:solidFill>
                <a:latin typeface="Consolas" panose="020B0609020204030204" pitchFamily="49" charset="0"/>
                <a:ea typeface="Calibri" panose="020F0502020204030204"/>
                <a:cs typeface="Calibri" panose="020F0502020204030204"/>
              </a:rPr>
              <a:t>&lt;=5</a:t>
            </a:r>
            <a:endParaRPr lang="en-US" altLang="en-US" sz="2800" dirty="0">
              <a:latin typeface="Consolas" panose="020B0609020204030204" pitchFamily="49" charset="0"/>
            </a:endParaRPr>
          </a:p>
          <a:p>
            <a:pPr algn="l" rtl="0" eaLnBrk="0">
              <a:lnSpc>
                <a:spcPct val="106000"/>
              </a:lnSpc>
            </a:pPr>
            <a:r>
              <a:rPr lang="en-US" altLang="en-US" sz="2800" dirty="0">
                <a:latin typeface="Consolas" panose="020B0609020204030204" pitchFamily="49" charset="0"/>
              </a:rPr>
              <a:t>B. </a:t>
            </a:r>
            <a:r>
              <a:rPr lang="en-US" altLang="zh-CN" sz="2800" kern="0" spc="-20" dirty="0">
                <a:solidFill>
                  <a:srgbClr val="404040">
                    <a:alpha val="100000"/>
                  </a:srgbClr>
                </a:solidFill>
                <a:latin typeface="Consolas" panose="020B0609020204030204" pitchFamily="49" charset="0"/>
                <a:ea typeface="Calibri" panose="020F0502020204030204"/>
                <a:cs typeface="Calibri" panose="020F0502020204030204"/>
              </a:rPr>
              <a:t>!(num&lt;3 &amp;&amp; num2&gt;5)</a:t>
            </a:r>
          </a:p>
          <a:p>
            <a:pPr algn="l" rtl="0" eaLnBrk="0">
              <a:lnSpc>
                <a:spcPct val="106000"/>
              </a:lnSpc>
            </a:pPr>
            <a:r>
              <a:rPr lang="en-US" altLang="en-US" sz="2800" dirty="0">
                <a:latin typeface="Consolas" panose="020B0609020204030204" pitchFamily="49" charset="0"/>
              </a:rPr>
              <a:t>C. </a:t>
            </a:r>
            <a:r>
              <a:rPr lang="en-US" altLang="zh-CN" sz="2800" kern="0" spc="-30" dirty="0">
                <a:solidFill>
                  <a:srgbClr val="404040">
                    <a:alpha val="100000"/>
                  </a:srgbClr>
                </a:solidFill>
                <a:latin typeface="Consolas" panose="020B0609020204030204" pitchFamily="49" charset="0"/>
                <a:ea typeface="Calibri" panose="020F0502020204030204"/>
                <a:cs typeface="Calibri" panose="020F0502020204030204"/>
              </a:rPr>
              <a:t>num &gt;= 3</a:t>
            </a:r>
            <a:endParaRPr lang="en-US" altLang="en-US" sz="2800" dirty="0">
              <a:latin typeface="Consolas" panose="020B0609020204030204" pitchFamily="49" charset="0"/>
            </a:endParaRPr>
          </a:p>
          <a:p>
            <a:pPr algn="l" rtl="0" eaLnBrk="0">
              <a:lnSpc>
                <a:spcPct val="106000"/>
              </a:lnSpc>
            </a:pPr>
            <a:r>
              <a:rPr lang="en-US" altLang="en-US" sz="2800" dirty="0">
                <a:latin typeface="Consolas" panose="020B0609020204030204" pitchFamily="49" charset="0"/>
              </a:rPr>
              <a:t>D.</a:t>
            </a:r>
            <a:r>
              <a:rPr lang="zh-CN" altLang="en-US" sz="2800" dirty="0">
                <a:latin typeface="Consolas" panose="020B0609020204030204" pitchFamily="49" charset="0"/>
              </a:rPr>
              <a:t> </a:t>
            </a:r>
            <a:r>
              <a:rPr lang="en-US" altLang="zh-CN" sz="2800" kern="0" spc="-10" dirty="0">
                <a:solidFill>
                  <a:srgbClr val="404040">
                    <a:alpha val="100000"/>
                  </a:srgbClr>
                </a:solidFill>
                <a:latin typeface="Consolas" panose="020B0609020204030204" pitchFamily="49" charset="0"/>
                <a:ea typeface="Calibri" panose="020F0502020204030204"/>
                <a:cs typeface="Calibri" panose="020F0502020204030204"/>
              </a:rPr>
              <a:t>num2 &lt;</a:t>
            </a:r>
            <a:r>
              <a:rPr lang="en-US" altLang="zh-CN" sz="2800" kern="0" spc="-20" dirty="0">
                <a:solidFill>
                  <a:srgbClr val="404040">
                    <a:alpha val="100000"/>
                  </a:srgbClr>
                </a:solidFill>
                <a:latin typeface="Consolas" panose="020B0609020204030204" pitchFamily="49" charset="0"/>
                <a:ea typeface="Calibri" panose="020F0502020204030204"/>
                <a:cs typeface="Calibri" panose="020F0502020204030204"/>
              </a:rPr>
              <a:t>= 5</a:t>
            </a:r>
            <a:endParaRPr lang="en-US" altLang="en-US" sz="2800" dirty="0">
              <a:latin typeface="Consolas" panose="020B0609020204030204" pitchFamily="49" charset="0"/>
            </a:endParaRPr>
          </a:p>
          <a:p>
            <a:pPr algn="l" rtl="0" eaLnBrk="0">
              <a:lnSpc>
                <a:spcPct val="106000"/>
              </a:lnSpc>
            </a:pPr>
            <a:r>
              <a:rPr lang="en-US" altLang="zh-CN" sz="2800" dirty="0">
                <a:latin typeface="Consolas" panose="020B0609020204030204" pitchFamily="49" charset="0"/>
              </a:rPr>
              <a:t>E</a:t>
            </a:r>
            <a:r>
              <a:rPr lang="en-US" altLang="en-US" sz="2800" dirty="0">
                <a:latin typeface="Consolas" panose="020B0609020204030204" pitchFamily="49" charset="0"/>
              </a:rPr>
              <a:t>. </a:t>
            </a:r>
            <a:r>
              <a:rPr lang="en-US" altLang="zh-CN" sz="2800" kern="0" spc="-10" dirty="0">
                <a:solidFill>
                  <a:srgbClr val="404040">
                    <a:alpha val="100000"/>
                  </a:srgbClr>
                </a:solidFill>
                <a:latin typeface="Consolas" panose="020B0609020204030204" pitchFamily="49" charset="0"/>
                <a:ea typeface="Calibri" panose="020F0502020204030204"/>
                <a:cs typeface="Calibri" panose="020F0502020204030204"/>
              </a:rPr>
              <a:t>num&gt;=3 || num2&lt;</a:t>
            </a:r>
            <a:r>
              <a:rPr lang="en-US" altLang="zh-CN" sz="2800" kern="0" spc="-20" dirty="0">
                <a:solidFill>
                  <a:srgbClr val="404040">
                    <a:alpha val="100000"/>
                  </a:srgbClr>
                </a:solidFill>
                <a:latin typeface="Consolas" panose="020B0609020204030204" pitchFamily="49" charset="0"/>
                <a:ea typeface="Calibri" panose="020F0502020204030204"/>
                <a:cs typeface="Calibri" panose="020F0502020204030204"/>
              </a:rPr>
              <a:t>=5</a:t>
            </a:r>
          </a:p>
        </p:txBody>
      </p:sp>
      <p:sp>
        <p:nvSpPr>
          <p:cNvPr id="9" name="矩形 8">
            <a:extLst>
              <a:ext uri="{FF2B5EF4-FFF2-40B4-BE49-F238E27FC236}">
                <a16:creationId xmlns:a16="http://schemas.microsoft.com/office/drawing/2014/main" id="{D482E553-1945-05E8-5B31-B399FDCC1A06}"/>
              </a:ext>
            </a:extLst>
          </p:cNvPr>
          <p:cNvSpPr/>
          <p:nvPr/>
        </p:nvSpPr>
        <p:spPr>
          <a:xfrm>
            <a:off x="4983428" y="1375296"/>
            <a:ext cx="3550972" cy="584775"/>
          </a:xfrm>
          <a:prstGeom prst="rect">
            <a:avLst/>
          </a:prstGeom>
          <a:solidFill>
            <a:schemeClr val="bg1">
              <a:lumMod val="95000"/>
            </a:schemeClr>
          </a:solidFill>
        </p:spPr>
        <p:txBody>
          <a:bodyPr wrap="none">
            <a:spAutoFit/>
          </a:bodyPr>
          <a:lstStyle/>
          <a:p>
            <a:r>
              <a:rPr lang="en-US" altLang="zh-CN" sz="3200" dirty="0">
                <a:solidFill>
                  <a:srgbClr val="A86F8A"/>
                </a:solidFill>
                <a:latin typeface="Consolas" panose="020B0609020204030204" pitchFamily="49" charset="0"/>
              </a:rPr>
              <a:t>else</a:t>
            </a:r>
            <a:r>
              <a:rPr lang="zh-CN" altLang="en-US" sz="3200" dirty="0">
                <a:solidFill>
                  <a:srgbClr val="A86F8A"/>
                </a:solidFill>
                <a:latin typeface="Consolas" panose="020B0609020204030204" pitchFamily="49" charset="0"/>
              </a:rPr>
              <a:t>判断条件分析</a:t>
            </a:r>
            <a:endParaRPr lang="zh-CN" altLang="en-US" sz="3200" dirty="0">
              <a:latin typeface="Consolas" panose="020B0609020204030204" pitchFamily="49" charset="0"/>
            </a:endParaRPr>
          </a:p>
        </p:txBody>
      </p:sp>
    </p:spTree>
    <p:extLst>
      <p:ext uri="{BB962C8B-B14F-4D97-AF65-F5344CB8AC3E}">
        <p14:creationId xmlns:p14="http://schemas.microsoft.com/office/powerpoint/2010/main" val="39110335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pic>
        <p:nvPicPr>
          <p:cNvPr id="3" name="图片 2"/>
          <p:cNvPicPr>
            <a:picLocks noChangeAspect="1"/>
          </p:cNvPicPr>
          <p:nvPr/>
        </p:nvPicPr>
        <p:blipFill>
          <a:blip r:embed="rId2"/>
          <a:stretch>
            <a:fillRect/>
          </a:stretch>
        </p:blipFill>
        <p:spPr>
          <a:xfrm>
            <a:off x="726336" y="2286000"/>
            <a:ext cx="4182775" cy="3879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072">
            <a:extLst>
              <a:ext uri="{FF2B5EF4-FFF2-40B4-BE49-F238E27FC236}">
                <a16:creationId xmlns:a16="http://schemas.microsoft.com/office/drawing/2014/main" id="{9AAA9E12-43B8-557E-310C-285FC2B9088E}"/>
              </a:ext>
            </a:extLst>
          </p:cNvPr>
          <p:cNvPicPr>
            <a:picLocks noChangeAspect="1"/>
          </p:cNvPicPr>
          <p:nvPr/>
        </p:nvPicPr>
        <p:blipFill>
          <a:blip r:embed="rId3"/>
          <a:stretch>
            <a:fillRect/>
          </a:stretch>
        </p:blipFill>
        <p:spPr>
          <a:xfrm rot="21600000">
            <a:off x="3886200" y="1347687"/>
            <a:ext cx="662668" cy="633513"/>
          </a:xfrm>
          <a:prstGeom prst="rect">
            <a:avLst/>
          </a:prstGeom>
        </p:spPr>
      </p:pic>
      <p:sp>
        <p:nvSpPr>
          <p:cNvPr id="7" name="矩形 6">
            <a:extLst>
              <a:ext uri="{FF2B5EF4-FFF2-40B4-BE49-F238E27FC236}">
                <a16:creationId xmlns:a16="http://schemas.microsoft.com/office/drawing/2014/main" id="{B448B744-5FEA-DFEE-3DA7-615BF1AF0E16}"/>
              </a:ext>
            </a:extLst>
          </p:cNvPr>
          <p:cNvSpPr/>
          <p:nvPr/>
        </p:nvSpPr>
        <p:spPr>
          <a:xfrm>
            <a:off x="5170881" y="2286000"/>
            <a:ext cx="6324600" cy="1693733"/>
          </a:xfrm>
          <a:prstGeom prst="rect">
            <a:avLst/>
          </a:prstGeom>
          <a:solidFill>
            <a:schemeClr val="accent4">
              <a:lumMod val="20000"/>
              <a:lumOff val="80000"/>
            </a:schemeClr>
          </a:solidFill>
        </p:spPr>
        <p:txBody>
          <a:bodyPr wrap="square">
            <a:spAutoFit/>
          </a:bodyPr>
          <a:lstStyle/>
          <a:p>
            <a:pPr>
              <a:lnSpc>
                <a:spcPct val="150000"/>
              </a:lnSpc>
            </a:pPr>
            <a:r>
              <a:rPr lang="en-US" altLang="zh-CN" sz="2400" dirty="0">
                <a:latin typeface="Consolas" panose="020B0609020204030204" pitchFamily="49" charset="0"/>
              </a:rPr>
              <a:t>else </a:t>
            </a:r>
            <a:r>
              <a:rPr lang="zh-CN" altLang="en-US" sz="2400" dirty="0">
                <a:latin typeface="Consolas" panose="020B0609020204030204" pitchFamily="49" charset="0"/>
              </a:rPr>
              <a:t>代表着：</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不同时满足 </a:t>
            </a:r>
            <a:r>
              <a:rPr lang="en-US" altLang="en-US" sz="2400" b="1" dirty="0">
                <a:solidFill>
                  <a:srgbClr val="C00000"/>
                </a:solidFill>
                <a:latin typeface="Consolas" panose="020B0609020204030204" pitchFamily="49" charset="0"/>
              </a:rPr>
              <a:t>num &lt; 3 &amp;&amp; num2 &gt; 5 </a:t>
            </a:r>
          </a:p>
          <a:p>
            <a:pPr>
              <a:lnSpc>
                <a:spcPct val="150000"/>
              </a:lnSpc>
            </a:pPr>
            <a:r>
              <a:rPr lang="zh-CN" altLang="en-US" sz="2400" b="1" dirty="0">
                <a:latin typeface="Consolas" panose="020B0609020204030204" pitchFamily="49" charset="0"/>
              </a:rPr>
              <a:t>即不满足 </a:t>
            </a:r>
            <a:r>
              <a:rPr lang="en-US" altLang="en-US" sz="2400" b="1" dirty="0">
                <a:solidFill>
                  <a:srgbClr val="C00000"/>
                </a:solidFill>
                <a:latin typeface="Consolas" panose="020B0609020204030204" pitchFamily="49" charset="0"/>
              </a:rPr>
              <a:t>num &lt; 3 </a:t>
            </a:r>
            <a:r>
              <a:rPr lang="zh-CN" altLang="en-US" sz="2400" b="1" dirty="0">
                <a:latin typeface="Consolas" panose="020B0609020204030204" pitchFamily="49" charset="0"/>
              </a:rPr>
              <a:t>或者</a:t>
            </a:r>
            <a:r>
              <a:rPr lang="en-US" altLang="en-US" sz="2400" b="1" dirty="0">
                <a:solidFill>
                  <a:srgbClr val="C00000"/>
                </a:solidFill>
                <a:latin typeface="Consolas" panose="020B0609020204030204" pitchFamily="49" charset="0"/>
              </a:rPr>
              <a:t> </a:t>
            </a:r>
            <a:r>
              <a:rPr lang="zh-CN" altLang="en-US" sz="2400" b="1" dirty="0">
                <a:solidFill>
                  <a:srgbClr val="C00000"/>
                </a:solidFill>
                <a:latin typeface="Consolas" panose="020B0609020204030204" pitchFamily="49" charset="0"/>
              </a:rPr>
              <a:t>不满足 </a:t>
            </a:r>
            <a:r>
              <a:rPr lang="en-US" altLang="en-US" sz="2400" b="1" dirty="0">
                <a:solidFill>
                  <a:srgbClr val="C00000"/>
                </a:solidFill>
                <a:latin typeface="Consolas" panose="020B0609020204030204" pitchFamily="49" charset="0"/>
              </a:rPr>
              <a:t>num2 &gt; 5 </a:t>
            </a:r>
          </a:p>
        </p:txBody>
      </p:sp>
      <p:sp>
        <p:nvSpPr>
          <p:cNvPr id="9" name="矩形 8">
            <a:extLst>
              <a:ext uri="{FF2B5EF4-FFF2-40B4-BE49-F238E27FC236}">
                <a16:creationId xmlns:a16="http://schemas.microsoft.com/office/drawing/2014/main" id="{D482E553-1945-05E8-5B31-B399FDCC1A06}"/>
              </a:ext>
            </a:extLst>
          </p:cNvPr>
          <p:cNvSpPr/>
          <p:nvPr/>
        </p:nvSpPr>
        <p:spPr>
          <a:xfrm>
            <a:off x="4983428" y="1375296"/>
            <a:ext cx="3550972" cy="584775"/>
          </a:xfrm>
          <a:prstGeom prst="rect">
            <a:avLst/>
          </a:prstGeom>
          <a:solidFill>
            <a:schemeClr val="bg1">
              <a:lumMod val="95000"/>
            </a:schemeClr>
          </a:solidFill>
        </p:spPr>
        <p:txBody>
          <a:bodyPr wrap="none">
            <a:spAutoFit/>
          </a:bodyPr>
          <a:lstStyle/>
          <a:p>
            <a:r>
              <a:rPr lang="en-US" altLang="zh-CN" sz="3200" dirty="0">
                <a:solidFill>
                  <a:srgbClr val="A86F8A"/>
                </a:solidFill>
                <a:latin typeface="Consolas" panose="020B0609020204030204" pitchFamily="49" charset="0"/>
              </a:rPr>
              <a:t>else</a:t>
            </a:r>
            <a:r>
              <a:rPr lang="zh-CN" altLang="en-US" sz="3200" dirty="0">
                <a:solidFill>
                  <a:srgbClr val="A86F8A"/>
                </a:solidFill>
                <a:latin typeface="Consolas" panose="020B0609020204030204" pitchFamily="49" charset="0"/>
              </a:rPr>
              <a:t>判断条件分析</a:t>
            </a:r>
            <a:endParaRPr lang="zh-CN" altLang="en-US" sz="3200" dirty="0">
              <a:latin typeface="Consolas" panose="020B0609020204030204" pitchFamily="49" charset="0"/>
            </a:endParaRPr>
          </a:p>
        </p:txBody>
      </p:sp>
      <p:sp>
        <p:nvSpPr>
          <p:cNvPr id="15" name="矩形 14"/>
          <p:cNvSpPr/>
          <p:nvPr/>
        </p:nvSpPr>
        <p:spPr>
          <a:xfrm>
            <a:off x="6504381" y="4114800"/>
            <a:ext cx="3657600" cy="2202847"/>
          </a:xfrm>
          <a:prstGeom prst="rect">
            <a:avLst/>
          </a:prstGeom>
          <a:solidFill>
            <a:schemeClr val="accent6">
              <a:lumMod val="20000"/>
              <a:lumOff val="80000"/>
            </a:schemeClr>
          </a:solidFill>
        </p:spPr>
        <p:txBody>
          <a:bodyPr wrap="square">
            <a:spAutoFit/>
          </a:bodyPr>
          <a:lstStyle/>
          <a:p>
            <a:pPr algn="ctr">
              <a:lnSpc>
                <a:spcPct val="200000"/>
              </a:lnSpc>
            </a:pPr>
            <a:r>
              <a:rPr lang="en-US" altLang="zh-CN" sz="2400" dirty="0">
                <a:latin typeface="Consolas" panose="020B0609020204030204" pitchFamily="49" charset="0"/>
              </a:rPr>
              <a:t>else</a:t>
            </a:r>
            <a:r>
              <a:rPr lang="zh-CN" altLang="en-US" sz="2400" dirty="0">
                <a:latin typeface="Consolas" panose="020B0609020204030204" pitchFamily="49" charset="0"/>
              </a:rPr>
              <a:t>等价于</a:t>
            </a:r>
            <a:r>
              <a:rPr lang="en-US" altLang="zh-CN" sz="2400" b="1" kern="0" spc="-10" dirty="0" err="1">
                <a:solidFill>
                  <a:srgbClr val="C00000"/>
                </a:solidFill>
                <a:latin typeface="Consolas" panose="020B0609020204030204" pitchFamily="49" charset="0"/>
                <a:ea typeface="Calibri" panose="020F0502020204030204"/>
                <a:cs typeface="Calibri" panose="020F0502020204030204"/>
              </a:rPr>
              <a:t>num</a:t>
            </a:r>
            <a:r>
              <a:rPr lang="en-US" altLang="zh-CN" sz="2400" b="1" kern="0" spc="-10" dirty="0">
                <a:solidFill>
                  <a:srgbClr val="C00000"/>
                </a:solidFill>
                <a:latin typeface="Consolas" panose="020B0609020204030204" pitchFamily="49" charset="0"/>
                <a:ea typeface="Calibri" panose="020F0502020204030204"/>
                <a:cs typeface="Calibri" panose="020F0502020204030204"/>
              </a:rPr>
              <a:t>&gt;=3||num2&lt;</a:t>
            </a:r>
            <a:r>
              <a:rPr lang="en-US" altLang="zh-CN" sz="2400" b="1" kern="0" spc="-20" dirty="0">
                <a:solidFill>
                  <a:srgbClr val="C00000"/>
                </a:solidFill>
                <a:latin typeface="Consolas" panose="020B0609020204030204" pitchFamily="49" charset="0"/>
                <a:ea typeface="Calibri" panose="020F0502020204030204"/>
                <a:cs typeface="Calibri" panose="020F0502020204030204"/>
              </a:rPr>
              <a:t>=5</a:t>
            </a:r>
          </a:p>
          <a:p>
            <a:pPr algn="ctr">
              <a:lnSpc>
                <a:spcPct val="200000"/>
              </a:lnSpc>
            </a:pPr>
            <a:r>
              <a:rPr lang="en-US" altLang="en-US" sz="2400" b="1" dirty="0">
                <a:solidFill>
                  <a:srgbClr val="C00000"/>
                </a:solidFill>
                <a:latin typeface="Consolas" panose="020B0609020204030204" pitchFamily="49" charset="0"/>
              </a:rPr>
              <a:t>!(</a:t>
            </a:r>
            <a:r>
              <a:rPr lang="en-US" altLang="en-US" sz="2400" b="1" dirty="0" err="1">
                <a:solidFill>
                  <a:srgbClr val="C00000"/>
                </a:solidFill>
                <a:latin typeface="Consolas" panose="020B0609020204030204" pitchFamily="49" charset="0"/>
              </a:rPr>
              <a:t>num</a:t>
            </a:r>
            <a:r>
              <a:rPr lang="en-US" altLang="en-US" sz="2400" b="1" dirty="0">
                <a:solidFill>
                  <a:srgbClr val="C00000"/>
                </a:solidFill>
                <a:latin typeface="Consolas" panose="020B0609020204030204" pitchFamily="49" charset="0"/>
              </a:rPr>
              <a:t>&lt;3&amp;&amp;num2&gt;5)</a:t>
            </a:r>
          </a:p>
        </p:txBody>
      </p:sp>
    </p:spTree>
    <p:extLst>
      <p:ext uri="{BB962C8B-B14F-4D97-AF65-F5344CB8AC3E}">
        <p14:creationId xmlns:p14="http://schemas.microsoft.com/office/powerpoint/2010/main" val="109367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pic>
        <p:nvPicPr>
          <p:cNvPr id="3" name="图片 2"/>
          <p:cNvPicPr>
            <a:picLocks noChangeAspect="1"/>
          </p:cNvPicPr>
          <p:nvPr/>
        </p:nvPicPr>
        <p:blipFill>
          <a:blip r:embed="rId2"/>
          <a:stretch>
            <a:fillRect/>
          </a:stretch>
        </p:blipFill>
        <p:spPr>
          <a:xfrm>
            <a:off x="1676400" y="2435800"/>
            <a:ext cx="3933825" cy="3953397"/>
          </a:xfrm>
          <a:prstGeom prst="rect">
            <a:avLst/>
          </a:prstGeom>
        </p:spPr>
      </p:pic>
      <p:sp>
        <p:nvSpPr>
          <p:cNvPr id="7" name="矩形 6"/>
          <p:cNvSpPr/>
          <p:nvPr/>
        </p:nvSpPr>
        <p:spPr>
          <a:xfrm>
            <a:off x="7239000" y="4415279"/>
            <a:ext cx="4298293" cy="523220"/>
          </a:xfrm>
          <a:prstGeom prst="rect">
            <a:avLst/>
          </a:prstGeom>
          <a:solidFill>
            <a:srgbClr val="FFE699"/>
          </a:solidFill>
        </p:spPr>
        <p:txBody>
          <a:bodyPr wrap="none">
            <a:spAutoFit/>
          </a:bodyPr>
          <a:lstStyle/>
          <a:p>
            <a:r>
              <a:rPr lang="en-US" altLang="zh-CN" sz="2800" kern="0" spc="-10" dirty="0" err="1">
                <a:latin typeface="Consolas" panose="020B0609020204030204" pitchFamily="49" charset="0"/>
                <a:ea typeface="Calibri" panose="020F0502020204030204"/>
                <a:cs typeface="Calibri" panose="020F0502020204030204"/>
              </a:rPr>
              <a:t>i</a:t>
            </a:r>
            <a:r>
              <a:rPr lang="en-US" altLang="zh-CN" sz="2800" kern="0" spc="-10" dirty="0">
                <a:latin typeface="Consolas" panose="020B0609020204030204" pitchFamily="49" charset="0"/>
                <a:ea typeface="Calibri" panose="020F0502020204030204"/>
                <a:cs typeface="Calibri" panose="020F0502020204030204"/>
              </a:rPr>
              <a:t> != 0 &amp;&amp; num2 &lt;= max</a:t>
            </a:r>
            <a:endParaRPr lang="zh-CN" altLang="en-US" sz="2800" dirty="0"/>
          </a:p>
        </p:txBody>
      </p:sp>
      <p:sp>
        <p:nvSpPr>
          <p:cNvPr id="13" name="矩形 12"/>
          <p:cNvSpPr/>
          <p:nvPr/>
        </p:nvSpPr>
        <p:spPr>
          <a:xfrm>
            <a:off x="7247207" y="5092532"/>
            <a:ext cx="2331216" cy="523220"/>
          </a:xfrm>
          <a:prstGeom prst="rect">
            <a:avLst/>
          </a:prstGeom>
          <a:solidFill>
            <a:srgbClr val="FFE699"/>
          </a:solidFill>
        </p:spPr>
        <p:txBody>
          <a:bodyPr wrap="square">
            <a:spAutoFit/>
          </a:bodyPr>
          <a:lstStyle/>
          <a:p>
            <a:r>
              <a:rPr lang="en-US" altLang="zh-CN" sz="2800" kern="0" spc="-10" dirty="0">
                <a:latin typeface="Consolas" panose="020B0609020204030204" pitchFamily="49" charset="0"/>
                <a:ea typeface="Calibri" panose="020F0502020204030204"/>
                <a:cs typeface="Calibri" panose="020F0502020204030204"/>
              </a:rPr>
              <a:t>num2 &lt; max</a:t>
            </a:r>
            <a:endParaRPr lang="zh-CN" altLang="en-US" sz="2800" dirty="0"/>
          </a:p>
        </p:txBody>
      </p:sp>
      <p:sp>
        <p:nvSpPr>
          <p:cNvPr id="16" name="矩形 15"/>
          <p:cNvSpPr/>
          <p:nvPr/>
        </p:nvSpPr>
        <p:spPr>
          <a:xfrm>
            <a:off x="7239000" y="5801380"/>
            <a:ext cx="2339423" cy="523220"/>
          </a:xfrm>
          <a:prstGeom prst="rect">
            <a:avLst/>
          </a:prstGeom>
          <a:solidFill>
            <a:srgbClr val="FFE699"/>
          </a:solidFill>
        </p:spPr>
        <p:txBody>
          <a:bodyPr wrap="none">
            <a:spAutoFit/>
          </a:bodyPr>
          <a:lstStyle/>
          <a:p>
            <a:r>
              <a:rPr lang="en-US" altLang="zh-CN" sz="2800" kern="0" spc="-10" dirty="0">
                <a:latin typeface="Consolas" panose="020B0609020204030204" pitchFamily="49" charset="0"/>
                <a:ea typeface="Calibri" panose="020F0502020204030204"/>
                <a:cs typeface="Calibri" panose="020F0502020204030204"/>
              </a:rPr>
              <a:t>num2 &lt;= max</a:t>
            </a:r>
            <a:endParaRPr lang="zh-CN" altLang="en-US" sz="2800" dirty="0"/>
          </a:p>
        </p:txBody>
      </p:sp>
      <p:sp>
        <p:nvSpPr>
          <p:cNvPr id="17" name="矩形 16"/>
          <p:cNvSpPr/>
          <p:nvPr/>
        </p:nvSpPr>
        <p:spPr>
          <a:xfrm>
            <a:off x="7239000" y="2614888"/>
            <a:ext cx="1359988" cy="523220"/>
          </a:xfrm>
          <a:prstGeom prst="rect">
            <a:avLst/>
          </a:prstGeom>
          <a:solidFill>
            <a:srgbClr val="BDD7EE"/>
          </a:solidFill>
        </p:spPr>
        <p:txBody>
          <a:bodyPr wrap="none">
            <a:spAutoFit/>
          </a:bodyPr>
          <a:lstStyle/>
          <a:p>
            <a:r>
              <a:rPr lang="en-US" altLang="zh-CN" sz="2800" kern="0" spc="-10" dirty="0" err="1">
                <a:latin typeface="Consolas" panose="020B0609020204030204" pitchFamily="49" charset="0"/>
                <a:ea typeface="Calibri" panose="020F0502020204030204"/>
                <a:cs typeface="Calibri" panose="020F0502020204030204"/>
              </a:rPr>
              <a:t>i</a:t>
            </a:r>
            <a:r>
              <a:rPr lang="en-US" altLang="zh-CN" sz="2800" kern="0" spc="-10" dirty="0">
                <a:latin typeface="Consolas" panose="020B0609020204030204" pitchFamily="49" charset="0"/>
                <a:ea typeface="Calibri" panose="020F0502020204030204"/>
                <a:cs typeface="Calibri" panose="020F0502020204030204"/>
              </a:rPr>
              <a:t> != 0</a:t>
            </a:r>
            <a:endParaRPr lang="zh-CN" altLang="en-US" sz="2800" dirty="0"/>
          </a:p>
        </p:txBody>
      </p:sp>
      <p:sp>
        <p:nvSpPr>
          <p:cNvPr id="18" name="矩形 17"/>
          <p:cNvSpPr/>
          <p:nvPr/>
        </p:nvSpPr>
        <p:spPr>
          <a:xfrm>
            <a:off x="7239000" y="3463238"/>
            <a:ext cx="1359988" cy="523220"/>
          </a:xfrm>
          <a:prstGeom prst="rect">
            <a:avLst/>
          </a:prstGeom>
          <a:solidFill>
            <a:srgbClr val="BDD7EE"/>
          </a:solidFill>
        </p:spPr>
        <p:txBody>
          <a:bodyPr wrap="square">
            <a:spAutoFit/>
          </a:bodyPr>
          <a:lstStyle/>
          <a:p>
            <a:r>
              <a:rPr lang="en-US" altLang="zh-CN" sz="2800" kern="0" spc="-10" dirty="0" err="1">
                <a:latin typeface="Consolas" panose="020B0609020204030204" pitchFamily="49" charset="0"/>
                <a:ea typeface="Calibri" panose="020F0502020204030204"/>
                <a:cs typeface="Calibri" panose="020F0502020204030204"/>
              </a:rPr>
              <a:t>i</a:t>
            </a:r>
            <a:r>
              <a:rPr lang="en-US" altLang="zh-CN" sz="2800" kern="0" spc="-10" dirty="0">
                <a:latin typeface="Consolas" panose="020B0609020204030204" pitchFamily="49" charset="0"/>
                <a:ea typeface="Calibri" panose="020F0502020204030204"/>
                <a:cs typeface="Calibri" panose="020F0502020204030204"/>
              </a:rPr>
              <a:t> &gt; 0</a:t>
            </a:r>
            <a:endParaRPr lang="zh-CN" altLang="en-US" sz="2800" dirty="0"/>
          </a:p>
        </p:txBody>
      </p:sp>
      <p:pic>
        <p:nvPicPr>
          <p:cNvPr id="2" name="picture 1072">
            <a:extLst>
              <a:ext uri="{FF2B5EF4-FFF2-40B4-BE49-F238E27FC236}">
                <a16:creationId xmlns:a16="http://schemas.microsoft.com/office/drawing/2014/main" id="{DB174E60-C553-3203-FB7E-6018759FC25E}"/>
              </a:ext>
            </a:extLst>
          </p:cNvPr>
          <p:cNvPicPr>
            <a:picLocks noChangeAspect="1"/>
          </p:cNvPicPr>
          <p:nvPr/>
        </p:nvPicPr>
        <p:blipFill>
          <a:blip r:embed="rId3"/>
          <a:stretch>
            <a:fillRect/>
          </a:stretch>
        </p:blipFill>
        <p:spPr>
          <a:xfrm rot="21600000">
            <a:off x="3657600" y="1600201"/>
            <a:ext cx="662668" cy="633513"/>
          </a:xfrm>
          <a:prstGeom prst="rect">
            <a:avLst/>
          </a:prstGeom>
        </p:spPr>
      </p:pic>
      <p:sp>
        <p:nvSpPr>
          <p:cNvPr id="4" name="矩形 3">
            <a:extLst>
              <a:ext uri="{FF2B5EF4-FFF2-40B4-BE49-F238E27FC236}">
                <a16:creationId xmlns:a16="http://schemas.microsoft.com/office/drawing/2014/main" id="{2FF01773-C670-572D-8DB0-F1C973E5A6C6}"/>
              </a:ext>
            </a:extLst>
          </p:cNvPr>
          <p:cNvSpPr/>
          <p:nvPr/>
        </p:nvSpPr>
        <p:spPr>
          <a:xfrm>
            <a:off x="4846372" y="1637749"/>
            <a:ext cx="3339376" cy="553998"/>
          </a:xfrm>
          <a:prstGeom prst="rect">
            <a:avLst/>
          </a:prstGeom>
        </p:spPr>
        <p:txBody>
          <a:bodyPr wrap="none">
            <a:spAutoFit/>
          </a:bodyPr>
          <a:lstStyle/>
          <a:p>
            <a:r>
              <a:rPr lang="en-US" altLang="zh-CN" sz="3000" b="1" dirty="0">
                <a:solidFill>
                  <a:srgbClr val="A86F8A"/>
                </a:solidFill>
                <a:latin typeface="Consolas" panose="020B0609020204030204" pitchFamily="49" charset="0"/>
              </a:rPr>
              <a:t>else</a:t>
            </a:r>
            <a:r>
              <a:rPr lang="zh-CN" altLang="en-US" sz="3000" b="1" dirty="0">
                <a:solidFill>
                  <a:srgbClr val="A86F8A"/>
                </a:solidFill>
                <a:latin typeface="Consolas" panose="020B0609020204030204" pitchFamily="49" charset="0"/>
              </a:rPr>
              <a:t>判断条件分析</a:t>
            </a:r>
            <a:endParaRPr lang="en-US" altLang="zh-CN" sz="3000" b="1" dirty="0">
              <a:solidFill>
                <a:srgbClr val="A86F8A"/>
              </a:solidFill>
              <a:latin typeface="Consolas" panose="020B0609020204030204" pitchFamily="49" charset="0"/>
            </a:endParaRPr>
          </a:p>
        </p:txBody>
      </p:sp>
    </p:spTree>
    <p:extLst>
      <p:ext uri="{BB962C8B-B14F-4D97-AF65-F5344CB8AC3E}">
        <p14:creationId xmlns:p14="http://schemas.microsoft.com/office/powerpoint/2010/main" val="38526577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stretch>
            <a:fillRect/>
          </a:stretch>
        </p:blipFill>
        <p:spPr>
          <a:xfrm>
            <a:off x="1295400" y="2286000"/>
            <a:ext cx="4114800" cy="4135272"/>
          </a:xfrm>
          <a:prstGeom prst="rect">
            <a:avLst/>
          </a:prstGeom>
        </p:spPr>
      </p:pic>
      <p:sp>
        <p:nvSpPr>
          <p:cNvPr id="13" name="矩形 12"/>
          <p:cNvSpPr/>
          <p:nvPr/>
        </p:nvSpPr>
        <p:spPr>
          <a:xfrm>
            <a:off x="5351962" y="3505200"/>
            <a:ext cx="1359988" cy="523220"/>
          </a:xfrm>
          <a:prstGeom prst="rect">
            <a:avLst/>
          </a:prstGeom>
          <a:solidFill>
            <a:srgbClr val="BDD7EE"/>
          </a:solidFill>
        </p:spPr>
        <p:txBody>
          <a:bodyPr wrap="none">
            <a:spAutoFit/>
          </a:bodyPr>
          <a:lstStyle/>
          <a:p>
            <a:r>
              <a:rPr lang="en-US" altLang="zh-CN" sz="2800" kern="0" spc="-10" dirty="0" err="1">
                <a:latin typeface="Consolas" panose="020B0609020204030204" pitchFamily="49" charset="0"/>
                <a:ea typeface="Calibri" panose="020F0502020204030204"/>
                <a:cs typeface="Calibri" panose="020F0502020204030204"/>
              </a:rPr>
              <a:t>i</a:t>
            </a:r>
            <a:r>
              <a:rPr lang="en-US" altLang="zh-CN" sz="2800" kern="0" spc="-10" dirty="0">
                <a:latin typeface="Consolas" panose="020B0609020204030204" pitchFamily="49" charset="0"/>
                <a:ea typeface="Calibri" panose="020F0502020204030204"/>
                <a:cs typeface="Calibri" panose="020F0502020204030204"/>
              </a:rPr>
              <a:t> != 0</a:t>
            </a:r>
            <a:endParaRPr lang="zh-CN" altLang="en-US" sz="2800" dirty="0"/>
          </a:p>
        </p:txBody>
      </p:sp>
      <p:sp>
        <p:nvSpPr>
          <p:cNvPr id="14" name="矩形 13"/>
          <p:cNvSpPr/>
          <p:nvPr/>
        </p:nvSpPr>
        <p:spPr>
          <a:xfrm>
            <a:off x="3124200" y="4724400"/>
            <a:ext cx="4298293" cy="523220"/>
          </a:xfrm>
          <a:prstGeom prst="rect">
            <a:avLst/>
          </a:prstGeom>
          <a:solidFill>
            <a:srgbClr val="FFE699"/>
          </a:solidFill>
        </p:spPr>
        <p:txBody>
          <a:bodyPr wrap="none">
            <a:spAutoFit/>
          </a:bodyPr>
          <a:lstStyle/>
          <a:p>
            <a:r>
              <a:rPr lang="en-US" altLang="zh-CN" sz="2800" kern="0" spc="-10" dirty="0" err="1">
                <a:latin typeface="Consolas" panose="020B0609020204030204" pitchFamily="49" charset="0"/>
                <a:ea typeface="Calibri" panose="020F0502020204030204"/>
                <a:cs typeface="Calibri" panose="020F0502020204030204"/>
              </a:rPr>
              <a:t>i</a:t>
            </a:r>
            <a:r>
              <a:rPr lang="en-US" altLang="zh-CN" sz="2800" kern="0" spc="-10" dirty="0">
                <a:latin typeface="Consolas" panose="020B0609020204030204" pitchFamily="49" charset="0"/>
                <a:ea typeface="Calibri" panose="020F0502020204030204"/>
                <a:cs typeface="Calibri" panose="020F0502020204030204"/>
              </a:rPr>
              <a:t> != 0 &amp;&amp; num2 &lt;= max</a:t>
            </a:r>
            <a:endParaRPr lang="zh-CN" altLang="en-US" sz="2800" dirty="0"/>
          </a:p>
        </p:txBody>
      </p:sp>
      <p:sp>
        <p:nvSpPr>
          <p:cNvPr id="1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pic>
        <p:nvPicPr>
          <p:cNvPr id="4" name="picture 1072">
            <a:extLst>
              <a:ext uri="{FF2B5EF4-FFF2-40B4-BE49-F238E27FC236}">
                <a16:creationId xmlns:a16="http://schemas.microsoft.com/office/drawing/2014/main" id="{BED41CAA-1FE1-AD09-ED85-378424D0D499}"/>
              </a:ext>
            </a:extLst>
          </p:cNvPr>
          <p:cNvPicPr>
            <a:picLocks noChangeAspect="1"/>
          </p:cNvPicPr>
          <p:nvPr/>
        </p:nvPicPr>
        <p:blipFill>
          <a:blip r:embed="rId3"/>
          <a:stretch>
            <a:fillRect/>
          </a:stretch>
        </p:blipFill>
        <p:spPr>
          <a:xfrm rot="21600000">
            <a:off x="3657600" y="1600201"/>
            <a:ext cx="662668" cy="633513"/>
          </a:xfrm>
          <a:prstGeom prst="rect">
            <a:avLst/>
          </a:prstGeom>
        </p:spPr>
      </p:pic>
      <p:sp>
        <p:nvSpPr>
          <p:cNvPr id="5" name="矩形 4">
            <a:extLst>
              <a:ext uri="{FF2B5EF4-FFF2-40B4-BE49-F238E27FC236}">
                <a16:creationId xmlns:a16="http://schemas.microsoft.com/office/drawing/2014/main" id="{538ACC5F-810A-8D9C-A2EE-4BB34053E88B}"/>
              </a:ext>
            </a:extLst>
          </p:cNvPr>
          <p:cNvSpPr/>
          <p:nvPr/>
        </p:nvSpPr>
        <p:spPr>
          <a:xfrm>
            <a:off x="4846372" y="1637749"/>
            <a:ext cx="3339376" cy="553998"/>
          </a:xfrm>
          <a:prstGeom prst="rect">
            <a:avLst/>
          </a:prstGeom>
        </p:spPr>
        <p:txBody>
          <a:bodyPr wrap="none">
            <a:spAutoFit/>
          </a:bodyPr>
          <a:lstStyle/>
          <a:p>
            <a:r>
              <a:rPr lang="en-US" altLang="zh-CN" sz="3000" b="1" dirty="0">
                <a:solidFill>
                  <a:srgbClr val="A86F8A"/>
                </a:solidFill>
                <a:latin typeface="Consolas" panose="020B0609020204030204" pitchFamily="49" charset="0"/>
              </a:rPr>
              <a:t>else</a:t>
            </a:r>
            <a:r>
              <a:rPr lang="zh-CN" altLang="en-US" sz="3000" b="1" dirty="0">
                <a:solidFill>
                  <a:srgbClr val="A86F8A"/>
                </a:solidFill>
                <a:latin typeface="Consolas" panose="020B0609020204030204" pitchFamily="49" charset="0"/>
              </a:rPr>
              <a:t>判断条件分析</a:t>
            </a:r>
            <a:endParaRPr lang="en-US" altLang="zh-CN" sz="3000" b="1" dirty="0">
              <a:solidFill>
                <a:srgbClr val="A86F8A"/>
              </a:solidFill>
              <a:latin typeface="Consolas" panose="020B0609020204030204" pitchFamily="49" charset="0"/>
            </a:endParaRPr>
          </a:p>
        </p:txBody>
      </p:sp>
      <p:sp>
        <p:nvSpPr>
          <p:cNvPr id="7" name="文本框 6">
            <a:extLst>
              <a:ext uri="{FF2B5EF4-FFF2-40B4-BE49-F238E27FC236}">
                <a16:creationId xmlns:a16="http://schemas.microsoft.com/office/drawing/2014/main" id="{0DEA7316-649C-A725-B7FF-0C01DF2BA6B4}"/>
              </a:ext>
            </a:extLst>
          </p:cNvPr>
          <p:cNvSpPr txBox="1"/>
          <p:nvPr/>
        </p:nvSpPr>
        <p:spPr>
          <a:xfrm>
            <a:off x="8153400" y="3458552"/>
            <a:ext cx="3279433" cy="1139736"/>
          </a:xfrm>
          <a:prstGeom prst="rect">
            <a:avLst/>
          </a:prstGeom>
          <a:solidFill>
            <a:schemeClr val="accent6">
              <a:lumMod val="20000"/>
              <a:lumOff val="80000"/>
            </a:schemeClr>
          </a:solidFill>
        </p:spPr>
        <p:txBody>
          <a:bodyPr wrap="square">
            <a:spAutoFit/>
          </a:bodyPr>
          <a:lstStyle/>
          <a:p>
            <a:pPr>
              <a:lnSpc>
                <a:spcPct val="150000"/>
              </a:lnSpc>
            </a:pPr>
            <a:r>
              <a:rPr lang="en-US" altLang="zh-CN" sz="2400" dirty="0">
                <a:latin typeface="Consolas" panose="020B0609020204030204" pitchFamily="49" charset="0"/>
              </a:rPr>
              <a:t>else</a:t>
            </a:r>
            <a:r>
              <a:rPr lang="zh-CN" altLang="en-US" sz="2400" dirty="0">
                <a:latin typeface="Consolas" panose="020B0609020204030204" pitchFamily="49" charset="0"/>
              </a:rPr>
              <a:t>配对原则：</a:t>
            </a:r>
          </a:p>
          <a:p>
            <a:pPr>
              <a:lnSpc>
                <a:spcPct val="150000"/>
              </a:lnSpc>
            </a:pPr>
            <a:r>
              <a:rPr lang="zh-CN" altLang="en-US" sz="2400" dirty="0">
                <a:latin typeface="Consolas" panose="020B0609020204030204" pitchFamily="49" charset="0"/>
              </a:rPr>
              <a:t>向上找离他最近的</a:t>
            </a:r>
            <a:r>
              <a:rPr lang="en-US" altLang="zh-CN" sz="2400" dirty="0">
                <a:latin typeface="Consolas" panose="020B0609020204030204" pitchFamily="49" charset="0"/>
              </a:rPr>
              <a:t>if</a:t>
            </a:r>
          </a:p>
        </p:txBody>
      </p:sp>
    </p:spTree>
    <p:extLst>
      <p:ext uri="{BB962C8B-B14F-4D97-AF65-F5344CB8AC3E}">
        <p14:creationId xmlns:p14="http://schemas.microsoft.com/office/powerpoint/2010/main" val="12412618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28700" y="1447800"/>
            <a:ext cx="10134600" cy="4556055"/>
          </a:xfrm>
          <a:prstGeom prst="rect">
            <a:avLst/>
          </a:prstGeom>
          <a:solidFill>
            <a:schemeClr val="accent6">
              <a:lumMod val="20000"/>
              <a:lumOff val="80000"/>
            </a:schemeClr>
          </a:solidFill>
        </p:spPr>
        <p:txBody>
          <a:bodyPr wrap="square">
            <a:spAutoFit/>
          </a:bodyPr>
          <a:lstStyle/>
          <a:p>
            <a:pPr>
              <a:lnSpc>
                <a:spcPct val="150000"/>
              </a:lnSpc>
            </a:pPr>
            <a:r>
              <a:rPr lang="zh-CN" altLang="en-US" sz="2800" b="1" dirty="0">
                <a:latin typeface="Consolas" panose="020B0609020204030204" pitchFamily="49" charset="0"/>
              </a:rPr>
              <a:t>求最大值的平方</a:t>
            </a:r>
            <a:endParaRPr lang="en-US" altLang="zh-CN" sz="2800" b="1" dirty="0">
              <a:latin typeface="Consolas" panose="020B0609020204030204" pitchFamily="49" charset="0"/>
            </a:endParaRPr>
          </a:p>
          <a:p>
            <a:pPr>
              <a:lnSpc>
                <a:spcPct val="150000"/>
              </a:lnSpc>
            </a:pPr>
            <a:r>
              <a:rPr lang="zh-CN" altLang="en-US" sz="2400" dirty="0">
                <a:latin typeface="Consolas" panose="020B0609020204030204" pitchFamily="49" charset="0"/>
              </a:rPr>
              <a:t>输入三个整数，求这三个数中最大值的平方。</a:t>
            </a:r>
            <a:endParaRPr lang="en-US" altLang="zh-CN" sz="2400" dirty="0">
              <a:latin typeface="Consolas" panose="020B0609020204030204" pitchFamily="49" charset="0"/>
            </a:endParaRPr>
          </a:p>
          <a:p>
            <a:pPr>
              <a:lnSpc>
                <a:spcPct val="150000"/>
              </a:lnSpc>
            </a:pPr>
            <a:endParaRPr lang="zh-CN" altLang="en-US" sz="2400" dirty="0">
              <a:latin typeface="Consolas" panose="020B0609020204030204" pitchFamily="49" charset="0"/>
            </a:endParaRPr>
          </a:p>
          <a:p>
            <a:pPr>
              <a:lnSpc>
                <a:spcPct val="150000"/>
              </a:lnSpc>
            </a:pPr>
            <a:r>
              <a:rPr lang="zh-CN" altLang="en-US" sz="2400" b="1" dirty="0">
                <a:latin typeface="Consolas" panose="020B0609020204030204" pitchFamily="49" charset="0"/>
              </a:rPr>
              <a:t>输入格式：</a:t>
            </a:r>
            <a:r>
              <a:rPr lang="zh-CN" altLang="en-US" sz="2400" dirty="0">
                <a:latin typeface="Consolas" panose="020B0609020204030204" pitchFamily="49" charset="0"/>
              </a:rPr>
              <a:t>一行三个整数</a:t>
            </a:r>
            <a:r>
              <a:rPr lang="en-US" altLang="zh-CN" sz="2400" dirty="0">
                <a:latin typeface="Consolas" panose="020B0609020204030204" pitchFamily="49" charset="0"/>
              </a:rPr>
              <a:t>num1, num2, num3, </a:t>
            </a:r>
            <a:r>
              <a:rPr lang="zh-CN" altLang="en-US" sz="2400" dirty="0">
                <a:latin typeface="Consolas" panose="020B0609020204030204" pitchFamily="49" charset="0"/>
              </a:rPr>
              <a:t>三个整数均小于</a:t>
            </a:r>
            <a:r>
              <a:rPr lang="en-US" altLang="zh-CN" sz="2400" dirty="0">
                <a:latin typeface="Consolas" panose="020B0609020204030204" pitchFamily="49" charset="0"/>
              </a:rPr>
              <a:t>1000</a:t>
            </a:r>
            <a:r>
              <a:rPr lang="zh-CN" altLang="en-US" sz="2400" dirty="0">
                <a:latin typeface="Consolas" panose="020B0609020204030204" pitchFamily="49" charset="0"/>
              </a:rPr>
              <a:t>。</a:t>
            </a:r>
          </a:p>
          <a:p>
            <a:pPr>
              <a:lnSpc>
                <a:spcPct val="150000"/>
              </a:lnSpc>
            </a:pPr>
            <a:r>
              <a:rPr lang="zh-CN" altLang="en-US" sz="2400" b="1" dirty="0">
                <a:latin typeface="Consolas" panose="020B0609020204030204" pitchFamily="49" charset="0"/>
              </a:rPr>
              <a:t>输出格式：</a:t>
            </a:r>
            <a:r>
              <a:rPr lang="zh-CN" altLang="en-US" sz="2400" dirty="0">
                <a:latin typeface="Consolas" panose="020B0609020204030204" pitchFamily="49" charset="0"/>
              </a:rPr>
              <a:t>一行一个整数。</a:t>
            </a:r>
            <a:endParaRPr lang="en-US" altLang="zh-CN" sz="2400" dirty="0">
              <a:latin typeface="Consolas" panose="020B0609020204030204" pitchFamily="49" charset="0"/>
            </a:endParaRPr>
          </a:p>
          <a:p>
            <a:pPr>
              <a:lnSpc>
                <a:spcPct val="150000"/>
              </a:lnSpc>
            </a:pPr>
            <a:endParaRPr lang="zh-CN" altLang="en-US" sz="2400" dirty="0">
              <a:latin typeface="Consolas" panose="020B0609020204030204" pitchFamily="49" charset="0"/>
            </a:endParaRPr>
          </a:p>
          <a:p>
            <a:pPr>
              <a:lnSpc>
                <a:spcPct val="150000"/>
              </a:lnSpc>
            </a:pPr>
            <a:r>
              <a:rPr lang="zh-CN" altLang="en-US" sz="2400" b="1" dirty="0">
                <a:latin typeface="Consolas" panose="020B0609020204030204" pitchFamily="49" charset="0"/>
              </a:rPr>
              <a:t>输入用例：</a:t>
            </a:r>
            <a:r>
              <a:rPr lang="en-US" altLang="zh-CN" sz="2400" dirty="0">
                <a:latin typeface="Consolas" panose="020B0609020204030204" pitchFamily="49" charset="0"/>
              </a:rPr>
              <a:t>3 5 4 </a:t>
            </a:r>
          </a:p>
          <a:p>
            <a:pPr>
              <a:lnSpc>
                <a:spcPct val="150000"/>
              </a:lnSpc>
            </a:pPr>
            <a:r>
              <a:rPr lang="zh-CN" altLang="en-US" sz="2400" b="1" dirty="0">
                <a:latin typeface="Consolas" panose="020B0609020204030204" pitchFamily="49" charset="0"/>
              </a:rPr>
              <a:t>输出用例：</a:t>
            </a:r>
            <a:r>
              <a:rPr lang="en-US" altLang="zh-CN" sz="2400" dirty="0">
                <a:latin typeface="Consolas" panose="020B0609020204030204" pitchFamily="49" charset="0"/>
              </a:rPr>
              <a:t>25</a:t>
            </a:r>
            <a:endParaRPr lang="zh-CN" altLang="en-US" sz="2400" dirty="0">
              <a:latin typeface="Consolas" panose="020B0609020204030204" pitchFamily="49" charset="0"/>
            </a:endParaRPr>
          </a:p>
        </p:txBody>
      </p:sp>
      <p:sp>
        <p:nvSpPr>
          <p:cNvPr id="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应用实例</a:t>
            </a:r>
          </a:p>
        </p:txBody>
      </p:sp>
      <p:sp>
        <p:nvSpPr>
          <p:cNvPr id="4" name="文本框 3">
            <a:extLst>
              <a:ext uri="{FF2B5EF4-FFF2-40B4-BE49-F238E27FC236}">
                <a16:creationId xmlns:a16="http://schemas.microsoft.com/office/drawing/2014/main" id="{8992191B-D873-AA14-116F-CBC00534B328}"/>
              </a:ext>
            </a:extLst>
          </p:cNvPr>
          <p:cNvSpPr txBox="1"/>
          <p:nvPr/>
        </p:nvSpPr>
        <p:spPr>
          <a:xfrm>
            <a:off x="7543800" y="685800"/>
            <a:ext cx="1371600" cy="523220"/>
          </a:xfrm>
          <a:prstGeom prst="rect">
            <a:avLst/>
          </a:prstGeom>
          <a:solidFill>
            <a:schemeClr val="accent5">
              <a:lumMod val="20000"/>
              <a:lumOff val="80000"/>
            </a:schemeClr>
          </a:solidFill>
        </p:spPr>
        <p:txBody>
          <a:bodyPr wrap="square">
            <a:spAutoFit/>
          </a:bodyPr>
          <a:lstStyle/>
          <a:p>
            <a:r>
              <a:rPr lang="zh-CN" altLang="en-US" sz="2800" b="1" dirty="0">
                <a:solidFill>
                  <a:srgbClr val="C00000"/>
                </a:solidFill>
                <a:latin typeface="Consolas" panose="020B0609020204030204" pitchFamily="49" charset="0"/>
              </a:rPr>
              <a:t>★重要</a:t>
            </a:r>
            <a:endParaRPr lang="zh-CN" altLang="en-US" sz="2800" dirty="0">
              <a:solidFill>
                <a:srgbClr val="C00000"/>
              </a:solidFill>
            </a:endParaRPr>
          </a:p>
        </p:txBody>
      </p:sp>
      <p:sp>
        <p:nvSpPr>
          <p:cNvPr id="6" name="文本框 5">
            <a:extLst>
              <a:ext uri="{FF2B5EF4-FFF2-40B4-BE49-F238E27FC236}">
                <a16:creationId xmlns:a16="http://schemas.microsoft.com/office/drawing/2014/main" id="{8BDA557C-E303-8FB6-F097-6A81DE1508F6}"/>
              </a:ext>
            </a:extLst>
          </p:cNvPr>
          <p:cNvSpPr txBox="1"/>
          <p:nvPr/>
        </p:nvSpPr>
        <p:spPr>
          <a:xfrm>
            <a:off x="5638800" y="675758"/>
            <a:ext cx="1676400"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应用实例</a:t>
            </a:r>
            <a:endParaRPr lang="zh-CN" altLang="en-US" sz="2800" dirty="0">
              <a:solidFill>
                <a:srgbClr val="C00000"/>
              </a:solidFill>
            </a:endParaRPr>
          </a:p>
        </p:txBody>
      </p:sp>
    </p:spTree>
    <p:extLst>
      <p:ext uri="{BB962C8B-B14F-4D97-AF65-F5344CB8AC3E}">
        <p14:creationId xmlns:p14="http://schemas.microsoft.com/office/powerpoint/2010/main" val="17239176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8" name="picture 1168"/>
          <p:cNvPicPr>
            <a:picLocks noChangeAspect="1"/>
          </p:cNvPicPr>
          <p:nvPr/>
        </p:nvPicPr>
        <p:blipFill>
          <a:blip r:embed="rId2"/>
          <a:stretch>
            <a:fillRect/>
          </a:stretch>
        </p:blipFill>
        <p:spPr>
          <a:xfrm rot="21600000">
            <a:off x="8047567" y="2977900"/>
            <a:ext cx="1172632" cy="860877"/>
          </a:xfrm>
          <a:prstGeom prst="rect">
            <a:avLst/>
          </a:prstGeom>
        </p:spPr>
      </p:pic>
      <p:pic>
        <p:nvPicPr>
          <p:cNvPr id="1172" name="picture 1172"/>
          <p:cNvPicPr>
            <a:picLocks noChangeAspect="1"/>
          </p:cNvPicPr>
          <p:nvPr/>
        </p:nvPicPr>
        <p:blipFill>
          <a:blip r:embed="rId3"/>
          <a:stretch>
            <a:fillRect/>
          </a:stretch>
        </p:blipFill>
        <p:spPr>
          <a:xfrm rot="21600000">
            <a:off x="2659024" y="2980746"/>
            <a:ext cx="1162557" cy="858072"/>
          </a:xfrm>
          <a:prstGeom prst="rect">
            <a:avLst/>
          </a:prstGeom>
        </p:spPr>
      </p:pic>
      <p:pic>
        <p:nvPicPr>
          <p:cNvPr id="1174" name="picture 1174"/>
          <p:cNvPicPr>
            <a:picLocks noChangeAspect="1"/>
          </p:cNvPicPr>
          <p:nvPr/>
        </p:nvPicPr>
        <p:blipFill>
          <a:blip r:embed="rId4"/>
          <a:stretch>
            <a:fillRect/>
          </a:stretch>
        </p:blipFill>
        <p:spPr>
          <a:xfrm rot="21600000">
            <a:off x="5331797" y="3005129"/>
            <a:ext cx="1172631" cy="858072"/>
          </a:xfrm>
          <a:prstGeom prst="rect">
            <a:avLst/>
          </a:prstGeom>
        </p:spPr>
      </p:pic>
      <p:pic>
        <p:nvPicPr>
          <p:cNvPr id="1176" name="picture 1176"/>
          <p:cNvPicPr>
            <a:picLocks noChangeAspect="1"/>
          </p:cNvPicPr>
          <p:nvPr/>
        </p:nvPicPr>
        <p:blipFill>
          <a:blip r:embed="rId5"/>
          <a:stretch>
            <a:fillRect/>
          </a:stretch>
        </p:blipFill>
        <p:spPr>
          <a:xfrm rot="21600000">
            <a:off x="8991600" y="5454931"/>
            <a:ext cx="1175194" cy="869668"/>
          </a:xfrm>
          <a:prstGeom prst="rect">
            <a:avLst/>
          </a:prstGeom>
        </p:spPr>
      </p:pic>
      <p:sp>
        <p:nvSpPr>
          <p:cNvPr id="1180" name="textbox 1180"/>
          <p:cNvSpPr/>
          <p:nvPr/>
        </p:nvSpPr>
        <p:spPr>
          <a:xfrm>
            <a:off x="8123054" y="3365897"/>
            <a:ext cx="1077594" cy="400684"/>
          </a:xfrm>
          <a:prstGeom prst="rect">
            <a:avLst/>
          </a:prstGeom>
          <a:solidFill>
            <a:srgbClr val="FFFFFF">
              <a:alpha val="65098"/>
            </a:srgbClr>
          </a:solidFill>
        </p:spPr>
        <p:txBody>
          <a:bodyPr vert="horz" wrap="square" lIns="0" tIns="0" rIns="0" bIns="0"/>
          <a:lstStyle/>
          <a:p>
            <a:pPr algn="l" rtl="0" eaLnBrk="0">
              <a:lnSpc>
                <a:spcPct val="116000"/>
              </a:lnSpc>
            </a:pPr>
            <a:endParaRPr lang="en-US" altLang="en-US" sz="500" dirty="0">
              <a:latin typeface="Consolas" panose="020B0609020204030204" pitchFamily="49" charset="0"/>
            </a:endParaRPr>
          </a:p>
          <a:p>
            <a:pPr marL="188595" algn="l" rtl="0" eaLnBrk="0">
              <a:lnSpc>
                <a:spcPct val="85000"/>
              </a:lnSpc>
              <a:spcBef>
                <a:spcPts val="5"/>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num3</a:t>
            </a:r>
            <a:endParaRPr lang="en-US" altLang="en-US" sz="2000" dirty="0">
              <a:latin typeface="Consolas" panose="020B0609020204030204" pitchFamily="49" charset="0"/>
            </a:endParaRPr>
          </a:p>
        </p:txBody>
      </p:sp>
      <p:sp>
        <p:nvSpPr>
          <p:cNvPr id="1182" name="textbox 1182"/>
          <p:cNvSpPr/>
          <p:nvPr/>
        </p:nvSpPr>
        <p:spPr>
          <a:xfrm>
            <a:off x="2799835" y="3365897"/>
            <a:ext cx="1077594" cy="400684"/>
          </a:xfrm>
          <a:prstGeom prst="rect">
            <a:avLst/>
          </a:prstGeom>
          <a:solidFill>
            <a:srgbClr val="FFFFFF">
              <a:alpha val="65098"/>
            </a:srgbClr>
          </a:solidFill>
        </p:spPr>
        <p:txBody>
          <a:bodyPr vert="horz" wrap="square" lIns="0" tIns="0" rIns="0" bIns="0"/>
          <a:lstStyle/>
          <a:p>
            <a:pPr algn="l" rtl="0" eaLnBrk="0">
              <a:lnSpc>
                <a:spcPct val="114000"/>
              </a:lnSpc>
            </a:pPr>
            <a:endParaRPr lang="en-US" altLang="en-US" sz="500" dirty="0">
              <a:latin typeface="Consolas" panose="020B0609020204030204" pitchFamily="49" charset="0"/>
            </a:endParaRPr>
          </a:p>
          <a:p>
            <a:pPr marL="188595" algn="l" rtl="0" eaLnBrk="0">
              <a:lnSpc>
                <a:spcPct val="85000"/>
              </a:lnSpc>
              <a:spcBef>
                <a:spcPts val="0"/>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num1</a:t>
            </a:r>
            <a:endParaRPr lang="en-US" altLang="en-US" sz="2000" dirty="0">
              <a:latin typeface="Consolas" panose="020B0609020204030204" pitchFamily="49" charset="0"/>
            </a:endParaRPr>
          </a:p>
        </p:txBody>
      </p:sp>
      <p:sp>
        <p:nvSpPr>
          <p:cNvPr id="1184" name="textbox 1184"/>
          <p:cNvSpPr/>
          <p:nvPr/>
        </p:nvSpPr>
        <p:spPr>
          <a:xfrm>
            <a:off x="5420568" y="3378860"/>
            <a:ext cx="1077594" cy="400684"/>
          </a:xfrm>
          <a:prstGeom prst="rect">
            <a:avLst/>
          </a:prstGeom>
          <a:solidFill>
            <a:srgbClr val="FFFFFF">
              <a:alpha val="65098"/>
            </a:srgbClr>
          </a:solidFill>
        </p:spPr>
        <p:txBody>
          <a:bodyPr vert="horz" wrap="square" lIns="0" tIns="0" rIns="0" bIns="0"/>
          <a:lstStyle/>
          <a:p>
            <a:pPr algn="l" rtl="0" eaLnBrk="0">
              <a:lnSpc>
                <a:spcPct val="117000"/>
              </a:lnSpc>
            </a:pPr>
            <a:endParaRPr lang="en-US" altLang="en-US" sz="500" dirty="0">
              <a:latin typeface="Consolas" panose="020B0609020204030204" pitchFamily="49" charset="0"/>
            </a:endParaRPr>
          </a:p>
          <a:p>
            <a:pPr marL="188595" algn="l" rtl="0" eaLnBrk="0">
              <a:lnSpc>
                <a:spcPct val="85000"/>
              </a:lnSpc>
              <a:spcBef>
                <a:spcPts val="5"/>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num2</a:t>
            </a:r>
            <a:endParaRPr lang="en-US" altLang="en-US" sz="2000" dirty="0">
              <a:latin typeface="Consolas" panose="020B0609020204030204" pitchFamily="49" charset="0"/>
            </a:endParaRPr>
          </a:p>
        </p:txBody>
      </p:sp>
      <p:sp>
        <p:nvSpPr>
          <p:cNvPr id="1186" name="textbox 1186"/>
          <p:cNvSpPr/>
          <p:nvPr/>
        </p:nvSpPr>
        <p:spPr>
          <a:xfrm>
            <a:off x="9049055" y="5852521"/>
            <a:ext cx="1077594" cy="400684"/>
          </a:xfrm>
          <a:prstGeom prst="rect">
            <a:avLst/>
          </a:prstGeom>
          <a:solidFill>
            <a:srgbClr val="FFFFFF">
              <a:alpha val="65098"/>
            </a:srgbClr>
          </a:solidFill>
        </p:spPr>
        <p:txBody>
          <a:bodyPr vert="horz" wrap="square" lIns="0" tIns="0" rIns="0" bIns="0"/>
          <a:lstStyle/>
          <a:p>
            <a:pPr algn="l" rtl="0" eaLnBrk="0">
              <a:lnSpc>
                <a:spcPct val="104000"/>
              </a:lnSpc>
            </a:pPr>
            <a:endParaRPr lang="en-US" altLang="en-US" sz="900" dirty="0">
              <a:latin typeface="Consolas" panose="020B0609020204030204" pitchFamily="49" charset="0"/>
            </a:endParaRPr>
          </a:p>
          <a:p>
            <a:pPr marL="284480" algn="l" rtl="0" eaLnBrk="0">
              <a:lnSpc>
                <a:spcPct val="67000"/>
              </a:lnSpc>
              <a:spcBef>
                <a:spcPts val="5"/>
              </a:spcBef>
            </a:pPr>
            <a:r>
              <a:rPr sz="2000" b="1" kern="0" spc="-6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max</a:t>
            </a:r>
            <a:endParaRPr lang="en-US" altLang="en-US" sz="2000" dirty="0">
              <a:latin typeface="Consolas" panose="020B0609020204030204" pitchFamily="49" charset="0"/>
            </a:endParaRPr>
          </a:p>
        </p:txBody>
      </p:sp>
      <p:sp>
        <p:nvSpPr>
          <p:cNvPr id="3" name="矩形 2"/>
          <p:cNvSpPr/>
          <p:nvPr/>
        </p:nvSpPr>
        <p:spPr>
          <a:xfrm>
            <a:off x="859920" y="4015622"/>
            <a:ext cx="10472160" cy="1139736"/>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因为需要求最大值，所以定义一个</a:t>
            </a:r>
            <a:r>
              <a:rPr lang="en-US" altLang="zh-CN" sz="2400" dirty="0">
                <a:latin typeface="Consolas" panose="020B0609020204030204" pitchFamily="49" charset="0"/>
              </a:rPr>
              <a:t>max</a:t>
            </a:r>
            <a:r>
              <a:rPr lang="zh-CN" altLang="en-US" sz="2400" dirty="0">
                <a:latin typeface="Consolas" panose="020B0609020204030204" pitchFamily="49" charset="0"/>
              </a:rPr>
              <a:t>变量用来</a:t>
            </a:r>
            <a:r>
              <a:rPr lang="zh-CN" altLang="en-US" sz="2400" b="1" dirty="0">
                <a:solidFill>
                  <a:srgbClr val="FF0000"/>
                </a:solidFill>
                <a:latin typeface="Consolas" panose="020B0609020204030204" pitchFamily="49" charset="0"/>
              </a:rPr>
              <a:t>保存已经比较过的数的最大值</a:t>
            </a:r>
            <a:r>
              <a:rPr lang="zh-CN" altLang="en-US" sz="2400" dirty="0">
                <a:latin typeface="Consolas" panose="020B0609020204030204" pitchFamily="49" charset="0"/>
              </a:rPr>
              <a:t>。</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像是打擂台赛一样，谁更大，谁就放在 </a:t>
            </a:r>
            <a:r>
              <a:rPr lang="en-US" altLang="zh-CN" sz="2400" dirty="0">
                <a:latin typeface="Consolas" panose="020B0609020204030204" pitchFamily="49" charset="0"/>
              </a:rPr>
              <a:t>max </a:t>
            </a:r>
            <a:r>
              <a:rPr lang="zh-CN" altLang="en-US" sz="2400" dirty="0">
                <a:latin typeface="Consolas" panose="020B0609020204030204" pitchFamily="49" charset="0"/>
              </a:rPr>
              <a:t>变量里变成擂主。</a:t>
            </a:r>
          </a:p>
        </p:txBody>
      </p:sp>
      <p:sp>
        <p:nvSpPr>
          <p:cNvPr id="4" name="矩形 3"/>
          <p:cNvSpPr/>
          <p:nvPr/>
        </p:nvSpPr>
        <p:spPr>
          <a:xfrm>
            <a:off x="2985407" y="2668831"/>
            <a:ext cx="466794" cy="707886"/>
          </a:xfrm>
          <a:prstGeom prst="rect">
            <a:avLst/>
          </a:prstGeom>
        </p:spPr>
        <p:txBody>
          <a:bodyPr wrap="none">
            <a:spAutoFit/>
          </a:bodyPr>
          <a:lstStyle/>
          <a:p>
            <a:r>
              <a:rPr lang="en-US" altLang="zh-CN" sz="4000" b="1" dirty="0">
                <a:latin typeface="Consolas" panose="020B0609020204030204" pitchFamily="49" charset="0"/>
              </a:rPr>
              <a:t>3</a:t>
            </a:r>
            <a:endParaRPr lang="zh-CN" altLang="en-US" sz="4000" b="1" dirty="0"/>
          </a:p>
        </p:txBody>
      </p:sp>
      <p:sp>
        <p:nvSpPr>
          <p:cNvPr id="15" name="矩形 14"/>
          <p:cNvSpPr/>
          <p:nvPr/>
        </p:nvSpPr>
        <p:spPr>
          <a:xfrm>
            <a:off x="5652470" y="2672583"/>
            <a:ext cx="466794" cy="707886"/>
          </a:xfrm>
          <a:prstGeom prst="rect">
            <a:avLst/>
          </a:prstGeom>
        </p:spPr>
        <p:txBody>
          <a:bodyPr wrap="none">
            <a:spAutoFit/>
          </a:bodyPr>
          <a:lstStyle/>
          <a:p>
            <a:r>
              <a:rPr lang="en-US" altLang="zh-CN" sz="4000" b="1" dirty="0">
                <a:latin typeface="Consolas" panose="020B0609020204030204" pitchFamily="49" charset="0"/>
              </a:rPr>
              <a:t>5</a:t>
            </a:r>
            <a:endParaRPr lang="zh-CN" altLang="en-US" sz="4000" b="1" dirty="0"/>
          </a:p>
        </p:txBody>
      </p:sp>
      <p:sp>
        <p:nvSpPr>
          <p:cNvPr id="16" name="矩形 15"/>
          <p:cNvSpPr/>
          <p:nvPr/>
        </p:nvSpPr>
        <p:spPr>
          <a:xfrm>
            <a:off x="8426465" y="2667000"/>
            <a:ext cx="466794" cy="707886"/>
          </a:xfrm>
          <a:prstGeom prst="rect">
            <a:avLst/>
          </a:prstGeom>
        </p:spPr>
        <p:txBody>
          <a:bodyPr wrap="none">
            <a:spAutoFit/>
          </a:bodyPr>
          <a:lstStyle/>
          <a:p>
            <a:r>
              <a:rPr lang="en-US" altLang="zh-CN" sz="4000" b="1" dirty="0">
                <a:latin typeface="Consolas" panose="020B0609020204030204" pitchFamily="49" charset="0"/>
              </a:rPr>
              <a:t>4</a:t>
            </a:r>
            <a:endParaRPr lang="zh-CN" altLang="en-US" sz="4000" b="1" dirty="0"/>
          </a:p>
        </p:txBody>
      </p:sp>
      <p:sp>
        <p:nvSpPr>
          <p:cNvPr id="5" name="矩形 4"/>
          <p:cNvSpPr/>
          <p:nvPr/>
        </p:nvSpPr>
        <p:spPr>
          <a:xfrm>
            <a:off x="1143000" y="5600625"/>
            <a:ext cx="7162800" cy="492443"/>
          </a:xfrm>
          <a:prstGeom prst="rect">
            <a:avLst/>
          </a:prstGeom>
          <a:solidFill>
            <a:schemeClr val="accent6">
              <a:lumMod val="20000"/>
              <a:lumOff val="80000"/>
            </a:schemeClr>
          </a:solidFill>
        </p:spPr>
        <p:txBody>
          <a:bodyPr wrap="square">
            <a:spAutoFit/>
          </a:bodyPr>
          <a:lstStyle/>
          <a:p>
            <a:r>
              <a:rPr lang="zh-CN" altLang="en-US" sz="2600" dirty="0">
                <a:latin typeface="Consolas" panose="020B0609020204030204" pitchFamily="49" charset="0"/>
              </a:rPr>
              <a:t>初始状态假设最大值为 </a:t>
            </a:r>
            <a:r>
              <a:rPr lang="en-US" altLang="zh-CN" sz="2600" dirty="0">
                <a:latin typeface="Consolas" panose="020B0609020204030204" pitchFamily="49" charset="0"/>
              </a:rPr>
              <a:t>num1</a:t>
            </a:r>
            <a:r>
              <a:rPr lang="zh-CN" altLang="en-US" sz="2600" dirty="0">
                <a:latin typeface="Consolas" panose="020B0609020204030204" pitchFamily="49" charset="0"/>
              </a:rPr>
              <a:t>：</a:t>
            </a:r>
            <a:r>
              <a:rPr lang="en-US" altLang="zh-CN" sz="2600" b="1" dirty="0">
                <a:solidFill>
                  <a:srgbClr val="C00000"/>
                </a:solidFill>
                <a:latin typeface="Consolas" panose="020B0609020204030204" pitchFamily="49" charset="0"/>
              </a:rPr>
              <a:t>max = num1;</a:t>
            </a:r>
            <a:endParaRPr lang="zh-CN" altLang="en-US" sz="2600" b="1" dirty="0">
              <a:solidFill>
                <a:srgbClr val="C00000"/>
              </a:solidFill>
              <a:latin typeface="Consolas" panose="020B0609020204030204" pitchFamily="49" charset="0"/>
            </a:endParaRPr>
          </a:p>
        </p:txBody>
      </p:sp>
      <p:sp>
        <p:nvSpPr>
          <p:cNvPr id="18" name="矩形 17"/>
          <p:cNvSpPr/>
          <p:nvPr/>
        </p:nvSpPr>
        <p:spPr>
          <a:xfrm>
            <a:off x="9345800" y="5096274"/>
            <a:ext cx="466794" cy="707886"/>
          </a:xfrm>
          <a:prstGeom prst="rect">
            <a:avLst/>
          </a:prstGeom>
        </p:spPr>
        <p:txBody>
          <a:bodyPr wrap="none">
            <a:spAutoFit/>
          </a:bodyPr>
          <a:lstStyle/>
          <a:p>
            <a:r>
              <a:rPr lang="en-US" altLang="zh-CN" sz="4000" b="1" dirty="0">
                <a:latin typeface="Consolas" panose="020B0609020204030204" pitchFamily="49" charset="0"/>
              </a:rPr>
              <a:t>3</a:t>
            </a:r>
            <a:endParaRPr lang="zh-CN" altLang="en-US" sz="4000" b="1" dirty="0"/>
          </a:p>
        </p:txBody>
      </p:sp>
      <p:sp>
        <p:nvSpPr>
          <p:cNvPr id="19"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应用实例</a:t>
            </a:r>
          </a:p>
        </p:txBody>
      </p:sp>
      <p:sp>
        <p:nvSpPr>
          <p:cNvPr id="7" name="文本框 6">
            <a:extLst>
              <a:ext uri="{FF2B5EF4-FFF2-40B4-BE49-F238E27FC236}">
                <a16:creationId xmlns:a16="http://schemas.microsoft.com/office/drawing/2014/main" id="{1F7DA93A-6AF1-C0D1-CF25-1DDF55FB910B}"/>
              </a:ext>
            </a:extLst>
          </p:cNvPr>
          <p:cNvSpPr txBox="1"/>
          <p:nvPr/>
        </p:nvSpPr>
        <p:spPr>
          <a:xfrm>
            <a:off x="1034040" y="1407252"/>
            <a:ext cx="10160855" cy="1139736"/>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latin typeface="Consolas" panose="020B0609020204030204" pitchFamily="49" charset="0"/>
              </a:rPr>
              <a:t>本题的本质就是 </a:t>
            </a:r>
            <a:r>
              <a:rPr lang="zh-CN" altLang="en-US" sz="2400" b="1" dirty="0">
                <a:highlight>
                  <a:srgbClr val="FFFF00"/>
                </a:highlight>
                <a:latin typeface="Consolas" panose="020B0609020204030204" pitchFamily="49" charset="0"/>
              </a:rPr>
              <a:t>求最大值</a:t>
            </a:r>
            <a:r>
              <a:rPr lang="zh-CN" altLang="en-US" sz="2400" b="1" dirty="0">
                <a:latin typeface="Consolas" panose="020B0609020204030204" pitchFamily="49" charset="0"/>
              </a:rPr>
              <a:t>！</a:t>
            </a:r>
            <a:endParaRPr lang="en-US" altLang="zh-CN" sz="2400" b="1" dirty="0">
              <a:latin typeface="Consolas" panose="020B0609020204030204" pitchFamily="49" charset="0"/>
            </a:endParaRPr>
          </a:p>
          <a:p>
            <a:pPr>
              <a:lnSpc>
                <a:spcPct val="150000"/>
              </a:lnSpc>
            </a:pPr>
            <a:r>
              <a:rPr lang="zh-CN" altLang="en-US" sz="2400" dirty="0">
                <a:latin typeface="Consolas" panose="020B0609020204030204" pitchFamily="49" charset="0"/>
              </a:rPr>
              <a:t>若输入为</a:t>
            </a:r>
            <a:r>
              <a:rPr lang="en-US" altLang="zh-CN" sz="2400" dirty="0">
                <a:latin typeface="Consolas" panose="020B0609020204030204" pitchFamily="49" charset="0"/>
              </a:rPr>
              <a:t>3 5 4,</a:t>
            </a:r>
            <a:r>
              <a:rPr lang="zh-CN" altLang="en-US" sz="2400" dirty="0">
                <a:latin typeface="Consolas" panose="020B0609020204030204" pitchFamily="49" charset="0"/>
              </a:rPr>
              <a:t> 我们通过定义三个变量将其装入：</a:t>
            </a:r>
          </a:p>
        </p:txBody>
      </p:sp>
    </p:spTree>
    <p:extLst>
      <p:ext uri="{BB962C8B-B14F-4D97-AF65-F5344CB8AC3E}">
        <p14:creationId xmlns:p14="http://schemas.microsoft.com/office/powerpoint/2010/main" val="105307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6"/>
                                        </p:tgtEl>
                                        <p:attrNameLst>
                                          <p:attrName>style.visibility</p:attrName>
                                        </p:attrNameLst>
                                      </p:cBhvr>
                                      <p:to>
                                        <p:strVal val="visible"/>
                                      </p:to>
                                    </p:set>
                                    <p:animEffect transition="in" filter="fade">
                                      <p:cBhvr>
                                        <p:cTn id="12" dur="500"/>
                                        <p:tgtEl>
                                          <p:spTgt spid="117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86"/>
                                        </p:tgtEl>
                                        <p:attrNameLst>
                                          <p:attrName>style.visibility</p:attrName>
                                        </p:attrNameLst>
                                      </p:cBhvr>
                                      <p:to>
                                        <p:strVal val="visible"/>
                                      </p:to>
                                    </p:set>
                                    <p:animEffect transition="in" filter="fade">
                                      <p:cBhvr>
                                        <p:cTn id="15" dur="500"/>
                                        <p:tgtEl>
                                          <p:spTgt spid="118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6" grpId="0" animBg="1"/>
      <p:bldP spid="3" grpId="0" animBg="1"/>
      <p:bldP spid="5" grpId="0" animBg="1"/>
      <p:bldP spid="18"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8" name="picture 1168"/>
          <p:cNvPicPr>
            <a:picLocks noChangeAspect="1"/>
          </p:cNvPicPr>
          <p:nvPr/>
        </p:nvPicPr>
        <p:blipFill>
          <a:blip r:embed="rId2"/>
          <a:stretch>
            <a:fillRect/>
          </a:stretch>
        </p:blipFill>
        <p:spPr>
          <a:xfrm rot="21600000">
            <a:off x="7928001" y="1420684"/>
            <a:ext cx="1172632" cy="860877"/>
          </a:xfrm>
          <a:prstGeom prst="rect">
            <a:avLst/>
          </a:prstGeom>
        </p:spPr>
      </p:pic>
      <p:pic>
        <p:nvPicPr>
          <p:cNvPr id="1172" name="picture 1172"/>
          <p:cNvPicPr>
            <a:picLocks noChangeAspect="1"/>
          </p:cNvPicPr>
          <p:nvPr/>
        </p:nvPicPr>
        <p:blipFill>
          <a:blip r:embed="rId3"/>
          <a:stretch>
            <a:fillRect/>
          </a:stretch>
        </p:blipFill>
        <p:spPr>
          <a:xfrm rot="21600000">
            <a:off x="2539458" y="1423530"/>
            <a:ext cx="1162557" cy="858072"/>
          </a:xfrm>
          <a:prstGeom prst="rect">
            <a:avLst/>
          </a:prstGeom>
        </p:spPr>
      </p:pic>
      <p:pic>
        <p:nvPicPr>
          <p:cNvPr id="1174" name="picture 1174"/>
          <p:cNvPicPr>
            <a:picLocks noChangeAspect="1"/>
          </p:cNvPicPr>
          <p:nvPr/>
        </p:nvPicPr>
        <p:blipFill>
          <a:blip r:embed="rId4"/>
          <a:stretch>
            <a:fillRect/>
          </a:stretch>
        </p:blipFill>
        <p:spPr>
          <a:xfrm rot="21600000">
            <a:off x="5212231" y="1447913"/>
            <a:ext cx="1172631" cy="858072"/>
          </a:xfrm>
          <a:prstGeom prst="rect">
            <a:avLst/>
          </a:prstGeom>
        </p:spPr>
      </p:pic>
      <p:sp>
        <p:nvSpPr>
          <p:cNvPr id="1180" name="textbox 1180"/>
          <p:cNvSpPr/>
          <p:nvPr/>
        </p:nvSpPr>
        <p:spPr>
          <a:xfrm>
            <a:off x="8003488" y="1808681"/>
            <a:ext cx="1077594" cy="400684"/>
          </a:xfrm>
          <a:prstGeom prst="rect">
            <a:avLst/>
          </a:prstGeom>
          <a:solidFill>
            <a:srgbClr val="FFFFFF">
              <a:alpha val="65098"/>
            </a:srgbClr>
          </a:solidFill>
        </p:spPr>
        <p:txBody>
          <a:bodyPr vert="horz" wrap="square" lIns="0" tIns="0" rIns="0" bIns="0"/>
          <a:lstStyle/>
          <a:p>
            <a:pPr algn="l" rtl="0" eaLnBrk="0">
              <a:lnSpc>
                <a:spcPct val="116000"/>
              </a:lnSpc>
            </a:pPr>
            <a:endParaRPr lang="en-US" altLang="en-US" sz="500" dirty="0">
              <a:latin typeface="Consolas" panose="020B0609020204030204" pitchFamily="49" charset="0"/>
            </a:endParaRPr>
          </a:p>
          <a:p>
            <a:pPr marL="188595" algn="l" rtl="0" eaLnBrk="0">
              <a:lnSpc>
                <a:spcPct val="85000"/>
              </a:lnSpc>
              <a:spcBef>
                <a:spcPts val="5"/>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num3</a:t>
            </a:r>
            <a:endParaRPr lang="en-US" altLang="en-US" sz="2000" dirty="0">
              <a:latin typeface="Consolas" panose="020B0609020204030204" pitchFamily="49" charset="0"/>
            </a:endParaRPr>
          </a:p>
        </p:txBody>
      </p:sp>
      <p:sp>
        <p:nvSpPr>
          <p:cNvPr id="1182" name="textbox 1182"/>
          <p:cNvSpPr/>
          <p:nvPr/>
        </p:nvSpPr>
        <p:spPr>
          <a:xfrm>
            <a:off x="2680269" y="1808681"/>
            <a:ext cx="1077594" cy="400684"/>
          </a:xfrm>
          <a:prstGeom prst="rect">
            <a:avLst/>
          </a:prstGeom>
          <a:solidFill>
            <a:srgbClr val="FFFFFF">
              <a:alpha val="65098"/>
            </a:srgbClr>
          </a:solidFill>
        </p:spPr>
        <p:txBody>
          <a:bodyPr vert="horz" wrap="square" lIns="0" tIns="0" rIns="0" bIns="0"/>
          <a:lstStyle/>
          <a:p>
            <a:pPr algn="l" rtl="0" eaLnBrk="0">
              <a:lnSpc>
                <a:spcPct val="114000"/>
              </a:lnSpc>
            </a:pPr>
            <a:endParaRPr lang="en-US" altLang="en-US" sz="500" dirty="0">
              <a:latin typeface="Consolas" panose="020B0609020204030204" pitchFamily="49" charset="0"/>
            </a:endParaRPr>
          </a:p>
          <a:p>
            <a:pPr marL="188595" algn="l" rtl="0" eaLnBrk="0">
              <a:lnSpc>
                <a:spcPct val="85000"/>
              </a:lnSpc>
              <a:spcBef>
                <a:spcPts val="0"/>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num1</a:t>
            </a:r>
            <a:endParaRPr lang="en-US" altLang="en-US" sz="2000" dirty="0">
              <a:latin typeface="Consolas" panose="020B0609020204030204" pitchFamily="49" charset="0"/>
            </a:endParaRPr>
          </a:p>
        </p:txBody>
      </p:sp>
      <p:sp>
        <p:nvSpPr>
          <p:cNvPr id="1184" name="textbox 1184"/>
          <p:cNvSpPr/>
          <p:nvPr/>
        </p:nvSpPr>
        <p:spPr>
          <a:xfrm>
            <a:off x="5301002" y="1821644"/>
            <a:ext cx="1077594" cy="400684"/>
          </a:xfrm>
          <a:prstGeom prst="rect">
            <a:avLst/>
          </a:prstGeom>
          <a:solidFill>
            <a:srgbClr val="FFFFFF">
              <a:alpha val="65098"/>
            </a:srgbClr>
          </a:solidFill>
        </p:spPr>
        <p:txBody>
          <a:bodyPr vert="horz" wrap="square" lIns="0" tIns="0" rIns="0" bIns="0"/>
          <a:lstStyle/>
          <a:p>
            <a:pPr algn="l" rtl="0" eaLnBrk="0">
              <a:lnSpc>
                <a:spcPct val="117000"/>
              </a:lnSpc>
            </a:pPr>
            <a:endParaRPr lang="en-US" altLang="en-US" sz="500" dirty="0">
              <a:latin typeface="Consolas" panose="020B0609020204030204" pitchFamily="49" charset="0"/>
            </a:endParaRPr>
          </a:p>
          <a:p>
            <a:pPr marL="188595" algn="l" rtl="0" eaLnBrk="0">
              <a:lnSpc>
                <a:spcPct val="85000"/>
              </a:lnSpc>
              <a:spcBef>
                <a:spcPts val="5"/>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num2</a:t>
            </a:r>
            <a:endParaRPr lang="en-US" altLang="en-US" sz="2000" dirty="0">
              <a:latin typeface="Consolas" panose="020B0609020204030204" pitchFamily="49" charset="0"/>
            </a:endParaRPr>
          </a:p>
        </p:txBody>
      </p:sp>
      <p:sp>
        <p:nvSpPr>
          <p:cNvPr id="4" name="矩形 3"/>
          <p:cNvSpPr/>
          <p:nvPr/>
        </p:nvSpPr>
        <p:spPr>
          <a:xfrm>
            <a:off x="2865841" y="1111615"/>
            <a:ext cx="466794" cy="707886"/>
          </a:xfrm>
          <a:prstGeom prst="rect">
            <a:avLst/>
          </a:prstGeom>
        </p:spPr>
        <p:txBody>
          <a:bodyPr wrap="none">
            <a:spAutoFit/>
          </a:bodyPr>
          <a:lstStyle/>
          <a:p>
            <a:r>
              <a:rPr lang="en-US" altLang="zh-CN" sz="4000" b="1" dirty="0">
                <a:latin typeface="Consolas" panose="020B0609020204030204" pitchFamily="49" charset="0"/>
              </a:rPr>
              <a:t>3</a:t>
            </a:r>
            <a:endParaRPr lang="zh-CN" altLang="en-US" sz="4000" b="1" dirty="0"/>
          </a:p>
        </p:txBody>
      </p:sp>
      <p:sp>
        <p:nvSpPr>
          <p:cNvPr id="15" name="矩形 14"/>
          <p:cNvSpPr/>
          <p:nvPr/>
        </p:nvSpPr>
        <p:spPr>
          <a:xfrm>
            <a:off x="5532904" y="1115367"/>
            <a:ext cx="466794" cy="707886"/>
          </a:xfrm>
          <a:prstGeom prst="rect">
            <a:avLst/>
          </a:prstGeom>
        </p:spPr>
        <p:txBody>
          <a:bodyPr wrap="none">
            <a:spAutoFit/>
          </a:bodyPr>
          <a:lstStyle/>
          <a:p>
            <a:r>
              <a:rPr lang="en-US" altLang="zh-CN" sz="4000" b="1" dirty="0">
                <a:latin typeface="Consolas" panose="020B0609020204030204" pitchFamily="49" charset="0"/>
              </a:rPr>
              <a:t>5</a:t>
            </a:r>
            <a:endParaRPr lang="zh-CN" altLang="en-US" sz="4000" b="1" dirty="0"/>
          </a:p>
        </p:txBody>
      </p:sp>
      <p:sp>
        <p:nvSpPr>
          <p:cNvPr id="16" name="矩形 15"/>
          <p:cNvSpPr/>
          <p:nvPr/>
        </p:nvSpPr>
        <p:spPr>
          <a:xfrm>
            <a:off x="8306899" y="1109784"/>
            <a:ext cx="466794" cy="707886"/>
          </a:xfrm>
          <a:prstGeom prst="rect">
            <a:avLst/>
          </a:prstGeom>
        </p:spPr>
        <p:txBody>
          <a:bodyPr wrap="none">
            <a:spAutoFit/>
          </a:bodyPr>
          <a:lstStyle/>
          <a:p>
            <a:r>
              <a:rPr lang="en-US" altLang="zh-CN" sz="4000" b="1" dirty="0">
                <a:latin typeface="Consolas" panose="020B0609020204030204" pitchFamily="49" charset="0"/>
              </a:rPr>
              <a:t>4</a:t>
            </a:r>
            <a:endParaRPr lang="zh-CN" altLang="en-US" sz="4000" b="1" dirty="0"/>
          </a:p>
        </p:txBody>
      </p:sp>
      <p:sp>
        <p:nvSpPr>
          <p:cNvPr id="7" name="矩形 6"/>
          <p:cNvSpPr/>
          <p:nvPr/>
        </p:nvSpPr>
        <p:spPr>
          <a:xfrm>
            <a:off x="1374434" y="4495800"/>
            <a:ext cx="3178377" cy="1695016"/>
          </a:xfrm>
          <a:prstGeom prst="rect">
            <a:avLst/>
          </a:prstGeom>
          <a:solidFill>
            <a:schemeClr val="accent5">
              <a:lumMod val="20000"/>
              <a:lumOff val="80000"/>
            </a:schemeClr>
          </a:solidFill>
        </p:spPr>
        <p:txBody>
          <a:bodyPr wrap="square">
            <a:spAutoFit/>
          </a:bodyPr>
          <a:lstStyle/>
          <a:p>
            <a:pPr>
              <a:lnSpc>
                <a:spcPct val="150000"/>
              </a:lnSpc>
            </a:pPr>
            <a:r>
              <a:rPr lang="en-US" altLang="zh-CN" sz="2400" dirty="0">
                <a:latin typeface="Consolas" panose="020B0609020204030204" pitchFamily="49" charset="0"/>
              </a:rPr>
              <a:t>if(num2 &gt; max){</a:t>
            </a:r>
          </a:p>
          <a:p>
            <a:pPr>
              <a:lnSpc>
                <a:spcPct val="150000"/>
              </a:lnSpc>
            </a:pPr>
            <a:r>
              <a:rPr lang="en-US" altLang="zh-CN" sz="2400" dirty="0">
                <a:latin typeface="Consolas" panose="020B0609020204030204" pitchFamily="49" charset="0"/>
              </a:rPr>
              <a:t>    max = num2;</a:t>
            </a:r>
          </a:p>
          <a:p>
            <a:pPr>
              <a:lnSpc>
                <a:spcPct val="150000"/>
              </a:lnSpc>
            </a:pPr>
            <a:r>
              <a:rPr lang="en-US" altLang="zh-CN" sz="2400" dirty="0">
                <a:latin typeface="Consolas" panose="020B0609020204030204" pitchFamily="49" charset="0"/>
              </a:rPr>
              <a:t>}</a:t>
            </a:r>
            <a:endParaRPr lang="zh-CN" altLang="en-US" sz="2400" dirty="0">
              <a:latin typeface="Consolas" panose="020B0609020204030204" pitchFamily="49" charset="0"/>
            </a:endParaRPr>
          </a:p>
        </p:txBody>
      </p:sp>
      <p:pic>
        <p:nvPicPr>
          <p:cNvPr id="1176" name="picture 1176"/>
          <p:cNvPicPr>
            <a:picLocks noChangeAspect="1"/>
          </p:cNvPicPr>
          <p:nvPr/>
        </p:nvPicPr>
        <p:blipFill>
          <a:blip r:embed="rId5"/>
          <a:stretch>
            <a:fillRect/>
          </a:stretch>
        </p:blipFill>
        <p:spPr>
          <a:xfrm>
            <a:off x="9617698" y="5298342"/>
            <a:ext cx="1175194" cy="869668"/>
          </a:xfrm>
          <a:prstGeom prst="rect">
            <a:avLst/>
          </a:prstGeom>
        </p:spPr>
      </p:pic>
      <p:sp>
        <p:nvSpPr>
          <p:cNvPr id="1186" name="textbox 1186"/>
          <p:cNvSpPr/>
          <p:nvPr/>
        </p:nvSpPr>
        <p:spPr>
          <a:xfrm>
            <a:off x="9675153" y="5695932"/>
            <a:ext cx="1077594" cy="400684"/>
          </a:xfrm>
          <a:prstGeom prst="rect">
            <a:avLst/>
          </a:prstGeom>
          <a:solidFill>
            <a:srgbClr val="FFFFFF">
              <a:alpha val="65098"/>
            </a:srgbClr>
          </a:solidFill>
        </p:spPr>
        <p:txBody>
          <a:bodyPr vert="horz" wrap="square" lIns="0" tIns="0" rIns="0" bIns="0"/>
          <a:lstStyle/>
          <a:p>
            <a:pPr algn="l" rtl="0" eaLnBrk="0">
              <a:lnSpc>
                <a:spcPct val="104000"/>
              </a:lnSpc>
            </a:pPr>
            <a:endParaRPr lang="en-US" altLang="en-US" sz="900" dirty="0">
              <a:latin typeface="Consolas" panose="020B0609020204030204" pitchFamily="49" charset="0"/>
            </a:endParaRPr>
          </a:p>
          <a:p>
            <a:pPr marL="284480" algn="l" rtl="0" eaLnBrk="0">
              <a:lnSpc>
                <a:spcPct val="67000"/>
              </a:lnSpc>
              <a:spcBef>
                <a:spcPts val="5"/>
              </a:spcBef>
            </a:pPr>
            <a:r>
              <a:rPr sz="2000" b="1" kern="0" spc="-6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max</a:t>
            </a:r>
            <a:endParaRPr lang="en-US" altLang="en-US" sz="2000" dirty="0">
              <a:latin typeface="Consolas" panose="020B0609020204030204" pitchFamily="49" charset="0"/>
            </a:endParaRPr>
          </a:p>
        </p:txBody>
      </p:sp>
      <p:grpSp>
        <p:nvGrpSpPr>
          <p:cNvPr id="12" name="组合 11">
            <a:extLst>
              <a:ext uri="{FF2B5EF4-FFF2-40B4-BE49-F238E27FC236}">
                <a16:creationId xmlns:a16="http://schemas.microsoft.com/office/drawing/2014/main" id="{3325C35B-9AED-087F-3657-123DBF111D29}"/>
              </a:ext>
            </a:extLst>
          </p:cNvPr>
          <p:cNvGrpSpPr/>
          <p:nvPr/>
        </p:nvGrpSpPr>
        <p:grpSpPr>
          <a:xfrm>
            <a:off x="9515406" y="4506799"/>
            <a:ext cx="1381194" cy="715886"/>
            <a:chOff x="8839200" y="3988200"/>
            <a:chExt cx="1381194" cy="715886"/>
          </a:xfrm>
        </p:grpSpPr>
        <p:sp>
          <p:nvSpPr>
            <p:cNvPr id="18" name="矩形 17"/>
            <p:cNvSpPr/>
            <p:nvPr/>
          </p:nvSpPr>
          <p:spPr>
            <a:xfrm>
              <a:off x="9753600" y="3988200"/>
              <a:ext cx="466794" cy="707886"/>
            </a:xfrm>
            <a:prstGeom prst="rect">
              <a:avLst/>
            </a:prstGeom>
          </p:spPr>
          <p:txBody>
            <a:bodyPr wrap="none">
              <a:spAutoFit/>
            </a:bodyPr>
            <a:lstStyle/>
            <a:p>
              <a:r>
                <a:rPr lang="en-US" altLang="zh-CN" sz="4000" b="1" dirty="0">
                  <a:latin typeface="Consolas" panose="020B0609020204030204" pitchFamily="49" charset="0"/>
                </a:rPr>
                <a:t>5</a:t>
              </a:r>
              <a:endParaRPr lang="zh-CN" altLang="en-US" sz="4000" b="1" dirty="0"/>
            </a:p>
          </p:txBody>
        </p:sp>
        <p:sp>
          <p:nvSpPr>
            <p:cNvPr id="19" name="矩形 18"/>
            <p:cNvSpPr/>
            <p:nvPr/>
          </p:nvSpPr>
          <p:spPr>
            <a:xfrm>
              <a:off x="8839200" y="3996200"/>
              <a:ext cx="466794" cy="707886"/>
            </a:xfrm>
            <a:prstGeom prst="rect">
              <a:avLst/>
            </a:prstGeom>
          </p:spPr>
          <p:txBody>
            <a:bodyPr wrap="none">
              <a:spAutoFit/>
            </a:bodyPr>
            <a:lstStyle/>
            <a:p>
              <a:r>
                <a:rPr lang="en-US" altLang="zh-CN" sz="4000" b="1" dirty="0">
                  <a:latin typeface="Consolas" panose="020B0609020204030204" pitchFamily="49" charset="0"/>
                </a:rPr>
                <a:t>3</a:t>
              </a:r>
              <a:endParaRPr lang="zh-CN" altLang="en-US" sz="4000" b="1" dirty="0"/>
            </a:p>
          </p:txBody>
        </p:sp>
        <p:sp>
          <p:nvSpPr>
            <p:cNvPr id="8" name="右箭头 7"/>
            <p:cNvSpPr/>
            <p:nvPr/>
          </p:nvSpPr>
          <p:spPr>
            <a:xfrm>
              <a:off x="9347113" y="4199866"/>
              <a:ext cx="406487" cy="300553"/>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grpSp>
      <p:sp>
        <p:nvSpPr>
          <p:cNvPr id="21"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应用实例</a:t>
            </a:r>
          </a:p>
        </p:txBody>
      </p:sp>
      <p:sp>
        <p:nvSpPr>
          <p:cNvPr id="6" name="文本框 5">
            <a:extLst>
              <a:ext uri="{FF2B5EF4-FFF2-40B4-BE49-F238E27FC236}">
                <a16:creationId xmlns:a16="http://schemas.microsoft.com/office/drawing/2014/main" id="{216DF4DC-5F1D-5F73-FE1F-BFE85E0D1FC8}"/>
              </a:ext>
            </a:extLst>
          </p:cNvPr>
          <p:cNvSpPr txBox="1"/>
          <p:nvPr/>
        </p:nvSpPr>
        <p:spPr>
          <a:xfrm>
            <a:off x="2853258" y="3539308"/>
            <a:ext cx="5887087" cy="585738"/>
          </a:xfrm>
          <a:prstGeom prst="rect">
            <a:avLst/>
          </a:prstGeom>
          <a:solidFill>
            <a:schemeClr val="accent6">
              <a:lumMod val="20000"/>
              <a:lumOff val="80000"/>
            </a:schemeClr>
          </a:solidFill>
        </p:spPr>
        <p:txBody>
          <a:bodyPr wrap="square">
            <a:spAutoFit/>
          </a:bodyPr>
          <a:lstStyle/>
          <a:p>
            <a:pPr>
              <a:lnSpc>
                <a:spcPct val="150000"/>
              </a:lnSpc>
            </a:pPr>
            <a:r>
              <a:rPr lang="en-US" altLang="zh-CN" sz="2400" dirty="0">
                <a:latin typeface="Consolas" panose="020B0609020204030204" pitchFamily="49" charset="0"/>
              </a:rPr>
              <a:t>max</a:t>
            </a:r>
            <a:r>
              <a:rPr lang="zh-CN" altLang="en-US" sz="2400" dirty="0">
                <a:latin typeface="Consolas" panose="020B0609020204030204" pitchFamily="49" charset="0"/>
              </a:rPr>
              <a:t>变量用来</a:t>
            </a:r>
            <a:r>
              <a:rPr lang="zh-CN" altLang="en-US" sz="2400" b="1" dirty="0">
                <a:solidFill>
                  <a:srgbClr val="FF0000"/>
                </a:solidFill>
                <a:latin typeface="Consolas" panose="020B0609020204030204" pitchFamily="49" charset="0"/>
              </a:rPr>
              <a:t>保存已经比较过的数的最大值</a:t>
            </a:r>
            <a:endParaRPr lang="en-US" altLang="zh-CN" sz="2400" dirty="0">
              <a:latin typeface="Consolas" panose="020B0609020204030204" pitchFamily="49" charset="0"/>
            </a:endParaRPr>
          </a:p>
        </p:txBody>
      </p:sp>
      <p:sp>
        <p:nvSpPr>
          <p:cNvPr id="9" name="文本框 8">
            <a:extLst>
              <a:ext uri="{FF2B5EF4-FFF2-40B4-BE49-F238E27FC236}">
                <a16:creationId xmlns:a16="http://schemas.microsoft.com/office/drawing/2014/main" id="{6899E2D7-90C6-9DC2-BF71-ACE85CAD5D8A}"/>
              </a:ext>
            </a:extLst>
          </p:cNvPr>
          <p:cNvSpPr txBox="1"/>
          <p:nvPr/>
        </p:nvSpPr>
        <p:spPr>
          <a:xfrm>
            <a:off x="1003029" y="2614662"/>
            <a:ext cx="10185942" cy="585738"/>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当前 </a:t>
            </a:r>
            <a:r>
              <a:rPr lang="en-US" altLang="zh-CN" sz="2400" dirty="0">
                <a:latin typeface="Consolas" panose="020B0609020204030204" pitchFamily="49" charset="0"/>
              </a:rPr>
              <a:t>num1 </a:t>
            </a:r>
            <a:r>
              <a:rPr lang="zh-CN" altLang="en-US" sz="2400" dirty="0">
                <a:latin typeface="Consolas" panose="020B0609020204030204" pitchFamily="49" charset="0"/>
              </a:rPr>
              <a:t>是擂主</a:t>
            </a:r>
            <a:r>
              <a:rPr lang="en-US" altLang="zh-CN" sz="2400" dirty="0">
                <a:latin typeface="Consolas" panose="020B0609020204030204" pitchFamily="49" charset="0"/>
              </a:rPr>
              <a:t>(</a:t>
            </a:r>
            <a:r>
              <a:rPr lang="zh-CN" altLang="en-US" sz="2400" dirty="0">
                <a:latin typeface="Consolas" panose="020B0609020204030204" pitchFamily="49" charset="0"/>
              </a:rPr>
              <a:t>记录在</a:t>
            </a:r>
            <a:r>
              <a:rPr lang="en-US" altLang="zh-CN" sz="2400" dirty="0">
                <a:latin typeface="Consolas" panose="020B0609020204030204" pitchFamily="49" charset="0"/>
              </a:rPr>
              <a:t>max</a:t>
            </a:r>
            <a:r>
              <a:rPr lang="zh-CN" altLang="en-US" sz="2400" dirty="0">
                <a:latin typeface="Consolas" panose="020B0609020204030204" pitchFamily="49" charset="0"/>
              </a:rPr>
              <a:t>变量</a:t>
            </a:r>
            <a:r>
              <a:rPr lang="en-US" altLang="zh-CN" sz="2400" dirty="0">
                <a:latin typeface="Consolas" panose="020B0609020204030204" pitchFamily="49" charset="0"/>
              </a:rPr>
              <a:t>)</a:t>
            </a:r>
            <a:r>
              <a:rPr lang="zh-CN" altLang="en-US" sz="2400" dirty="0">
                <a:latin typeface="Consolas" panose="020B0609020204030204" pitchFamily="49" charset="0"/>
              </a:rPr>
              <a:t>，</a:t>
            </a:r>
            <a:r>
              <a:rPr lang="en-US" altLang="zh-CN" sz="2400" dirty="0">
                <a:latin typeface="Consolas" panose="020B0609020204030204" pitchFamily="49" charset="0"/>
              </a:rPr>
              <a:t>num2</a:t>
            </a:r>
            <a:r>
              <a:rPr lang="zh-CN" altLang="en-US" sz="2400" dirty="0">
                <a:latin typeface="Consolas" panose="020B0609020204030204" pitchFamily="49" charset="0"/>
              </a:rPr>
              <a:t>、</a:t>
            </a:r>
            <a:r>
              <a:rPr lang="en-US" altLang="zh-CN" sz="2400" dirty="0">
                <a:latin typeface="Consolas" panose="020B0609020204030204" pitchFamily="49" charset="0"/>
              </a:rPr>
              <a:t>num3 </a:t>
            </a:r>
            <a:r>
              <a:rPr lang="zh-CN" altLang="en-US" sz="2400" dirty="0">
                <a:latin typeface="Consolas" panose="020B0609020204030204" pitchFamily="49" charset="0"/>
              </a:rPr>
              <a:t>尝试去打擂台</a:t>
            </a:r>
            <a:endParaRPr lang="en-US" altLang="zh-CN" sz="2400" dirty="0">
              <a:latin typeface="Consolas" panose="020B0609020204030204" pitchFamily="49" charset="0"/>
            </a:endParaRPr>
          </a:p>
        </p:txBody>
      </p:sp>
      <p:sp>
        <p:nvSpPr>
          <p:cNvPr id="11" name="文本框 10">
            <a:extLst>
              <a:ext uri="{FF2B5EF4-FFF2-40B4-BE49-F238E27FC236}">
                <a16:creationId xmlns:a16="http://schemas.microsoft.com/office/drawing/2014/main" id="{458E5E34-52BD-819A-8B9D-E9A03CEAF38A}"/>
              </a:ext>
            </a:extLst>
          </p:cNvPr>
          <p:cNvSpPr txBox="1"/>
          <p:nvPr/>
        </p:nvSpPr>
        <p:spPr>
          <a:xfrm>
            <a:off x="5055828" y="4751016"/>
            <a:ext cx="3930975" cy="1139736"/>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因为 </a:t>
            </a:r>
            <a:r>
              <a:rPr lang="en-US" altLang="zh-CN" sz="2400" dirty="0">
                <a:latin typeface="Consolas" panose="020B0609020204030204" pitchFamily="49" charset="0"/>
              </a:rPr>
              <a:t>num2 </a:t>
            </a:r>
            <a:r>
              <a:rPr lang="zh-CN" altLang="en-US" sz="2400" dirty="0">
                <a:latin typeface="Consolas" panose="020B0609020204030204" pitchFamily="49" charset="0"/>
              </a:rPr>
              <a:t>大于了擂主，所以新的擂主变为 </a:t>
            </a:r>
            <a:r>
              <a:rPr lang="en-US" altLang="zh-CN" sz="2400" dirty="0">
                <a:latin typeface="Consolas" panose="020B0609020204030204" pitchFamily="49" charset="0"/>
              </a:rPr>
              <a:t>num2</a:t>
            </a:r>
          </a:p>
        </p:txBody>
      </p:sp>
    </p:spTree>
    <p:extLst>
      <p:ext uri="{BB962C8B-B14F-4D97-AF65-F5344CB8AC3E}">
        <p14:creationId xmlns:p14="http://schemas.microsoft.com/office/powerpoint/2010/main" val="251608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76"/>
                                        </p:tgtEl>
                                        <p:attrNameLst>
                                          <p:attrName>style.visibility</p:attrName>
                                        </p:attrNameLst>
                                      </p:cBhvr>
                                      <p:to>
                                        <p:strVal val="visible"/>
                                      </p:to>
                                    </p:set>
                                    <p:animEffect transition="in" filter="fade">
                                      <p:cBhvr>
                                        <p:cTn id="17" dur="500"/>
                                        <p:tgtEl>
                                          <p:spTgt spid="117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86"/>
                                        </p:tgtEl>
                                        <p:attrNameLst>
                                          <p:attrName>style.visibility</p:attrName>
                                        </p:attrNameLst>
                                      </p:cBhvr>
                                      <p:to>
                                        <p:strVal val="visible"/>
                                      </p:to>
                                    </p:set>
                                    <p:animEffect transition="in" filter="fade">
                                      <p:cBhvr>
                                        <p:cTn id="20" dur="500"/>
                                        <p:tgtEl>
                                          <p:spTgt spid="1186"/>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86" grpId="0" animBg="1"/>
      <p:bldP spid="1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600200" y="3581400"/>
            <a:ext cx="3178377" cy="1695016"/>
          </a:xfrm>
          <a:prstGeom prst="rect">
            <a:avLst/>
          </a:prstGeom>
          <a:solidFill>
            <a:schemeClr val="accent2">
              <a:lumMod val="20000"/>
              <a:lumOff val="80000"/>
            </a:schemeClr>
          </a:solidFill>
        </p:spPr>
        <p:txBody>
          <a:bodyPr wrap="square">
            <a:spAutoFit/>
          </a:bodyPr>
          <a:lstStyle/>
          <a:p>
            <a:pPr>
              <a:lnSpc>
                <a:spcPct val="150000"/>
              </a:lnSpc>
            </a:pPr>
            <a:r>
              <a:rPr lang="en-US" altLang="zh-CN" sz="2400" dirty="0">
                <a:latin typeface="Consolas" panose="020B0609020204030204" pitchFamily="49" charset="0"/>
              </a:rPr>
              <a:t>if(num3 &gt; max){</a:t>
            </a:r>
          </a:p>
          <a:p>
            <a:pPr>
              <a:lnSpc>
                <a:spcPct val="150000"/>
              </a:lnSpc>
            </a:pPr>
            <a:r>
              <a:rPr lang="en-US" altLang="zh-CN" sz="2400" dirty="0">
                <a:latin typeface="Consolas" panose="020B0609020204030204" pitchFamily="49" charset="0"/>
              </a:rPr>
              <a:t>    max = num3;</a:t>
            </a:r>
          </a:p>
          <a:p>
            <a:pPr>
              <a:lnSpc>
                <a:spcPct val="150000"/>
              </a:lnSpc>
            </a:pPr>
            <a:r>
              <a:rPr lang="en-US" altLang="zh-CN" sz="2400" dirty="0">
                <a:latin typeface="Consolas" panose="020B0609020204030204" pitchFamily="49" charset="0"/>
              </a:rPr>
              <a:t>}</a:t>
            </a:r>
            <a:endParaRPr lang="zh-CN" altLang="en-US" sz="2400" dirty="0">
              <a:latin typeface="Consolas" panose="020B0609020204030204" pitchFamily="49" charset="0"/>
            </a:endParaRPr>
          </a:p>
        </p:txBody>
      </p:sp>
      <p:sp>
        <p:nvSpPr>
          <p:cNvPr id="21"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应用实例</a:t>
            </a:r>
          </a:p>
        </p:txBody>
      </p:sp>
      <p:sp>
        <p:nvSpPr>
          <p:cNvPr id="11" name="文本框 10">
            <a:extLst>
              <a:ext uri="{FF2B5EF4-FFF2-40B4-BE49-F238E27FC236}">
                <a16:creationId xmlns:a16="http://schemas.microsoft.com/office/drawing/2014/main" id="{458E5E34-52BD-819A-8B9D-E9A03CEAF38A}"/>
              </a:ext>
            </a:extLst>
          </p:cNvPr>
          <p:cNvSpPr txBox="1"/>
          <p:nvPr/>
        </p:nvSpPr>
        <p:spPr>
          <a:xfrm>
            <a:off x="5132777" y="3787709"/>
            <a:ext cx="3930975" cy="1139736"/>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因为 </a:t>
            </a:r>
            <a:r>
              <a:rPr lang="en-US" altLang="zh-CN" sz="2400" dirty="0">
                <a:latin typeface="Consolas" panose="020B0609020204030204" pitchFamily="49" charset="0"/>
              </a:rPr>
              <a:t>num3 </a:t>
            </a:r>
            <a:r>
              <a:rPr lang="zh-CN" altLang="en-US" sz="2400" dirty="0">
                <a:latin typeface="Consolas" panose="020B0609020204030204" pitchFamily="49" charset="0"/>
              </a:rPr>
              <a:t>小于擂主，擂主为 </a:t>
            </a:r>
            <a:r>
              <a:rPr lang="en-US" altLang="zh-CN" sz="2400" dirty="0">
                <a:latin typeface="Consolas" panose="020B0609020204030204" pitchFamily="49" charset="0"/>
              </a:rPr>
              <a:t>num2 </a:t>
            </a:r>
            <a:r>
              <a:rPr lang="zh-CN" altLang="en-US" sz="2400" dirty="0">
                <a:latin typeface="Consolas" panose="020B0609020204030204" pitchFamily="49" charset="0"/>
              </a:rPr>
              <a:t>不变</a:t>
            </a:r>
            <a:endParaRPr lang="en-US" altLang="zh-CN" sz="2400" dirty="0">
              <a:latin typeface="Consolas" panose="020B0609020204030204" pitchFamily="49" charset="0"/>
            </a:endParaRPr>
          </a:p>
        </p:txBody>
      </p:sp>
      <p:pic>
        <p:nvPicPr>
          <p:cNvPr id="2" name="picture 1176">
            <a:extLst>
              <a:ext uri="{FF2B5EF4-FFF2-40B4-BE49-F238E27FC236}">
                <a16:creationId xmlns:a16="http://schemas.microsoft.com/office/drawing/2014/main" id="{417D3E66-BFD9-2B05-4355-3B04EB502B7D}"/>
              </a:ext>
            </a:extLst>
          </p:cNvPr>
          <p:cNvPicPr>
            <a:picLocks noChangeAspect="1"/>
          </p:cNvPicPr>
          <p:nvPr/>
        </p:nvPicPr>
        <p:blipFill>
          <a:blip r:embed="rId2"/>
          <a:stretch>
            <a:fillRect/>
          </a:stretch>
        </p:blipFill>
        <p:spPr>
          <a:xfrm rot="21600000">
            <a:off x="9539371" y="4008348"/>
            <a:ext cx="1175194" cy="869668"/>
          </a:xfrm>
          <a:prstGeom prst="rect">
            <a:avLst/>
          </a:prstGeom>
        </p:spPr>
      </p:pic>
      <p:sp>
        <p:nvSpPr>
          <p:cNvPr id="3" name="textbox 1186">
            <a:extLst>
              <a:ext uri="{FF2B5EF4-FFF2-40B4-BE49-F238E27FC236}">
                <a16:creationId xmlns:a16="http://schemas.microsoft.com/office/drawing/2014/main" id="{C992C943-D914-7F87-5431-871CC53AF3C5}"/>
              </a:ext>
            </a:extLst>
          </p:cNvPr>
          <p:cNvSpPr/>
          <p:nvPr/>
        </p:nvSpPr>
        <p:spPr>
          <a:xfrm>
            <a:off x="9596826" y="4405938"/>
            <a:ext cx="1077594" cy="400684"/>
          </a:xfrm>
          <a:prstGeom prst="rect">
            <a:avLst/>
          </a:prstGeom>
          <a:solidFill>
            <a:srgbClr val="FFFFFF">
              <a:alpha val="65098"/>
            </a:srgbClr>
          </a:solidFill>
        </p:spPr>
        <p:txBody>
          <a:bodyPr vert="horz" wrap="square" lIns="0" tIns="0" rIns="0" bIns="0"/>
          <a:lstStyle/>
          <a:p>
            <a:pPr algn="l" rtl="0" eaLnBrk="0">
              <a:lnSpc>
                <a:spcPct val="104000"/>
              </a:lnSpc>
            </a:pPr>
            <a:endParaRPr lang="en-US" altLang="en-US" sz="900" dirty="0">
              <a:latin typeface="Consolas" panose="020B0609020204030204" pitchFamily="49" charset="0"/>
            </a:endParaRPr>
          </a:p>
          <a:p>
            <a:pPr marL="284480" algn="l" rtl="0" eaLnBrk="0">
              <a:lnSpc>
                <a:spcPct val="67000"/>
              </a:lnSpc>
              <a:spcBef>
                <a:spcPts val="5"/>
              </a:spcBef>
            </a:pPr>
            <a:r>
              <a:rPr sz="2000" b="1" kern="0" spc="-6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max</a:t>
            </a:r>
            <a:endParaRPr lang="en-US" altLang="en-US" sz="2000" dirty="0">
              <a:latin typeface="Consolas" panose="020B0609020204030204" pitchFamily="49" charset="0"/>
            </a:endParaRPr>
          </a:p>
        </p:txBody>
      </p:sp>
      <p:sp>
        <p:nvSpPr>
          <p:cNvPr id="5" name="矩形 4">
            <a:extLst>
              <a:ext uri="{FF2B5EF4-FFF2-40B4-BE49-F238E27FC236}">
                <a16:creationId xmlns:a16="http://schemas.microsoft.com/office/drawing/2014/main" id="{270256EE-1B71-7419-E83A-A0702600AC78}"/>
              </a:ext>
            </a:extLst>
          </p:cNvPr>
          <p:cNvSpPr/>
          <p:nvPr/>
        </p:nvSpPr>
        <p:spPr>
          <a:xfrm>
            <a:off x="9893571" y="3649691"/>
            <a:ext cx="466794" cy="707886"/>
          </a:xfrm>
          <a:prstGeom prst="rect">
            <a:avLst/>
          </a:prstGeom>
        </p:spPr>
        <p:txBody>
          <a:bodyPr wrap="none">
            <a:spAutoFit/>
          </a:bodyPr>
          <a:lstStyle/>
          <a:p>
            <a:r>
              <a:rPr lang="en-US" altLang="zh-CN" sz="4000" b="1" dirty="0">
                <a:latin typeface="Consolas" panose="020B0609020204030204" pitchFamily="49" charset="0"/>
              </a:rPr>
              <a:t>5</a:t>
            </a:r>
            <a:endParaRPr lang="zh-CN" altLang="en-US" sz="4000" b="1" dirty="0"/>
          </a:p>
        </p:txBody>
      </p:sp>
      <p:pic>
        <p:nvPicPr>
          <p:cNvPr id="8" name="picture 1168">
            <a:extLst>
              <a:ext uri="{FF2B5EF4-FFF2-40B4-BE49-F238E27FC236}">
                <a16:creationId xmlns:a16="http://schemas.microsoft.com/office/drawing/2014/main" id="{15698BC7-944B-D9AB-3FEF-7124D4E9A10E}"/>
              </a:ext>
            </a:extLst>
          </p:cNvPr>
          <p:cNvPicPr>
            <a:picLocks noChangeAspect="1"/>
          </p:cNvPicPr>
          <p:nvPr/>
        </p:nvPicPr>
        <p:blipFill>
          <a:blip r:embed="rId3"/>
          <a:stretch>
            <a:fillRect/>
          </a:stretch>
        </p:blipFill>
        <p:spPr>
          <a:xfrm rot="21600000">
            <a:off x="7928001" y="1420684"/>
            <a:ext cx="1172632" cy="860877"/>
          </a:xfrm>
          <a:prstGeom prst="rect">
            <a:avLst/>
          </a:prstGeom>
        </p:spPr>
      </p:pic>
      <p:pic>
        <p:nvPicPr>
          <p:cNvPr id="10" name="picture 1172">
            <a:extLst>
              <a:ext uri="{FF2B5EF4-FFF2-40B4-BE49-F238E27FC236}">
                <a16:creationId xmlns:a16="http://schemas.microsoft.com/office/drawing/2014/main" id="{B37A5B84-8A21-6A22-DD90-EBA04BF473EF}"/>
              </a:ext>
            </a:extLst>
          </p:cNvPr>
          <p:cNvPicPr>
            <a:picLocks noChangeAspect="1"/>
          </p:cNvPicPr>
          <p:nvPr/>
        </p:nvPicPr>
        <p:blipFill>
          <a:blip r:embed="rId4"/>
          <a:stretch>
            <a:fillRect/>
          </a:stretch>
        </p:blipFill>
        <p:spPr>
          <a:xfrm rot="21600000">
            <a:off x="2539458" y="1423530"/>
            <a:ext cx="1162557" cy="858072"/>
          </a:xfrm>
          <a:prstGeom prst="rect">
            <a:avLst/>
          </a:prstGeom>
        </p:spPr>
      </p:pic>
      <p:pic>
        <p:nvPicPr>
          <p:cNvPr id="12" name="picture 1174">
            <a:extLst>
              <a:ext uri="{FF2B5EF4-FFF2-40B4-BE49-F238E27FC236}">
                <a16:creationId xmlns:a16="http://schemas.microsoft.com/office/drawing/2014/main" id="{CC353AE7-8B40-5F8A-29FD-07FA5246B300}"/>
              </a:ext>
            </a:extLst>
          </p:cNvPr>
          <p:cNvPicPr>
            <a:picLocks noChangeAspect="1"/>
          </p:cNvPicPr>
          <p:nvPr/>
        </p:nvPicPr>
        <p:blipFill>
          <a:blip r:embed="rId5"/>
          <a:stretch>
            <a:fillRect/>
          </a:stretch>
        </p:blipFill>
        <p:spPr>
          <a:xfrm rot="21600000">
            <a:off x="5212231" y="1447913"/>
            <a:ext cx="1172631" cy="858072"/>
          </a:xfrm>
          <a:prstGeom prst="rect">
            <a:avLst/>
          </a:prstGeom>
        </p:spPr>
      </p:pic>
      <p:sp>
        <p:nvSpPr>
          <p:cNvPr id="13" name="textbox 1180">
            <a:extLst>
              <a:ext uri="{FF2B5EF4-FFF2-40B4-BE49-F238E27FC236}">
                <a16:creationId xmlns:a16="http://schemas.microsoft.com/office/drawing/2014/main" id="{58825254-5940-A59D-89C7-5E46850A70D8}"/>
              </a:ext>
            </a:extLst>
          </p:cNvPr>
          <p:cNvSpPr/>
          <p:nvPr/>
        </p:nvSpPr>
        <p:spPr>
          <a:xfrm>
            <a:off x="8003488" y="1808681"/>
            <a:ext cx="1077594" cy="400684"/>
          </a:xfrm>
          <a:prstGeom prst="rect">
            <a:avLst/>
          </a:prstGeom>
          <a:solidFill>
            <a:srgbClr val="FFFFFF">
              <a:alpha val="65098"/>
            </a:srgbClr>
          </a:solidFill>
        </p:spPr>
        <p:txBody>
          <a:bodyPr vert="horz" wrap="square" lIns="0" tIns="0" rIns="0" bIns="0"/>
          <a:lstStyle/>
          <a:p>
            <a:pPr algn="l" rtl="0" eaLnBrk="0">
              <a:lnSpc>
                <a:spcPct val="116000"/>
              </a:lnSpc>
            </a:pPr>
            <a:endParaRPr lang="en-US" altLang="en-US" sz="500" dirty="0">
              <a:latin typeface="Consolas" panose="020B0609020204030204" pitchFamily="49" charset="0"/>
            </a:endParaRPr>
          </a:p>
          <a:p>
            <a:pPr marL="188595" algn="l" rtl="0" eaLnBrk="0">
              <a:lnSpc>
                <a:spcPct val="85000"/>
              </a:lnSpc>
              <a:spcBef>
                <a:spcPts val="5"/>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num3</a:t>
            </a:r>
            <a:endParaRPr lang="en-US" altLang="en-US" sz="2000" dirty="0">
              <a:latin typeface="Consolas" panose="020B0609020204030204" pitchFamily="49" charset="0"/>
            </a:endParaRPr>
          </a:p>
        </p:txBody>
      </p:sp>
      <p:sp>
        <p:nvSpPr>
          <p:cNvPr id="14" name="textbox 1182">
            <a:extLst>
              <a:ext uri="{FF2B5EF4-FFF2-40B4-BE49-F238E27FC236}">
                <a16:creationId xmlns:a16="http://schemas.microsoft.com/office/drawing/2014/main" id="{0F6C38A9-CF89-17CE-07C5-FC688742F627}"/>
              </a:ext>
            </a:extLst>
          </p:cNvPr>
          <p:cNvSpPr/>
          <p:nvPr/>
        </p:nvSpPr>
        <p:spPr>
          <a:xfrm>
            <a:off x="2680269" y="1808681"/>
            <a:ext cx="1077594" cy="400684"/>
          </a:xfrm>
          <a:prstGeom prst="rect">
            <a:avLst/>
          </a:prstGeom>
          <a:solidFill>
            <a:srgbClr val="FFFFFF">
              <a:alpha val="65098"/>
            </a:srgbClr>
          </a:solidFill>
        </p:spPr>
        <p:txBody>
          <a:bodyPr vert="horz" wrap="square" lIns="0" tIns="0" rIns="0" bIns="0"/>
          <a:lstStyle/>
          <a:p>
            <a:pPr algn="l" rtl="0" eaLnBrk="0">
              <a:lnSpc>
                <a:spcPct val="114000"/>
              </a:lnSpc>
            </a:pPr>
            <a:endParaRPr lang="en-US" altLang="en-US" sz="500" dirty="0">
              <a:latin typeface="Consolas" panose="020B0609020204030204" pitchFamily="49" charset="0"/>
            </a:endParaRPr>
          </a:p>
          <a:p>
            <a:pPr marL="188595" algn="l" rtl="0" eaLnBrk="0">
              <a:lnSpc>
                <a:spcPct val="85000"/>
              </a:lnSpc>
              <a:spcBef>
                <a:spcPts val="0"/>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num1</a:t>
            </a:r>
            <a:endParaRPr lang="en-US" altLang="en-US" sz="2000" dirty="0">
              <a:latin typeface="Consolas" panose="020B0609020204030204" pitchFamily="49" charset="0"/>
            </a:endParaRPr>
          </a:p>
        </p:txBody>
      </p:sp>
      <p:sp>
        <p:nvSpPr>
          <p:cNvPr id="17" name="textbox 1184">
            <a:extLst>
              <a:ext uri="{FF2B5EF4-FFF2-40B4-BE49-F238E27FC236}">
                <a16:creationId xmlns:a16="http://schemas.microsoft.com/office/drawing/2014/main" id="{1C7B9D27-9FB2-4D28-38B5-4344BBE3E503}"/>
              </a:ext>
            </a:extLst>
          </p:cNvPr>
          <p:cNvSpPr/>
          <p:nvPr/>
        </p:nvSpPr>
        <p:spPr>
          <a:xfrm>
            <a:off x="5301002" y="1821644"/>
            <a:ext cx="1077594" cy="400684"/>
          </a:xfrm>
          <a:prstGeom prst="rect">
            <a:avLst/>
          </a:prstGeom>
          <a:solidFill>
            <a:srgbClr val="FFFFFF">
              <a:alpha val="65098"/>
            </a:srgbClr>
          </a:solidFill>
        </p:spPr>
        <p:txBody>
          <a:bodyPr vert="horz" wrap="square" lIns="0" tIns="0" rIns="0" bIns="0"/>
          <a:lstStyle/>
          <a:p>
            <a:pPr algn="l" rtl="0" eaLnBrk="0">
              <a:lnSpc>
                <a:spcPct val="117000"/>
              </a:lnSpc>
            </a:pPr>
            <a:endParaRPr lang="en-US" altLang="en-US" sz="500" dirty="0">
              <a:latin typeface="Consolas" panose="020B0609020204030204" pitchFamily="49" charset="0"/>
            </a:endParaRPr>
          </a:p>
          <a:p>
            <a:pPr marL="188595" algn="l" rtl="0" eaLnBrk="0">
              <a:lnSpc>
                <a:spcPct val="85000"/>
              </a:lnSpc>
              <a:spcBef>
                <a:spcPts val="5"/>
              </a:spcBef>
            </a:pPr>
            <a:r>
              <a:rPr sz="2000" b="1" kern="0" spc="-4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num2</a:t>
            </a:r>
            <a:endParaRPr lang="en-US" altLang="en-US" sz="2000" dirty="0">
              <a:latin typeface="Consolas" panose="020B0609020204030204" pitchFamily="49" charset="0"/>
            </a:endParaRPr>
          </a:p>
        </p:txBody>
      </p:sp>
      <p:sp>
        <p:nvSpPr>
          <p:cNvPr id="18" name="矩形 17">
            <a:extLst>
              <a:ext uri="{FF2B5EF4-FFF2-40B4-BE49-F238E27FC236}">
                <a16:creationId xmlns:a16="http://schemas.microsoft.com/office/drawing/2014/main" id="{A7C4005F-9ADB-9635-0740-292E3025674F}"/>
              </a:ext>
            </a:extLst>
          </p:cNvPr>
          <p:cNvSpPr/>
          <p:nvPr/>
        </p:nvSpPr>
        <p:spPr>
          <a:xfrm>
            <a:off x="2865841" y="1111615"/>
            <a:ext cx="466794" cy="707886"/>
          </a:xfrm>
          <a:prstGeom prst="rect">
            <a:avLst/>
          </a:prstGeom>
        </p:spPr>
        <p:txBody>
          <a:bodyPr wrap="none">
            <a:spAutoFit/>
          </a:bodyPr>
          <a:lstStyle/>
          <a:p>
            <a:r>
              <a:rPr lang="en-US" altLang="zh-CN" sz="4000" b="1" dirty="0">
                <a:latin typeface="Consolas" panose="020B0609020204030204" pitchFamily="49" charset="0"/>
              </a:rPr>
              <a:t>3</a:t>
            </a:r>
            <a:endParaRPr lang="zh-CN" altLang="en-US" sz="4000" b="1" dirty="0"/>
          </a:p>
        </p:txBody>
      </p:sp>
      <p:sp>
        <p:nvSpPr>
          <p:cNvPr id="19" name="矩形 18">
            <a:extLst>
              <a:ext uri="{FF2B5EF4-FFF2-40B4-BE49-F238E27FC236}">
                <a16:creationId xmlns:a16="http://schemas.microsoft.com/office/drawing/2014/main" id="{E28DEBA1-0A97-4740-45A4-5CACA02E155C}"/>
              </a:ext>
            </a:extLst>
          </p:cNvPr>
          <p:cNvSpPr/>
          <p:nvPr/>
        </p:nvSpPr>
        <p:spPr>
          <a:xfrm>
            <a:off x="5532904" y="1115367"/>
            <a:ext cx="466794" cy="707886"/>
          </a:xfrm>
          <a:prstGeom prst="rect">
            <a:avLst/>
          </a:prstGeom>
        </p:spPr>
        <p:txBody>
          <a:bodyPr wrap="none">
            <a:spAutoFit/>
          </a:bodyPr>
          <a:lstStyle/>
          <a:p>
            <a:r>
              <a:rPr lang="en-US" altLang="zh-CN" sz="4000" b="1" dirty="0">
                <a:latin typeface="Consolas" panose="020B0609020204030204" pitchFamily="49" charset="0"/>
              </a:rPr>
              <a:t>5</a:t>
            </a:r>
            <a:endParaRPr lang="zh-CN" altLang="en-US" sz="4000" b="1" dirty="0"/>
          </a:p>
        </p:txBody>
      </p:sp>
      <p:sp>
        <p:nvSpPr>
          <p:cNvPr id="20" name="矩形 19">
            <a:extLst>
              <a:ext uri="{FF2B5EF4-FFF2-40B4-BE49-F238E27FC236}">
                <a16:creationId xmlns:a16="http://schemas.microsoft.com/office/drawing/2014/main" id="{C29F1F16-E71A-3141-747B-031E57EB5BF6}"/>
              </a:ext>
            </a:extLst>
          </p:cNvPr>
          <p:cNvSpPr/>
          <p:nvPr/>
        </p:nvSpPr>
        <p:spPr>
          <a:xfrm>
            <a:off x="8306899" y="1109784"/>
            <a:ext cx="466794" cy="707886"/>
          </a:xfrm>
          <a:prstGeom prst="rect">
            <a:avLst/>
          </a:prstGeom>
        </p:spPr>
        <p:txBody>
          <a:bodyPr wrap="none">
            <a:spAutoFit/>
          </a:bodyPr>
          <a:lstStyle/>
          <a:p>
            <a:r>
              <a:rPr lang="en-US" altLang="zh-CN" sz="4000" b="1" dirty="0">
                <a:latin typeface="Consolas" panose="020B0609020204030204" pitchFamily="49" charset="0"/>
              </a:rPr>
              <a:t>4</a:t>
            </a:r>
            <a:endParaRPr lang="zh-CN" altLang="en-US" sz="4000" b="1" dirty="0"/>
          </a:p>
        </p:txBody>
      </p:sp>
      <p:sp>
        <p:nvSpPr>
          <p:cNvPr id="22" name="文本框 21">
            <a:extLst>
              <a:ext uri="{FF2B5EF4-FFF2-40B4-BE49-F238E27FC236}">
                <a16:creationId xmlns:a16="http://schemas.microsoft.com/office/drawing/2014/main" id="{1C9E29AD-EE18-1AD4-EEB9-91F0556A41E5}"/>
              </a:ext>
            </a:extLst>
          </p:cNvPr>
          <p:cNvSpPr txBox="1"/>
          <p:nvPr/>
        </p:nvSpPr>
        <p:spPr>
          <a:xfrm>
            <a:off x="1600200" y="5627599"/>
            <a:ext cx="9459544" cy="585738"/>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当擂台赛打完以后，擂主自然而言就是最强的人了，也就是最大的值</a:t>
            </a:r>
            <a:endParaRPr lang="en-US" altLang="zh-CN" sz="2400" dirty="0">
              <a:latin typeface="Consolas" panose="020B0609020204030204" pitchFamily="49" charset="0"/>
            </a:endParaRPr>
          </a:p>
        </p:txBody>
      </p:sp>
      <p:sp>
        <p:nvSpPr>
          <p:cNvPr id="23" name="文本框 22">
            <a:extLst>
              <a:ext uri="{FF2B5EF4-FFF2-40B4-BE49-F238E27FC236}">
                <a16:creationId xmlns:a16="http://schemas.microsoft.com/office/drawing/2014/main" id="{1D336BC1-72D5-0B81-802B-67CE45FB06B9}"/>
              </a:ext>
            </a:extLst>
          </p:cNvPr>
          <p:cNvSpPr txBox="1"/>
          <p:nvPr/>
        </p:nvSpPr>
        <p:spPr>
          <a:xfrm>
            <a:off x="1003029" y="2614662"/>
            <a:ext cx="10185942" cy="585738"/>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当前 </a:t>
            </a:r>
            <a:r>
              <a:rPr lang="en-US" altLang="zh-CN" sz="2400" b="1" dirty="0">
                <a:solidFill>
                  <a:schemeClr val="accent2">
                    <a:lumMod val="75000"/>
                  </a:schemeClr>
                </a:solidFill>
                <a:latin typeface="Consolas" panose="020B0609020204030204" pitchFamily="49" charset="0"/>
              </a:rPr>
              <a:t>num2 </a:t>
            </a:r>
            <a:r>
              <a:rPr lang="zh-CN" altLang="en-US" sz="2400" b="1" dirty="0">
                <a:solidFill>
                  <a:schemeClr val="accent2">
                    <a:lumMod val="75000"/>
                  </a:schemeClr>
                </a:solidFill>
                <a:latin typeface="Consolas" panose="020B0609020204030204" pitchFamily="49" charset="0"/>
              </a:rPr>
              <a:t>是擂主</a:t>
            </a:r>
            <a:r>
              <a:rPr lang="en-US" altLang="zh-CN" sz="2400" dirty="0">
                <a:latin typeface="Consolas" panose="020B0609020204030204" pitchFamily="49" charset="0"/>
              </a:rPr>
              <a:t>(</a:t>
            </a:r>
            <a:r>
              <a:rPr lang="zh-CN" altLang="en-US" sz="2400" dirty="0">
                <a:latin typeface="Consolas" panose="020B0609020204030204" pitchFamily="49" charset="0"/>
              </a:rPr>
              <a:t>记录在</a:t>
            </a:r>
            <a:r>
              <a:rPr lang="en-US" altLang="zh-CN" sz="2400" dirty="0">
                <a:latin typeface="Consolas" panose="020B0609020204030204" pitchFamily="49" charset="0"/>
              </a:rPr>
              <a:t>max</a:t>
            </a:r>
            <a:r>
              <a:rPr lang="zh-CN" altLang="en-US" sz="2400" dirty="0">
                <a:latin typeface="Consolas" panose="020B0609020204030204" pitchFamily="49" charset="0"/>
              </a:rPr>
              <a:t>变量</a:t>
            </a:r>
            <a:r>
              <a:rPr lang="en-US" altLang="zh-CN" sz="2400" dirty="0">
                <a:latin typeface="Consolas" panose="020B0609020204030204" pitchFamily="49" charset="0"/>
              </a:rPr>
              <a:t>)</a:t>
            </a:r>
            <a:r>
              <a:rPr lang="zh-CN" altLang="en-US" sz="2400" dirty="0">
                <a:latin typeface="Consolas" panose="020B0609020204030204" pitchFamily="49" charset="0"/>
              </a:rPr>
              <a:t>，该</a:t>
            </a:r>
            <a:r>
              <a:rPr lang="zh-CN" altLang="en-US" sz="2400" b="1" dirty="0">
                <a:solidFill>
                  <a:schemeClr val="accent6">
                    <a:lumMod val="75000"/>
                  </a:schemeClr>
                </a:solidFill>
                <a:latin typeface="Consolas" panose="020B0609020204030204" pitchFamily="49" charset="0"/>
              </a:rPr>
              <a:t>轮到 </a:t>
            </a:r>
            <a:r>
              <a:rPr lang="en-US" altLang="zh-CN" sz="2400" b="1" dirty="0">
                <a:solidFill>
                  <a:schemeClr val="accent6">
                    <a:lumMod val="75000"/>
                  </a:schemeClr>
                </a:solidFill>
                <a:latin typeface="Consolas" panose="020B0609020204030204" pitchFamily="49" charset="0"/>
              </a:rPr>
              <a:t>num3 </a:t>
            </a:r>
            <a:r>
              <a:rPr lang="zh-CN" altLang="en-US" sz="2400" b="1" dirty="0">
                <a:solidFill>
                  <a:schemeClr val="accent6">
                    <a:lumMod val="75000"/>
                  </a:schemeClr>
                </a:solidFill>
                <a:latin typeface="Consolas" panose="020B0609020204030204" pitchFamily="49" charset="0"/>
              </a:rPr>
              <a:t>尝试</a:t>
            </a:r>
            <a:r>
              <a:rPr lang="zh-CN" altLang="en-US" sz="2400" dirty="0">
                <a:latin typeface="Consolas" panose="020B0609020204030204" pitchFamily="49" charset="0"/>
              </a:rPr>
              <a:t>去打擂台</a:t>
            </a:r>
            <a:endParaRPr lang="en-US" altLang="zh-CN" sz="2400" dirty="0">
              <a:latin typeface="Consolas" panose="020B0609020204030204" pitchFamily="49" charset="0"/>
            </a:endParaRPr>
          </a:p>
        </p:txBody>
      </p:sp>
    </p:spTree>
    <p:extLst>
      <p:ext uri="{BB962C8B-B14F-4D97-AF65-F5344CB8AC3E}">
        <p14:creationId xmlns:p14="http://schemas.microsoft.com/office/powerpoint/2010/main" val="82797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3" grpId="0" animBg="1"/>
      <p:bldP spid="5" grpId="0"/>
      <p:bldP spid="2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096000" y="3874997"/>
            <a:ext cx="5181600" cy="584775"/>
          </a:xfrm>
          <a:prstGeom prst="rect">
            <a:avLst/>
          </a:prstGeom>
          <a:solidFill>
            <a:schemeClr val="accent6">
              <a:lumMod val="20000"/>
              <a:lumOff val="80000"/>
            </a:schemeClr>
          </a:solidFill>
        </p:spPr>
        <p:txBody>
          <a:bodyPr wrap="square">
            <a:spAutoFit/>
          </a:bodyPr>
          <a:lstStyle/>
          <a:p>
            <a:pPr algn="ctr"/>
            <a:r>
              <a:rPr lang="zh-CN" altLang="en-US" sz="3200" dirty="0"/>
              <a:t>根据思路完成程序流程图</a:t>
            </a:r>
          </a:p>
        </p:txBody>
      </p:sp>
      <p:sp>
        <p:nvSpPr>
          <p:cNvPr id="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应用实例</a:t>
            </a:r>
          </a:p>
        </p:txBody>
      </p:sp>
      <p:pic>
        <p:nvPicPr>
          <p:cNvPr id="4" name="图片 3"/>
          <p:cNvPicPr>
            <a:picLocks noChangeAspect="1"/>
          </p:cNvPicPr>
          <p:nvPr/>
        </p:nvPicPr>
        <p:blipFill>
          <a:blip r:embed="rId2"/>
          <a:stretch>
            <a:fillRect/>
          </a:stretch>
        </p:blipFill>
        <p:spPr>
          <a:xfrm>
            <a:off x="1506938" y="1501085"/>
            <a:ext cx="4166235" cy="4629150"/>
          </a:xfrm>
          <a:prstGeom prst="rect">
            <a:avLst/>
          </a:prstGeom>
        </p:spPr>
      </p:pic>
      <p:sp>
        <p:nvSpPr>
          <p:cNvPr id="7" name="文本框 6">
            <a:extLst>
              <a:ext uri="{FF2B5EF4-FFF2-40B4-BE49-F238E27FC236}">
                <a16:creationId xmlns:a16="http://schemas.microsoft.com/office/drawing/2014/main" id="{9712DA81-80D5-CC2C-030A-A417B43383FA}"/>
              </a:ext>
            </a:extLst>
          </p:cNvPr>
          <p:cNvSpPr txBox="1"/>
          <p:nvPr/>
        </p:nvSpPr>
        <p:spPr>
          <a:xfrm>
            <a:off x="4191000" y="2034952"/>
            <a:ext cx="6324600" cy="400110"/>
          </a:xfrm>
          <a:prstGeom prst="rect">
            <a:avLst/>
          </a:prstGeom>
          <a:solidFill>
            <a:schemeClr val="accent5">
              <a:lumMod val="20000"/>
              <a:lumOff val="80000"/>
            </a:schemeClr>
          </a:solidFill>
        </p:spPr>
        <p:txBody>
          <a:bodyPr wrap="square">
            <a:spAutoFit/>
          </a:bodyPr>
          <a:lstStyle/>
          <a:p>
            <a:r>
              <a:rPr lang="zh-CN" altLang="en-US" sz="2000" dirty="0">
                <a:latin typeface="Consolas" panose="020B0609020204030204" pitchFamily="49" charset="0"/>
              </a:rPr>
              <a:t>定义</a:t>
            </a:r>
            <a:r>
              <a:rPr lang="en-US" altLang="zh-CN" sz="2000" dirty="0">
                <a:latin typeface="Consolas" panose="020B0609020204030204" pitchFamily="49" charset="0"/>
              </a:rPr>
              <a:t>num1, num2, num3, max</a:t>
            </a:r>
            <a:r>
              <a:rPr lang="zh-CN" altLang="en-US" sz="2000" dirty="0">
                <a:latin typeface="Consolas" panose="020B0609020204030204" pitchFamily="49" charset="0"/>
              </a:rPr>
              <a:t>变量，</a:t>
            </a:r>
            <a:r>
              <a:rPr lang="en-US" altLang="zh-CN" sz="2000" dirty="0" err="1">
                <a:latin typeface="Consolas" panose="020B0609020204030204" pitchFamily="49" charset="0"/>
              </a:rPr>
              <a:t>cin</a:t>
            </a:r>
            <a:r>
              <a:rPr lang="en-US" altLang="zh-CN" sz="2000" dirty="0">
                <a:latin typeface="Consolas" panose="020B0609020204030204" pitchFamily="49" charset="0"/>
              </a:rPr>
              <a:t> </a:t>
            </a:r>
            <a:r>
              <a:rPr lang="zh-CN" altLang="en-US" sz="2000" dirty="0">
                <a:latin typeface="Consolas" panose="020B0609020204030204" pitchFamily="49" charset="0"/>
              </a:rPr>
              <a:t>输入数据</a:t>
            </a:r>
          </a:p>
        </p:txBody>
      </p:sp>
      <p:sp>
        <p:nvSpPr>
          <p:cNvPr id="8" name="箭头: 右 7">
            <a:extLst>
              <a:ext uri="{FF2B5EF4-FFF2-40B4-BE49-F238E27FC236}">
                <a16:creationId xmlns:a16="http://schemas.microsoft.com/office/drawing/2014/main" id="{BB378CDF-8BD4-77CB-61D5-FD5450D98261}"/>
              </a:ext>
            </a:extLst>
          </p:cNvPr>
          <p:cNvSpPr/>
          <p:nvPr/>
        </p:nvSpPr>
        <p:spPr>
          <a:xfrm>
            <a:off x="3228009" y="2034952"/>
            <a:ext cx="838200" cy="381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E77CD288-340F-B257-6296-1A4D08438B61}"/>
              </a:ext>
            </a:extLst>
          </p:cNvPr>
          <p:cNvSpPr txBox="1"/>
          <p:nvPr/>
        </p:nvSpPr>
        <p:spPr>
          <a:xfrm>
            <a:off x="2133600" y="3495675"/>
            <a:ext cx="1447800" cy="430887"/>
          </a:xfrm>
          <a:prstGeom prst="rect">
            <a:avLst/>
          </a:prstGeom>
          <a:noFill/>
        </p:spPr>
        <p:txBody>
          <a:bodyPr wrap="square">
            <a:spAutoFit/>
          </a:bodyPr>
          <a:lstStyle/>
          <a:p>
            <a:r>
              <a:rPr lang="en-US" altLang="zh-CN" sz="2200" b="1" dirty="0">
                <a:solidFill>
                  <a:schemeClr val="bg1"/>
                </a:solidFill>
                <a:latin typeface="Consolas" panose="020B0609020204030204" pitchFamily="49" charset="0"/>
              </a:rPr>
              <a:t>num2&gt;max</a:t>
            </a:r>
            <a:endParaRPr lang="zh-CN" altLang="en-US" sz="2200" b="1" dirty="0">
              <a:solidFill>
                <a:schemeClr val="bg1"/>
              </a:solidFill>
              <a:latin typeface="Consolas" panose="020B0609020204030204" pitchFamily="49" charset="0"/>
            </a:endParaRPr>
          </a:p>
        </p:txBody>
      </p:sp>
      <p:sp>
        <p:nvSpPr>
          <p:cNvPr id="11" name="文本框 10">
            <a:extLst>
              <a:ext uri="{FF2B5EF4-FFF2-40B4-BE49-F238E27FC236}">
                <a16:creationId xmlns:a16="http://schemas.microsoft.com/office/drawing/2014/main" id="{9FAA4370-E88D-AEFD-96BE-976D30BC7F28}"/>
              </a:ext>
            </a:extLst>
          </p:cNvPr>
          <p:cNvSpPr txBox="1"/>
          <p:nvPr/>
        </p:nvSpPr>
        <p:spPr>
          <a:xfrm>
            <a:off x="3962400" y="3505200"/>
            <a:ext cx="1676400" cy="430887"/>
          </a:xfrm>
          <a:prstGeom prst="rect">
            <a:avLst/>
          </a:prstGeom>
          <a:noFill/>
        </p:spPr>
        <p:txBody>
          <a:bodyPr wrap="square">
            <a:spAutoFit/>
          </a:bodyPr>
          <a:lstStyle/>
          <a:p>
            <a:r>
              <a:rPr lang="en-US" altLang="zh-CN" sz="2200" b="1" dirty="0">
                <a:solidFill>
                  <a:schemeClr val="bg1"/>
                </a:solidFill>
                <a:latin typeface="Consolas" panose="020B0609020204030204" pitchFamily="49" charset="0"/>
              </a:rPr>
              <a:t>max=num2</a:t>
            </a:r>
            <a:endParaRPr lang="zh-CN" altLang="en-US" sz="2200" b="1" dirty="0">
              <a:solidFill>
                <a:schemeClr val="bg1"/>
              </a:solidFill>
            </a:endParaRPr>
          </a:p>
        </p:txBody>
      </p:sp>
      <p:sp>
        <p:nvSpPr>
          <p:cNvPr id="12" name="文本框 11">
            <a:extLst>
              <a:ext uri="{FF2B5EF4-FFF2-40B4-BE49-F238E27FC236}">
                <a16:creationId xmlns:a16="http://schemas.microsoft.com/office/drawing/2014/main" id="{5A90B661-446A-0D56-066E-3A79386A51F4}"/>
              </a:ext>
            </a:extLst>
          </p:cNvPr>
          <p:cNvSpPr txBox="1"/>
          <p:nvPr/>
        </p:nvSpPr>
        <p:spPr>
          <a:xfrm>
            <a:off x="2133600" y="4393525"/>
            <a:ext cx="1600200" cy="430887"/>
          </a:xfrm>
          <a:prstGeom prst="rect">
            <a:avLst/>
          </a:prstGeom>
          <a:noFill/>
        </p:spPr>
        <p:txBody>
          <a:bodyPr wrap="square">
            <a:spAutoFit/>
          </a:bodyPr>
          <a:lstStyle/>
          <a:p>
            <a:r>
              <a:rPr lang="en-US" altLang="zh-CN" sz="2200" b="1" dirty="0">
                <a:solidFill>
                  <a:schemeClr val="bg1"/>
                </a:solidFill>
                <a:latin typeface="Consolas" panose="020B0609020204030204" pitchFamily="49" charset="0"/>
              </a:rPr>
              <a:t>num3&gt;max</a:t>
            </a:r>
            <a:endParaRPr lang="zh-CN" altLang="en-US" sz="2200" b="1" dirty="0">
              <a:solidFill>
                <a:schemeClr val="bg1"/>
              </a:solidFill>
              <a:latin typeface="Consolas" panose="020B0609020204030204" pitchFamily="49" charset="0"/>
            </a:endParaRPr>
          </a:p>
        </p:txBody>
      </p:sp>
      <p:sp>
        <p:nvSpPr>
          <p:cNvPr id="13" name="文本框 12">
            <a:extLst>
              <a:ext uri="{FF2B5EF4-FFF2-40B4-BE49-F238E27FC236}">
                <a16:creationId xmlns:a16="http://schemas.microsoft.com/office/drawing/2014/main" id="{073FFD6E-C775-6C6F-7003-01382A3A6E53}"/>
              </a:ext>
            </a:extLst>
          </p:cNvPr>
          <p:cNvSpPr txBox="1"/>
          <p:nvPr/>
        </p:nvSpPr>
        <p:spPr>
          <a:xfrm>
            <a:off x="3984625" y="4419600"/>
            <a:ext cx="1676400" cy="430887"/>
          </a:xfrm>
          <a:prstGeom prst="rect">
            <a:avLst/>
          </a:prstGeom>
          <a:noFill/>
        </p:spPr>
        <p:txBody>
          <a:bodyPr wrap="square">
            <a:spAutoFit/>
          </a:bodyPr>
          <a:lstStyle/>
          <a:p>
            <a:r>
              <a:rPr lang="en-US" altLang="zh-CN" sz="2200" b="1" dirty="0">
                <a:solidFill>
                  <a:schemeClr val="bg1"/>
                </a:solidFill>
                <a:latin typeface="Consolas" panose="020B0609020204030204" pitchFamily="49" charset="0"/>
              </a:rPr>
              <a:t>max=num3</a:t>
            </a:r>
            <a:endParaRPr lang="zh-CN" altLang="en-US" sz="2200" b="1" dirty="0">
              <a:solidFill>
                <a:schemeClr val="bg1"/>
              </a:solidFill>
            </a:endParaRPr>
          </a:p>
        </p:txBody>
      </p:sp>
      <p:sp>
        <p:nvSpPr>
          <p:cNvPr id="14" name="文本框 13">
            <a:extLst>
              <a:ext uri="{FF2B5EF4-FFF2-40B4-BE49-F238E27FC236}">
                <a16:creationId xmlns:a16="http://schemas.microsoft.com/office/drawing/2014/main" id="{D3587E88-E990-91E8-4286-BF21D248066D}"/>
              </a:ext>
            </a:extLst>
          </p:cNvPr>
          <p:cNvSpPr txBox="1"/>
          <p:nvPr/>
        </p:nvSpPr>
        <p:spPr>
          <a:xfrm>
            <a:off x="2008809" y="5334000"/>
            <a:ext cx="2057400" cy="430887"/>
          </a:xfrm>
          <a:prstGeom prst="rect">
            <a:avLst/>
          </a:prstGeom>
          <a:noFill/>
        </p:spPr>
        <p:txBody>
          <a:bodyPr wrap="square">
            <a:spAutoFit/>
          </a:bodyPr>
          <a:lstStyle/>
          <a:p>
            <a:r>
              <a:rPr lang="zh-CN" altLang="en-US" sz="2200" b="1" dirty="0">
                <a:solidFill>
                  <a:schemeClr val="bg1"/>
                </a:solidFill>
                <a:latin typeface="Consolas" panose="020B0609020204030204" pitchFamily="49" charset="0"/>
              </a:rPr>
              <a:t>输出</a:t>
            </a:r>
            <a:r>
              <a:rPr lang="en-US" altLang="zh-CN" sz="2200" b="1" dirty="0">
                <a:solidFill>
                  <a:schemeClr val="bg1"/>
                </a:solidFill>
                <a:latin typeface="Consolas" panose="020B0609020204030204" pitchFamily="49" charset="0"/>
              </a:rPr>
              <a:t>max</a:t>
            </a:r>
            <a:r>
              <a:rPr lang="zh-CN" altLang="en-US" sz="2200" b="1" dirty="0">
                <a:solidFill>
                  <a:schemeClr val="bg1"/>
                </a:solidFill>
                <a:latin typeface="Consolas" panose="020B0609020204030204" pitchFamily="49" charset="0"/>
              </a:rPr>
              <a:t>平方</a:t>
            </a:r>
            <a:endParaRPr lang="zh-CN" altLang="en-US" sz="2200" b="1" dirty="0">
              <a:solidFill>
                <a:schemeClr val="bg1"/>
              </a:solidFill>
            </a:endParaRPr>
          </a:p>
        </p:txBody>
      </p:sp>
    </p:spTree>
    <p:extLst>
      <p:ext uri="{BB962C8B-B14F-4D97-AF65-F5344CB8AC3E}">
        <p14:creationId xmlns:p14="http://schemas.microsoft.com/office/powerpoint/2010/main" val="243756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1" grpId="0"/>
      <p:bldP spid="12" grpId="0"/>
      <p:bldP spid="13" grpId="0"/>
      <p:bldP spid="1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486400" y="5727589"/>
            <a:ext cx="5943600" cy="503536"/>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latin typeface="Consolas" panose="020B0609020204030204" pitchFamily="49" charset="0"/>
              </a:rPr>
              <a:t>此处可以将</a:t>
            </a:r>
            <a:r>
              <a:rPr lang="en-US" altLang="zh-CN" sz="2000" dirty="0">
                <a:latin typeface="Consolas" panose="020B0609020204030204" pitchFamily="49" charset="0"/>
              </a:rPr>
              <a:t>if-if </a:t>
            </a:r>
            <a:r>
              <a:rPr lang="zh-CN" altLang="en-US" sz="2000" dirty="0">
                <a:latin typeface="Consolas" panose="020B0609020204030204" pitchFamily="49" charset="0"/>
              </a:rPr>
              <a:t>替换为 </a:t>
            </a:r>
            <a:r>
              <a:rPr lang="en-US" altLang="zh-CN" sz="2000" dirty="0">
                <a:latin typeface="Consolas" panose="020B0609020204030204" pitchFamily="49" charset="0"/>
              </a:rPr>
              <a:t>if-else if</a:t>
            </a:r>
            <a:r>
              <a:rPr lang="zh-CN" altLang="en-US" sz="2000" dirty="0">
                <a:latin typeface="Consolas" panose="020B0609020204030204" pitchFamily="49" charset="0"/>
              </a:rPr>
              <a:t>吗，为什么？</a:t>
            </a:r>
          </a:p>
        </p:txBody>
      </p:sp>
      <p:sp>
        <p:nvSpPr>
          <p:cNvPr id="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应用实例</a:t>
            </a:r>
          </a:p>
        </p:txBody>
      </p:sp>
      <p:grpSp>
        <p:nvGrpSpPr>
          <p:cNvPr id="13" name="组合 12">
            <a:extLst>
              <a:ext uri="{FF2B5EF4-FFF2-40B4-BE49-F238E27FC236}">
                <a16:creationId xmlns:a16="http://schemas.microsoft.com/office/drawing/2014/main" id="{1AE68345-8D32-D4FA-87DF-5BC3BB33FA79}"/>
              </a:ext>
            </a:extLst>
          </p:cNvPr>
          <p:cNvGrpSpPr/>
          <p:nvPr/>
        </p:nvGrpSpPr>
        <p:grpSpPr>
          <a:xfrm>
            <a:off x="6553200" y="949904"/>
            <a:ext cx="4167477" cy="4629150"/>
            <a:chOff x="6463610" y="1296436"/>
            <a:chExt cx="4167477" cy="4629150"/>
          </a:xfrm>
        </p:grpSpPr>
        <p:pic>
          <p:nvPicPr>
            <p:cNvPr id="4" name="图片 3">
              <a:extLst>
                <a:ext uri="{FF2B5EF4-FFF2-40B4-BE49-F238E27FC236}">
                  <a16:creationId xmlns:a16="http://schemas.microsoft.com/office/drawing/2014/main" id="{72C23722-A4D4-AD7B-3160-926EA1C237CB}"/>
                </a:ext>
              </a:extLst>
            </p:cNvPr>
            <p:cNvPicPr>
              <a:picLocks noChangeAspect="1"/>
            </p:cNvPicPr>
            <p:nvPr/>
          </p:nvPicPr>
          <p:blipFill>
            <a:blip r:embed="rId2"/>
            <a:stretch>
              <a:fillRect/>
            </a:stretch>
          </p:blipFill>
          <p:spPr>
            <a:xfrm>
              <a:off x="6463610" y="1296436"/>
              <a:ext cx="4166235" cy="4629150"/>
            </a:xfrm>
            <a:prstGeom prst="rect">
              <a:avLst/>
            </a:prstGeom>
          </p:spPr>
        </p:pic>
        <p:sp>
          <p:nvSpPr>
            <p:cNvPr id="7" name="文本框 6">
              <a:extLst>
                <a:ext uri="{FF2B5EF4-FFF2-40B4-BE49-F238E27FC236}">
                  <a16:creationId xmlns:a16="http://schemas.microsoft.com/office/drawing/2014/main" id="{58FA0BBC-9A7F-B543-A971-6AE70AA831DA}"/>
                </a:ext>
              </a:extLst>
            </p:cNvPr>
            <p:cNvSpPr txBox="1"/>
            <p:nvPr/>
          </p:nvSpPr>
          <p:spPr>
            <a:xfrm>
              <a:off x="7103662" y="3289990"/>
              <a:ext cx="1447800" cy="430887"/>
            </a:xfrm>
            <a:prstGeom prst="rect">
              <a:avLst/>
            </a:prstGeom>
            <a:noFill/>
          </p:spPr>
          <p:txBody>
            <a:bodyPr wrap="square">
              <a:spAutoFit/>
            </a:bodyPr>
            <a:lstStyle/>
            <a:p>
              <a:r>
                <a:rPr lang="en-US" altLang="zh-CN" sz="2200" b="1" dirty="0">
                  <a:solidFill>
                    <a:schemeClr val="bg1"/>
                  </a:solidFill>
                  <a:latin typeface="Consolas" panose="020B0609020204030204" pitchFamily="49" charset="0"/>
                </a:rPr>
                <a:t>num2&gt;max</a:t>
              </a:r>
              <a:endParaRPr lang="zh-CN" altLang="en-US" sz="2200" b="1" dirty="0">
                <a:solidFill>
                  <a:schemeClr val="bg1"/>
                </a:solidFill>
                <a:latin typeface="Consolas" panose="020B0609020204030204" pitchFamily="49" charset="0"/>
              </a:endParaRPr>
            </a:p>
          </p:txBody>
        </p:sp>
        <p:sp>
          <p:nvSpPr>
            <p:cNvPr id="8" name="文本框 7">
              <a:extLst>
                <a:ext uri="{FF2B5EF4-FFF2-40B4-BE49-F238E27FC236}">
                  <a16:creationId xmlns:a16="http://schemas.microsoft.com/office/drawing/2014/main" id="{6802FE77-98C4-2CC7-1745-706D13A3FF5D}"/>
                </a:ext>
              </a:extLst>
            </p:cNvPr>
            <p:cNvSpPr txBox="1"/>
            <p:nvPr/>
          </p:nvSpPr>
          <p:spPr>
            <a:xfrm>
              <a:off x="8932462" y="3299515"/>
              <a:ext cx="1676400" cy="430887"/>
            </a:xfrm>
            <a:prstGeom prst="rect">
              <a:avLst/>
            </a:prstGeom>
            <a:noFill/>
          </p:spPr>
          <p:txBody>
            <a:bodyPr wrap="square">
              <a:spAutoFit/>
            </a:bodyPr>
            <a:lstStyle/>
            <a:p>
              <a:r>
                <a:rPr lang="en-US" altLang="zh-CN" sz="2200" b="1" dirty="0">
                  <a:solidFill>
                    <a:schemeClr val="bg1"/>
                  </a:solidFill>
                  <a:latin typeface="Consolas" panose="020B0609020204030204" pitchFamily="49" charset="0"/>
                </a:rPr>
                <a:t>max=num2</a:t>
              </a:r>
              <a:endParaRPr lang="zh-CN" altLang="en-US" sz="2200" b="1" dirty="0">
                <a:solidFill>
                  <a:schemeClr val="bg1"/>
                </a:solidFill>
              </a:endParaRPr>
            </a:p>
          </p:txBody>
        </p:sp>
        <p:sp>
          <p:nvSpPr>
            <p:cNvPr id="9" name="文本框 8">
              <a:extLst>
                <a:ext uri="{FF2B5EF4-FFF2-40B4-BE49-F238E27FC236}">
                  <a16:creationId xmlns:a16="http://schemas.microsoft.com/office/drawing/2014/main" id="{83B333E3-6844-F4BB-C942-DCFAE772A3E2}"/>
                </a:ext>
              </a:extLst>
            </p:cNvPr>
            <p:cNvSpPr txBox="1"/>
            <p:nvPr/>
          </p:nvSpPr>
          <p:spPr>
            <a:xfrm>
              <a:off x="7103662" y="4187840"/>
              <a:ext cx="1600200" cy="430887"/>
            </a:xfrm>
            <a:prstGeom prst="rect">
              <a:avLst/>
            </a:prstGeom>
            <a:noFill/>
          </p:spPr>
          <p:txBody>
            <a:bodyPr wrap="square">
              <a:spAutoFit/>
            </a:bodyPr>
            <a:lstStyle/>
            <a:p>
              <a:r>
                <a:rPr lang="en-US" altLang="zh-CN" sz="2200" b="1" dirty="0">
                  <a:solidFill>
                    <a:schemeClr val="bg1"/>
                  </a:solidFill>
                  <a:latin typeface="Consolas" panose="020B0609020204030204" pitchFamily="49" charset="0"/>
                </a:rPr>
                <a:t>num3&gt;max</a:t>
              </a:r>
              <a:endParaRPr lang="zh-CN" altLang="en-US" sz="2200" b="1" dirty="0">
                <a:solidFill>
                  <a:schemeClr val="bg1"/>
                </a:solidFill>
                <a:latin typeface="Consolas" panose="020B0609020204030204" pitchFamily="49" charset="0"/>
              </a:endParaRPr>
            </a:p>
          </p:txBody>
        </p:sp>
        <p:sp>
          <p:nvSpPr>
            <p:cNvPr id="10" name="文本框 9">
              <a:extLst>
                <a:ext uri="{FF2B5EF4-FFF2-40B4-BE49-F238E27FC236}">
                  <a16:creationId xmlns:a16="http://schemas.microsoft.com/office/drawing/2014/main" id="{C5323634-1F61-99A7-85CE-DB2E25A1F863}"/>
                </a:ext>
              </a:extLst>
            </p:cNvPr>
            <p:cNvSpPr txBox="1"/>
            <p:nvPr/>
          </p:nvSpPr>
          <p:spPr>
            <a:xfrm>
              <a:off x="8954687" y="4213915"/>
              <a:ext cx="1676400" cy="430887"/>
            </a:xfrm>
            <a:prstGeom prst="rect">
              <a:avLst/>
            </a:prstGeom>
            <a:noFill/>
          </p:spPr>
          <p:txBody>
            <a:bodyPr wrap="square">
              <a:spAutoFit/>
            </a:bodyPr>
            <a:lstStyle/>
            <a:p>
              <a:r>
                <a:rPr lang="en-US" altLang="zh-CN" sz="2200" b="1" dirty="0">
                  <a:solidFill>
                    <a:schemeClr val="bg1"/>
                  </a:solidFill>
                  <a:latin typeface="Consolas" panose="020B0609020204030204" pitchFamily="49" charset="0"/>
                </a:rPr>
                <a:t>max=num3</a:t>
              </a:r>
              <a:endParaRPr lang="zh-CN" altLang="en-US" sz="2200" b="1" dirty="0">
                <a:solidFill>
                  <a:schemeClr val="bg1"/>
                </a:solidFill>
              </a:endParaRPr>
            </a:p>
          </p:txBody>
        </p:sp>
        <p:sp>
          <p:nvSpPr>
            <p:cNvPr id="11" name="文本框 10">
              <a:extLst>
                <a:ext uri="{FF2B5EF4-FFF2-40B4-BE49-F238E27FC236}">
                  <a16:creationId xmlns:a16="http://schemas.microsoft.com/office/drawing/2014/main" id="{39F040E7-ABFE-4E8F-C4A0-E92CAE9B2DFC}"/>
                </a:ext>
              </a:extLst>
            </p:cNvPr>
            <p:cNvSpPr txBox="1"/>
            <p:nvPr/>
          </p:nvSpPr>
          <p:spPr>
            <a:xfrm>
              <a:off x="7081575" y="5128315"/>
              <a:ext cx="2057400" cy="430887"/>
            </a:xfrm>
            <a:prstGeom prst="rect">
              <a:avLst/>
            </a:prstGeom>
            <a:noFill/>
          </p:spPr>
          <p:txBody>
            <a:bodyPr wrap="square">
              <a:spAutoFit/>
            </a:bodyPr>
            <a:lstStyle/>
            <a:p>
              <a:r>
                <a:rPr lang="zh-CN" altLang="en-US" sz="2200" b="1" dirty="0">
                  <a:solidFill>
                    <a:schemeClr val="bg1"/>
                  </a:solidFill>
                  <a:latin typeface="Consolas" panose="020B0609020204030204" pitchFamily="49" charset="0"/>
                </a:rPr>
                <a:t>输出</a:t>
              </a:r>
              <a:r>
                <a:rPr lang="en-US" altLang="zh-CN" sz="2200" b="1" dirty="0">
                  <a:solidFill>
                    <a:schemeClr val="bg1"/>
                  </a:solidFill>
                  <a:latin typeface="Consolas" panose="020B0609020204030204" pitchFamily="49" charset="0"/>
                </a:rPr>
                <a:t>max</a:t>
              </a:r>
              <a:r>
                <a:rPr lang="zh-CN" altLang="en-US" sz="2200" b="1" dirty="0">
                  <a:solidFill>
                    <a:schemeClr val="bg1"/>
                  </a:solidFill>
                  <a:latin typeface="Consolas" panose="020B0609020204030204" pitchFamily="49" charset="0"/>
                </a:rPr>
                <a:t>平方</a:t>
              </a:r>
              <a:endParaRPr lang="zh-CN" altLang="en-US" sz="2200" b="1" dirty="0">
                <a:solidFill>
                  <a:schemeClr val="bg1"/>
                </a:solidFill>
              </a:endParaRPr>
            </a:p>
          </p:txBody>
        </p:sp>
        <p:sp>
          <p:nvSpPr>
            <p:cNvPr id="12" name="文本框 11">
              <a:extLst>
                <a:ext uri="{FF2B5EF4-FFF2-40B4-BE49-F238E27FC236}">
                  <a16:creationId xmlns:a16="http://schemas.microsoft.com/office/drawing/2014/main" id="{FD2A6DB6-D901-7E4F-2F10-23DF5C4D3A7A}"/>
                </a:ext>
              </a:extLst>
            </p:cNvPr>
            <p:cNvSpPr txBox="1"/>
            <p:nvPr/>
          </p:nvSpPr>
          <p:spPr>
            <a:xfrm>
              <a:off x="7022651" y="1828800"/>
              <a:ext cx="1762222" cy="400110"/>
            </a:xfrm>
            <a:prstGeom prst="rect">
              <a:avLst/>
            </a:prstGeom>
            <a:noFill/>
          </p:spPr>
          <p:txBody>
            <a:bodyPr wrap="square">
              <a:spAutoFit/>
            </a:bodyPr>
            <a:lstStyle/>
            <a:p>
              <a:r>
                <a:rPr lang="zh-CN" altLang="en-US" sz="2000" b="1" dirty="0">
                  <a:solidFill>
                    <a:schemeClr val="bg1"/>
                  </a:solidFill>
                  <a:latin typeface="Consolas" panose="020B0609020204030204" pitchFamily="49" charset="0"/>
                </a:rPr>
                <a:t>定义输入变量</a:t>
              </a:r>
            </a:p>
          </p:txBody>
        </p:sp>
      </p:grpSp>
      <p:sp>
        <p:nvSpPr>
          <p:cNvPr id="15" name="文本框 14">
            <a:extLst>
              <a:ext uri="{FF2B5EF4-FFF2-40B4-BE49-F238E27FC236}">
                <a16:creationId xmlns:a16="http://schemas.microsoft.com/office/drawing/2014/main" id="{89D00CCE-6471-9385-8ED3-5319EBC5C431}"/>
              </a:ext>
            </a:extLst>
          </p:cNvPr>
          <p:cNvSpPr txBox="1"/>
          <p:nvPr/>
        </p:nvSpPr>
        <p:spPr>
          <a:xfrm>
            <a:off x="866277" y="1219200"/>
            <a:ext cx="4420870" cy="5157117"/>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000" dirty="0">
                <a:solidFill>
                  <a:srgbClr val="000000"/>
                </a:solidFill>
                <a:latin typeface="Consolas" panose="020B0609020204030204" pitchFamily="49" charset="0"/>
              </a:rPr>
              <a:t>int num1, num2, num3;     </a:t>
            </a:r>
          </a:p>
          <a:p>
            <a:pPr>
              <a:lnSpc>
                <a:spcPct val="150000"/>
              </a:lnSpc>
            </a:pPr>
            <a:r>
              <a:rPr lang="en-US" altLang="zh-CN" sz="2000" dirty="0">
                <a:solidFill>
                  <a:srgbClr val="000000"/>
                </a:solidFill>
                <a:latin typeface="Consolas" panose="020B0609020204030204" pitchFamily="49" charset="0"/>
              </a:rPr>
              <a:t>int max;    </a:t>
            </a:r>
          </a:p>
          <a:p>
            <a:pPr>
              <a:lnSpc>
                <a:spcPct val="150000"/>
              </a:lnSpc>
            </a:pP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num1 &gt;&gt; num2 &gt;&gt; num3;    </a:t>
            </a:r>
          </a:p>
          <a:p>
            <a:pPr>
              <a:lnSpc>
                <a:spcPct val="150000"/>
              </a:lnSpc>
            </a:pPr>
            <a:r>
              <a:rPr lang="en-US" altLang="zh-CN" sz="2000" dirty="0">
                <a:solidFill>
                  <a:srgbClr val="000000"/>
                </a:solidFill>
                <a:latin typeface="Consolas" panose="020B0609020204030204" pitchFamily="49" charset="0"/>
              </a:rPr>
              <a:t>max = num1;    </a:t>
            </a:r>
          </a:p>
          <a:p>
            <a:pPr>
              <a:lnSpc>
                <a:spcPct val="150000"/>
              </a:lnSpc>
            </a:pP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(max &lt; num2){     </a:t>
            </a:r>
          </a:p>
          <a:p>
            <a:pPr>
              <a:lnSpc>
                <a:spcPct val="150000"/>
              </a:lnSpc>
            </a:pPr>
            <a:r>
              <a:rPr lang="en-US" altLang="zh-CN" sz="2000" dirty="0">
                <a:solidFill>
                  <a:srgbClr val="000000"/>
                </a:solidFill>
                <a:latin typeface="Consolas" panose="020B0609020204030204" pitchFamily="49" charset="0"/>
              </a:rPr>
              <a:t>    max = num2;   </a:t>
            </a:r>
          </a:p>
          <a:p>
            <a:pPr>
              <a:lnSpc>
                <a:spcPct val="150000"/>
              </a:lnSpc>
            </a:pPr>
            <a:r>
              <a:rPr lang="en-US" altLang="zh-CN" sz="2000" dirty="0">
                <a:solidFill>
                  <a:srgbClr val="000000"/>
                </a:solidFill>
                <a:latin typeface="Consolas" panose="020B0609020204030204" pitchFamily="49" charset="0"/>
              </a:rPr>
              <a:t>}   </a:t>
            </a:r>
          </a:p>
          <a:p>
            <a:pPr>
              <a:lnSpc>
                <a:spcPct val="150000"/>
              </a:lnSpc>
            </a:pP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(max &lt; num3){  </a:t>
            </a:r>
          </a:p>
          <a:p>
            <a:pPr>
              <a:lnSpc>
                <a:spcPct val="150000"/>
              </a:lnSpc>
            </a:pPr>
            <a:r>
              <a:rPr lang="en-US" altLang="zh-CN" sz="2000" dirty="0">
                <a:solidFill>
                  <a:srgbClr val="000000"/>
                </a:solidFill>
                <a:latin typeface="Consolas" panose="020B0609020204030204" pitchFamily="49" charset="0"/>
              </a:rPr>
              <a:t>    max = num3;   </a:t>
            </a:r>
          </a:p>
          <a:p>
            <a:pPr>
              <a:lnSpc>
                <a:spcPct val="150000"/>
              </a:lnSpc>
            </a:pPr>
            <a:r>
              <a:rPr lang="en-US" altLang="zh-CN" sz="2000" dirty="0">
                <a:solidFill>
                  <a:srgbClr val="000000"/>
                </a:solidFill>
                <a:latin typeface="Consolas" panose="020B0609020204030204" pitchFamily="49" charset="0"/>
              </a:rPr>
              <a:t>}    </a:t>
            </a:r>
          </a:p>
          <a:p>
            <a:pPr>
              <a:lnSpc>
                <a:spcPct val="150000"/>
              </a:lnSpc>
            </a:pP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max*max;</a:t>
            </a:r>
            <a:endParaRPr lang="zh-CN" altLang="en-US" sz="2000" dirty="0">
              <a:solidFill>
                <a:srgbClr val="000000"/>
              </a:solidFill>
              <a:latin typeface="Consolas" panose="020B0609020204030204" pitchFamily="49" charset="0"/>
            </a:endParaRPr>
          </a:p>
        </p:txBody>
      </p:sp>
      <p:sp>
        <p:nvSpPr>
          <p:cNvPr id="16" name="文本框 15">
            <a:extLst>
              <a:ext uri="{FF2B5EF4-FFF2-40B4-BE49-F238E27FC236}">
                <a16:creationId xmlns:a16="http://schemas.microsoft.com/office/drawing/2014/main" id="{BE97FCE6-D5EB-6A37-072F-1672D70A9565}"/>
              </a:ext>
            </a:extLst>
          </p:cNvPr>
          <p:cNvSpPr txBox="1"/>
          <p:nvPr/>
        </p:nvSpPr>
        <p:spPr>
          <a:xfrm>
            <a:off x="5435841" y="669081"/>
            <a:ext cx="1676400"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代码书写</a:t>
            </a:r>
            <a:endParaRPr lang="zh-CN" altLang="en-US" sz="2800" dirty="0">
              <a:solidFill>
                <a:srgbClr val="C00000"/>
              </a:solidFill>
            </a:endParaRPr>
          </a:p>
        </p:txBody>
      </p:sp>
    </p:spTree>
    <p:extLst>
      <p:ext uri="{BB962C8B-B14F-4D97-AF65-F5344CB8AC3E}">
        <p14:creationId xmlns:p14="http://schemas.microsoft.com/office/powerpoint/2010/main" val="2573239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fade">
                                      <p:cBhvr>
                                        <p:cTn id="10" dur="500"/>
                                        <p:tgtEl>
                                          <p:spTgt spid="1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fade">
                                      <p:cBhvr>
                                        <p:cTn id="15" dur="500"/>
                                        <p:tgtEl>
                                          <p:spTgt spid="1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xEl>
                                              <p:pRg st="3" end="3"/>
                                            </p:txEl>
                                          </p:spTgt>
                                        </p:tgtEl>
                                        <p:attrNameLst>
                                          <p:attrName>style.visibility</p:attrName>
                                        </p:attrNameLst>
                                      </p:cBhvr>
                                      <p:to>
                                        <p:strVal val="visible"/>
                                      </p:to>
                                    </p:set>
                                    <p:animEffect transition="in" filter="fade">
                                      <p:cBhvr>
                                        <p:cTn id="20" dur="500"/>
                                        <p:tgtEl>
                                          <p:spTgt spid="1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xEl>
                                              <p:pRg st="4" end="4"/>
                                            </p:txEl>
                                          </p:spTgt>
                                        </p:tgtEl>
                                        <p:attrNameLst>
                                          <p:attrName>style.visibility</p:attrName>
                                        </p:attrNameLst>
                                      </p:cBhvr>
                                      <p:to>
                                        <p:strVal val="visible"/>
                                      </p:to>
                                    </p:set>
                                    <p:animEffect transition="in" filter="fade">
                                      <p:cBhvr>
                                        <p:cTn id="25" dur="500"/>
                                        <p:tgtEl>
                                          <p:spTgt spid="1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xEl>
                                              <p:pRg st="5" end="5"/>
                                            </p:txEl>
                                          </p:spTgt>
                                        </p:tgtEl>
                                        <p:attrNameLst>
                                          <p:attrName>style.visibility</p:attrName>
                                        </p:attrNameLst>
                                      </p:cBhvr>
                                      <p:to>
                                        <p:strVal val="visible"/>
                                      </p:to>
                                    </p:set>
                                    <p:animEffect transition="in" filter="fade">
                                      <p:cBhvr>
                                        <p:cTn id="30" dur="500"/>
                                        <p:tgtEl>
                                          <p:spTgt spid="15">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xEl>
                                              <p:pRg st="6" end="6"/>
                                            </p:txEl>
                                          </p:spTgt>
                                        </p:tgtEl>
                                        <p:attrNameLst>
                                          <p:attrName>style.visibility</p:attrName>
                                        </p:attrNameLst>
                                      </p:cBhvr>
                                      <p:to>
                                        <p:strVal val="visible"/>
                                      </p:to>
                                    </p:set>
                                    <p:animEffect transition="in" filter="fade">
                                      <p:cBhvr>
                                        <p:cTn id="33" dur="500"/>
                                        <p:tgtEl>
                                          <p:spTgt spid="15">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
                                            <p:txEl>
                                              <p:pRg st="7" end="7"/>
                                            </p:txEl>
                                          </p:spTgt>
                                        </p:tgtEl>
                                        <p:attrNameLst>
                                          <p:attrName>style.visibility</p:attrName>
                                        </p:attrNameLst>
                                      </p:cBhvr>
                                      <p:to>
                                        <p:strVal val="visible"/>
                                      </p:to>
                                    </p:set>
                                    <p:animEffect transition="in" filter="fade">
                                      <p:cBhvr>
                                        <p:cTn id="38" dur="500"/>
                                        <p:tgtEl>
                                          <p:spTgt spid="15">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xEl>
                                              <p:pRg st="8" end="8"/>
                                            </p:txEl>
                                          </p:spTgt>
                                        </p:tgtEl>
                                        <p:attrNameLst>
                                          <p:attrName>style.visibility</p:attrName>
                                        </p:attrNameLst>
                                      </p:cBhvr>
                                      <p:to>
                                        <p:strVal val="visible"/>
                                      </p:to>
                                    </p:set>
                                    <p:animEffect transition="in" filter="fade">
                                      <p:cBhvr>
                                        <p:cTn id="43" dur="500"/>
                                        <p:tgtEl>
                                          <p:spTgt spid="15">
                                            <p:txEl>
                                              <p:pRg st="8" end="8"/>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15">
                                            <p:txEl>
                                              <p:pRg st="9" end="9"/>
                                            </p:txEl>
                                          </p:spTgt>
                                        </p:tgtEl>
                                        <p:attrNameLst>
                                          <p:attrName>style.visibility</p:attrName>
                                        </p:attrNameLst>
                                      </p:cBhvr>
                                      <p:to>
                                        <p:strVal val="visible"/>
                                      </p:to>
                                    </p:set>
                                    <p:animEffect transition="in" filter="fade">
                                      <p:cBhvr>
                                        <p:cTn id="46" dur="500"/>
                                        <p:tgtEl>
                                          <p:spTgt spid="15">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5">
                                            <p:txEl>
                                              <p:pRg st="10" end="10"/>
                                            </p:txEl>
                                          </p:spTgt>
                                        </p:tgtEl>
                                        <p:attrNameLst>
                                          <p:attrName>style.visibility</p:attrName>
                                        </p:attrNameLst>
                                      </p:cBhvr>
                                      <p:to>
                                        <p:strVal val="visible"/>
                                      </p:to>
                                    </p:set>
                                    <p:animEffect transition="in" filter="fade">
                                      <p:cBhvr>
                                        <p:cTn id="51" dur="500"/>
                                        <p:tgtEl>
                                          <p:spTgt spid="1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0" name="picture 1260"/>
          <p:cNvPicPr>
            <a:picLocks noChangeAspect="1"/>
          </p:cNvPicPr>
          <p:nvPr/>
        </p:nvPicPr>
        <p:blipFill>
          <a:blip r:embed="rId2"/>
          <a:stretch>
            <a:fillRect/>
          </a:stretch>
        </p:blipFill>
        <p:spPr>
          <a:xfrm rot="21600000">
            <a:off x="8915400" y="2286000"/>
            <a:ext cx="2635233" cy="3276535"/>
          </a:xfrm>
          <a:prstGeom prst="rect">
            <a:avLst/>
          </a:prstGeom>
        </p:spPr>
      </p:pic>
      <p:sp>
        <p:nvSpPr>
          <p:cNvPr id="2" name="矩形 1"/>
          <p:cNvSpPr/>
          <p:nvPr/>
        </p:nvSpPr>
        <p:spPr>
          <a:xfrm>
            <a:off x="766762" y="2340590"/>
            <a:ext cx="7772400" cy="3204275"/>
          </a:xfrm>
          <a:prstGeom prst="rect">
            <a:avLst/>
          </a:prstGeom>
          <a:solidFill>
            <a:schemeClr val="accent4">
              <a:lumMod val="20000"/>
              <a:lumOff val="80000"/>
            </a:schemeClr>
          </a:solidFill>
        </p:spPr>
        <p:txBody>
          <a:bodyPr wrap="square">
            <a:spAutoFit/>
          </a:bodyPr>
          <a:lstStyle/>
          <a:p>
            <a:pPr>
              <a:lnSpc>
                <a:spcPct val="200000"/>
              </a:lnSpc>
            </a:pPr>
            <a:r>
              <a:rPr lang="zh-CN" altLang="en-US" sz="2400" b="1" dirty="0">
                <a:latin typeface="Consolas" panose="020B0609020204030204" pitchFamily="49" charset="0"/>
              </a:rPr>
              <a:t>打折</a:t>
            </a:r>
            <a:r>
              <a:rPr lang="en-US" altLang="zh-CN" sz="2400" b="1" dirty="0">
                <a:latin typeface="Consolas" panose="020B0609020204030204" pitchFamily="49" charset="0"/>
              </a:rPr>
              <a:t>(P0008)</a:t>
            </a:r>
            <a:endParaRPr lang="zh-CN" altLang="en-US" sz="2400" b="1" dirty="0">
              <a:latin typeface="Consolas" panose="020B0609020204030204" pitchFamily="49" charset="0"/>
            </a:endParaRPr>
          </a:p>
          <a:p>
            <a:pPr>
              <a:lnSpc>
                <a:spcPct val="200000"/>
              </a:lnSpc>
            </a:pPr>
            <a:r>
              <a:rPr lang="zh-CN" altLang="en-US" sz="2000" dirty="0">
                <a:latin typeface="Consolas" panose="020B0609020204030204" pitchFamily="49" charset="0"/>
              </a:rPr>
              <a:t>一件衣服</a:t>
            </a:r>
            <a:r>
              <a:rPr lang="en-US" altLang="zh-CN" sz="2000" dirty="0">
                <a:latin typeface="Consolas" panose="020B0609020204030204" pitchFamily="49" charset="0"/>
              </a:rPr>
              <a:t>95</a:t>
            </a:r>
            <a:r>
              <a:rPr lang="zh-CN" altLang="en-US" sz="2000" dirty="0">
                <a:latin typeface="Consolas" panose="020B0609020204030204" pitchFamily="49" charset="0"/>
              </a:rPr>
              <a:t>元。若消费满</a:t>
            </a:r>
            <a:r>
              <a:rPr lang="en-US" altLang="zh-CN" sz="2000" dirty="0">
                <a:latin typeface="Consolas" panose="020B0609020204030204" pitchFamily="49" charset="0"/>
              </a:rPr>
              <a:t>300</a:t>
            </a:r>
            <a:r>
              <a:rPr lang="zh-CN" altLang="en-US" sz="2000" dirty="0">
                <a:latin typeface="Consolas" panose="020B0609020204030204" pitchFamily="49" charset="0"/>
              </a:rPr>
              <a:t>元，可打八五折。输入购买衣服件数，输出需要支付的金额（单位：元），</a:t>
            </a:r>
            <a:r>
              <a:rPr lang="zh-CN" altLang="en-US" sz="2000" dirty="0">
                <a:solidFill>
                  <a:srgbClr val="C00000"/>
                </a:solidFill>
                <a:latin typeface="Consolas" panose="020B0609020204030204" pitchFamily="49" charset="0"/>
              </a:rPr>
              <a:t>保留两位小数</a:t>
            </a:r>
            <a:r>
              <a:rPr lang="zh-CN" altLang="en-US" sz="2000" dirty="0">
                <a:latin typeface="Consolas" panose="020B0609020204030204" pitchFamily="49" charset="0"/>
              </a:rPr>
              <a:t>。</a:t>
            </a:r>
          </a:p>
          <a:p>
            <a:pPr>
              <a:lnSpc>
                <a:spcPct val="200000"/>
              </a:lnSpc>
            </a:pPr>
            <a:r>
              <a:rPr lang="zh-CN" altLang="en-US" sz="2000" b="1" dirty="0">
                <a:latin typeface="Consolas" panose="020B0609020204030204" pitchFamily="49" charset="0"/>
              </a:rPr>
              <a:t>输入格式：</a:t>
            </a:r>
            <a:r>
              <a:rPr lang="zh-CN" altLang="en-US" sz="2000" dirty="0">
                <a:latin typeface="Consolas" panose="020B0609020204030204" pitchFamily="49" charset="0"/>
              </a:rPr>
              <a:t>一行一个整数 </a:t>
            </a:r>
            <a:r>
              <a:rPr lang="en-US" altLang="zh-CN" sz="2000" dirty="0">
                <a:latin typeface="Consolas" panose="020B0609020204030204" pitchFamily="49" charset="0"/>
              </a:rPr>
              <a:t>num (0 &lt; num &lt; 10000000)</a:t>
            </a:r>
            <a:r>
              <a:rPr lang="zh-CN" altLang="en-US" sz="2000" dirty="0">
                <a:latin typeface="Consolas" panose="020B0609020204030204" pitchFamily="49" charset="0"/>
              </a:rPr>
              <a:t>。</a:t>
            </a:r>
          </a:p>
          <a:p>
            <a:pPr>
              <a:lnSpc>
                <a:spcPct val="200000"/>
              </a:lnSpc>
            </a:pPr>
            <a:r>
              <a:rPr lang="zh-CN" altLang="en-US" sz="2000" b="1" dirty="0">
                <a:latin typeface="Consolas" panose="020B0609020204030204" pitchFamily="49" charset="0"/>
              </a:rPr>
              <a:t>输出格式：</a:t>
            </a:r>
            <a:r>
              <a:rPr lang="zh-CN" altLang="en-US" sz="2000" dirty="0">
                <a:latin typeface="Consolas" panose="020B0609020204030204" pitchFamily="49" charset="0"/>
              </a:rPr>
              <a:t>一行一个浮点数，结果保留两位小数。</a:t>
            </a:r>
          </a:p>
        </p:txBody>
      </p:sp>
      <p:sp>
        <p:nvSpPr>
          <p:cNvPr id="11"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3" name="文本框 2">
            <a:extLst>
              <a:ext uri="{FF2B5EF4-FFF2-40B4-BE49-F238E27FC236}">
                <a16:creationId xmlns:a16="http://schemas.microsoft.com/office/drawing/2014/main" id="{F374647C-3389-F3FA-8221-644D26DFD9B1}"/>
              </a:ext>
            </a:extLst>
          </p:cNvPr>
          <p:cNvSpPr txBox="1"/>
          <p:nvPr/>
        </p:nvSpPr>
        <p:spPr>
          <a:xfrm>
            <a:off x="766762" y="1447800"/>
            <a:ext cx="2312672"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课堂练习 一</a:t>
            </a:r>
            <a:endParaRPr lang="zh-CN" altLang="en-US" sz="2800" dirty="0">
              <a:solidFill>
                <a:srgbClr val="C00000"/>
              </a:solidFill>
            </a:endParaRPr>
          </a:p>
        </p:txBody>
      </p:sp>
    </p:spTree>
    <p:extLst>
      <p:ext uri="{BB962C8B-B14F-4D97-AF65-F5344CB8AC3E}">
        <p14:creationId xmlns:p14="http://schemas.microsoft.com/office/powerpoint/2010/main" val="2061804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8200" y="1524000"/>
            <a:ext cx="4343400" cy="4524315"/>
          </a:xfrm>
          <a:prstGeom prst="rect">
            <a:avLst/>
          </a:prstGeom>
          <a:solidFill>
            <a:schemeClr val="accent6">
              <a:lumMod val="20000"/>
              <a:lumOff val="80000"/>
            </a:schemeClr>
          </a:solidFill>
        </p:spPr>
        <p:txBody>
          <a:bodyPr wrap="square">
            <a:spAutoFit/>
          </a:bodyPr>
          <a:lstStyle/>
          <a:p>
            <a:r>
              <a:rPr lang="en-US" altLang="zh-CN" sz="2400" dirty="0">
                <a:solidFill>
                  <a:srgbClr val="0033B3"/>
                </a:solidFill>
                <a:latin typeface="Consolas" panose="020B0609020204030204" pitchFamily="49" charset="0"/>
              </a:rPr>
              <a:t>int </a:t>
            </a:r>
            <a:r>
              <a:rPr lang="en-US" altLang="zh-CN" sz="2400" dirty="0">
                <a:solidFill>
                  <a:srgbClr val="00627A"/>
                </a:solidFill>
                <a:latin typeface="Consolas" panose="020B0609020204030204" pitchFamily="49" charset="0"/>
              </a:rPr>
              <a:t>main</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int </a:t>
            </a:r>
            <a:r>
              <a:rPr lang="en-US" altLang="zh-CN" sz="2400" dirty="0">
                <a:solidFill>
                  <a:srgbClr val="000000"/>
                </a:solidFill>
                <a:latin typeface="Consolas" panose="020B0609020204030204" pitchFamily="49" charset="0"/>
              </a:rPr>
              <a:t>n</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double </a:t>
            </a:r>
            <a:r>
              <a:rPr lang="en-US" altLang="zh-CN" sz="2400" dirty="0">
                <a:solidFill>
                  <a:srgbClr val="000000"/>
                </a:solidFill>
                <a:latin typeface="Consolas" panose="020B0609020204030204" pitchFamily="49" charset="0"/>
              </a:rPr>
              <a:t>s </a:t>
            </a:r>
            <a:r>
              <a:rPr lang="en-US" altLang="zh-CN" sz="2400" dirty="0">
                <a:solidFill>
                  <a:srgbClr val="080808"/>
                </a:solidFill>
                <a:latin typeface="Consolas" panose="020B0609020204030204" pitchFamily="49" charset="0"/>
              </a:rPr>
              <a:t>= </a:t>
            </a:r>
            <a:r>
              <a:rPr lang="en-US" altLang="zh-CN" sz="2400" dirty="0">
                <a:solidFill>
                  <a:srgbClr val="1750EB"/>
                </a:solidFill>
                <a:latin typeface="Consolas" panose="020B0609020204030204" pitchFamily="49" charset="0"/>
              </a:rPr>
              <a:t>0</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cin</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&gt;&gt; </a:t>
            </a:r>
            <a:r>
              <a:rPr lang="en-US" altLang="zh-CN" sz="2400" dirty="0">
                <a:solidFill>
                  <a:srgbClr val="000000"/>
                </a:solidFill>
                <a:latin typeface="Consolas" panose="020B0609020204030204" pitchFamily="49" charset="0"/>
              </a:rPr>
              <a:t>n</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0000"/>
                </a:solidFill>
                <a:latin typeface="Consolas" panose="020B0609020204030204" pitchFamily="49" charset="0"/>
              </a:rPr>
              <a:t>s </a:t>
            </a:r>
            <a:r>
              <a:rPr lang="en-US" altLang="zh-CN" sz="2400" dirty="0">
                <a:solidFill>
                  <a:srgbClr val="080808"/>
                </a:solidFill>
                <a:latin typeface="Consolas" panose="020B0609020204030204" pitchFamily="49" charset="0"/>
              </a:rPr>
              <a:t>= </a:t>
            </a:r>
            <a:r>
              <a:rPr lang="en-US" altLang="zh-CN" sz="2400" dirty="0">
                <a:solidFill>
                  <a:srgbClr val="000000"/>
                </a:solidFill>
                <a:latin typeface="Consolas" panose="020B0609020204030204" pitchFamily="49" charset="0"/>
              </a:rPr>
              <a:t>n </a:t>
            </a:r>
            <a:r>
              <a:rPr lang="en-US" altLang="zh-CN" sz="2400" dirty="0">
                <a:solidFill>
                  <a:srgbClr val="080808"/>
                </a:solidFill>
                <a:latin typeface="Consolas" panose="020B0609020204030204" pitchFamily="49" charset="0"/>
              </a:rPr>
              <a:t>* </a:t>
            </a:r>
            <a:r>
              <a:rPr lang="en-US" altLang="zh-CN" sz="2400" dirty="0">
                <a:solidFill>
                  <a:srgbClr val="1750EB"/>
                </a:solidFill>
                <a:latin typeface="Consolas" panose="020B0609020204030204" pitchFamily="49" charset="0"/>
              </a:rPr>
              <a:t>95</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if</a:t>
            </a:r>
            <a:r>
              <a:rPr lang="en-US" altLang="zh-CN" sz="2400" dirty="0">
                <a:solidFill>
                  <a:srgbClr val="080808"/>
                </a:solidFill>
                <a:latin typeface="Consolas" panose="020B0609020204030204" pitchFamily="49" charset="0"/>
              </a:rPr>
              <a:t>(</a:t>
            </a:r>
            <a:r>
              <a:rPr lang="en-US" altLang="zh-CN" sz="2400" dirty="0">
                <a:solidFill>
                  <a:srgbClr val="000000"/>
                </a:solidFill>
                <a:latin typeface="Consolas" panose="020B0609020204030204" pitchFamily="49" charset="0"/>
              </a:rPr>
              <a:t>s </a:t>
            </a:r>
            <a:r>
              <a:rPr lang="en-US" altLang="zh-CN" sz="2400" dirty="0">
                <a:solidFill>
                  <a:srgbClr val="080808"/>
                </a:solidFill>
                <a:latin typeface="Consolas" panose="020B0609020204030204" pitchFamily="49" charset="0"/>
              </a:rPr>
              <a:t>&gt;= </a:t>
            </a:r>
            <a:r>
              <a:rPr lang="en-US" altLang="zh-CN" sz="2400" dirty="0">
                <a:solidFill>
                  <a:srgbClr val="1750EB"/>
                </a:solidFill>
                <a:latin typeface="Consolas" panose="020B0609020204030204" pitchFamily="49" charset="0"/>
              </a:rPr>
              <a:t>300</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0000"/>
                </a:solidFill>
                <a:latin typeface="Consolas" panose="020B0609020204030204" pitchFamily="49" charset="0"/>
              </a:rPr>
              <a:t>s </a:t>
            </a:r>
            <a:r>
              <a:rPr lang="en-US" altLang="zh-CN" sz="2400" dirty="0">
                <a:solidFill>
                  <a:srgbClr val="080808"/>
                </a:solidFill>
                <a:latin typeface="Consolas" panose="020B0609020204030204" pitchFamily="49" charset="0"/>
              </a:rPr>
              <a:t>= </a:t>
            </a:r>
            <a:r>
              <a:rPr lang="en-US" altLang="zh-CN" sz="2400" dirty="0">
                <a:solidFill>
                  <a:srgbClr val="000000"/>
                </a:solidFill>
                <a:latin typeface="Consolas" panose="020B0609020204030204" pitchFamily="49" charset="0"/>
              </a:rPr>
              <a:t>s </a:t>
            </a:r>
            <a:r>
              <a:rPr lang="en-US" altLang="zh-CN" sz="2400" dirty="0">
                <a:solidFill>
                  <a:srgbClr val="080808"/>
                </a:solidFill>
                <a:latin typeface="Consolas" panose="020B0609020204030204" pitchFamily="49" charset="0"/>
              </a:rPr>
              <a:t>* </a:t>
            </a:r>
            <a:r>
              <a:rPr lang="en-US" altLang="zh-CN" sz="2400" dirty="0">
                <a:solidFill>
                  <a:srgbClr val="1750EB"/>
                </a:solidFill>
                <a:latin typeface="Consolas" panose="020B0609020204030204" pitchFamily="49" charset="0"/>
              </a:rPr>
              <a:t>0.85</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80808"/>
                </a:solidFill>
                <a:latin typeface="Consolas" panose="020B0609020204030204" pitchFamily="49" charset="0"/>
              </a:rPr>
              <a:t>printf</a:t>
            </a:r>
            <a:r>
              <a:rPr lang="en-US" altLang="zh-CN" sz="2400" dirty="0">
                <a:solidFill>
                  <a:srgbClr val="080808"/>
                </a:solidFill>
                <a:latin typeface="Consolas" panose="020B0609020204030204" pitchFamily="49" charset="0"/>
              </a:rPr>
              <a:t>(</a:t>
            </a:r>
            <a:r>
              <a:rPr lang="en-US" altLang="zh-CN" sz="2400" dirty="0">
                <a:solidFill>
                  <a:srgbClr val="067D17"/>
                </a:solidFill>
                <a:latin typeface="Consolas" panose="020B0609020204030204" pitchFamily="49" charset="0"/>
              </a:rPr>
              <a:t>"%.2f"</a:t>
            </a:r>
            <a:r>
              <a:rPr lang="en-US" altLang="zh-CN" sz="2400" dirty="0">
                <a:solidFill>
                  <a:srgbClr val="080808"/>
                </a:solidFill>
                <a:latin typeface="Consolas" panose="020B0609020204030204" pitchFamily="49" charset="0"/>
              </a:rPr>
              <a:t>, </a:t>
            </a:r>
            <a:r>
              <a:rPr lang="en-US" altLang="zh-CN" sz="2400" dirty="0">
                <a:solidFill>
                  <a:srgbClr val="000000"/>
                </a:solidFill>
                <a:latin typeface="Consolas" panose="020B0609020204030204" pitchFamily="49" charset="0"/>
              </a:rPr>
              <a:t>s</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return </a:t>
            </a:r>
            <a:r>
              <a:rPr lang="en-US" altLang="zh-CN" sz="2400" dirty="0">
                <a:solidFill>
                  <a:srgbClr val="1750EB"/>
                </a:solidFill>
                <a:latin typeface="Consolas" panose="020B0609020204030204" pitchFamily="49" charset="0"/>
              </a:rPr>
              <a:t>0</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a:t>
            </a:r>
          </a:p>
        </p:txBody>
      </p:sp>
      <p:sp>
        <p:nvSpPr>
          <p:cNvPr id="11"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4" name="文本框 3">
            <a:extLst>
              <a:ext uri="{FF2B5EF4-FFF2-40B4-BE49-F238E27FC236}">
                <a16:creationId xmlns:a16="http://schemas.microsoft.com/office/drawing/2014/main" id="{E8E30C49-D35D-4528-40C2-9025E6570905}"/>
              </a:ext>
            </a:extLst>
          </p:cNvPr>
          <p:cNvSpPr txBox="1"/>
          <p:nvPr/>
        </p:nvSpPr>
        <p:spPr>
          <a:xfrm>
            <a:off x="5410200" y="1600200"/>
            <a:ext cx="6172200" cy="4196855"/>
          </a:xfrm>
          <a:prstGeom prst="rect">
            <a:avLst/>
          </a:prstGeom>
          <a:solidFill>
            <a:schemeClr val="accent4">
              <a:lumMod val="20000"/>
              <a:lumOff val="80000"/>
            </a:schemeClr>
          </a:solidFill>
        </p:spPr>
        <p:txBody>
          <a:bodyPr wrap="square">
            <a:spAutoFit/>
          </a:bodyPr>
          <a:lstStyle/>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输入： </a:t>
            </a:r>
            <a:r>
              <a:rPr lang="zh-CN" altLang="en-US" sz="2000" dirty="0">
                <a:effectLst/>
                <a:latin typeface="Consolas" panose="020B0609020204030204" pitchFamily="49" charset="0"/>
                <a:ea typeface="微软雅黑" panose="020B0503020204020204" pitchFamily="34" charset="-122"/>
              </a:rPr>
              <a:t>程序首先读取用户购买的衣服件数 </a:t>
            </a:r>
            <a:r>
              <a:rPr lang="en-US" altLang="zh-CN" sz="2000" dirty="0">
                <a:solidFill>
                  <a:srgbClr val="C00000"/>
                </a:solidFill>
                <a:effectLst/>
                <a:latin typeface="Consolas" panose="020B0609020204030204" pitchFamily="49" charset="0"/>
                <a:ea typeface="微软雅黑" panose="020B0503020204020204" pitchFamily="34" charset="-122"/>
              </a:rPr>
              <a:t>n</a:t>
            </a:r>
            <a:r>
              <a:rPr lang="zh-CN" altLang="en-US"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计算原价： </a:t>
            </a:r>
            <a:r>
              <a:rPr lang="zh-CN" altLang="en-US" sz="2000" dirty="0">
                <a:effectLst/>
                <a:latin typeface="Consolas" panose="020B0609020204030204" pitchFamily="49" charset="0"/>
                <a:ea typeface="微软雅黑" panose="020B0503020204020204" pitchFamily="34" charset="-122"/>
              </a:rPr>
              <a:t>根据每件衣服</a:t>
            </a:r>
            <a:r>
              <a:rPr lang="en-US" altLang="zh-CN" sz="2000" dirty="0">
                <a:effectLst/>
                <a:latin typeface="Consolas" panose="020B0609020204030204" pitchFamily="49" charset="0"/>
                <a:ea typeface="微软雅黑" panose="020B0503020204020204" pitchFamily="34" charset="-122"/>
              </a:rPr>
              <a:t>95</a:t>
            </a:r>
            <a:r>
              <a:rPr lang="zh-CN" altLang="en-US" sz="2000" dirty="0">
                <a:effectLst/>
                <a:latin typeface="Consolas" panose="020B0609020204030204" pitchFamily="49" charset="0"/>
                <a:ea typeface="微软雅黑" panose="020B0503020204020204" pitchFamily="34" charset="-122"/>
              </a:rPr>
              <a:t>元的价格，计算出未打折前的总金额 </a:t>
            </a:r>
            <a:r>
              <a:rPr lang="en-US" altLang="zh-CN" sz="2000" dirty="0">
                <a:solidFill>
                  <a:srgbClr val="C00000"/>
                </a:solidFill>
                <a:effectLst/>
                <a:latin typeface="Consolas" panose="020B0609020204030204" pitchFamily="49" charset="0"/>
                <a:ea typeface="微软雅黑" panose="020B0503020204020204" pitchFamily="34" charset="-122"/>
              </a:rPr>
              <a:t>n * 95</a:t>
            </a:r>
            <a:r>
              <a:rPr lang="zh-CN" altLang="en-US" sz="2000" dirty="0">
                <a:effectLst/>
                <a:latin typeface="Consolas" panose="020B0609020204030204" pitchFamily="49" charset="0"/>
                <a:ea typeface="微软雅黑" panose="020B0503020204020204" pitchFamily="34" charset="-122"/>
              </a:rPr>
              <a:t>，存储在 </a:t>
            </a:r>
            <a:r>
              <a:rPr lang="en-US" altLang="zh-CN" sz="2000" dirty="0">
                <a:solidFill>
                  <a:srgbClr val="C00000"/>
                </a:solidFill>
                <a:effectLst/>
                <a:latin typeface="Consolas" panose="020B0609020204030204" pitchFamily="49" charset="0"/>
                <a:ea typeface="微软雅黑" panose="020B0503020204020204" pitchFamily="34" charset="-122"/>
              </a:rPr>
              <a:t>s</a:t>
            </a:r>
            <a:r>
              <a:rPr lang="zh-CN" altLang="en-US" sz="2000" dirty="0">
                <a:effectLst/>
                <a:latin typeface="Consolas" panose="020B0609020204030204" pitchFamily="49" charset="0"/>
                <a:ea typeface="微软雅黑" panose="020B0503020204020204" pitchFamily="34" charset="-122"/>
              </a:rPr>
              <a:t> 变量中。</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判断条件： </a:t>
            </a:r>
            <a:r>
              <a:rPr lang="zh-CN" altLang="en-US" sz="2000" dirty="0">
                <a:effectLst/>
                <a:latin typeface="Consolas" panose="020B0609020204030204" pitchFamily="49" charset="0"/>
                <a:ea typeface="微软雅黑" panose="020B0503020204020204" pitchFamily="34" charset="-122"/>
              </a:rPr>
              <a:t>使用 </a:t>
            </a:r>
            <a:r>
              <a:rPr lang="en-US" altLang="zh-CN" sz="2000" dirty="0">
                <a:solidFill>
                  <a:srgbClr val="C00000"/>
                </a:solidFill>
                <a:effectLst/>
                <a:latin typeface="Consolas" panose="020B0609020204030204" pitchFamily="49" charset="0"/>
                <a:ea typeface="微软雅黑" panose="020B0503020204020204" pitchFamily="34" charset="-122"/>
              </a:rPr>
              <a:t>if</a:t>
            </a:r>
            <a:r>
              <a:rPr lang="zh-CN" altLang="en-US" sz="2000" dirty="0">
                <a:effectLst/>
                <a:latin typeface="Consolas" panose="020B0609020204030204" pitchFamily="49" charset="0"/>
                <a:ea typeface="微软雅黑" panose="020B0503020204020204" pitchFamily="34" charset="-122"/>
              </a:rPr>
              <a:t> 语句判断当前的总金额 </a:t>
            </a:r>
            <a:r>
              <a:rPr lang="en-US" altLang="zh-CN" sz="2000" dirty="0">
                <a:solidFill>
                  <a:srgbClr val="C00000"/>
                </a:solidFill>
                <a:effectLst/>
                <a:latin typeface="Consolas" panose="020B0609020204030204" pitchFamily="49" charset="0"/>
                <a:ea typeface="微软雅黑" panose="020B0503020204020204" pitchFamily="34" charset="-122"/>
              </a:rPr>
              <a:t>s</a:t>
            </a:r>
            <a:r>
              <a:rPr lang="zh-CN" altLang="en-US" sz="2000" dirty="0">
                <a:effectLst/>
                <a:latin typeface="Consolas" panose="020B0609020204030204" pitchFamily="49" charset="0"/>
                <a:ea typeface="微软雅黑" panose="020B0503020204020204" pitchFamily="34" charset="-122"/>
              </a:rPr>
              <a:t> 是否达到或超过</a:t>
            </a:r>
            <a:r>
              <a:rPr lang="en-US" altLang="zh-CN" sz="2000" dirty="0">
                <a:effectLst/>
                <a:latin typeface="Consolas" panose="020B0609020204030204" pitchFamily="49" charset="0"/>
                <a:ea typeface="微软雅黑" panose="020B0503020204020204" pitchFamily="34" charset="-122"/>
              </a:rPr>
              <a:t>300</a:t>
            </a:r>
            <a:r>
              <a:rPr lang="zh-CN" altLang="en-US" sz="2000" dirty="0">
                <a:effectLst/>
                <a:latin typeface="Consolas" panose="020B0609020204030204" pitchFamily="49" charset="0"/>
                <a:ea typeface="微软雅黑" panose="020B0503020204020204" pitchFamily="34" charset="-122"/>
              </a:rPr>
              <a:t>元。</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应用折扣： </a:t>
            </a:r>
            <a:r>
              <a:rPr lang="zh-CN" altLang="en-US" sz="2000" dirty="0">
                <a:effectLst/>
                <a:latin typeface="Consolas" panose="020B0609020204030204" pitchFamily="49" charset="0"/>
                <a:ea typeface="微软雅黑" panose="020B0503020204020204" pitchFamily="34" charset="-122"/>
              </a:rPr>
              <a:t>如果满足打折条件（</a:t>
            </a:r>
            <a:r>
              <a:rPr lang="en-US" altLang="zh-CN" sz="2000" dirty="0">
                <a:solidFill>
                  <a:srgbClr val="C00000"/>
                </a:solidFill>
                <a:effectLst/>
                <a:latin typeface="Consolas" panose="020B0609020204030204" pitchFamily="49" charset="0"/>
                <a:ea typeface="微软雅黑" panose="020B0503020204020204" pitchFamily="34" charset="-122"/>
              </a:rPr>
              <a:t>s &gt;= 300</a:t>
            </a:r>
            <a:r>
              <a:rPr lang="zh-CN" altLang="en-US" sz="2000" dirty="0">
                <a:effectLst/>
                <a:latin typeface="Consolas" panose="020B0609020204030204" pitchFamily="49" charset="0"/>
                <a:ea typeface="微软雅黑" panose="020B0503020204020204" pitchFamily="34" charset="-122"/>
              </a:rPr>
              <a:t>），则将 </a:t>
            </a:r>
            <a:r>
              <a:rPr lang="en-US" altLang="zh-CN" sz="2000" dirty="0">
                <a:solidFill>
                  <a:srgbClr val="C00000"/>
                </a:solidFill>
                <a:effectLst/>
                <a:latin typeface="Consolas" panose="020B0609020204030204" pitchFamily="49" charset="0"/>
                <a:ea typeface="微软雅黑" panose="020B0503020204020204" pitchFamily="34" charset="-122"/>
              </a:rPr>
              <a:t>s</a:t>
            </a:r>
            <a:r>
              <a:rPr lang="zh-CN" altLang="en-US" sz="2000" dirty="0">
                <a:effectLst/>
                <a:latin typeface="Consolas" panose="020B0609020204030204" pitchFamily="49" charset="0"/>
                <a:ea typeface="微软雅黑" panose="020B0503020204020204" pitchFamily="34" charset="-122"/>
              </a:rPr>
              <a:t> 乘以 </a:t>
            </a:r>
            <a:r>
              <a:rPr lang="en-US" altLang="zh-CN" sz="2000" dirty="0">
                <a:solidFill>
                  <a:srgbClr val="C00000"/>
                </a:solidFill>
                <a:effectLst/>
                <a:latin typeface="Consolas" panose="020B0609020204030204" pitchFamily="49" charset="0"/>
                <a:ea typeface="微软雅黑" panose="020B0503020204020204" pitchFamily="34" charset="-122"/>
              </a:rPr>
              <a:t>0.85</a:t>
            </a:r>
            <a:r>
              <a:rPr lang="zh-CN" altLang="en-US" sz="2000" dirty="0">
                <a:effectLst/>
                <a:latin typeface="Consolas" panose="020B0609020204030204" pitchFamily="49" charset="0"/>
                <a:ea typeface="微软雅黑" panose="020B0503020204020204" pitchFamily="34" charset="-122"/>
              </a:rPr>
              <a:t> 来计算打折后的金额。</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输出结果： </a:t>
            </a:r>
            <a:r>
              <a:rPr lang="zh-CN" altLang="en-US" sz="2000" dirty="0">
                <a:effectLst/>
                <a:latin typeface="Consolas" panose="020B0609020204030204" pitchFamily="49" charset="0"/>
                <a:ea typeface="微软雅黑" panose="020B0503020204020204" pitchFamily="34" charset="-122"/>
              </a:rPr>
              <a:t>使用 </a:t>
            </a:r>
            <a:r>
              <a:rPr lang="en-US" altLang="zh-CN" sz="2000" dirty="0" err="1">
                <a:solidFill>
                  <a:srgbClr val="C00000"/>
                </a:solidFill>
                <a:effectLst/>
                <a:latin typeface="Consolas" panose="020B0609020204030204" pitchFamily="49" charset="0"/>
                <a:ea typeface="微软雅黑" panose="020B0503020204020204" pitchFamily="34" charset="-122"/>
              </a:rPr>
              <a:t>printf</a:t>
            </a:r>
            <a:r>
              <a:rPr lang="en-US" altLang="zh-CN" sz="2000" dirty="0">
                <a:solidFill>
                  <a:srgbClr val="C00000"/>
                </a:solidFill>
                <a:effectLst/>
                <a:latin typeface="Consolas" panose="020B0609020204030204" pitchFamily="49" charset="0"/>
                <a:ea typeface="微软雅黑" panose="020B0503020204020204" pitchFamily="34" charset="-122"/>
              </a:rPr>
              <a:t>("%.2f", s)</a:t>
            </a:r>
            <a:r>
              <a:rPr lang="zh-CN" altLang="en-US" sz="2000" dirty="0">
                <a:effectLst/>
                <a:latin typeface="Consolas" panose="020B0609020204030204" pitchFamily="49" charset="0"/>
                <a:ea typeface="微软雅黑" panose="020B0503020204020204" pitchFamily="34" charset="-122"/>
              </a:rPr>
              <a:t> 将最终计算出的金额 </a:t>
            </a:r>
            <a:r>
              <a:rPr lang="en-US" altLang="zh-CN" sz="2000" dirty="0">
                <a:solidFill>
                  <a:srgbClr val="C00000"/>
                </a:solidFill>
                <a:effectLst/>
                <a:latin typeface="Consolas" panose="020B0609020204030204" pitchFamily="49" charset="0"/>
                <a:ea typeface="微软雅黑" panose="020B0503020204020204" pitchFamily="34" charset="-122"/>
              </a:rPr>
              <a:t>s</a:t>
            </a:r>
            <a:r>
              <a:rPr lang="zh-CN" altLang="en-US" sz="2000" dirty="0">
                <a:effectLst/>
                <a:latin typeface="Consolas" panose="020B0609020204030204" pitchFamily="49" charset="0"/>
                <a:ea typeface="微软雅黑" panose="020B0503020204020204" pitchFamily="34" charset="-122"/>
              </a:rPr>
              <a:t> 输出，并确保结果保留两位小数。</a:t>
            </a:r>
          </a:p>
        </p:txBody>
      </p:sp>
    </p:spTree>
    <p:extLst>
      <p:ext uri="{BB962C8B-B14F-4D97-AF65-F5344CB8AC3E}">
        <p14:creationId xmlns:p14="http://schemas.microsoft.com/office/powerpoint/2010/main" val="17575885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296907" y="5333307"/>
            <a:ext cx="3627916" cy="830997"/>
          </a:xfrm>
          <a:prstGeom prst="rect">
            <a:avLst/>
          </a:prstGeom>
          <a:solidFill>
            <a:schemeClr val="accent6">
              <a:lumMod val="20000"/>
              <a:lumOff val="80000"/>
            </a:schemeClr>
          </a:solidFill>
        </p:spPr>
        <p:txBody>
          <a:bodyPr wrap="square">
            <a:spAutoFit/>
          </a:bodyPr>
          <a:lstStyle/>
          <a:p>
            <a:r>
              <a:rPr lang="zh-CN" altLang="en-US" sz="2400" dirty="0">
                <a:latin typeface="Consolas" panose="020B0609020204030204" pitchFamily="49" charset="0"/>
              </a:rPr>
              <a:t>输入：</a:t>
            </a:r>
            <a:r>
              <a:rPr lang="en-US" altLang="zh-CN" sz="2400" dirty="0">
                <a:latin typeface="Consolas" panose="020B0609020204030204" pitchFamily="49" charset="0"/>
              </a:rPr>
              <a:t>F 7</a:t>
            </a:r>
          </a:p>
          <a:p>
            <a:r>
              <a:rPr lang="zh-CN" altLang="en-US" sz="2400" dirty="0">
                <a:latin typeface="Consolas" panose="020B0609020204030204" pitchFamily="49" charset="0"/>
              </a:rPr>
              <a:t>输出：</a:t>
            </a:r>
            <a:r>
              <a:rPr lang="en-US" altLang="zh-CN" sz="2400" dirty="0">
                <a:latin typeface="Consolas" panose="020B0609020204030204" pitchFamily="49" charset="0"/>
              </a:rPr>
              <a:t>800m </a:t>
            </a:r>
            <a:r>
              <a:rPr lang="zh-CN" altLang="en-US" sz="2400" dirty="0">
                <a:latin typeface="Consolas" panose="020B0609020204030204" pitchFamily="49" charset="0"/>
              </a:rPr>
              <a:t>跳绳</a:t>
            </a:r>
          </a:p>
        </p:txBody>
      </p:sp>
      <p:sp>
        <p:nvSpPr>
          <p:cNvPr id="2" name="矩形 1"/>
          <p:cNvSpPr/>
          <p:nvPr/>
        </p:nvSpPr>
        <p:spPr>
          <a:xfrm>
            <a:off x="838200" y="2905302"/>
            <a:ext cx="10406063" cy="2201565"/>
          </a:xfrm>
          <a:prstGeom prst="rect">
            <a:avLst/>
          </a:prstGeom>
          <a:solidFill>
            <a:schemeClr val="accent5">
              <a:lumMod val="20000"/>
              <a:lumOff val="80000"/>
            </a:schemeClr>
          </a:solidFill>
        </p:spPr>
        <p:txBody>
          <a:bodyPr wrap="square">
            <a:spAutoFit/>
          </a:bodyPr>
          <a:lstStyle/>
          <a:p>
            <a:pPr marL="12700" eaLnBrk="0">
              <a:lnSpc>
                <a:spcPct val="200000"/>
              </a:lnSpc>
            </a:pPr>
            <a:r>
              <a:rPr lang="zh-CN" altLang="en-US" sz="2400" b="1" kern="0" spc="1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体育课期末</a:t>
            </a:r>
            <a:r>
              <a:rPr lang="en-US" altLang="zh-CN" sz="2400" b="1" dirty="0">
                <a:latin typeface="Consolas" panose="020B0609020204030204" pitchFamily="49" charset="0"/>
              </a:rPr>
              <a:t>(P0009) </a:t>
            </a:r>
            <a:endParaRPr lang="en-US" altLang="zh-CN" sz="2400" b="1" kern="0" spc="10" dirty="0">
              <a:solidFill>
                <a:srgbClr val="404040">
                  <a:alpha val="100000"/>
                </a:srgbClr>
              </a:solidFill>
              <a:latin typeface="Consolas" panose="020B0609020204030204" pitchFamily="49" charset="0"/>
              <a:ea typeface="微软雅黑" panose="020B0503020204020204" charset="-122"/>
              <a:cs typeface="微软雅黑" panose="020B0503020204020204" charset="-122"/>
            </a:endParaRPr>
          </a:p>
          <a:p>
            <a:pPr marL="12700" eaLnBrk="0">
              <a:lnSpc>
                <a:spcPct val="200000"/>
              </a:lnSpc>
            </a:pPr>
            <a:r>
              <a:rPr lang="zh-CN" altLang="en-US" sz="2400" kern="0" spc="1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每个</a:t>
            </a:r>
            <a:r>
              <a:rPr lang="zh-CN" altLang="en-US" sz="2400" kern="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人需要</a:t>
            </a:r>
            <a:r>
              <a:rPr lang="zh-CN" altLang="en-US" sz="2400" b="1" kern="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测试两项</a:t>
            </a:r>
            <a:r>
              <a:rPr lang="zh-CN" altLang="en-US" sz="2400" b="1"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项目</a:t>
            </a:r>
            <a:r>
              <a:rPr lang="en-US" altLang="zh-CN" sz="2400" b="1"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a:t>
            </a:r>
            <a:r>
              <a:rPr lang="zh-CN" altLang="en-US" sz="2400" b="1"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长跑为必选项目</a:t>
            </a:r>
            <a:r>
              <a:rPr lang="en-US" altLang="zh-CN" sz="2400" b="1"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a:t>
            </a:r>
            <a:r>
              <a:rPr lang="zh-CN" altLang="en-US" sz="2400"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。请输入你的性别</a:t>
            </a:r>
            <a:r>
              <a:rPr lang="en-US" altLang="zh-CN" sz="2400"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a:t>
            </a:r>
            <a:r>
              <a:rPr lang="en-US" altLang="zh-CN" sz="2400" b="1" kern="0" spc="-20" dirty="0">
                <a:solidFill>
                  <a:srgbClr val="FF0000"/>
                </a:solidFill>
                <a:latin typeface="Consolas" panose="020B0609020204030204" pitchFamily="49" charset="0"/>
                <a:ea typeface="微软雅黑" panose="020B0503020204020204" charset="-122"/>
                <a:cs typeface="微软雅黑" panose="020B0503020204020204" charset="-122"/>
              </a:rPr>
              <a:t>M:</a:t>
            </a:r>
            <a:r>
              <a:rPr lang="zh-CN" altLang="en-US" sz="2400" b="1" kern="0" spc="-20" dirty="0">
                <a:solidFill>
                  <a:srgbClr val="FF0000"/>
                </a:solidFill>
                <a:latin typeface="Consolas" panose="020B0609020204030204" pitchFamily="49" charset="0"/>
                <a:ea typeface="微软雅黑" panose="020B0503020204020204" charset="-122"/>
                <a:cs typeface="微软雅黑" panose="020B0503020204020204" charset="-122"/>
              </a:rPr>
              <a:t>男</a:t>
            </a:r>
            <a:r>
              <a:rPr lang="en-US" altLang="zh-CN" sz="2400"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 </a:t>
            </a:r>
            <a:r>
              <a:rPr lang="en-US" altLang="zh-CN" sz="2400" b="1" kern="0" spc="-20" dirty="0">
                <a:solidFill>
                  <a:srgbClr val="FF0000"/>
                </a:solidFill>
                <a:latin typeface="Consolas" panose="020B0609020204030204" pitchFamily="49" charset="0"/>
                <a:ea typeface="微软雅黑" panose="020B0503020204020204" charset="-122"/>
                <a:cs typeface="微软雅黑" panose="020B0503020204020204" charset="-122"/>
              </a:rPr>
              <a:t>F:</a:t>
            </a:r>
            <a:r>
              <a:rPr lang="zh-CN" altLang="en-US" sz="2400" b="1" kern="0" spc="-20" dirty="0">
                <a:solidFill>
                  <a:srgbClr val="FF0000"/>
                </a:solidFill>
                <a:latin typeface="Consolas" panose="020B0609020204030204" pitchFamily="49" charset="0"/>
                <a:ea typeface="微软雅黑" panose="020B0503020204020204" charset="-122"/>
                <a:cs typeface="微软雅黑" panose="020B0503020204020204" charset="-122"/>
              </a:rPr>
              <a:t>女</a:t>
            </a:r>
            <a:r>
              <a:rPr lang="en-US" altLang="zh-CN" sz="2400"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a:t>
            </a:r>
            <a:r>
              <a:rPr lang="zh-CN" altLang="en-US" sz="2400" kern="0" spc="-2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和抽到</a:t>
            </a:r>
            <a:r>
              <a:rPr lang="zh-CN" altLang="en-US" sz="2400" kern="0" spc="-3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的号码，</a:t>
            </a:r>
            <a:r>
              <a:rPr lang="zh-CN" altLang="en-US" sz="2400" kern="0" spc="-50" dirty="0">
                <a:solidFill>
                  <a:srgbClr val="404040">
                    <a:alpha val="100000"/>
                  </a:srgbClr>
                </a:solidFill>
                <a:latin typeface="Consolas" panose="020B0609020204030204" pitchFamily="49" charset="0"/>
                <a:ea typeface="微软雅黑" panose="020B0503020204020204" charset="-122"/>
                <a:cs typeface="微软雅黑" panose="020B0503020204020204" charset="-122"/>
              </a:rPr>
              <a:t>输出你的测试项目。</a:t>
            </a:r>
            <a:endParaRPr lang="zh-CN" altLang="en-US" sz="2400" dirty="0">
              <a:latin typeface="Consolas" panose="020B0609020204030204" pitchFamily="49" charset="0"/>
            </a:endParaRPr>
          </a:p>
        </p:txBody>
      </p:sp>
      <p:pic>
        <p:nvPicPr>
          <p:cNvPr id="3" name="图片 2"/>
          <p:cNvPicPr>
            <a:picLocks noChangeAspect="1"/>
          </p:cNvPicPr>
          <p:nvPr/>
        </p:nvPicPr>
        <p:blipFill>
          <a:blip r:embed="rId3"/>
          <a:stretch>
            <a:fillRect/>
          </a:stretch>
        </p:blipFill>
        <p:spPr>
          <a:xfrm>
            <a:off x="5105400" y="978619"/>
            <a:ext cx="5509361" cy="1785084"/>
          </a:xfrm>
          <a:prstGeom prst="rect">
            <a:avLst/>
          </a:prstGeom>
        </p:spPr>
      </p:pic>
      <p:sp>
        <p:nvSpPr>
          <p:cNvPr id="21" name="矩形 20"/>
          <p:cNvSpPr/>
          <p:nvPr/>
        </p:nvSpPr>
        <p:spPr>
          <a:xfrm>
            <a:off x="6629400" y="5333306"/>
            <a:ext cx="3050835" cy="830997"/>
          </a:xfrm>
          <a:prstGeom prst="rect">
            <a:avLst/>
          </a:prstGeom>
          <a:solidFill>
            <a:schemeClr val="accent6">
              <a:lumMod val="20000"/>
              <a:lumOff val="80000"/>
            </a:schemeClr>
          </a:solidFill>
        </p:spPr>
        <p:txBody>
          <a:bodyPr wrap="none">
            <a:spAutoFit/>
          </a:bodyPr>
          <a:lstStyle/>
          <a:p>
            <a:r>
              <a:rPr lang="zh-CN" altLang="en-US" sz="2400" dirty="0">
                <a:latin typeface="Consolas" panose="020B0609020204030204" pitchFamily="49" charset="0"/>
              </a:rPr>
              <a:t>输入：</a:t>
            </a:r>
            <a:r>
              <a:rPr lang="en-US" altLang="zh-CN" sz="2400" dirty="0">
                <a:latin typeface="Consolas" panose="020B0609020204030204" pitchFamily="49" charset="0"/>
              </a:rPr>
              <a:t>M 2</a:t>
            </a:r>
          </a:p>
          <a:p>
            <a:r>
              <a:rPr lang="zh-CN" altLang="en-US" sz="2400" dirty="0">
                <a:latin typeface="Consolas" panose="020B0609020204030204" pitchFamily="49" charset="0"/>
              </a:rPr>
              <a:t>输出：</a:t>
            </a:r>
            <a:r>
              <a:rPr lang="en-US" altLang="zh-CN" sz="2400" dirty="0">
                <a:latin typeface="Consolas" panose="020B0609020204030204" pitchFamily="49" charset="0"/>
              </a:rPr>
              <a:t>1000m </a:t>
            </a:r>
            <a:r>
              <a:rPr lang="zh-CN" altLang="en-US" sz="2400" dirty="0">
                <a:latin typeface="Consolas" panose="020B0609020204030204" pitchFamily="49" charset="0"/>
              </a:rPr>
              <a:t>俯卧撑</a:t>
            </a:r>
          </a:p>
        </p:txBody>
      </p:sp>
      <p:sp>
        <p:nvSpPr>
          <p:cNvPr id="2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4" name="文本框 3">
            <a:extLst>
              <a:ext uri="{FF2B5EF4-FFF2-40B4-BE49-F238E27FC236}">
                <a16:creationId xmlns:a16="http://schemas.microsoft.com/office/drawing/2014/main" id="{DF005B0F-EE3D-02CB-F217-DCDB8652F859}"/>
              </a:ext>
            </a:extLst>
          </p:cNvPr>
          <p:cNvSpPr txBox="1"/>
          <p:nvPr/>
        </p:nvSpPr>
        <p:spPr>
          <a:xfrm>
            <a:off x="990600" y="1751610"/>
            <a:ext cx="2312672"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课堂练习 二</a:t>
            </a:r>
            <a:endParaRPr lang="zh-CN" altLang="en-US" sz="2800" dirty="0">
              <a:solidFill>
                <a:srgbClr val="C00000"/>
              </a:solidFill>
            </a:endParaRPr>
          </a:p>
        </p:txBody>
      </p:sp>
    </p:spTree>
    <p:extLst>
      <p:ext uri="{BB962C8B-B14F-4D97-AF65-F5344CB8AC3E}">
        <p14:creationId xmlns:p14="http://schemas.microsoft.com/office/powerpoint/2010/main" val="23102000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pic>
        <p:nvPicPr>
          <p:cNvPr id="8" name="图片 7">
            <a:extLst>
              <a:ext uri="{FF2B5EF4-FFF2-40B4-BE49-F238E27FC236}">
                <a16:creationId xmlns:a16="http://schemas.microsoft.com/office/drawing/2014/main" id="{D1A3428B-99E3-B102-6DA9-A3167910C1C7}"/>
              </a:ext>
            </a:extLst>
          </p:cNvPr>
          <p:cNvPicPr>
            <a:picLocks noChangeAspect="1"/>
          </p:cNvPicPr>
          <p:nvPr/>
        </p:nvPicPr>
        <p:blipFill>
          <a:blip r:embed="rId2"/>
          <a:stretch>
            <a:fillRect/>
          </a:stretch>
        </p:blipFill>
        <p:spPr>
          <a:xfrm>
            <a:off x="6934200" y="728662"/>
            <a:ext cx="3733800" cy="5621560"/>
          </a:xfrm>
          <a:prstGeom prst="rect">
            <a:avLst/>
          </a:prstGeom>
        </p:spPr>
      </p:pic>
      <p:pic>
        <p:nvPicPr>
          <p:cNvPr id="9" name="图片 8">
            <a:extLst>
              <a:ext uri="{FF2B5EF4-FFF2-40B4-BE49-F238E27FC236}">
                <a16:creationId xmlns:a16="http://schemas.microsoft.com/office/drawing/2014/main" id="{E674A26D-B823-3A0F-0418-F3DA23FFE5F9}"/>
              </a:ext>
            </a:extLst>
          </p:cNvPr>
          <p:cNvPicPr>
            <a:picLocks noChangeAspect="1"/>
          </p:cNvPicPr>
          <p:nvPr/>
        </p:nvPicPr>
        <p:blipFill>
          <a:blip r:embed="rId3"/>
          <a:stretch>
            <a:fillRect/>
          </a:stretch>
        </p:blipFill>
        <p:spPr>
          <a:xfrm>
            <a:off x="533400" y="3810000"/>
            <a:ext cx="6114640" cy="1981200"/>
          </a:xfrm>
          <a:prstGeom prst="rect">
            <a:avLst/>
          </a:prstGeom>
        </p:spPr>
      </p:pic>
      <p:sp>
        <p:nvSpPr>
          <p:cNvPr id="10" name="文本框 9">
            <a:extLst>
              <a:ext uri="{FF2B5EF4-FFF2-40B4-BE49-F238E27FC236}">
                <a16:creationId xmlns:a16="http://schemas.microsoft.com/office/drawing/2014/main" id="{56DFF748-D40D-53F1-1BD3-E74A884AA547}"/>
              </a:ext>
            </a:extLst>
          </p:cNvPr>
          <p:cNvSpPr txBox="1"/>
          <p:nvPr/>
        </p:nvSpPr>
        <p:spPr>
          <a:xfrm>
            <a:off x="1266620" y="1828800"/>
            <a:ext cx="4648200" cy="1051570"/>
          </a:xfrm>
          <a:prstGeom prst="rect">
            <a:avLst/>
          </a:prstGeom>
          <a:solidFill>
            <a:schemeClr val="bg1">
              <a:lumMod val="95000"/>
            </a:schemeClr>
          </a:solidFill>
          <a:ln w="12700">
            <a:solidFill>
              <a:schemeClr val="tx1"/>
            </a:solidFill>
          </a:ln>
        </p:spPr>
        <p:txBody>
          <a:bodyPr vert="horz" wrap="square" lIns="127000" tIns="63500" rIns="127000" bIns="63500" rtlCol="0">
            <a:spAutoFit/>
          </a:bodyPr>
          <a:lstStyle/>
          <a:p>
            <a:r>
              <a:rPr lang="en-US" altLang="zh-CN" sz="2000" dirty="0">
                <a:solidFill>
                  <a:srgbClr val="000000"/>
                </a:solidFill>
                <a:latin typeface="Consolas" panose="020B0609020204030204" pitchFamily="49" charset="0"/>
              </a:rPr>
              <a:t>char gender; </a:t>
            </a:r>
            <a:r>
              <a:rPr lang="en-US" altLang="zh-CN" sz="2000" dirty="0">
                <a:solidFill>
                  <a:schemeClr val="accent6">
                    <a:lumMod val="75000"/>
                  </a:schemeClr>
                </a:solidFill>
                <a:latin typeface="Consolas" panose="020B0609020204030204" pitchFamily="49" charset="0"/>
              </a:rPr>
              <a:t>// </a:t>
            </a:r>
            <a:r>
              <a:rPr lang="zh-CN" altLang="en-US" sz="2000" dirty="0">
                <a:solidFill>
                  <a:schemeClr val="accent6">
                    <a:lumMod val="75000"/>
                  </a:schemeClr>
                </a:solidFill>
                <a:latin typeface="Consolas" panose="020B0609020204030204" pitchFamily="49" charset="0"/>
              </a:rPr>
              <a:t>性别</a:t>
            </a:r>
            <a:endParaRPr lang="en-US" altLang="zh-CN" sz="2000" dirty="0">
              <a:solidFill>
                <a:schemeClr val="accent6">
                  <a:lumMod val="75000"/>
                </a:schemeClr>
              </a:solidFill>
              <a:latin typeface="Consolas" panose="020B0609020204030204" pitchFamily="49" charset="0"/>
            </a:endParaRPr>
          </a:p>
          <a:p>
            <a:r>
              <a:rPr lang="en-US" altLang="zh-CN" sz="2000" dirty="0">
                <a:solidFill>
                  <a:srgbClr val="000000"/>
                </a:solidFill>
                <a:latin typeface="Consolas" panose="020B0609020204030204" pitchFamily="49" charset="0"/>
              </a:rPr>
              <a:t>int num;     </a:t>
            </a:r>
            <a:r>
              <a:rPr lang="en-US" altLang="zh-CN" sz="2000" dirty="0">
                <a:solidFill>
                  <a:schemeClr val="accent6">
                    <a:lumMod val="75000"/>
                  </a:schemeClr>
                </a:solidFill>
                <a:latin typeface="Consolas" panose="020B0609020204030204" pitchFamily="49" charset="0"/>
              </a:rPr>
              <a:t>// </a:t>
            </a:r>
            <a:r>
              <a:rPr lang="zh-CN" altLang="en-US" sz="2000" dirty="0">
                <a:solidFill>
                  <a:schemeClr val="accent6">
                    <a:lumMod val="75000"/>
                  </a:schemeClr>
                </a:solidFill>
                <a:latin typeface="Consolas" panose="020B0609020204030204" pitchFamily="49" charset="0"/>
              </a:rPr>
              <a:t>抽到的号码</a:t>
            </a:r>
            <a:endParaRPr lang="en-US" altLang="zh-CN" sz="2000" dirty="0">
              <a:solidFill>
                <a:schemeClr val="accent6">
                  <a:lumMod val="75000"/>
                </a:schemeClr>
              </a:solidFill>
              <a:latin typeface="Consolas" panose="020B0609020204030204" pitchFamily="49" charset="0"/>
            </a:endParaRPr>
          </a:p>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gender &gt;&gt; num;</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48943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8" name="table 1668"/>
          <p:cNvGraphicFramePr>
            <a:graphicFrameLocks noGrp="1"/>
          </p:cNvGraphicFramePr>
          <p:nvPr>
            <p:extLst>
              <p:ext uri="{D42A27DB-BD31-4B8C-83A1-F6EECF244321}">
                <p14:modId xmlns:p14="http://schemas.microsoft.com/office/powerpoint/2010/main" val="17099422"/>
              </p:ext>
            </p:extLst>
          </p:nvPr>
        </p:nvGraphicFramePr>
        <p:xfrm>
          <a:off x="1219200" y="4724400"/>
          <a:ext cx="4876802" cy="1066800"/>
        </p:xfrm>
        <a:graphic>
          <a:graphicData uri="http://schemas.openxmlformats.org/drawingml/2006/table">
            <a:tbl>
              <a:tblPr/>
              <a:tblGrid>
                <a:gridCol w="1222435">
                  <a:extLst>
                    <a:ext uri="{9D8B030D-6E8A-4147-A177-3AD203B41FA5}">
                      <a16:colId xmlns:a16="http://schemas.microsoft.com/office/drawing/2014/main" val="20000"/>
                    </a:ext>
                  </a:extLst>
                </a:gridCol>
                <a:gridCol w="1215625">
                  <a:extLst>
                    <a:ext uri="{9D8B030D-6E8A-4147-A177-3AD203B41FA5}">
                      <a16:colId xmlns:a16="http://schemas.microsoft.com/office/drawing/2014/main" val="20001"/>
                    </a:ext>
                  </a:extLst>
                </a:gridCol>
                <a:gridCol w="1215625">
                  <a:extLst>
                    <a:ext uri="{9D8B030D-6E8A-4147-A177-3AD203B41FA5}">
                      <a16:colId xmlns:a16="http://schemas.microsoft.com/office/drawing/2014/main" val="20002"/>
                    </a:ext>
                  </a:extLst>
                </a:gridCol>
                <a:gridCol w="1223117">
                  <a:extLst>
                    <a:ext uri="{9D8B030D-6E8A-4147-A177-3AD203B41FA5}">
                      <a16:colId xmlns:a16="http://schemas.microsoft.com/office/drawing/2014/main" val="20003"/>
                    </a:ext>
                  </a:extLst>
                </a:gridCol>
              </a:tblGrid>
              <a:tr h="596269">
                <a:tc>
                  <a:txBody>
                    <a:bodyPr/>
                    <a:lstStyle/>
                    <a:p>
                      <a:pPr marL="353695" algn="l" rtl="0" eaLnBrk="0">
                        <a:lnSpc>
                          <a:spcPct val="99000"/>
                        </a:lnSpc>
                        <a:spcBef>
                          <a:spcPts val="5"/>
                        </a:spcBef>
                      </a:pPr>
                      <a:r>
                        <a:rPr sz="1700" b="1" kern="0" spc="40" dirty="0" err="1">
                          <a:solidFill>
                            <a:srgbClr val="FFFFFF">
                              <a:alpha val="100000"/>
                            </a:srgbClr>
                          </a:solidFill>
                          <a:latin typeface="+mn-ea"/>
                          <a:ea typeface="+mn-ea"/>
                          <a:cs typeface="宋体" panose="02010600030101010101" pitchFamily="2" charset="-122"/>
                        </a:rPr>
                        <a:t>分数</a:t>
                      </a:r>
                      <a:endParaRPr lang="en-US" altLang="en-US" sz="1700" dirty="0">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C000"/>
                    </a:solidFill>
                  </a:tcPr>
                </a:tc>
                <a:tc>
                  <a:txBody>
                    <a:bodyPr/>
                    <a:lstStyle/>
                    <a:p>
                      <a:pPr marL="283210" algn="l" rtl="0" eaLnBrk="0">
                        <a:lnSpc>
                          <a:spcPts val="2190"/>
                        </a:lnSpc>
                        <a:spcBef>
                          <a:spcPts val="0"/>
                        </a:spcBef>
                      </a:pPr>
                      <a:r>
                        <a:rPr sz="1800" b="1" kern="0" spc="10" dirty="0">
                          <a:solidFill>
                            <a:srgbClr val="FFFFFF">
                              <a:alpha val="100000"/>
                            </a:srgbClr>
                          </a:solidFill>
                          <a:latin typeface="+mn-ea"/>
                          <a:ea typeface="+mn-ea"/>
                          <a:cs typeface="Calibri" panose="020F0502020204030204"/>
                        </a:rPr>
                        <a:t>0</a:t>
                      </a:r>
                      <a:r>
                        <a:rPr sz="1700" b="1" kern="0" spc="10" dirty="0">
                          <a:solidFill>
                            <a:srgbClr val="FFFFFF">
                              <a:alpha val="100000"/>
                            </a:srgbClr>
                          </a:solidFill>
                          <a:latin typeface="+mn-ea"/>
                          <a:ea typeface="+mn-ea"/>
                          <a:cs typeface="宋体" panose="02010600030101010101" pitchFamily="2" charset="-122"/>
                        </a:rPr>
                        <a:t>～</a:t>
                      </a:r>
                      <a:r>
                        <a:rPr sz="1800" b="1" kern="0" spc="10" dirty="0">
                          <a:solidFill>
                            <a:srgbClr val="FFFFFF">
                              <a:alpha val="100000"/>
                            </a:srgbClr>
                          </a:solidFill>
                          <a:latin typeface="+mn-ea"/>
                          <a:ea typeface="+mn-ea"/>
                          <a:cs typeface="Calibri" panose="020F0502020204030204"/>
                        </a:rPr>
                        <a:t>59</a:t>
                      </a:r>
                      <a:endParaRPr lang="en-US" altLang="en-US" sz="1800" dirty="0">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C000"/>
                    </a:solidFill>
                  </a:tcPr>
                </a:tc>
                <a:tc>
                  <a:txBody>
                    <a:bodyPr/>
                    <a:lstStyle/>
                    <a:p>
                      <a:pPr marL="228600" algn="l" rtl="0" eaLnBrk="0">
                        <a:lnSpc>
                          <a:spcPts val="2190"/>
                        </a:lnSpc>
                        <a:spcBef>
                          <a:spcPts val="0"/>
                        </a:spcBef>
                      </a:pPr>
                      <a:r>
                        <a:rPr sz="1800" b="1" kern="0" spc="0" dirty="0">
                          <a:solidFill>
                            <a:srgbClr val="FFFFFF">
                              <a:alpha val="100000"/>
                            </a:srgbClr>
                          </a:solidFill>
                          <a:latin typeface="+mn-ea"/>
                          <a:ea typeface="+mn-ea"/>
                          <a:cs typeface="Calibri" panose="020F0502020204030204"/>
                        </a:rPr>
                        <a:t>60</a:t>
                      </a:r>
                      <a:r>
                        <a:rPr sz="1700" b="1" kern="0" spc="0" dirty="0">
                          <a:solidFill>
                            <a:srgbClr val="FFFFFF">
                              <a:alpha val="100000"/>
                            </a:srgbClr>
                          </a:solidFill>
                          <a:latin typeface="+mn-ea"/>
                          <a:ea typeface="+mn-ea"/>
                          <a:cs typeface="宋体" panose="02010600030101010101" pitchFamily="2" charset="-122"/>
                        </a:rPr>
                        <a:t>～</a:t>
                      </a:r>
                      <a:r>
                        <a:rPr sz="1800" b="1" kern="0" spc="0" dirty="0">
                          <a:solidFill>
                            <a:srgbClr val="FFFFFF">
                              <a:alpha val="100000"/>
                            </a:srgbClr>
                          </a:solidFill>
                          <a:latin typeface="+mn-ea"/>
                          <a:ea typeface="+mn-ea"/>
                          <a:cs typeface="Calibri" panose="020F0502020204030204"/>
                        </a:rPr>
                        <a:t>89</a:t>
                      </a:r>
                      <a:endParaRPr lang="en-US" altLang="en-US" sz="1800" dirty="0">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C000"/>
                    </a:solidFill>
                  </a:tcPr>
                </a:tc>
                <a:tc>
                  <a:txBody>
                    <a:bodyPr/>
                    <a:lstStyle/>
                    <a:p>
                      <a:pPr marL="168910" algn="l" rtl="0" eaLnBrk="0">
                        <a:lnSpc>
                          <a:spcPts val="2190"/>
                        </a:lnSpc>
                        <a:spcBef>
                          <a:spcPts val="0"/>
                        </a:spcBef>
                      </a:pPr>
                      <a:r>
                        <a:rPr sz="1800" b="1" kern="0" spc="0" dirty="0">
                          <a:solidFill>
                            <a:srgbClr val="FFFFFF">
                              <a:alpha val="100000"/>
                            </a:srgbClr>
                          </a:solidFill>
                          <a:latin typeface="+mn-ea"/>
                          <a:ea typeface="+mn-ea"/>
                          <a:cs typeface="Calibri" panose="020F0502020204030204"/>
                        </a:rPr>
                        <a:t>90</a:t>
                      </a:r>
                      <a:r>
                        <a:rPr sz="1700" b="1" kern="0" spc="0" dirty="0">
                          <a:solidFill>
                            <a:srgbClr val="FFFFFF">
                              <a:alpha val="100000"/>
                            </a:srgbClr>
                          </a:solidFill>
                          <a:latin typeface="+mn-ea"/>
                          <a:ea typeface="+mn-ea"/>
                          <a:cs typeface="宋体" panose="02010600030101010101" pitchFamily="2" charset="-122"/>
                        </a:rPr>
                        <a:t>～</a:t>
                      </a:r>
                      <a:r>
                        <a:rPr sz="1800" b="1" kern="0" spc="0" dirty="0">
                          <a:solidFill>
                            <a:srgbClr val="FFFFFF">
                              <a:alpha val="100000"/>
                            </a:srgbClr>
                          </a:solidFill>
                          <a:latin typeface="+mn-ea"/>
                          <a:ea typeface="+mn-ea"/>
                          <a:cs typeface="Calibri" panose="020F0502020204030204"/>
                        </a:rPr>
                        <a:t>100</a:t>
                      </a:r>
                      <a:endParaRPr lang="en-US" altLang="en-US" sz="1800" dirty="0">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470531">
                <a:tc>
                  <a:txBody>
                    <a:bodyPr/>
                    <a:lstStyle/>
                    <a:p>
                      <a:pPr marL="354330" algn="l" rtl="0" eaLnBrk="0">
                        <a:lnSpc>
                          <a:spcPct val="95000"/>
                        </a:lnSpc>
                        <a:spcBef>
                          <a:spcPts val="0"/>
                        </a:spcBef>
                      </a:pPr>
                      <a:r>
                        <a:rPr sz="1800" kern="0" spc="-30" dirty="0" err="1">
                          <a:solidFill>
                            <a:srgbClr val="000000">
                              <a:alpha val="100000"/>
                            </a:srgbClr>
                          </a:solidFill>
                          <a:latin typeface="+mn-ea"/>
                          <a:ea typeface="+mn-ea"/>
                          <a:cs typeface="宋体" panose="02010600030101010101" pitchFamily="2" charset="-122"/>
                        </a:rPr>
                        <a:t>等级</a:t>
                      </a:r>
                      <a:endParaRPr lang="en-US" altLang="en-US" sz="1800" dirty="0">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marL="516255" algn="l" rtl="0" eaLnBrk="0">
                        <a:lnSpc>
                          <a:spcPct val="73000"/>
                        </a:lnSpc>
                      </a:pPr>
                      <a:r>
                        <a:rPr sz="1800" kern="0" spc="-20" dirty="0">
                          <a:solidFill>
                            <a:srgbClr val="000000">
                              <a:alpha val="100000"/>
                            </a:srgbClr>
                          </a:solidFill>
                          <a:latin typeface="+mn-ea"/>
                          <a:ea typeface="+mn-ea"/>
                          <a:cs typeface="Calibri" panose="020F0502020204030204"/>
                        </a:rPr>
                        <a:t>C</a:t>
                      </a:r>
                      <a:endParaRPr lang="en-US" altLang="en-US" sz="1800" dirty="0">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marL="524510" algn="l" rtl="0" eaLnBrk="0">
                        <a:lnSpc>
                          <a:spcPct val="73000"/>
                        </a:lnSpc>
                        <a:spcBef>
                          <a:spcPts val="0"/>
                        </a:spcBef>
                      </a:pPr>
                      <a:r>
                        <a:rPr sz="1800" kern="0" spc="-20" dirty="0">
                          <a:solidFill>
                            <a:srgbClr val="000000">
                              <a:alpha val="100000"/>
                            </a:srgbClr>
                          </a:solidFill>
                          <a:latin typeface="+mn-ea"/>
                          <a:ea typeface="+mn-ea"/>
                          <a:cs typeface="Calibri" panose="020F0502020204030204"/>
                        </a:rPr>
                        <a:t>B</a:t>
                      </a:r>
                      <a:endParaRPr lang="en-US" altLang="en-US" sz="1800" dirty="0">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marL="505460" algn="l" rtl="0" eaLnBrk="0">
                        <a:lnSpc>
                          <a:spcPct val="73000"/>
                        </a:lnSpc>
                      </a:pPr>
                      <a:r>
                        <a:rPr sz="1800" kern="0" spc="-10" dirty="0">
                          <a:solidFill>
                            <a:srgbClr val="000000">
                              <a:alpha val="100000"/>
                            </a:srgbClr>
                          </a:solidFill>
                          <a:latin typeface="+mn-ea"/>
                          <a:ea typeface="+mn-ea"/>
                          <a:cs typeface="Calibri" panose="020F0502020204030204"/>
                        </a:rPr>
                        <a:t>A</a:t>
                      </a:r>
                      <a:endParaRPr lang="en-US" altLang="en-US" sz="1800" dirty="0">
                        <a:latin typeface="+mn-ea"/>
                        <a:ea typeface="+mn-ea"/>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10001"/>
                  </a:ext>
                </a:extLst>
              </a:tr>
            </a:tbl>
          </a:graphicData>
        </a:graphic>
      </p:graphicFrame>
      <p:sp>
        <p:nvSpPr>
          <p:cNvPr id="40"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2" name="矩形 1"/>
          <p:cNvSpPr/>
          <p:nvPr/>
        </p:nvSpPr>
        <p:spPr>
          <a:xfrm>
            <a:off x="1524000" y="2069073"/>
            <a:ext cx="8991600" cy="1960601"/>
          </a:xfrm>
          <a:prstGeom prst="rect">
            <a:avLst/>
          </a:prstGeom>
          <a:solidFill>
            <a:schemeClr val="accent5">
              <a:lumMod val="20000"/>
              <a:lumOff val="80000"/>
            </a:schemeClr>
          </a:solidFill>
        </p:spPr>
        <p:txBody>
          <a:bodyPr wrap="square">
            <a:spAutoFit/>
          </a:bodyPr>
          <a:lstStyle/>
          <a:p>
            <a:pPr>
              <a:lnSpc>
                <a:spcPct val="150000"/>
              </a:lnSpc>
            </a:pPr>
            <a:r>
              <a:rPr lang="zh-CN" altLang="en-US" sz="2800" b="1" dirty="0">
                <a:latin typeface="Consolas" panose="020B0609020204030204" pitchFamily="49" charset="0"/>
              </a:rPr>
              <a:t>期末成绩</a:t>
            </a:r>
            <a:r>
              <a:rPr lang="en-US" altLang="zh-CN" sz="2800" b="1" dirty="0">
                <a:latin typeface="Consolas" panose="020B0609020204030204" pitchFamily="49" charset="0"/>
              </a:rPr>
              <a:t>(P0010)</a:t>
            </a:r>
          </a:p>
          <a:p>
            <a:pPr>
              <a:lnSpc>
                <a:spcPct val="150000"/>
              </a:lnSpc>
            </a:pPr>
            <a:r>
              <a:rPr lang="zh-CN" altLang="en-US" sz="2800" dirty="0">
                <a:solidFill>
                  <a:srgbClr val="404040"/>
                </a:solidFill>
                <a:latin typeface="Consolas" panose="020B0609020204030204" pitchFamily="49" charset="0"/>
              </a:rPr>
              <a:t>老师正在录成绩，输入一个</a:t>
            </a:r>
            <a:r>
              <a:rPr lang="en-US" altLang="zh-CN" sz="2800" dirty="0">
                <a:solidFill>
                  <a:srgbClr val="404040"/>
                </a:solidFill>
                <a:latin typeface="Consolas" panose="020B0609020204030204" pitchFamily="49" charset="0"/>
              </a:rPr>
              <a:t>0</a:t>
            </a:r>
            <a:r>
              <a:rPr lang="zh-CN" altLang="en-US" sz="2800" dirty="0">
                <a:solidFill>
                  <a:srgbClr val="404040"/>
                </a:solidFill>
                <a:latin typeface="Consolas" panose="020B0609020204030204" pitchFamily="49" charset="0"/>
              </a:rPr>
              <a:t>～</a:t>
            </a:r>
            <a:r>
              <a:rPr lang="en-US" altLang="zh-CN" sz="2800" dirty="0">
                <a:solidFill>
                  <a:srgbClr val="404040"/>
                </a:solidFill>
                <a:latin typeface="Consolas" panose="020B0609020204030204" pitchFamily="49" charset="0"/>
              </a:rPr>
              <a:t>100</a:t>
            </a:r>
            <a:r>
              <a:rPr lang="zh-CN" altLang="en-US" sz="2800" dirty="0">
                <a:solidFill>
                  <a:srgbClr val="404040"/>
                </a:solidFill>
                <a:latin typeface="Consolas" panose="020B0609020204030204" pitchFamily="49" charset="0"/>
              </a:rPr>
              <a:t>之间的整数表示成绩。输出该成绩显示出对应的等级。</a:t>
            </a:r>
            <a:endParaRPr lang="zh-CN" altLang="en-US" sz="2800" dirty="0">
              <a:latin typeface="Consolas" panose="020B0609020204030204" pitchFamily="49" charset="0"/>
            </a:endParaRPr>
          </a:p>
        </p:txBody>
      </p:sp>
      <p:sp>
        <p:nvSpPr>
          <p:cNvPr id="42" name="矩形 41"/>
          <p:cNvSpPr/>
          <p:nvPr/>
        </p:nvSpPr>
        <p:spPr>
          <a:xfrm>
            <a:off x="9220200" y="4724400"/>
            <a:ext cx="1981200" cy="1384995"/>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latin typeface="Consolas" panose="020B0609020204030204" pitchFamily="49" charset="0"/>
              </a:rPr>
              <a:t>输入：</a:t>
            </a:r>
            <a:r>
              <a:rPr lang="en-US" altLang="zh-CN" sz="2800" dirty="0">
                <a:latin typeface="Consolas" panose="020B0609020204030204" pitchFamily="49" charset="0"/>
              </a:rPr>
              <a:t>70</a:t>
            </a:r>
          </a:p>
          <a:p>
            <a:pPr>
              <a:lnSpc>
                <a:spcPct val="150000"/>
              </a:lnSpc>
            </a:pPr>
            <a:r>
              <a:rPr lang="zh-CN" altLang="en-US" sz="2800" dirty="0">
                <a:latin typeface="Consolas" panose="020B0609020204030204" pitchFamily="49" charset="0"/>
              </a:rPr>
              <a:t>输出：</a:t>
            </a:r>
            <a:r>
              <a:rPr lang="en-US" altLang="zh-CN" sz="2800" dirty="0">
                <a:latin typeface="Consolas" panose="020B0609020204030204" pitchFamily="49" charset="0"/>
              </a:rPr>
              <a:t>B</a:t>
            </a:r>
            <a:endParaRPr lang="zh-CN" altLang="en-US" sz="2800" dirty="0">
              <a:latin typeface="Consolas" panose="020B0609020204030204" pitchFamily="49" charset="0"/>
            </a:endParaRPr>
          </a:p>
        </p:txBody>
      </p:sp>
      <p:sp>
        <p:nvSpPr>
          <p:cNvPr id="43" name="矩形 42"/>
          <p:cNvSpPr/>
          <p:nvPr/>
        </p:nvSpPr>
        <p:spPr>
          <a:xfrm>
            <a:off x="6808472" y="4724400"/>
            <a:ext cx="1828800" cy="1314271"/>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latin typeface="Consolas" panose="020B0609020204030204" pitchFamily="49" charset="0"/>
              </a:rPr>
              <a:t>输入：</a:t>
            </a:r>
            <a:r>
              <a:rPr lang="en-US" altLang="zh-CN" sz="2800" dirty="0">
                <a:latin typeface="Consolas" panose="020B0609020204030204" pitchFamily="49" charset="0"/>
              </a:rPr>
              <a:t>99</a:t>
            </a:r>
          </a:p>
          <a:p>
            <a:pPr>
              <a:lnSpc>
                <a:spcPct val="150000"/>
              </a:lnSpc>
            </a:pPr>
            <a:r>
              <a:rPr lang="zh-CN" altLang="en-US" sz="2800" dirty="0">
                <a:latin typeface="Consolas" panose="020B0609020204030204" pitchFamily="49" charset="0"/>
              </a:rPr>
              <a:t>输出：</a:t>
            </a:r>
            <a:r>
              <a:rPr lang="en-US" altLang="zh-CN" sz="2800" dirty="0">
                <a:latin typeface="Consolas" panose="020B0609020204030204" pitchFamily="49" charset="0"/>
              </a:rPr>
              <a:t>A</a:t>
            </a:r>
            <a:endParaRPr lang="zh-CN" altLang="en-US" sz="2800" dirty="0">
              <a:latin typeface="Consolas" panose="020B0609020204030204" pitchFamily="49" charset="0"/>
            </a:endParaRPr>
          </a:p>
        </p:txBody>
      </p:sp>
      <p:sp>
        <p:nvSpPr>
          <p:cNvPr id="4" name="文本框 3">
            <a:extLst>
              <a:ext uri="{FF2B5EF4-FFF2-40B4-BE49-F238E27FC236}">
                <a16:creationId xmlns:a16="http://schemas.microsoft.com/office/drawing/2014/main" id="{F17BA8CE-6832-2229-F890-BE71B348BD10}"/>
              </a:ext>
            </a:extLst>
          </p:cNvPr>
          <p:cNvSpPr txBox="1"/>
          <p:nvPr/>
        </p:nvSpPr>
        <p:spPr>
          <a:xfrm>
            <a:off x="6477000" y="851127"/>
            <a:ext cx="2312672"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课堂练习 三</a:t>
            </a:r>
            <a:endParaRPr lang="zh-CN" altLang="en-US" sz="2800" dirty="0">
              <a:solidFill>
                <a:srgbClr val="C00000"/>
              </a:solidFill>
            </a:endParaRPr>
          </a:p>
        </p:txBody>
      </p:sp>
    </p:spTree>
    <p:extLst>
      <p:ext uri="{BB962C8B-B14F-4D97-AF65-F5344CB8AC3E}">
        <p14:creationId xmlns:p14="http://schemas.microsoft.com/office/powerpoint/2010/main" val="13645888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8800" y="1524000"/>
            <a:ext cx="7924800" cy="4524315"/>
          </a:xfrm>
          <a:prstGeom prst="rect">
            <a:avLst/>
          </a:prstGeom>
          <a:solidFill>
            <a:schemeClr val="accent4">
              <a:lumMod val="20000"/>
              <a:lumOff val="80000"/>
            </a:schemeClr>
          </a:solidFill>
        </p:spPr>
        <p:txBody>
          <a:bodyPr wrap="square">
            <a:spAutoFit/>
          </a:bodyPr>
          <a:lstStyle/>
          <a:p>
            <a:r>
              <a:rPr lang="en-US" altLang="zh-CN" sz="2400" dirty="0" err="1">
                <a:solidFill>
                  <a:srgbClr val="0033B3"/>
                </a:solidFill>
                <a:latin typeface="Consolas" panose="020B0609020204030204" pitchFamily="49" charset="0"/>
              </a:rPr>
              <a:t>int</a:t>
            </a:r>
            <a:r>
              <a:rPr lang="en-US" altLang="zh-CN" sz="2400" dirty="0">
                <a:solidFill>
                  <a:srgbClr val="0033B3"/>
                </a:solidFill>
                <a:latin typeface="Consolas" panose="020B0609020204030204" pitchFamily="49" charset="0"/>
              </a:rPr>
              <a:t> </a:t>
            </a:r>
            <a:r>
              <a:rPr lang="en-US" altLang="zh-CN" sz="2400" dirty="0">
                <a:solidFill>
                  <a:srgbClr val="00627A"/>
                </a:solidFill>
                <a:latin typeface="Consolas" panose="020B0609020204030204" pitchFamily="49" charset="0"/>
              </a:rPr>
              <a:t>main</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33B3"/>
                </a:solidFill>
                <a:latin typeface="Consolas" panose="020B0609020204030204" pitchFamily="49" charset="0"/>
              </a:rPr>
              <a:t>int</a:t>
            </a:r>
            <a:r>
              <a:rPr lang="en-US" altLang="zh-CN" sz="2400" dirty="0">
                <a:solidFill>
                  <a:srgbClr val="0033B3"/>
                </a:solidFill>
                <a:latin typeface="Consolas" panose="020B0609020204030204" pitchFamily="49" charset="0"/>
              </a:rPr>
              <a:t> </a:t>
            </a:r>
            <a:r>
              <a:rPr lang="en-US" altLang="zh-CN" sz="2400" dirty="0" err="1">
                <a:solidFill>
                  <a:srgbClr val="000000"/>
                </a:solidFill>
                <a:latin typeface="Consolas" panose="020B0609020204030204" pitchFamily="49" charset="0"/>
              </a:rPr>
              <a:t>sc</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cin</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&gt;&gt; </a:t>
            </a:r>
            <a:r>
              <a:rPr lang="en-US" altLang="zh-CN" sz="2400" dirty="0" err="1">
                <a:solidFill>
                  <a:srgbClr val="000000"/>
                </a:solidFill>
                <a:latin typeface="Consolas" panose="020B0609020204030204" pitchFamily="49" charset="0"/>
              </a:rPr>
              <a:t>sc</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if </a:t>
            </a:r>
            <a:r>
              <a:rPr lang="en-US" altLang="zh-CN" sz="2400" dirty="0">
                <a:solidFill>
                  <a:srgbClr val="080808"/>
                </a:solidFill>
                <a:latin typeface="Consolas" panose="020B0609020204030204" pitchFamily="49" charset="0"/>
              </a:rPr>
              <a:t>(</a:t>
            </a:r>
            <a:r>
              <a:rPr lang="en-US" altLang="zh-CN" sz="2400" dirty="0" err="1">
                <a:solidFill>
                  <a:srgbClr val="000000"/>
                </a:solidFill>
                <a:latin typeface="Consolas" panose="020B0609020204030204" pitchFamily="49" charset="0"/>
              </a:rPr>
              <a:t>sc</a:t>
            </a:r>
            <a:r>
              <a:rPr lang="en-US" altLang="zh-CN" sz="2400" dirty="0">
                <a:solidFill>
                  <a:srgbClr val="000000"/>
                </a:solidFill>
                <a:latin typeface="Consolas" panose="020B0609020204030204" pitchFamily="49" charset="0"/>
              </a:rPr>
              <a:t> </a:t>
            </a:r>
            <a:r>
              <a:rPr lang="en-US" altLang="zh-CN" sz="2400" dirty="0">
                <a:solidFill>
                  <a:srgbClr val="080808"/>
                </a:solidFill>
                <a:latin typeface="Consolas" panose="020B0609020204030204" pitchFamily="49" charset="0"/>
              </a:rPr>
              <a:t>&gt;= </a:t>
            </a:r>
            <a:r>
              <a:rPr lang="en-US" altLang="zh-CN" sz="2400" dirty="0">
                <a:solidFill>
                  <a:srgbClr val="1750EB"/>
                </a:solidFill>
                <a:latin typeface="Consolas" panose="020B0609020204030204" pitchFamily="49" charset="0"/>
              </a:rPr>
              <a:t>0 </a:t>
            </a:r>
            <a:r>
              <a:rPr lang="en-US" altLang="zh-CN" sz="2400" dirty="0">
                <a:solidFill>
                  <a:srgbClr val="080808"/>
                </a:solidFill>
                <a:latin typeface="Consolas" panose="020B0609020204030204" pitchFamily="49" charset="0"/>
              </a:rPr>
              <a:t>&amp;&amp; </a:t>
            </a:r>
            <a:r>
              <a:rPr lang="en-US" altLang="zh-CN" sz="2400" dirty="0" err="1">
                <a:solidFill>
                  <a:srgbClr val="000000"/>
                </a:solidFill>
                <a:latin typeface="Consolas" panose="020B0609020204030204" pitchFamily="49" charset="0"/>
              </a:rPr>
              <a:t>sc</a:t>
            </a:r>
            <a:r>
              <a:rPr lang="en-US" altLang="zh-CN" sz="2400" dirty="0">
                <a:solidFill>
                  <a:srgbClr val="000000"/>
                </a:solidFill>
                <a:latin typeface="Consolas" panose="020B0609020204030204" pitchFamily="49" charset="0"/>
              </a:rPr>
              <a:t> </a:t>
            </a:r>
            <a:r>
              <a:rPr lang="en-US" altLang="zh-CN" sz="2400" dirty="0">
                <a:solidFill>
                  <a:srgbClr val="080808"/>
                </a:solidFill>
                <a:latin typeface="Consolas" panose="020B0609020204030204" pitchFamily="49" charset="0"/>
              </a:rPr>
              <a:t>&lt; </a:t>
            </a:r>
            <a:r>
              <a:rPr lang="en-US" altLang="zh-CN" sz="2400" dirty="0">
                <a:solidFill>
                  <a:srgbClr val="1750EB"/>
                </a:solidFill>
                <a:latin typeface="Consolas" panose="020B0609020204030204" pitchFamily="49" charset="0"/>
              </a:rPr>
              <a:t>59</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"C"</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 </a:t>
            </a:r>
            <a:r>
              <a:rPr lang="en-US" altLang="zh-CN" sz="2400" dirty="0">
                <a:solidFill>
                  <a:srgbClr val="0033B3"/>
                </a:solidFill>
                <a:latin typeface="Consolas" panose="020B0609020204030204" pitchFamily="49" charset="0"/>
              </a:rPr>
              <a:t>else if </a:t>
            </a:r>
            <a:r>
              <a:rPr lang="en-US" altLang="zh-CN" sz="2400" dirty="0">
                <a:solidFill>
                  <a:srgbClr val="080808"/>
                </a:solidFill>
                <a:latin typeface="Consolas" panose="020B0609020204030204" pitchFamily="49" charset="0"/>
              </a:rPr>
              <a:t>(</a:t>
            </a:r>
            <a:r>
              <a:rPr lang="en-US" altLang="zh-CN" sz="2400" dirty="0" err="1">
                <a:solidFill>
                  <a:srgbClr val="000000"/>
                </a:solidFill>
                <a:latin typeface="Consolas" panose="020B0609020204030204" pitchFamily="49" charset="0"/>
              </a:rPr>
              <a:t>sc</a:t>
            </a:r>
            <a:r>
              <a:rPr lang="en-US" altLang="zh-CN" sz="2400" dirty="0">
                <a:solidFill>
                  <a:srgbClr val="000000"/>
                </a:solidFill>
                <a:latin typeface="Consolas" panose="020B0609020204030204" pitchFamily="49" charset="0"/>
              </a:rPr>
              <a:t> </a:t>
            </a:r>
            <a:r>
              <a:rPr lang="en-US" altLang="zh-CN" sz="2400" dirty="0">
                <a:solidFill>
                  <a:srgbClr val="080808"/>
                </a:solidFill>
                <a:latin typeface="Consolas" panose="020B0609020204030204" pitchFamily="49" charset="0"/>
              </a:rPr>
              <a:t>&gt;= </a:t>
            </a:r>
            <a:r>
              <a:rPr lang="en-US" altLang="zh-CN" sz="2400" dirty="0">
                <a:solidFill>
                  <a:srgbClr val="1750EB"/>
                </a:solidFill>
                <a:latin typeface="Consolas" panose="020B0609020204030204" pitchFamily="49" charset="0"/>
              </a:rPr>
              <a:t>60 </a:t>
            </a:r>
            <a:r>
              <a:rPr lang="en-US" altLang="zh-CN" sz="2400" dirty="0">
                <a:solidFill>
                  <a:srgbClr val="080808"/>
                </a:solidFill>
                <a:latin typeface="Consolas" panose="020B0609020204030204" pitchFamily="49" charset="0"/>
              </a:rPr>
              <a:t>&amp;&amp; </a:t>
            </a:r>
            <a:r>
              <a:rPr lang="en-US" altLang="zh-CN" sz="2400" dirty="0" err="1">
                <a:solidFill>
                  <a:srgbClr val="000000"/>
                </a:solidFill>
                <a:latin typeface="Consolas" panose="020B0609020204030204" pitchFamily="49" charset="0"/>
              </a:rPr>
              <a:t>sc</a:t>
            </a:r>
            <a:r>
              <a:rPr lang="en-US" altLang="zh-CN" sz="2400" dirty="0">
                <a:solidFill>
                  <a:srgbClr val="000000"/>
                </a:solidFill>
                <a:latin typeface="Consolas" panose="020B0609020204030204" pitchFamily="49" charset="0"/>
              </a:rPr>
              <a:t> </a:t>
            </a:r>
            <a:r>
              <a:rPr lang="en-US" altLang="zh-CN" sz="2400" dirty="0">
                <a:solidFill>
                  <a:srgbClr val="080808"/>
                </a:solidFill>
                <a:latin typeface="Consolas" panose="020B0609020204030204" pitchFamily="49" charset="0"/>
              </a:rPr>
              <a:t>&lt;= </a:t>
            </a:r>
            <a:r>
              <a:rPr lang="en-US" altLang="zh-CN" sz="2400" dirty="0">
                <a:solidFill>
                  <a:srgbClr val="1750EB"/>
                </a:solidFill>
                <a:latin typeface="Consolas" panose="020B0609020204030204" pitchFamily="49" charset="0"/>
              </a:rPr>
              <a:t>89</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"B"</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 </a:t>
            </a:r>
            <a:r>
              <a:rPr lang="en-US" altLang="zh-CN" sz="2400" dirty="0">
                <a:solidFill>
                  <a:srgbClr val="0033B3"/>
                </a:solidFill>
                <a:latin typeface="Consolas" panose="020B0609020204030204" pitchFamily="49" charset="0"/>
              </a:rPr>
              <a:t>else if </a:t>
            </a:r>
            <a:r>
              <a:rPr lang="en-US" altLang="zh-CN" sz="2400" dirty="0">
                <a:solidFill>
                  <a:srgbClr val="080808"/>
                </a:solidFill>
                <a:latin typeface="Consolas" panose="020B0609020204030204" pitchFamily="49" charset="0"/>
              </a:rPr>
              <a:t>(</a:t>
            </a:r>
            <a:r>
              <a:rPr lang="en-US" altLang="zh-CN" sz="2400" dirty="0" err="1">
                <a:solidFill>
                  <a:srgbClr val="000000"/>
                </a:solidFill>
                <a:latin typeface="Consolas" panose="020B0609020204030204" pitchFamily="49" charset="0"/>
              </a:rPr>
              <a:t>sc</a:t>
            </a:r>
            <a:r>
              <a:rPr lang="en-US" altLang="zh-CN" sz="2400" dirty="0">
                <a:solidFill>
                  <a:srgbClr val="000000"/>
                </a:solidFill>
                <a:latin typeface="Consolas" panose="020B0609020204030204" pitchFamily="49" charset="0"/>
              </a:rPr>
              <a:t> </a:t>
            </a:r>
            <a:r>
              <a:rPr lang="en-US" altLang="zh-CN" sz="2400" dirty="0">
                <a:solidFill>
                  <a:srgbClr val="080808"/>
                </a:solidFill>
                <a:latin typeface="Consolas" panose="020B0609020204030204" pitchFamily="49" charset="0"/>
              </a:rPr>
              <a:t>&gt;= </a:t>
            </a:r>
            <a:r>
              <a:rPr lang="en-US" altLang="zh-CN" sz="2400" dirty="0">
                <a:solidFill>
                  <a:srgbClr val="1750EB"/>
                </a:solidFill>
                <a:latin typeface="Consolas" panose="020B0609020204030204" pitchFamily="49" charset="0"/>
              </a:rPr>
              <a:t>90 </a:t>
            </a:r>
            <a:r>
              <a:rPr lang="en-US" altLang="zh-CN" sz="2400" dirty="0">
                <a:solidFill>
                  <a:srgbClr val="080808"/>
                </a:solidFill>
                <a:latin typeface="Consolas" panose="020B0609020204030204" pitchFamily="49" charset="0"/>
              </a:rPr>
              <a:t>&amp;&amp; </a:t>
            </a:r>
            <a:r>
              <a:rPr lang="en-US" altLang="zh-CN" sz="2400" dirty="0" err="1">
                <a:solidFill>
                  <a:srgbClr val="000000"/>
                </a:solidFill>
                <a:latin typeface="Consolas" panose="020B0609020204030204" pitchFamily="49" charset="0"/>
              </a:rPr>
              <a:t>sc</a:t>
            </a:r>
            <a:r>
              <a:rPr lang="en-US" altLang="zh-CN" sz="2400" dirty="0">
                <a:solidFill>
                  <a:srgbClr val="000000"/>
                </a:solidFill>
                <a:latin typeface="Consolas" panose="020B0609020204030204" pitchFamily="49" charset="0"/>
              </a:rPr>
              <a:t> </a:t>
            </a:r>
            <a:r>
              <a:rPr lang="en-US" altLang="zh-CN" sz="2400" dirty="0">
                <a:solidFill>
                  <a:srgbClr val="080808"/>
                </a:solidFill>
                <a:latin typeface="Consolas" panose="020B0609020204030204" pitchFamily="49" charset="0"/>
              </a:rPr>
              <a:t>&lt;= </a:t>
            </a:r>
            <a:r>
              <a:rPr lang="en-US" altLang="zh-CN" sz="2400" dirty="0">
                <a:solidFill>
                  <a:srgbClr val="1750EB"/>
                </a:solidFill>
                <a:latin typeface="Consolas" panose="020B0609020204030204" pitchFamily="49" charset="0"/>
              </a:rPr>
              <a:t>100</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"A"</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return </a:t>
            </a:r>
            <a:r>
              <a:rPr lang="en-US" altLang="zh-CN" sz="2400" dirty="0">
                <a:solidFill>
                  <a:srgbClr val="1750EB"/>
                </a:solidFill>
                <a:latin typeface="Consolas" panose="020B0609020204030204" pitchFamily="49" charset="0"/>
              </a:rPr>
              <a:t>0</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a:t>
            </a:r>
          </a:p>
        </p:txBody>
      </p:sp>
      <p:sp>
        <p:nvSpPr>
          <p:cNvPr id="10"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作业回顾</a:t>
            </a:r>
          </a:p>
        </p:txBody>
      </p:sp>
    </p:spTree>
    <p:extLst>
      <p:ext uri="{BB962C8B-B14F-4D97-AF65-F5344CB8AC3E}">
        <p14:creationId xmlns:p14="http://schemas.microsoft.com/office/powerpoint/2010/main" val="26818602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95400" y="1875556"/>
            <a:ext cx="9677400" cy="2308324"/>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latin typeface="Consolas" panose="020B0609020204030204" pitchFamily="49" charset="0"/>
              </a:rPr>
              <a:t>条件计算</a:t>
            </a:r>
            <a:r>
              <a:rPr lang="en-US" altLang="zh-CN" sz="2400" b="1" dirty="0">
                <a:latin typeface="Consolas" panose="020B0609020204030204" pitchFamily="49" charset="0"/>
              </a:rPr>
              <a:t>(P0011)</a:t>
            </a:r>
          </a:p>
          <a:p>
            <a:pPr>
              <a:lnSpc>
                <a:spcPct val="150000"/>
              </a:lnSpc>
            </a:pPr>
            <a:r>
              <a:rPr lang="zh-CN" altLang="en-US" sz="2400" dirty="0">
                <a:latin typeface="Consolas" panose="020B0609020204030204" pitchFamily="49" charset="0"/>
              </a:rPr>
              <a:t>输入一个小数 </a:t>
            </a:r>
            <a:r>
              <a:rPr lang="en-US" altLang="zh-CN" sz="2400" dirty="0">
                <a:latin typeface="Consolas" panose="020B0609020204030204" pitchFamily="49" charset="0"/>
              </a:rPr>
              <a:t>m </a:t>
            </a:r>
            <a:r>
              <a:rPr lang="zh-CN" altLang="en-US" sz="2400" dirty="0">
                <a:latin typeface="Consolas" panose="020B0609020204030204" pitchFamily="49" charset="0"/>
              </a:rPr>
              <a:t>和整数 </a:t>
            </a:r>
            <a:r>
              <a:rPr lang="en-US" altLang="zh-CN" sz="2400" dirty="0">
                <a:latin typeface="Consolas" panose="020B0609020204030204" pitchFamily="49" charset="0"/>
              </a:rPr>
              <a:t>k</a:t>
            </a:r>
            <a:r>
              <a:rPr lang="zh-CN" altLang="en-US" sz="2400" dirty="0">
                <a:latin typeface="Consolas" panose="020B0609020204030204" pitchFamily="49" charset="0"/>
              </a:rPr>
              <a:t>，</a:t>
            </a:r>
            <a:r>
              <a:rPr lang="en-US" altLang="zh-CN" sz="2400" dirty="0">
                <a:latin typeface="Consolas" panose="020B0609020204030204" pitchFamily="49" charset="0"/>
              </a:rPr>
              <a:t>(k</a:t>
            </a:r>
            <a:r>
              <a:rPr lang="zh-CN" altLang="en-US" sz="2400" dirty="0">
                <a:latin typeface="Consolas" panose="020B0609020204030204" pitchFamily="49" charset="0"/>
              </a:rPr>
              <a:t>只能为</a:t>
            </a:r>
            <a:r>
              <a:rPr lang="en-US" altLang="zh-CN" sz="2400" dirty="0">
                <a:latin typeface="Consolas" panose="020B0609020204030204" pitchFamily="49" charset="0"/>
              </a:rPr>
              <a:t>0</a:t>
            </a:r>
            <a:r>
              <a:rPr lang="zh-CN" altLang="en-US" sz="2400" dirty="0">
                <a:latin typeface="Consolas" panose="020B0609020204030204" pitchFamily="49" charset="0"/>
              </a:rPr>
              <a:t>、</a:t>
            </a:r>
            <a:r>
              <a:rPr lang="en-US" altLang="zh-CN" sz="2400" dirty="0">
                <a:latin typeface="Consolas" panose="020B0609020204030204" pitchFamily="49" charset="0"/>
              </a:rPr>
              <a:t>1)</a:t>
            </a:r>
          </a:p>
          <a:p>
            <a:pPr>
              <a:lnSpc>
                <a:spcPct val="150000"/>
              </a:lnSpc>
            </a:pPr>
            <a:r>
              <a:rPr lang="zh-CN" altLang="en-US" sz="2400" dirty="0">
                <a:latin typeface="Consolas" panose="020B0609020204030204" pitchFamily="49" charset="0"/>
              </a:rPr>
              <a:t>如果 </a:t>
            </a:r>
            <a:r>
              <a:rPr lang="en-US" altLang="zh-CN" sz="2400" dirty="0">
                <a:latin typeface="Consolas" panose="020B0609020204030204" pitchFamily="49" charset="0"/>
              </a:rPr>
              <a:t>k </a:t>
            </a:r>
            <a:r>
              <a:rPr lang="zh-CN" altLang="en-US" sz="2400" dirty="0">
                <a:latin typeface="Consolas" panose="020B0609020204030204" pitchFamily="49" charset="0"/>
              </a:rPr>
              <a:t>为 </a:t>
            </a:r>
            <a:r>
              <a:rPr lang="en-US" altLang="zh-CN" sz="2400" dirty="0">
                <a:latin typeface="Consolas" panose="020B0609020204030204" pitchFamily="49" charset="0"/>
              </a:rPr>
              <a:t>0</a:t>
            </a:r>
            <a:r>
              <a:rPr lang="zh-CN" altLang="en-US" sz="2400" dirty="0">
                <a:latin typeface="Consolas" panose="020B0609020204030204" pitchFamily="49" charset="0"/>
              </a:rPr>
              <a:t>，则输出 </a:t>
            </a:r>
            <a:r>
              <a:rPr lang="en-US" altLang="zh-CN" sz="2400" dirty="0">
                <a:latin typeface="Consolas" panose="020B0609020204030204" pitchFamily="49" charset="0"/>
              </a:rPr>
              <a:t>m </a:t>
            </a:r>
            <a:r>
              <a:rPr lang="zh-CN" altLang="en-US" sz="2400" dirty="0">
                <a:latin typeface="Consolas" panose="020B0609020204030204" pitchFamily="49" charset="0"/>
              </a:rPr>
              <a:t>但仅保留整数部分。</a:t>
            </a:r>
          </a:p>
          <a:p>
            <a:pPr>
              <a:lnSpc>
                <a:spcPct val="150000"/>
              </a:lnSpc>
            </a:pPr>
            <a:r>
              <a:rPr lang="zh-CN" altLang="en-US" sz="2400" dirty="0">
                <a:latin typeface="Consolas" panose="020B0609020204030204" pitchFamily="49" charset="0"/>
              </a:rPr>
              <a:t>如果 </a:t>
            </a:r>
            <a:r>
              <a:rPr lang="en-US" altLang="zh-CN" sz="2400" dirty="0">
                <a:latin typeface="Consolas" panose="020B0609020204030204" pitchFamily="49" charset="0"/>
              </a:rPr>
              <a:t>k </a:t>
            </a:r>
            <a:r>
              <a:rPr lang="zh-CN" altLang="en-US" sz="2400" dirty="0">
                <a:latin typeface="Consolas" panose="020B0609020204030204" pitchFamily="49" charset="0"/>
              </a:rPr>
              <a:t>为 </a:t>
            </a:r>
            <a:r>
              <a:rPr lang="en-US" altLang="zh-CN" sz="2400" dirty="0">
                <a:latin typeface="Consolas" panose="020B0609020204030204" pitchFamily="49" charset="0"/>
              </a:rPr>
              <a:t>1</a:t>
            </a:r>
            <a:r>
              <a:rPr lang="zh-CN" altLang="en-US" sz="2400" dirty="0">
                <a:latin typeface="Consolas" panose="020B0609020204030204" pitchFamily="49" charset="0"/>
              </a:rPr>
              <a:t>，则输出 </a:t>
            </a:r>
            <a:r>
              <a:rPr lang="en-US" altLang="zh-CN" sz="2400" dirty="0">
                <a:latin typeface="Consolas" panose="020B0609020204030204" pitchFamily="49" charset="0"/>
              </a:rPr>
              <a:t>m </a:t>
            </a:r>
            <a:r>
              <a:rPr lang="zh-CN" altLang="en-US" sz="2400" dirty="0">
                <a:latin typeface="Consolas" panose="020B0609020204030204" pitchFamily="49" charset="0"/>
              </a:rPr>
              <a:t>的平方。</a:t>
            </a:r>
            <a:endParaRPr lang="en-US" altLang="zh-CN" sz="2400" dirty="0">
              <a:latin typeface="Consolas" panose="020B0609020204030204" pitchFamily="49" charset="0"/>
            </a:endParaRPr>
          </a:p>
        </p:txBody>
      </p:sp>
      <p:sp>
        <p:nvSpPr>
          <p:cNvPr id="4" name="矩形 3"/>
          <p:cNvSpPr/>
          <p:nvPr/>
        </p:nvSpPr>
        <p:spPr>
          <a:xfrm>
            <a:off x="1295400" y="4648200"/>
            <a:ext cx="2590800" cy="1384995"/>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latin typeface="Consolas" panose="020B0609020204030204" pitchFamily="49" charset="0"/>
              </a:rPr>
              <a:t>输入：</a:t>
            </a:r>
            <a:r>
              <a:rPr lang="en-US" altLang="zh-CN" sz="2800" dirty="0">
                <a:latin typeface="Consolas" panose="020B0609020204030204" pitchFamily="49" charset="0"/>
              </a:rPr>
              <a:t>3.65 0</a:t>
            </a:r>
          </a:p>
          <a:p>
            <a:pPr>
              <a:lnSpc>
                <a:spcPct val="150000"/>
              </a:lnSpc>
            </a:pPr>
            <a:r>
              <a:rPr lang="zh-CN" altLang="en-US" sz="2800" dirty="0">
                <a:latin typeface="Consolas" panose="020B0609020204030204" pitchFamily="49" charset="0"/>
              </a:rPr>
              <a:t>输出：</a:t>
            </a:r>
            <a:r>
              <a:rPr lang="en-US" altLang="zh-CN" sz="2800" dirty="0">
                <a:latin typeface="Consolas" panose="020B0609020204030204" pitchFamily="49" charset="0"/>
              </a:rPr>
              <a:t>3</a:t>
            </a:r>
            <a:endParaRPr lang="zh-CN" altLang="en-US" sz="2800" dirty="0">
              <a:latin typeface="Consolas" panose="020B0609020204030204" pitchFamily="49" charset="0"/>
            </a:endParaRPr>
          </a:p>
        </p:txBody>
      </p:sp>
      <p:sp>
        <p:nvSpPr>
          <p:cNvPr id="5" name="矩形 4"/>
          <p:cNvSpPr/>
          <p:nvPr/>
        </p:nvSpPr>
        <p:spPr>
          <a:xfrm>
            <a:off x="4267200" y="4648200"/>
            <a:ext cx="2590800" cy="1384995"/>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latin typeface="Consolas" panose="020B0609020204030204" pitchFamily="49" charset="0"/>
              </a:rPr>
              <a:t>输入：</a:t>
            </a:r>
            <a:r>
              <a:rPr lang="en-US" altLang="zh-CN" sz="2800" dirty="0">
                <a:latin typeface="Consolas" panose="020B0609020204030204" pitchFamily="49" charset="0"/>
              </a:rPr>
              <a:t>3 1</a:t>
            </a:r>
          </a:p>
          <a:p>
            <a:pPr>
              <a:lnSpc>
                <a:spcPct val="150000"/>
              </a:lnSpc>
            </a:pPr>
            <a:r>
              <a:rPr lang="zh-CN" altLang="en-US" sz="2800" dirty="0">
                <a:latin typeface="Consolas" panose="020B0609020204030204" pitchFamily="49" charset="0"/>
              </a:rPr>
              <a:t>输出：</a:t>
            </a:r>
            <a:r>
              <a:rPr lang="en-US" altLang="zh-CN" sz="2800" dirty="0">
                <a:latin typeface="Consolas" panose="020B0609020204030204" pitchFamily="49" charset="0"/>
              </a:rPr>
              <a:t>9</a:t>
            </a:r>
            <a:endParaRPr lang="zh-CN" altLang="en-US" sz="2800" dirty="0">
              <a:latin typeface="Consolas" panose="020B0609020204030204" pitchFamily="49" charset="0"/>
            </a:endParaRPr>
          </a:p>
        </p:txBody>
      </p:sp>
      <p:sp>
        <p:nvSpPr>
          <p:cNvPr id="3" name="矩形 2"/>
          <p:cNvSpPr/>
          <p:nvPr/>
        </p:nvSpPr>
        <p:spPr>
          <a:xfrm>
            <a:off x="7391400" y="4648200"/>
            <a:ext cx="3581400" cy="1323439"/>
          </a:xfrm>
          <a:prstGeom prst="rect">
            <a:avLst/>
          </a:prstGeom>
          <a:solidFill>
            <a:schemeClr val="accent4">
              <a:lumMod val="20000"/>
              <a:lumOff val="80000"/>
            </a:schemeClr>
          </a:solidFill>
        </p:spPr>
        <p:txBody>
          <a:bodyPr wrap="square">
            <a:spAutoFit/>
          </a:bodyPr>
          <a:lstStyle/>
          <a:p>
            <a:r>
              <a:rPr lang="zh-CN" altLang="en-US" sz="2000" dirty="0">
                <a:latin typeface="Consolas" panose="020B0609020204030204" pitchFamily="49" charset="0"/>
              </a:rPr>
              <a:t>提示：</a:t>
            </a:r>
            <a:endParaRPr lang="en-US" altLang="zh-CN" sz="2000" dirty="0">
              <a:latin typeface="Consolas" panose="020B0609020204030204" pitchFamily="49" charset="0"/>
            </a:endParaRPr>
          </a:p>
          <a:p>
            <a:r>
              <a:rPr lang="zh-CN" altLang="en-US" sz="2000" dirty="0">
                <a:latin typeface="Consolas" panose="020B0609020204030204" pitchFamily="49" charset="0"/>
              </a:rPr>
              <a:t>强制类型转换</a:t>
            </a:r>
            <a:endParaRPr lang="en-US" altLang="zh-CN" sz="2000" dirty="0">
              <a:latin typeface="Consolas" panose="020B0609020204030204" pitchFamily="49" charset="0"/>
            </a:endParaRPr>
          </a:p>
          <a:p>
            <a:r>
              <a:rPr lang="en-US" altLang="zh-CN" sz="2000" dirty="0">
                <a:latin typeface="Consolas" panose="020B0609020204030204" pitchFamily="49" charset="0"/>
              </a:rPr>
              <a:t>float a = 3.14;</a:t>
            </a:r>
          </a:p>
          <a:p>
            <a:r>
              <a:rPr lang="en-US" altLang="zh-CN" sz="2000" dirty="0" err="1">
                <a:latin typeface="Consolas" panose="020B0609020204030204" pitchFamily="49" charset="0"/>
              </a:rPr>
              <a:t>int</a:t>
            </a:r>
            <a:r>
              <a:rPr lang="en-US" altLang="zh-CN" sz="2000" dirty="0">
                <a:latin typeface="Consolas" panose="020B0609020204030204" pitchFamily="49" charset="0"/>
              </a:rPr>
              <a:t> b = (</a:t>
            </a:r>
            <a:r>
              <a:rPr lang="en-US" altLang="zh-CN" sz="2000" dirty="0" err="1">
                <a:latin typeface="Consolas" panose="020B0609020204030204" pitchFamily="49" charset="0"/>
              </a:rPr>
              <a:t>int</a:t>
            </a:r>
            <a:r>
              <a:rPr lang="en-US" altLang="zh-CN" sz="2000" dirty="0">
                <a:latin typeface="Consolas" panose="020B0609020204030204" pitchFamily="49" charset="0"/>
              </a:rPr>
              <a:t>)a;</a:t>
            </a:r>
            <a:endParaRPr lang="zh-CN" altLang="en-US" sz="2000" dirty="0">
              <a:latin typeface="Consolas" panose="020B0609020204030204" pitchFamily="49" charset="0"/>
            </a:endParaRPr>
          </a:p>
        </p:txBody>
      </p:sp>
      <p:sp>
        <p:nvSpPr>
          <p:cNvPr id="7"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6" name="文本框 5">
            <a:extLst>
              <a:ext uri="{FF2B5EF4-FFF2-40B4-BE49-F238E27FC236}">
                <a16:creationId xmlns:a16="http://schemas.microsoft.com/office/drawing/2014/main" id="{1943B1B1-F543-6EF6-A0B4-CEE4F67E5778}"/>
              </a:ext>
            </a:extLst>
          </p:cNvPr>
          <p:cNvSpPr txBox="1"/>
          <p:nvPr/>
        </p:nvSpPr>
        <p:spPr>
          <a:xfrm>
            <a:off x="6324600" y="881390"/>
            <a:ext cx="2312672"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课堂练习 四</a:t>
            </a:r>
            <a:endParaRPr lang="zh-CN" altLang="en-US" sz="2800" dirty="0">
              <a:solidFill>
                <a:srgbClr val="C00000"/>
              </a:solidFill>
            </a:endParaRPr>
          </a:p>
        </p:txBody>
      </p:sp>
    </p:spTree>
    <p:extLst>
      <p:ext uri="{BB962C8B-B14F-4D97-AF65-F5344CB8AC3E}">
        <p14:creationId xmlns:p14="http://schemas.microsoft.com/office/powerpoint/2010/main" val="18343340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62000" y="1728993"/>
            <a:ext cx="10820400" cy="2862322"/>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latin typeface="Consolas" panose="020B0609020204030204" pitchFamily="49" charset="0"/>
              </a:rPr>
              <a:t>英文字母比较</a:t>
            </a:r>
            <a:r>
              <a:rPr lang="en-US" altLang="zh-CN" sz="2400" b="1" dirty="0">
                <a:latin typeface="Consolas" panose="020B0609020204030204" pitchFamily="49" charset="0"/>
              </a:rPr>
              <a:t>(P0012)</a:t>
            </a:r>
          </a:p>
          <a:p>
            <a:pPr>
              <a:lnSpc>
                <a:spcPct val="150000"/>
              </a:lnSpc>
            </a:pPr>
            <a:r>
              <a:rPr lang="zh-CN" altLang="en-US" sz="2400" dirty="0">
                <a:latin typeface="Consolas" panose="020B0609020204030204" pitchFamily="49" charset="0"/>
              </a:rPr>
              <a:t>任意给出两个英文字母，比较它们的大小，规定</a:t>
            </a:r>
            <a:r>
              <a:rPr lang="en-US" altLang="zh-CN" sz="2400" dirty="0">
                <a:latin typeface="Consolas" panose="020B0609020204030204" pitchFamily="49" charset="0"/>
              </a:rPr>
              <a:t>26</a:t>
            </a:r>
            <a:r>
              <a:rPr lang="zh-CN" altLang="en-US" sz="2400" dirty="0">
                <a:latin typeface="Consolas" panose="020B0609020204030204" pitchFamily="49" charset="0"/>
              </a:rPr>
              <a:t>个英文字母</a:t>
            </a:r>
            <a:r>
              <a:rPr lang="en-US" altLang="zh-CN" sz="2400" dirty="0">
                <a:latin typeface="Consolas" panose="020B0609020204030204" pitchFamily="49" charset="0"/>
              </a:rPr>
              <a:t>A, B, C ..... Z</a:t>
            </a:r>
            <a:r>
              <a:rPr lang="zh-CN" altLang="en-US" sz="2400" dirty="0">
                <a:latin typeface="Consolas" panose="020B0609020204030204" pitchFamily="49" charset="0"/>
              </a:rPr>
              <a:t>依次从小到大。</a:t>
            </a:r>
          </a:p>
          <a:p>
            <a:pPr>
              <a:lnSpc>
                <a:spcPct val="150000"/>
              </a:lnSpc>
            </a:pPr>
            <a:r>
              <a:rPr lang="zh-CN" altLang="en-US" sz="2400" b="1" dirty="0">
                <a:latin typeface="Consolas" panose="020B0609020204030204" pitchFamily="49" charset="0"/>
              </a:rPr>
              <a:t>输入格式：</a:t>
            </a:r>
            <a:r>
              <a:rPr lang="zh-CN" altLang="en-US" sz="2400" dirty="0">
                <a:latin typeface="Consolas" panose="020B0609020204030204" pitchFamily="49" charset="0"/>
              </a:rPr>
              <a:t>每行有两个字母，以空格隔开；</a:t>
            </a:r>
          </a:p>
          <a:p>
            <a:pPr>
              <a:lnSpc>
                <a:spcPct val="150000"/>
              </a:lnSpc>
            </a:pPr>
            <a:r>
              <a:rPr lang="zh-CN" altLang="en-US" sz="2400" b="1" dirty="0">
                <a:latin typeface="Consolas" panose="020B0609020204030204" pitchFamily="49" charset="0"/>
              </a:rPr>
              <a:t>输出格式：</a:t>
            </a:r>
            <a:r>
              <a:rPr lang="zh-CN" altLang="en-US" sz="2400" dirty="0">
                <a:latin typeface="Consolas" panose="020B0609020204030204" pitchFamily="49" charset="0"/>
              </a:rPr>
              <a:t>输出各组数据的比较结果</a:t>
            </a:r>
            <a:r>
              <a:rPr lang="en-US" altLang="zh-CN" sz="2400" dirty="0">
                <a:latin typeface="Consolas" panose="020B0609020204030204" pitchFamily="49" charset="0"/>
              </a:rPr>
              <a:t>; </a:t>
            </a:r>
            <a:r>
              <a:rPr lang="zh-CN" altLang="en-US" sz="2400" dirty="0">
                <a:latin typeface="Consolas" panose="020B0609020204030204" pitchFamily="49" charset="0"/>
              </a:rPr>
              <a:t>按照 </a:t>
            </a:r>
            <a:r>
              <a:rPr lang="en-US" altLang="zh-CN" sz="2400" dirty="0">
                <a:latin typeface="Consolas" panose="020B0609020204030204" pitchFamily="49" charset="0"/>
              </a:rPr>
              <a:t>A </a:t>
            </a:r>
            <a:r>
              <a:rPr lang="zh-CN" altLang="en-US" sz="2400" dirty="0">
                <a:latin typeface="Consolas" panose="020B0609020204030204" pitchFamily="49" charset="0"/>
              </a:rPr>
              <a:t>操作符</a:t>
            </a:r>
            <a:r>
              <a:rPr lang="en-US" altLang="zh-CN" sz="2400" dirty="0">
                <a:latin typeface="Consolas" panose="020B0609020204030204" pitchFamily="49" charset="0"/>
              </a:rPr>
              <a:t> B </a:t>
            </a:r>
            <a:r>
              <a:rPr lang="zh-CN" altLang="en-US" sz="2400" dirty="0">
                <a:latin typeface="Consolas" panose="020B0609020204030204" pitchFamily="49" charset="0"/>
              </a:rPr>
              <a:t>的样式输出</a:t>
            </a:r>
          </a:p>
        </p:txBody>
      </p:sp>
      <p:sp>
        <p:nvSpPr>
          <p:cNvPr id="4" name="矩形 3"/>
          <p:cNvSpPr/>
          <p:nvPr/>
        </p:nvSpPr>
        <p:spPr>
          <a:xfrm>
            <a:off x="2209800" y="5016547"/>
            <a:ext cx="2514600" cy="1314271"/>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latin typeface="Consolas" panose="020B0609020204030204" pitchFamily="49" charset="0"/>
              </a:rPr>
              <a:t>输入：</a:t>
            </a:r>
            <a:r>
              <a:rPr lang="en-US" altLang="zh-CN" sz="2800" dirty="0">
                <a:latin typeface="Consolas" panose="020B0609020204030204" pitchFamily="49" charset="0"/>
              </a:rPr>
              <a:t>A B</a:t>
            </a:r>
          </a:p>
          <a:p>
            <a:pPr>
              <a:lnSpc>
                <a:spcPct val="150000"/>
              </a:lnSpc>
            </a:pPr>
            <a:r>
              <a:rPr lang="zh-CN" altLang="en-US" sz="2800" dirty="0">
                <a:latin typeface="Consolas" panose="020B0609020204030204" pitchFamily="49" charset="0"/>
              </a:rPr>
              <a:t>输出：</a:t>
            </a:r>
            <a:r>
              <a:rPr lang="en-US" altLang="zh-CN" sz="2800" dirty="0">
                <a:latin typeface="Consolas" panose="020B0609020204030204" pitchFamily="49" charset="0"/>
              </a:rPr>
              <a:t>A &lt; B</a:t>
            </a:r>
            <a:endParaRPr lang="zh-CN" altLang="en-US" sz="2800" dirty="0">
              <a:latin typeface="Consolas" panose="020B0609020204030204" pitchFamily="49" charset="0"/>
            </a:endParaRPr>
          </a:p>
        </p:txBody>
      </p:sp>
      <p:sp>
        <p:nvSpPr>
          <p:cNvPr id="10" name="矩形 9"/>
          <p:cNvSpPr/>
          <p:nvPr/>
        </p:nvSpPr>
        <p:spPr>
          <a:xfrm>
            <a:off x="7480935" y="5017904"/>
            <a:ext cx="2590800" cy="1314271"/>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latin typeface="Consolas" panose="020B0609020204030204" pitchFamily="49" charset="0"/>
              </a:rPr>
              <a:t>输入：</a:t>
            </a:r>
            <a:r>
              <a:rPr lang="en-US" altLang="zh-CN" sz="2800" dirty="0">
                <a:latin typeface="Consolas" panose="020B0609020204030204" pitchFamily="49" charset="0"/>
              </a:rPr>
              <a:t>Z Z</a:t>
            </a:r>
          </a:p>
          <a:p>
            <a:pPr>
              <a:lnSpc>
                <a:spcPct val="150000"/>
              </a:lnSpc>
            </a:pPr>
            <a:r>
              <a:rPr lang="zh-CN" altLang="en-US" sz="2800" dirty="0">
                <a:latin typeface="Consolas" panose="020B0609020204030204" pitchFamily="49" charset="0"/>
              </a:rPr>
              <a:t>输出：</a:t>
            </a:r>
            <a:r>
              <a:rPr lang="en-US" altLang="zh-CN" sz="2800" dirty="0">
                <a:latin typeface="Consolas" panose="020B0609020204030204" pitchFamily="49" charset="0"/>
              </a:rPr>
              <a:t>Z = Z</a:t>
            </a:r>
            <a:endParaRPr lang="zh-CN" altLang="en-US" sz="2800" dirty="0">
              <a:latin typeface="Consolas" panose="020B0609020204030204" pitchFamily="49" charset="0"/>
            </a:endParaRPr>
          </a:p>
        </p:txBody>
      </p:sp>
      <p:sp>
        <p:nvSpPr>
          <p:cNvPr id="11"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2" name="文本框 1">
            <a:extLst>
              <a:ext uri="{FF2B5EF4-FFF2-40B4-BE49-F238E27FC236}">
                <a16:creationId xmlns:a16="http://schemas.microsoft.com/office/drawing/2014/main" id="{53F5599F-BC3B-385F-1359-F41C59E4C44B}"/>
              </a:ext>
            </a:extLst>
          </p:cNvPr>
          <p:cNvSpPr txBox="1"/>
          <p:nvPr/>
        </p:nvSpPr>
        <p:spPr>
          <a:xfrm>
            <a:off x="6351270" y="795149"/>
            <a:ext cx="2259330"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课堂练习 五</a:t>
            </a:r>
            <a:endParaRPr lang="zh-CN" altLang="en-US" sz="2800" dirty="0">
              <a:solidFill>
                <a:srgbClr val="C00000"/>
              </a:solidFill>
            </a:endParaRPr>
          </a:p>
        </p:txBody>
      </p:sp>
    </p:spTree>
    <p:extLst>
      <p:ext uri="{BB962C8B-B14F-4D97-AF65-F5344CB8AC3E}">
        <p14:creationId xmlns:p14="http://schemas.microsoft.com/office/powerpoint/2010/main" val="21146744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86000" y="1676400"/>
            <a:ext cx="7315200" cy="4154984"/>
          </a:xfrm>
          <a:prstGeom prst="rect">
            <a:avLst/>
          </a:prstGeom>
          <a:solidFill>
            <a:schemeClr val="accent4">
              <a:lumMod val="20000"/>
              <a:lumOff val="80000"/>
            </a:schemeClr>
          </a:solidFill>
        </p:spPr>
        <p:txBody>
          <a:bodyPr wrap="square">
            <a:spAutoFit/>
          </a:bodyPr>
          <a:lstStyle/>
          <a:p>
            <a:r>
              <a:rPr lang="en-US" altLang="zh-CN" sz="2400" dirty="0" err="1">
                <a:solidFill>
                  <a:srgbClr val="0033B3"/>
                </a:solidFill>
                <a:latin typeface="Consolas" panose="020B0609020204030204" pitchFamily="49" charset="0"/>
              </a:rPr>
              <a:t>int</a:t>
            </a:r>
            <a:r>
              <a:rPr lang="en-US" altLang="zh-CN" sz="2400" dirty="0">
                <a:solidFill>
                  <a:srgbClr val="0033B3"/>
                </a:solidFill>
                <a:latin typeface="Consolas" panose="020B0609020204030204" pitchFamily="49" charset="0"/>
              </a:rPr>
              <a:t> </a:t>
            </a:r>
            <a:r>
              <a:rPr lang="en-US" altLang="zh-CN" sz="2400" dirty="0">
                <a:solidFill>
                  <a:srgbClr val="00627A"/>
                </a:solidFill>
                <a:latin typeface="Consolas" panose="020B0609020204030204" pitchFamily="49" charset="0"/>
              </a:rPr>
              <a:t>main</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char </a:t>
            </a:r>
            <a:r>
              <a:rPr lang="en-US" altLang="zh-CN" sz="2400" dirty="0">
                <a:solidFill>
                  <a:srgbClr val="000000"/>
                </a:solidFill>
                <a:latin typeface="Consolas" panose="020B0609020204030204" pitchFamily="49" charset="0"/>
              </a:rPr>
              <a:t>x</a:t>
            </a:r>
            <a:r>
              <a:rPr lang="en-US" altLang="zh-CN" sz="2400" dirty="0">
                <a:solidFill>
                  <a:srgbClr val="080808"/>
                </a:solidFill>
                <a:latin typeface="Consolas" panose="020B0609020204030204" pitchFamily="49" charset="0"/>
              </a:rPr>
              <a:t>, </a:t>
            </a:r>
            <a:r>
              <a:rPr lang="en-US" altLang="zh-CN" sz="2400" dirty="0">
                <a:solidFill>
                  <a:srgbClr val="000000"/>
                </a:solidFill>
                <a:latin typeface="Consolas" panose="020B0609020204030204" pitchFamily="49" charset="0"/>
              </a:rPr>
              <a:t>y</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cin</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&gt;&gt; </a:t>
            </a:r>
            <a:r>
              <a:rPr lang="en-US" altLang="zh-CN" sz="2400" dirty="0">
                <a:solidFill>
                  <a:srgbClr val="000000"/>
                </a:solidFill>
                <a:latin typeface="Consolas" panose="020B0609020204030204" pitchFamily="49" charset="0"/>
              </a:rPr>
              <a:t>x </a:t>
            </a:r>
            <a:r>
              <a:rPr lang="en-US" altLang="zh-CN" sz="2400" dirty="0">
                <a:solidFill>
                  <a:srgbClr val="008080"/>
                </a:solidFill>
                <a:latin typeface="Consolas" panose="020B0609020204030204" pitchFamily="49" charset="0"/>
              </a:rPr>
              <a:t>&gt;&gt; </a:t>
            </a:r>
            <a:r>
              <a:rPr lang="en-US" altLang="zh-CN" sz="2400" dirty="0">
                <a:solidFill>
                  <a:srgbClr val="000000"/>
                </a:solidFill>
                <a:latin typeface="Consolas" panose="020B0609020204030204" pitchFamily="49" charset="0"/>
              </a:rPr>
              <a:t>y</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if </a:t>
            </a:r>
            <a:r>
              <a:rPr lang="en-US" altLang="zh-CN" sz="2400" dirty="0">
                <a:solidFill>
                  <a:srgbClr val="080808"/>
                </a:solidFill>
                <a:latin typeface="Consolas" panose="020B0609020204030204" pitchFamily="49" charset="0"/>
              </a:rPr>
              <a:t>(</a:t>
            </a:r>
            <a:r>
              <a:rPr lang="en-US" altLang="zh-CN" sz="2400" dirty="0">
                <a:solidFill>
                  <a:srgbClr val="000000"/>
                </a:solidFill>
                <a:latin typeface="Consolas" panose="020B0609020204030204" pitchFamily="49" charset="0"/>
              </a:rPr>
              <a:t>x </a:t>
            </a:r>
            <a:r>
              <a:rPr lang="en-US" altLang="zh-CN" sz="2400" dirty="0">
                <a:solidFill>
                  <a:srgbClr val="080808"/>
                </a:solidFill>
                <a:latin typeface="Consolas" panose="020B0609020204030204" pitchFamily="49" charset="0"/>
              </a:rPr>
              <a:t>&gt; </a:t>
            </a:r>
            <a:r>
              <a:rPr lang="en-US" altLang="zh-CN" sz="2400" dirty="0">
                <a:solidFill>
                  <a:srgbClr val="000000"/>
                </a:solidFill>
                <a:latin typeface="Consolas" panose="020B0609020204030204" pitchFamily="49" charset="0"/>
              </a:rPr>
              <a:t>y</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00000"/>
                </a:solidFill>
                <a:latin typeface="Consolas" panose="020B0609020204030204" pitchFamily="49" charset="0"/>
              </a:rPr>
              <a:t>x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"&gt;" </a:t>
            </a:r>
            <a:r>
              <a:rPr lang="en-US" altLang="zh-CN" sz="2400" dirty="0">
                <a:solidFill>
                  <a:srgbClr val="008080"/>
                </a:solidFill>
                <a:latin typeface="Consolas" panose="020B0609020204030204" pitchFamily="49" charset="0"/>
              </a:rPr>
              <a:t>&lt;&lt; </a:t>
            </a:r>
            <a:r>
              <a:rPr lang="en-US" altLang="zh-CN" sz="2400" dirty="0">
                <a:solidFill>
                  <a:srgbClr val="000000"/>
                </a:solidFill>
                <a:latin typeface="Consolas" panose="020B0609020204030204" pitchFamily="49" charset="0"/>
              </a:rPr>
              <a:t>y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a:t>
            </a:r>
            <a:r>
              <a:rPr lang="en-US" altLang="zh-CN" sz="2400" dirty="0">
                <a:solidFill>
                  <a:srgbClr val="0037A6"/>
                </a:solidFill>
                <a:latin typeface="Consolas" panose="020B0609020204030204" pitchFamily="49" charset="0"/>
              </a:rPr>
              <a:t>\n</a:t>
            </a:r>
            <a:r>
              <a:rPr lang="en-US" altLang="zh-CN" sz="2400" dirty="0">
                <a:solidFill>
                  <a:srgbClr val="067D17"/>
                </a:solidFill>
                <a:latin typeface="Consolas" panose="020B0609020204030204" pitchFamily="49" charset="0"/>
              </a:rPr>
              <a:t>"</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 </a:t>
            </a:r>
            <a:r>
              <a:rPr lang="en-US" altLang="zh-CN" sz="2400" dirty="0">
                <a:solidFill>
                  <a:srgbClr val="0033B3"/>
                </a:solidFill>
                <a:latin typeface="Consolas" panose="020B0609020204030204" pitchFamily="49" charset="0"/>
              </a:rPr>
              <a:t>else if </a:t>
            </a:r>
            <a:r>
              <a:rPr lang="en-US" altLang="zh-CN" sz="2400" dirty="0">
                <a:solidFill>
                  <a:srgbClr val="080808"/>
                </a:solidFill>
                <a:latin typeface="Consolas" panose="020B0609020204030204" pitchFamily="49" charset="0"/>
              </a:rPr>
              <a:t>(</a:t>
            </a:r>
            <a:r>
              <a:rPr lang="en-US" altLang="zh-CN" sz="2400" dirty="0">
                <a:solidFill>
                  <a:srgbClr val="000000"/>
                </a:solidFill>
                <a:latin typeface="Consolas" panose="020B0609020204030204" pitchFamily="49" charset="0"/>
              </a:rPr>
              <a:t>x </a:t>
            </a:r>
            <a:r>
              <a:rPr lang="en-US" altLang="zh-CN" sz="2400" dirty="0">
                <a:solidFill>
                  <a:srgbClr val="080808"/>
                </a:solidFill>
                <a:latin typeface="Consolas" panose="020B0609020204030204" pitchFamily="49" charset="0"/>
              </a:rPr>
              <a:t>&lt; </a:t>
            </a:r>
            <a:r>
              <a:rPr lang="en-US" altLang="zh-CN" sz="2400" dirty="0">
                <a:solidFill>
                  <a:srgbClr val="000000"/>
                </a:solidFill>
                <a:latin typeface="Consolas" panose="020B0609020204030204" pitchFamily="49" charset="0"/>
              </a:rPr>
              <a:t>y</a:t>
            </a: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00000"/>
                </a:solidFill>
                <a:latin typeface="Consolas" panose="020B0609020204030204" pitchFamily="49" charset="0"/>
              </a:rPr>
              <a:t>x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"&lt;" </a:t>
            </a:r>
            <a:r>
              <a:rPr lang="en-US" altLang="zh-CN" sz="2400" dirty="0">
                <a:solidFill>
                  <a:srgbClr val="008080"/>
                </a:solidFill>
                <a:latin typeface="Consolas" panose="020B0609020204030204" pitchFamily="49" charset="0"/>
              </a:rPr>
              <a:t>&lt;&lt; </a:t>
            </a:r>
            <a:r>
              <a:rPr lang="en-US" altLang="zh-CN" sz="2400" dirty="0">
                <a:solidFill>
                  <a:srgbClr val="000000"/>
                </a:solidFill>
                <a:latin typeface="Consolas" panose="020B0609020204030204" pitchFamily="49" charset="0"/>
              </a:rPr>
              <a:t>y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a:t>
            </a:r>
            <a:r>
              <a:rPr lang="en-US" altLang="zh-CN" sz="2400" dirty="0">
                <a:solidFill>
                  <a:srgbClr val="0037A6"/>
                </a:solidFill>
                <a:latin typeface="Consolas" panose="020B0609020204030204" pitchFamily="49" charset="0"/>
              </a:rPr>
              <a:t>\n</a:t>
            </a:r>
            <a:r>
              <a:rPr lang="en-US" altLang="zh-CN" sz="2400" dirty="0">
                <a:solidFill>
                  <a:srgbClr val="067D17"/>
                </a:solidFill>
                <a:latin typeface="Consolas" panose="020B0609020204030204" pitchFamily="49" charset="0"/>
              </a:rPr>
              <a:t>"</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 </a:t>
            </a:r>
            <a:r>
              <a:rPr lang="en-US" altLang="zh-CN" sz="2400" dirty="0">
                <a:solidFill>
                  <a:srgbClr val="0033B3"/>
                </a:solidFill>
                <a:latin typeface="Consolas" panose="020B0609020204030204" pitchFamily="49" charset="0"/>
              </a:rPr>
              <a:t>else </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00000"/>
                </a:solidFill>
                <a:latin typeface="Consolas" panose="020B0609020204030204" pitchFamily="49" charset="0"/>
              </a:rPr>
              <a:t>x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00000"/>
                </a:solidFill>
                <a:latin typeface="Consolas" panose="020B0609020204030204" pitchFamily="49" charset="0"/>
              </a:rPr>
              <a:t>y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a:t>
            </a:r>
            <a:r>
              <a:rPr lang="en-US" altLang="zh-CN" sz="2400" dirty="0">
                <a:solidFill>
                  <a:srgbClr val="0037A6"/>
                </a:solidFill>
                <a:latin typeface="Consolas" panose="020B0609020204030204" pitchFamily="49" charset="0"/>
              </a:rPr>
              <a:t>\n</a:t>
            </a:r>
            <a:r>
              <a:rPr lang="en-US" altLang="zh-CN" sz="2400" dirty="0">
                <a:solidFill>
                  <a:srgbClr val="067D17"/>
                </a:solidFill>
                <a:latin typeface="Consolas" panose="020B0609020204030204" pitchFamily="49" charset="0"/>
              </a:rPr>
              <a:t>"</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a:t>
            </a:r>
          </a:p>
        </p:txBody>
      </p:sp>
      <p:sp>
        <p:nvSpPr>
          <p:cNvPr id="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Tree>
    <p:extLst>
      <p:ext uri="{BB962C8B-B14F-4D97-AF65-F5344CB8AC3E}">
        <p14:creationId xmlns:p14="http://schemas.microsoft.com/office/powerpoint/2010/main" val="20575435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4400" y="1493692"/>
            <a:ext cx="10439400" cy="3448060"/>
          </a:xfrm>
          <a:prstGeom prst="rect">
            <a:avLst/>
          </a:prstGeom>
          <a:solidFill>
            <a:schemeClr val="accent5">
              <a:lumMod val="20000"/>
              <a:lumOff val="80000"/>
            </a:schemeClr>
          </a:solidFill>
        </p:spPr>
        <p:txBody>
          <a:bodyPr wrap="square">
            <a:spAutoFit/>
          </a:bodyPr>
          <a:lstStyle/>
          <a:p>
            <a:pPr>
              <a:lnSpc>
                <a:spcPct val="150000"/>
              </a:lnSpc>
            </a:pPr>
            <a:r>
              <a:rPr lang="zh-CN" altLang="en-US" sz="2800" b="1" dirty="0">
                <a:latin typeface="Consolas" panose="020B0609020204030204" pitchFamily="49" charset="0"/>
              </a:rPr>
              <a:t>水仙花数</a:t>
            </a:r>
            <a:r>
              <a:rPr lang="en-US" altLang="zh-CN" sz="2800" b="1" dirty="0">
                <a:latin typeface="Consolas" panose="020B0609020204030204" pitchFamily="49" charset="0"/>
              </a:rPr>
              <a:t>(P0013)</a:t>
            </a:r>
          </a:p>
          <a:p>
            <a:pPr>
              <a:lnSpc>
                <a:spcPct val="150000"/>
              </a:lnSpc>
            </a:pPr>
            <a:r>
              <a:rPr lang="zh-CN" altLang="en-US" sz="2400" dirty="0">
                <a:latin typeface="Consolas" panose="020B0609020204030204" pitchFamily="49" charset="0"/>
              </a:rPr>
              <a:t>判断一个三位数是否为水仙花数，所谓“水仙花数”是指一个三位数，其各位数字立方和等于该数本身。立方是指</a:t>
            </a:r>
            <a:r>
              <a:rPr lang="en-US" altLang="zh-CN" sz="2400" dirty="0">
                <a:latin typeface="Consolas" panose="020B0609020204030204" pitchFamily="49" charset="0"/>
              </a:rPr>
              <a:t>3</a:t>
            </a:r>
            <a:r>
              <a:rPr lang="zh-CN" altLang="en-US" sz="2400" dirty="0">
                <a:latin typeface="Consolas" panose="020B0609020204030204" pitchFamily="49" charset="0"/>
              </a:rPr>
              <a:t>次方，就是把一个数乘</a:t>
            </a:r>
            <a:r>
              <a:rPr lang="en-US" altLang="zh-CN" sz="2400" dirty="0">
                <a:latin typeface="Consolas" panose="020B0609020204030204" pitchFamily="49" charset="0"/>
              </a:rPr>
              <a:t>3</a:t>
            </a:r>
            <a:r>
              <a:rPr lang="zh-CN" altLang="en-US" sz="2400" dirty="0">
                <a:latin typeface="Consolas" panose="020B0609020204030204" pitchFamily="49" charset="0"/>
              </a:rPr>
              <a:t>遍。假如：</a:t>
            </a:r>
            <a:r>
              <a:rPr lang="en-US" altLang="zh-CN" sz="2400" dirty="0">
                <a:latin typeface="Consolas" panose="020B0609020204030204" pitchFamily="49" charset="0"/>
              </a:rPr>
              <a:t>153</a:t>
            </a:r>
            <a:r>
              <a:rPr lang="zh-CN" altLang="en-US" sz="2400" dirty="0">
                <a:latin typeface="Consolas" panose="020B0609020204030204" pitchFamily="49" charset="0"/>
              </a:rPr>
              <a:t>是一个“水仙花数”，因为</a:t>
            </a:r>
            <a:r>
              <a:rPr lang="en-US" altLang="zh-CN" sz="2400" dirty="0">
                <a:latin typeface="Consolas" panose="020B0609020204030204" pitchFamily="49" charset="0"/>
              </a:rPr>
              <a:t>153=13+53+33=1*1*1+5*5*5+3*3*3</a:t>
            </a:r>
            <a:r>
              <a:rPr lang="zh-CN" altLang="en-US" sz="2400" dirty="0">
                <a:latin typeface="Consolas" panose="020B0609020204030204" pitchFamily="49" charset="0"/>
              </a:rPr>
              <a:t>。</a:t>
            </a:r>
          </a:p>
          <a:p>
            <a:pPr>
              <a:lnSpc>
                <a:spcPct val="150000"/>
              </a:lnSpc>
            </a:pPr>
            <a:r>
              <a:rPr lang="zh-CN" altLang="en-US" sz="2400" b="1" dirty="0">
                <a:latin typeface="Consolas" panose="020B0609020204030204" pitchFamily="49" charset="0"/>
              </a:rPr>
              <a:t>输入格式：</a:t>
            </a:r>
            <a:r>
              <a:rPr lang="zh-CN" altLang="en-US" sz="2400" dirty="0">
                <a:latin typeface="Consolas" panose="020B0609020204030204" pitchFamily="49" charset="0"/>
              </a:rPr>
              <a:t>一行一个整数</a:t>
            </a:r>
            <a:r>
              <a:rPr lang="en-US" altLang="zh-CN" sz="2400" dirty="0" err="1">
                <a:latin typeface="Consolas" panose="020B0609020204030204" pitchFamily="49" charset="0"/>
              </a:rPr>
              <a:t>num</a:t>
            </a:r>
            <a:r>
              <a:rPr lang="zh-CN" altLang="en-US" sz="2400" dirty="0">
                <a:latin typeface="Consolas" panose="020B0609020204030204" pitchFamily="49" charset="0"/>
              </a:rPr>
              <a:t>，</a:t>
            </a:r>
            <a:r>
              <a:rPr lang="en-US" altLang="zh-CN" sz="2400" dirty="0">
                <a:latin typeface="Consolas" panose="020B0609020204030204" pitchFamily="49" charset="0"/>
              </a:rPr>
              <a:t>99 &lt; </a:t>
            </a:r>
            <a:r>
              <a:rPr lang="en-US" altLang="zh-CN" sz="2400" dirty="0" err="1">
                <a:latin typeface="Consolas" panose="020B0609020204030204" pitchFamily="49" charset="0"/>
              </a:rPr>
              <a:t>num</a:t>
            </a:r>
            <a:r>
              <a:rPr lang="en-US" altLang="zh-CN" sz="2400" dirty="0">
                <a:latin typeface="Consolas" panose="020B0609020204030204" pitchFamily="49" charset="0"/>
              </a:rPr>
              <a:t> &lt; 1000</a:t>
            </a:r>
            <a:r>
              <a:rPr lang="zh-CN" altLang="en-US" sz="2400" dirty="0">
                <a:latin typeface="Consolas" panose="020B0609020204030204" pitchFamily="49" charset="0"/>
              </a:rPr>
              <a:t>。</a:t>
            </a:r>
          </a:p>
          <a:p>
            <a:pPr>
              <a:lnSpc>
                <a:spcPct val="150000"/>
              </a:lnSpc>
            </a:pPr>
            <a:r>
              <a:rPr lang="zh-CN" altLang="en-US" sz="2400" b="1" dirty="0">
                <a:latin typeface="Consolas" panose="020B0609020204030204" pitchFamily="49" charset="0"/>
              </a:rPr>
              <a:t>输出格式：</a:t>
            </a:r>
            <a:r>
              <a:rPr lang="zh-CN" altLang="en-US" sz="2400" dirty="0">
                <a:latin typeface="Consolas" panose="020B0609020204030204" pitchFamily="49" charset="0"/>
              </a:rPr>
              <a:t>满足水仙花数格式的输出</a:t>
            </a:r>
            <a:r>
              <a:rPr lang="en-US" altLang="zh-CN" sz="2400" dirty="0">
                <a:latin typeface="Consolas" panose="020B0609020204030204" pitchFamily="49" charset="0"/>
              </a:rPr>
              <a:t>Yes,</a:t>
            </a:r>
            <a:r>
              <a:rPr lang="zh-CN" altLang="en-US" sz="2400" dirty="0">
                <a:latin typeface="Consolas" panose="020B0609020204030204" pitchFamily="49" charset="0"/>
              </a:rPr>
              <a:t>否则输出</a:t>
            </a:r>
            <a:r>
              <a:rPr lang="en-US" altLang="zh-CN" sz="2400" dirty="0">
                <a:latin typeface="Consolas" panose="020B0609020204030204" pitchFamily="49" charset="0"/>
              </a:rPr>
              <a:t>No</a:t>
            </a:r>
            <a:r>
              <a:rPr lang="zh-CN" altLang="en-US" sz="2400" dirty="0">
                <a:latin typeface="Consolas" panose="020B0609020204030204" pitchFamily="49" charset="0"/>
              </a:rPr>
              <a:t>。</a:t>
            </a:r>
            <a:endParaRPr lang="en-US" altLang="zh-CN" sz="2400" dirty="0">
              <a:latin typeface="Consolas" panose="020B0609020204030204" pitchFamily="49" charset="0"/>
            </a:endParaRPr>
          </a:p>
        </p:txBody>
      </p:sp>
      <p:sp>
        <p:nvSpPr>
          <p:cNvPr id="6"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4" name="文本框 3">
            <a:extLst>
              <a:ext uri="{FF2B5EF4-FFF2-40B4-BE49-F238E27FC236}">
                <a16:creationId xmlns:a16="http://schemas.microsoft.com/office/drawing/2014/main" id="{BEB9FFB7-246D-F65F-AF5F-7007A1E0CC1C}"/>
              </a:ext>
            </a:extLst>
          </p:cNvPr>
          <p:cNvSpPr txBox="1"/>
          <p:nvPr/>
        </p:nvSpPr>
        <p:spPr>
          <a:xfrm>
            <a:off x="6477000" y="762000"/>
            <a:ext cx="2259330"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课堂练习 六</a:t>
            </a:r>
            <a:endParaRPr lang="zh-CN" altLang="en-US" sz="2800" dirty="0">
              <a:solidFill>
                <a:srgbClr val="C00000"/>
              </a:solidFill>
            </a:endParaRPr>
          </a:p>
        </p:txBody>
      </p:sp>
      <p:sp>
        <p:nvSpPr>
          <p:cNvPr id="7" name="文本框 6">
            <a:extLst>
              <a:ext uri="{FF2B5EF4-FFF2-40B4-BE49-F238E27FC236}">
                <a16:creationId xmlns:a16="http://schemas.microsoft.com/office/drawing/2014/main" id="{DCC551B8-BC1F-C83F-FE9F-553339BBDAD0}"/>
              </a:ext>
            </a:extLst>
          </p:cNvPr>
          <p:cNvSpPr txBox="1"/>
          <p:nvPr/>
        </p:nvSpPr>
        <p:spPr>
          <a:xfrm>
            <a:off x="3276600" y="5105400"/>
            <a:ext cx="5257800" cy="1139736"/>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输入用例：</a:t>
            </a:r>
            <a:r>
              <a:rPr lang="en-US" altLang="zh-CN" sz="2400" dirty="0">
                <a:latin typeface="Consolas" panose="020B0609020204030204" pitchFamily="49" charset="0"/>
              </a:rPr>
              <a:t>153    </a:t>
            </a:r>
            <a:r>
              <a:rPr lang="zh-CN" altLang="en-US" sz="2400" dirty="0">
                <a:latin typeface="Consolas" panose="020B0609020204030204" pitchFamily="49" charset="0"/>
              </a:rPr>
              <a:t>输出用例：</a:t>
            </a:r>
            <a:r>
              <a:rPr lang="en-US" altLang="zh-CN" sz="2400" dirty="0">
                <a:latin typeface="Consolas" panose="020B0609020204030204" pitchFamily="49" charset="0"/>
              </a:rPr>
              <a:t>Yes</a:t>
            </a:r>
          </a:p>
          <a:p>
            <a:pPr>
              <a:lnSpc>
                <a:spcPct val="150000"/>
              </a:lnSpc>
            </a:pPr>
            <a:r>
              <a:rPr lang="zh-CN" altLang="en-US" sz="2400" dirty="0">
                <a:latin typeface="Consolas" panose="020B0609020204030204" pitchFamily="49" charset="0"/>
              </a:rPr>
              <a:t>输入用例：</a:t>
            </a:r>
            <a:r>
              <a:rPr lang="en-US" altLang="zh-CN" sz="2400" dirty="0">
                <a:latin typeface="Consolas" panose="020B0609020204030204" pitchFamily="49" charset="0"/>
              </a:rPr>
              <a:t>200    </a:t>
            </a:r>
            <a:r>
              <a:rPr lang="zh-CN" altLang="en-US" sz="2400" dirty="0">
                <a:latin typeface="Consolas" panose="020B0609020204030204" pitchFamily="49" charset="0"/>
              </a:rPr>
              <a:t>输出用例：</a:t>
            </a:r>
            <a:r>
              <a:rPr lang="en-US" altLang="zh-CN" sz="2400" dirty="0">
                <a:latin typeface="Consolas" panose="020B0609020204030204" pitchFamily="49" charset="0"/>
              </a:rPr>
              <a:t>No</a:t>
            </a:r>
          </a:p>
        </p:txBody>
      </p:sp>
    </p:spTree>
    <p:extLst>
      <p:ext uri="{BB962C8B-B14F-4D97-AF65-F5344CB8AC3E}">
        <p14:creationId xmlns:p14="http://schemas.microsoft.com/office/powerpoint/2010/main" val="9399628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8" name="textbox 1508"/>
          <p:cNvSpPr/>
          <p:nvPr/>
        </p:nvSpPr>
        <p:spPr>
          <a:xfrm>
            <a:off x="1828800" y="1600200"/>
            <a:ext cx="8046730" cy="461644"/>
          </a:xfrm>
          <a:prstGeom prst="rect">
            <a:avLst/>
          </a:prstGeom>
          <a:solidFill>
            <a:srgbClr val="DAE3F3"/>
          </a:solidFill>
        </p:spPr>
        <p:txBody>
          <a:bodyPr vert="horz" wrap="square" lIns="0" tIns="0" rIns="0" bIns="0"/>
          <a:lstStyle/>
          <a:p>
            <a:pPr algn="l" rtl="0" eaLnBrk="0">
              <a:lnSpc>
                <a:spcPct val="106000"/>
              </a:lnSpc>
            </a:pPr>
            <a:endParaRPr lang="en-US" altLang="en-US" sz="500" dirty="0">
              <a:latin typeface="Consolas" panose="020B0609020204030204" pitchFamily="49" charset="0"/>
            </a:endParaRPr>
          </a:p>
          <a:p>
            <a:pPr marL="92075" algn="l" rtl="0" eaLnBrk="0">
              <a:lnSpc>
                <a:spcPct val="94000"/>
              </a:lnSpc>
              <a:spcBef>
                <a:spcPts val="5"/>
              </a:spcBef>
            </a:pPr>
            <a:r>
              <a:rPr lang="en-US" sz="2300" kern="0" spc="1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1. </a:t>
            </a:r>
            <a:r>
              <a:rPr sz="2300" kern="0" spc="1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将这个整数的每一位拆分开来分别保存在三个</a:t>
            </a:r>
            <a:r>
              <a:rPr sz="2300" kern="0" spc="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变量当中</a:t>
            </a:r>
            <a:r>
              <a:rPr sz="2300" kern="0" spc="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
        <p:nvSpPr>
          <p:cNvPr id="1510" name="textbox 1510"/>
          <p:cNvSpPr/>
          <p:nvPr/>
        </p:nvSpPr>
        <p:spPr>
          <a:xfrm>
            <a:off x="1828800" y="2322989"/>
            <a:ext cx="8046730" cy="461644"/>
          </a:xfrm>
          <a:prstGeom prst="rect">
            <a:avLst/>
          </a:prstGeom>
          <a:solidFill>
            <a:srgbClr val="E2F0D9"/>
          </a:solidFill>
        </p:spPr>
        <p:txBody>
          <a:bodyPr vert="horz" wrap="square" lIns="0" tIns="0" rIns="0" bIns="0"/>
          <a:lstStyle/>
          <a:p>
            <a:pPr algn="l" rtl="0" eaLnBrk="0">
              <a:lnSpc>
                <a:spcPct val="100000"/>
              </a:lnSpc>
            </a:pPr>
            <a:endParaRPr lang="en-US" altLang="en-US" sz="500" dirty="0">
              <a:latin typeface="Consolas" panose="020B0609020204030204" pitchFamily="49" charset="0"/>
            </a:endParaRPr>
          </a:p>
          <a:p>
            <a:pPr marL="92075" algn="l" rtl="0" eaLnBrk="0">
              <a:lnSpc>
                <a:spcPct val="95000"/>
              </a:lnSpc>
              <a:spcBef>
                <a:spcPts val="5"/>
              </a:spcBef>
            </a:pPr>
            <a:r>
              <a:rPr lang="en-US" sz="2300" kern="0" spc="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2. </a:t>
            </a:r>
            <a:r>
              <a:rPr sz="2300" kern="0" spc="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将分离出的每一个数进行立方操作</a:t>
            </a:r>
            <a:r>
              <a:rPr sz="2300" kern="0" spc="-1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
        <p:nvSpPr>
          <p:cNvPr id="1512" name="textbox 1512"/>
          <p:cNvSpPr/>
          <p:nvPr/>
        </p:nvSpPr>
        <p:spPr>
          <a:xfrm>
            <a:off x="1828800" y="3045778"/>
            <a:ext cx="8046730" cy="461644"/>
          </a:xfrm>
          <a:prstGeom prst="rect">
            <a:avLst/>
          </a:prstGeom>
          <a:solidFill>
            <a:srgbClr val="FFF2CC"/>
          </a:solidFill>
        </p:spPr>
        <p:txBody>
          <a:bodyPr vert="horz" wrap="square" lIns="0" tIns="0" rIns="0" bIns="0"/>
          <a:lstStyle/>
          <a:p>
            <a:pPr algn="l" rtl="0" eaLnBrk="0">
              <a:lnSpc>
                <a:spcPct val="123000"/>
              </a:lnSpc>
            </a:pPr>
            <a:endParaRPr lang="en-US" altLang="en-US" sz="400" dirty="0">
              <a:latin typeface="Consolas" panose="020B0609020204030204" pitchFamily="49" charset="0"/>
            </a:endParaRPr>
          </a:p>
          <a:p>
            <a:pPr marL="95885" rtl="0" eaLnBrk="0">
              <a:lnSpc>
                <a:spcPct val="95000"/>
              </a:lnSpc>
              <a:spcBef>
                <a:spcPts val="0"/>
              </a:spcBef>
            </a:pPr>
            <a:r>
              <a:rPr lang="en-US" sz="2300" kern="0" spc="-5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3. </a:t>
            </a:r>
            <a:r>
              <a:rPr sz="2300" kern="0" spc="-5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计算立方和并进行比较</a:t>
            </a:r>
            <a:r>
              <a:rPr sz="2300" kern="0" spc="-6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
        <p:nvSpPr>
          <p:cNvPr id="2" name="Rectangle 1"/>
          <p:cNvSpPr>
            <a:spLocks noChangeArrowheads="1"/>
          </p:cNvSpPr>
          <p:nvPr/>
        </p:nvSpPr>
        <p:spPr bwMode="auto">
          <a:xfrm>
            <a:off x="1965524" y="3928165"/>
            <a:ext cx="7773282" cy="2247731"/>
          </a:xfrm>
          <a:prstGeom prst="rect">
            <a:avLst/>
          </a:prstGeom>
          <a:solidFill>
            <a:srgbClr val="DAE3F3"/>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altLang="en-US" sz="2400" dirty="0">
                <a:latin typeface="Consolas" panose="020B0609020204030204" pitchFamily="49" charset="0"/>
              </a:rPr>
              <a:t>第一步</a:t>
            </a:r>
            <a:r>
              <a:rPr kumimoji="0" lang="en-US" altLang="zh-CN" sz="2400" b="0" i="0" u="none" strike="noStrike" cap="none" normalizeH="0" baseline="0" dirty="0">
                <a:ln>
                  <a:noFill/>
                </a:ln>
                <a:solidFill>
                  <a:schemeClr val="tx1"/>
                </a:solidFill>
                <a:effectLst/>
                <a:latin typeface="Consolas" panose="020B0609020204030204" pitchFamily="49" charset="0"/>
              </a:rPr>
              <a:t>.</a:t>
            </a:r>
            <a:r>
              <a:rPr kumimoji="0" lang="zh-CN" altLang="zh-CN" sz="2400" b="0" i="0" u="none" strike="noStrike" cap="none" normalizeH="0" baseline="0" dirty="0">
                <a:ln>
                  <a:noFill/>
                </a:ln>
                <a:solidFill>
                  <a:schemeClr val="tx1"/>
                </a:solidFill>
                <a:effectLst/>
                <a:latin typeface="Consolas" panose="020B0609020204030204" pitchFamily="49" charset="0"/>
              </a:rPr>
              <a:t>我们用 </a:t>
            </a:r>
            <a:r>
              <a:rPr kumimoji="0" lang="zh-CN" altLang="zh-CN" sz="2400" b="1" i="0" u="none" strike="noStrike" cap="none" normalizeH="0" baseline="0" dirty="0">
                <a:ln>
                  <a:noFill/>
                </a:ln>
                <a:solidFill>
                  <a:schemeClr val="tx1"/>
                </a:solidFill>
                <a:effectLst/>
                <a:latin typeface="Consolas" panose="020B0609020204030204" pitchFamily="49" charset="0"/>
              </a:rPr>
              <a:t>整数除法和取模运算</a:t>
            </a:r>
            <a:r>
              <a:rPr kumimoji="0" lang="zh-CN" altLang="zh-CN" sz="2400" b="0" i="0" u="none" strike="noStrike" cap="none" normalizeH="0" baseline="0" dirty="0">
                <a:ln>
                  <a:noFill/>
                </a:ln>
                <a:solidFill>
                  <a:schemeClr val="tx1"/>
                </a:solidFill>
                <a:effectLst/>
                <a:latin typeface="Consolas" panose="020B0609020204030204" pitchFamily="49" charset="0"/>
              </a:rPr>
              <a:t> 来完成数位拆分：</a:t>
            </a:r>
            <a:endParaRPr kumimoji="0" lang="en-US" altLang="zh-CN" sz="2400" b="0" i="0" u="none" strike="noStrike" cap="none" normalizeH="0" baseline="0" dirty="0">
              <a:ln>
                <a:noFill/>
              </a:ln>
              <a:solidFill>
                <a:schemeClr val="tx1"/>
              </a:solidFill>
              <a:effectLst/>
              <a:latin typeface="Consolas" panose="020B0609020204030204" pitchFamily="49" charset="0"/>
            </a:endParaRPr>
          </a:p>
          <a:p>
            <a:pPr eaLnBrk="0" fontAlgn="base" hangingPunct="0">
              <a:lnSpc>
                <a:spcPct val="150000"/>
              </a:lnSpc>
              <a:spcBef>
                <a:spcPct val="0"/>
              </a:spcBef>
              <a:spcAft>
                <a:spcPct val="0"/>
              </a:spcAft>
            </a:pPr>
            <a:r>
              <a:rPr lang="en-US" altLang="zh-CN" sz="2400" dirty="0" err="1">
                <a:solidFill>
                  <a:srgbClr val="0033B3"/>
                </a:solidFill>
                <a:latin typeface="Consolas" panose="020B0609020204030204" pitchFamily="49" charset="0"/>
              </a:rPr>
              <a:t>int</a:t>
            </a:r>
            <a:r>
              <a:rPr lang="en-US" altLang="zh-CN" sz="2400" dirty="0">
                <a:solidFill>
                  <a:srgbClr val="0033B3"/>
                </a:solidFill>
                <a:latin typeface="Consolas" panose="020B0609020204030204" pitchFamily="49" charset="0"/>
              </a:rPr>
              <a:t> </a:t>
            </a:r>
            <a:r>
              <a:rPr lang="en-US" altLang="zh-CN" sz="2400" dirty="0">
                <a:solidFill>
                  <a:srgbClr val="000000"/>
                </a:solidFill>
                <a:latin typeface="Consolas" panose="020B0609020204030204" pitchFamily="49" charset="0"/>
              </a:rPr>
              <a:t>a </a:t>
            </a:r>
            <a:r>
              <a:rPr lang="en-US" altLang="zh-CN" sz="2400" dirty="0">
                <a:solidFill>
                  <a:srgbClr val="080808"/>
                </a:solidFill>
                <a:latin typeface="Consolas" panose="020B0609020204030204" pitchFamily="49" charset="0"/>
              </a:rPr>
              <a:t>= </a:t>
            </a:r>
            <a:r>
              <a:rPr lang="en-US" altLang="zh-CN" sz="2400" dirty="0" err="1">
                <a:solidFill>
                  <a:srgbClr val="080808"/>
                </a:solidFill>
                <a:latin typeface="Consolas" panose="020B0609020204030204" pitchFamily="49" charset="0"/>
              </a:rPr>
              <a:t>num</a:t>
            </a:r>
            <a:r>
              <a:rPr lang="en-US" altLang="zh-CN" sz="2400" dirty="0">
                <a:solidFill>
                  <a:srgbClr val="080808"/>
                </a:solidFill>
                <a:latin typeface="Consolas" panose="020B0609020204030204" pitchFamily="49" charset="0"/>
              </a:rPr>
              <a:t> / </a:t>
            </a:r>
            <a:r>
              <a:rPr lang="en-US" altLang="zh-CN" sz="2400" dirty="0">
                <a:solidFill>
                  <a:srgbClr val="1750EB"/>
                </a:solidFill>
                <a:latin typeface="Consolas" panose="020B0609020204030204" pitchFamily="49" charset="0"/>
              </a:rPr>
              <a:t>100</a:t>
            </a:r>
            <a:r>
              <a:rPr lang="en-US" altLang="zh-CN" sz="2400" dirty="0">
                <a:solidFill>
                  <a:srgbClr val="080808"/>
                </a:solidFill>
                <a:latin typeface="Consolas" panose="020B0609020204030204" pitchFamily="49" charset="0"/>
              </a:rPr>
              <a:t>;          </a:t>
            </a:r>
            <a:r>
              <a:rPr lang="en-US" altLang="zh-CN" sz="2400" i="1" dirty="0">
                <a:solidFill>
                  <a:srgbClr val="8C8C8C"/>
                </a:solidFill>
                <a:latin typeface="Consolas" panose="020B0609020204030204" pitchFamily="49" charset="0"/>
              </a:rPr>
              <a:t>// </a:t>
            </a:r>
            <a:r>
              <a:rPr lang="zh-CN" altLang="en-US" sz="2400" i="1" dirty="0">
                <a:solidFill>
                  <a:srgbClr val="8C8C8C"/>
                </a:solidFill>
                <a:latin typeface="Consolas" panose="020B0609020204030204" pitchFamily="49" charset="0"/>
              </a:rPr>
              <a:t>百位</a:t>
            </a:r>
            <a:endParaRPr lang="en-US" altLang="zh-CN" sz="2400" i="1" dirty="0">
              <a:solidFill>
                <a:srgbClr val="8C8C8C"/>
              </a:solidFill>
              <a:latin typeface="Consolas" panose="020B0609020204030204" pitchFamily="49" charset="0"/>
            </a:endParaRPr>
          </a:p>
          <a:p>
            <a:pPr eaLnBrk="0" fontAlgn="base" hangingPunct="0">
              <a:lnSpc>
                <a:spcPct val="150000"/>
              </a:lnSpc>
              <a:spcBef>
                <a:spcPct val="0"/>
              </a:spcBef>
              <a:spcAft>
                <a:spcPct val="0"/>
              </a:spcAft>
            </a:pPr>
            <a:r>
              <a:rPr lang="en-US" altLang="zh-CN" sz="2400" dirty="0">
                <a:solidFill>
                  <a:srgbClr val="0033B3"/>
                </a:solidFill>
                <a:latin typeface="Consolas" panose="020B0609020204030204" pitchFamily="49" charset="0"/>
              </a:rPr>
              <a:t>int </a:t>
            </a:r>
            <a:r>
              <a:rPr lang="en-US" altLang="zh-CN" sz="2400" dirty="0">
                <a:solidFill>
                  <a:srgbClr val="000000"/>
                </a:solidFill>
                <a:latin typeface="Consolas" panose="020B0609020204030204" pitchFamily="49" charset="0"/>
              </a:rPr>
              <a:t>b </a:t>
            </a:r>
            <a:r>
              <a:rPr lang="en-US" altLang="zh-CN" sz="2400" dirty="0">
                <a:solidFill>
                  <a:srgbClr val="080808"/>
                </a:solidFill>
                <a:latin typeface="Consolas" panose="020B0609020204030204" pitchFamily="49" charset="0"/>
              </a:rPr>
              <a:t>= (num / </a:t>
            </a:r>
            <a:r>
              <a:rPr lang="en-US" altLang="zh-CN" sz="2400" dirty="0">
                <a:solidFill>
                  <a:srgbClr val="1750EB"/>
                </a:solidFill>
                <a:latin typeface="Consolas" panose="020B0609020204030204" pitchFamily="49" charset="0"/>
              </a:rPr>
              <a:t>10</a:t>
            </a:r>
            <a:r>
              <a:rPr lang="en-US" altLang="zh-CN" sz="2400" dirty="0">
                <a:solidFill>
                  <a:srgbClr val="080808"/>
                </a:solidFill>
                <a:latin typeface="Consolas" panose="020B0609020204030204" pitchFamily="49" charset="0"/>
              </a:rPr>
              <a:t>) % </a:t>
            </a:r>
            <a:r>
              <a:rPr lang="en-US" altLang="zh-CN" sz="2400" dirty="0">
                <a:solidFill>
                  <a:srgbClr val="1750EB"/>
                </a:solidFill>
                <a:latin typeface="Consolas" panose="020B0609020204030204" pitchFamily="49" charset="0"/>
              </a:rPr>
              <a:t>10</a:t>
            </a:r>
            <a:r>
              <a:rPr lang="en-US" altLang="zh-CN" sz="2400" dirty="0">
                <a:solidFill>
                  <a:srgbClr val="080808"/>
                </a:solidFill>
                <a:latin typeface="Consolas" panose="020B0609020204030204" pitchFamily="49" charset="0"/>
              </a:rPr>
              <a:t>;    </a:t>
            </a:r>
            <a:r>
              <a:rPr lang="en-US" altLang="zh-CN" sz="2400" i="1" dirty="0">
                <a:solidFill>
                  <a:srgbClr val="8C8C8C"/>
                </a:solidFill>
                <a:latin typeface="Consolas" panose="020B0609020204030204" pitchFamily="49" charset="0"/>
              </a:rPr>
              <a:t>// </a:t>
            </a:r>
            <a:r>
              <a:rPr lang="zh-CN" altLang="en-US" sz="2400" i="1" dirty="0">
                <a:solidFill>
                  <a:srgbClr val="8C8C8C"/>
                </a:solidFill>
                <a:latin typeface="Consolas" panose="020B0609020204030204" pitchFamily="49" charset="0"/>
              </a:rPr>
              <a:t>十位</a:t>
            </a:r>
            <a:endParaRPr lang="en-US" altLang="zh-CN" sz="2400" i="1" dirty="0">
              <a:solidFill>
                <a:srgbClr val="8C8C8C"/>
              </a:solidFill>
              <a:latin typeface="Consolas" panose="020B0609020204030204" pitchFamily="49" charset="0"/>
            </a:endParaRPr>
          </a:p>
          <a:p>
            <a:pPr eaLnBrk="0" fontAlgn="base" hangingPunct="0">
              <a:lnSpc>
                <a:spcPct val="150000"/>
              </a:lnSpc>
              <a:spcBef>
                <a:spcPct val="0"/>
              </a:spcBef>
              <a:spcAft>
                <a:spcPct val="0"/>
              </a:spcAft>
            </a:pPr>
            <a:r>
              <a:rPr lang="en-US" altLang="zh-CN" sz="2400" dirty="0">
                <a:solidFill>
                  <a:srgbClr val="0033B3"/>
                </a:solidFill>
                <a:latin typeface="Consolas" panose="020B0609020204030204" pitchFamily="49" charset="0"/>
              </a:rPr>
              <a:t>int </a:t>
            </a:r>
            <a:r>
              <a:rPr lang="en-US" altLang="zh-CN" sz="2400" dirty="0">
                <a:solidFill>
                  <a:srgbClr val="000000"/>
                </a:solidFill>
                <a:latin typeface="Consolas" panose="020B0609020204030204" pitchFamily="49" charset="0"/>
              </a:rPr>
              <a:t>c </a:t>
            </a:r>
            <a:r>
              <a:rPr lang="en-US" altLang="zh-CN" sz="2400" dirty="0">
                <a:solidFill>
                  <a:srgbClr val="080808"/>
                </a:solidFill>
                <a:latin typeface="Consolas" panose="020B0609020204030204" pitchFamily="49" charset="0"/>
              </a:rPr>
              <a:t>= num % </a:t>
            </a:r>
            <a:r>
              <a:rPr lang="en-US" altLang="zh-CN" sz="2400" dirty="0">
                <a:solidFill>
                  <a:srgbClr val="1750EB"/>
                </a:solidFill>
                <a:latin typeface="Consolas" panose="020B0609020204030204" pitchFamily="49" charset="0"/>
              </a:rPr>
              <a:t>10</a:t>
            </a:r>
            <a:r>
              <a:rPr lang="en-US" altLang="zh-CN" sz="2400" dirty="0">
                <a:solidFill>
                  <a:srgbClr val="080808"/>
                </a:solidFill>
                <a:latin typeface="Consolas" panose="020B0609020204030204" pitchFamily="49" charset="0"/>
              </a:rPr>
              <a:t>;           </a:t>
            </a:r>
            <a:r>
              <a:rPr lang="en-US" altLang="zh-CN" sz="2400" i="1" dirty="0">
                <a:solidFill>
                  <a:srgbClr val="8C8C8C"/>
                </a:solidFill>
                <a:latin typeface="Consolas" panose="020B0609020204030204" pitchFamily="49" charset="0"/>
              </a:rPr>
              <a:t>// </a:t>
            </a:r>
            <a:r>
              <a:rPr lang="zh-CN" altLang="en-US" sz="2400" i="1" dirty="0">
                <a:solidFill>
                  <a:srgbClr val="8C8C8C"/>
                </a:solidFill>
                <a:latin typeface="Consolas" panose="020B0609020204030204" pitchFamily="49" charset="0"/>
              </a:rPr>
              <a:t>个位</a:t>
            </a:r>
            <a:endParaRPr lang="zh-CN" altLang="en-US" sz="2400" dirty="0">
              <a:solidFill>
                <a:srgbClr val="080808"/>
              </a:solidFill>
              <a:latin typeface="Consolas" panose="020B0609020204030204" pitchFamily="49" charset="0"/>
            </a:endParaRPr>
          </a:p>
        </p:txBody>
      </p:sp>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Tree>
    <p:extLst>
      <p:ext uri="{BB962C8B-B14F-4D97-AF65-F5344CB8AC3E}">
        <p14:creationId xmlns:p14="http://schemas.microsoft.com/office/powerpoint/2010/main" val="274483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828800" y="4319938"/>
            <a:ext cx="8046729" cy="1464183"/>
          </a:xfrm>
          <a:prstGeom prst="rect">
            <a:avLst/>
          </a:prstGeom>
          <a:solidFill>
            <a:schemeClr val="bg1">
              <a:lumMod val="95000"/>
            </a:schemeClr>
          </a:solid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lnSpc>
                <a:spcPct val="200000"/>
              </a:lnSpc>
              <a:spcBef>
                <a:spcPct val="0"/>
              </a:spcBef>
              <a:spcAft>
                <a:spcPct val="0"/>
              </a:spcAft>
            </a:pPr>
            <a:r>
              <a:rPr lang="zh-CN" altLang="en-US" sz="2400" b="1" dirty="0">
                <a:latin typeface="Consolas" panose="020B0609020204030204" pitchFamily="49" charset="0"/>
              </a:rPr>
              <a:t>第二步</a:t>
            </a:r>
            <a:r>
              <a:rPr kumimoji="0" lang="en-US" altLang="zh-CN" sz="2400" b="1" i="0" u="none" strike="noStrike" cap="none" normalizeH="0" baseline="0" dirty="0">
                <a:ln>
                  <a:noFill/>
                </a:ln>
                <a:solidFill>
                  <a:schemeClr val="tx1"/>
                </a:solidFill>
                <a:effectLst/>
                <a:latin typeface="Consolas" panose="020B0609020204030204" pitchFamily="49" charset="0"/>
              </a:rPr>
              <a:t>.</a:t>
            </a:r>
            <a:r>
              <a:rPr lang="zh-CN" altLang="en-US" sz="2400" b="1" dirty="0">
                <a:latin typeface="Consolas" panose="020B0609020204030204" pitchFamily="49" charset="0"/>
              </a:rPr>
              <a:t>计算各位数字的立方之和</a:t>
            </a:r>
            <a:r>
              <a:rPr kumimoji="0" lang="zh-CN" altLang="zh-CN" sz="2400" b="1" i="0" u="none" strike="noStrike" cap="none" normalizeH="0" baseline="0" dirty="0">
                <a:ln>
                  <a:noFill/>
                </a:ln>
                <a:solidFill>
                  <a:schemeClr val="tx1"/>
                </a:solidFill>
                <a:effectLst/>
                <a:latin typeface="Consolas" panose="020B0609020204030204" pitchFamily="49" charset="0"/>
              </a:rPr>
              <a:t>：</a:t>
            </a:r>
            <a:endParaRPr kumimoji="0" lang="en-US" altLang="zh-CN" sz="2400" b="1" i="0" u="none" strike="noStrike" cap="none" normalizeH="0" baseline="0" dirty="0">
              <a:ln>
                <a:noFill/>
              </a:ln>
              <a:solidFill>
                <a:schemeClr val="tx1"/>
              </a:solidFill>
              <a:effectLst/>
              <a:latin typeface="Consolas" panose="020B0609020204030204" pitchFamily="49" charset="0"/>
            </a:endParaRPr>
          </a:p>
          <a:p>
            <a:pPr>
              <a:lnSpc>
                <a:spcPct val="200000"/>
              </a:lnSpc>
            </a:pPr>
            <a:r>
              <a:rPr lang="zh-CN" altLang="en-US" sz="2400" dirty="0">
                <a:solidFill>
                  <a:srgbClr val="0033B3"/>
                </a:solidFill>
                <a:latin typeface="Consolas" panose="020B0609020204030204" pitchFamily="49" charset="0"/>
              </a:rPr>
              <a:t>int</a:t>
            </a:r>
            <a:r>
              <a:rPr lang="zh-CN" altLang="en-US" sz="2400" dirty="0">
                <a:latin typeface="Consolas" panose="020B0609020204030204" pitchFamily="49" charset="0"/>
              </a:rPr>
              <a:t> sum = a*a*a + b*b*b + c*c*c;</a:t>
            </a:r>
          </a:p>
        </p:txBody>
      </p:sp>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3" name="textbox 1508">
            <a:extLst>
              <a:ext uri="{FF2B5EF4-FFF2-40B4-BE49-F238E27FC236}">
                <a16:creationId xmlns:a16="http://schemas.microsoft.com/office/drawing/2014/main" id="{532B2202-EE0C-D888-B2B5-949CB3ABAA82}"/>
              </a:ext>
            </a:extLst>
          </p:cNvPr>
          <p:cNvSpPr/>
          <p:nvPr/>
        </p:nvSpPr>
        <p:spPr>
          <a:xfrm>
            <a:off x="1828800" y="1600200"/>
            <a:ext cx="8046730" cy="461644"/>
          </a:xfrm>
          <a:prstGeom prst="rect">
            <a:avLst/>
          </a:prstGeom>
          <a:solidFill>
            <a:srgbClr val="DAE3F3"/>
          </a:solidFill>
        </p:spPr>
        <p:txBody>
          <a:bodyPr vert="horz" wrap="square" lIns="0" tIns="0" rIns="0" bIns="0"/>
          <a:lstStyle/>
          <a:p>
            <a:pPr algn="l" rtl="0" eaLnBrk="0">
              <a:lnSpc>
                <a:spcPct val="106000"/>
              </a:lnSpc>
            </a:pPr>
            <a:endParaRPr lang="en-US" altLang="en-US" sz="500" dirty="0">
              <a:latin typeface="Consolas" panose="020B0609020204030204" pitchFamily="49" charset="0"/>
            </a:endParaRPr>
          </a:p>
          <a:p>
            <a:pPr marL="92075" algn="l" rtl="0" eaLnBrk="0">
              <a:lnSpc>
                <a:spcPct val="94000"/>
              </a:lnSpc>
              <a:spcBef>
                <a:spcPts val="5"/>
              </a:spcBef>
            </a:pPr>
            <a:r>
              <a:rPr lang="en-US" sz="2300" kern="0" spc="1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1. </a:t>
            </a:r>
            <a:r>
              <a:rPr sz="2300" kern="0" spc="1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将这个整数的每一位拆分开来分别保存在三个</a:t>
            </a:r>
            <a:r>
              <a:rPr sz="2300" kern="0" spc="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变量当中</a:t>
            </a:r>
            <a:r>
              <a:rPr sz="2300" kern="0" spc="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
        <p:nvSpPr>
          <p:cNvPr id="4" name="textbox 1510">
            <a:extLst>
              <a:ext uri="{FF2B5EF4-FFF2-40B4-BE49-F238E27FC236}">
                <a16:creationId xmlns:a16="http://schemas.microsoft.com/office/drawing/2014/main" id="{2909495A-7459-58CE-4BC2-09ADE8AB253A}"/>
              </a:ext>
            </a:extLst>
          </p:cNvPr>
          <p:cNvSpPr/>
          <p:nvPr/>
        </p:nvSpPr>
        <p:spPr>
          <a:xfrm>
            <a:off x="1828800" y="2322989"/>
            <a:ext cx="8046730" cy="461644"/>
          </a:xfrm>
          <a:prstGeom prst="rect">
            <a:avLst/>
          </a:prstGeom>
          <a:solidFill>
            <a:srgbClr val="E2F0D9"/>
          </a:solidFill>
        </p:spPr>
        <p:txBody>
          <a:bodyPr vert="horz" wrap="square" lIns="0" tIns="0" rIns="0" bIns="0"/>
          <a:lstStyle/>
          <a:p>
            <a:pPr algn="l" rtl="0" eaLnBrk="0">
              <a:lnSpc>
                <a:spcPct val="100000"/>
              </a:lnSpc>
            </a:pPr>
            <a:endParaRPr lang="en-US" altLang="en-US" sz="500" dirty="0">
              <a:latin typeface="Consolas" panose="020B0609020204030204" pitchFamily="49" charset="0"/>
            </a:endParaRPr>
          </a:p>
          <a:p>
            <a:pPr marL="92075" algn="l" rtl="0" eaLnBrk="0">
              <a:lnSpc>
                <a:spcPct val="95000"/>
              </a:lnSpc>
              <a:spcBef>
                <a:spcPts val="5"/>
              </a:spcBef>
            </a:pPr>
            <a:r>
              <a:rPr lang="en-US" sz="2300" kern="0" spc="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2. </a:t>
            </a:r>
            <a:r>
              <a:rPr sz="2300" kern="0" spc="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将分离出的每一个数进行立方操作</a:t>
            </a:r>
            <a:r>
              <a:rPr sz="2300" kern="0" spc="-1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
        <p:nvSpPr>
          <p:cNvPr id="5" name="textbox 1512">
            <a:extLst>
              <a:ext uri="{FF2B5EF4-FFF2-40B4-BE49-F238E27FC236}">
                <a16:creationId xmlns:a16="http://schemas.microsoft.com/office/drawing/2014/main" id="{A6B93BB2-B396-A0A4-7D69-E319FA939CFB}"/>
              </a:ext>
            </a:extLst>
          </p:cNvPr>
          <p:cNvSpPr/>
          <p:nvPr/>
        </p:nvSpPr>
        <p:spPr>
          <a:xfrm>
            <a:off x="1828800" y="3045778"/>
            <a:ext cx="8046730" cy="461644"/>
          </a:xfrm>
          <a:prstGeom prst="rect">
            <a:avLst/>
          </a:prstGeom>
          <a:solidFill>
            <a:srgbClr val="FFF2CC"/>
          </a:solidFill>
        </p:spPr>
        <p:txBody>
          <a:bodyPr vert="horz" wrap="square" lIns="0" tIns="0" rIns="0" bIns="0"/>
          <a:lstStyle/>
          <a:p>
            <a:pPr algn="l" rtl="0" eaLnBrk="0">
              <a:lnSpc>
                <a:spcPct val="123000"/>
              </a:lnSpc>
            </a:pPr>
            <a:endParaRPr lang="en-US" altLang="en-US" sz="400" dirty="0">
              <a:latin typeface="Consolas" panose="020B0609020204030204" pitchFamily="49" charset="0"/>
            </a:endParaRPr>
          </a:p>
          <a:p>
            <a:pPr marL="95885" rtl="0" eaLnBrk="0">
              <a:lnSpc>
                <a:spcPct val="95000"/>
              </a:lnSpc>
              <a:spcBef>
                <a:spcPts val="0"/>
              </a:spcBef>
            </a:pPr>
            <a:r>
              <a:rPr lang="en-US" sz="2300" kern="0" spc="-5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3. </a:t>
            </a:r>
            <a:r>
              <a:rPr sz="2300" kern="0" spc="-5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计算立方和并进行比较</a:t>
            </a:r>
            <a:r>
              <a:rPr sz="2300" kern="0" spc="-6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Tree>
    <p:extLst>
      <p:ext uri="{BB962C8B-B14F-4D97-AF65-F5344CB8AC3E}">
        <p14:creationId xmlns:p14="http://schemas.microsoft.com/office/powerpoint/2010/main" val="1913721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828800" y="3657600"/>
            <a:ext cx="8046730" cy="2677656"/>
          </a:xfrm>
          <a:prstGeom prst="rect">
            <a:avLst/>
          </a:prstGeom>
          <a:solidFill>
            <a:schemeClr val="bg1">
              <a:lumMod val="95000"/>
            </a:schemeClr>
          </a:solid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lnSpc>
                <a:spcPct val="200000"/>
              </a:lnSpc>
              <a:spcBef>
                <a:spcPct val="0"/>
              </a:spcBef>
              <a:spcAft>
                <a:spcPct val="0"/>
              </a:spcAft>
            </a:pPr>
            <a:r>
              <a:rPr lang="zh-CN" altLang="en-US" sz="2400" b="1" dirty="0">
                <a:latin typeface="Consolas" panose="020B0609020204030204" pitchFamily="49" charset="0"/>
              </a:rPr>
              <a:t>第三步</a:t>
            </a:r>
            <a:r>
              <a:rPr kumimoji="0" lang="en-US" altLang="zh-CN" sz="2400" b="1" i="0" u="none" strike="noStrike" cap="none" normalizeH="0" baseline="0" dirty="0">
                <a:ln>
                  <a:noFill/>
                </a:ln>
                <a:solidFill>
                  <a:schemeClr val="tx1"/>
                </a:solidFill>
                <a:effectLst/>
                <a:latin typeface="Consolas" panose="020B0609020204030204" pitchFamily="49" charset="0"/>
              </a:rPr>
              <a:t>.</a:t>
            </a:r>
            <a:r>
              <a:rPr lang="zh-CN" altLang="en-US" sz="2400" b="1" dirty="0">
                <a:latin typeface="Consolas" panose="020B0609020204030204" pitchFamily="49" charset="0"/>
              </a:rPr>
              <a:t>将立方和 </a:t>
            </a:r>
            <a:r>
              <a:rPr lang="en-US" altLang="zh-CN" sz="2400" b="1" dirty="0">
                <a:latin typeface="Consolas" panose="020B0609020204030204" pitchFamily="49" charset="0"/>
              </a:rPr>
              <a:t>sum </a:t>
            </a:r>
            <a:r>
              <a:rPr lang="zh-CN" altLang="en-US" sz="2400" b="1" dirty="0">
                <a:latin typeface="Consolas" panose="020B0609020204030204" pitchFamily="49" charset="0"/>
              </a:rPr>
              <a:t>与原数 </a:t>
            </a:r>
            <a:r>
              <a:rPr lang="en-US" altLang="zh-CN" sz="2400" b="1" dirty="0" err="1">
                <a:latin typeface="Consolas" panose="020B0609020204030204" pitchFamily="49" charset="0"/>
              </a:rPr>
              <a:t>num</a:t>
            </a:r>
            <a:r>
              <a:rPr lang="en-US" altLang="zh-CN" sz="2400" b="1" dirty="0">
                <a:latin typeface="Consolas" panose="020B0609020204030204" pitchFamily="49" charset="0"/>
              </a:rPr>
              <a:t> </a:t>
            </a:r>
            <a:r>
              <a:rPr lang="zh-CN" altLang="en-US" sz="2400" b="1" dirty="0">
                <a:latin typeface="Consolas" panose="020B0609020204030204" pitchFamily="49" charset="0"/>
              </a:rPr>
              <a:t>比较</a:t>
            </a:r>
            <a:r>
              <a:rPr kumimoji="0" lang="zh-CN" altLang="zh-CN" sz="2400" b="1" i="0" u="none" strike="noStrike" cap="none" normalizeH="0" baseline="0" dirty="0">
                <a:ln>
                  <a:noFill/>
                </a:ln>
                <a:solidFill>
                  <a:schemeClr val="tx1"/>
                </a:solidFill>
                <a:effectLst/>
                <a:latin typeface="Consolas" panose="020B0609020204030204" pitchFamily="49" charset="0"/>
              </a:rPr>
              <a:t>：</a:t>
            </a:r>
            <a:endParaRPr kumimoji="0" lang="en-US" altLang="zh-CN" sz="2400" b="1" i="0" u="none" strike="noStrike" cap="none" normalizeH="0" baseline="0" dirty="0">
              <a:ln>
                <a:noFill/>
              </a:ln>
              <a:solidFill>
                <a:schemeClr val="tx1"/>
              </a:solidFill>
              <a:effectLst/>
              <a:latin typeface="Consolas" panose="020B0609020204030204" pitchFamily="49" charset="0"/>
            </a:endParaRPr>
          </a:p>
          <a:p>
            <a:r>
              <a:rPr lang="en-US" altLang="zh-CN" sz="2400" dirty="0">
                <a:solidFill>
                  <a:srgbClr val="0033B3"/>
                </a:solidFill>
                <a:latin typeface="Consolas" panose="020B0609020204030204" pitchFamily="49" charset="0"/>
              </a:rPr>
              <a:t>if </a:t>
            </a:r>
            <a:r>
              <a:rPr lang="en-US" altLang="zh-CN" sz="2400" dirty="0">
                <a:solidFill>
                  <a:srgbClr val="080808"/>
                </a:solidFill>
                <a:latin typeface="Consolas" panose="020B0609020204030204" pitchFamily="49" charset="0"/>
              </a:rPr>
              <a:t>(sum == num) {</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"Yes"</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a:solidFill>
                  <a:srgbClr val="0033B3"/>
                </a:solidFill>
                <a:latin typeface="Consolas" panose="020B0609020204030204" pitchFamily="49" charset="0"/>
              </a:rPr>
              <a:t>else </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a:t>
            </a:r>
            <a:r>
              <a:rPr lang="en-US" altLang="zh-CN" sz="2400" dirty="0">
                <a:solidFill>
                  <a:srgbClr val="008080"/>
                </a:solidFill>
                <a:latin typeface="Consolas" panose="020B0609020204030204" pitchFamily="49" charset="0"/>
              </a:rPr>
              <a:t>&lt;&lt; </a:t>
            </a:r>
            <a:r>
              <a:rPr lang="en-US" altLang="zh-CN" sz="2400" dirty="0">
                <a:solidFill>
                  <a:srgbClr val="067D17"/>
                </a:solidFill>
                <a:latin typeface="Consolas" panose="020B0609020204030204" pitchFamily="49" charset="0"/>
              </a:rPr>
              <a:t>"No"</a:t>
            </a:r>
            <a:r>
              <a:rPr lang="en-US" altLang="zh-CN" sz="2400" dirty="0">
                <a:solidFill>
                  <a:srgbClr val="080808"/>
                </a:solidFill>
                <a:latin typeface="Consolas" panose="020B0609020204030204" pitchFamily="49" charset="0"/>
              </a:rPr>
              <a:t>;</a:t>
            </a:r>
            <a:br>
              <a:rPr lang="en-US" altLang="zh-CN" sz="2400" dirty="0">
                <a:solidFill>
                  <a:srgbClr val="080808"/>
                </a:solidFill>
                <a:latin typeface="Consolas" panose="020B0609020204030204" pitchFamily="49" charset="0"/>
              </a:rPr>
            </a:br>
            <a:r>
              <a:rPr lang="en-US" altLang="zh-CN" sz="2400" dirty="0">
                <a:solidFill>
                  <a:srgbClr val="080808"/>
                </a:solidFill>
                <a:latin typeface="Consolas" panose="020B0609020204030204" pitchFamily="49" charset="0"/>
              </a:rPr>
              <a:t>}</a:t>
            </a:r>
          </a:p>
        </p:txBody>
      </p:sp>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3" name="textbox 1508">
            <a:extLst>
              <a:ext uri="{FF2B5EF4-FFF2-40B4-BE49-F238E27FC236}">
                <a16:creationId xmlns:a16="http://schemas.microsoft.com/office/drawing/2014/main" id="{1ED2EC92-BD77-4047-8676-6E17B721D38D}"/>
              </a:ext>
            </a:extLst>
          </p:cNvPr>
          <p:cNvSpPr/>
          <p:nvPr/>
        </p:nvSpPr>
        <p:spPr>
          <a:xfrm>
            <a:off x="1828800" y="1600200"/>
            <a:ext cx="8046730" cy="461644"/>
          </a:xfrm>
          <a:prstGeom prst="rect">
            <a:avLst/>
          </a:prstGeom>
          <a:solidFill>
            <a:srgbClr val="DAE3F3"/>
          </a:solidFill>
        </p:spPr>
        <p:txBody>
          <a:bodyPr vert="horz" wrap="square" lIns="0" tIns="0" rIns="0" bIns="0"/>
          <a:lstStyle/>
          <a:p>
            <a:pPr algn="l" rtl="0" eaLnBrk="0">
              <a:lnSpc>
                <a:spcPct val="106000"/>
              </a:lnSpc>
            </a:pPr>
            <a:endParaRPr lang="en-US" altLang="en-US" sz="500" dirty="0">
              <a:latin typeface="Consolas" panose="020B0609020204030204" pitchFamily="49" charset="0"/>
            </a:endParaRPr>
          </a:p>
          <a:p>
            <a:pPr marL="92075" algn="l" rtl="0" eaLnBrk="0">
              <a:lnSpc>
                <a:spcPct val="94000"/>
              </a:lnSpc>
              <a:spcBef>
                <a:spcPts val="5"/>
              </a:spcBef>
            </a:pPr>
            <a:r>
              <a:rPr lang="en-US" sz="2300" kern="0" spc="1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1. </a:t>
            </a:r>
            <a:r>
              <a:rPr sz="2300" kern="0" spc="1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将这个整数的每一位拆分开来分别保存在三个</a:t>
            </a:r>
            <a:r>
              <a:rPr sz="2300" kern="0" spc="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变量当中</a:t>
            </a:r>
            <a:r>
              <a:rPr sz="2300" kern="0" spc="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
        <p:nvSpPr>
          <p:cNvPr id="4" name="textbox 1510">
            <a:extLst>
              <a:ext uri="{FF2B5EF4-FFF2-40B4-BE49-F238E27FC236}">
                <a16:creationId xmlns:a16="http://schemas.microsoft.com/office/drawing/2014/main" id="{F6CC1E28-69F7-1A07-30DF-C14909D6FDC7}"/>
              </a:ext>
            </a:extLst>
          </p:cNvPr>
          <p:cNvSpPr/>
          <p:nvPr/>
        </p:nvSpPr>
        <p:spPr>
          <a:xfrm>
            <a:off x="1828800" y="2322989"/>
            <a:ext cx="8046730" cy="461644"/>
          </a:xfrm>
          <a:prstGeom prst="rect">
            <a:avLst/>
          </a:prstGeom>
          <a:solidFill>
            <a:srgbClr val="E2F0D9"/>
          </a:solidFill>
        </p:spPr>
        <p:txBody>
          <a:bodyPr vert="horz" wrap="square" lIns="0" tIns="0" rIns="0" bIns="0"/>
          <a:lstStyle/>
          <a:p>
            <a:pPr algn="l" rtl="0" eaLnBrk="0">
              <a:lnSpc>
                <a:spcPct val="100000"/>
              </a:lnSpc>
            </a:pPr>
            <a:endParaRPr lang="en-US" altLang="en-US" sz="500" dirty="0">
              <a:latin typeface="Consolas" panose="020B0609020204030204" pitchFamily="49" charset="0"/>
            </a:endParaRPr>
          </a:p>
          <a:p>
            <a:pPr marL="92075" algn="l" rtl="0" eaLnBrk="0">
              <a:lnSpc>
                <a:spcPct val="95000"/>
              </a:lnSpc>
              <a:spcBef>
                <a:spcPts val="5"/>
              </a:spcBef>
            </a:pPr>
            <a:r>
              <a:rPr lang="en-US" sz="2300" kern="0" spc="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2. </a:t>
            </a:r>
            <a:r>
              <a:rPr sz="2300" kern="0" spc="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将分离出的每一个数进行立方操作</a:t>
            </a:r>
            <a:r>
              <a:rPr sz="2300" kern="0" spc="-1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
        <p:nvSpPr>
          <p:cNvPr id="5" name="textbox 1512">
            <a:extLst>
              <a:ext uri="{FF2B5EF4-FFF2-40B4-BE49-F238E27FC236}">
                <a16:creationId xmlns:a16="http://schemas.microsoft.com/office/drawing/2014/main" id="{1C463178-DEB0-782B-F901-5426B04BB3DC}"/>
              </a:ext>
            </a:extLst>
          </p:cNvPr>
          <p:cNvSpPr/>
          <p:nvPr/>
        </p:nvSpPr>
        <p:spPr>
          <a:xfrm>
            <a:off x="1828800" y="3045778"/>
            <a:ext cx="8046730" cy="461644"/>
          </a:xfrm>
          <a:prstGeom prst="rect">
            <a:avLst/>
          </a:prstGeom>
          <a:solidFill>
            <a:srgbClr val="FFF2CC"/>
          </a:solidFill>
        </p:spPr>
        <p:txBody>
          <a:bodyPr vert="horz" wrap="square" lIns="0" tIns="0" rIns="0" bIns="0"/>
          <a:lstStyle/>
          <a:p>
            <a:pPr algn="l" rtl="0" eaLnBrk="0">
              <a:lnSpc>
                <a:spcPct val="123000"/>
              </a:lnSpc>
            </a:pPr>
            <a:endParaRPr lang="en-US" altLang="en-US" sz="400" dirty="0">
              <a:latin typeface="Consolas" panose="020B0609020204030204" pitchFamily="49" charset="0"/>
            </a:endParaRPr>
          </a:p>
          <a:p>
            <a:pPr marL="95885" rtl="0" eaLnBrk="0">
              <a:lnSpc>
                <a:spcPct val="95000"/>
              </a:lnSpc>
              <a:spcBef>
                <a:spcPts val="0"/>
              </a:spcBef>
            </a:pPr>
            <a:r>
              <a:rPr lang="en-US" sz="2300" kern="0" spc="-5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3. </a:t>
            </a:r>
            <a:r>
              <a:rPr sz="2300" kern="0" spc="-50" dirty="0" err="1">
                <a:solidFill>
                  <a:srgbClr val="000000">
                    <a:alpha val="100000"/>
                  </a:srgbClr>
                </a:solidFill>
                <a:latin typeface="Consolas" panose="020B0609020204030204" pitchFamily="49" charset="0"/>
                <a:ea typeface="微软雅黑" panose="020B0503020204020204" charset="-122"/>
                <a:cs typeface="微软雅黑" panose="020B0503020204020204" charset="-122"/>
              </a:rPr>
              <a:t>计算立方和并进行比较</a:t>
            </a:r>
            <a:r>
              <a:rPr sz="2300" kern="0" spc="-60" dirty="0">
                <a:solidFill>
                  <a:srgbClr val="000000">
                    <a:alpha val="100000"/>
                  </a:srgbClr>
                </a:solidFill>
                <a:latin typeface="Consolas" panose="020B0609020204030204" pitchFamily="49" charset="0"/>
                <a:ea typeface="微软雅黑" panose="020B0503020204020204" charset="-122"/>
                <a:cs typeface="微软雅黑" panose="020B0503020204020204" charset="-122"/>
              </a:rPr>
              <a:t>。</a:t>
            </a:r>
            <a:endParaRPr lang="en-US" altLang="en-US" sz="2300" dirty="0">
              <a:latin typeface="Consolas" panose="020B0609020204030204" pitchFamily="49" charset="0"/>
            </a:endParaRPr>
          </a:p>
        </p:txBody>
      </p:sp>
    </p:spTree>
    <p:extLst>
      <p:ext uri="{BB962C8B-B14F-4D97-AF65-F5344CB8AC3E}">
        <p14:creationId xmlns:p14="http://schemas.microsoft.com/office/powerpoint/2010/main" val="25692756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6" name="picture 1516"/>
          <p:cNvPicPr>
            <a:picLocks noChangeAspect="1"/>
          </p:cNvPicPr>
          <p:nvPr/>
        </p:nvPicPr>
        <p:blipFill>
          <a:blip r:embed="rId2"/>
          <a:stretch>
            <a:fillRect/>
          </a:stretch>
        </p:blipFill>
        <p:spPr>
          <a:xfrm rot="21600000">
            <a:off x="10211616" y="4703691"/>
            <a:ext cx="402507" cy="124907"/>
          </a:xfrm>
          <a:prstGeom prst="rect">
            <a:avLst/>
          </a:prstGeom>
        </p:spPr>
      </p:pic>
      <p:sp>
        <p:nvSpPr>
          <p:cNvPr id="2" name="矩形 1"/>
          <p:cNvSpPr/>
          <p:nvPr/>
        </p:nvSpPr>
        <p:spPr>
          <a:xfrm>
            <a:off x="1219200" y="1447800"/>
            <a:ext cx="6096000" cy="4801314"/>
          </a:xfrm>
          <a:prstGeom prst="rect">
            <a:avLst/>
          </a:prstGeom>
          <a:solidFill>
            <a:schemeClr val="accent1">
              <a:lumMod val="20000"/>
              <a:lumOff val="80000"/>
            </a:schemeClr>
          </a:solidFill>
        </p:spPr>
        <p:txBody>
          <a:bodyPr>
            <a:spAutoFit/>
          </a:bodyPr>
          <a:lstStyle/>
          <a:p>
            <a:r>
              <a:rPr lang="en-US" altLang="zh-CN" dirty="0" err="1">
                <a:solidFill>
                  <a:srgbClr val="0033B3"/>
                </a:solidFill>
                <a:latin typeface="Consolas" panose="020B0609020204030204" pitchFamily="49" charset="0"/>
              </a:rPr>
              <a:t>int</a:t>
            </a:r>
            <a:r>
              <a:rPr lang="en-US" altLang="zh-CN" dirty="0">
                <a:solidFill>
                  <a:srgbClr val="0033B3"/>
                </a:solidFill>
                <a:latin typeface="Consolas" panose="020B0609020204030204" pitchFamily="49" charset="0"/>
              </a:rPr>
              <a:t> </a:t>
            </a:r>
            <a:r>
              <a:rPr lang="en-US" altLang="zh-CN" dirty="0" err="1">
                <a:solidFill>
                  <a:srgbClr val="000000"/>
                </a:solidFill>
                <a:latin typeface="Consolas" panose="020B0609020204030204" pitchFamily="49" charset="0"/>
              </a:rPr>
              <a:t>num</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a:t>
            </a:r>
            <a:r>
              <a:rPr lang="en-US" altLang="zh-CN" dirty="0">
                <a:solidFill>
                  <a:srgbClr val="008080"/>
                </a:solidFill>
                <a:latin typeface="Consolas" panose="020B0609020204030204" pitchFamily="49" charset="0"/>
              </a:rPr>
              <a:t>&gt;&gt; </a:t>
            </a:r>
            <a:r>
              <a:rPr lang="en-US" altLang="zh-CN" dirty="0" err="1">
                <a:solidFill>
                  <a:srgbClr val="000000"/>
                </a:solidFill>
                <a:latin typeface="Consolas" panose="020B0609020204030204" pitchFamily="49" charset="0"/>
              </a:rPr>
              <a:t>num</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br>
              <a:rPr lang="en-US" altLang="zh-CN" dirty="0">
                <a:solidFill>
                  <a:srgbClr val="080808"/>
                </a:solidFill>
                <a:latin typeface="Consolas" panose="020B0609020204030204" pitchFamily="49" charset="0"/>
              </a:rPr>
            </a:br>
            <a:r>
              <a:rPr lang="en-US" altLang="zh-CN" i="1" dirty="0">
                <a:solidFill>
                  <a:srgbClr val="8C8C8C"/>
                </a:solidFill>
                <a:latin typeface="Consolas" panose="020B0609020204030204" pitchFamily="49" charset="0"/>
              </a:rPr>
              <a:t>// </a:t>
            </a:r>
            <a:r>
              <a:rPr lang="zh-CN" altLang="en-US" i="1" dirty="0">
                <a:solidFill>
                  <a:srgbClr val="8C8C8C"/>
                </a:solidFill>
                <a:latin typeface="Consolas" panose="020B0609020204030204" pitchFamily="49" charset="0"/>
              </a:rPr>
              <a:t>拆分出百位、十位、个位</a:t>
            </a:r>
            <a:br>
              <a:rPr lang="zh-CN" altLang="en-US" i="1" dirty="0">
                <a:solidFill>
                  <a:srgbClr val="8C8C8C"/>
                </a:solidFill>
                <a:latin typeface="Consolas" panose="020B0609020204030204" pitchFamily="49" charset="0"/>
              </a:rPr>
            </a:br>
            <a:r>
              <a:rPr lang="en-US" altLang="zh-CN" dirty="0" err="1">
                <a:solidFill>
                  <a:srgbClr val="0033B3"/>
                </a:solidFill>
                <a:latin typeface="Consolas" panose="020B0609020204030204" pitchFamily="49" charset="0"/>
              </a:rPr>
              <a:t>int</a:t>
            </a:r>
            <a:r>
              <a:rPr lang="en-US" altLang="zh-CN" dirty="0">
                <a:solidFill>
                  <a:srgbClr val="0033B3"/>
                </a:solidFill>
                <a:latin typeface="Consolas" panose="020B0609020204030204" pitchFamily="49" charset="0"/>
              </a:rPr>
              <a:t> </a:t>
            </a:r>
            <a:r>
              <a:rPr lang="en-US" altLang="zh-CN" dirty="0">
                <a:solidFill>
                  <a:srgbClr val="000000"/>
                </a:solidFill>
                <a:latin typeface="Consolas" panose="020B0609020204030204" pitchFamily="49" charset="0"/>
              </a:rPr>
              <a:t>a </a:t>
            </a:r>
            <a:r>
              <a:rPr lang="en-US" altLang="zh-CN" dirty="0">
                <a:solidFill>
                  <a:srgbClr val="080808"/>
                </a:solidFill>
                <a:latin typeface="Consolas" panose="020B0609020204030204" pitchFamily="49" charset="0"/>
              </a:rPr>
              <a:t>= </a:t>
            </a:r>
            <a:r>
              <a:rPr lang="en-US" altLang="zh-CN" dirty="0" err="1">
                <a:solidFill>
                  <a:srgbClr val="000000"/>
                </a:solidFill>
                <a:latin typeface="Consolas" panose="020B0609020204030204" pitchFamily="49" charset="0"/>
              </a:rPr>
              <a:t>num</a:t>
            </a:r>
            <a:r>
              <a:rPr lang="en-US" altLang="zh-CN" dirty="0">
                <a:solidFill>
                  <a:srgbClr val="000000"/>
                </a:solidFill>
                <a:latin typeface="Consolas" panose="020B0609020204030204" pitchFamily="49" charset="0"/>
              </a:rPr>
              <a:t> </a:t>
            </a:r>
            <a:r>
              <a:rPr lang="en-US" altLang="zh-CN" dirty="0">
                <a:solidFill>
                  <a:srgbClr val="080808"/>
                </a:solidFill>
                <a:latin typeface="Consolas" panose="020B0609020204030204" pitchFamily="49" charset="0"/>
              </a:rPr>
              <a:t>/ </a:t>
            </a:r>
            <a:r>
              <a:rPr lang="en-US" altLang="zh-CN" dirty="0">
                <a:solidFill>
                  <a:srgbClr val="1750EB"/>
                </a:solidFill>
                <a:latin typeface="Consolas" panose="020B0609020204030204" pitchFamily="49" charset="0"/>
              </a:rPr>
              <a:t>100</a:t>
            </a:r>
            <a:r>
              <a:rPr lang="en-US" altLang="zh-CN" dirty="0">
                <a:solidFill>
                  <a:srgbClr val="080808"/>
                </a:solidFill>
                <a:latin typeface="Consolas" panose="020B0609020204030204" pitchFamily="49" charset="0"/>
              </a:rPr>
              <a:t>;           </a:t>
            </a:r>
            <a:r>
              <a:rPr lang="en-US" altLang="zh-CN" i="1" dirty="0">
                <a:solidFill>
                  <a:srgbClr val="8C8C8C"/>
                </a:solidFill>
                <a:latin typeface="Consolas" panose="020B0609020204030204" pitchFamily="49" charset="0"/>
              </a:rPr>
              <a:t>// </a:t>
            </a:r>
            <a:r>
              <a:rPr lang="zh-CN" altLang="en-US" i="1" dirty="0">
                <a:solidFill>
                  <a:srgbClr val="8C8C8C"/>
                </a:solidFill>
                <a:latin typeface="Consolas" panose="020B0609020204030204" pitchFamily="49" charset="0"/>
              </a:rPr>
              <a:t>百位</a:t>
            </a:r>
            <a:br>
              <a:rPr lang="zh-CN" altLang="en-US" i="1" dirty="0">
                <a:solidFill>
                  <a:srgbClr val="8C8C8C"/>
                </a:solidFill>
                <a:latin typeface="Consolas" panose="020B0609020204030204" pitchFamily="49" charset="0"/>
              </a:rPr>
            </a:br>
            <a:r>
              <a:rPr lang="en-US" altLang="zh-CN" dirty="0" err="1">
                <a:solidFill>
                  <a:srgbClr val="0033B3"/>
                </a:solidFill>
                <a:latin typeface="Consolas" panose="020B0609020204030204" pitchFamily="49" charset="0"/>
              </a:rPr>
              <a:t>int</a:t>
            </a:r>
            <a:r>
              <a:rPr lang="en-US" altLang="zh-CN" dirty="0">
                <a:solidFill>
                  <a:srgbClr val="0033B3"/>
                </a:solidFill>
                <a:latin typeface="Consolas" panose="020B0609020204030204" pitchFamily="49" charset="0"/>
              </a:rPr>
              <a:t> </a:t>
            </a:r>
            <a:r>
              <a:rPr lang="en-US" altLang="zh-CN" dirty="0">
                <a:solidFill>
                  <a:srgbClr val="000000"/>
                </a:solidFill>
                <a:latin typeface="Consolas" panose="020B0609020204030204" pitchFamily="49" charset="0"/>
              </a:rPr>
              <a:t>b </a:t>
            </a:r>
            <a:r>
              <a:rPr lang="en-US" altLang="zh-CN" dirty="0">
                <a:solidFill>
                  <a:srgbClr val="080808"/>
                </a:solidFill>
                <a:latin typeface="Consolas" panose="020B0609020204030204" pitchFamily="49" charset="0"/>
              </a:rPr>
              <a:t>= (</a:t>
            </a:r>
            <a:r>
              <a:rPr lang="en-US" altLang="zh-CN" dirty="0" err="1">
                <a:solidFill>
                  <a:srgbClr val="000000"/>
                </a:solidFill>
                <a:latin typeface="Consolas" panose="020B0609020204030204" pitchFamily="49" charset="0"/>
              </a:rPr>
              <a:t>num</a:t>
            </a:r>
            <a:r>
              <a:rPr lang="en-US" altLang="zh-CN" dirty="0">
                <a:solidFill>
                  <a:srgbClr val="000000"/>
                </a:solidFill>
                <a:latin typeface="Consolas" panose="020B0609020204030204" pitchFamily="49" charset="0"/>
              </a:rPr>
              <a:t> </a:t>
            </a:r>
            <a:r>
              <a:rPr lang="en-US" altLang="zh-CN" dirty="0">
                <a:solidFill>
                  <a:srgbClr val="080808"/>
                </a:solidFill>
                <a:latin typeface="Consolas" panose="020B0609020204030204" pitchFamily="49" charset="0"/>
              </a:rPr>
              <a:t>/ </a:t>
            </a:r>
            <a:r>
              <a:rPr lang="en-US" altLang="zh-CN" dirty="0">
                <a:solidFill>
                  <a:srgbClr val="1750EB"/>
                </a:solidFill>
                <a:latin typeface="Consolas" panose="020B0609020204030204" pitchFamily="49" charset="0"/>
              </a:rPr>
              <a:t>10</a:t>
            </a:r>
            <a:r>
              <a:rPr lang="en-US" altLang="zh-CN" dirty="0">
                <a:solidFill>
                  <a:srgbClr val="080808"/>
                </a:solidFill>
                <a:latin typeface="Consolas" panose="020B0609020204030204" pitchFamily="49" charset="0"/>
              </a:rPr>
              <a:t>) % </a:t>
            </a:r>
            <a:r>
              <a:rPr lang="en-US" altLang="zh-CN" dirty="0">
                <a:solidFill>
                  <a:srgbClr val="1750EB"/>
                </a:solidFill>
                <a:latin typeface="Consolas" panose="020B0609020204030204" pitchFamily="49" charset="0"/>
              </a:rPr>
              <a:t>10</a:t>
            </a:r>
            <a:r>
              <a:rPr lang="en-US" altLang="zh-CN" dirty="0">
                <a:solidFill>
                  <a:srgbClr val="080808"/>
                </a:solidFill>
                <a:latin typeface="Consolas" panose="020B0609020204030204" pitchFamily="49" charset="0"/>
              </a:rPr>
              <a:t>;     </a:t>
            </a:r>
            <a:r>
              <a:rPr lang="en-US" altLang="zh-CN" i="1" dirty="0">
                <a:solidFill>
                  <a:srgbClr val="8C8C8C"/>
                </a:solidFill>
                <a:latin typeface="Consolas" panose="020B0609020204030204" pitchFamily="49" charset="0"/>
              </a:rPr>
              <a:t>// </a:t>
            </a:r>
            <a:r>
              <a:rPr lang="zh-CN" altLang="en-US" i="1" dirty="0">
                <a:solidFill>
                  <a:srgbClr val="8C8C8C"/>
                </a:solidFill>
                <a:latin typeface="Consolas" panose="020B0609020204030204" pitchFamily="49" charset="0"/>
              </a:rPr>
              <a:t>十位</a:t>
            </a:r>
            <a:br>
              <a:rPr lang="zh-CN" altLang="en-US" i="1" dirty="0">
                <a:solidFill>
                  <a:srgbClr val="8C8C8C"/>
                </a:solidFill>
                <a:latin typeface="Consolas" panose="020B0609020204030204" pitchFamily="49" charset="0"/>
              </a:rPr>
            </a:br>
            <a:r>
              <a:rPr lang="en-US" altLang="zh-CN" dirty="0" err="1">
                <a:solidFill>
                  <a:srgbClr val="0033B3"/>
                </a:solidFill>
                <a:latin typeface="Consolas" panose="020B0609020204030204" pitchFamily="49" charset="0"/>
              </a:rPr>
              <a:t>int</a:t>
            </a:r>
            <a:r>
              <a:rPr lang="en-US" altLang="zh-CN" dirty="0">
                <a:solidFill>
                  <a:srgbClr val="0033B3"/>
                </a:solidFill>
                <a:latin typeface="Consolas" panose="020B0609020204030204" pitchFamily="49" charset="0"/>
              </a:rPr>
              <a:t> </a:t>
            </a:r>
            <a:r>
              <a:rPr lang="en-US" altLang="zh-CN" dirty="0">
                <a:solidFill>
                  <a:srgbClr val="000000"/>
                </a:solidFill>
                <a:latin typeface="Consolas" panose="020B0609020204030204" pitchFamily="49" charset="0"/>
              </a:rPr>
              <a:t>c </a:t>
            </a:r>
            <a:r>
              <a:rPr lang="en-US" altLang="zh-CN" dirty="0">
                <a:solidFill>
                  <a:srgbClr val="080808"/>
                </a:solidFill>
                <a:latin typeface="Consolas" panose="020B0609020204030204" pitchFamily="49" charset="0"/>
              </a:rPr>
              <a:t>= </a:t>
            </a:r>
            <a:r>
              <a:rPr lang="en-US" altLang="zh-CN" dirty="0" err="1">
                <a:solidFill>
                  <a:srgbClr val="000000"/>
                </a:solidFill>
                <a:latin typeface="Consolas" panose="020B0609020204030204" pitchFamily="49" charset="0"/>
              </a:rPr>
              <a:t>num</a:t>
            </a:r>
            <a:r>
              <a:rPr lang="en-US" altLang="zh-CN" dirty="0">
                <a:solidFill>
                  <a:srgbClr val="000000"/>
                </a:solidFill>
                <a:latin typeface="Consolas" panose="020B0609020204030204" pitchFamily="49" charset="0"/>
              </a:rPr>
              <a:t> </a:t>
            </a:r>
            <a:r>
              <a:rPr lang="en-US" altLang="zh-CN" dirty="0">
                <a:solidFill>
                  <a:srgbClr val="080808"/>
                </a:solidFill>
                <a:latin typeface="Consolas" panose="020B0609020204030204" pitchFamily="49" charset="0"/>
              </a:rPr>
              <a:t>% </a:t>
            </a:r>
            <a:r>
              <a:rPr lang="en-US" altLang="zh-CN" dirty="0">
                <a:solidFill>
                  <a:srgbClr val="1750EB"/>
                </a:solidFill>
                <a:latin typeface="Consolas" panose="020B0609020204030204" pitchFamily="49" charset="0"/>
              </a:rPr>
              <a:t>10</a:t>
            </a:r>
            <a:r>
              <a:rPr lang="en-US" altLang="zh-CN" dirty="0">
                <a:solidFill>
                  <a:srgbClr val="080808"/>
                </a:solidFill>
                <a:latin typeface="Consolas" panose="020B0609020204030204" pitchFamily="49" charset="0"/>
              </a:rPr>
              <a:t>;            </a:t>
            </a:r>
            <a:r>
              <a:rPr lang="en-US" altLang="zh-CN" i="1" dirty="0">
                <a:solidFill>
                  <a:srgbClr val="8C8C8C"/>
                </a:solidFill>
                <a:latin typeface="Consolas" panose="020B0609020204030204" pitchFamily="49" charset="0"/>
              </a:rPr>
              <a:t>// </a:t>
            </a:r>
            <a:r>
              <a:rPr lang="zh-CN" altLang="en-US" i="1" dirty="0">
                <a:solidFill>
                  <a:srgbClr val="8C8C8C"/>
                </a:solidFill>
                <a:latin typeface="Consolas" panose="020B0609020204030204" pitchFamily="49" charset="0"/>
              </a:rPr>
              <a:t>个位</a:t>
            </a:r>
            <a:br>
              <a:rPr lang="zh-CN" altLang="en-US" i="1" dirty="0">
                <a:solidFill>
                  <a:srgbClr val="8C8C8C"/>
                </a:solidFill>
                <a:latin typeface="Consolas" panose="020B0609020204030204" pitchFamily="49" charset="0"/>
              </a:rPr>
            </a:br>
            <a:br>
              <a:rPr lang="zh-CN" altLang="en-US" i="1" dirty="0">
                <a:solidFill>
                  <a:srgbClr val="8C8C8C"/>
                </a:solidFill>
                <a:latin typeface="Consolas" panose="020B0609020204030204" pitchFamily="49" charset="0"/>
              </a:rPr>
            </a:br>
            <a:r>
              <a:rPr lang="en-US" altLang="zh-CN" i="1" dirty="0">
                <a:solidFill>
                  <a:srgbClr val="8C8C8C"/>
                </a:solidFill>
                <a:latin typeface="Consolas" panose="020B0609020204030204" pitchFamily="49" charset="0"/>
              </a:rPr>
              <a:t>// </a:t>
            </a:r>
            <a:r>
              <a:rPr lang="zh-CN" altLang="en-US" i="1" dirty="0">
                <a:solidFill>
                  <a:srgbClr val="8C8C8C"/>
                </a:solidFill>
                <a:latin typeface="Consolas" panose="020B0609020204030204" pitchFamily="49" charset="0"/>
              </a:rPr>
              <a:t>计算各位立方和</a:t>
            </a:r>
            <a:br>
              <a:rPr lang="zh-CN" altLang="en-US" i="1" dirty="0">
                <a:solidFill>
                  <a:srgbClr val="8C8C8C"/>
                </a:solidFill>
                <a:latin typeface="Consolas" panose="020B0609020204030204" pitchFamily="49" charset="0"/>
              </a:rPr>
            </a:br>
            <a:r>
              <a:rPr lang="en-US" altLang="zh-CN" dirty="0" err="1">
                <a:solidFill>
                  <a:srgbClr val="0033B3"/>
                </a:solidFill>
                <a:latin typeface="Consolas" panose="020B0609020204030204" pitchFamily="49" charset="0"/>
              </a:rPr>
              <a:t>int</a:t>
            </a:r>
            <a:r>
              <a:rPr lang="en-US" altLang="zh-CN" dirty="0">
                <a:solidFill>
                  <a:srgbClr val="0033B3"/>
                </a:solidFill>
                <a:latin typeface="Consolas" panose="020B0609020204030204" pitchFamily="49" charset="0"/>
              </a:rPr>
              <a:t> </a:t>
            </a:r>
            <a:r>
              <a:rPr lang="en-US" altLang="zh-CN" dirty="0">
                <a:solidFill>
                  <a:srgbClr val="000000"/>
                </a:solidFill>
                <a:latin typeface="Consolas" panose="020B0609020204030204" pitchFamily="49" charset="0"/>
              </a:rPr>
              <a:t>sum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a</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a</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a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b</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b</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b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c</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c</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c</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br>
              <a:rPr lang="en-US" altLang="zh-CN" dirty="0">
                <a:solidFill>
                  <a:srgbClr val="080808"/>
                </a:solidFill>
                <a:latin typeface="Consolas" panose="020B0609020204030204" pitchFamily="49" charset="0"/>
              </a:rPr>
            </a:br>
            <a:r>
              <a:rPr lang="en-US" altLang="zh-CN" i="1" dirty="0">
                <a:solidFill>
                  <a:srgbClr val="8C8C8C"/>
                </a:solidFill>
                <a:latin typeface="Consolas" panose="020B0609020204030204" pitchFamily="49" charset="0"/>
              </a:rPr>
              <a:t>// </a:t>
            </a:r>
            <a:r>
              <a:rPr lang="zh-CN" altLang="en-US" i="1" dirty="0">
                <a:solidFill>
                  <a:srgbClr val="8C8C8C"/>
                </a:solidFill>
                <a:latin typeface="Consolas" panose="020B0609020204030204" pitchFamily="49" charset="0"/>
              </a:rPr>
              <a:t>判断是否为水仙花数</a:t>
            </a:r>
            <a:br>
              <a:rPr lang="zh-CN" altLang="en-US" i="1" dirty="0">
                <a:solidFill>
                  <a:srgbClr val="8C8C8C"/>
                </a:solidFill>
                <a:latin typeface="Consolas" panose="020B0609020204030204" pitchFamily="49" charset="0"/>
              </a:rPr>
            </a:br>
            <a:r>
              <a:rPr lang="en-US" altLang="zh-CN" dirty="0">
                <a:solidFill>
                  <a:srgbClr val="0033B3"/>
                </a:solidFill>
                <a:latin typeface="Consolas" panose="020B0609020204030204" pitchFamily="49" charset="0"/>
              </a:rPr>
              <a:t>if </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sum </a:t>
            </a:r>
            <a:r>
              <a:rPr lang="en-US" altLang="zh-CN" dirty="0">
                <a:solidFill>
                  <a:srgbClr val="080808"/>
                </a:solidFill>
                <a:latin typeface="Consolas" panose="020B0609020204030204" pitchFamily="49" charset="0"/>
              </a:rPr>
              <a:t>== </a:t>
            </a:r>
            <a:r>
              <a:rPr lang="en-US" altLang="zh-CN" dirty="0" err="1">
                <a:solidFill>
                  <a:srgbClr val="000000"/>
                </a:solidFill>
                <a:latin typeface="Consolas" panose="020B0609020204030204" pitchFamily="49" charset="0"/>
              </a:rPr>
              <a:t>num</a:t>
            </a:r>
            <a:r>
              <a:rPr lang="en-US" altLang="zh-CN" dirty="0">
                <a:solidFill>
                  <a:srgbClr val="080808"/>
                </a:solidFill>
                <a:latin typeface="Consolas" panose="020B0609020204030204" pitchFamily="49" charset="0"/>
              </a:rPr>
              <a:t>) {</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a:t>
            </a:r>
            <a:r>
              <a:rPr lang="en-US" altLang="zh-CN" dirty="0">
                <a:solidFill>
                  <a:srgbClr val="008080"/>
                </a:solidFill>
                <a:latin typeface="Consolas" panose="020B0609020204030204" pitchFamily="49" charset="0"/>
              </a:rPr>
              <a:t>&lt;&lt; </a:t>
            </a:r>
            <a:r>
              <a:rPr lang="en-US" altLang="zh-CN" dirty="0">
                <a:solidFill>
                  <a:srgbClr val="067D17"/>
                </a:solidFill>
                <a:latin typeface="Consolas" panose="020B0609020204030204" pitchFamily="49" charset="0"/>
              </a:rPr>
              <a:t>"Yes" </a:t>
            </a:r>
            <a:r>
              <a:rPr lang="en-US" altLang="zh-CN" dirty="0">
                <a:solidFill>
                  <a:srgbClr val="008080"/>
                </a:solidFill>
                <a:latin typeface="Consolas" panose="020B0609020204030204" pitchFamily="49" charset="0"/>
              </a:rPr>
              <a:t>&lt;&lt; </a:t>
            </a:r>
            <a:r>
              <a:rPr lang="en-US" altLang="zh-CN" dirty="0" err="1">
                <a:solidFill>
                  <a:srgbClr val="080808"/>
                </a:solidFill>
                <a:latin typeface="Consolas" panose="020B0609020204030204" pitchFamily="49" charset="0"/>
              </a:rPr>
              <a:t>endl</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33B3"/>
                </a:solidFill>
                <a:latin typeface="Consolas" panose="020B0609020204030204" pitchFamily="49" charset="0"/>
              </a:rPr>
              <a:t>else </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a:t>
            </a:r>
            <a:r>
              <a:rPr lang="en-US" altLang="zh-CN" dirty="0">
                <a:solidFill>
                  <a:srgbClr val="008080"/>
                </a:solidFill>
                <a:latin typeface="Consolas" panose="020B0609020204030204" pitchFamily="49" charset="0"/>
              </a:rPr>
              <a:t>&lt;&lt; </a:t>
            </a:r>
            <a:r>
              <a:rPr lang="en-US" altLang="zh-CN" dirty="0">
                <a:solidFill>
                  <a:srgbClr val="067D17"/>
                </a:solidFill>
                <a:latin typeface="Consolas" panose="020B0609020204030204" pitchFamily="49" charset="0"/>
              </a:rPr>
              <a:t>"No" </a:t>
            </a:r>
            <a:r>
              <a:rPr lang="en-US" altLang="zh-CN" dirty="0">
                <a:solidFill>
                  <a:srgbClr val="008080"/>
                </a:solidFill>
                <a:latin typeface="Consolas" panose="020B0609020204030204" pitchFamily="49" charset="0"/>
              </a:rPr>
              <a:t>&lt;&lt; </a:t>
            </a:r>
            <a:r>
              <a:rPr lang="en-US" altLang="zh-CN" dirty="0" err="1">
                <a:solidFill>
                  <a:srgbClr val="080808"/>
                </a:solidFill>
                <a:latin typeface="Consolas" panose="020B0609020204030204" pitchFamily="49" charset="0"/>
              </a:rPr>
              <a:t>endl</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a:t>
            </a:r>
          </a:p>
        </p:txBody>
      </p:sp>
      <p:sp>
        <p:nvSpPr>
          <p:cNvPr id="4" name="矩形 3"/>
          <p:cNvSpPr/>
          <p:nvPr/>
        </p:nvSpPr>
        <p:spPr>
          <a:xfrm>
            <a:off x="8382000" y="3505200"/>
            <a:ext cx="2339102" cy="523220"/>
          </a:xfrm>
          <a:prstGeom prst="rect">
            <a:avLst/>
          </a:prstGeom>
          <a:solidFill>
            <a:schemeClr val="accent4">
              <a:lumMod val="20000"/>
              <a:lumOff val="80000"/>
            </a:schemeClr>
          </a:solidFill>
        </p:spPr>
        <p:txBody>
          <a:bodyPr wrap="none">
            <a:spAutoFit/>
          </a:bodyPr>
          <a:lstStyle/>
          <a:p>
            <a:r>
              <a:rPr lang="zh-CN" altLang="en-US" sz="2800" dirty="0"/>
              <a:t>你完成了吗？</a:t>
            </a:r>
          </a:p>
        </p:txBody>
      </p:sp>
      <p:sp>
        <p:nvSpPr>
          <p:cNvPr id="8"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Tree>
    <p:extLst>
      <p:ext uri="{BB962C8B-B14F-4D97-AF65-F5344CB8AC3E}">
        <p14:creationId xmlns:p14="http://schemas.microsoft.com/office/powerpoint/2010/main" val="40147862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62000" y="1447800"/>
            <a:ext cx="10744200" cy="4893647"/>
          </a:xfrm>
          <a:prstGeom prst="rect">
            <a:avLst/>
          </a:prstGeom>
          <a:solidFill>
            <a:schemeClr val="accent5">
              <a:lumMod val="20000"/>
              <a:lumOff val="80000"/>
            </a:schemeClr>
          </a:solidFill>
        </p:spPr>
        <p:txBody>
          <a:bodyPr wrap="square">
            <a:spAutoFit/>
          </a:bodyPr>
          <a:lstStyle/>
          <a:p>
            <a:pPr>
              <a:lnSpc>
                <a:spcPct val="200000"/>
              </a:lnSpc>
            </a:pPr>
            <a:r>
              <a:rPr lang="zh-CN" altLang="en-US" sz="2400" b="1" dirty="0">
                <a:latin typeface="Consolas" panose="020B0609020204030204" pitchFamily="49" charset="0"/>
              </a:rPr>
              <a:t>吃苹果</a:t>
            </a:r>
            <a:r>
              <a:rPr lang="en-US" altLang="zh-CN" sz="2400" b="1" dirty="0">
                <a:latin typeface="Consolas" panose="020B0609020204030204" pitchFamily="49" charset="0"/>
              </a:rPr>
              <a:t>(P0014)</a:t>
            </a:r>
          </a:p>
          <a:p>
            <a:pPr>
              <a:lnSpc>
                <a:spcPct val="200000"/>
              </a:lnSpc>
            </a:pPr>
            <a:r>
              <a:rPr lang="zh-CN" altLang="en-US" sz="2200" dirty="0">
                <a:latin typeface="Consolas" panose="020B0609020204030204" pitchFamily="49" charset="0"/>
              </a:rPr>
              <a:t>小六买了一箱 </a:t>
            </a:r>
            <a:r>
              <a:rPr lang="en-US" altLang="zh-CN" sz="2200" dirty="0">
                <a:latin typeface="Consolas" panose="020B0609020204030204" pitchFamily="49" charset="0"/>
              </a:rPr>
              <a:t>n </a:t>
            </a:r>
            <a:r>
              <a:rPr lang="zh-CN" altLang="en-US" sz="2200" dirty="0">
                <a:latin typeface="Consolas" panose="020B0609020204030204" pitchFamily="49" charset="0"/>
              </a:rPr>
              <a:t>个苹果，很不幸的是买完时箱子里混进了一条虫子。虫子每 </a:t>
            </a:r>
            <a:r>
              <a:rPr lang="en-US" altLang="zh-CN" sz="2200" dirty="0">
                <a:latin typeface="Consolas" panose="020B0609020204030204" pitchFamily="49" charset="0"/>
              </a:rPr>
              <a:t>x </a:t>
            </a:r>
            <a:r>
              <a:rPr lang="zh-CN" altLang="en-US" sz="2200" dirty="0">
                <a:latin typeface="Consolas" panose="020B0609020204030204" pitchFamily="49" charset="0"/>
              </a:rPr>
              <a:t>小时能吃掉一个苹果，假设虫子在吃完一个苹果之前不会吃另一个，输出经过 </a:t>
            </a:r>
            <a:r>
              <a:rPr lang="en-US" altLang="zh-CN" sz="2200" dirty="0">
                <a:latin typeface="Consolas" panose="020B0609020204030204" pitchFamily="49" charset="0"/>
              </a:rPr>
              <a:t>y </a:t>
            </a:r>
            <a:r>
              <a:rPr lang="zh-CN" altLang="en-US" sz="2200" dirty="0">
                <a:latin typeface="Consolas" panose="020B0609020204030204" pitchFamily="49" charset="0"/>
              </a:rPr>
              <a:t>小时还剩完整的苹果数量。</a:t>
            </a:r>
          </a:p>
          <a:p>
            <a:pPr>
              <a:lnSpc>
                <a:spcPct val="200000"/>
              </a:lnSpc>
            </a:pPr>
            <a:r>
              <a:rPr lang="zh-CN" altLang="en-US" sz="2200" b="1" dirty="0">
                <a:solidFill>
                  <a:srgbClr val="404040"/>
                </a:solidFill>
                <a:latin typeface="Consolas" panose="020B0609020204030204" pitchFamily="49" charset="0"/>
              </a:rPr>
              <a:t>输入格式：</a:t>
            </a:r>
            <a:r>
              <a:rPr lang="zh-CN" altLang="en-US" sz="2200" dirty="0">
                <a:latin typeface="Consolas" panose="020B0609020204030204" pitchFamily="49" charset="0"/>
              </a:rPr>
              <a:t>三个整数，整数 </a:t>
            </a:r>
            <a:r>
              <a:rPr lang="en-US" altLang="zh-CN" sz="2200" dirty="0">
                <a:latin typeface="Consolas" panose="020B0609020204030204" pitchFamily="49" charset="0"/>
              </a:rPr>
              <a:t>n </a:t>
            </a:r>
            <a:r>
              <a:rPr lang="zh-CN" altLang="en-US" sz="2200" dirty="0">
                <a:latin typeface="Consolas" panose="020B0609020204030204" pitchFamily="49" charset="0"/>
              </a:rPr>
              <a:t>代表箱内原有苹果数量，整数 </a:t>
            </a:r>
            <a:r>
              <a:rPr lang="en-US" altLang="zh-CN" sz="2200" dirty="0">
                <a:latin typeface="Consolas" panose="020B0609020204030204" pitchFamily="49" charset="0"/>
              </a:rPr>
              <a:t>x </a:t>
            </a:r>
            <a:r>
              <a:rPr lang="zh-CN" altLang="en-US" sz="2200" dirty="0">
                <a:latin typeface="Consolas" panose="020B0609020204030204" pitchFamily="49" charset="0"/>
              </a:rPr>
              <a:t>代表虫子吃一个苹果需要的时间，整数 </a:t>
            </a:r>
            <a:r>
              <a:rPr lang="en-US" altLang="zh-CN" sz="2200" dirty="0">
                <a:latin typeface="Consolas" panose="020B0609020204030204" pitchFamily="49" charset="0"/>
              </a:rPr>
              <a:t>y </a:t>
            </a:r>
            <a:r>
              <a:rPr lang="zh-CN" altLang="en-US" sz="2200" dirty="0">
                <a:latin typeface="Consolas" panose="020B0609020204030204" pitchFamily="49" charset="0"/>
              </a:rPr>
              <a:t>代表经过的时间，均可用 </a:t>
            </a:r>
            <a:r>
              <a:rPr lang="en-US" altLang="zh-CN" sz="2200" dirty="0">
                <a:latin typeface="Consolas" panose="020B0609020204030204" pitchFamily="49" charset="0"/>
              </a:rPr>
              <a:t>int </a:t>
            </a:r>
            <a:r>
              <a:rPr lang="zh-CN" altLang="en-US" sz="2200" dirty="0">
                <a:latin typeface="Consolas" panose="020B0609020204030204" pitchFamily="49" charset="0"/>
              </a:rPr>
              <a:t>类型表示。</a:t>
            </a:r>
          </a:p>
          <a:p>
            <a:pPr>
              <a:lnSpc>
                <a:spcPct val="200000"/>
              </a:lnSpc>
            </a:pPr>
            <a:r>
              <a:rPr lang="zh-CN" altLang="en-US" sz="2200" b="1" dirty="0">
                <a:solidFill>
                  <a:srgbClr val="404040"/>
                </a:solidFill>
                <a:latin typeface="Consolas" panose="020B0609020204030204" pitchFamily="49" charset="0"/>
              </a:rPr>
              <a:t>输出格式：</a:t>
            </a:r>
            <a:r>
              <a:rPr lang="zh-CN" altLang="en-US" sz="2200" dirty="0">
                <a:latin typeface="Consolas" panose="020B0609020204030204" pitchFamily="49" charset="0"/>
              </a:rPr>
              <a:t>一个整数，代表箱内所剩完整的苹果数量。</a:t>
            </a:r>
          </a:p>
        </p:txBody>
      </p:sp>
      <p:sp>
        <p:nvSpPr>
          <p:cNvPr id="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
        <p:nvSpPr>
          <p:cNvPr id="3" name="文本框 2">
            <a:extLst>
              <a:ext uri="{FF2B5EF4-FFF2-40B4-BE49-F238E27FC236}">
                <a16:creationId xmlns:a16="http://schemas.microsoft.com/office/drawing/2014/main" id="{B26D095C-EBF3-7D07-C241-13FC37292E38}"/>
              </a:ext>
            </a:extLst>
          </p:cNvPr>
          <p:cNvSpPr txBox="1"/>
          <p:nvPr/>
        </p:nvSpPr>
        <p:spPr>
          <a:xfrm>
            <a:off x="6934200" y="762000"/>
            <a:ext cx="2259330" cy="523220"/>
          </a:xfrm>
          <a:prstGeom prst="rect">
            <a:avLst/>
          </a:prstGeom>
          <a:solidFill>
            <a:schemeClr val="bg1">
              <a:lumMod val="95000"/>
            </a:schemeClr>
          </a:solidFill>
        </p:spPr>
        <p:txBody>
          <a:bodyPr wrap="square">
            <a:spAutoFit/>
          </a:bodyPr>
          <a:lstStyle/>
          <a:p>
            <a:r>
              <a:rPr lang="zh-CN" altLang="en-US" sz="2800" b="1" dirty="0">
                <a:solidFill>
                  <a:srgbClr val="C00000"/>
                </a:solidFill>
                <a:latin typeface="Consolas" panose="020B0609020204030204" pitchFamily="49" charset="0"/>
              </a:rPr>
              <a:t>课堂练习 七</a:t>
            </a:r>
            <a:endParaRPr lang="zh-CN" altLang="en-US" sz="2800" dirty="0">
              <a:solidFill>
                <a:srgbClr val="C00000"/>
              </a:solidFill>
            </a:endParaRPr>
          </a:p>
        </p:txBody>
      </p:sp>
    </p:spTree>
    <p:extLst>
      <p:ext uri="{BB962C8B-B14F-4D97-AF65-F5344CB8AC3E}">
        <p14:creationId xmlns:p14="http://schemas.microsoft.com/office/powerpoint/2010/main" val="27225800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19400" y="1447800"/>
            <a:ext cx="6683240" cy="523220"/>
          </a:xfrm>
          <a:prstGeom prst="rect">
            <a:avLst/>
          </a:prstGeom>
        </p:spPr>
        <p:txBody>
          <a:bodyPr wrap="none">
            <a:spAutoFit/>
          </a:bodyPr>
          <a:lstStyle/>
          <a:p>
            <a:r>
              <a:rPr lang="en-US" altLang="zh-CN" sz="2800" b="1" dirty="0">
                <a:solidFill>
                  <a:srgbClr val="70AE47"/>
                </a:solidFill>
                <a:latin typeface="Consolas" panose="020B0609020204030204" pitchFamily="49" charset="0"/>
              </a:rPr>
              <a:t>n</a:t>
            </a:r>
            <a:r>
              <a:rPr lang="zh-CN" altLang="en-US" sz="2800" b="1" dirty="0">
                <a:solidFill>
                  <a:srgbClr val="70AE47"/>
                </a:solidFill>
                <a:latin typeface="Consolas" panose="020B0609020204030204" pitchFamily="49" charset="0"/>
              </a:rPr>
              <a:t>个苹果，经过</a:t>
            </a:r>
            <a:r>
              <a:rPr lang="en-US" altLang="zh-CN" sz="2800" b="1" dirty="0">
                <a:solidFill>
                  <a:srgbClr val="70AE47"/>
                </a:solidFill>
                <a:latin typeface="Consolas" panose="020B0609020204030204" pitchFamily="49" charset="0"/>
              </a:rPr>
              <a:t>y</a:t>
            </a:r>
            <a:r>
              <a:rPr lang="zh-CN" altLang="en-US" sz="2800" b="1" dirty="0">
                <a:solidFill>
                  <a:srgbClr val="70AE47"/>
                </a:solidFill>
                <a:latin typeface="Consolas" panose="020B0609020204030204" pitchFamily="49" charset="0"/>
              </a:rPr>
              <a:t>小时后，有哪些情况呢？</a:t>
            </a:r>
            <a:endParaRPr lang="zh-CN" altLang="en-US" sz="2800" dirty="0">
              <a:latin typeface="Consolas" panose="020B0609020204030204" pitchFamily="49" charset="0"/>
            </a:endParaRPr>
          </a:p>
        </p:txBody>
      </p:sp>
      <p:pic>
        <p:nvPicPr>
          <p:cNvPr id="3" name="图片 2"/>
          <p:cNvPicPr>
            <a:picLocks noChangeAspect="1"/>
          </p:cNvPicPr>
          <p:nvPr/>
        </p:nvPicPr>
        <p:blipFill>
          <a:blip r:embed="rId2"/>
          <a:stretch>
            <a:fillRect/>
          </a:stretch>
        </p:blipFill>
        <p:spPr>
          <a:xfrm>
            <a:off x="914400" y="2209800"/>
            <a:ext cx="3339414" cy="4067175"/>
          </a:xfrm>
          <a:prstGeom prst="rect">
            <a:avLst/>
          </a:prstGeom>
        </p:spPr>
      </p:pic>
      <p:pic>
        <p:nvPicPr>
          <p:cNvPr id="4" name="图片 3"/>
          <p:cNvPicPr>
            <a:picLocks noChangeAspect="1"/>
          </p:cNvPicPr>
          <p:nvPr/>
        </p:nvPicPr>
        <p:blipFill>
          <a:blip r:embed="rId3"/>
          <a:stretch>
            <a:fillRect/>
          </a:stretch>
        </p:blipFill>
        <p:spPr>
          <a:xfrm>
            <a:off x="4172131" y="2438401"/>
            <a:ext cx="3772306" cy="3684672"/>
          </a:xfrm>
          <a:prstGeom prst="rect">
            <a:avLst/>
          </a:prstGeom>
        </p:spPr>
      </p:pic>
      <p:pic>
        <p:nvPicPr>
          <p:cNvPr id="5" name="图片 4"/>
          <p:cNvPicPr>
            <a:picLocks noChangeAspect="1"/>
          </p:cNvPicPr>
          <p:nvPr/>
        </p:nvPicPr>
        <p:blipFill>
          <a:blip r:embed="rId4"/>
          <a:stretch>
            <a:fillRect/>
          </a:stretch>
        </p:blipFill>
        <p:spPr>
          <a:xfrm>
            <a:off x="7943651" y="2436888"/>
            <a:ext cx="3410149" cy="3769112"/>
          </a:xfrm>
          <a:prstGeom prst="rect">
            <a:avLst/>
          </a:prstGeom>
        </p:spPr>
      </p:pic>
      <p:sp>
        <p:nvSpPr>
          <p:cNvPr id="25"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Tree>
    <p:extLst>
      <p:ext uri="{BB962C8B-B14F-4D97-AF65-F5344CB8AC3E}">
        <p14:creationId xmlns:p14="http://schemas.microsoft.com/office/powerpoint/2010/main" val="349336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05000" y="1447800"/>
            <a:ext cx="3886200" cy="4801314"/>
          </a:xfrm>
          <a:prstGeom prst="rect">
            <a:avLst/>
          </a:prstGeom>
          <a:solidFill>
            <a:schemeClr val="accent4">
              <a:lumMod val="20000"/>
              <a:lumOff val="80000"/>
            </a:schemeClr>
          </a:solidFill>
        </p:spPr>
        <p:txBody>
          <a:bodyPr wrap="square">
            <a:spAutoFit/>
          </a:bodyPr>
          <a:lstStyle/>
          <a:p>
            <a:r>
              <a:rPr lang="en-US" altLang="zh-CN" dirty="0" err="1">
                <a:solidFill>
                  <a:srgbClr val="0033B3"/>
                </a:solidFill>
                <a:latin typeface="Consolas" panose="020B0609020204030204" pitchFamily="49" charset="0"/>
              </a:rPr>
              <a:t>int</a:t>
            </a:r>
            <a:r>
              <a:rPr lang="en-US" altLang="zh-CN" dirty="0">
                <a:solidFill>
                  <a:srgbClr val="0033B3"/>
                </a:solidFill>
                <a:latin typeface="Consolas" panose="020B0609020204030204" pitchFamily="49" charset="0"/>
              </a:rPr>
              <a:t> </a:t>
            </a:r>
            <a:r>
              <a:rPr lang="en-US" altLang="zh-CN" dirty="0">
                <a:solidFill>
                  <a:srgbClr val="00627A"/>
                </a:solidFill>
                <a:latin typeface="Consolas" panose="020B0609020204030204" pitchFamily="49" charset="0"/>
              </a:rPr>
              <a:t>main</a:t>
            </a:r>
            <a:r>
              <a:rPr lang="en-US" altLang="zh-CN" dirty="0">
                <a:solidFill>
                  <a:srgbClr val="080808"/>
                </a:solidFill>
                <a:latin typeface="Consolas" panose="020B0609020204030204" pitchFamily="49" charset="0"/>
              </a:rPr>
              <a:t>() {</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err="1">
                <a:solidFill>
                  <a:srgbClr val="0033B3"/>
                </a:solidFill>
                <a:latin typeface="Consolas" panose="020B0609020204030204" pitchFamily="49" charset="0"/>
              </a:rPr>
              <a:t>int</a:t>
            </a:r>
            <a:r>
              <a:rPr lang="en-US" altLang="zh-CN" dirty="0">
                <a:solidFill>
                  <a:srgbClr val="0033B3"/>
                </a:solidFill>
                <a:latin typeface="Consolas" panose="020B0609020204030204" pitchFamily="49" charset="0"/>
              </a:rPr>
              <a:t> </a:t>
            </a:r>
            <a:r>
              <a:rPr lang="en-US" altLang="zh-CN" dirty="0">
                <a:solidFill>
                  <a:srgbClr val="000000"/>
                </a:solidFill>
                <a:latin typeface="Consolas" panose="020B0609020204030204" pitchFamily="49" charset="0"/>
              </a:rPr>
              <a:t>n</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y</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x</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err="1">
                <a:solidFill>
                  <a:srgbClr val="0033B3"/>
                </a:solidFill>
                <a:latin typeface="Consolas" panose="020B0609020204030204" pitchFamily="49" charset="0"/>
              </a:rPr>
              <a:t>int</a:t>
            </a:r>
            <a:r>
              <a:rPr lang="en-US" altLang="zh-CN" dirty="0">
                <a:solidFill>
                  <a:srgbClr val="0033B3"/>
                </a:solidFill>
                <a:latin typeface="Consolas" panose="020B0609020204030204" pitchFamily="49" charset="0"/>
              </a:rPr>
              <a:t> </a:t>
            </a:r>
            <a:r>
              <a:rPr lang="en-US" altLang="zh-CN" dirty="0">
                <a:solidFill>
                  <a:srgbClr val="000000"/>
                </a:solidFill>
                <a:latin typeface="Consolas" panose="020B0609020204030204" pitchFamily="49" charset="0"/>
              </a:rPr>
              <a:t>m</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a:t>
            </a:r>
            <a:r>
              <a:rPr lang="en-US" altLang="zh-CN" dirty="0">
                <a:solidFill>
                  <a:srgbClr val="008080"/>
                </a:solidFill>
                <a:latin typeface="Consolas" panose="020B0609020204030204" pitchFamily="49" charset="0"/>
              </a:rPr>
              <a:t>&gt;&gt; </a:t>
            </a:r>
            <a:r>
              <a:rPr lang="en-US" altLang="zh-CN" dirty="0">
                <a:solidFill>
                  <a:srgbClr val="000000"/>
                </a:solidFill>
                <a:latin typeface="Consolas" panose="020B0609020204030204" pitchFamily="49" charset="0"/>
              </a:rPr>
              <a:t>n </a:t>
            </a:r>
            <a:r>
              <a:rPr lang="en-US" altLang="zh-CN" dirty="0">
                <a:solidFill>
                  <a:srgbClr val="008080"/>
                </a:solidFill>
                <a:latin typeface="Consolas" panose="020B0609020204030204" pitchFamily="49" charset="0"/>
              </a:rPr>
              <a:t>&gt;&gt; </a:t>
            </a:r>
            <a:r>
              <a:rPr lang="en-US" altLang="zh-CN" dirty="0">
                <a:solidFill>
                  <a:srgbClr val="000000"/>
                </a:solidFill>
                <a:latin typeface="Consolas" panose="020B0609020204030204" pitchFamily="49" charset="0"/>
              </a:rPr>
              <a:t>x </a:t>
            </a:r>
            <a:r>
              <a:rPr lang="en-US" altLang="zh-CN" dirty="0">
                <a:solidFill>
                  <a:srgbClr val="008080"/>
                </a:solidFill>
                <a:latin typeface="Consolas" panose="020B0609020204030204" pitchFamily="49" charset="0"/>
              </a:rPr>
              <a:t>&gt;&gt; </a:t>
            </a:r>
            <a:r>
              <a:rPr lang="en-US" altLang="zh-CN" dirty="0">
                <a:solidFill>
                  <a:srgbClr val="000000"/>
                </a:solidFill>
                <a:latin typeface="Consolas" panose="020B0609020204030204" pitchFamily="49" charset="0"/>
              </a:rPr>
              <a:t>y</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33B3"/>
                </a:solidFill>
                <a:latin typeface="Consolas" panose="020B0609020204030204" pitchFamily="49" charset="0"/>
              </a:rPr>
              <a:t>if</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y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x </a:t>
            </a:r>
            <a:r>
              <a:rPr lang="en-US" altLang="zh-CN" dirty="0">
                <a:solidFill>
                  <a:srgbClr val="080808"/>
                </a:solidFill>
                <a:latin typeface="Consolas" panose="020B0609020204030204" pitchFamily="49" charset="0"/>
              </a:rPr>
              <a:t>== </a:t>
            </a:r>
            <a:r>
              <a:rPr lang="en-US" altLang="zh-CN" dirty="0">
                <a:solidFill>
                  <a:srgbClr val="1750EB"/>
                </a:solidFill>
                <a:latin typeface="Consolas" panose="020B0609020204030204" pitchFamily="49" charset="0"/>
              </a:rPr>
              <a:t>0</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m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y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x</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n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m</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33B3"/>
                </a:solidFill>
                <a:latin typeface="Consolas" panose="020B0609020204030204" pitchFamily="49" charset="0"/>
              </a:rPr>
              <a:t>else</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m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y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x</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m</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n </a:t>
            </a: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m</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33B3"/>
                </a:solidFill>
                <a:latin typeface="Consolas" panose="020B0609020204030204" pitchFamily="49" charset="0"/>
              </a:rPr>
              <a:t>if</a:t>
            </a:r>
            <a:r>
              <a:rPr lang="en-US" altLang="zh-CN" dirty="0">
                <a:solidFill>
                  <a:srgbClr val="080808"/>
                </a:solidFill>
                <a:latin typeface="Consolas" panose="020B0609020204030204" pitchFamily="49" charset="0"/>
              </a:rPr>
              <a:t>(</a:t>
            </a:r>
            <a:r>
              <a:rPr lang="en-US" altLang="zh-CN" dirty="0">
                <a:solidFill>
                  <a:srgbClr val="000000"/>
                </a:solidFill>
                <a:latin typeface="Consolas" panose="020B0609020204030204" pitchFamily="49" charset="0"/>
              </a:rPr>
              <a:t>n </a:t>
            </a:r>
            <a:r>
              <a:rPr lang="en-US" altLang="zh-CN" dirty="0">
                <a:solidFill>
                  <a:srgbClr val="080808"/>
                </a:solidFill>
                <a:latin typeface="Consolas" panose="020B0609020204030204" pitchFamily="49" charset="0"/>
              </a:rPr>
              <a:t>&lt; </a:t>
            </a:r>
            <a:r>
              <a:rPr lang="en-US" altLang="zh-CN" dirty="0">
                <a:solidFill>
                  <a:srgbClr val="1750EB"/>
                </a:solidFill>
                <a:latin typeface="Consolas" panose="020B0609020204030204" pitchFamily="49" charset="0"/>
              </a:rPr>
              <a:t>0</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a:solidFill>
                  <a:srgbClr val="000000"/>
                </a:solidFill>
                <a:latin typeface="Consolas" panose="020B0609020204030204" pitchFamily="49" charset="0"/>
              </a:rPr>
              <a:t>n </a:t>
            </a:r>
            <a:r>
              <a:rPr lang="en-US" altLang="zh-CN" dirty="0">
                <a:solidFill>
                  <a:srgbClr val="080808"/>
                </a:solidFill>
                <a:latin typeface="Consolas" panose="020B0609020204030204" pitchFamily="49" charset="0"/>
              </a:rPr>
              <a:t>= </a:t>
            </a:r>
            <a:r>
              <a:rPr lang="en-US" altLang="zh-CN" dirty="0">
                <a:solidFill>
                  <a:srgbClr val="1750EB"/>
                </a:solidFill>
                <a:latin typeface="Consolas" panose="020B0609020204030204" pitchFamily="49" charset="0"/>
              </a:rPr>
              <a:t>0</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a:t>
            </a:r>
            <a:r>
              <a:rPr lang="en-US" altLang="zh-CN" dirty="0">
                <a:solidFill>
                  <a:srgbClr val="008080"/>
                </a:solidFill>
                <a:latin typeface="Consolas" panose="020B0609020204030204" pitchFamily="49" charset="0"/>
              </a:rPr>
              <a:t>&lt;&lt; </a:t>
            </a:r>
            <a:r>
              <a:rPr lang="en-US" altLang="zh-CN" dirty="0">
                <a:solidFill>
                  <a:srgbClr val="000000"/>
                </a:solidFill>
                <a:latin typeface="Consolas" panose="020B0609020204030204" pitchFamily="49" charset="0"/>
              </a:rPr>
              <a:t>n</a:t>
            </a:r>
            <a:r>
              <a:rPr lang="en-US" altLang="zh-CN" dirty="0">
                <a:solidFill>
                  <a:srgbClr val="080808"/>
                </a:solidFill>
                <a:latin typeface="Consolas" panose="020B0609020204030204" pitchFamily="49" charset="0"/>
              </a:rPr>
              <a:t>;</a:t>
            </a:r>
            <a:br>
              <a:rPr lang="en-US" altLang="zh-CN" dirty="0">
                <a:solidFill>
                  <a:srgbClr val="080808"/>
                </a:solidFill>
                <a:latin typeface="Consolas" panose="020B0609020204030204" pitchFamily="49" charset="0"/>
              </a:rPr>
            </a:br>
            <a:r>
              <a:rPr lang="en-US" altLang="zh-CN" dirty="0">
                <a:solidFill>
                  <a:srgbClr val="080808"/>
                </a:solidFill>
                <a:latin typeface="Consolas" panose="020B0609020204030204" pitchFamily="49" charset="0"/>
              </a:rPr>
              <a:t>}</a:t>
            </a:r>
          </a:p>
        </p:txBody>
      </p:sp>
      <p:sp>
        <p:nvSpPr>
          <p:cNvPr id="3" name="上箭头 2"/>
          <p:cNvSpPr/>
          <p:nvPr/>
        </p:nvSpPr>
        <p:spPr>
          <a:xfrm rot="15544468">
            <a:off x="5399306" y="1722660"/>
            <a:ext cx="362062" cy="1828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781800" y="2133600"/>
            <a:ext cx="2634054" cy="400110"/>
          </a:xfrm>
          <a:prstGeom prst="rect">
            <a:avLst/>
          </a:prstGeom>
          <a:solidFill>
            <a:schemeClr val="accent6">
              <a:lumMod val="20000"/>
              <a:lumOff val="80000"/>
            </a:schemeClr>
          </a:solidFill>
        </p:spPr>
        <p:txBody>
          <a:bodyPr wrap="none">
            <a:spAutoFit/>
          </a:bodyPr>
          <a:lstStyle/>
          <a:p>
            <a:r>
              <a:rPr lang="zh-CN" altLang="en-US" sz="2000" dirty="0">
                <a:solidFill>
                  <a:srgbClr val="404040"/>
                </a:solidFill>
                <a:latin typeface="Consolas" panose="020B0609020204030204" pitchFamily="49" charset="0"/>
              </a:rPr>
              <a:t>完整的吃完了</a:t>
            </a:r>
            <a:r>
              <a:rPr lang="en-US" altLang="zh-CN" sz="2000" dirty="0">
                <a:solidFill>
                  <a:srgbClr val="404040"/>
                </a:solidFill>
                <a:latin typeface="Consolas" panose="020B0609020204030204" pitchFamily="49" charset="0"/>
              </a:rPr>
              <a:t>m</a:t>
            </a:r>
            <a:r>
              <a:rPr lang="zh-CN" altLang="en-US" sz="2000" dirty="0">
                <a:solidFill>
                  <a:srgbClr val="404040"/>
                </a:solidFill>
                <a:latin typeface="Consolas" panose="020B0609020204030204" pitchFamily="49" charset="0"/>
              </a:rPr>
              <a:t>个苹果</a:t>
            </a:r>
            <a:endParaRPr lang="zh-CN" altLang="en-US" sz="2000" dirty="0">
              <a:latin typeface="Consolas" panose="020B0609020204030204" pitchFamily="49" charset="0"/>
            </a:endParaRPr>
          </a:p>
        </p:txBody>
      </p:sp>
      <p:sp>
        <p:nvSpPr>
          <p:cNvPr id="7" name="上箭头 6"/>
          <p:cNvSpPr/>
          <p:nvPr/>
        </p:nvSpPr>
        <p:spPr>
          <a:xfrm rot="16830344">
            <a:off x="5088950" y="3151496"/>
            <a:ext cx="362062" cy="182880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8" name="矩形 7"/>
          <p:cNvSpPr/>
          <p:nvPr/>
        </p:nvSpPr>
        <p:spPr>
          <a:xfrm>
            <a:off x="6477000" y="4065896"/>
            <a:ext cx="4362092" cy="369332"/>
          </a:xfrm>
          <a:prstGeom prst="rect">
            <a:avLst/>
          </a:prstGeom>
          <a:solidFill>
            <a:schemeClr val="accent6">
              <a:lumMod val="20000"/>
              <a:lumOff val="80000"/>
            </a:schemeClr>
          </a:solidFill>
        </p:spPr>
        <p:txBody>
          <a:bodyPr wrap="none">
            <a:spAutoFit/>
          </a:bodyPr>
          <a:lstStyle/>
          <a:p>
            <a:r>
              <a:rPr lang="zh-CN" altLang="en-US" dirty="0">
                <a:solidFill>
                  <a:srgbClr val="404040"/>
                </a:solidFill>
                <a:latin typeface="Consolas" panose="020B0609020204030204" pitchFamily="49" charset="0"/>
              </a:rPr>
              <a:t>完整的吃完了</a:t>
            </a:r>
            <a:r>
              <a:rPr lang="en-US" altLang="zh-CN" dirty="0">
                <a:solidFill>
                  <a:srgbClr val="404040"/>
                </a:solidFill>
                <a:latin typeface="Consolas" panose="020B0609020204030204" pitchFamily="49" charset="0"/>
              </a:rPr>
              <a:t>m</a:t>
            </a:r>
            <a:r>
              <a:rPr lang="zh-CN" altLang="en-US" dirty="0">
                <a:solidFill>
                  <a:srgbClr val="404040"/>
                </a:solidFill>
                <a:latin typeface="Consolas" panose="020B0609020204030204" pitchFamily="49" charset="0"/>
              </a:rPr>
              <a:t>个苹果，有</a:t>
            </a:r>
            <a:r>
              <a:rPr lang="en-US" altLang="zh-CN" dirty="0">
                <a:solidFill>
                  <a:srgbClr val="404040"/>
                </a:solidFill>
                <a:latin typeface="Consolas" panose="020B0609020204030204" pitchFamily="49" charset="0"/>
              </a:rPr>
              <a:t>1</a:t>
            </a:r>
            <a:r>
              <a:rPr lang="zh-CN" altLang="en-US" dirty="0">
                <a:solidFill>
                  <a:srgbClr val="404040"/>
                </a:solidFill>
                <a:latin typeface="Consolas" panose="020B0609020204030204" pitchFamily="49" charset="0"/>
              </a:rPr>
              <a:t>个苹果没吃完</a:t>
            </a:r>
            <a:endParaRPr lang="zh-CN" altLang="en-US" dirty="0">
              <a:latin typeface="Consolas" panose="020B0609020204030204" pitchFamily="49" charset="0"/>
            </a:endParaRPr>
          </a:p>
        </p:txBody>
      </p:sp>
      <p:sp>
        <p:nvSpPr>
          <p:cNvPr id="9" name="上箭头 8"/>
          <p:cNvSpPr/>
          <p:nvPr/>
        </p:nvSpPr>
        <p:spPr>
          <a:xfrm rot="16200000">
            <a:off x="5237049" y="4229273"/>
            <a:ext cx="362062" cy="1828800"/>
          </a:xfrm>
          <a:prstGeom prst="up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0" name="矩形 9"/>
          <p:cNvSpPr/>
          <p:nvPr/>
        </p:nvSpPr>
        <p:spPr>
          <a:xfrm>
            <a:off x="6612581" y="4962641"/>
            <a:ext cx="2031325" cy="369332"/>
          </a:xfrm>
          <a:prstGeom prst="rect">
            <a:avLst/>
          </a:prstGeom>
          <a:solidFill>
            <a:schemeClr val="accent6">
              <a:lumMod val="20000"/>
              <a:lumOff val="80000"/>
            </a:schemeClr>
          </a:solidFill>
        </p:spPr>
        <p:txBody>
          <a:bodyPr wrap="none">
            <a:spAutoFit/>
          </a:bodyPr>
          <a:lstStyle/>
          <a:p>
            <a:r>
              <a:rPr lang="zh-CN" altLang="en-US" dirty="0">
                <a:solidFill>
                  <a:srgbClr val="404040"/>
                </a:solidFill>
                <a:latin typeface="Consolas" panose="020B0609020204030204" pitchFamily="49" charset="0"/>
              </a:rPr>
              <a:t>把苹果全部吃光了</a:t>
            </a:r>
            <a:endParaRPr lang="zh-CN" altLang="en-US" dirty="0">
              <a:latin typeface="Consolas" panose="020B0609020204030204" pitchFamily="49" charset="0"/>
            </a:endParaRPr>
          </a:p>
        </p:txBody>
      </p:sp>
      <p:sp>
        <p:nvSpPr>
          <p:cNvPr id="11"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课堂练习</a:t>
            </a:r>
          </a:p>
        </p:txBody>
      </p:sp>
    </p:spTree>
    <p:extLst>
      <p:ext uri="{BB962C8B-B14F-4D97-AF65-F5344CB8AC3E}">
        <p14:creationId xmlns:p14="http://schemas.microsoft.com/office/powerpoint/2010/main" val="698860672"/>
      </p:ext>
    </p:extLst>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8514</TotalTime>
  <Words>9591</Words>
  <Application>Microsoft Office PowerPoint</Application>
  <PresentationFormat>宽屏</PresentationFormat>
  <Paragraphs>1065</Paragraphs>
  <Slides>97</Slides>
  <Notes>30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97</vt:i4>
      </vt:variant>
    </vt:vector>
  </HeadingPairs>
  <TitlesOfParts>
    <vt:vector size="104" baseType="lpstr">
      <vt:lpstr>DengXian</vt:lpstr>
      <vt:lpstr>宋体</vt:lpstr>
      <vt:lpstr>Microsoft YaHei</vt:lpstr>
      <vt:lpstr>Arial</vt:lpstr>
      <vt:lpstr>Cambria Math</vt:lpstr>
      <vt:lpstr>Consolas</vt:lpstr>
      <vt:lpstr>自定义设计方案</vt:lpstr>
      <vt:lpstr>C++程序与算法</vt:lpstr>
      <vt:lpstr>PowerPoint 演示文稿</vt:lpstr>
      <vt:lpstr>PowerPoint 演示文稿</vt:lpstr>
      <vt:lpstr>PowerPoint 演示文稿</vt:lpstr>
      <vt:lpstr>PowerPoint 演示文稿</vt:lpstr>
      <vt:lpstr>PowerPoint 演示文稿</vt:lpstr>
      <vt:lpstr>C++程序与算法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C++程序与算法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小林泉</dc:creator>
  <cp:lastModifiedBy>泉 小林</cp:lastModifiedBy>
  <cp:revision>276</cp:revision>
  <dcterms:created xsi:type="dcterms:W3CDTF">2024-12-19T06:36:53Z</dcterms:created>
  <dcterms:modified xsi:type="dcterms:W3CDTF">2026-10-23T09:02:11Z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2022-02-05T00:00:00Z</vt:filetime>
  </property>
  <property fmtid="{D5CDD505-2E9C-101B-9397-08002B2CF9AE}" pid="3" name="Creator">
    <vt:lpwstr>Microsoft® PowerPoint® 2019</vt:lpwstr>
  </property>
  <property fmtid="{D5CDD505-2E9C-101B-9397-08002B2CF9AE}" pid="4" name="LastSaved">
    <vt:filetime>2024-12-19T00:00:00Z</vt:filetime>
  </property>
</Properties>
</file>