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6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  <Relationship Id="rId66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_rels/notesSlide4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1.xml"/>
</Relationships>
</file>

<file path=ppt/notesSlides/_rels/notesSlide4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2.xml"/>
</Relationships>
</file>

<file path=ppt/notesSlides/_rels/notesSlide4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3.xml"/>
</Relationships>
</file>

<file path=ppt/notesSlides/_rels/notesSlide4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4.xml"/>
</Relationships>
</file>

<file path=ppt/notesSlides/_rels/notesSlide4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5.xml"/>
</Relationships>
</file>

<file path=ppt/notesSlides/_rels/notesSlide4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6.xml"/>
</Relationships>
</file>

<file path=ppt/notesSlides/_rels/notesSlide4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7.xml"/>
</Relationships>
</file>

<file path=ppt/notesSlides/_rels/notesSlide4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8.xml"/>
</Relationships>
</file>

<file path=ppt/notesSlides/_rels/notesSlide4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9.xml"/>
</Relationships>
</file>

<file path=ppt/notesSlides/_rels/notesSlide5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0.xml"/>
</Relationships>
</file>

<file path=ppt/notesSlides/_rels/notesSlide5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1.xml"/>
</Relationships>
</file>

<file path=ppt/notesSlides/_rels/notesSlide5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2.xml"/>
</Relationships>
</file>

<file path=ppt/notesSlides/_rels/notesSlide5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3.xml"/>
</Relationships>
</file>

<file path=ppt/notesSlides/_rels/notesSlide5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4.xml"/>
</Relationships>
</file>

<file path=ppt/notesSlides/_rels/notesSlide5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5.xml"/>
</Relationships>
</file>

<file path=ppt/notesSlides/_rels/notesSlide5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6.xml"/>
</Relationships>
</file>

<file path=ppt/notesSlides/_rels/notesSlide5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7.xml"/>
</Relationships>
</file>

<file path=ppt/notesSlides/_rels/notesSlide5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8.xml"/>
</Relationships>
</file>

<file path=ppt/notesSlides/_rels/notesSlide5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9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同学们好，第 3 章的语法我们已经全部学完了：if、if-else、多分支、嵌套，还有 switch。这一讲不学新的大语法，而是用学过的知识解决几道真正的竞赛题，书上 3.4 节的三道例题都来自洛谷和 NOIP。做这些题，重要的不只是写出代码，还要学会先读懂题、再手算、最后才动手写。内容在书本第 43 到 45 页，一共三节课，请大家把书翻到第 43 页。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这一讲分五部分，三节课完成。第一节课做例 3-10 不高兴的津津，学会用打擂台的方法找最大值。第二节课做例 3-11 买铅笔，顺便学一个新写法：问号表达式。第三节课先选读例 3-12 ISBN，再做一道综合题三角形分类，最后把第 3 章整体回顾一遍，做个小测。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第一部分，我们来帮津津算一算，下周哪一天她最不高兴。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上一讲最后留了一个预习问题：一周 7 天，怎样找出最不高兴的那一天？就是书上第 43 页的例 3-10，OJ 题号 B0035，洛谷 P1085，是 2004 年 NOIP 普及组的真题。津津每天要上学、上补习班，一天学习超过 8 小时就会不高兴，而且学得越久越不高兴。题目还有两个小要求藏在最后：两天一样不高兴，输出靠前的那天；一天都不会不高兴，输出 0。请大家把这两句话在书上画出来，它们等会儿决定我们代码的写法。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输入一共 7 行，从星期一到星期日，每行两个数，第一个是上学时间，第二个是补习时间。输出只有一个数字，表示星期几；如果一周都不会不高兴，就输出 0。右边的样例输出是 3，也就是星期三最不高兴。为什么是 3 呢？先别急着写代码，我们拿笔手算一遍。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我们把每天的上学时间和补习时间加起来，请大家先自己算，再点出来核对。星期一 8 小时，星期二 8 小时，星期三 9 小时，星期四 8 小时，星期五 9 小时，周末是 4 和 6。注意 8 小时还不算不高兴，必须超过 8 才算，所以只有星期三和星期五不高兴，而且都是 9 小时。两天一样多，题目说输出靠前的那天，所以答案是 3。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怎样让电脑找出最多的那一天？还记得上一讲求三个数的最大值吗？我们用过打擂台的办法。台上站着一位擂主，记住目前最多的时间 maxtime，和这是星期几 maxday。星期一到星期日依次上台挑战，谁的时间比擂主多，谁就把擂主赶下台，自己当新擂主。7 天都挑战完，台上剩下的就是最不高兴的那一天。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比赛开始前，擂台上要先站一位"假擂主"，书上让 maxtime 等于 8、maxday 等于 0。为什么是 8？因为超过 8 小时才算不高兴，8 小时以内的那些天打不赢这位擂主，就不会被记下来。为什么 maxday 是 0？如果 7 天都没超过 8 小时，擂主一直没换，最后输出的就是 0，正好是题目要求的答案。大家想一想，如果初值写成 0，每天都只学 2 小时，星期一就会当上擂主，输出 1，这就错了。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先只看星期一这一天，要做三件事。第一，读入上学时间 t1 和补习时间 t2；第二，看看 t1 加 t2 比擂主 maxtime 多不多。第三，如果多，就换擂主：maxtime 记下新的时间，maxday 记下是星期一，也就是 1。换擂主要同时改两个变量，所以 if 后面一定要加大括号。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比较的时候用大于号还是大于等于号？看起来差不多，结果却不一样。用大于号：星期三 9 小时当上擂主，星期五也是 9 小时，9 大于 9 不成立，不换，最后输出 3。用大于等于号：星期五 9 大于等于 9 成立，就把星期三换下去了，最后输出 5，不符合题意。所以写比较时一定要回到题目：一样多时要靠前的，就用大于号。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7 天连起来，就是完整的程序，中间星期三到星期六省略了，大家写的时候要写全。每一段都是：读入两个数，和擂主比，比擂主多就换擂主。最后输出 maxday 就是答案。大家有没有发现，这 7 段代码几乎一模一样，只有 maxday 等于几不一样？请记住这个感觉，一会儿我们再说。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我们把样例代进去，看看擂主是怎么变化的，请大家先跟着填表。开始擂主是 8 小时、星期 0；星期一、星期二都是 8 小时，8 不大于 8，打不赢。星期三 9 小时，9 大于 8，换擂主，maxtime 变成 9，maxday 变成 3；后面星期五也是 9，9 不大于 9，不换。最后输出 3，和样例一致。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翻到书上第 43 页，书上的写法没有大括号，两个赋值中间用的是逗号。逗号把两个赋值连成了一条语句，if 只管一条语句，这一条里正好包含了两件事，所以效果和我们加大括号一样。这种写法比较短，竞赛选手常用。但是逗号和分号长得很像，初学的时候建议大家用大括号，下一页我们就来看看写错一个符号会怎样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如果有同学抄书时不小心把逗号写成了分号，会怎么样？请大家先猜一猜输出几。分号表示一条语句结束了，于是 if 只管 maxtime 等于 t1 加 t2 这一句，后面的 maxday 等于 1 跑到了 if 外面。这样每一天不管打没打赢擂主，maxday 都会被改掉，最后一次改成 7，所以输出 7。这种错误编译器发现不了，所以 if 里要做两件事，老老实实加大括号。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样例对了还不够，题目里提到的两种特殊情况，我们也要专门测一测。测试一，7 天都没超过 8 小时，擂主一直是开始那位，输出 0。测试二，星期二和星期日都是 10 小时，星期二先当上擂主，星期日只是一样多，抢不走，输出 2。以后做题都要养成习惯：题目里写到的特殊情况，自己编一组数据测一测。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我们回头看看这道题的代码：读入、比较、换擂主，同样的事情写了 7 遍。7 天还能忍，如果要统计一整年 365 天呢？难道要复制 365 遍吗？书上第 44 页说了，下一章会学循环语句，只要把处理语句写一遍，让电脑重复执行就行。所以这道题我们先用现在的办法做出来，学完循环再回来改写它。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第一节课我们小结一下。做题先手算，把数据列成表，答案和特殊情况都看得清清楚楚；找最大值用打擂台，擂主要记住多少和是谁。擂主的初值和比较用大于还是大于等于，都要回到题目里找依据；if 里要做两件事，记得加大括号。下节课我们帮老师买铅笔，请大家先想一想：57 支铅笔，每包 2 支，要买几包？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第二节课开始。第二部分我们帮 P 老师买铅笔，顺便学一个新写法：问号表达式。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请大家翻到书本第 44 页，例 3-11 买铅笔，OJ 题号 B0036，洛谷 P1909，是 2016 年 NOIP 普及组的真题。P 老师要买 n 支铅笔，商店有三种包装，每种包装一包有几支、一包多少钱都不一样。这道题的关键词很多，请大家在书上圈出来：只买一种包装、包装不能拆、至少 n 支、最少花多少钱。每一个关键词都会变成代码里的一步。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输入第一行是要买的支数 n，后面三行是三种包装，每行两个数：一包有几支，一包多少钱。输出只有一个数：最少要花多少钱。样例 1 是要买 57 支，三种包装分别是 2 支 2 元、50 支 30 元、30 支 27 元，答案是 54。54 是怎么来的？我们一种一种包装地算。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只能买一种包装，那就把三种方案都算一遍：每种包装要买几包，一共花多少钱。方案一要买 29 包，花 58 元；方案二要买 2 包，花 60 元；方案三也是 2 包，花 54 元。三个总价里取最小的，就是 54，找最小值还是用上节课的打擂台。这里最关键的一步是算要买几包，方案一为什么是 29 包，28 包行不行？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我们来算一算要买几包，请大家先填最后一列。57 支、每包 2 支，57 除以 2 整数除法得 28，可 28 包只有 56 支，还差一支，所以要买 29 包；58 支正好 29 包，不用多买。57 支、每包 50 支，整数除法得 1，1 包只有 50 支不够，要买 2 包；100 支正好 2 包。规律就出来了：能整除就买 n 除以 n1 包，不能整除就多买一包。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把规律写成代码：n 除以 n1 余数是 0，总价就是 n 除以 n1 再乘单价 p1；否则就是 n 除以 n1 加 1 再乘 p1。n1 和 p1 是第一种包装的支数和价格，t1 是买第一种包装的总价。注意多买一包时括号不能少，要先算出包数，再乘单价。如果漏了括号，就变成 n 除以 n1 加上 p1，意思完全不对了。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三种方案的总价算出来以后，就打擂台找最小的。先让方案一的总价 t1 当擂主，方案二比它便宜，就换成方案二；方案三比擂主便宜，再换成方案三。和津津那道题比一比：津津找最大用大于号，这里找最小用小于号。擂主的初值直接用方案一，不用像津津那样自己定一个 8，因为三个方案都是真实存在的。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把各部分拼起来就是完整程序，左边接右边。先读入 n 和三种包装的数据，再分别算出 t1、t2、t3，最后打擂台求出最小值 total。这里 if 和 else 后面都只有一句，所以省略了大括号，大家自己写的时候加上也可以。大家有没有发现，三种方案的代码又是几乎一样的，只是数字 1、2、3 不同。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我们把样例 1 代进去，请大家先算后三列。方案一 57 除以 2 余 1，不能整除，买 29 包，58 元；方案二余 7，买 2 包，60 元；方案三余 27，买 2 包，54 元。打擂台：total 先是 58，60 不比它小，不换；54 比 58 小，换成 54。输出 54，和样例一致。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 3 很有意思，要买 9999 支，三种包装都正好整除。方案一 9999 除以 101 正好 99 包，花 109989 元；方案二一包 1 支，要买 9999 包，花 99980001 元，这么贵！方案三 9999 除以 1111 正好 9 包，花 89991 元，是最便宜的。顺便看一眼，最大的 99980001 大约是一亿，int 能存到大约 21 亿，还放得下。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我们再看看这段 if-else，两个分支做的其实是同一件事：给 t1 赋值，只是赋的值不一样。为了选一个值，写了 4 行，有点啰嗦。能不能写成一句话：t1 等于，能整除吗？能就是这个值，不能就是那个值？C++ 真有这样的写法，书上叫它问号表达式。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问号表达式的格式是：条件，问号，值 1，冒号，值 2。条件成立，整个式子的值就是值 1；不成立，就是值 2。读的时候可以读成：条件成立吗？成立选值 1，不成立选值 2。比如 mx 等于 a 大于 b 问号 a 冒号 b，就是取 a、b 中较大的那个。请大家在书本第 44 页记下这个格式，书上写的是 S1 问号 S2 冒号 S3。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我们做三道小练习，请大家先算，再点出答案。第一题，3 大于 5 不成立，取冒号后面的 b，值是 5；第二题，7 除以 2 余 1，不等于 0，取 1。第三题就是买铅笔：57 除以 2 不能整除，取 n 除以 n1 加 1，也就是 29 包。用问号表达式先算出包数，再乘以单价，一句话就能写出 t1。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书上第 44 页的写法更短，条件写的是感叹号 n 模 n1。n 模 n1 是 0 的时候，非 0 就是 1，条件成立；余数不是 0，比如 7，非 7 就是 0，条件不成立。所以感叹号 n 模 n1，和 n 模 n1 等于 0，意思完全一样。这种写法在竞赛代码里很常见，大家要能看懂；自己写的时候，写等于 0 更清楚。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这是书上第 44 页的完整程序，请大家和我们刚才的 if 写法对照着看。蓝色的三行用问号表达式算出三种方案的总价，后面打擂台求最小。除了把 if-else 换成问号表达式，其他部分完全一样。两种写法都对，大家用自己最有把握的那一种就行。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书上第 44 页最后还提了一种方法，用 cmath 里的 ceil 函数，它的作用是向上取整。ceil 28.5 是 29，ceil 29.0 还是 29，要买几包，正好就是 n 除以 n1 再向上取整。注意要先乘 1.0，让除法算出小数，57 除以 2 才是 28.5。这个方法作为了解，大家知道有这么一种写法就行。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有同学用 ceil 时忘了乘 1.0，大家算算样例 1 方案一的 t1 是多少。n 和 n1 都是 int，57 除以 2 是整数除法，先得到 28，小数部分已经没了。ceil 28 还是 28，t1 算出 56 元，只买到 56 支，不够 57 支。所以用 ceil 一定要先乘 1.0；没把握的话，就用我们推出来的 if 或问号表达式。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第二节课小结一下。读懂关键词以后，三种方案各算一遍，再打擂台取最小；要买几包，能整除和不能整除要分开算。我们还学了问号表达式：条件成立取值 1，否则取值 2，书上的感叹号 n 模 n1 就是能整除的意思。下节课选读 ISBN 书号，请大家复习一下 ASCII 码：字符 7 减去字符 0 等于几？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第三节课开始。第三部分是选读内容：检查一本书的 ISBN 书号对不对。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这道题是选读，书本第 45 页例 3-12，OJ 题号 B0037，洛谷 P1055，NOIP2008 普及组的题。大家可以拿起手边的书看看封底，都有一个 ISBN 号码，格式是一位、三位、五位，最后一位是识别码，中间用短横线隔开。识别码是这样算的：前 9 位数字分别乘 1 到 9，加起来对 11 取余，余数是 10 就写成大写的 X。我们的任务是检查识别码对不对，对就输出 Right，不对就输出改正后的号码。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我们用样例 0-670-82162-4 手算一遍，请大家先把第三行算出来。每一位数字乘以它的位置：0 乘 1、6 乘 2、7 乘 3，一直到 2 乘 9，结果分别是 0、12、21、0、40、12、7、48、18。加起来是 158，158 除以 11 余 4，和最后一位一样，所以输出 Right。另一个样例最后一位写成了 0，算出来还是 4，所以要输出改正后的号码，把最后一位换成 4。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第一步是读入。书上用 scanf，定义 10 个 char 变量，一个字符一个字符地读。为什么用 char？因为最后一位可能是字母 X，用 int 就读不进来了。格式串里百分号 c 读一个字符，中间写短横线，scanf 就会跳过输入里的短横线，正好把 10 个数字和字母读进 10 个变量。这是第 2 章学过的格式化输入，别忘了变量前面要加取地址符。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读进来的是字符，字符 7 在电脑里存的是它的 ASCII 码 55，不是数字 7。数字字符 0 到 9 的 ASCII 码是连在一起的，从 48 到 57，所以字符减去字符 0，正好得到它代表的数字。算识别码时，每一位都先减字符 0，再乘以位置，加起来以后对 11 取余。如果忘了减字符 0，乘的就是 55 这样的大数，结果全错。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第三步判断识别码对不对，有两种情况算对：一种是读到的是 X，算出来正好是 10；另一种是读到的数字和算出来的一样。注意比较时也要用 j 减字符 0，把读到的字符变成数字。不正确时要输出改正后的号码，最后一位用上节课学的问号表达式：余数是 10 就输出 X，否则把数字加字符 0 变回字符。加字符 0 和减字符 0 正好是一对相反的操作。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这是书上第 45 页的完整程序，三步都在里面：读入、计算识别码、判断并输出。书上 printf 的最后一个参数正好是问号表达式，余数是 10 输出 X，否则输出数字字符。用 scanf 和 printf 要包含 cstdio 头文件。这道题是选读，大家能看懂每一行在做什么就可以了，有兴趣的同学课后到 OJ 上提交 B0037。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我们用四组数据测一测，前两组是题目样例。后两组是我编的：1-000-00001，第 1 位 1 乘 1，第 9 位 1 乘 9，加起来正好是 10，识别码应该是 X。输入最后一位是 X，输出 Right；最后一位写成 0，就要输出改成 X 的号码。识别码是 X 的情况最容易漏，自己测试时一定要专门编一组。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第四部分是综合练习，书上的习题 3-8 三角形分类，要用到这一章学过的大部分知识。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这道题是书本第 46 页的习题 3-8，OJ 题号 B0038，洛谷 P5717。给出三条线段，先看能不能组成三角形，不能就输出 Not triangle。能组成的话，还要判断它是直角、锐角还是钝角三角形，以及是不是等腰、等边三角形。注意最后一句：如果符合好几个条件，要分别输出，每个占一行。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我们看四组样例，请大家先猜一猜每组输出几行。3 3 3 是等边三角形，三个角都是锐角，所以输出三行：锐角、等腰、等边，等边三角形也算等腰。3 4 5 是直角三角形；6 10 6 是钝角三角形，又是等腰；1 14 5 两短边加起来才 6，比 14 短，拼不成三角形。这几组样例告诉我们：有的情况只能选一个，有的可以同时成立。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第一步，先把三条边从小到大排好序，让 c 是最长的边。为什么要排序？因为判断能不能组成三角形、判断直角锐角钝角，都要用到最长边，排好序以后只看 c 就行。排序用的是上一讲例 3-8 的交换法：三次比较，大的往后换。排序做好了，后面的判断就简单多了。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第二步判断能不能组成三角形，规则是两边之和大于第三边。排好序以后只要检查一次：两条短边 a 加 b 是不是大于最长边 c。如果 a 加 b 小于等于 c，输出 Not triangle，后面的判断都不用做了，所以其余的判断全部写在 else 里面。比如 1 14 5，排序后 1 加 5 等于 6，不大于 14，组不成三角形。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第三步判断直角、锐角还是钝角，看最长边 c 对着的那个最大角。两条短边的平方和等于 c 的平方，是直角三角形，这就是勾股定理；大于 c 的平方是锐角，小于就是钝角。一个三角形只能是这三种中的一种，三种情况互斥，所以用 if、else if、else 多选一。三条边都不超过 10000，平方最大一亿，int 放得下。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第四步判断等腰和等边。排好序以后，相等的边一定挨在一起，所以等腰只要看 a 等于 b 或者 b 等于 c；最短的 a 等于最长的 c，三条边就都相等了。注意这里用的是两个独立的 if，不是 else if：等边三角形也是等腰三角形，样例 1 要两行都输出。互斥的用 else if，可以同时成立的用独立的 if，这是这道题最重要的地方。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把四步拼起来，就是完整的程序，左边接右边。先排序，再判断能不能组成三角形；能组成的话，在 else 里面先判断角，再判断边。请大家注意大括号：右边的所有判断都在 else 的大括号里面，最后一个右大括号和左边的 else 配对。这道题用到了交换、多分支、嵌套和独立的 if，是第 3 章知识的一次大综合。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我们用四组样例测一测，请大家先说出排序后的结果和输出。3 3 3 输出锐角、等腰、等边三行；3 4 5 是直角；1 14 5 组不成三角形。6 10 6 排序后是 6 6 10，6 的平方加 6 的平方是 72，小于 10 的平方 100，所以是钝角，又是等腰。四组都对上了，再到 OJ 上提交 B0038 试试。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如果有同学觉得排序太麻烦，直接拿输入的 a、b、c 判断，会怎样？输入 3 5 4，这是一个直角三角形，只是最长边 5 放在了中间。没排序时 c 是 4，3 的平方加 5 的平方等于 34，大于 16，程序输出锐角三角形，错了。勾股定理必须拿最长边当 c，所以排序这一步一定不能省。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最后一部分，我们把第 3 章整体回顾一遍，再做个小测。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我们把第 3 章串起来看。3.1 节学的是条件怎么写：关系运算符和逻辑运算符，它们算出来的是真或假。3.2、3.3 节学的是拿到条件以后怎么选：if 做或不做，if-else 二选一，else if 多选一，还有嵌套和 switch。3.4 节用这些知识解决了几道真题，学到了打擂台、向上取整、问号表达式、字符变数字和先排序这些常用技巧。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遇到判断问题，选哪种结构？看问题长什么样。满足才做用 if；两条路选一条用 if-else；好几条路只选一条，用 else if。判断里面还要判断用嵌套；一个变量等于哪个固定值用 switch；几个条件可以同时成立，就用几个独立的 if。今天的三角形分类，一道题里就用到了其中好几种，大家对照着表再回想一下。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最后做个课堂小测，四道题都选自第 3 章的模拟卷，请大家先写在草稿纸上。第一题选 D：先确定是周末，再判断天气，是判断里面再判断，用嵌套的 if。第二题 50 不满足前两个条件，执行 else。第三题是错的，&amp;&amp; 两边都要是完整的条件，要写成 x 大于 10 并且 x 小于 20。第四题从 case B 进去，输出良好，没有 break，穿透到 case C 输出中等，再碰到 break 停下。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这一讲做了四道题，最后总结五条。做题先圈关键词、手算样例、想清楚特殊情况，再动手写代码；找最大最小用打擂台，初值和比较符号都要回到题目找依据。买铅笔学了向上取整和问号表达式，ISBN 学了字符和数字互相转换。三角形分类告诉我们：互斥的用 else if，能同时成立的用独立的 if。请大家把今天的内容整理到书上。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课后请在 OJ 上提交 B0035 津津、B0036 买铅笔和 B0038 三角形分类，B0037 ISBN 是选做。书上的习题 3-5、3-6、3-7 请大家课后完成，3-9 ABC 是选做，另外把第 3 章的模拟卷完整做一遍。下一讲进入第 4 章，学习 while 循环。请大家带着问题预习：津津那道题同样的代码写了 7 遍，如果要统计 365 天，能不能只写一遍，让电脑自己重复？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749139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1685231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4024109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1542165184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9.xml" />
</Relationships>
</file>

<file path=ppt/slides/_rels/slide3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0.xml" />
</Relationships>
</file>

<file path=ppt/slides/_rels/slide3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1.xml" />
</Relationships>
</file>

<file path=ppt/slides/_rels/slide3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2.xml" />
</Relationships>
</file>

<file path=ppt/slides/_rels/slide3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3.xml" />
</Relationships>
</file>

<file path=ppt/slides/_rels/slide3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4.xml" />
</Relationships>
</file>

<file path=ppt/slides/_rels/slide3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5.xml" />
</Relationships>
</file>

<file path=ppt/slides/_rels/slide3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6.xml" />
</Relationships>
</file>

<file path=ppt/slides/_rels/slide3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7.xml" />
</Relationships>
</file>

<file path=ppt/slides/_rels/slide3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8.xml" />
</Relationships>
</file>

<file path=ppt/slides/_rels/slide3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9.xml" />
</Relationships>
</file>

<file path=ppt/slides/_rels/slide4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0.xml" />
</Relationships>
</file>

<file path=ppt/slides/_rels/slide4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1.xml" />
</Relationships>
</file>

<file path=ppt/slides/_rels/slide4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2.xml" />
</Relationships>
</file>

<file path=ppt/slides/_rels/slide4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3.xml" />
</Relationships>
</file>

<file path=ppt/slides/_rels/slide4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4.xml" />
</Relationships>
</file>

<file path=ppt/slides/_rels/slide4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5.xml" />
</Relationships>
</file>

<file path=ppt/slides/_rels/slide4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6.xml" />
</Relationships>
</file>

<file path=ppt/slides/_rels/slide4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7.xml" />
</Relationships>
</file>

<file path=ppt/slides/_rels/slide4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8.xml" />
</Relationships>
</file>

<file path=ppt/slides/_rels/slide4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9.xml" />
</Relationships>
</file>

<file path=ppt/slides/_rels/slide5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0.xml" />
</Relationships>
</file>

<file path=ppt/slides/_rels/slide5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1.xml" />
</Relationships>
</file>

<file path=ppt/slides/_rels/slide5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2.xml" />
</Relationships>
</file>

<file path=ppt/slides/_rels/slide5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3.xml" />
</Relationships>
</file>

<file path=ppt/slides/_rels/slide5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4.xml" />
</Relationships>
</file>

<file path=ppt/slides/_rels/slide5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5.xml" />
</Relationships>
</file>

<file path=ppt/slides/_rels/slide5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6.xml" />
</Relationships>
</file>

<file path=ppt/slides/_rels/slide5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7.xml" />
</Relationships>
</file>

<file path=ppt/slides/_rels/slide5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8.xml" />
</Relationships>
</file>

<file path=ppt/slides/_rels/slide5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59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3169158" y="2520950"/>
            <a:ext cx="5853684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分支程序设计案例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3517021" y="3467100"/>
            <a:ext cx="5157959" cy="498729"/>
            <a:chOff x="3517021" y="3467100"/>
            <a:chExt cx="5157959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3517021" y="3467100"/>
              <a:ext cx="515795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第3章 分支结构程序设计 · 3.4 节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5818"/>
            <a:chOff x="3143250" y="4248150"/>
            <a:chExt cx="5905500" cy="575818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813173" y="441325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用分支解决实际问题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730250"/>
            <a:ext cx="2299716" cy="819150"/>
            <a:chOff x="4946142" y="73025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73025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2095500" y="1733550"/>
            <a:ext cx="8001000" cy="609600"/>
            <a:chOff x="2095500" y="1733550"/>
            <a:chExt cx="8001000" cy="609600"/>
          </a:xfrm>
        </p:grpSpPr>
        <p:sp>
          <p:nvSpPr>
            <p:cNvPr id="6" name="Rectangle 6"/>
            <p:cNvSpPr/>
            <p:nvPr/>
          </p:nvSpPr>
          <p:spPr>
            <a:xfrm>
              <a:off x="2095500" y="17335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2238375" y="18383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2359287" y="19081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808732" y="1879600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不高兴的津津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2095500" y="2552700"/>
            <a:ext cx="8001000" cy="609600"/>
            <a:chOff x="2095500" y="2552700"/>
            <a:chExt cx="8001000" cy="609600"/>
          </a:xfrm>
        </p:grpSpPr>
        <p:sp>
          <p:nvSpPr>
            <p:cNvPr id="11" name="Rectangle 11"/>
            <p:cNvSpPr/>
            <p:nvPr/>
          </p:nvSpPr>
          <p:spPr>
            <a:xfrm>
              <a:off x="2095500" y="255270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2238375" y="265747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359287" y="2727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808732" y="269875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买铅笔（第二课时）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2095500" y="3371850"/>
            <a:ext cx="8001000" cy="609600"/>
            <a:chOff x="2095500" y="3371850"/>
            <a:chExt cx="8001000" cy="609600"/>
          </a:xfrm>
        </p:grpSpPr>
        <p:sp>
          <p:nvSpPr>
            <p:cNvPr id="16" name="Rectangle 16"/>
            <p:cNvSpPr/>
            <p:nvPr/>
          </p:nvSpPr>
          <p:spPr>
            <a:xfrm>
              <a:off x="2095500" y="33718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2238375" y="34766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359287" y="35464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808732" y="3517900"/>
              <a:ext cx="230002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ISBN（第三课时）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2095500" y="4191000"/>
            <a:ext cx="8001000" cy="609600"/>
            <a:chOff x="2095500" y="4191000"/>
            <a:chExt cx="8001000" cy="609600"/>
          </a:xfrm>
        </p:grpSpPr>
        <p:sp>
          <p:nvSpPr>
            <p:cNvPr id="21" name="Rectangle 21"/>
            <p:cNvSpPr/>
            <p:nvPr/>
          </p:nvSpPr>
          <p:spPr>
            <a:xfrm>
              <a:off x="2095500" y="419100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2238375" y="429577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359287" y="4365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808732" y="43370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三角形分类</a:t>
              </a:r>
            </a:p>
          </p:txBody>
        </p:sp>
      </p:grpSp>
      <p:grpSp>
        <p:nvGrpSpPr>
          <p:cNvPr id="30" name="toc-5"/>
          <p:cNvGrpSpPr/>
          <p:nvPr/>
        </p:nvGrpSpPr>
        <p:grpSpPr>
          <a:xfrm>
            <a:off x="2095500" y="5010150"/>
            <a:ext cx="8001000" cy="609600"/>
            <a:chOff x="2095500" y="5010150"/>
            <a:chExt cx="8001000" cy="609600"/>
          </a:xfrm>
        </p:grpSpPr>
        <p:sp>
          <p:nvSpPr>
            <p:cNvPr id="26" name="Rectangle 26"/>
            <p:cNvSpPr/>
            <p:nvPr/>
          </p:nvSpPr>
          <p:spPr>
            <a:xfrm>
              <a:off x="2095500" y="50101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2238375" y="51149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359287" y="51847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808732" y="515620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回顾与小测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266892" y="3111500"/>
            <a:ext cx="565821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3-10 不高兴的津津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913146" y="4038600"/>
            <a:ext cx="4365709" cy="308991"/>
            <a:chOff x="3913146" y="4038600"/>
            <a:chExt cx="436570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913146" y="4038600"/>
              <a:ext cx="436570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读题 · 手算 · 打擂台 · 初值与 &gt; · 逗号与分号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9679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3-10 不高兴的津津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73634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3-10 不高兴的津津（B0035，洛谷 P1085）</a:t>
            </a:r>
          </a:p>
        </p:txBody>
      </p:sp>
      <p:grpSp>
        <p:nvGrpSpPr>
          <p:cNvPr id="13" name="prob"/>
          <p:cNvGrpSpPr/>
          <p:nvPr/>
        </p:nvGrpSpPr>
        <p:grpSpPr>
          <a:xfrm>
            <a:off x="838200" y="2038350"/>
            <a:ext cx="10515600" cy="2495550"/>
            <a:chOff x="838200" y="2038350"/>
            <a:chExt cx="10515600" cy="24955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2495550"/>
            </a:xfrm>
            <a:prstGeom prst="roundRect">
              <a:avLst>
                <a:gd name="adj" fmla="val 381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28850"/>
              <a:ext cx="309628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题目（NOIP2004 普及组）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590800"/>
              <a:ext cx="7838122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津津除了上学，还要上各种课外补习班。她一天学习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超过 8 小时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就会不高兴，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而且学得越久越不高兴（不高兴不会持续到第二天）。给出下周每天上学和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补习的时间，看看她下周会不会不高兴；会的话，哪一天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最不高兴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8037" y="4083050"/>
              <a:ext cx="716073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如果有两天一样不高兴，输出靠前的那一天；都不会不高兴，输出 0。</a:t>
              </a:r>
            </a:p>
          </p:txBody>
        </p:sp>
      </p:grpSp>
      <p:grpSp>
        <p:nvGrpSpPr>
          <p:cNvPr id="18" name="pre"/>
          <p:cNvGrpSpPr/>
          <p:nvPr/>
        </p:nvGrpSpPr>
        <p:grpSpPr>
          <a:xfrm>
            <a:off x="838200" y="4705350"/>
            <a:ext cx="10515600" cy="571500"/>
            <a:chOff x="838200" y="4705350"/>
            <a:chExt cx="10515600" cy="571500"/>
          </a:xfrm>
        </p:grpSpPr>
        <p:sp>
          <p:nvSpPr>
            <p:cNvPr id="14" name="Rectangle 14"/>
            <p:cNvSpPr/>
            <p:nvPr/>
          </p:nvSpPr>
          <p:spPr>
            <a:xfrm>
              <a:off x="838200" y="47053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7053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606" y="48704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预习问题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162556" y="4870450"/>
              <a:ext cx="82933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上一讲留的问题：一周 7 天，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怎样找出最不高兴的那一天？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今天就来回答它。</a:t>
              </a:r>
            </a:p>
          </p:txBody>
        </p:sp>
      </p:grpSp>
      <p:grpSp>
        <p:nvGrpSpPr>
          <p:cNvPr id="22" name="key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19" name="Rectangle 19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8606" y="55753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圈关键词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162556" y="5575300"/>
              <a:ext cx="68098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超过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8 小时、最不高兴、一样时输出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靠前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的、都不会就输出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4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3" name="TextBox 23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9679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3-10 不高兴的津津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45165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输入输出：7 行，每行两个数</a:t>
            </a:r>
          </a:p>
        </p:txBody>
      </p:sp>
      <p:grpSp>
        <p:nvGrpSpPr>
          <p:cNvPr id="15" name="fmt"/>
          <p:cNvGrpSpPr/>
          <p:nvPr/>
        </p:nvGrpSpPr>
        <p:grpSpPr>
          <a:xfrm>
            <a:off x="829056" y="2070100"/>
            <a:ext cx="4771644" cy="2866644"/>
            <a:chOff x="829056" y="2070100"/>
            <a:chExt cx="4771644" cy="28666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40030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29056" y="2489200"/>
              <a:ext cx="3481578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 7 行，分别是星期一到星期日；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每行两个整数：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上学时间、补习时间（小时）。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056" y="37846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38200" y="411480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29056" y="4203700"/>
              <a:ext cx="34472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一个数字：最不高兴的是星期几；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都不会不高兴，输出 0。</a:t>
              </a:r>
            </a:p>
          </p:txBody>
        </p:sp>
      </p:grpSp>
      <p:grpSp>
        <p:nvGrpSpPr>
          <p:cNvPr id="24" name="sample"/>
          <p:cNvGrpSpPr/>
          <p:nvPr/>
        </p:nvGrpSpPr>
        <p:grpSpPr>
          <a:xfrm>
            <a:off x="5943600" y="2114550"/>
            <a:ext cx="2667000" cy="3600450"/>
            <a:chOff x="5943600" y="2114550"/>
            <a:chExt cx="2667000" cy="3600450"/>
          </a:xfrm>
        </p:grpSpPr>
        <p:sp>
          <p:nvSpPr>
            <p:cNvPr id="16" name="Rectangle 16"/>
            <p:cNvSpPr/>
            <p:nvPr/>
          </p:nvSpPr>
          <p:spPr>
            <a:xfrm>
              <a:off x="5943600" y="2114550"/>
              <a:ext cx="2667000" cy="3600450"/>
            </a:xfrm>
            <a:prstGeom prst="roundRect">
              <a:avLst>
                <a:gd name="adj" fmla="val 285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5943600" y="2114550"/>
              <a:ext cx="2667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5943600" y="2305050"/>
              <a:ext cx="2667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60579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62484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64389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737604" y="217170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105906" y="2555875"/>
              <a:ext cx="395478" cy="3019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5 3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6 2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7 2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5 3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5 4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0 4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0 6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29" name="q"/>
          <p:cNvGrpSpPr/>
          <p:nvPr/>
        </p:nvGrpSpPr>
        <p:grpSpPr>
          <a:xfrm>
            <a:off x="8858250" y="2114550"/>
            <a:ext cx="2495550" cy="2190750"/>
            <a:chOff x="8858250" y="2114550"/>
            <a:chExt cx="2495550" cy="2190750"/>
          </a:xfrm>
        </p:grpSpPr>
        <p:sp>
          <p:nvSpPr>
            <p:cNvPr id="25" name="Rectangle 25"/>
            <p:cNvSpPr/>
            <p:nvPr/>
          </p:nvSpPr>
          <p:spPr>
            <a:xfrm>
              <a:off x="8858250" y="2114550"/>
              <a:ext cx="2495550" cy="2190750"/>
            </a:xfrm>
            <a:prstGeom prst="roundRect">
              <a:avLst>
                <a:gd name="adj" fmla="val 3478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858250" y="2114550"/>
              <a:ext cx="47625" cy="2190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059037" y="22796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925812" y="2241550"/>
              <a:ext cx="1109726" cy="19566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为什么答案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 3？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先别急着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写代码，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我们手算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一遍。</a:t>
              </a:r>
            </a:p>
          </p:txBody>
        </p:sp>
      </p:grpSp>
      <p:grpSp>
        <p:nvGrpSpPr>
          <p:cNvPr id="34" name="tip"/>
          <p:cNvGrpSpPr/>
          <p:nvPr/>
        </p:nvGrpSpPr>
        <p:grpSpPr>
          <a:xfrm>
            <a:off x="838200" y="5562600"/>
            <a:ext cx="4762500" cy="571500"/>
            <a:chOff x="838200" y="5562600"/>
            <a:chExt cx="4762500" cy="571500"/>
          </a:xfrm>
        </p:grpSpPr>
        <p:sp>
          <p:nvSpPr>
            <p:cNvPr id="30" name="Rectangle 30"/>
            <p:cNvSpPr/>
            <p:nvPr/>
          </p:nvSpPr>
          <p:spPr>
            <a:xfrm>
              <a:off x="838200" y="5562600"/>
              <a:ext cx="47625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8200" y="55626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8987" y="57277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686687" y="5727700"/>
              <a:ext cx="3027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要把上学和补习时间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加起来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9679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3-10 不高兴的津津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先手算：每天一共学几个小时？</a:t>
            </a:r>
          </a:p>
        </p:txBody>
      </p:sp>
      <p:grpSp>
        <p:nvGrpSpPr>
          <p:cNvPr id="15" name="thead-w"/>
          <p:cNvGrpSpPr/>
          <p:nvPr/>
        </p:nvGrpSpPr>
        <p:grpSpPr>
          <a:xfrm>
            <a:off x="838200" y="2038350"/>
            <a:ext cx="8477250" cy="419100"/>
            <a:chOff x="838200" y="2038350"/>
            <a:chExt cx="8477250" cy="4191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847725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1201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星期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410968" y="21201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上学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39718" y="21201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补习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268468" y="21201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一共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363968" y="2120138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不高兴吗？</a:t>
              </a:r>
            </a:p>
          </p:txBody>
        </p:sp>
      </p:grpSp>
      <p:grpSp>
        <p:nvGrpSpPr>
          <p:cNvPr id="47" name="table-w"/>
          <p:cNvGrpSpPr/>
          <p:nvPr/>
        </p:nvGrpSpPr>
        <p:grpSpPr>
          <a:xfrm>
            <a:off x="838200" y="2540000"/>
            <a:ext cx="4286250" cy="2860675"/>
            <a:chOff x="838200" y="2540000"/>
            <a:chExt cx="4286250" cy="2860675"/>
          </a:xfrm>
        </p:grpSpPr>
        <p:sp>
          <p:nvSpPr>
            <p:cNvPr id="16" name="TextBox 16"/>
            <p:cNvSpPr txBox="1"/>
            <p:nvPr/>
          </p:nvSpPr>
          <p:spPr>
            <a:xfrm>
              <a:off x="982218" y="2540000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410968" y="25400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839718" y="25400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28765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2876550"/>
              <a:ext cx="428625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2218" y="2959100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二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410968" y="29591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839718" y="29591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32956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2218" y="3378200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410968" y="33782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839718" y="33782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37147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838200" y="3714750"/>
              <a:ext cx="428625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82218" y="3797300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410968" y="37973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839718" y="37973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838200" y="41338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2218" y="4216400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五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410968" y="42164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3839718" y="42164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838200" y="45529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838200" y="4552950"/>
              <a:ext cx="428625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982218" y="4635500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六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2410968" y="46355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839718" y="46355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42" name="Line 42"/>
            <p:cNvSpPr/>
            <p:nvPr/>
          </p:nvSpPr>
          <p:spPr>
            <a:xfrm>
              <a:off x="838200" y="49720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982218" y="5054600"/>
              <a:ext cx="2388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2410968" y="50546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3839718" y="50546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6" name="Line 46"/>
            <p:cNvSpPr/>
            <p:nvPr/>
          </p:nvSpPr>
          <p:spPr>
            <a:xfrm>
              <a:off x="838200" y="53911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72" name="answers"/>
          <p:cNvGrpSpPr/>
          <p:nvPr/>
        </p:nvGrpSpPr>
        <p:grpSpPr>
          <a:xfrm>
            <a:off x="5124450" y="2540000"/>
            <a:ext cx="4191000" cy="2860675"/>
            <a:chOff x="5124450" y="2540000"/>
            <a:chExt cx="4191000" cy="2860675"/>
          </a:xfrm>
        </p:grpSpPr>
        <p:sp>
          <p:nvSpPr>
            <p:cNvPr id="48" name="Line 48"/>
            <p:cNvSpPr/>
            <p:nvPr/>
          </p:nvSpPr>
          <p:spPr>
            <a:xfrm>
              <a:off x="5124450" y="28765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9" name="Rectangle 49"/>
            <p:cNvSpPr/>
            <p:nvPr/>
          </p:nvSpPr>
          <p:spPr>
            <a:xfrm>
              <a:off x="5124450" y="2876550"/>
              <a:ext cx="41910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0" name="Line 50"/>
            <p:cNvSpPr/>
            <p:nvPr/>
          </p:nvSpPr>
          <p:spPr>
            <a:xfrm>
              <a:off x="5124450" y="32956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1" name="Line 51"/>
            <p:cNvSpPr/>
            <p:nvPr/>
          </p:nvSpPr>
          <p:spPr>
            <a:xfrm>
              <a:off x="5124450" y="37147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2" name="Rectangle 52"/>
            <p:cNvSpPr/>
            <p:nvPr/>
          </p:nvSpPr>
          <p:spPr>
            <a:xfrm>
              <a:off x="5124450" y="3714750"/>
              <a:ext cx="41910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3" name="Line 53"/>
            <p:cNvSpPr/>
            <p:nvPr/>
          </p:nvSpPr>
          <p:spPr>
            <a:xfrm>
              <a:off x="5124450" y="41338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4" name="Line 54"/>
            <p:cNvSpPr/>
            <p:nvPr/>
          </p:nvSpPr>
          <p:spPr>
            <a:xfrm>
              <a:off x="5124450" y="45529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5" name="Rectangle 55"/>
            <p:cNvSpPr/>
            <p:nvPr/>
          </p:nvSpPr>
          <p:spPr>
            <a:xfrm>
              <a:off x="5124450" y="4552950"/>
              <a:ext cx="4191000" cy="41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6" name="Line 56"/>
            <p:cNvSpPr/>
            <p:nvPr/>
          </p:nvSpPr>
          <p:spPr>
            <a:xfrm>
              <a:off x="5124450" y="49720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7" name="Line 57"/>
            <p:cNvSpPr/>
            <p:nvPr/>
          </p:nvSpPr>
          <p:spPr>
            <a:xfrm>
              <a:off x="5124450" y="53911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5268468" y="25400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7363968" y="25400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5268468" y="29591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7363968" y="29591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5268468" y="33782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7363968" y="3378200"/>
              <a:ext cx="15477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超过 8，不高兴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5268468" y="37973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7363968" y="37973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5268468" y="42164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7363968" y="4216400"/>
              <a:ext cx="15477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超过 8，不高兴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5268468" y="46355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7363968" y="46355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5268468" y="50546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7363968" y="50546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</p:grpSp>
      <p:grpSp>
        <p:nvGrpSpPr>
          <p:cNvPr id="76" name="find"/>
          <p:cNvGrpSpPr/>
          <p:nvPr/>
        </p:nvGrpSpPr>
        <p:grpSpPr>
          <a:xfrm>
            <a:off x="9525000" y="2038350"/>
            <a:ext cx="1828800" cy="1781175"/>
            <a:chOff x="9525000" y="2038350"/>
            <a:chExt cx="1828800" cy="1781175"/>
          </a:xfrm>
        </p:grpSpPr>
        <p:sp>
          <p:nvSpPr>
            <p:cNvPr id="73" name="Rectangle 73"/>
            <p:cNvSpPr/>
            <p:nvPr/>
          </p:nvSpPr>
          <p:spPr>
            <a:xfrm>
              <a:off x="9525000" y="2038350"/>
              <a:ext cx="1828800" cy="1781175"/>
            </a:xfrm>
            <a:prstGeom prst="roundRect">
              <a:avLst>
                <a:gd name="adj" fmla="val 427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74" name="TextBox 74"/>
            <p:cNvSpPr txBox="1"/>
            <p:nvPr/>
          </p:nvSpPr>
          <p:spPr>
            <a:xfrm>
              <a:off x="9726168" y="218757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9726168" y="2463800"/>
              <a:ext cx="1064514" cy="12656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星期三和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星期五都是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9 小时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一样多。</a:t>
              </a:r>
            </a:p>
          </p:txBody>
        </p:sp>
      </p:grpSp>
      <p:grpSp>
        <p:nvGrpSpPr>
          <p:cNvPr id="81" name="ans"/>
          <p:cNvGrpSpPr/>
          <p:nvPr/>
        </p:nvGrpSpPr>
        <p:grpSpPr>
          <a:xfrm>
            <a:off x="838200" y="5562600"/>
            <a:ext cx="10515600" cy="561975"/>
            <a:chOff x="838200" y="5562600"/>
            <a:chExt cx="10515600" cy="561975"/>
          </a:xfrm>
        </p:grpSpPr>
        <p:sp>
          <p:nvSpPr>
            <p:cNvPr id="77" name="Rectangle 77"/>
            <p:cNvSpPr/>
            <p:nvPr/>
          </p:nvSpPr>
          <p:spPr>
            <a:xfrm>
              <a:off x="838200" y="556260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78" name="Rectangle 78"/>
            <p:cNvSpPr/>
            <p:nvPr/>
          </p:nvSpPr>
          <p:spPr>
            <a:xfrm>
              <a:off x="838200" y="556260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79" name="TextBox 79"/>
            <p:cNvSpPr txBox="1"/>
            <p:nvPr/>
          </p:nvSpPr>
          <p:spPr>
            <a:xfrm>
              <a:off x="1039368" y="57308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1668018" y="5730875"/>
              <a:ext cx="576475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一样不高兴时输出靠前的一天，所以答案是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（星期三）。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9679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3-10 不高兴的津津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9848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找"最多"的那一天：打擂台</a:t>
            </a:r>
          </a:p>
        </p:txBody>
      </p:sp>
      <p:grpSp>
        <p:nvGrpSpPr>
          <p:cNvPr id="28" name="stage"/>
          <p:cNvGrpSpPr/>
          <p:nvPr/>
        </p:nvGrpSpPr>
        <p:grpSpPr>
          <a:xfrm>
            <a:off x="1219200" y="2190750"/>
            <a:ext cx="9620250" cy="2190750"/>
            <a:chOff x="1219200" y="2190750"/>
            <a:chExt cx="9620250" cy="2190750"/>
          </a:xfrm>
        </p:grpSpPr>
        <p:sp>
          <p:nvSpPr>
            <p:cNvPr id="9" name="Rectangle 9"/>
            <p:cNvSpPr/>
            <p:nvPr/>
          </p:nvSpPr>
          <p:spPr>
            <a:xfrm>
              <a:off x="2857500" y="2190750"/>
              <a:ext cx="6477000" cy="1143000"/>
            </a:xfrm>
            <a:prstGeom prst="roundRect">
              <a:avLst>
                <a:gd name="adj" fmla="val 10000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823585" y="236855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擂台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649218" y="2863850"/>
              <a:ext cx="50700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擂主：目前最多的时间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maxtime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、是星期几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maxday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219200" y="3810000"/>
              <a:ext cx="1047750" cy="5715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416025" y="398145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星期一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2647950" y="3810000"/>
              <a:ext cx="1047750" cy="5715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844775" y="398145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星期二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4076700" y="3810000"/>
              <a:ext cx="1047750" cy="5715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273525" y="398145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星期三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5505450" y="3810000"/>
              <a:ext cx="1047750" cy="5715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702275" y="398145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星期四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934200" y="3810000"/>
              <a:ext cx="1047750" cy="5715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131025" y="398145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星期五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8362950" y="3810000"/>
              <a:ext cx="1047750" cy="5715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559775" y="398145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星期六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9791700" y="3810000"/>
              <a:ext cx="1047750" cy="5715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988525" y="398145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星期日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6096000" y="3486150"/>
              <a:ext cx="9525" cy="323850"/>
            </a:xfrm>
            <a:custGeom>
              <a:avLst/>
              <a:gdLst/>
              <a:ahLst/>
              <a:cxnLst/>
              <a:rect l="l" t="t" r="r" b="b"/>
              <a:pathLst>
                <a:path w="9525" h="323850">
                  <a:moveTo>
                    <a:pt x="0" y="323850"/>
                  </a:moveTo>
                  <a:lnTo>
                    <a:pt x="0" y="0"/>
                  </a:lnTo>
                </a:path>
              </a:pathLst>
            </a:custGeom>
            <a:noFill/>
            <a:ln w="23812">
              <a:solidFill>
                <a:srgbClr val="538135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6029325" y="339090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114300"/>
                  </a:moveTo>
                  <a:lnTo>
                    <a:pt x="133350" y="11430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538135"/>
            </a:solidFill>
            <a:ln>
              <a:noFill/>
            </a:ln>
          </p:spPr>
        </p:sp>
      </p:grpSp>
      <p:grpSp>
        <p:nvGrpSpPr>
          <p:cNvPr id="32" name="rule"/>
          <p:cNvGrpSpPr/>
          <p:nvPr/>
        </p:nvGrpSpPr>
        <p:grpSpPr>
          <a:xfrm>
            <a:off x="838200" y="4705350"/>
            <a:ext cx="10515600" cy="561975"/>
            <a:chOff x="838200" y="4705350"/>
            <a:chExt cx="10515600" cy="561975"/>
          </a:xfrm>
        </p:grpSpPr>
        <p:sp>
          <p:nvSpPr>
            <p:cNvPr id="29" name="Rectangle 29"/>
            <p:cNvSpPr/>
            <p:nvPr/>
          </p:nvSpPr>
          <p:spPr>
            <a:xfrm>
              <a:off x="838200" y="47053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9368" y="48736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规则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68018" y="4873625"/>
              <a:ext cx="909048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天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依次上台挑战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：谁的时间比擂主多，谁就成为新擂主；最后台上的就是最不高兴的一天。</a:t>
              </a:r>
            </a:p>
          </p:txBody>
        </p:sp>
      </p:grpSp>
      <p:grpSp>
        <p:nvGrpSpPr>
          <p:cNvPr id="36" name="recall"/>
          <p:cNvGrpSpPr/>
          <p:nvPr/>
        </p:nvGrpSpPr>
        <p:grpSpPr>
          <a:xfrm>
            <a:off x="838200" y="5562600"/>
            <a:ext cx="10515600" cy="561975"/>
            <a:chOff x="838200" y="5562600"/>
            <a:chExt cx="10515600" cy="561975"/>
          </a:xfrm>
        </p:grpSpPr>
        <p:sp>
          <p:nvSpPr>
            <p:cNvPr id="33" name="Rectangle 33"/>
            <p:cNvSpPr/>
            <p:nvPr/>
          </p:nvSpPr>
          <p:spPr>
            <a:xfrm>
              <a:off x="838200" y="55626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9368" y="57308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回忆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68018" y="5730875"/>
              <a:ext cx="470355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上一讲"求三个数的最大值"，用的就是打擂台。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9679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3-10 不高兴的津津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比赛开始前，擂台上站着谁？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953000" cy="895350"/>
            <a:chOff x="838200" y="2114550"/>
            <a:chExt cx="4953000" cy="8953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953000" cy="895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63775"/>
              <a:ext cx="3538728" cy="666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t1, t2;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 maxtime = 8, maxday = 0;</a:t>
              </a:r>
            </a:p>
          </p:txBody>
        </p:sp>
      </p:grpSp>
      <p:grpSp>
        <p:nvGrpSpPr>
          <p:cNvPr id="16" name="why1"/>
          <p:cNvGrpSpPr/>
          <p:nvPr/>
        </p:nvGrpSpPr>
        <p:grpSpPr>
          <a:xfrm>
            <a:off x="838200" y="3429000"/>
            <a:ext cx="4953000" cy="1219200"/>
            <a:chOff x="838200" y="3429000"/>
            <a:chExt cx="4953000" cy="1219200"/>
          </a:xfrm>
        </p:grpSpPr>
        <p:sp>
          <p:nvSpPr>
            <p:cNvPr id="13" name="Rectangle 13"/>
            <p:cNvSpPr/>
            <p:nvPr/>
          </p:nvSpPr>
          <p:spPr>
            <a:xfrm>
              <a:off x="838200" y="3429000"/>
              <a:ext cx="4953000" cy="1219200"/>
            </a:xfrm>
            <a:prstGeom prst="roundRect">
              <a:avLst>
                <a:gd name="adj" fmla="val 625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8987" y="3606800"/>
              <a:ext cx="11503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为什么是 8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372487" y="3556000"/>
              <a:ext cx="2824480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超过 8 小时才算不高兴，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小时以内的天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打不赢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擂主，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自然不会被记下来。</a:t>
              </a:r>
            </a:p>
          </p:txBody>
        </p:sp>
      </p:grpSp>
      <p:grpSp>
        <p:nvGrpSpPr>
          <p:cNvPr id="20" name="why2"/>
          <p:cNvGrpSpPr/>
          <p:nvPr/>
        </p:nvGrpSpPr>
        <p:grpSpPr>
          <a:xfrm>
            <a:off x="6286500" y="2114550"/>
            <a:ext cx="5067300" cy="1543050"/>
            <a:chOff x="6286500" y="2114550"/>
            <a:chExt cx="5067300" cy="1543050"/>
          </a:xfrm>
        </p:grpSpPr>
        <p:sp>
          <p:nvSpPr>
            <p:cNvPr id="17" name="Rectangle 17"/>
            <p:cNvSpPr/>
            <p:nvPr/>
          </p:nvSpPr>
          <p:spPr>
            <a:xfrm>
              <a:off x="6286500" y="2114550"/>
              <a:ext cx="5067300" cy="1543050"/>
            </a:xfrm>
            <a:prstGeom prst="roundRect">
              <a:avLst>
                <a:gd name="adj" fmla="val 493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87287" y="2292350"/>
              <a:ext cx="11503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为什么是 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820787" y="2241550"/>
              <a:ext cx="2704338" cy="1308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 7 天都没超过 8 小时，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擂主一直没换，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最后输出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maxday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就是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正好符合题目要求。</a:t>
              </a:r>
            </a:p>
          </p:txBody>
        </p:sp>
      </p:grpSp>
      <p:grpSp>
        <p:nvGrpSpPr>
          <p:cNvPr id="25" name="q"/>
          <p:cNvGrpSpPr/>
          <p:nvPr/>
        </p:nvGrpSpPr>
        <p:grpSpPr>
          <a:xfrm>
            <a:off x="6286500" y="4191000"/>
            <a:ext cx="5067300" cy="895350"/>
            <a:chOff x="6286500" y="4191000"/>
            <a:chExt cx="5067300" cy="895350"/>
          </a:xfrm>
        </p:grpSpPr>
        <p:sp>
          <p:nvSpPr>
            <p:cNvPr id="21" name="Rectangle 21"/>
            <p:cNvSpPr/>
            <p:nvPr/>
          </p:nvSpPr>
          <p:spPr>
            <a:xfrm>
              <a:off x="6286500" y="4191000"/>
              <a:ext cx="50673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286500" y="41910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487287" y="43561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354062" y="4318000"/>
              <a:ext cx="289001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如果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maxtime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初值写成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每天都学 2 小时，会输出几？</a:t>
              </a:r>
            </a:p>
          </p:txBody>
        </p:sp>
      </p:grpSp>
      <p:grpSp>
        <p:nvGrpSpPr>
          <p:cNvPr id="30" name="ans"/>
          <p:cNvGrpSpPr/>
          <p:nvPr/>
        </p:nvGrpSpPr>
        <p:grpSpPr>
          <a:xfrm>
            <a:off x="838200" y="5143500"/>
            <a:ext cx="4953000" cy="571500"/>
            <a:chOff x="838200" y="5143500"/>
            <a:chExt cx="4953000" cy="571500"/>
          </a:xfrm>
        </p:grpSpPr>
        <p:sp>
          <p:nvSpPr>
            <p:cNvPr id="26" name="Rectangle 26"/>
            <p:cNvSpPr/>
            <p:nvPr/>
          </p:nvSpPr>
          <p:spPr>
            <a:xfrm>
              <a:off x="838200" y="5143500"/>
              <a:ext cx="49530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51435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86687" y="5321300"/>
              <a:ext cx="32308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，可她根本没有不高兴！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9679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3-10 不高兴的津津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一天的处理：读入、比较、换擂主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7810500" cy="1885950"/>
            <a:chOff x="838200" y="2114550"/>
            <a:chExt cx="7810500" cy="18859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78105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885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60600"/>
              <a:ext cx="6393942" cy="16630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cin &gt;&gt; t1 &gt;&gt; t2;          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读入星期一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if (t1 + t2 &gt; maxtime) { 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比擂主多吗？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maxtime = t1 + t2;    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换擂主：记住时间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maxday = 1;           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记住是星期一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steps"/>
          <p:cNvGrpSpPr/>
          <p:nvPr/>
        </p:nvGrpSpPr>
        <p:grpSpPr>
          <a:xfrm>
            <a:off x="829056" y="4089400"/>
            <a:ext cx="6486144" cy="1558544"/>
            <a:chOff x="829056" y="4089400"/>
            <a:chExt cx="6486144" cy="155854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40894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三步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441960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4495800"/>
              <a:ext cx="432739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读入这一天的两个时间；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和擂主比：总时间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多于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maxtime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吗？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多就换擂主：时间和星期几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都要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记下来。</a:t>
              </a:r>
            </a:p>
          </p:txBody>
        </p:sp>
      </p:grpSp>
      <p:grpSp>
        <p:nvGrpSpPr>
          <p:cNvPr id="21" name="note"/>
          <p:cNvGrpSpPr/>
          <p:nvPr/>
        </p:nvGrpSpPr>
        <p:grpSpPr>
          <a:xfrm>
            <a:off x="7620000" y="4305300"/>
            <a:ext cx="3733800" cy="1219200"/>
            <a:chOff x="7620000" y="4305300"/>
            <a:chExt cx="3733800" cy="1219200"/>
          </a:xfrm>
        </p:grpSpPr>
        <p:sp>
          <p:nvSpPr>
            <p:cNvPr id="17" name="Rectangle 17"/>
            <p:cNvSpPr/>
            <p:nvPr/>
          </p:nvSpPr>
          <p:spPr>
            <a:xfrm>
              <a:off x="7620000" y="4305300"/>
              <a:ext cx="3733800" cy="12192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620000" y="4305300"/>
              <a:ext cx="47625" cy="1219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820787" y="44704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468487" y="4432300"/>
              <a:ext cx="220192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换擂主要改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 if 后面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大括号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9679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3-10 不高兴的津津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31816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&gt; 还是 &gt;=？</a:t>
            </a:r>
          </a:p>
        </p:txBody>
      </p:sp>
      <p:grpSp>
        <p:nvGrpSpPr>
          <p:cNvPr id="21" name="t"/>
          <p:cNvGrpSpPr/>
          <p:nvPr/>
        </p:nvGrpSpPr>
        <p:grpSpPr>
          <a:xfrm>
            <a:off x="838200" y="2114550"/>
            <a:ext cx="10515600" cy="1819275"/>
            <a:chOff x="838200" y="2114550"/>
            <a:chExt cx="10515600" cy="18192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124706" y="2238121"/>
              <a:ext cx="22839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t1 + t2 &gt; maxtime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10881" y="2238121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t1 + t2 &gt;= maxtime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1456" y="2822575"/>
              <a:ext cx="15224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星期三 9 小时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124706" y="2822575"/>
              <a:ext cx="17750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&gt; 8，当上擂主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10881" y="2822575"/>
              <a:ext cx="19083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&gt;= 8，当上擂主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2766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276600"/>
              <a:ext cx="10515600" cy="647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456" y="3470275"/>
              <a:ext cx="15224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星期五 9 小时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124706" y="3470275"/>
              <a:ext cx="20900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&gt; 9 不成立，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不换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810881" y="3470275"/>
              <a:ext cx="27079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&gt;= 9 成立，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换成星期五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924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3" name="lbl-w"/>
          <p:cNvGrpSpPr/>
          <p:nvPr/>
        </p:nvGrpSpPr>
        <p:grpSpPr>
          <a:xfrm>
            <a:off x="981456" y="4127500"/>
            <a:ext cx="987552" cy="352044"/>
            <a:chOff x="981456" y="4127500"/>
            <a:chExt cx="987552" cy="352044"/>
          </a:xfrm>
        </p:grpSpPr>
        <p:sp>
          <p:nvSpPr>
            <p:cNvPr id="22" name="TextBox 22"/>
            <p:cNvSpPr txBox="1"/>
            <p:nvPr/>
          </p:nvSpPr>
          <p:spPr>
            <a:xfrm>
              <a:off x="981456" y="41275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最后输出</a:t>
              </a:r>
            </a:p>
          </p:txBody>
        </p:sp>
      </p:grpSp>
      <p:grpSp>
        <p:nvGrpSpPr>
          <p:cNvPr id="25" name="a1"/>
          <p:cNvGrpSpPr/>
          <p:nvPr/>
        </p:nvGrpSpPr>
        <p:grpSpPr>
          <a:xfrm>
            <a:off x="4124325" y="4114800"/>
            <a:ext cx="1776097" cy="367665"/>
            <a:chOff x="4124325" y="4114800"/>
            <a:chExt cx="1776097" cy="367665"/>
          </a:xfrm>
        </p:grpSpPr>
        <p:sp>
          <p:nvSpPr>
            <p:cNvPr id="24" name="TextBox 24"/>
            <p:cNvSpPr txBox="1"/>
            <p:nvPr/>
          </p:nvSpPr>
          <p:spPr>
            <a:xfrm>
              <a:off x="4124325" y="4114800"/>
              <a:ext cx="177609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3　✔ 符合题意</a:t>
              </a:r>
            </a:p>
          </p:txBody>
        </p:sp>
      </p:grpSp>
      <p:grpSp>
        <p:nvGrpSpPr>
          <p:cNvPr id="27" name="a2"/>
          <p:cNvGrpSpPr/>
          <p:nvPr/>
        </p:nvGrpSpPr>
        <p:grpSpPr>
          <a:xfrm>
            <a:off x="7810500" y="4114800"/>
            <a:ext cx="1523011" cy="367665"/>
            <a:chOff x="7810500" y="4114800"/>
            <a:chExt cx="1523011" cy="367665"/>
          </a:xfrm>
        </p:grpSpPr>
        <p:sp>
          <p:nvSpPr>
            <p:cNvPr id="26" name="TextBox 26"/>
            <p:cNvSpPr txBox="1"/>
            <p:nvPr/>
          </p:nvSpPr>
          <p:spPr>
            <a:xfrm>
              <a:off x="7810500" y="4114800"/>
              <a:ext cx="152301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　✘ 不符合</a:t>
              </a:r>
            </a:p>
          </p:txBody>
        </p:sp>
      </p:grpSp>
      <p:grpSp>
        <p:nvGrpSpPr>
          <p:cNvPr id="31" name="note"/>
          <p:cNvGrpSpPr/>
          <p:nvPr/>
        </p:nvGrpSpPr>
        <p:grpSpPr>
          <a:xfrm>
            <a:off x="838200" y="4914900"/>
            <a:ext cx="10515600" cy="571500"/>
            <a:chOff x="838200" y="4914900"/>
            <a:chExt cx="10515600" cy="571500"/>
          </a:xfrm>
        </p:grpSpPr>
        <p:sp>
          <p:nvSpPr>
            <p:cNvPr id="28" name="Rectangle 28"/>
            <p:cNvSpPr/>
            <p:nvPr/>
          </p:nvSpPr>
          <p:spPr>
            <a:xfrm>
              <a:off x="838200" y="49149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8987" y="50800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686687" y="5092700"/>
              <a:ext cx="8341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题目要"一样多时输出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靠前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的一天"，所以用 &gt;：后来的只是一样多，抢不走擂台。</a:t>
              </a:r>
            </a:p>
          </p:txBody>
        </p:sp>
      </p:grpSp>
      <p:grpSp>
        <p:nvGrpSpPr>
          <p:cNvPr id="36" name="rule"/>
          <p:cNvGrpSpPr/>
          <p:nvPr/>
        </p:nvGrpSpPr>
        <p:grpSpPr>
          <a:xfrm>
            <a:off x="838200" y="5676900"/>
            <a:ext cx="10515600" cy="571500"/>
            <a:chOff x="838200" y="5676900"/>
            <a:chExt cx="10515600" cy="571500"/>
          </a:xfrm>
        </p:grpSpPr>
        <p:sp>
          <p:nvSpPr>
            <p:cNvPr id="32" name="Rectangle 32"/>
            <p:cNvSpPr/>
            <p:nvPr/>
          </p:nvSpPr>
          <p:spPr>
            <a:xfrm>
              <a:off x="838200" y="56769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38200" y="56769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8987" y="58420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86687" y="5854700"/>
              <a:ext cx="6790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比较符号要回到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里找依据：要靠前的用 &gt;，要靠后的才用 &gt;=。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9679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3-10 不高兴的津津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5979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完整程序：同样的处理写 7 遍</a:t>
            </a:r>
          </a:p>
        </p:txBody>
      </p:sp>
      <p:grpSp>
        <p:nvGrpSpPr>
          <p:cNvPr id="12" name="code1"/>
          <p:cNvGrpSpPr/>
          <p:nvPr/>
        </p:nvGrpSpPr>
        <p:grpSpPr>
          <a:xfrm>
            <a:off x="838200" y="2038350"/>
            <a:ext cx="5334000" cy="3295650"/>
            <a:chOff x="838200" y="2038350"/>
            <a:chExt cx="5334000" cy="32956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334000" cy="3295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295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181225"/>
              <a:ext cx="3989070" cy="30521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t1, t2, maxtime = 8, maxday = 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t1 &gt;&gt; t2;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(t1 + t2 &gt; maxtime)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maxtime = t1 + t2; maxday = 1;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t1 &gt;&gt; t2;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(t1 + t2 &gt; maxtime)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maxtime = t1 + t2; maxday = 2;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……（星期三到星期六）</a:t>
              </a:r>
            </a:p>
          </p:txBody>
        </p:sp>
      </p:grpSp>
      <p:grpSp>
        <p:nvGrpSpPr>
          <p:cNvPr id="16" name="code2"/>
          <p:cNvGrpSpPr/>
          <p:nvPr/>
        </p:nvGrpSpPr>
        <p:grpSpPr>
          <a:xfrm>
            <a:off x="6400800" y="2038350"/>
            <a:ext cx="4953000" cy="2076450"/>
            <a:chOff x="6400800" y="2038350"/>
            <a:chExt cx="4953000" cy="2076450"/>
          </a:xfrm>
        </p:grpSpPr>
        <p:sp>
          <p:nvSpPr>
            <p:cNvPr id="13" name="Rectangle 13"/>
            <p:cNvSpPr/>
            <p:nvPr/>
          </p:nvSpPr>
          <p:spPr>
            <a:xfrm>
              <a:off x="6400800" y="2038350"/>
              <a:ext cx="4953000" cy="2076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400800" y="2038350"/>
              <a:ext cx="38100" cy="2076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602349" y="2181225"/>
              <a:ext cx="3768344" cy="1832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……</a:t>
              </a:r>
              <a:b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t1 &gt;&gt; t2;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(t1 + t2 &gt; maxtime)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maxtime = t1 + t2; maxday = 7;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maxday;</a:t>
              </a:r>
            </a:p>
          </p:txBody>
        </p:sp>
      </p:grpSp>
      <p:grpSp>
        <p:nvGrpSpPr>
          <p:cNvPr id="21" name="note"/>
          <p:cNvGrpSpPr/>
          <p:nvPr/>
        </p:nvGrpSpPr>
        <p:grpSpPr>
          <a:xfrm>
            <a:off x="6400800" y="4191000"/>
            <a:ext cx="4953000" cy="895350"/>
            <a:chOff x="6400800" y="4191000"/>
            <a:chExt cx="4953000" cy="895350"/>
          </a:xfrm>
        </p:grpSpPr>
        <p:sp>
          <p:nvSpPr>
            <p:cNvPr id="17" name="Rectangle 17"/>
            <p:cNvSpPr/>
            <p:nvPr/>
          </p:nvSpPr>
          <p:spPr>
            <a:xfrm>
              <a:off x="6400800" y="4191000"/>
              <a:ext cx="49530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400800" y="41910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601587" y="4356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观察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249287" y="4318000"/>
              <a:ext cx="259511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段代码只有 maxday = 几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不一样，其余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完全相同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5" name="next"/>
          <p:cNvGrpSpPr/>
          <p:nvPr/>
        </p:nvGrpSpPr>
        <p:grpSpPr>
          <a:xfrm>
            <a:off x="838200" y="5562600"/>
            <a:ext cx="10515600" cy="571500"/>
            <a:chOff x="838200" y="5562600"/>
            <a:chExt cx="10515600" cy="571500"/>
          </a:xfrm>
        </p:grpSpPr>
        <p:sp>
          <p:nvSpPr>
            <p:cNvPr id="22" name="Rectangle 22"/>
            <p:cNvSpPr/>
            <p:nvPr/>
          </p:nvSpPr>
          <p:spPr>
            <a:xfrm>
              <a:off x="838200" y="55626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7277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以后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6687" y="5740400"/>
              <a:ext cx="657028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4 章学了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，这段代码只要写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，让电脑自己重复 7 次。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9679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3-10 不高兴的津津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代入样例，跟踪擂主的变化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038350"/>
            <a:ext cx="10515600" cy="419100"/>
            <a:chOff x="838200" y="2038350"/>
            <a:chExt cx="10515600" cy="4191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696718" y="21201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一共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887468" y="2120138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比擂主多吗？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363968" y="2120138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maxtime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364218" y="2120138"/>
              <a:ext cx="83306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maxday</a:t>
              </a:r>
            </a:p>
          </p:txBody>
        </p:sp>
      </p:grpSp>
      <p:grpSp>
        <p:nvGrpSpPr>
          <p:cNvPr id="39" name="table-w"/>
          <p:cNvGrpSpPr/>
          <p:nvPr/>
        </p:nvGrpSpPr>
        <p:grpSpPr>
          <a:xfrm>
            <a:off x="838200" y="2549525"/>
            <a:ext cx="3905250" cy="2984500"/>
            <a:chOff x="838200" y="2549525"/>
            <a:chExt cx="3905250" cy="2984500"/>
          </a:xfrm>
        </p:grpSpPr>
        <p:sp>
          <p:nvSpPr>
            <p:cNvPr id="15" name="TextBox 15"/>
            <p:cNvSpPr txBox="1"/>
            <p:nvPr/>
          </p:nvSpPr>
          <p:spPr>
            <a:xfrm>
              <a:off x="982218" y="25495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星期一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696718" y="2549525"/>
              <a:ext cx="89415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+ 3 = 8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2895600"/>
              <a:ext cx="3905250" cy="9525"/>
            </a:xfrm>
            <a:custGeom>
              <a:avLst/>
              <a:gdLst/>
              <a:ahLst/>
              <a:cxnLst/>
              <a:rect l="l" t="t" r="r" b="b"/>
              <a:pathLst>
                <a:path w="3905250" h="9525">
                  <a:moveTo>
                    <a:pt x="0" y="0"/>
                  </a:moveTo>
                  <a:lnTo>
                    <a:pt x="3905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2895600"/>
              <a:ext cx="390525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2218" y="298767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星期二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696718" y="2987675"/>
              <a:ext cx="89415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 + 2 = 8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333750"/>
              <a:ext cx="3905250" cy="9525"/>
            </a:xfrm>
            <a:custGeom>
              <a:avLst/>
              <a:gdLst/>
              <a:ahLst/>
              <a:cxnLst/>
              <a:rect l="l" t="t" r="r" b="b"/>
              <a:pathLst>
                <a:path w="3905250" h="9525">
                  <a:moveTo>
                    <a:pt x="0" y="0"/>
                  </a:moveTo>
                  <a:lnTo>
                    <a:pt x="3905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218" y="34258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星期三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696718" y="3425825"/>
              <a:ext cx="89415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+ 2 = 9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3771900"/>
              <a:ext cx="3905250" cy="9525"/>
            </a:xfrm>
            <a:custGeom>
              <a:avLst/>
              <a:gdLst/>
              <a:ahLst/>
              <a:cxnLst/>
              <a:rect l="l" t="t" r="r" b="b"/>
              <a:pathLst>
                <a:path w="3905250" h="9525">
                  <a:moveTo>
                    <a:pt x="0" y="0"/>
                  </a:moveTo>
                  <a:lnTo>
                    <a:pt x="3905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3771900"/>
              <a:ext cx="390525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2218" y="386397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星期四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696718" y="3863975"/>
              <a:ext cx="89415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+ 3 = 8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4210050"/>
              <a:ext cx="3905250" cy="9525"/>
            </a:xfrm>
            <a:custGeom>
              <a:avLst/>
              <a:gdLst/>
              <a:ahLst/>
              <a:cxnLst/>
              <a:rect l="l" t="t" r="r" b="b"/>
              <a:pathLst>
                <a:path w="3905250" h="9525">
                  <a:moveTo>
                    <a:pt x="0" y="0"/>
                  </a:moveTo>
                  <a:lnTo>
                    <a:pt x="3905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2218" y="43021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星期五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696718" y="4302125"/>
              <a:ext cx="89415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+ 4 = 9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4648200"/>
              <a:ext cx="3905250" cy="9525"/>
            </a:xfrm>
            <a:custGeom>
              <a:avLst/>
              <a:gdLst/>
              <a:ahLst/>
              <a:cxnLst/>
              <a:rect l="l" t="t" r="r" b="b"/>
              <a:pathLst>
                <a:path w="3905250" h="9525">
                  <a:moveTo>
                    <a:pt x="0" y="0"/>
                  </a:moveTo>
                  <a:lnTo>
                    <a:pt x="3905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4648200"/>
              <a:ext cx="390525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82218" y="474027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星期六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696718" y="4740275"/>
              <a:ext cx="89415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+ 4 = 4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838200" y="5086350"/>
              <a:ext cx="3905250" cy="9525"/>
            </a:xfrm>
            <a:custGeom>
              <a:avLst/>
              <a:gdLst/>
              <a:ahLst/>
              <a:cxnLst/>
              <a:rect l="l" t="t" r="r" b="b"/>
              <a:pathLst>
                <a:path w="3905250" h="9525">
                  <a:moveTo>
                    <a:pt x="0" y="0"/>
                  </a:moveTo>
                  <a:lnTo>
                    <a:pt x="3905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82218" y="51784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星期日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696718" y="5178425"/>
              <a:ext cx="89415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+ 6 = 6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838200" y="5524500"/>
              <a:ext cx="3905250" cy="9525"/>
            </a:xfrm>
            <a:custGeom>
              <a:avLst/>
              <a:gdLst/>
              <a:ahLst/>
              <a:cxnLst/>
              <a:rect l="l" t="t" r="r" b="b"/>
              <a:pathLst>
                <a:path w="3905250" h="9525">
                  <a:moveTo>
                    <a:pt x="0" y="0"/>
                  </a:moveTo>
                  <a:lnTo>
                    <a:pt x="3905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71" name="answers"/>
          <p:cNvGrpSpPr/>
          <p:nvPr/>
        </p:nvGrpSpPr>
        <p:grpSpPr>
          <a:xfrm>
            <a:off x="4743450" y="2549525"/>
            <a:ext cx="6610350" cy="2984500"/>
            <a:chOff x="4743450" y="2549525"/>
            <a:chExt cx="6610350" cy="2984500"/>
          </a:xfrm>
        </p:grpSpPr>
        <p:sp>
          <p:nvSpPr>
            <p:cNvPr id="40" name="Line 40"/>
            <p:cNvSpPr/>
            <p:nvPr/>
          </p:nvSpPr>
          <p:spPr>
            <a:xfrm>
              <a:off x="4743450" y="2895600"/>
              <a:ext cx="6610350" cy="9525"/>
            </a:xfrm>
            <a:custGeom>
              <a:avLst/>
              <a:gdLst/>
              <a:ahLst/>
              <a:cxnLst/>
              <a:rect l="l" t="t" r="r" b="b"/>
              <a:pathLst>
                <a:path w="6610350" h="9525">
                  <a:moveTo>
                    <a:pt x="0" y="0"/>
                  </a:moveTo>
                  <a:lnTo>
                    <a:pt x="6610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4743450" y="2895600"/>
              <a:ext cx="661035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2" name="Line 42"/>
            <p:cNvSpPr/>
            <p:nvPr/>
          </p:nvSpPr>
          <p:spPr>
            <a:xfrm>
              <a:off x="4743450" y="3333750"/>
              <a:ext cx="6610350" cy="9525"/>
            </a:xfrm>
            <a:custGeom>
              <a:avLst/>
              <a:gdLst/>
              <a:ahLst/>
              <a:cxnLst/>
              <a:rect l="l" t="t" r="r" b="b"/>
              <a:pathLst>
                <a:path w="6610350" h="9525">
                  <a:moveTo>
                    <a:pt x="0" y="0"/>
                  </a:moveTo>
                  <a:lnTo>
                    <a:pt x="6610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3" name="Line 43"/>
            <p:cNvSpPr/>
            <p:nvPr/>
          </p:nvSpPr>
          <p:spPr>
            <a:xfrm>
              <a:off x="4743450" y="3771900"/>
              <a:ext cx="6610350" cy="9525"/>
            </a:xfrm>
            <a:custGeom>
              <a:avLst/>
              <a:gdLst/>
              <a:ahLst/>
              <a:cxnLst/>
              <a:rect l="l" t="t" r="r" b="b"/>
              <a:pathLst>
                <a:path w="6610350" h="9525">
                  <a:moveTo>
                    <a:pt x="0" y="0"/>
                  </a:moveTo>
                  <a:lnTo>
                    <a:pt x="6610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4" name="Rectangle 44"/>
            <p:cNvSpPr/>
            <p:nvPr/>
          </p:nvSpPr>
          <p:spPr>
            <a:xfrm>
              <a:off x="4743450" y="3771900"/>
              <a:ext cx="661035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5" name="Line 45"/>
            <p:cNvSpPr/>
            <p:nvPr/>
          </p:nvSpPr>
          <p:spPr>
            <a:xfrm>
              <a:off x="4743450" y="4210050"/>
              <a:ext cx="6610350" cy="9525"/>
            </a:xfrm>
            <a:custGeom>
              <a:avLst/>
              <a:gdLst/>
              <a:ahLst/>
              <a:cxnLst/>
              <a:rect l="l" t="t" r="r" b="b"/>
              <a:pathLst>
                <a:path w="6610350" h="9525">
                  <a:moveTo>
                    <a:pt x="0" y="0"/>
                  </a:moveTo>
                  <a:lnTo>
                    <a:pt x="6610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6" name="Line 46"/>
            <p:cNvSpPr/>
            <p:nvPr/>
          </p:nvSpPr>
          <p:spPr>
            <a:xfrm>
              <a:off x="4743450" y="4648200"/>
              <a:ext cx="6610350" cy="9525"/>
            </a:xfrm>
            <a:custGeom>
              <a:avLst/>
              <a:gdLst/>
              <a:ahLst/>
              <a:cxnLst/>
              <a:rect l="l" t="t" r="r" b="b"/>
              <a:pathLst>
                <a:path w="6610350" h="9525">
                  <a:moveTo>
                    <a:pt x="0" y="0"/>
                  </a:moveTo>
                  <a:lnTo>
                    <a:pt x="6610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7" name="Rectangle 47"/>
            <p:cNvSpPr/>
            <p:nvPr/>
          </p:nvSpPr>
          <p:spPr>
            <a:xfrm>
              <a:off x="4743450" y="4648200"/>
              <a:ext cx="661035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8" name="Line 48"/>
            <p:cNvSpPr/>
            <p:nvPr/>
          </p:nvSpPr>
          <p:spPr>
            <a:xfrm>
              <a:off x="4743450" y="5086350"/>
              <a:ext cx="6610350" cy="9525"/>
            </a:xfrm>
            <a:custGeom>
              <a:avLst/>
              <a:gdLst/>
              <a:ahLst/>
              <a:cxnLst/>
              <a:rect l="l" t="t" r="r" b="b"/>
              <a:pathLst>
                <a:path w="6610350" h="9525">
                  <a:moveTo>
                    <a:pt x="0" y="0"/>
                  </a:moveTo>
                  <a:lnTo>
                    <a:pt x="6610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9" name="Line 49"/>
            <p:cNvSpPr/>
            <p:nvPr/>
          </p:nvSpPr>
          <p:spPr>
            <a:xfrm>
              <a:off x="4743450" y="5524500"/>
              <a:ext cx="6610350" cy="9525"/>
            </a:xfrm>
            <a:custGeom>
              <a:avLst/>
              <a:gdLst/>
              <a:ahLst/>
              <a:cxnLst/>
              <a:rect l="l" t="t" r="r" b="b"/>
              <a:pathLst>
                <a:path w="6610350" h="9525">
                  <a:moveTo>
                    <a:pt x="0" y="0"/>
                  </a:moveTo>
                  <a:lnTo>
                    <a:pt x="6610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4887468" y="2549525"/>
              <a:ext cx="10607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 不大于 8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363968" y="25495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9364218" y="25495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4887468" y="2987675"/>
              <a:ext cx="10607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 不大于 8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7363968" y="29876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9364218" y="29876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4887468" y="3425825"/>
              <a:ext cx="9857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 &gt; 8，换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7363968" y="342582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9364218" y="3425825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4887468" y="3863975"/>
              <a:ext cx="10607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 不大于 9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7363968" y="38639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9364218" y="38639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4887468" y="4302125"/>
              <a:ext cx="10607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 不大于 9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7363968" y="43021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9364218" y="43021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4887468" y="4740275"/>
              <a:ext cx="10607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 不大于 9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7363968" y="47402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9364218" y="47402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4887468" y="5178425"/>
              <a:ext cx="10607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 不大于 9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7363968" y="51784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9364218" y="51784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75" name="out"/>
          <p:cNvGrpSpPr/>
          <p:nvPr/>
        </p:nvGrpSpPr>
        <p:grpSpPr>
          <a:xfrm>
            <a:off x="838200" y="5676900"/>
            <a:ext cx="10515600" cy="561975"/>
            <a:chOff x="838200" y="5676900"/>
            <a:chExt cx="10515600" cy="561975"/>
          </a:xfrm>
        </p:grpSpPr>
        <p:sp>
          <p:nvSpPr>
            <p:cNvPr id="72" name="Rectangle 72"/>
            <p:cNvSpPr/>
            <p:nvPr/>
          </p:nvSpPr>
          <p:spPr>
            <a:xfrm>
              <a:off x="838200" y="56769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1039368" y="58451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1668018" y="5845175"/>
              <a:ext cx="323255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maxday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最后是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，和样例一致。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9679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3-10 不高兴的津津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书上的写法：用逗号连起两句</a:t>
            </a:r>
          </a:p>
        </p:txBody>
      </p:sp>
      <p:grpSp>
        <p:nvGrpSpPr>
          <p:cNvPr id="14" name="book"/>
          <p:cNvGrpSpPr/>
          <p:nvPr/>
        </p:nvGrpSpPr>
        <p:grpSpPr>
          <a:xfrm>
            <a:off x="829056" y="2108200"/>
            <a:ext cx="10524744" cy="1073150"/>
            <a:chOff x="829056" y="2108200"/>
            <a:chExt cx="10524744" cy="10731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14311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书上（P43）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4384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90800"/>
              <a:ext cx="10515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90800"/>
              <a:ext cx="381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225" y="2762250"/>
              <a:ext cx="7396495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(t1 + t2 &gt; maxtime) maxtime = t1 + t2, maxday = 1;</a:t>
              </a:r>
            </a:p>
          </p:txBody>
        </p:sp>
      </p:grpSp>
      <p:grpSp>
        <p:nvGrpSpPr>
          <p:cNvPr id="20" name="ours"/>
          <p:cNvGrpSpPr/>
          <p:nvPr/>
        </p:nvGrpSpPr>
        <p:grpSpPr>
          <a:xfrm>
            <a:off x="829056" y="3594100"/>
            <a:ext cx="5343144" cy="2044700"/>
            <a:chOff x="829056" y="3594100"/>
            <a:chExt cx="5343144" cy="2044700"/>
          </a:xfrm>
        </p:grpSpPr>
        <p:sp>
          <p:nvSpPr>
            <p:cNvPr id="15" name="TextBox 15"/>
            <p:cNvSpPr txBox="1"/>
            <p:nvPr/>
          </p:nvSpPr>
          <p:spPr>
            <a:xfrm>
              <a:off x="829056" y="35941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我们的写法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92430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076700"/>
              <a:ext cx="5334000" cy="1562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4076700"/>
              <a:ext cx="38100" cy="1562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8225" y="4222750"/>
              <a:ext cx="3170682" cy="13392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(t1 + t2 &gt; maxtime) {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maxtime = t1 + t2;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maxday = 1;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5" name="exp"/>
          <p:cNvGrpSpPr/>
          <p:nvPr/>
        </p:nvGrpSpPr>
        <p:grpSpPr>
          <a:xfrm>
            <a:off x="6572250" y="3810000"/>
            <a:ext cx="4781550" cy="1943100"/>
            <a:chOff x="6572250" y="3810000"/>
            <a:chExt cx="4781550" cy="1943100"/>
          </a:xfrm>
        </p:grpSpPr>
        <p:sp>
          <p:nvSpPr>
            <p:cNvPr id="21" name="Rectangle 21"/>
            <p:cNvSpPr/>
            <p:nvPr/>
          </p:nvSpPr>
          <p:spPr>
            <a:xfrm>
              <a:off x="6572250" y="3810000"/>
              <a:ext cx="4781550" cy="1943100"/>
            </a:xfrm>
            <a:prstGeom prst="roundRect">
              <a:avLst>
                <a:gd name="adj" fmla="val 3922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572250" y="3810000"/>
              <a:ext cx="47625" cy="1943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772656" y="39751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439406" y="3937000"/>
              <a:ext cx="2304288" cy="17236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逗号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把两个赋值连成了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语句，所以两句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都归 if 管。效果和加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大括号一样，初学时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建议用大括号。</a:t>
              </a:r>
            </a:p>
          </p:txBody>
        </p:sp>
      </p:grpSp>
      <p:grpSp>
        <p:nvGrpSpPr>
          <p:cNvPr id="27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6" name="TextBox 26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9679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3-10 不高兴的津津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找错：逗号写成了分号</a:t>
            </a:r>
          </a:p>
        </p:txBody>
      </p:sp>
      <p:grpSp>
        <p:nvGrpSpPr>
          <p:cNvPr id="13" name="code"/>
          <p:cNvGrpSpPr/>
          <p:nvPr/>
        </p:nvGrpSpPr>
        <p:grpSpPr>
          <a:xfrm>
            <a:off x="838200" y="2114550"/>
            <a:ext cx="10515600" cy="862457"/>
            <a:chOff x="838200" y="2114550"/>
            <a:chExt cx="10515600" cy="862457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92350"/>
              <a:ext cx="67671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(t1 + t2 &gt; maxtime) maxtime = t1 + t2; maxday = 1;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859018" y="2654300"/>
              <a:ext cx="17698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↑ 这里写成了分号</a:t>
              </a:r>
            </a:p>
          </p:txBody>
        </p:sp>
      </p:grpSp>
      <p:grpSp>
        <p:nvGrpSpPr>
          <p:cNvPr id="18" name="q"/>
          <p:cNvGrpSpPr/>
          <p:nvPr/>
        </p:nvGrpSpPr>
        <p:grpSpPr>
          <a:xfrm>
            <a:off x="838200" y="3238500"/>
            <a:ext cx="10515600" cy="571500"/>
            <a:chOff x="838200" y="3238500"/>
            <a:chExt cx="10515600" cy="571500"/>
          </a:xfrm>
        </p:grpSpPr>
        <p:sp>
          <p:nvSpPr>
            <p:cNvPr id="14" name="Rectangle 14"/>
            <p:cNvSpPr/>
            <p:nvPr/>
          </p:nvSpPr>
          <p:spPr>
            <a:xfrm>
              <a:off x="838200" y="3238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2385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987" y="34036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905762" y="3416300"/>
              <a:ext cx="3919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天都这样写，输入样例，会输出几？</a:t>
              </a:r>
            </a:p>
          </p:txBody>
        </p:sp>
      </p:grpSp>
      <p:grpSp>
        <p:nvGrpSpPr>
          <p:cNvPr id="20" name="ans"/>
          <p:cNvGrpSpPr/>
          <p:nvPr/>
        </p:nvGrpSpPr>
        <p:grpSpPr>
          <a:xfrm>
            <a:off x="829437" y="4184650"/>
            <a:ext cx="5255171" cy="718376"/>
            <a:chOff x="829437" y="4184650"/>
            <a:chExt cx="5255171" cy="718376"/>
          </a:xfrm>
        </p:grpSpPr>
        <p:sp>
          <p:nvSpPr>
            <p:cNvPr id="19" name="TextBox 19"/>
            <p:cNvSpPr txBox="1"/>
            <p:nvPr/>
          </p:nvSpPr>
          <p:spPr>
            <a:xfrm>
              <a:off x="829437" y="4184650"/>
              <a:ext cx="5255171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。分号让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maxday = 1;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变成了 if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的语句，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每天都会执行；最后执行的是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maxday = 7;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4" name="tip"/>
          <p:cNvGrpSpPr/>
          <p:nvPr/>
        </p:nvGrpSpPr>
        <p:grpSpPr>
          <a:xfrm>
            <a:off x="838200" y="5524500"/>
            <a:ext cx="10515600" cy="561975"/>
            <a:chOff x="838200" y="5524500"/>
            <a:chExt cx="10515600" cy="561975"/>
          </a:xfrm>
        </p:grpSpPr>
        <p:sp>
          <p:nvSpPr>
            <p:cNvPr id="21" name="Rectangle 21"/>
            <p:cNvSpPr/>
            <p:nvPr/>
          </p:nvSpPr>
          <p:spPr>
            <a:xfrm>
              <a:off x="838200" y="55245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9368" y="5692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建议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68018" y="5692775"/>
              <a:ext cx="427041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里要做两件事，就加大括号，不靠逗号。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9679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3-10 不高兴的津津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再测两组：都不高兴、一样不高兴</a:t>
            </a:r>
          </a:p>
        </p:txBody>
      </p:sp>
      <p:grpSp>
        <p:nvGrpSpPr>
          <p:cNvPr id="18" name="t1"/>
          <p:cNvGrpSpPr/>
          <p:nvPr/>
        </p:nvGrpSpPr>
        <p:grpSpPr>
          <a:xfrm>
            <a:off x="829818" y="2120900"/>
            <a:ext cx="2506208" cy="3003550"/>
            <a:chOff x="829818" y="2120900"/>
            <a:chExt cx="2506208" cy="3003550"/>
          </a:xfrm>
        </p:grpSpPr>
        <p:sp>
          <p:nvSpPr>
            <p:cNvPr id="9" name="TextBox 9"/>
            <p:cNvSpPr txBox="1"/>
            <p:nvPr/>
          </p:nvSpPr>
          <p:spPr>
            <a:xfrm>
              <a:off x="829818" y="2120900"/>
              <a:ext cx="25062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测试一：都没超过 8 小时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95550"/>
              <a:ext cx="2286000" cy="2628900"/>
            </a:xfrm>
            <a:prstGeom prst="roundRect">
              <a:avLst>
                <a:gd name="adj" fmla="val 333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95550"/>
              <a:ext cx="2286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686050"/>
              <a:ext cx="2286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952500" y="2590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1143000" y="2590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1333500" y="2590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632204" y="2552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01268" y="3003550"/>
              <a:ext cx="362522" cy="2037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4 4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5 3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6 2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3 5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8 0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2 2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1 1</a:t>
              </a:r>
            </a:p>
          </p:txBody>
        </p:sp>
      </p:grpSp>
      <p:grpSp>
        <p:nvGrpSpPr>
          <p:cNvPr id="22" name="a1"/>
          <p:cNvGrpSpPr/>
          <p:nvPr/>
        </p:nvGrpSpPr>
        <p:grpSpPr>
          <a:xfrm>
            <a:off x="3676650" y="2927350"/>
            <a:ext cx="1360170" cy="1478407"/>
            <a:chOff x="3676650" y="2927350"/>
            <a:chExt cx="1360170" cy="1478407"/>
          </a:xfrm>
        </p:grpSpPr>
        <p:sp>
          <p:nvSpPr>
            <p:cNvPr id="19" name="TextBox 19"/>
            <p:cNvSpPr txBox="1"/>
            <p:nvPr/>
          </p:nvSpPr>
          <p:spPr>
            <a:xfrm>
              <a:off x="3686937" y="2927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676650" y="3206750"/>
              <a:ext cx="36462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687318" y="4083050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擂主一直没换</a:t>
              </a:r>
            </a:p>
          </p:txBody>
        </p:sp>
      </p:grpSp>
      <p:grpSp>
        <p:nvGrpSpPr>
          <p:cNvPr id="32" name="t2"/>
          <p:cNvGrpSpPr/>
          <p:nvPr/>
        </p:nvGrpSpPr>
        <p:grpSpPr>
          <a:xfrm>
            <a:off x="6278118" y="2120900"/>
            <a:ext cx="2634484" cy="3003550"/>
            <a:chOff x="6278118" y="2120900"/>
            <a:chExt cx="2634484" cy="3003550"/>
          </a:xfrm>
        </p:grpSpPr>
        <p:sp>
          <p:nvSpPr>
            <p:cNvPr id="23" name="TextBox 23"/>
            <p:cNvSpPr txBox="1"/>
            <p:nvPr/>
          </p:nvSpPr>
          <p:spPr>
            <a:xfrm>
              <a:off x="6278118" y="2120900"/>
              <a:ext cx="263448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测试二：两天都是 10 小时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6286500" y="2495550"/>
              <a:ext cx="2286000" cy="2628900"/>
            </a:xfrm>
            <a:prstGeom prst="roundRect">
              <a:avLst>
                <a:gd name="adj" fmla="val 333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286500" y="2495550"/>
              <a:ext cx="2286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286500" y="2686050"/>
              <a:ext cx="2286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6400800" y="2590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6591300" y="2590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6781800" y="2590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080504" y="2552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449568" y="3003550"/>
              <a:ext cx="362522" cy="2037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4 4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6 4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5 3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3 3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8 0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2 2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5 5</a:t>
              </a:r>
            </a:p>
          </p:txBody>
        </p:sp>
      </p:grpSp>
      <p:grpSp>
        <p:nvGrpSpPr>
          <p:cNvPr id="36" name="a2"/>
          <p:cNvGrpSpPr/>
          <p:nvPr/>
        </p:nvGrpSpPr>
        <p:grpSpPr>
          <a:xfrm>
            <a:off x="9124950" y="2927350"/>
            <a:ext cx="1804416" cy="1478407"/>
            <a:chOff x="9124950" y="2927350"/>
            <a:chExt cx="1804416" cy="1478407"/>
          </a:xfrm>
        </p:grpSpPr>
        <p:sp>
          <p:nvSpPr>
            <p:cNvPr id="33" name="TextBox 33"/>
            <p:cNvSpPr txBox="1"/>
            <p:nvPr/>
          </p:nvSpPr>
          <p:spPr>
            <a:xfrm>
              <a:off x="9135237" y="2927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124950" y="3206750"/>
              <a:ext cx="36462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35618" y="4083050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后来的只是一样多</a:t>
              </a:r>
            </a:p>
          </p:txBody>
        </p:sp>
      </p:grpSp>
      <p:grpSp>
        <p:nvGrpSpPr>
          <p:cNvPr id="40" name="tip"/>
          <p:cNvGrpSpPr/>
          <p:nvPr/>
        </p:nvGrpSpPr>
        <p:grpSpPr>
          <a:xfrm>
            <a:off x="838200" y="5600700"/>
            <a:ext cx="10515600" cy="561975"/>
            <a:chOff x="838200" y="5600700"/>
            <a:chExt cx="10515600" cy="561975"/>
          </a:xfrm>
        </p:grpSpPr>
        <p:sp>
          <p:nvSpPr>
            <p:cNvPr id="37" name="Rectangle 37"/>
            <p:cNvSpPr/>
            <p:nvPr/>
          </p:nvSpPr>
          <p:spPr>
            <a:xfrm>
              <a:off x="838200" y="56007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39368" y="57689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测试技巧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2087118" y="5768975"/>
              <a:ext cx="66804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除了样例，还要专门测题目里说的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特殊情况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：一天都没有、一样多。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9679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3-10 不高兴的津津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5979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同样的代码写 7 遍，有点烦？</a:t>
            </a:r>
          </a:p>
        </p:txBody>
      </p:sp>
      <p:grpSp>
        <p:nvGrpSpPr>
          <p:cNvPr id="23" name="blocks"/>
          <p:cNvGrpSpPr/>
          <p:nvPr/>
        </p:nvGrpSpPr>
        <p:grpSpPr>
          <a:xfrm>
            <a:off x="838200" y="2114550"/>
            <a:ext cx="4953000" cy="3390900"/>
            <a:chOff x="838200" y="2114550"/>
            <a:chExt cx="4953000" cy="33909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953000" cy="419100"/>
            </a:xfrm>
            <a:prstGeom prst="roundRect">
              <a:avLst>
                <a:gd name="adj" fmla="val 1363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599" y="2209800"/>
              <a:ext cx="32703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 → 比较 → 换擂主　（星期一）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838200" y="2609850"/>
              <a:ext cx="4953000" cy="419100"/>
            </a:xfrm>
            <a:prstGeom prst="roundRect">
              <a:avLst>
                <a:gd name="adj" fmla="val 1363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2599" y="2705100"/>
              <a:ext cx="32703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 → 比较 → 换擂主　（星期二）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3105150"/>
              <a:ext cx="4953000" cy="419100"/>
            </a:xfrm>
            <a:prstGeom prst="roundRect">
              <a:avLst>
                <a:gd name="adj" fmla="val 1363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2599" y="3200400"/>
              <a:ext cx="32703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 → 比较 → 换擂主　（星期三）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3600450"/>
              <a:ext cx="4953000" cy="419100"/>
            </a:xfrm>
            <a:prstGeom prst="roundRect">
              <a:avLst>
                <a:gd name="adj" fmla="val 1363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2599" y="3695700"/>
              <a:ext cx="32703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 → 比较 → 换擂主　（星期四）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838200" y="4095750"/>
              <a:ext cx="4953000" cy="419100"/>
            </a:xfrm>
            <a:prstGeom prst="roundRect">
              <a:avLst>
                <a:gd name="adj" fmla="val 1363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599" y="4191000"/>
              <a:ext cx="32703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 → 比较 → 换擂主　（星期五）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38200" y="4591050"/>
              <a:ext cx="4953000" cy="419100"/>
            </a:xfrm>
            <a:prstGeom prst="roundRect">
              <a:avLst>
                <a:gd name="adj" fmla="val 1363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2599" y="4686300"/>
              <a:ext cx="32703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 → 比较 → 换擂主　（星期六）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38200" y="5086350"/>
              <a:ext cx="4953000" cy="419100"/>
            </a:xfrm>
            <a:prstGeom prst="roundRect">
              <a:avLst>
                <a:gd name="adj" fmla="val 1363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599" y="5181600"/>
              <a:ext cx="32703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 → 比较 → 换擂主　（星期日）</a:t>
              </a:r>
            </a:p>
          </p:txBody>
        </p:sp>
      </p:grpSp>
      <p:grpSp>
        <p:nvGrpSpPr>
          <p:cNvPr id="28" name="q"/>
          <p:cNvGrpSpPr/>
          <p:nvPr/>
        </p:nvGrpSpPr>
        <p:grpSpPr>
          <a:xfrm>
            <a:off x="6286500" y="2114550"/>
            <a:ext cx="5067300" cy="895350"/>
            <a:chOff x="6286500" y="2114550"/>
            <a:chExt cx="5067300" cy="895350"/>
          </a:xfrm>
        </p:grpSpPr>
        <p:sp>
          <p:nvSpPr>
            <p:cNvPr id="24" name="Rectangle 24"/>
            <p:cNvSpPr/>
            <p:nvPr/>
          </p:nvSpPr>
          <p:spPr>
            <a:xfrm>
              <a:off x="6286500" y="2114550"/>
              <a:ext cx="50673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286500" y="21145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487287" y="22796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354062" y="2241550"/>
              <a:ext cx="269341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如果要统计一整年 365 天，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难道要写 365 遍吗？</a:t>
              </a:r>
            </a:p>
          </p:txBody>
        </p:sp>
      </p:grpSp>
      <p:grpSp>
        <p:nvGrpSpPr>
          <p:cNvPr id="32" name="book"/>
          <p:cNvGrpSpPr/>
          <p:nvPr/>
        </p:nvGrpSpPr>
        <p:grpSpPr>
          <a:xfrm>
            <a:off x="6286500" y="3619500"/>
            <a:ext cx="5067300" cy="1219200"/>
            <a:chOff x="6286500" y="3619500"/>
            <a:chExt cx="5067300" cy="1219200"/>
          </a:xfrm>
        </p:grpSpPr>
        <p:sp>
          <p:nvSpPr>
            <p:cNvPr id="29" name="Rectangle 29"/>
            <p:cNvSpPr/>
            <p:nvPr/>
          </p:nvSpPr>
          <p:spPr>
            <a:xfrm>
              <a:off x="6286500" y="3619500"/>
              <a:ext cx="5067300" cy="1219200"/>
            </a:xfrm>
            <a:prstGeom prst="roundRect">
              <a:avLst>
                <a:gd name="adj" fmla="val 625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487287" y="37846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书上说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354062" y="3746500"/>
              <a:ext cx="263880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下一章会介绍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循环语句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只需要把处理语句写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就可以解决问题。</a:t>
              </a:r>
            </a:p>
          </p:txBody>
        </p:sp>
      </p:grpSp>
      <p:grpSp>
        <p:nvGrpSpPr>
          <p:cNvPr id="34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33" name="TextBox 33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P44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9679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3-10 不高兴的津津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第一课时小结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66950"/>
            <a:ext cx="7450455" cy="378651"/>
            <a:chOff x="895350" y="2266950"/>
            <a:chExt cx="7450455" cy="378651"/>
          </a:xfrm>
        </p:grpSpPr>
        <p:sp>
          <p:nvSpPr>
            <p:cNvPr id="9" name="Ellipse 9"/>
            <p:cNvSpPr/>
            <p:nvPr/>
          </p:nvSpPr>
          <p:spPr>
            <a:xfrm>
              <a:off x="895350" y="22669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3106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887" y="2308225"/>
              <a:ext cx="696391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做题先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手算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：把每一天的总时间列成表，答案和特殊情况就都清楚了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990850"/>
            <a:ext cx="6802125" cy="391351"/>
            <a:chOff x="895350" y="2990850"/>
            <a:chExt cx="6802125" cy="391351"/>
          </a:xfrm>
        </p:grpSpPr>
        <p:sp>
          <p:nvSpPr>
            <p:cNvPr id="13" name="Ellipse 13"/>
            <p:cNvSpPr/>
            <p:nvPr/>
          </p:nvSpPr>
          <p:spPr>
            <a:xfrm>
              <a:off x="895350" y="2990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3034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887" y="3044825"/>
              <a:ext cx="631558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找最大值用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打擂台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：擂主记住"最多是多少"和"是谁"两样东西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714750"/>
            <a:ext cx="8666074" cy="391351"/>
            <a:chOff x="895350" y="3714750"/>
            <a:chExt cx="8666074" cy="391351"/>
          </a:xfrm>
        </p:grpSpPr>
        <p:sp>
          <p:nvSpPr>
            <p:cNvPr id="17" name="Ellipse 17"/>
            <p:cNvSpPr/>
            <p:nvPr/>
          </p:nvSpPr>
          <p:spPr>
            <a:xfrm>
              <a:off x="895350" y="3714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758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887" y="3768725"/>
              <a:ext cx="817953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擂主的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要想清楚：初值 8 既挡住了不超过 8 的天，又让"都不高兴"时输出 0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438650"/>
            <a:ext cx="6524269" cy="391351"/>
            <a:chOff x="895350" y="4438650"/>
            <a:chExt cx="6524269" cy="391351"/>
          </a:xfrm>
        </p:grpSpPr>
        <p:sp>
          <p:nvSpPr>
            <p:cNvPr id="21" name="Ellipse 21"/>
            <p:cNvSpPr/>
            <p:nvPr/>
          </p:nvSpPr>
          <p:spPr>
            <a:xfrm>
              <a:off x="895350" y="4438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482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887" y="4492625"/>
              <a:ext cx="603773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一样多时要靠前的，比较就用 &gt;；if 里做两件事，加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大括号</a:t>
              </a:r>
            </a:p>
          </p:txBody>
        </p:sp>
      </p:grpSp>
      <p:grpSp>
        <p:nvGrpSpPr>
          <p:cNvPr id="29" name="note"/>
          <p:cNvGrpSpPr/>
          <p:nvPr/>
        </p:nvGrpSpPr>
        <p:grpSpPr>
          <a:xfrm>
            <a:off x="838200" y="5334000"/>
            <a:ext cx="10515600" cy="552450"/>
            <a:chOff x="838200" y="533400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3340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33400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74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5505450"/>
              <a:ext cx="608857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下节课做买铅笔。先想一想：57 支铅笔，每包 2 支，要买几包？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 · 第二课时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114998" y="3111500"/>
            <a:ext cx="396200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3-11 买铅笔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610049" y="4038600"/>
            <a:ext cx="4971903" cy="308991"/>
            <a:chOff x="3610049" y="4038600"/>
            <a:chExt cx="4971903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610049" y="4038600"/>
              <a:ext cx="497190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读题 · 要买几包 · 打擂台求最小 · 问号表达式 · ceil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3335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3-11 买铅笔（B0036，洛谷 P1909）</a:t>
            </a:r>
          </a:p>
        </p:txBody>
      </p:sp>
      <p:grpSp>
        <p:nvGrpSpPr>
          <p:cNvPr id="13" name="prob"/>
          <p:cNvGrpSpPr/>
          <p:nvPr/>
        </p:nvGrpSpPr>
        <p:grpSpPr>
          <a:xfrm>
            <a:off x="838200" y="2038350"/>
            <a:ext cx="10515600" cy="2495550"/>
            <a:chOff x="838200" y="2038350"/>
            <a:chExt cx="10515600" cy="24955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2495550"/>
            </a:xfrm>
            <a:prstGeom prst="roundRect">
              <a:avLst>
                <a:gd name="adj" fmla="val 381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28850"/>
              <a:ext cx="309628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题目（NOIP2016 普及组）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590800"/>
              <a:ext cx="7575232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P 老师要买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 支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铅笔。商店有 3 种包装，每种包装里的支数和价格不同。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 老师决定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只买同一种包装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。包装不能拆开，所以可能要买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超过 n 支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才够。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商店每种包装都足够多，要买够至少 n 支，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最少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需要花多少钱？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8037" y="4083050"/>
              <a:ext cx="303920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所有输入数据不超过 10000。</a:t>
              </a:r>
            </a:p>
          </p:txBody>
        </p:sp>
      </p:grpSp>
      <p:grpSp>
        <p:nvGrpSpPr>
          <p:cNvPr id="18" name="keys"/>
          <p:cNvGrpSpPr/>
          <p:nvPr/>
        </p:nvGrpSpPr>
        <p:grpSpPr>
          <a:xfrm>
            <a:off x="838200" y="4743450"/>
            <a:ext cx="10515600" cy="571500"/>
            <a:chOff x="838200" y="4743450"/>
            <a:chExt cx="10515600" cy="571500"/>
          </a:xfrm>
        </p:grpSpPr>
        <p:sp>
          <p:nvSpPr>
            <p:cNvPr id="14" name="Rectangle 14"/>
            <p:cNvSpPr/>
            <p:nvPr/>
          </p:nvSpPr>
          <p:spPr>
            <a:xfrm>
              <a:off x="838200" y="47434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7434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606" y="49085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圈关键词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162556" y="4908550"/>
              <a:ext cx="61125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只买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包装、包装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不能拆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至少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n 支、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最少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花多少钱。</a:t>
              </a:r>
            </a:p>
          </p:txBody>
        </p:sp>
      </p:grpSp>
      <p:grpSp>
        <p:nvGrpSpPr>
          <p:cNvPr id="22" name="plan"/>
          <p:cNvGrpSpPr/>
          <p:nvPr/>
        </p:nvGrpSpPr>
        <p:grpSpPr>
          <a:xfrm>
            <a:off x="838200" y="5467350"/>
            <a:ext cx="10515600" cy="571500"/>
            <a:chOff x="838200" y="5467350"/>
            <a:chExt cx="10515600" cy="571500"/>
          </a:xfrm>
        </p:grpSpPr>
        <p:sp>
          <p:nvSpPr>
            <p:cNvPr id="19" name="Rectangle 19"/>
            <p:cNvSpPr/>
            <p:nvPr/>
          </p:nvSpPr>
          <p:spPr>
            <a:xfrm>
              <a:off x="838200" y="54673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8606" y="56324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思路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05356" y="5632450"/>
              <a:ext cx="63185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三种方案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各算一遍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要花多少钱，再从三个总价里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挑最小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的。</a:t>
              </a:r>
            </a:p>
          </p:txBody>
        </p:sp>
      </p:grpSp>
      <p:grpSp>
        <p:nvGrpSpPr>
          <p:cNvPr id="24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3" name="TextBox 23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P44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输入输出与样例</a:t>
            </a:r>
          </a:p>
        </p:txBody>
      </p:sp>
      <p:grpSp>
        <p:nvGrpSpPr>
          <p:cNvPr id="15" name="fmt"/>
          <p:cNvGrpSpPr/>
          <p:nvPr/>
        </p:nvGrpSpPr>
        <p:grpSpPr>
          <a:xfrm>
            <a:off x="829056" y="2070100"/>
            <a:ext cx="3342894" cy="2737676"/>
            <a:chOff x="829056" y="2070100"/>
            <a:chExt cx="3342894" cy="2737676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400300"/>
              <a:ext cx="3333750" cy="9525"/>
            </a:xfrm>
            <a:custGeom>
              <a:avLst/>
              <a:gdLst/>
              <a:ahLst/>
              <a:cxnLst/>
              <a:rect l="l" t="t" r="r" b="b"/>
              <a:pathLst>
                <a:path w="3333750" h="9525">
                  <a:moveTo>
                    <a:pt x="0" y="0"/>
                  </a:moveTo>
                  <a:lnTo>
                    <a:pt x="33337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29437" y="2489200"/>
              <a:ext cx="2573274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行：n（要买的支数）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2～4 行：每行两个数，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一包几支、一包多少钱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056" y="39751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38200" y="4305300"/>
              <a:ext cx="3333750" cy="9525"/>
            </a:xfrm>
            <a:custGeom>
              <a:avLst/>
              <a:gdLst/>
              <a:ahLst/>
              <a:cxnLst/>
              <a:rect l="l" t="t" r="r" b="b"/>
              <a:pathLst>
                <a:path w="3333750" h="9525">
                  <a:moveTo>
                    <a:pt x="0" y="0"/>
                  </a:moveTo>
                  <a:lnTo>
                    <a:pt x="33337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29437" y="447040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最少花多少钱</a:t>
              </a:r>
            </a:p>
          </p:txBody>
        </p:sp>
      </p:grpSp>
      <p:grpSp>
        <p:nvGrpSpPr>
          <p:cNvPr id="24" name="s1"/>
          <p:cNvGrpSpPr/>
          <p:nvPr/>
        </p:nvGrpSpPr>
        <p:grpSpPr>
          <a:xfrm>
            <a:off x="4476750" y="2114550"/>
            <a:ext cx="2190750" cy="2447925"/>
            <a:chOff x="4476750" y="2114550"/>
            <a:chExt cx="2190750" cy="2447925"/>
          </a:xfrm>
        </p:grpSpPr>
        <p:sp>
          <p:nvSpPr>
            <p:cNvPr id="16" name="Rectangle 16"/>
            <p:cNvSpPr/>
            <p:nvPr/>
          </p:nvSpPr>
          <p:spPr>
            <a:xfrm>
              <a:off x="4476750" y="2114550"/>
              <a:ext cx="2190750" cy="2447925"/>
            </a:xfrm>
            <a:prstGeom prst="roundRect">
              <a:avLst>
                <a:gd name="adj" fmla="val 347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4476750" y="2114550"/>
              <a:ext cx="21907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4476750" y="2305050"/>
              <a:ext cx="21907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459105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478155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497205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5270754" y="21844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639437" y="2546350"/>
              <a:ext cx="618236" cy="1861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57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2 2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50 30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30 27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54</a:t>
              </a:r>
            </a:p>
          </p:txBody>
        </p:sp>
      </p:grpSp>
      <p:grpSp>
        <p:nvGrpSpPr>
          <p:cNvPr id="33" name="s2"/>
          <p:cNvGrpSpPr/>
          <p:nvPr/>
        </p:nvGrpSpPr>
        <p:grpSpPr>
          <a:xfrm>
            <a:off x="6819900" y="2114550"/>
            <a:ext cx="2190750" cy="2447925"/>
            <a:chOff x="6819900" y="2114550"/>
            <a:chExt cx="2190750" cy="2447925"/>
          </a:xfrm>
        </p:grpSpPr>
        <p:sp>
          <p:nvSpPr>
            <p:cNvPr id="25" name="Rectangle 25"/>
            <p:cNvSpPr/>
            <p:nvPr/>
          </p:nvSpPr>
          <p:spPr>
            <a:xfrm>
              <a:off x="6819900" y="2114550"/>
              <a:ext cx="2190750" cy="2447925"/>
            </a:xfrm>
            <a:prstGeom prst="roundRect">
              <a:avLst>
                <a:gd name="adj" fmla="val 347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819900" y="2114550"/>
              <a:ext cx="21907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819900" y="2305050"/>
              <a:ext cx="21907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69342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71247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73152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13904" y="21844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982587" y="2546350"/>
              <a:ext cx="978662" cy="1861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9998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128 233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128 2333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128 666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18407</a:t>
              </a:r>
            </a:p>
          </p:txBody>
        </p:sp>
      </p:grpSp>
      <p:grpSp>
        <p:nvGrpSpPr>
          <p:cNvPr id="42" name="s3"/>
          <p:cNvGrpSpPr/>
          <p:nvPr/>
        </p:nvGrpSpPr>
        <p:grpSpPr>
          <a:xfrm>
            <a:off x="9163050" y="2114550"/>
            <a:ext cx="2190750" cy="2447925"/>
            <a:chOff x="9163050" y="2114550"/>
            <a:chExt cx="2190750" cy="2447925"/>
          </a:xfrm>
        </p:grpSpPr>
        <p:sp>
          <p:nvSpPr>
            <p:cNvPr id="34" name="Rectangle 34"/>
            <p:cNvSpPr/>
            <p:nvPr/>
          </p:nvSpPr>
          <p:spPr>
            <a:xfrm>
              <a:off x="9163050" y="2114550"/>
              <a:ext cx="2190750" cy="2447925"/>
            </a:xfrm>
            <a:prstGeom prst="roundRect">
              <a:avLst>
                <a:gd name="adj" fmla="val 347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9163050" y="2114550"/>
              <a:ext cx="21907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9163050" y="2305050"/>
              <a:ext cx="21907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7" name="Ellipse 37"/>
            <p:cNvSpPr/>
            <p:nvPr/>
          </p:nvSpPr>
          <p:spPr>
            <a:xfrm>
              <a:off x="927735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8" name="Ellipse 38"/>
            <p:cNvSpPr/>
            <p:nvPr/>
          </p:nvSpPr>
          <p:spPr>
            <a:xfrm>
              <a:off x="946785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9" name="Ellipse 39"/>
            <p:cNvSpPr/>
            <p:nvPr/>
          </p:nvSpPr>
          <p:spPr>
            <a:xfrm>
              <a:off x="965835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9957054" y="21844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3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9325737" y="2546350"/>
              <a:ext cx="1098804" cy="1861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9999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101 1111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1 9999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1111 9999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89991</a:t>
              </a:r>
            </a:p>
          </p:txBody>
        </p:sp>
      </p:grpSp>
      <p:grpSp>
        <p:nvGrpSpPr>
          <p:cNvPr id="47" name="q"/>
          <p:cNvGrpSpPr/>
          <p:nvPr/>
        </p:nvGrpSpPr>
        <p:grpSpPr>
          <a:xfrm>
            <a:off x="4476750" y="5143500"/>
            <a:ext cx="6877050" cy="571500"/>
            <a:chOff x="4476750" y="5143500"/>
            <a:chExt cx="6877050" cy="571500"/>
          </a:xfrm>
        </p:grpSpPr>
        <p:sp>
          <p:nvSpPr>
            <p:cNvPr id="43" name="Rectangle 43"/>
            <p:cNvSpPr/>
            <p:nvPr/>
          </p:nvSpPr>
          <p:spPr>
            <a:xfrm>
              <a:off x="4476750" y="5143500"/>
              <a:ext cx="687705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4" name="Rectangle 44"/>
            <p:cNvSpPr/>
            <p:nvPr/>
          </p:nvSpPr>
          <p:spPr>
            <a:xfrm>
              <a:off x="4476750" y="51435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4677156" y="5308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572506" y="5308600"/>
              <a:ext cx="28897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 1 的 54 是怎么来的？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只买一种包装：三种方案，各算一遍</a:t>
            </a:r>
          </a:p>
        </p:txBody>
      </p:sp>
      <p:grpSp>
        <p:nvGrpSpPr>
          <p:cNvPr id="14" name="c1"/>
          <p:cNvGrpSpPr/>
          <p:nvPr/>
        </p:nvGrpSpPr>
        <p:grpSpPr>
          <a:xfrm>
            <a:off x="838200" y="2114550"/>
            <a:ext cx="3352800" cy="2190750"/>
            <a:chOff x="838200" y="2114550"/>
            <a:chExt cx="3352800" cy="21907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3352800" cy="2190750"/>
            </a:xfrm>
            <a:prstGeom prst="roundRect">
              <a:avLst>
                <a:gd name="adj" fmla="val 521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894" y="2292350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方案一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037" y="2768600"/>
              <a:ext cx="15688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支一包，2 元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8037" y="3225800"/>
              <a:ext cx="110579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要买 29 包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3846" y="3695700"/>
              <a:ext cx="87381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58 元</a:t>
              </a:r>
            </a:p>
          </p:txBody>
        </p:sp>
      </p:grpSp>
      <p:grpSp>
        <p:nvGrpSpPr>
          <p:cNvPr id="20" name="c2"/>
          <p:cNvGrpSpPr/>
          <p:nvPr/>
        </p:nvGrpSpPr>
        <p:grpSpPr>
          <a:xfrm>
            <a:off x="4419600" y="2114550"/>
            <a:ext cx="3352800" cy="2190750"/>
            <a:chOff x="4419600" y="2114550"/>
            <a:chExt cx="3352800" cy="2190750"/>
          </a:xfrm>
        </p:grpSpPr>
        <p:sp>
          <p:nvSpPr>
            <p:cNvPr id="15" name="Rectangle 15"/>
            <p:cNvSpPr/>
            <p:nvPr/>
          </p:nvSpPr>
          <p:spPr>
            <a:xfrm>
              <a:off x="4419600" y="2114550"/>
              <a:ext cx="3352800" cy="2190750"/>
            </a:xfrm>
            <a:prstGeom prst="roundRect">
              <a:avLst>
                <a:gd name="adj" fmla="val 521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638294" y="2292350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方案二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639437" y="2768600"/>
              <a:ext cx="182358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 支一包，30 元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639437" y="3225800"/>
              <a:ext cx="978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要买 2 包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635246" y="3695700"/>
              <a:ext cx="87381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60 元</a:t>
              </a:r>
            </a:p>
          </p:txBody>
        </p:sp>
      </p:grpSp>
      <p:grpSp>
        <p:nvGrpSpPr>
          <p:cNvPr id="26" name="c3"/>
          <p:cNvGrpSpPr/>
          <p:nvPr/>
        </p:nvGrpSpPr>
        <p:grpSpPr>
          <a:xfrm>
            <a:off x="8001000" y="2114550"/>
            <a:ext cx="3352800" cy="2190750"/>
            <a:chOff x="8001000" y="2114550"/>
            <a:chExt cx="3352800" cy="2190750"/>
          </a:xfrm>
        </p:grpSpPr>
        <p:sp>
          <p:nvSpPr>
            <p:cNvPr id="21" name="Rectangle 21"/>
            <p:cNvSpPr/>
            <p:nvPr/>
          </p:nvSpPr>
          <p:spPr>
            <a:xfrm>
              <a:off x="8001000" y="2114550"/>
              <a:ext cx="3352800" cy="2190750"/>
            </a:xfrm>
            <a:prstGeom prst="roundRect">
              <a:avLst>
                <a:gd name="adj" fmla="val 521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19694" y="2292350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方案三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20837" y="2768600"/>
              <a:ext cx="182358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30 支一包，27 元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220837" y="3225800"/>
              <a:ext cx="978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要买 2 包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216646" y="3695700"/>
              <a:ext cx="87381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54 元</a:t>
              </a:r>
            </a:p>
          </p:txBody>
        </p:sp>
      </p:grpSp>
      <p:grpSp>
        <p:nvGrpSpPr>
          <p:cNvPr id="30" name="min"/>
          <p:cNvGrpSpPr/>
          <p:nvPr/>
        </p:nvGrpSpPr>
        <p:grpSpPr>
          <a:xfrm>
            <a:off x="838200" y="4610100"/>
            <a:ext cx="10515600" cy="571500"/>
            <a:chOff x="838200" y="461010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46101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47752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最后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86687" y="4787900"/>
              <a:ext cx="687245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三个总价里取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的：58、60、54 →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54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。找最小值，还是打擂台。</a:t>
              </a:r>
            </a:p>
          </p:txBody>
        </p:sp>
      </p:grpSp>
      <p:grpSp>
        <p:nvGrpSpPr>
          <p:cNvPr id="35" name="q"/>
          <p:cNvGrpSpPr/>
          <p:nvPr/>
        </p:nvGrpSpPr>
        <p:grpSpPr>
          <a:xfrm>
            <a:off x="838200" y="5467350"/>
            <a:ext cx="10515600" cy="571500"/>
            <a:chOff x="838200" y="5467350"/>
            <a:chExt cx="10515600" cy="571500"/>
          </a:xfrm>
        </p:grpSpPr>
        <p:sp>
          <p:nvSpPr>
            <p:cNvPr id="31" name="Rectangle 31"/>
            <p:cNvSpPr/>
            <p:nvPr/>
          </p:nvSpPr>
          <p:spPr>
            <a:xfrm>
              <a:off x="838200" y="54673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54673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8987" y="5632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问题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86687" y="5645150"/>
              <a:ext cx="39897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方案一为什么是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29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包？28 包行不行？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要买几包？算一算，找规律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114550"/>
            <a:ext cx="10515600" cy="514350"/>
            <a:chOff x="838200" y="2114550"/>
            <a:chExt cx="10515600" cy="5143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243963"/>
              <a:ext cx="9513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要买 n 支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87218" y="2243963"/>
              <a:ext cx="107962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一包 n1 支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792218" y="2243963"/>
              <a:ext cx="20025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 / n1（整数除法）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49718" y="2243963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要买几包</a:t>
              </a:r>
            </a:p>
          </p:txBody>
        </p:sp>
      </p:grpSp>
      <p:grpSp>
        <p:nvGrpSpPr>
          <p:cNvPr id="37" name="table-w"/>
          <p:cNvGrpSpPr/>
          <p:nvPr/>
        </p:nvGrpSpPr>
        <p:grpSpPr>
          <a:xfrm>
            <a:off x="838200" y="2759075"/>
            <a:ext cx="6667500" cy="2451100"/>
            <a:chOff x="838200" y="2759075"/>
            <a:chExt cx="6667500" cy="2451100"/>
          </a:xfrm>
        </p:grpSpPr>
        <p:sp>
          <p:nvSpPr>
            <p:cNvPr id="15" name="TextBox 15"/>
            <p:cNvSpPr txBox="1"/>
            <p:nvPr/>
          </p:nvSpPr>
          <p:spPr>
            <a:xfrm>
              <a:off x="982218" y="27590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57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887218" y="27590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792218" y="27590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28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143250"/>
              <a:ext cx="6667500" cy="9525"/>
            </a:xfrm>
            <a:custGeom>
              <a:avLst/>
              <a:gdLst/>
              <a:ahLst/>
              <a:cxnLst/>
              <a:rect l="l" t="t" r="r" b="b"/>
              <a:pathLst>
                <a:path w="6667500" h="9525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143250"/>
              <a:ext cx="66675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2218" y="327342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58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887218" y="32734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792218" y="327342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29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3657600"/>
              <a:ext cx="6667500" cy="9525"/>
            </a:xfrm>
            <a:custGeom>
              <a:avLst/>
              <a:gdLst/>
              <a:ahLst/>
              <a:cxnLst/>
              <a:rect l="l" t="t" r="r" b="b"/>
              <a:pathLst>
                <a:path w="6667500" h="9525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2218" y="37877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57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887218" y="37877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792218" y="37877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4171950"/>
              <a:ext cx="6667500" cy="9525"/>
            </a:xfrm>
            <a:custGeom>
              <a:avLst/>
              <a:gdLst/>
              <a:ahLst/>
              <a:cxnLst/>
              <a:rect l="l" t="t" r="r" b="b"/>
              <a:pathLst>
                <a:path w="6667500" h="9525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4171950"/>
              <a:ext cx="66675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2218" y="4302125"/>
              <a:ext cx="3832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887218" y="430212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792218" y="43021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38200" y="4686300"/>
              <a:ext cx="6667500" cy="9525"/>
            </a:xfrm>
            <a:custGeom>
              <a:avLst/>
              <a:gdLst/>
              <a:ahLst/>
              <a:cxnLst/>
              <a:rect l="l" t="t" r="r" b="b"/>
              <a:pathLst>
                <a:path w="6667500" h="9525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82218" y="48164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57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887218" y="48164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30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792218" y="48164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838200" y="5200650"/>
              <a:ext cx="6667500" cy="9525"/>
            </a:xfrm>
            <a:custGeom>
              <a:avLst/>
              <a:gdLst/>
              <a:ahLst/>
              <a:cxnLst/>
              <a:rect l="l" t="t" r="r" b="b"/>
              <a:pathLst>
                <a:path w="6667500" h="9525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0" name="answers"/>
          <p:cNvGrpSpPr/>
          <p:nvPr/>
        </p:nvGrpSpPr>
        <p:grpSpPr>
          <a:xfrm>
            <a:off x="7505700" y="2759075"/>
            <a:ext cx="3848100" cy="2451100"/>
            <a:chOff x="7505700" y="2759075"/>
            <a:chExt cx="3848100" cy="2451100"/>
          </a:xfrm>
        </p:grpSpPr>
        <p:sp>
          <p:nvSpPr>
            <p:cNvPr id="38" name="Line 38"/>
            <p:cNvSpPr/>
            <p:nvPr/>
          </p:nvSpPr>
          <p:spPr>
            <a:xfrm>
              <a:off x="7505700" y="3143250"/>
              <a:ext cx="3848100" cy="9525"/>
            </a:xfrm>
            <a:custGeom>
              <a:avLst/>
              <a:gdLst/>
              <a:ahLst/>
              <a:cxnLst/>
              <a:rect l="l" t="t" r="r" b="b"/>
              <a:pathLst>
                <a:path w="3848100" h="9525">
                  <a:moveTo>
                    <a:pt x="0" y="0"/>
                  </a:moveTo>
                  <a:lnTo>
                    <a:pt x="384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Rectangle 39"/>
            <p:cNvSpPr/>
            <p:nvPr/>
          </p:nvSpPr>
          <p:spPr>
            <a:xfrm>
              <a:off x="7505700" y="3143250"/>
              <a:ext cx="38481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0" name="Line 40"/>
            <p:cNvSpPr/>
            <p:nvPr/>
          </p:nvSpPr>
          <p:spPr>
            <a:xfrm>
              <a:off x="7505700" y="3657600"/>
              <a:ext cx="3848100" cy="9525"/>
            </a:xfrm>
            <a:custGeom>
              <a:avLst/>
              <a:gdLst/>
              <a:ahLst/>
              <a:cxnLst/>
              <a:rect l="l" t="t" r="r" b="b"/>
              <a:pathLst>
                <a:path w="3848100" h="9525">
                  <a:moveTo>
                    <a:pt x="0" y="0"/>
                  </a:moveTo>
                  <a:lnTo>
                    <a:pt x="384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Line 41"/>
            <p:cNvSpPr/>
            <p:nvPr/>
          </p:nvSpPr>
          <p:spPr>
            <a:xfrm>
              <a:off x="7505700" y="4171950"/>
              <a:ext cx="3848100" cy="9525"/>
            </a:xfrm>
            <a:custGeom>
              <a:avLst/>
              <a:gdLst/>
              <a:ahLst/>
              <a:cxnLst/>
              <a:rect l="l" t="t" r="r" b="b"/>
              <a:pathLst>
                <a:path w="3848100" h="9525">
                  <a:moveTo>
                    <a:pt x="0" y="0"/>
                  </a:moveTo>
                  <a:lnTo>
                    <a:pt x="384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Rectangle 42"/>
            <p:cNvSpPr/>
            <p:nvPr/>
          </p:nvSpPr>
          <p:spPr>
            <a:xfrm>
              <a:off x="7505700" y="4171950"/>
              <a:ext cx="38481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3" name="Line 43"/>
            <p:cNvSpPr/>
            <p:nvPr/>
          </p:nvSpPr>
          <p:spPr>
            <a:xfrm>
              <a:off x="7505700" y="4686300"/>
              <a:ext cx="3848100" cy="9525"/>
            </a:xfrm>
            <a:custGeom>
              <a:avLst/>
              <a:gdLst/>
              <a:ahLst/>
              <a:cxnLst/>
              <a:rect l="l" t="t" r="r" b="b"/>
              <a:pathLst>
                <a:path w="3848100" h="9525">
                  <a:moveTo>
                    <a:pt x="0" y="0"/>
                  </a:moveTo>
                  <a:lnTo>
                    <a:pt x="384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4" name="Line 44"/>
            <p:cNvSpPr/>
            <p:nvPr/>
          </p:nvSpPr>
          <p:spPr>
            <a:xfrm>
              <a:off x="7505700" y="5200650"/>
              <a:ext cx="3848100" cy="9525"/>
            </a:xfrm>
            <a:custGeom>
              <a:avLst/>
              <a:gdLst/>
              <a:ahLst/>
              <a:cxnLst/>
              <a:rect l="l" t="t" r="r" b="b"/>
              <a:pathLst>
                <a:path w="3848100" h="9525">
                  <a:moveTo>
                    <a:pt x="0" y="0"/>
                  </a:moveTo>
                  <a:lnTo>
                    <a:pt x="384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7649718" y="2759075"/>
              <a:ext cx="27388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29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28 包只有 56 支，不够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649718" y="3273425"/>
              <a:ext cx="152720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29　正好 58 支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649718" y="3787775"/>
              <a:ext cx="24884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1 包只有 50 支，不够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649718" y="4302125"/>
              <a:ext cx="152720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正好 100 支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7649718" y="4816475"/>
              <a:ext cx="18220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1 包只有 30 支</a:t>
              </a:r>
            </a:p>
          </p:txBody>
        </p:sp>
      </p:grpSp>
      <p:grpSp>
        <p:nvGrpSpPr>
          <p:cNvPr id="54" name="find"/>
          <p:cNvGrpSpPr/>
          <p:nvPr/>
        </p:nvGrpSpPr>
        <p:grpSpPr>
          <a:xfrm>
            <a:off x="838200" y="5410200"/>
            <a:ext cx="10515600" cy="561975"/>
            <a:chOff x="838200" y="5410200"/>
            <a:chExt cx="10515600" cy="561975"/>
          </a:xfrm>
        </p:grpSpPr>
        <p:sp>
          <p:nvSpPr>
            <p:cNvPr id="51" name="Rectangle 51"/>
            <p:cNvSpPr/>
            <p:nvPr/>
          </p:nvSpPr>
          <p:spPr>
            <a:xfrm>
              <a:off x="838200" y="54102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1039368" y="557847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记一记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877568" y="5578475"/>
              <a:ext cx="84685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% n1 == 0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（能整除）：买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/ n1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包；不能整除：多买一包，买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/ n1 + 1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包。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8247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if-else 算出一种方案的总价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858000" cy="1790700"/>
            <a:chOff x="838200" y="2114550"/>
            <a:chExt cx="6858000" cy="17907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858000" cy="179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79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4976114" cy="1556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% n1 == 0)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t1 = n / n1 * p1;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能整除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t1 = (n / n1 + 1) * p1;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多买一包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var"/>
          <p:cNvGrpSpPr/>
          <p:nvPr/>
        </p:nvGrpSpPr>
        <p:grpSpPr>
          <a:xfrm>
            <a:off x="838200" y="4286250"/>
            <a:ext cx="6858000" cy="1381125"/>
            <a:chOff x="838200" y="4286250"/>
            <a:chExt cx="6858000" cy="1381125"/>
          </a:xfrm>
        </p:grpSpPr>
        <p:sp>
          <p:nvSpPr>
            <p:cNvPr id="13" name="Rectangle 13"/>
            <p:cNvSpPr/>
            <p:nvPr/>
          </p:nvSpPr>
          <p:spPr>
            <a:xfrm>
              <a:off x="838200" y="4286250"/>
              <a:ext cx="685800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2218" y="43680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变量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696718" y="43680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意思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82218" y="4816475"/>
              <a:ext cx="7275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n1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696718" y="4816475"/>
              <a:ext cx="35707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第一种包装：一包几支、一包多少钱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5181600"/>
              <a:ext cx="6858000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5181600"/>
              <a:ext cx="68580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2218" y="529272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696718" y="5292725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买第一种包装的总价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5657850"/>
              <a:ext cx="6858000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8" name="note"/>
          <p:cNvGrpSpPr/>
          <p:nvPr/>
        </p:nvGrpSpPr>
        <p:grpSpPr>
          <a:xfrm>
            <a:off x="8191500" y="2114550"/>
            <a:ext cx="3162300" cy="1504950"/>
            <a:chOff x="8191500" y="2114550"/>
            <a:chExt cx="3162300" cy="1504950"/>
          </a:xfrm>
        </p:grpSpPr>
        <p:sp>
          <p:nvSpPr>
            <p:cNvPr id="24" name="Rectangle 24"/>
            <p:cNvSpPr/>
            <p:nvPr/>
          </p:nvSpPr>
          <p:spPr>
            <a:xfrm>
              <a:off x="8191500" y="2114550"/>
              <a:ext cx="3162300" cy="15049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191500" y="2114550"/>
              <a:ext cx="47625" cy="15049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392668" y="22828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021318" y="2244725"/>
              <a:ext cx="1976056" cy="12656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(n / n1 + 1) * p1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的括号不能少：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先算包数，再乘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单价。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三个总价，打擂台求最小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7810500" cy="1562100"/>
            <a:chOff x="838200" y="2114550"/>
            <a:chExt cx="7810500" cy="15621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7810500" cy="1562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562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60600"/>
              <a:ext cx="5868670" cy="13392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total = t1;           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先让方案一当擂主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if (t2 &lt; total) total = t2;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方案二挑战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if (t3 &lt; total) total = t3;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方案三挑战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total &lt;&lt; endl;</a:t>
              </a:r>
            </a:p>
          </p:txBody>
        </p:sp>
      </p:grpSp>
      <p:grpSp>
        <p:nvGrpSpPr>
          <p:cNvPr id="18" name="cmp"/>
          <p:cNvGrpSpPr/>
          <p:nvPr/>
        </p:nvGrpSpPr>
        <p:grpSpPr>
          <a:xfrm>
            <a:off x="838200" y="3981450"/>
            <a:ext cx="5143500" cy="1809750"/>
            <a:chOff x="838200" y="3981450"/>
            <a:chExt cx="5143500" cy="1809750"/>
          </a:xfrm>
        </p:grpSpPr>
        <p:sp>
          <p:nvSpPr>
            <p:cNvPr id="13" name="Rectangle 13"/>
            <p:cNvSpPr/>
            <p:nvPr/>
          </p:nvSpPr>
          <p:spPr>
            <a:xfrm>
              <a:off x="838200" y="3981450"/>
              <a:ext cx="5143500" cy="1809750"/>
            </a:xfrm>
            <a:prstGeom prst="roundRect">
              <a:avLst>
                <a:gd name="adj" fmla="val 6316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9814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26720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606" y="40989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和津津比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57656" y="4616450"/>
              <a:ext cx="2041398" cy="771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津津找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最大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，用 &gt;；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这里找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，用 &lt;。</a:t>
              </a:r>
            </a:p>
          </p:txBody>
        </p:sp>
      </p:grpSp>
      <p:grpSp>
        <p:nvGrpSpPr>
          <p:cNvPr id="24" name="init"/>
          <p:cNvGrpSpPr/>
          <p:nvPr/>
        </p:nvGrpSpPr>
        <p:grpSpPr>
          <a:xfrm>
            <a:off x="6210300" y="3981450"/>
            <a:ext cx="5143500" cy="1809750"/>
            <a:chOff x="6210300" y="3981450"/>
            <a:chExt cx="5143500" cy="1809750"/>
          </a:xfrm>
        </p:grpSpPr>
        <p:sp>
          <p:nvSpPr>
            <p:cNvPr id="19" name="Rectangle 19"/>
            <p:cNvSpPr/>
            <p:nvPr/>
          </p:nvSpPr>
          <p:spPr>
            <a:xfrm>
              <a:off x="6210300" y="3981450"/>
              <a:ext cx="5143500" cy="1809750"/>
            </a:xfrm>
            <a:prstGeom prst="roundRect">
              <a:avLst>
                <a:gd name="adj" fmla="val 6316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6210300" y="39814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210300" y="426720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410706" y="4098925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擂主的初值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29756" y="4616450"/>
              <a:ext cx="2304288" cy="771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直接用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方案一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的总价，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不用自己编一个数。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18666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完整程序（if 写法）</a:t>
            </a:r>
          </a:p>
        </p:txBody>
      </p:sp>
      <p:grpSp>
        <p:nvGrpSpPr>
          <p:cNvPr id="12" name="code1"/>
          <p:cNvGrpSpPr/>
          <p:nvPr/>
        </p:nvGrpSpPr>
        <p:grpSpPr>
          <a:xfrm>
            <a:off x="838200" y="2038350"/>
            <a:ext cx="5334000" cy="2962275"/>
            <a:chOff x="838200" y="2038350"/>
            <a:chExt cx="5334000" cy="29622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334000" cy="29622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962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165350"/>
              <a:ext cx="3935349" cy="27230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n, n1, p1, n2, p2, n3, p3;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t1, t2, t3, total;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 &gt;&gt; n1 &gt;&gt; p1 &gt;&gt; n2 &gt;&gt; p2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&gt;&gt; n3 &gt;&gt; p3;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% n1 == 0) t1 = n / n1 * p1;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t1 = (n / n1 + 1) * p1;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% n2 == 0) t2 = n / n2 * p2;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t2 = (n / n2 + 1) * p2;</a:t>
              </a:r>
            </a:p>
          </p:txBody>
        </p:sp>
      </p:grpSp>
      <p:grpSp>
        <p:nvGrpSpPr>
          <p:cNvPr id="16" name="code2"/>
          <p:cNvGrpSpPr/>
          <p:nvPr/>
        </p:nvGrpSpPr>
        <p:grpSpPr>
          <a:xfrm>
            <a:off x="6400800" y="2038350"/>
            <a:ext cx="4953000" cy="2276475"/>
            <a:chOff x="6400800" y="2038350"/>
            <a:chExt cx="4953000" cy="2276475"/>
          </a:xfrm>
        </p:grpSpPr>
        <p:sp>
          <p:nvSpPr>
            <p:cNvPr id="13" name="Rectangle 13"/>
            <p:cNvSpPr/>
            <p:nvPr/>
          </p:nvSpPr>
          <p:spPr>
            <a:xfrm>
              <a:off x="6400800" y="2038350"/>
              <a:ext cx="4953000" cy="2276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400800" y="2038350"/>
              <a:ext cx="38100" cy="2276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601968" y="2165350"/>
              <a:ext cx="3935349" cy="2037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% n3 == 0) t3 = n / n3 * p3;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t3 = (n / n3 + 1) * p3;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total = t1;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(t2 &lt; total) total = t2;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(t3 &lt; total) total = t3;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total &lt;&lt; endl;</a:t>
              </a:r>
            </a:p>
          </p:txBody>
        </p:sp>
      </p:grpSp>
      <p:grpSp>
        <p:nvGrpSpPr>
          <p:cNvPr id="20" name="note"/>
          <p:cNvGrpSpPr/>
          <p:nvPr/>
        </p:nvGrpSpPr>
        <p:grpSpPr>
          <a:xfrm>
            <a:off x="6400800" y="4610100"/>
            <a:ext cx="4953000" cy="895350"/>
            <a:chOff x="6400800" y="4610100"/>
            <a:chExt cx="4953000" cy="895350"/>
          </a:xfrm>
        </p:grpSpPr>
        <p:sp>
          <p:nvSpPr>
            <p:cNvPr id="17" name="Rectangle 17"/>
            <p:cNvSpPr/>
            <p:nvPr/>
          </p:nvSpPr>
          <p:spPr>
            <a:xfrm>
              <a:off x="6400800" y="4610100"/>
              <a:ext cx="49530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601587" y="47752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小提示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468362" y="4737100"/>
              <a:ext cx="266065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if、else 后面只有一句时，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可以不加大括号。</a:t>
              </a:r>
            </a:p>
          </p:txBody>
        </p:sp>
      </p:grpSp>
      <p:grpSp>
        <p:nvGrpSpPr>
          <p:cNvPr id="24" name="run"/>
          <p:cNvGrpSpPr/>
          <p:nvPr/>
        </p:nvGrpSpPr>
        <p:grpSpPr>
          <a:xfrm>
            <a:off x="838200" y="5562600"/>
            <a:ext cx="10515600" cy="571500"/>
            <a:chOff x="838200" y="55626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5626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987" y="57277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运行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86687" y="5740400"/>
              <a:ext cx="585944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三组样例分别输出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54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18407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89991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，都和题目一致。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965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代入样例 1：57 支</a:t>
            </a:r>
          </a:p>
        </p:txBody>
      </p:sp>
      <p:grpSp>
        <p:nvGrpSpPr>
          <p:cNvPr id="15" name="thead-w"/>
          <p:cNvGrpSpPr/>
          <p:nvPr/>
        </p:nvGrpSpPr>
        <p:grpSpPr>
          <a:xfrm>
            <a:off x="838200" y="2114550"/>
            <a:ext cx="10515600" cy="685800"/>
            <a:chOff x="838200" y="2114550"/>
            <a:chExt cx="10515600" cy="6858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685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3238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方案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076956" y="2323846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一包几支、几元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267706" y="2323846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能整除吗？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48956" y="2323846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买几包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172956" y="23238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总价</a:t>
              </a:r>
            </a:p>
          </p:txBody>
        </p:sp>
      </p:grpSp>
      <p:grpSp>
        <p:nvGrpSpPr>
          <p:cNvPr id="26" name="table-w"/>
          <p:cNvGrpSpPr/>
          <p:nvPr/>
        </p:nvGrpSpPr>
        <p:grpSpPr>
          <a:xfrm>
            <a:off x="838200" y="3013075"/>
            <a:ext cx="4286250" cy="1854200"/>
            <a:chOff x="838200" y="3013075"/>
            <a:chExt cx="4286250" cy="1854200"/>
          </a:xfrm>
        </p:grpSpPr>
        <p:sp>
          <p:nvSpPr>
            <p:cNvPr id="16" name="TextBox 16"/>
            <p:cNvSpPr txBox="1"/>
            <p:nvPr/>
          </p:nvSpPr>
          <p:spPr>
            <a:xfrm>
              <a:off x="981456" y="301307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方案一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76956" y="3013075"/>
              <a:ext cx="11571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支，2 元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4861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486150"/>
              <a:ext cx="428625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369887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方案二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76956" y="3698875"/>
              <a:ext cx="14237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 支，30 元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1719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456" y="438467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方案三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076956" y="4384675"/>
              <a:ext cx="14237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30 支，27 元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8577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answers"/>
          <p:cNvGrpSpPr/>
          <p:nvPr/>
        </p:nvGrpSpPr>
        <p:grpSpPr>
          <a:xfrm>
            <a:off x="5124450" y="3013075"/>
            <a:ext cx="6229350" cy="1854200"/>
            <a:chOff x="5124450" y="3013075"/>
            <a:chExt cx="6229350" cy="1854200"/>
          </a:xfrm>
        </p:grpSpPr>
        <p:sp>
          <p:nvSpPr>
            <p:cNvPr id="27" name="Line 27"/>
            <p:cNvSpPr/>
            <p:nvPr/>
          </p:nvSpPr>
          <p:spPr>
            <a:xfrm>
              <a:off x="5124450" y="3486150"/>
              <a:ext cx="6229350" cy="9525"/>
            </a:xfrm>
            <a:custGeom>
              <a:avLst/>
              <a:gdLst/>
              <a:ahLst/>
              <a:cxnLst/>
              <a:rect l="l" t="t" r="r" b="b"/>
              <a:pathLst>
                <a:path w="6229350" h="9525">
                  <a:moveTo>
                    <a:pt x="0" y="0"/>
                  </a:moveTo>
                  <a:lnTo>
                    <a:pt x="6229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5124450" y="3486150"/>
              <a:ext cx="622935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Line 29"/>
            <p:cNvSpPr/>
            <p:nvPr/>
          </p:nvSpPr>
          <p:spPr>
            <a:xfrm>
              <a:off x="5124450" y="4171950"/>
              <a:ext cx="6229350" cy="9525"/>
            </a:xfrm>
            <a:custGeom>
              <a:avLst/>
              <a:gdLst/>
              <a:ahLst/>
              <a:cxnLst/>
              <a:rect l="l" t="t" r="r" b="b"/>
              <a:pathLst>
                <a:path w="6229350" h="9525">
                  <a:moveTo>
                    <a:pt x="0" y="0"/>
                  </a:moveTo>
                  <a:lnTo>
                    <a:pt x="6229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Line 30"/>
            <p:cNvSpPr/>
            <p:nvPr/>
          </p:nvSpPr>
          <p:spPr>
            <a:xfrm>
              <a:off x="5124450" y="4857750"/>
              <a:ext cx="6229350" cy="9525"/>
            </a:xfrm>
            <a:custGeom>
              <a:avLst/>
              <a:gdLst/>
              <a:ahLst/>
              <a:cxnLst/>
              <a:rect l="l" t="t" r="r" b="b"/>
              <a:pathLst>
                <a:path w="6229350" h="9525">
                  <a:moveTo>
                    <a:pt x="0" y="0"/>
                  </a:moveTo>
                  <a:lnTo>
                    <a:pt x="6229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5267706" y="3013075"/>
              <a:ext cx="19410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57 % 2 = 1，不能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48956" y="3013075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29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172956" y="3013075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58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5267706" y="3698875"/>
              <a:ext cx="208100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57 % 50 = 7，不能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48956" y="36988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172956" y="3698875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60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267706" y="4384675"/>
              <a:ext cx="22209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57 % 30 = 27，不能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648956" y="43846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9172956" y="4384675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54</a:t>
              </a:r>
            </a:p>
          </p:txBody>
        </p:sp>
      </p:grpSp>
      <p:grpSp>
        <p:nvGrpSpPr>
          <p:cNvPr id="44" name="res"/>
          <p:cNvGrpSpPr/>
          <p:nvPr/>
        </p:nvGrpSpPr>
        <p:grpSpPr>
          <a:xfrm>
            <a:off x="838200" y="5143500"/>
            <a:ext cx="10515600" cy="914400"/>
            <a:chOff x="838200" y="5143500"/>
            <a:chExt cx="10515600" cy="914400"/>
          </a:xfrm>
        </p:grpSpPr>
        <p:sp>
          <p:nvSpPr>
            <p:cNvPr id="41" name="Rectangle 41"/>
            <p:cNvSpPr/>
            <p:nvPr/>
          </p:nvSpPr>
          <p:spPr>
            <a:xfrm>
              <a:off x="838200" y="514350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1038606" y="5308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求最小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933956" y="5270500"/>
              <a:ext cx="588187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total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先是 58；60 不比 58 小，不换；54 比 58 小，换。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54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，和样例一致。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45165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代入样例 3：正好整除的情况</a:t>
            </a:r>
          </a:p>
        </p:txBody>
      </p:sp>
      <p:grpSp>
        <p:nvGrpSpPr>
          <p:cNvPr id="15" name="thead-w"/>
          <p:cNvGrpSpPr/>
          <p:nvPr/>
        </p:nvGrpSpPr>
        <p:grpSpPr>
          <a:xfrm>
            <a:off x="838200" y="2114550"/>
            <a:ext cx="10515600" cy="685800"/>
            <a:chOff x="838200" y="2114550"/>
            <a:chExt cx="10515600" cy="6858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685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3238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方案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86456" y="2323846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一包几支、几元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362956" y="2323846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能整除吗？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39456" y="2323846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买几包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172956" y="23238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总价</a:t>
              </a:r>
            </a:p>
          </p:txBody>
        </p:sp>
      </p:grpSp>
      <p:grpSp>
        <p:nvGrpSpPr>
          <p:cNvPr id="26" name="table-w"/>
          <p:cNvGrpSpPr/>
          <p:nvPr/>
        </p:nvGrpSpPr>
        <p:grpSpPr>
          <a:xfrm>
            <a:off x="838200" y="3013075"/>
            <a:ext cx="4381500" cy="1854200"/>
            <a:chOff x="838200" y="3013075"/>
            <a:chExt cx="4381500" cy="1854200"/>
          </a:xfrm>
        </p:grpSpPr>
        <p:sp>
          <p:nvSpPr>
            <p:cNvPr id="16" name="TextBox 16"/>
            <p:cNvSpPr txBox="1"/>
            <p:nvPr/>
          </p:nvSpPr>
          <p:spPr>
            <a:xfrm>
              <a:off x="981456" y="301307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方案一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886456" y="3013075"/>
              <a:ext cx="18235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101 支，1111 元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48615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486150"/>
              <a:ext cx="43815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369887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方案二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886456" y="3698875"/>
              <a:ext cx="15569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支，9999 元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17195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456" y="438467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方案三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886456" y="4384675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1111 支，9999 元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85775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answers"/>
          <p:cNvGrpSpPr/>
          <p:nvPr/>
        </p:nvGrpSpPr>
        <p:grpSpPr>
          <a:xfrm>
            <a:off x="5219700" y="3013075"/>
            <a:ext cx="6134100" cy="1854200"/>
            <a:chOff x="5219700" y="3013075"/>
            <a:chExt cx="6134100" cy="1854200"/>
          </a:xfrm>
        </p:grpSpPr>
        <p:sp>
          <p:nvSpPr>
            <p:cNvPr id="27" name="Line 27"/>
            <p:cNvSpPr/>
            <p:nvPr/>
          </p:nvSpPr>
          <p:spPr>
            <a:xfrm>
              <a:off x="5219700" y="348615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5219700" y="3486150"/>
              <a:ext cx="61341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Line 29"/>
            <p:cNvSpPr/>
            <p:nvPr/>
          </p:nvSpPr>
          <p:spPr>
            <a:xfrm>
              <a:off x="5219700" y="417195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Line 30"/>
            <p:cNvSpPr/>
            <p:nvPr/>
          </p:nvSpPr>
          <p:spPr>
            <a:xfrm>
              <a:off x="5219700" y="485775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5362956" y="3013075"/>
              <a:ext cx="225849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9999 % 101 = 0，能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839456" y="3013075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99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172956" y="3013075"/>
              <a:ext cx="8579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109989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5362956" y="3698875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能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839456" y="3698875"/>
              <a:ext cx="578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9999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172956" y="3698875"/>
              <a:ext cx="11377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99980001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362956" y="4384675"/>
              <a:ext cx="23984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9999 % 1111 = 0，能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839456" y="43846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9172956" y="4384675"/>
              <a:ext cx="7179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89991</a:t>
              </a:r>
            </a:p>
          </p:txBody>
        </p:sp>
      </p:grpSp>
      <p:grpSp>
        <p:nvGrpSpPr>
          <p:cNvPr id="44" name="res"/>
          <p:cNvGrpSpPr/>
          <p:nvPr/>
        </p:nvGrpSpPr>
        <p:grpSpPr>
          <a:xfrm>
            <a:off x="838200" y="5143500"/>
            <a:ext cx="10515600" cy="914400"/>
            <a:chOff x="838200" y="5143500"/>
            <a:chExt cx="10515600" cy="914400"/>
          </a:xfrm>
        </p:grpSpPr>
        <p:sp>
          <p:nvSpPr>
            <p:cNvPr id="41" name="Rectangle 41"/>
            <p:cNvSpPr/>
            <p:nvPr/>
          </p:nvSpPr>
          <p:spPr>
            <a:xfrm>
              <a:off x="838200" y="514350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1038606" y="5308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705356" y="5270500"/>
              <a:ext cx="468172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三种都正好整除，不用多买。最小是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89991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99980001 还在 int 的范围以内（约 21 亿）。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7254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只是给 t1 选一个值，要写 4 行？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524500" cy="1628775"/>
            <a:chOff x="838200" y="2114550"/>
            <a:chExt cx="5524500" cy="16287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524500" cy="16287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628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70125"/>
              <a:ext cx="3697415" cy="14100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% n1 == 0)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t1 = n / n1 * p1;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t1 = (n / n1 + 1) * p1;</a:t>
              </a:r>
            </a:p>
          </p:txBody>
        </p:sp>
      </p:grpSp>
      <p:grpSp>
        <p:nvGrpSpPr>
          <p:cNvPr id="16" name="obs"/>
          <p:cNvGrpSpPr/>
          <p:nvPr/>
        </p:nvGrpSpPr>
        <p:grpSpPr>
          <a:xfrm>
            <a:off x="6753606" y="2070100"/>
            <a:ext cx="4600194" cy="1158494"/>
            <a:chOff x="6753606" y="2070100"/>
            <a:chExt cx="4600194" cy="1158494"/>
          </a:xfrm>
        </p:grpSpPr>
        <p:sp>
          <p:nvSpPr>
            <p:cNvPr id="13" name="TextBox 13"/>
            <p:cNvSpPr txBox="1"/>
            <p:nvPr/>
          </p:nvSpPr>
          <p:spPr>
            <a:xfrm>
              <a:off x="6753606" y="20701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观察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6762750" y="2400300"/>
              <a:ext cx="4591050" cy="9525"/>
            </a:xfrm>
            <a:custGeom>
              <a:avLst/>
              <a:gdLst/>
              <a:ahLst/>
              <a:cxnLst/>
              <a:rect l="l" t="t" r="r" b="b"/>
              <a:pathLst>
                <a:path w="4591050" h="9525">
                  <a:moveTo>
                    <a:pt x="0" y="0"/>
                  </a:moveTo>
                  <a:lnTo>
                    <a:pt x="4591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753606" y="2476500"/>
              <a:ext cx="292150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两个分支做的是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同一件事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给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赋值，只是值不一样。</a:t>
              </a:r>
            </a:p>
          </p:txBody>
        </p:sp>
      </p:grpSp>
      <p:grpSp>
        <p:nvGrpSpPr>
          <p:cNvPr id="20" name="q"/>
          <p:cNvGrpSpPr/>
          <p:nvPr/>
        </p:nvGrpSpPr>
        <p:grpSpPr>
          <a:xfrm>
            <a:off x="6753606" y="3594100"/>
            <a:ext cx="4600194" cy="1558544"/>
            <a:chOff x="6753606" y="3594100"/>
            <a:chExt cx="4600194" cy="1558544"/>
          </a:xfrm>
        </p:grpSpPr>
        <p:sp>
          <p:nvSpPr>
            <p:cNvPr id="17" name="TextBox 17"/>
            <p:cNvSpPr txBox="1"/>
            <p:nvPr/>
          </p:nvSpPr>
          <p:spPr>
            <a:xfrm>
              <a:off x="6753606" y="3594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6762750" y="3924300"/>
              <a:ext cx="4591050" cy="9525"/>
            </a:xfrm>
            <a:custGeom>
              <a:avLst/>
              <a:gdLst/>
              <a:ahLst/>
              <a:cxnLst/>
              <a:rect l="l" t="t" r="r" b="b"/>
              <a:pathLst>
                <a:path w="4591050" h="9525">
                  <a:moveTo>
                    <a:pt x="0" y="0"/>
                  </a:moveTo>
                  <a:lnTo>
                    <a:pt x="4591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753606" y="4000500"/>
              <a:ext cx="246430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能不能写成一句：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t1 =（能整除吗？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这个值 : 那个值）;</a:t>
              </a:r>
            </a:p>
          </p:txBody>
        </p:sp>
      </p:grpSp>
      <p:grpSp>
        <p:nvGrpSpPr>
          <p:cNvPr id="25" name="next"/>
          <p:cNvGrpSpPr/>
          <p:nvPr/>
        </p:nvGrpSpPr>
        <p:grpSpPr>
          <a:xfrm>
            <a:off x="838200" y="5543550"/>
            <a:ext cx="10515600" cy="571500"/>
            <a:chOff x="838200" y="554355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5435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5435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606" y="57086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预告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05356" y="5708650"/>
              <a:ext cx="63331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 正好有这样的写法：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问号表达式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（也叫条件运算符）。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8423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问号表达式：条件 ? 值1 : 值2</a:t>
            </a:r>
          </a:p>
        </p:txBody>
      </p:sp>
      <p:grpSp>
        <p:nvGrpSpPr>
          <p:cNvPr id="11" name="fmt"/>
          <p:cNvGrpSpPr/>
          <p:nvPr/>
        </p:nvGrpSpPr>
        <p:grpSpPr>
          <a:xfrm>
            <a:off x="838200" y="2114550"/>
            <a:ext cx="10515600" cy="857250"/>
            <a:chOff x="838200" y="2114550"/>
            <a:chExt cx="10515600" cy="8572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85725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711446" y="2362200"/>
              <a:ext cx="258506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条件 </a:t>
              </a:r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?</a:t>
              </a:r>
              <a:r>
                <a:rPr lang="zh-CN" sz="25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值1 </a:t>
              </a:r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:</a:t>
              </a:r>
              <a:r>
                <a:rPr lang="zh-CN" sz="25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值2</a:t>
              </a:r>
            </a:p>
          </p:txBody>
        </p:sp>
      </p:grpSp>
      <p:grpSp>
        <p:nvGrpSpPr>
          <p:cNvPr id="13" name="how"/>
          <p:cNvGrpSpPr/>
          <p:nvPr/>
        </p:nvGrpSpPr>
        <p:grpSpPr>
          <a:xfrm>
            <a:off x="829056" y="3206750"/>
            <a:ext cx="3876484" cy="771144"/>
            <a:chOff x="829056" y="3206750"/>
            <a:chExt cx="3876484" cy="771144"/>
          </a:xfrm>
        </p:grpSpPr>
        <p:sp>
          <p:nvSpPr>
            <p:cNvPr id="12" name="TextBox 12"/>
            <p:cNvSpPr txBox="1"/>
            <p:nvPr/>
          </p:nvSpPr>
          <p:spPr>
            <a:xfrm>
              <a:off x="829056" y="3206750"/>
              <a:ext cx="3876484" cy="771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成立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，整个式子的值就是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值1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不成立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，整个式子的值就是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值2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7" name="ex"/>
          <p:cNvGrpSpPr/>
          <p:nvPr/>
        </p:nvGrpSpPr>
        <p:grpSpPr>
          <a:xfrm>
            <a:off x="838200" y="4476750"/>
            <a:ext cx="7239000" cy="571500"/>
            <a:chOff x="838200" y="4476750"/>
            <a:chExt cx="7239000" cy="571500"/>
          </a:xfrm>
        </p:grpSpPr>
        <p:sp>
          <p:nvSpPr>
            <p:cNvPr id="14" name="Rectangle 14"/>
            <p:cNvSpPr/>
            <p:nvPr/>
          </p:nvSpPr>
          <p:spPr>
            <a:xfrm>
              <a:off x="838200" y="4476750"/>
              <a:ext cx="7239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476750"/>
              <a:ext cx="381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987" y="4654550"/>
              <a:ext cx="57367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 mx = a &gt; b ? a : b;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a、b 中较大的数</a:t>
              </a:r>
            </a:p>
          </p:txBody>
        </p:sp>
      </p:grpSp>
      <p:grpSp>
        <p:nvGrpSpPr>
          <p:cNvPr id="21" name="note"/>
          <p:cNvGrpSpPr/>
          <p:nvPr/>
        </p:nvGrpSpPr>
        <p:grpSpPr>
          <a:xfrm>
            <a:off x="838200" y="5448300"/>
            <a:ext cx="10515600" cy="552450"/>
            <a:chOff x="838200" y="5448300"/>
            <a:chExt cx="10515600" cy="552450"/>
          </a:xfrm>
        </p:grpSpPr>
        <p:sp>
          <p:nvSpPr>
            <p:cNvPr id="18" name="Rectangle 18"/>
            <p:cNvSpPr/>
            <p:nvPr/>
          </p:nvSpPr>
          <p:spPr>
            <a:xfrm>
              <a:off x="838200" y="54483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9749" y="56197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49349" y="5619750"/>
              <a:ext cx="747092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P44 记下：问号表达式 S1 ? S2 : S3，S1 成立值为 S2，否则为 S3。</a:t>
              </a:r>
            </a:p>
          </p:txBody>
        </p:sp>
      </p:grpSp>
      <p:grpSp>
        <p:nvGrpSpPr>
          <p:cNvPr id="23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2" name="TextBox 22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P44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小练习：这些式子的值是多少？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114550"/>
            <a:ext cx="10515600" cy="704850"/>
            <a:chOff x="838200" y="2114550"/>
            <a:chExt cx="10515600" cy="7048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704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3837" y="23299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式子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601837" y="2329942"/>
              <a:ext cx="2490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值</a:t>
              </a:r>
            </a:p>
          </p:txBody>
        </p:sp>
      </p:grpSp>
      <p:grpSp>
        <p:nvGrpSpPr>
          <p:cNvPr id="23" name="table-w"/>
          <p:cNvGrpSpPr/>
          <p:nvPr/>
        </p:nvGrpSpPr>
        <p:grpSpPr>
          <a:xfrm>
            <a:off x="838200" y="3044825"/>
            <a:ext cx="7620000" cy="1898650"/>
            <a:chOff x="838200" y="3044825"/>
            <a:chExt cx="7620000" cy="1898650"/>
          </a:xfrm>
        </p:grpSpPr>
        <p:sp>
          <p:nvSpPr>
            <p:cNvPr id="13" name="TextBox 13"/>
            <p:cNvSpPr txBox="1"/>
            <p:nvPr/>
          </p:nvSpPr>
          <p:spPr>
            <a:xfrm>
              <a:off x="981837" y="30448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3837" y="3044825"/>
              <a:ext cx="356018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3, b = 5;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&gt; b ? a : b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524250"/>
              <a:ext cx="7620000" cy="9525"/>
            </a:xfrm>
            <a:custGeom>
              <a:avLst/>
              <a:gdLst/>
              <a:ahLst/>
              <a:cxnLst/>
              <a:rect l="l" t="t" r="r" b="b"/>
              <a:pathLst>
                <a:path w="7620000" h="9525">
                  <a:moveTo>
                    <a:pt x="0" y="0"/>
                  </a:moveTo>
                  <a:lnTo>
                    <a:pt x="762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524250"/>
              <a:ext cx="7620000" cy="704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837" y="37496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3837" y="3749675"/>
              <a:ext cx="33054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= 7;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% 2 == 0 ? 0 : 1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229100"/>
              <a:ext cx="7620000" cy="9525"/>
            </a:xfrm>
            <a:custGeom>
              <a:avLst/>
              <a:gdLst/>
              <a:ahLst/>
              <a:cxnLst/>
              <a:rect l="l" t="t" r="r" b="b"/>
              <a:pathLst>
                <a:path w="7620000" h="9525">
                  <a:moveTo>
                    <a:pt x="0" y="0"/>
                  </a:moveTo>
                  <a:lnTo>
                    <a:pt x="762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44545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3837" y="4454525"/>
              <a:ext cx="585249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n=57, n1=2;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% n1 == 0 ? n / n1 : n / n1 + 1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933950"/>
              <a:ext cx="7620000" cy="9525"/>
            </a:xfrm>
            <a:custGeom>
              <a:avLst/>
              <a:gdLst/>
              <a:ahLst/>
              <a:cxnLst/>
              <a:rect l="l" t="t" r="r" b="b"/>
              <a:pathLst>
                <a:path w="7620000" h="9525">
                  <a:moveTo>
                    <a:pt x="0" y="0"/>
                  </a:moveTo>
                  <a:lnTo>
                    <a:pt x="762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1" name="answers"/>
          <p:cNvGrpSpPr/>
          <p:nvPr/>
        </p:nvGrpSpPr>
        <p:grpSpPr>
          <a:xfrm>
            <a:off x="8458200" y="3044825"/>
            <a:ext cx="2895600" cy="1898650"/>
            <a:chOff x="8458200" y="3044825"/>
            <a:chExt cx="2895600" cy="1898650"/>
          </a:xfrm>
        </p:grpSpPr>
        <p:sp>
          <p:nvSpPr>
            <p:cNvPr id="24" name="Line 24"/>
            <p:cNvSpPr/>
            <p:nvPr/>
          </p:nvSpPr>
          <p:spPr>
            <a:xfrm>
              <a:off x="8458200" y="3524250"/>
              <a:ext cx="2895600" cy="9525"/>
            </a:xfrm>
            <a:custGeom>
              <a:avLst/>
              <a:gdLst/>
              <a:ahLst/>
              <a:cxnLst/>
              <a:rect l="l" t="t" r="r" b="b"/>
              <a:pathLst>
                <a:path w="2895600" h="9525">
                  <a:moveTo>
                    <a:pt x="0" y="0"/>
                  </a:moveTo>
                  <a:lnTo>
                    <a:pt x="289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458200" y="3524250"/>
              <a:ext cx="2895600" cy="704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Line 26"/>
            <p:cNvSpPr/>
            <p:nvPr/>
          </p:nvSpPr>
          <p:spPr>
            <a:xfrm>
              <a:off x="8458200" y="4229100"/>
              <a:ext cx="2895600" cy="9525"/>
            </a:xfrm>
            <a:custGeom>
              <a:avLst/>
              <a:gdLst/>
              <a:ahLst/>
              <a:cxnLst/>
              <a:rect l="l" t="t" r="r" b="b"/>
              <a:pathLst>
                <a:path w="2895600" h="9525">
                  <a:moveTo>
                    <a:pt x="0" y="0"/>
                  </a:moveTo>
                  <a:lnTo>
                    <a:pt x="289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8458200" y="4933950"/>
              <a:ext cx="2895600" cy="9525"/>
            </a:xfrm>
            <a:custGeom>
              <a:avLst/>
              <a:gdLst/>
              <a:ahLst/>
              <a:cxnLst/>
              <a:rect l="l" t="t" r="r" b="b"/>
              <a:pathLst>
                <a:path w="2895600" h="9525">
                  <a:moveTo>
                    <a:pt x="0" y="0"/>
                  </a:moveTo>
                  <a:lnTo>
                    <a:pt x="289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601837" y="3044825"/>
              <a:ext cx="255295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5（3 &gt; 5 不成立，取 b）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601837" y="3749675"/>
              <a:ext cx="149942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1（7 是奇数）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601837" y="4454525"/>
              <a:ext cx="182358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29（要买 29 包）</a:t>
              </a:r>
            </a:p>
          </p:txBody>
        </p:sp>
      </p:grpSp>
      <p:grpSp>
        <p:nvGrpSpPr>
          <p:cNvPr id="35" name="note"/>
          <p:cNvGrpSpPr/>
          <p:nvPr/>
        </p:nvGrpSpPr>
        <p:grpSpPr>
          <a:xfrm>
            <a:off x="838200" y="5219700"/>
            <a:ext cx="10515600" cy="914400"/>
            <a:chOff x="838200" y="5219700"/>
            <a:chExt cx="10515600" cy="914400"/>
          </a:xfrm>
        </p:grpSpPr>
        <p:sp>
          <p:nvSpPr>
            <p:cNvPr id="32" name="Rectangle 32"/>
            <p:cNvSpPr/>
            <p:nvPr/>
          </p:nvSpPr>
          <p:spPr>
            <a:xfrm>
              <a:off x="838200" y="521970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8606" y="53848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改写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705356" y="5346700"/>
              <a:ext cx="632764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所以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t1 = (n % n1 == 0 ? n / n1 : n / n1 + 1) * p1;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一句话就能算出总价。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83937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书上的写法：!(n % n1) 是什么意思？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10515600" cy="600075"/>
            <a:chOff x="838200" y="2114550"/>
            <a:chExt cx="10515600" cy="6000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600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600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95525"/>
              <a:ext cx="70944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t1 = !(n % n1) ? n / n1 * p1 : (n / n1 + 1) * p1;</a:t>
              </a:r>
            </a:p>
          </p:txBody>
        </p:sp>
      </p:grpSp>
      <p:grpSp>
        <p:nvGrpSpPr>
          <p:cNvPr id="26" name="t"/>
          <p:cNvGrpSpPr/>
          <p:nvPr/>
        </p:nvGrpSpPr>
        <p:grpSpPr>
          <a:xfrm>
            <a:off x="838200" y="3276600"/>
            <a:ext cx="10515600" cy="1724025"/>
            <a:chOff x="838200" y="3276600"/>
            <a:chExt cx="10515600" cy="1724025"/>
          </a:xfrm>
        </p:grpSpPr>
        <p:sp>
          <p:nvSpPr>
            <p:cNvPr id="13" name="Rectangle 13"/>
            <p:cNvSpPr/>
            <p:nvPr/>
          </p:nvSpPr>
          <p:spPr>
            <a:xfrm>
              <a:off x="838200" y="327660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1456" y="3390646"/>
              <a:ext cx="781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 % n1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838956" y="3390646"/>
              <a:ext cx="11377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!(n % n1)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505956" y="33906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意思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81456" y="3946525"/>
              <a:ext cx="13631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0（能整除）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838956" y="3946525"/>
              <a:ext cx="15448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!0 → 1（真）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05956" y="3946525"/>
              <a:ext cx="17993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取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/ n1 * p1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3815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381500"/>
              <a:ext cx="105156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456" y="4556125"/>
              <a:ext cx="16054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7（不能整除）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838956" y="4556125"/>
              <a:ext cx="15448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!7 → 0（假）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505956" y="4556125"/>
              <a:ext cx="25989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取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(n / n1 + 1) * p1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9911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0" name="note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5334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606" y="54991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705356" y="5499100"/>
              <a:ext cx="71544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!(n % n1)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% n1 == 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意思一样。我们写 == 0 更容易看懂。</a:t>
              </a:r>
            </a:p>
          </p:txBody>
        </p:sp>
      </p:grpSp>
      <p:grpSp>
        <p:nvGrpSpPr>
          <p:cNvPr id="32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31" name="TextBox 31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P44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书上的完整程序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10515600" cy="2924175"/>
            <a:chOff x="838200" y="2038350"/>
            <a:chExt cx="10515600" cy="29241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29241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9241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5664137" cy="2684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n, n1, n2, n3, p1, p2, p3, t1, t2, t3, total;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 &gt;&gt; n1 &gt;&gt; p1 &gt;&gt; n2 &gt;&gt; p2 &gt;&gt; n3 &gt;&gt; p3;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t1 = !(n % n1) ? n / n1 * p1 : (n / n1 + 1) * p1;</a:t>
              </a:r>
              <a:b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t2 = !(n % n2) ? n / n2 * p2 : (n / n2 + 1) * p2;</a:t>
              </a:r>
              <a:b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t3 = !(n % n3) ? n / n3 * p3 : (n / n3 + 1) * p3;</a:t>
              </a:r>
              <a:b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total = t1;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假设第一种是最省钱的方案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(t2 &lt; total) total = t2;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(t3 &lt; total) total = t3;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total &lt;&lt; endl;</a:t>
              </a:r>
            </a:p>
          </p:txBody>
        </p:sp>
      </p:grpSp>
      <p:grpSp>
        <p:nvGrpSpPr>
          <p:cNvPr id="17" name="note"/>
          <p:cNvGrpSpPr/>
          <p:nvPr/>
        </p:nvGrpSpPr>
        <p:grpSpPr>
          <a:xfrm>
            <a:off x="838200" y="5200650"/>
            <a:ext cx="10515600" cy="561975"/>
            <a:chOff x="838200" y="5200650"/>
            <a:chExt cx="10515600" cy="561975"/>
          </a:xfrm>
        </p:grpSpPr>
        <p:sp>
          <p:nvSpPr>
            <p:cNvPr id="13" name="Rectangle 13"/>
            <p:cNvSpPr/>
            <p:nvPr/>
          </p:nvSpPr>
          <p:spPr>
            <a:xfrm>
              <a:off x="838200" y="52006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52006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9368" y="53689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对照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668018" y="5368925"/>
              <a:ext cx="832416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和我们的 if 写法相比，只是把算总价的 if-else 换成了问号表达式，其余完全一样。</a:t>
              </a:r>
            </a:p>
          </p:txBody>
        </p:sp>
      </p:grpSp>
      <p:grpSp>
        <p:nvGrpSpPr>
          <p:cNvPr id="19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18" name="TextBox 18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P44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6011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了解：用 ceil 向上取整</a:t>
            </a:r>
          </a:p>
        </p:txBody>
      </p:sp>
      <p:grpSp>
        <p:nvGrpSpPr>
          <p:cNvPr id="11" name="what"/>
          <p:cNvGrpSpPr/>
          <p:nvPr/>
        </p:nvGrpSpPr>
        <p:grpSpPr>
          <a:xfrm>
            <a:off x="838200" y="2038350"/>
            <a:ext cx="10515600" cy="1066800"/>
            <a:chOff x="838200" y="2038350"/>
            <a:chExt cx="10515600" cy="1066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66800"/>
            </a:xfrm>
            <a:prstGeom prst="roundRect">
              <a:avLst>
                <a:gd name="adj" fmla="val 89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52650"/>
              <a:ext cx="855649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ceil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在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&lt;cmath&gt;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里，作用是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向上取整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ceil(28.5)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 29，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ceil(29.0)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还是 29。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要买几包，正好就是"n ÷ n1 向上取整"。</a:t>
              </a:r>
            </a:p>
          </p:txBody>
        </p:sp>
      </p:grpSp>
      <p:grpSp>
        <p:nvGrpSpPr>
          <p:cNvPr id="15" name="code"/>
          <p:cNvGrpSpPr/>
          <p:nvPr/>
        </p:nvGrpSpPr>
        <p:grpSpPr>
          <a:xfrm>
            <a:off x="838200" y="3429000"/>
            <a:ext cx="6096000" cy="1238250"/>
            <a:chOff x="838200" y="3429000"/>
            <a:chExt cx="6096000" cy="1238250"/>
          </a:xfrm>
        </p:grpSpPr>
        <p:sp>
          <p:nvSpPr>
            <p:cNvPr id="12" name="Rectangle 12"/>
            <p:cNvSpPr/>
            <p:nvPr/>
          </p:nvSpPr>
          <p:spPr>
            <a:xfrm>
              <a:off x="838200" y="3429000"/>
              <a:ext cx="6096000" cy="1238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429000"/>
              <a:ext cx="38100" cy="1238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8225" y="3575050"/>
              <a:ext cx="3827272" cy="1015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&lt;cmath&gt;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……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t1 = ceil(1.0 * n / n1) * p1;</a:t>
              </a:r>
            </a:p>
          </p:txBody>
        </p:sp>
      </p:grpSp>
      <p:grpSp>
        <p:nvGrpSpPr>
          <p:cNvPr id="20" name="why"/>
          <p:cNvGrpSpPr/>
          <p:nvPr/>
        </p:nvGrpSpPr>
        <p:grpSpPr>
          <a:xfrm>
            <a:off x="7334250" y="3429000"/>
            <a:ext cx="4019550" cy="1504950"/>
            <a:chOff x="7334250" y="3429000"/>
            <a:chExt cx="4019550" cy="1504950"/>
          </a:xfrm>
        </p:grpSpPr>
        <p:sp>
          <p:nvSpPr>
            <p:cNvPr id="16" name="Rectangle 16"/>
            <p:cNvSpPr/>
            <p:nvPr/>
          </p:nvSpPr>
          <p:spPr>
            <a:xfrm>
              <a:off x="7334250" y="3429000"/>
              <a:ext cx="4019550" cy="15049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334250" y="3429000"/>
              <a:ext cx="47625" cy="15049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535037" y="3587750"/>
              <a:ext cx="141780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为什么乘 1.0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535037" y="3860800"/>
              <a:ext cx="220192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让除法算出小数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（57 ÷ 2 = 28.5），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ceil 才有东西可取整。</a:t>
              </a:r>
            </a:p>
          </p:txBody>
        </p:sp>
      </p:grpSp>
      <p:grpSp>
        <p:nvGrpSpPr>
          <p:cNvPr id="25" name="cmp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4102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5753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对比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6687" y="5588000"/>
              <a:ext cx="75474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57 / 2 是整数除法，得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28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；1.0 * 57 / 2 得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28.5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，向上取整才是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29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7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6" name="TextBox 26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P44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78846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找错：忘了乘 1.0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7239000" cy="581025"/>
            <a:chOff x="838200" y="2114550"/>
            <a:chExt cx="7239000" cy="5810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72390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89175"/>
              <a:ext cx="60156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t1 = ceil(n / n1) * p1;     </a:t>
              </a:r>
              <a:r>
                <a:rPr lang="en-US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n = 57, n1 = 2</a:t>
              </a:r>
            </a:p>
          </p:txBody>
        </p:sp>
      </p:grpSp>
      <p:grpSp>
        <p:nvGrpSpPr>
          <p:cNvPr id="17" name="q"/>
          <p:cNvGrpSpPr/>
          <p:nvPr/>
        </p:nvGrpSpPr>
        <p:grpSpPr>
          <a:xfrm>
            <a:off x="838200" y="3143250"/>
            <a:ext cx="7239000" cy="571500"/>
            <a:chOff x="838200" y="3143250"/>
            <a:chExt cx="7239000" cy="571500"/>
          </a:xfrm>
        </p:grpSpPr>
        <p:sp>
          <p:nvSpPr>
            <p:cNvPr id="13" name="Rectangle 13"/>
            <p:cNvSpPr/>
            <p:nvPr/>
          </p:nvSpPr>
          <p:spPr>
            <a:xfrm>
              <a:off x="838200" y="3143250"/>
              <a:ext cx="72390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1432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987" y="33083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905762" y="3321050"/>
              <a:ext cx="43821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 1 的方案一，这样算出来 t1 是多少？</a:t>
              </a:r>
            </a:p>
          </p:txBody>
        </p:sp>
      </p:grpSp>
      <p:grpSp>
        <p:nvGrpSpPr>
          <p:cNvPr id="19" name="ans"/>
          <p:cNvGrpSpPr/>
          <p:nvPr/>
        </p:nvGrpSpPr>
        <p:grpSpPr>
          <a:xfrm>
            <a:off x="829437" y="4171950"/>
            <a:ext cx="5358384" cy="737426"/>
            <a:chOff x="829437" y="4171950"/>
            <a:chExt cx="5358384" cy="737426"/>
          </a:xfrm>
        </p:grpSpPr>
        <p:sp>
          <p:nvSpPr>
            <p:cNvPr id="18" name="TextBox 18"/>
            <p:cNvSpPr txBox="1"/>
            <p:nvPr/>
          </p:nvSpPr>
          <p:spPr>
            <a:xfrm>
              <a:off x="829437" y="4171950"/>
              <a:ext cx="5358384" cy="7374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/ n1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整数除法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，57 / 2 先得到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28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ceil(28)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还是 28，t1 = 56 元，只买到 56 支，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不够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！</a:t>
              </a:r>
            </a:p>
          </p:txBody>
        </p:sp>
      </p:grpSp>
      <p:grpSp>
        <p:nvGrpSpPr>
          <p:cNvPr id="23" name="fix"/>
          <p:cNvGrpSpPr/>
          <p:nvPr/>
        </p:nvGrpSpPr>
        <p:grpSpPr>
          <a:xfrm>
            <a:off x="838200" y="5524500"/>
            <a:ext cx="10515600" cy="561975"/>
            <a:chOff x="838200" y="5524500"/>
            <a:chExt cx="10515600" cy="561975"/>
          </a:xfrm>
        </p:grpSpPr>
        <p:sp>
          <p:nvSpPr>
            <p:cNvPr id="20" name="Rectangle 20"/>
            <p:cNvSpPr/>
            <p:nvPr/>
          </p:nvSpPr>
          <p:spPr>
            <a:xfrm>
              <a:off x="838200" y="55245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9368" y="5692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改正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8018" y="5692775"/>
              <a:ext cx="63472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写成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ceil(1.0 * n / n1)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，或者老老实实用 if / 问号表达式。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4869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3-11 买铅笔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第二课时小结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66950"/>
            <a:ext cx="6790548" cy="391351"/>
            <a:chOff x="895350" y="2266950"/>
            <a:chExt cx="6790548" cy="391351"/>
          </a:xfrm>
        </p:grpSpPr>
        <p:sp>
          <p:nvSpPr>
            <p:cNvPr id="9" name="Ellipse 9"/>
            <p:cNvSpPr/>
            <p:nvPr/>
          </p:nvSpPr>
          <p:spPr>
            <a:xfrm>
              <a:off x="895350" y="22669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3106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887" y="2320925"/>
              <a:ext cx="63040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先读懂关键词：只买一种包装 → 三种方案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各算一遍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，再取最小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990850"/>
            <a:ext cx="6755816" cy="391351"/>
            <a:chOff x="895350" y="2990850"/>
            <a:chExt cx="6755816" cy="391351"/>
          </a:xfrm>
        </p:grpSpPr>
        <p:sp>
          <p:nvSpPr>
            <p:cNvPr id="13" name="Ellipse 13"/>
            <p:cNvSpPr/>
            <p:nvPr/>
          </p:nvSpPr>
          <p:spPr>
            <a:xfrm>
              <a:off x="895350" y="2990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3034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887" y="3044825"/>
              <a:ext cx="6269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要买几包：能整除买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/ n1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包，不能整除买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/ n1 + 1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包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714750"/>
            <a:ext cx="5331805" cy="391351"/>
            <a:chOff x="895350" y="3714750"/>
            <a:chExt cx="5331805" cy="391351"/>
          </a:xfrm>
        </p:grpSpPr>
        <p:sp>
          <p:nvSpPr>
            <p:cNvPr id="17" name="Ellipse 17"/>
            <p:cNvSpPr/>
            <p:nvPr/>
          </p:nvSpPr>
          <p:spPr>
            <a:xfrm>
              <a:off x="895350" y="3714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758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887" y="3768725"/>
              <a:ext cx="484526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求最小也用打擂台：擂主先取方案一，比较用 &lt;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438650"/>
            <a:ext cx="6825280" cy="391351"/>
            <a:chOff x="895350" y="4438650"/>
            <a:chExt cx="6825280" cy="391351"/>
          </a:xfrm>
        </p:grpSpPr>
        <p:sp>
          <p:nvSpPr>
            <p:cNvPr id="21" name="Ellipse 21"/>
            <p:cNvSpPr/>
            <p:nvPr/>
          </p:nvSpPr>
          <p:spPr>
            <a:xfrm>
              <a:off x="895350" y="4438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482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887" y="4492625"/>
              <a:ext cx="633874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问号表达式 条件 ? 值1 : 值2；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!(n % n1)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就是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% n1 == 0</a:t>
              </a:r>
            </a:p>
          </p:txBody>
        </p:sp>
      </p:grpSp>
      <p:grpSp>
        <p:nvGrpSpPr>
          <p:cNvPr id="29" name="note"/>
          <p:cNvGrpSpPr/>
          <p:nvPr/>
        </p:nvGrpSpPr>
        <p:grpSpPr>
          <a:xfrm>
            <a:off x="838200" y="5334000"/>
            <a:ext cx="10515600" cy="552450"/>
            <a:chOff x="838200" y="533400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3340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33400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74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5505450"/>
              <a:ext cx="775586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下节课选读 ISBN。先复习一下：字符 '7' 的 ASCII 码是多少？'7' - '0' 等于几？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 · 第三课时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173654" y="3111500"/>
            <a:ext cx="5844692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3-12 ISBN（选读）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386915" y="4038600"/>
            <a:ext cx="5418171" cy="308991"/>
            <a:chOff x="3386915" y="4038600"/>
            <a:chExt cx="5418171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386915" y="4038600"/>
              <a:ext cx="541817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识别码怎么算 · scanf 读字符 · 字符变数字 · 识别码是 X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9003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3-12 ISBN（选读）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90435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3-12 ISBN 号码（B0037，洛谷 P1055）</a:t>
            </a:r>
          </a:p>
        </p:txBody>
      </p:sp>
      <p:grpSp>
        <p:nvGrpSpPr>
          <p:cNvPr id="12" name="fmt"/>
          <p:cNvGrpSpPr/>
          <p:nvPr/>
        </p:nvGrpSpPr>
        <p:grpSpPr>
          <a:xfrm>
            <a:off x="838200" y="2038350"/>
            <a:ext cx="10515600" cy="1143000"/>
            <a:chOff x="838200" y="2038350"/>
            <a:chExt cx="10515600" cy="11430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143000"/>
            </a:xfrm>
            <a:prstGeom prst="roundRect">
              <a:avLst>
                <a:gd name="adj" fmla="val 833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222500"/>
              <a:ext cx="52751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每本正式出版的书都有一个 ISBN 号码，格式是：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997958" y="2641600"/>
              <a:ext cx="23344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x-xxx-xxxxx-</a:t>
              </a:r>
              <a:r>
                <a:rPr lang="en-US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x</a:t>
              </a:r>
            </a:p>
          </p:txBody>
        </p:sp>
      </p:grpSp>
      <p:grpSp>
        <p:nvGrpSpPr>
          <p:cNvPr id="16" name="rule"/>
          <p:cNvGrpSpPr/>
          <p:nvPr/>
        </p:nvGrpSpPr>
        <p:grpSpPr>
          <a:xfrm>
            <a:off x="829056" y="3403600"/>
            <a:ext cx="10524744" cy="1533144"/>
            <a:chOff x="829056" y="3403600"/>
            <a:chExt cx="10524744" cy="153314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40360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识别码怎么算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7338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3822700"/>
              <a:ext cx="6461379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 9 位都是数字，最后一位是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识别码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第 1 位 × 1 + 第 2 位 × 2 + …… + 第 9 位 × 9，结果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 11 取余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余数是 10，识别码就是大写的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X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1" name="task"/>
          <p:cNvGrpSpPr/>
          <p:nvPr/>
        </p:nvGrpSpPr>
        <p:grpSpPr>
          <a:xfrm>
            <a:off x="838200" y="5467350"/>
            <a:ext cx="10515600" cy="571500"/>
            <a:chOff x="838200" y="5467350"/>
            <a:chExt cx="10515600" cy="571500"/>
          </a:xfrm>
        </p:grpSpPr>
        <p:sp>
          <p:nvSpPr>
            <p:cNvPr id="17" name="Rectangle 17"/>
            <p:cNvSpPr/>
            <p:nvPr/>
          </p:nvSpPr>
          <p:spPr>
            <a:xfrm>
              <a:off x="838200" y="54673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54673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8987" y="5632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任务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86687" y="5645150"/>
              <a:ext cx="762054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输入一个 ISBN：识别码正确，输出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Right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；不正确，输出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改正后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 ISBN。</a:t>
              </a:r>
            </a:p>
          </p:txBody>
        </p:sp>
      </p:grpSp>
      <p:grpSp>
        <p:nvGrpSpPr>
          <p:cNvPr id="23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2" name="TextBox 22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P45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9003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3-12 ISBN（选读）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194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手算一遍：0-670-82162-4</a:t>
            </a:r>
          </a:p>
        </p:txBody>
      </p:sp>
      <p:grpSp>
        <p:nvGrpSpPr>
          <p:cNvPr id="20" name="thead-w"/>
          <p:cNvGrpSpPr/>
          <p:nvPr/>
        </p:nvGrpSpPr>
        <p:grpSpPr>
          <a:xfrm>
            <a:off x="838200" y="2038350"/>
            <a:ext cx="10248900" cy="438150"/>
            <a:chOff x="838200" y="2038350"/>
            <a:chExt cx="10248900" cy="4381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2489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129663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第几位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315718" y="2129663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306318" y="2129663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296918" y="2129663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287518" y="2129663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278118" y="2129663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268718" y="2129663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59318" y="2129663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249918" y="2129663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240518" y="2129663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</p:grpSp>
      <p:grpSp>
        <p:nvGrpSpPr>
          <p:cNvPr id="44" name="table-w"/>
          <p:cNvGrpSpPr/>
          <p:nvPr/>
        </p:nvGrpSpPr>
        <p:grpSpPr>
          <a:xfrm>
            <a:off x="838200" y="2587625"/>
            <a:ext cx="10248900" cy="850900"/>
            <a:chOff x="838200" y="2587625"/>
            <a:chExt cx="10248900" cy="850900"/>
          </a:xfrm>
        </p:grpSpPr>
        <p:sp>
          <p:nvSpPr>
            <p:cNvPr id="21" name="TextBox 21"/>
            <p:cNvSpPr txBox="1"/>
            <p:nvPr/>
          </p:nvSpPr>
          <p:spPr>
            <a:xfrm>
              <a:off x="982218" y="25876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数字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315718" y="2587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306318" y="2587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296918" y="2587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287518" y="2587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278118" y="2587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268718" y="2587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259318" y="2587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249918" y="2587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240518" y="2587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2952750"/>
              <a:ext cx="10248900" cy="9525"/>
            </a:xfrm>
            <a:custGeom>
              <a:avLst/>
              <a:gdLst/>
              <a:ahLst/>
              <a:cxnLst/>
              <a:rect l="l" t="t" r="r" b="b"/>
              <a:pathLst>
                <a:path w="10248900" h="9525">
                  <a:moveTo>
                    <a:pt x="0" y="0"/>
                  </a:moveTo>
                  <a:lnTo>
                    <a:pt x="102489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2952750"/>
              <a:ext cx="102489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82218" y="30638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乘以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315718" y="30638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×1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3306318" y="30638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×2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4296918" y="30638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×3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287518" y="30638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×4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278118" y="30638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×5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268718" y="30638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×6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259318" y="30638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×7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9249918" y="30638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×8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240518" y="30638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×9</a:t>
              </a:r>
            </a:p>
          </p:txBody>
        </p:sp>
        <p:sp>
          <p:nvSpPr>
            <p:cNvPr id="43" name="Line 43"/>
            <p:cNvSpPr/>
            <p:nvPr/>
          </p:nvSpPr>
          <p:spPr>
            <a:xfrm>
              <a:off x="838200" y="3429000"/>
              <a:ext cx="10248900" cy="9525"/>
            </a:xfrm>
            <a:custGeom>
              <a:avLst/>
              <a:gdLst/>
              <a:ahLst/>
              <a:cxnLst/>
              <a:rect l="l" t="t" r="r" b="b"/>
              <a:pathLst>
                <a:path w="10248900" h="9525">
                  <a:moveTo>
                    <a:pt x="0" y="0"/>
                  </a:moveTo>
                  <a:lnTo>
                    <a:pt x="102489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6" name="lbl-w"/>
          <p:cNvGrpSpPr/>
          <p:nvPr/>
        </p:nvGrpSpPr>
        <p:grpSpPr>
          <a:xfrm>
            <a:off x="982218" y="3549650"/>
            <a:ext cx="461010" cy="322707"/>
            <a:chOff x="982218" y="3549650"/>
            <a:chExt cx="461010" cy="322707"/>
          </a:xfrm>
        </p:grpSpPr>
        <p:sp>
          <p:nvSpPr>
            <p:cNvPr id="45" name="TextBox 45"/>
            <p:cNvSpPr txBox="1"/>
            <p:nvPr/>
          </p:nvSpPr>
          <p:spPr>
            <a:xfrm>
              <a:off x="982218" y="35496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</p:grpSp>
      <p:grpSp>
        <p:nvGrpSpPr>
          <p:cNvPr id="56" name="answers"/>
          <p:cNvGrpSpPr/>
          <p:nvPr/>
        </p:nvGrpSpPr>
        <p:grpSpPr>
          <a:xfrm>
            <a:off x="2315718" y="3549650"/>
            <a:ext cx="8198116" cy="322707"/>
            <a:chOff x="2315718" y="3549650"/>
            <a:chExt cx="8198116" cy="322707"/>
          </a:xfrm>
        </p:grpSpPr>
        <p:sp>
          <p:nvSpPr>
            <p:cNvPr id="47" name="TextBox 47"/>
            <p:cNvSpPr txBox="1"/>
            <p:nvPr/>
          </p:nvSpPr>
          <p:spPr>
            <a:xfrm>
              <a:off x="2315718" y="35496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3306318" y="3549650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4296918" y="3549650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21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5287518" y="35496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6278118" y="3549650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40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7268718" y="3549650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259318" y="354965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9249918" y="3549650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48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0240518" y="3549650"/>
              <a:ext cx="2733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18</a:t>
              </a:r>
            </a:p>
          </p:txBody>
        </p:sp>
      </p:grpSp>
      <p:grpSp>
        <p:nvGrpSpPr>
          <p:cNvPr id="58" name="sum"/>
          <p:cNvGrpSpPr/>
          <p:nvPr/>
        </p:nvGrpSpPr>
        <p:grpSpPr>
          <a:xfrm>
            <a:off x="829056" y="4159250"/>
            <a:ext cx="5580697" cy="771144"/>
            <a:chOff x="829056" y="4159250"/>
            <a:chExt cx="5580697" cy="771144"/>
          </a:xfrm>
        </p:grpSpPr>
        <p:sp>
          <p:nvSpPr>
            <p:cNvPr id="57" name="TextBox 57"/>
            <p:cNvSpPr txBox="1"/>
            <p:nvPr/>
          </p:nvSpPr>
          <p:spPr>
            <a:xfrm>
              <a:off x="829056" y="4159250"/>
              <a:ext cx="5580697" cy="771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加起来：0 + 12 + 21 + 0 + 40 + 12 + 7 + 48 + 18 =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158</a:t>
              </a:r>
              <a:b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158 % 11 =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，和最后一位 4 相同 → 输出 </a:t>
              </a:r>
              <a:r>
                <a:rPr lang="en-US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Right</a:t>
              </a:r>
            </a:p>
          </p:txBody>
        </p:sp>
      </p:grpSp>
      <p:grpSp>
        <p:nvGrpSpPr>
          <p:cNvPr id="62" name="other"/>
          <p:cNvGrpSpPr/>
          <p:nvPr/>
        </p:nvGrpSpPr>
        <p:grpSpPr>
          <a:xfrm>
            <a:off x="838200" y="5429250"/>
            <a:ext cx="10515600" cy="561975"/>
            <a:chOff x="838200" y="5429250"/>
            <a:chExt cx="10515600" cy="561975"/>
          </a:xfrm>
        </p:grpSpPr>
        <p:sp>
          <p:nvSpPr>
            <p:cNvPr id="59" name="Rectangle 59"/>
            <p:cNvSpPr/>
            <p:nvPr/>
          </p:nvSpPr>
          <p:spPr>
            <a:xfrm>
              <a:off x="838200" y="54292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1039368" y="559752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另一个样例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2296668" y="5597525"/>
              <a:ext cx="754673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0-670-82162-0，算出来还是 4，识别码错了 → 输出 0-670-82162-4。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9003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3-12 ISBN（选读）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38261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第一步：用 scanf 一个字符一个字符地读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10515600" cy="1238250"/>
            <a:chOff x="838200" y="2114550"/>
            <a:chExt cx="10515600" cy="12382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1238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238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60600"/>
              <a:ext cx="6059678" cy="1015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a, b, c, d, e, f, g, h, i, j;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scanf("%c-%c%c%c-%c%c%c%c%c-%c",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&amp;a, &amp;b, &amp;c, &amp;d, &amp;e, &amp;f, &amp;g, &amp;h, &amp;i, &amp;j);</a:t>
              </a:r>
            </a:p>
          </p:txBody>
        </p:sp>
      </p:grpSp>
      <p:grpSp>
        <p:nvGrpSpPr>
          <p:cNvPr id="18" name="q1"/>
          <p:cNvGrpSpPr/>
          <p:nvPr/>
        </p:nvGrpSpPr>
        <p:grpSpPr>
          <a:xfrm>
            <a:off x="838200" y="3619500"/>
            <a:ext cx="5143500" cy="1638300"/>
            <a:chOff x="838200" y="3619500"/>
            <a:chExt cx="5143500" cy="1638300"/>
          </a:xfrm>
        </p:grpSpPr>
        <p:sp>
          <p:nvSpPr>
            <p:cNvPr id="13" name="Rectangle 13"/>
            <p:cNvSpPr/>
            <p:nvPr/>
          </p:nvSpPr>
          <p:spPr>
            <a:xfrm>
              <a:off x="838200" y="3619500"/>
              <a:ext cx="5143500" cy="1638300"/>
            </a:xfrm>
            <a:prstGeom prst="roundRect">
              <a:avLst>
                <a:gd name="adj" fmla="val 697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61950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90525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606" y="3736975"/>
              <a:ext cx="16236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为什么用 char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57656" y="4248150"/>
              <a:ext cx="2504884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最后一位可能是字母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X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读不进来。</a:t>
              </a:r>
            </a:p>
          </p:txBody>
        </p:sp>
      </p:grpSp>
      <p:grpSp>
        <p:nvGrpSpPr>
          <p:cNvPr id="24" name="q2"/>
          <p:cNvGrpSpPr/>
          <p:nvPr/>
        </p:nvGrpSpPr>
        <p:grpSpPr>
          <a:xfrm>
            <a:off x="6210300" y="3619500"/>
            <a:ext cx="5143500" cy="1638300"/>
            <a:chOff x="6210300" y="3619500"/>
            <a:chExt cx="5143500" cy="1638300"/>
          </a:xfrm>
        </p:grpSpPr>
        <p:sp>
          <p:nvSpPr>
            <p:cNvPr id="19" name="Rectangle 19"/>
            <p:cNvSpPr/>
            <p:nvPr/>
          </p:nvSpPr>
          <p:spPr>
            <a:xfrm>
              <a:off x="6210300" y="3619500"/>
              <a:ext cx="5143500" cy="1638300"/>
            </a:xfrm>
            <a:prstGeom prst="roundRect">
              <a:avLst>
                <a:gd name="adj" fmla="val 697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6210300" y="361950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210300" y="390525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410706" y="3736975"/>
              <a:ext cx="12038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格式里的 -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29756" y="4248150"/>
              <a:ext cx="251002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格式串里写 -，scanf 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跳过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输入里的短横线。</a:t>
              </a:r>
            </a:p>
          </p:txBody>
        </p:sp>
      </p:grpSp>
      <p:grpSp>
        <p:nvGrpSpPr>
          <p:cNvPr id="28" name="review"/>
          <p:cNvGrpSpPr/>
          <p:nvPr/>
        </p:nvGrpSpPr>
        <p:grpSpPr>
          <a:xfrm>
            <a:off x="838200" y="5524500"/>
            <a:ext cx="10515600" cy="571500"/>
            <a:chOff x="838200" y="5524500"/>
            <a:chExt cx="10515600" cy="571500"/>
          </a:xfrm>
        </p:grpSpPr>
        <p:sp>
          <p:nvSpPr>
            <p:cNvPr id="25" name="Rectangle 25"/>
            <p:cNvSpPr/>
            <p:nvPr/>
          </p:nvSpPr>
          <p:spPr>
            <a:xfrm>
              <a:off x="838200" y="5524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987" y="5689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复习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6687" y="5702300"/>
              <a:ext cx="6361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%c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读一个字符（第 2 章格式化输入输出）；变量前面要加 &amp;。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9003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3-12 ISBN（选读）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60594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第二步：字符 '7' 怎样变成数字 7？</a:t>
            </a:r>
          </a:p>
        </p:txBody>
      </p:sp>
      <p:grpSp>
        <p:nvGrpSpPr>
          <p:cNvPr id="26" name="t"/>
          <p:cNvGrpSpPr/>
          <p:nvPr/>
        </p:nvGrpSpPr>
        <p:grpSpPr>
          <a:xfrm>
            <a:off x="838200" y="2114550"/>
            <a:ext cx="10515600" cy="1990725"/>
            <a:chOff x="838200" y="2114550"/>
            <a:chExt cx="10515600" cy="19907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字符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58337" y="2209292"/>
              <a:ext cx="9041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ASCII 码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34837" y="2209292"/>
              <a:ext cx="168523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减去 '0'（48）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268287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'0'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458337" y="26828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48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34837" y="2682875"/>
              <a:ext cx="119320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48 - 48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067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0670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19722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'1'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458337" y="31972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49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934837" y="3197225"/>
              <a:ext cx="119320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49 - 48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5814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371157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'7'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458337" y="37115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934837" y="3711575"/>
              <a:ext cx="119320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55 - 48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095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0" name="code"/>
          <p:cNvGrpSpPr/>
          <p:nvPr/>
        </p:nvGrpSpPr>
        <p:grpSpPr>
          <a:xfrm>
            <a:off x="838200" y="4476750"/>
            <a:ext cx="10515600" cy="876300"/>
            <a:chOff x="838200" y="4476750"/>
            <a:chExt cx="10515600" cy="876300"/>
          </a:xfrm>
        </p:grpSpPr>
        <p:sp>
          <p:nvSpPr>
            <p:cNvPr id="27" name="Rectangle 27"/>
            <p:cNvSpPr/>
            <p:nvPr/>
          </p:nvSpPr>
          <p:spPr>
            <a:xfrm>
              <a:off x="838200" y="4476750"/>
              <a:ext cx="10515600" cy="876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4476750"/>
              <a:ext cx="38100" cy="876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8987" y="4629150"/>
              <a:ext cx="7105904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check = (a - '0') * 1 + (b - '0') * 2 + …… + (i - '0') * 9;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check %= 11;</a:t>
              </a:r>
            </a:p>
          </p:txBody>
        </p:sp>
      </p:grpSp>
      <p:grpSp>
        <p:nvGrpSpPr>
          <p:cNvPr id="35" name="warn"/>
          <p:cNvGrpSpPr/>
          <p:nvPr/>
        </p:nvGrpSpPr>
        <p:grpSpPr>
          <a:xfrm>
            <a:off x="838200" y="5600700"/>
            <a:ext cx="10515600" cy="561975"/>
            <a:chOff x="838200" y="5600700"/>
            <a:chExt cx="10515600" cy="561975"/>
          </a:xfrm>
        </p:grpSpPr>
        <p:sp>
          <p:nvSpPr>
            <p:cNvPr id="31" name="Rectangle 31"/>
            <p:cNvSpPr/>
            <p:nvPr/>
          </p:nvSpPr>
          <p:spPr>
            <a:xfrm>
              <a:off x="838200" y="560070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560070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9368" y="57689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68018" y="5768975"/>
              <a:ext cx="56697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直接拿 '7' 去乘，乘的是 55，不是 7！一定要先减 '0'。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9003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3-12 ISBN（选读）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49884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第三步：判断对不对，输出时注意 X</a:t>
            </a:r>
          </a:p>
        </p:txBody>
      </p:sp>
      <p:grpSp>
        <p:nvGrpSpPr>
          <p:cNvPr id="14" name="judge"/>
          <p:cNvGrpSpPr/>
          <p:nvPr/>
        </p:nvGrpSpPr>
        <p:grpSpPr>
          <a:xfrm>
            <a:off x="829056" y="2108200"/>
            <a:ext cx="10524744" cy="1397000"/>
            <a:chOff x="829056" y="2108200"/>
            <a:chExt cx="10524744" cy="13970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识别码正确的两种情况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4384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90800"/>
              <a:ext cx="10515600" cy="914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90800"/>
              <a:ext cx="38100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225" y="2736850"/>
              <a:ext cx="6322314" cy="6915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(j == 'X' &amp;&amp; check == 10 || check == j - '0')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printf("Right\n");</a:t>
              </a:r>
            </a:p>
          </p:txBody>
        </p:sp>
      </p:grpSp>
      <p:grpSp>
        <p:nvGrpSpPr>
          <p:cNvPr id="20" name="out"/>
          <p:cNvGrpSpPr/>
          <p:nvPr/>
        </p:nvGrpSpPr>
        <p:grpSpPr>
          <a:xfrm>
            <a:off x="829056" y="3822700"/>
            <a:ext cx="5724144" cy="1073150"/>
            <a:chOff x="829056" y="3822700"/>
            <a:chExt cx="5724144" cy="1073150"/>
          </a:xfrm>
        </p:grpSpPr>
        <p:sp>
          <p:nvSpPr>
            <p:cNvPr id="15" name="TextBox 15"/>
            <p:cNvSpPr txBox="1"/>
            <p:nvPr/>
          </p:nvSpPr>
          <p:spPr>
            <a:xfrm>
              <a:off x="829056" y="3822700"/>
              <a:ext cx="55915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不正确：输出改正后的号码，最后一位用问号表达式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41529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305300"/>
              <a:ext cx="57150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4305300"/>
              <a:ext cx="381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8225" y="4476750"/>
              <a:ext cx="435636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check == 10 ? 'X' : check + '0'</a:t>
              </a:r>
            </a:p>
          </p:txBody>
        </p:sp>
      </p:grpSp>
      <p:grpSp>
        <p:nvGrpSpPr>
          <p:cNvPr id="24" name="exp"/>
          <p:cNvGrpSpPr/>
          <p:nvPr/>
        </p:nvGrpSpPr>
        <p:grpSpPr>
          <a:xfrm>
            <a:off x="6858000" y="4305300"/>
            <a:ext cx="4495800" cy="1257300"/>
            <a:chOff x="6858000" y="4305300"/>
            <a:chExt cx="4495800" cy="1257300"/>
          </a:xfrm>
        </p:grpSpPr>
        <p:sp>
          <p:nvSpPr>
            <p:cNvPr id="21" name="Rectangle 21"/>
            <p:cNvSpPr/>
            <p:nvPr/>
          </p:nvSpPr>
          <p:spPr>
            <a:xfrm>
              <a:off x="6858000" y="4305300"/>
              <a:ext cx="4495800" cy="1257300"/>
            </a:xfrm>
            <a:prstGeom prst="roundRect">
              <a:avLst>
                <a:gd name="adj" fmla="val 606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058406" y="44704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意思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725156" y="4432300"/>
              <a:ext cx="216712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余数是 10 → 输出 X；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否则把数字加 '0'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变回字符。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9003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3-12 ISBN（选读）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书上的完整程序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10515600" cy="3305175"/>
            <a:chOff x="838200" y="2038350"/>
            <a:chExt cx="10515600" cy="33051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33051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3051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184400"/>
              <a:ext cx="6825615" cy="30556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a, b, c, d, e, f, g, h, i, j;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check;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scanf("%c-%c%c%c-%c%c%c%c%c-%c", &amp;a,&amp;b,&amp;c,&amp;d,&amp;e,&amp;f,&amp;g,&amp;h,&amp;i,&amp;j);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check = (a-'0')*1 + (b-'0')*2 + (c-'0')*3 + (d-'0')*4 + (e-'0')*5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+ (f-'0')*6 + (g-'0')*7 + (h-'0')*8 + (i-'0')*9;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check %= 11;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(j == 'X' &amp;&amp; check == 10 || check == j - '0')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printf("Right\n");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printf("%c-%c%c%c-%c%c%c%c%c-%c", a,b,c,d,e,f,g,h,i,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check == 10 ? 'X' : check + '0');</a:t>
              </a:r>
            </a:p>
          </p:txBody>
        </p:sp>
      </p:grpSp>
      <p:grpSp>
        <p:nvGrpSpPr>
          <p:cNvPr id="16" name="note"/>
          <p:cNvGrpSpPr/>
          <p:nvPr/>
        </p:nvGrpSpPr>
        <p:grpSpPr>
          <a:xfrm>
            <a:off x="838200" y="5429250"/>
            <a:ext cx="10515600" cy="561975"/>
            <a:chOff x="838200" y="5429250"/>
            <a:chExt cx="10515600" cy="561975"/>
          </a:xfrm>
        </p:grpSpPr>
        <p:sp>
          <p:nvSpPr>
            <p:cNvPr id="13" name="Rectangle 13"/>
            <p:cNvSpPr/>
            <p:nvPr/>
          </p:nvSpPr>
          <p:spPr>
            <a:xfrm>
              <a:off x="838200" y="54292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9368" y="55975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头文件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877568" y="5597525"/>
              <a:ext cx="469245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用 scanf、printf 要写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&lt;cstdio&gt;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8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17" name="TextBox 17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P45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9003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3-12 ISBN（选读）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05575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测一测</a:t>
            </a:r>
          </a:p>
        </p:txBody>
      </p:sp>
      <p:grpSp>
        <p:nvGrpSpPr>
          <p:cNvPr id="13" name="thead-w"/>
          <p:cNvGrpSpPr/>
          <p:nvPr/>
        </p:nvGrpSpPr>
        <p:grpSpPr>
          <a:xfrm>
            <a:off x="838200" y="2114550"/>
            <a:ext cx="10515600" cy="571500"/>
            <a:chOff x="838200" y="21145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2725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125468" y="2272538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算出的识别码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54468" y="22725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8" name="table-w"/>
          <p:cNvGrpSpPr/>
          <p:nvPr/>
        </p:nvGrpSpPr>
        <p:grpSpPr>
          <a:xfrm>
            <a:off x="838200" y="2844800"/>
            <a:ext cx="6572250" cy="2136775"/>
            <a:chOff x="838200" y="2844800"/>
            <a:chExt cx="6572250" cy="2136775"/>
          </a:xfrm>
        </p:grpSpPr>
        <p:sp>
          <p:nvSpPr>
            <p:cNvPr id="14" name="TextBox 14"/>
            <p:cNvSpPr txBox="1"/>
            <p:nvPr/>
          </p:nvSpPr>
          <p:spPr>
            <a:xfrm>
              <a:off x="982218" y="2844800"/>
              <a:ext cx="16049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0-670-82162-4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125468" y="2844800"/>
              <a:ext cx="130507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158 % 11 = 4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257550"/>
              <a:ext cx="6572250" cy="9525"/>
            </a:xfrm>
            <a:custGeom>
              <a:avLst/>
              <a:gdLst/>
              <a:ahLst/>
              <a:cxnLst/>
              <a:rect l="l" t="t" r="r" b="b"/>
              <a:pathLst>
                <a:path w="6572250" h="9525">
                  <a:moveTo>
                    <a:pt x="0" y="0"/>
                  </a:moveTo>
                  <a:lnTo>
                    <a:pt x="6572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257550"/>
              <a:ext cx="65722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3416300"/>
              <a:ext cx="16049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0-670-82162-0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125468" y="3416300"/>
              <a:ext cx="130507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158 % 11 = 4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829050"/>
              <a:ext cx="6572250" cy="9525"/>
            </a:xfrm>
            <a:custGeom>
              <a:avLst/>
              <a:gdLst/>
              <a:ahLst/>
              <a:cxnLst/>
              <a:rect l="l" t="t" r="r" b="b"/>
              <a:pathLst>
                <a:path w="6572250" h="9525">
                  <a:moveTo>
                    <a:pt x="0" y="0"/>
                  </a:moveTo>
                  <a:lnTo>
                    <a:pt x="6572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2218" y="3987800"/>
              <a:ext cx="16948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1-000-00001-X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125468" y="3987800"/>
              <a:ext cx="14718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+ 9 = 10 → X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400550"/>
              <a:ext cx="6572250" cy="9525"/>
            </a:xfrm>
            <a:custGeom>
              <a:avLst/>
              <a:gdLst/>
              <a:ahLst/>
              <a:cxnLst/>
              <a:rect l="l" t="t" r="r" b="b"/>
              <a:pathLst>
                <a:path w="6572250" h="9525">
                  <a:moveTo>
                    <a:pt x="0" y="0"/>
                  </a:moveTo>
                  <a:lnTo>
                    <a:pt x="6572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400550"/>
              <a:ext cx="65722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2218" y="4559300"/>
              <a:ext cx="16049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1-000-00001-0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125468" y="4559300"/>
              <a:ext cx="67391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→ X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4972050"/>
              <a:ext cx="6572250" cy="9525"/>
            </a:xfrm>
            <a:custGeom>
              <a:avLst/>
              <a:gdLst/>
              <a:ahLst/>
              <a:cxnLst/>
              <a:rect l="l" t="t" r="r" b="b"/>
              <a:pathLst>
                <a:path w="6572250" h="9525">
                  <a:moveTo>
                    <a:pt x="0" y="0"/>
                  </a:moveTo>
                  <a:lnTo>
                    <a:pt x="6572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9" name="answers"/>
          <p:cNvGrpSpPr/>
          <p:nvPr/>
        </p:nvGrpSpPr>
        <p:grpSpPr>
          <a:xfrm>
            <a:off x="7410450" y="2844800"/>
            <a:ext cx="3943350" cy="2136775"/>
            <a:chOff x="7410450" y="2844800"/>
            <a:chExt cx="3943350" cy="2136775"/>
          </a:xfrm>
        </p:grpSpPr>
        <p:sp>
          <p:nvSpPr>
            <p:cNvPr id="29" name="Line 29"/>
            <p:cNvSpPr/>
            <p:nvPr/>
          </p:nvSpPr>
          <p:spPr>
            <a:xfrm>
              <a:off x="7410450" y="3257550"/>
              <a:ext cx="3943350" cy="9525"/>
            </a:xfrm>
            <a:custGeom>
              <a:avLst/>
              <a:gdLst/>
              <a:ahLst/>
              <a:cxnLst/>
              <a:rect l="l" t="t" r="r" b="b"/>
              <a:pathLst>
                <a:path w="3943350" h="9525">
                  <a:moveTo>
                    <a:pt x="0" y="0"/>
                  </a:moveTo>
                  <a:lnTo>
                    <a:pt x="3943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7410450" y="3257550"/>
              <a:ext cx="39433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7410450" y="3829050"/>
              <a:ext cx="3943350" cy="9525"/>
            </a:xfrm>
            <a:custGeom>
              <a:avLst/>
              <a:gdLst/>
              <a:ahLst/>
              <a:cxnLst/>
              <a:rect l="l" t="t" r="r" b="b"/>
              <a:pathLst>
                <a:path w="3943350" h="9525">
                  <a:moveTo>
                    <a:pt x="0" y="0"/>
                  </a:moveTo>
                  <a:lnTo>
                    <a:pt x="3943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7410450" y="4400550"/>
              <a:ext cx="3943350" cy="9525"/>
            </a:xfrm>
            <a:custGeom>
              <a:avLst/>
              <a:gdLst/>
              <a:ahLst/>
              <a:cxnLst/>
              <a:rect l="l" t="t" r="r" b="b"/>
              <a:pathLst>
                <a:path w="3943350" h="9525">
                  <a:moveTo>
                    <a:pt x="0" y="0"/>
                  </a:moveTo>
                  <a:lnTo>
                    <a:pt x="3943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7410450" y="4400550"/>
              <a:ext cx="39433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7410450" y="4972050"/>
              <a:ext cx="3943350" cy="9525"/>
            </a:xfrm>
            <a:custGeom>
              <a:avLst/>
              <a:gdLst/>
              <a:ahLst/>
              <a:cxnLst/>
              <a:rect l="l" t="t" r="r" b="b"/>
              <a:pathLst>
                <a:path w="3943350" h="9525">
                  <a:moveTo>
                    <a:pt x="0" y="0"/>
                  </a:moveTo>
                  <a:lnTo>
                    <a:pt x="3943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554468" y="2844800"/>
              <a:ext cx="5783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Right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554468" y="3416300"/>
              <a:ext cx="16049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0-670-82162-4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554468" y="3987800"/>
              <a:ext cx="5783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Right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554468" y="4559300"/>
              <a:ext cx="16948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1-000-00001-X</a:t>
              </a:r>
            </a:p>
          </p:txBody>
        </p:sp>
      </p:grpSp>
      <p:grpSp>
        <p:nvGrpSpPr>
          <p:cNvPr id="43" name="note"/>
          <p:cNvGrpSpPr/>
          <p:nvPr/>
        </p:nvGrpSpPr>
        <p:grpSpPr>
          <a:xfrm>
            <a:off x="838200" y="5143500"/>
            <a:ext cx="10515600" cy="561975"/>
            <a:chOff x="838200" y="5143500"/>
            <a:chExt cx="10515600" cy="561975"/>
          </a:xfrm>
        </p:grpSpPr>
        <p:sp>
          <p:nvSpPr>
            <p:cNvPr id="40" name="Rectangle 40"/>
            <p:cNvSpPr/>
            <p:nvPr/>
          </p:nvSpPr>
          <p:spPr>
            <a:xfrm>
              <a:off x="838200" y="51435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39368" y="53117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测试技巧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2087118" y="5311775"/>
              <a:ext cx="666159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识别码是 X 的情况最容易漏，要专门编一个余数为 10 的号码来测。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249930" y="3111500"/>
            <a:ext cx="5692140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综合练习：三角形分类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700446" y="4038600"/>
            <a:ext cx="4791108" cy="308991"/>
            <a:chOff x="3700446" y="4038600"/>
            <a:chExt cx="4791108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700446" y="4038600"/>
              <a:ext cx="479110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先排序 · 能否成三角形 · 直角锐角钝角 · 等腰等边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四、综合练习：三角形分类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716519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3-8 三角形分类（B0038，洛谷 P5717）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10515600" cy="723900"/>
            <a:chOff x="838200" y="2038350"/>
            <a:chExt cx="10515600" cy="723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037" y="2292350"/>
              <a:ext cx="895521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给出三条线段 a、b、c 的长度（都是不大于 10000 的整数），它们能拼成什么三角形？</a:t>
              </a:r>
            </a:p>
          </p:txBody>
        </p:sp>
      </p:grpSp>
      <p:grpSp>
        <p:nvGrpSpPr>
          <p:cNvPr id="29" name="t"/>
          <p:cNvGrpSpPr/>
          <p:nvPr/>
        </p:nvGrpSpPr>
        <p:grpSpPr>
          <a:xfrm>
            <a:off x="838200" y="2971800"/>
            <a:ext cx="10515600" cy="2333625"/>
            <a:chOff x="838200" y="2971800"/>
            <a:chExt cx="10515600" cy="2333625"/>
          </a:xfrm>
        </p:grpSpPr>
        <p:sp>
          <p:nvSpPr>
            <p:cNvPr id="12" name="Rectangle 12"/>
            <p:cNvSpPr/>
            <p:nvPr/>
          </p:nvSpPr>
          <p:spPr>
            <a:xfrm>
              <a:off x="838200" y="2971800"/>
              <a:ext cx="1051560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82218" y="30535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情况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935218" y="30535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82218" y="3502025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不能组成三角形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935218" y="3502025"/>
              <a:ext cx="14903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Not triangle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867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86715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2218" y="3978275"/>
              <a:ext cx="255229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直角 / 锐角 / 钝角三角形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935218" y="3978275"/>
              <a:ext cx="36030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Right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/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Acute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/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Obtuse triangle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3434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218" y="445452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等腰三角形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935218" y="4454525"/>
              <a:ext cx="222310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Isosceles triangle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8196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81965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2218" y="493077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等边三角形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935218" y="4930775"/>
              <a:ext cx="246739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Equilateral triangle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2959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4" name="note"/>
          <p:cNvGrpSpPr/>
          <p:nvPr/>
        </p:nvGrpSpPr>
        <p:grpSpPr>
          <a:xfrm>
            <a:off x="838200" y="5467350"/>
            <a:ext cx="10515600" cy="561975"/>
            <a:chOff x="838200" y="5467350"/>
            <a:chExt cx="10515600" cy="561975"/>
          </a:xfrm>
        </p:grpSpPr>
        <p:sp>
          <p:nvSpPr>
            <p:cNvPr id="30" name="Rectangle 30"/>
            <p:cNvSpPr/>
            <p:nvPr/>
          </p:nvSpPr>
          <p:spPr>
            <a:xfrm>
              <a:off x="838200" y="546735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8200" y="546735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9368" y="56356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668018" y="5635625"/>
              <a:ext cx="445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符合好几个条件，就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分别输出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，每个占一行。</a:t>
              </a:r>
            </a:p>
          </p:txBody>
        </p:sp>
      </p:grpSp>
      <p:grpSp>
        <p:nvGrpSpPr>
          <p:cNvPr id="36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35" name="TextBox 35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P46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四、综合练习：三角形分类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样例：猜一猜各输出几行</a:t>
            </a:r>
          </a:p>
        </p:txBody>
      </p:sp>
      <p:grpSp>
        <p:nvGrpSpPr>
          <p:cNvPr id="11" name="ins1"/>
          <p:cNvGrpSpPr/>
          <p:nvPr/>
        </p:nvGrpSpPr>
        <p:grpSpPr>
          <a:xfrm>
            <a:off x="829437" y="2139950"/>
            <a:ext cx="7450179" cy="337376"/>
            <a:chOff x="829437" y="2139950"/>
            <a:chExt cx="7450179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139950"/>
              <a:ext cx="20018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 1：输入 3 3 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277737" y="2139950"/>
              <a:ext cx="20018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 2：输入 3 4 5</a:t>
              </a:r>
            </a:p>
          </p:txBody>
        </p:sp>
      </p:grpSp>
      <p:grpSp>
        <p:nvGrpSpPr>
          <p:cNvPr id="14" name="ins2-w"/>
          <p:cNvGrpSpPr/>
          <p:nvPr/>
        </p:nvGrpSpPr>
        <p:grpSpPr>
          <a:xfrm>
            <a:off x="829437" y="4044950"/>
            <a:ext cx="7583897" cy="337376"/>
            <a:chOff x="829437" y="4044950"/>
            <a:chExt cx="7583897" cy="337376"/>
          </a:xfrm>
        </p:grpSpPr>
        <p:sp>
          <p:nvSpPr>
            <p:cNvPr id="12" name="TextBox 12"/>
            <p:cNvSpPr txBox="1"/>
            <p:nvPr/>
          </p:nvSpPr>
          <p:spPr>
            <a:xfrm>
              <a:off x="829437" y="4044950"/>
              <a:ext cx="21355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 3：输入 6 10 6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277737" y="4044950"/>
              <a:ext cx="21355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 4：输入 1 14 5</a:t>
              </a:r>
            </a:p>
          </p:txBody>
        </p:sp>
      </p:grpSp>
      <p:grpSp>
        <p:nvGrpSpPr>
          <p:cNvPr id="23" name="out1"/>
          <p:cNvGrpSpPr/>
          <p:nvPr/>
        </p:nvGrpSpPr>
        <p:grpSpPr>
          <a:xfrm>
            <a:off x="838200" y="2495550"/>
            <a:ext cx="5067300" cy="1438275"/>
            <a:chOff x="838200" y="2495550"/>
            <a:chExt cx="5067300" cy="1438275"/>
          </a:xfrm>
        </p:grpSpPr>
        <p:sp>
          <p:nvSpPr>
            <p:cNvPr id="15" name="Rectangle 15"/>
            <p:cNvSpPr/>
            <p:nvPr/>
          </p:nvSpPr>
          <p:spPr>
            <a:xfrm>
              <a:off x="838200" y="2495550"/>
              <a:ext cx="5067300" cy="1438275"/>
            </a:xfrm>
            <a:prstGeom prst="roundRect">
              <a:avLst>
                <a:gd name="adj" fmla="val 529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2495550"/>
              <a:ext cx="5067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2686050"/>
              <a:ext cx="5067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52500" y="2590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143000" y="2590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333500" y="2590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632204" y="255270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01649" y="3006725"/>
              <a:ext cx="2223262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Acute triangle</a:t>
              </a:r>
              <a:b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Isosceles triangle</a:t>
              </a:r>
              <a:b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Equilateral triangle</a:t>
              </a:r>
            </a:p>
          </p:txBody>
        </p:sp>
      </p:grpSp>
      <p:grpSp>
        <p:nvGrpSpPr>
          <p:cNvPr id="32" name="out2"/>
          <p:cNvGrpSpPr/>
          <p:nvPr/>
        </p:nvGrpSpPr>
        <p:grpSpPr>
          <a:xfrm>
            <a:off x="6286500" y="2495550"/>
            <a:ext cx="5067300" cy="904875"/>
            <a:chOff x="6286500" y="2495550"/>
            <a:chExt cx="5067300" cy="904875"/>
          </a:xfrm>
        </p:grpSpPr>
        <p:sp>
          <p:nvSpPr>
            <p:cNvPr id="24" name="Rectangle 24"/>
            <p:cNvSpPr/>
            <p:nvPr/>
          </p:nvSpPr>
          <p:spPr>
            <a:xfrm>
              <a:off x="6286500" y="2495550"/>
              <a:ext cx="5067300" cy="904875"/>
            </a:xfrm>
            <a:prstGeom prst="roundRect">
              <a:avLst>
                <a:gd name="adj" fmla="val 842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286500" y="2495550"/>
              <a:ext cx="5067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286500" y="2686050"/>
              <a:ext cx="5067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6400800" y="2590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6591300" y="2590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6781800" y="2590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080504" y="255270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449949" y="3019425"/>
              <a:ext cx="166092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Right triangle</a:t>
              </a:r>
            </a:p>
          </p:txBody>
        </p:sp>
      </p:grpSp>
      <p:grpSp>
        <p:nvGrpSpPr>
          <p:cNvPr id="41" name="out3"/>
          <p:cNvGrpSpPr/>
          <p:nvPr/>
        </p:nvGrpSpPr>
        <p:grpSpPr>
          <a:xfrm>
            <a:off x="838200" y="4400550"/>
            <a:ext cx="5067300" cy="1171575"/>
            <a:chOff x="838200" y="4400550"/>
            <a:chExt cx="5067300" cy="1171575"/>
          </a:xfrm>
        </p:grpSpPr>
        <p:sp>
          <p:nvSpPr>
            <p:cNvPr id="33" name="Rectangle 33"/>
            <p:cNvSpPr/>
            <p:nvPr/>
          </p:nvSpPr>
          <p:spPr>
            <a:xfrm>
              <a:off x="838200" y="4400550"/>
              <a:ext cx="5067300" cy="1171575"/>
            </a:xfrm>
            <a:prstGeom prst="roundRect">
              <a:avLst>
                <a:gd name="adj" fmla="val 65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838200" y="4400550"/>
              <a:ext cx="5067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4591050"/>
              <a:ext cx="5067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952500" y="4495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7" name="Ellipse 37"/>
            <p:cNvSpPr/>
            <p:nvPr/>
          </p:nvSpPr>
          <p:spPr>
            <a:xfrm>
              <a:off x="1143000" y="4495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8" name="Ellipse 38"/>
            <p:cNvSpPr/>
            <p:nvPr/>
          </p:nvSpPr>
          <p:spPr>
            <a:xfrm>
              <a:off x="1333500" y="4495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632204" y="445770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01649" y="4911725"/>
              <a:ext cx="2002536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Obtuse triangle</a:t>
              </a:r>
              <a:b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Isosceles triangle</a:t>
              </a:r>
            </a:p>
          </p:txBody>
        </p:sp>
      </p:grpSp>
      <p:grpSp>
        <p:nvGrpSpPr>
          <p:cNvPr id="50" name="out4"/>
          <p:cNvGrpSpPr/>
          <p:nvPr/>
        </p:nvGrpSpPr>
        <p:grpSpPr>
          <a:xfrm>
            <a:off x="6286500" y="4400550"/>
            <a:ext cx="5067300" cy="904875"/>
            <a:chOff x="6286500" y="4400550"/>
            <a:chExt cx="5067300" cy="904875"/>
          </a:xfrm>
        </p:grpSpPr>
        <p:sp>
          <p:nvSpPr>
            <p:cNvPr id="42" name="Rectangle 42"/>
            <p:cNvSpPr/>
            <p:nvPr/>
          </p:nvSpPr>
          <p:spPr>
            <a:xfrm>
              <a:off x="6286500" y="4400550"/>
              <a:ext cx="5067300" cy="904875"/>
            </a:xfrm>
            <a:prstGeom prst="roundRect">
              <a:avLst>
                <a:gd name="adj" fmla="val 842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43" name="Rectangle 43"/>
            <p:cNvSpPr/>
            <p:nvPr/>
          </p:nvSpPr>
          <p:spPr>
            <a:xfrm>
              <a:off x="6286500" y="4400550"/>
              <a:ext cx="5067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44" name="Rectangle 44"/>
            <p:cNvSpPr/>
            <p:nvPr/>
          </p:nvSpPr>
          <p:spPr>
            <a:xfrm>
              <a:off x="6286500" y="4591050"/>
              <a:ext cx="5067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45" name="Ellipse 45"/>
            <p:cNvSpPr/>
            <p:nvPr/>
          </p:nvSpPr>
          <p:spPr>
            <a:xfrm>
              <a:off x="6400800" y="4495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46" name="Ellipse 46"/>
            <p:cNvSpPr/>
            <p:nvPr/>
          </p:nvSpPr>
          <p:spPr>
            <a:xfrm>
              <a:off x="6591300" y="4495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47" name="Ellipse 47"/>
            <p:cNvSpPr/>
            <p:nvPr/>
          </p:nvSpPr>
          <p:spPr>
            <a:xfrm>
              <a:off x="6781800" y="4495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7080504" y="445770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6449949" y="4924425"/>
              <a:ext cx="142704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Not triangle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四、综合练习：三角形分类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0307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第一步：先排序，让 c 是最长边</a:t>
            </a:r>
          </a:p>
        </p:txBody>
      </p:sp>
      <p:grpSp>
        <p:nvGrpSpPr>
          <p:cNvPr id="13" name="why"/>
          <p:cNvGrpSpPr/>
          <p:nvPr/>
        </p:nvGrpSpPr>
        <p:grpSpPr>
          <a:xfrm>
            <a:off x="838200" y="2114550"/>
            <a:ext cx="10515600" cy="571500"/>
            <a:chOff x="838200" y="21145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796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933956" y="2279650"/>
              <a:ext cx="84630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判断三角形、判断直角锐角钝角，都要用到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最长边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。先排好序，后面只要看 c。</a:t>
              </a:r>
            </a:p>
          </p:txBody>
        </p:sp>
      </p:grpSp>
      <p:grpSp>
        <p:nvGrpSpPr>
          <p:cNvPr id="17" name="code"/>
          <p:cNvGrpSpPr/>
          <p:nvPr/>
        </p:nvGrpSpPr>
        <p:grpSpPr>
          <a:xfrm>
            <a:off x="838200" y="3048000"/>
            <a:ext cx="6286500" cy="1238250"/>
            <a:chOff x="838200" y="3048000"/>
            <a:chExt cx="6286500" cy="1238250"/>
          </a:xfrm>
        </p:grpSpPr>
        <p:sp>
          <p:nvSpPr>
            <p:cNvPr id="14" name="Rectangle 14"/>
            <p:cNvSpPr/>
            <p:nvPr/>
          </p:nvSpPr>
          <p:spPr>
            <a:xfrm>
              <a:off x="838200" y="3048000"/>
              <a:ext cx="6286500" cy="1238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048000"/>
              <a:ext cx="38100" cy="1238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225" y="3194050"/>
              <a:ext cx="4615180" cy="1015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(a &gt; b) { t = a; a = b; b = t; }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(a &gt; c) { t = a; a = c; c = t; }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(b &gt; c) { t = b; b = c; c = t; }</a:t>
              </a:r>
            </a:p>
          </p:txBody>
        </p:sp>
      </p:grpSp>
      <p:grpSp>
        <p:nvGrpSpPr>
          <p:cNvPr id="21" name="recall"/>
          <p:cNvGrpSpPr/>
          <p:nvPr/>
        </p:nvGrpSpPr>
        <p:grpSpPr>
          <a:xfrm>
            <a:off x="7524750" y="3048000"/>
            <a:ext cx="3829050" cy="1257300"/>
            <a:chOff x="7524750" y="3048000"/>
            <a:chExt cx="3829050" cy="1257300"/>
          </a:xfrm>
        </p:grpSpPr>
        <p:sp>
          <p:nvSpPr>
            <p:cNvPr id="18" name="Rectangle 18"/>
            <p:cNvSpPr/>
            <p:nvPr/>
          </p:nvSpPr>
          <p:spPr>
            <a:xfrm>
              <a:off x="7524750" y="3048000"/>
              <a:ext cx="3829050" cy="1257300"/>
            </a:xfrm>
            <a:prstGeom prst="roundRect">
              <a:avLst>
                <a:gd name="adj" fmla="val 606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725156" y="32131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回忆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391906" y="3175000"/>
              <a:ext cx="207568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这是上一讲例 3-8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交换法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：三次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比较、必要时交换。</a:t>
              </a:r>
            </a:p>
          </p:txBody>
        </p:sp>
      </p:grpSp>
      <p:grpSp>
        <p:nvGrpSpPr>
          <p:cNvPr id="39" name="demo"/>
          <p:cNvGrpSpPr/>
          <p:nvPr/>
        </p:nvGrpSpPr>
        <p:grpSpPr>
          <a:xfrm>
            <a:off x="829056" y="4489450"/>
            <a:ext cx="10524744" cy="1377950"/>
            <a:chOff x="829056" y="4489450"/>
            <a:chExt cx="10524744" cy="1377950"/>
          </a:xfrm>
        </p:grpSpPr>
        <p:sp>
          <p:nvSpPr>
            <p:cNvPr id="22" name="TextBox 22"/>
            <p:cNvSpPr txBox="1"/>
            <p:nvPr/>
          </p:nvSpPr>
          <p:spPr>
            <a:xfrm>
              <a:off x="829056" y="4489450"/>
              <a:ext cx="16363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例：输入 5 3 4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8196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991100"/>
              <a:ext cx="24003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817649" y="5124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67494" y="5467350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5 3 4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3543300" y="4991100"/>
              <a:ext cx="24003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4267510" y="5124450"/>
              <a:ext cx="95188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a、b 交换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372594" y="5467350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3 5 4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257550" y="5334000"/>
              <a:ext cx="266700" cy="190500"/>
            </a:xfrm>
            <a:custGeom>
              <a:avLst/>
              <a:gdLst/>
              <a:ahLst/>
              <a:cxnLst/>
              <a:rect l="l" t="t" r="r" b="b"/>
              <a:pathLst>
                <a:path w="266700" h="190500">
                  <a:moveTo>
                    <a:pt x="0" y="53340"/>
                  </a:moveTo>
                  <a:lnTo>
                    <a:pt x="171450" y="53340"/>
                  </a:lnTo>
                  <a:lnTo>
                    <a:pt x="171450" y="0"/>
                  </a:lnTo>
                  <a:lnTo>
                    <a:pt x="266700" y="95250"/>
                  </a:lnTo>
                  <a:lnTo>
                    <a:pt x="171450" y="190500"/>
                  </a:lnTo>
                  <a:lnTo>
                    <a:pt x="171450" y="137160"/>
                  </a:lnTo>
                  <a:lnTo>
                    <a:pt x="0" y="1371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6248400" y="4991100"/>
              <a:ext cx="24003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972610" y="5124450"/>
              <a:ext cx="95188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a、c 不换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077694" y="5467350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3 5 4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5962650" y="5334000"/>
              <a:ext cx="266700" cy="190500"/>
            </a:xfrm>
            <a:custGeom>
              <a:avLst/>
              <a:gdLst/>
              <a:ahLst/>
              <a:cxnLst/>
              <a:rect l="l" t="t" r="r" b="b"/>
              <a:pathLst>
                <a:path w="266700" h="190500">
                  <a:moveTo>
                    <a:pt x="0" y="53340"/>
                  </a:moveTo>
                  <a:lnTo>
                    <a:pt x="171450" y="53340"/>
                  </a:lnTo>
                  <a:lnTo>
                    <a:pt x="171450" y="0"/>
                  </a:lnTo>
                  <a:lnTo>
                    <a:pt x="266700" y="95250"/>
                  </a:lnTo>
                  <a:lnTo>
                    <a:pt x="171450" y="190500"/>
                  </a:lnTo>
                  <a:lnTo>
                    <a:pt x="171450" y="137160"/>
                  </a:lnTo>
                  <a:lnTo>
                    <a:pt x="0" y="1371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953500" y="4991100"/>
              <a:ext cx="2400300" cy="876300"/>
            </a:xfrm>
            <a:prstGeom prst="roundRect">
              <a:avLst>
                <a:gd name="adj" fmla="val 1087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677710" y="5124450"/>
              <a:ext cx="95188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b、c 交换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782794" y="5467350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3 4 5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8667750" y="5334000"/>
              <a:ext cx="266700" cy="190500"/>
            </a:xfrm>
            <a:custGeom>
              <a:avLst/>
              <a:gdLst/>
              <a:ahLst/>
              <a:cxnLst/>
              <a:rect l="l" t="t" r="r" b="b"/>
              <a:pathLst>
                <a:path w="266700" h="190500">
                  <a:moveTo>
                    <a:pt x="0" y="53340"/>
                  </a:moveTo>
                  <a:lnTo>
                    <a:pt x="171450" y="53340"/>
                  </a:lnTo>
                  <a:lnTo>
                    <a:pt x="171450" y="0"/>
                  </a:lnTo>
                  <a:lnTo>
                    <a:pt x="266700" y="95250"/>
                  </a:lnTo>
                  <a:lnTo>
                    <a:pt x="171450" y="190500"/>
                  </a:lnTo>
                  <a:lnTo>
                    <a:pt x="171450" y="137160"/>
                  </a:lnTo>
                  <a:lnTo>
                    <a:pt x="0" y="1371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四、综合练习：三角形分类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第二步：能不能组成三角形？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9056" y="2082800"/>
            <a:ext cx="6190488" cy="7711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3300"/>
              </a:lnSpc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三角形的</a:t>
            </a:r>
            <a:r>
              <a:rPr lang="zh-CN" sz="18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两边之和大于第三边</a:t>
            </a: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。排好序以后，只要检查</a:t>
            </a:r>
            <a:r>
              <a:rPr lang="zh-CN" sz="18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一次</a:t>
            </a: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：</a:t>
            </a:r>
            <a:b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</a:b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两条短边加起来，比最长边长吗？</a:t>
            </a:r>
          </a:p>
        </p:txBody>
      </p:sp>
      <p:grpSp>
        <p:nvGrpSpPr>
          <p:cNvPr id="13" name="code"/>
          <p:cNvGrpSpPr/>
          <p:nvPr/>
        </p:nvGrpSpPr>
        <p:grpSpPr>
          <a:xfrm>
            <a:off x="838200" y="3429000"/>
            <a:ext cx="5905500" cy="1790700"/>
            <a:chOff x="838200" y="3429000"/>
            <a:chExt cx="5905500" cy="1790700"/>
          </a:xfrm>
        </p:grpSpPr>
        <p:sp>
          <p:nvSpPr>
            <p:cNvPr id="10" name="Rectangle 10"/>
            <p:cNvSpPr/>
            <p:nvPr/>
          </p:nvSpPr>
          <p:spPr>
            <a:xfrm>
              <a:off x="838200" y="3429000"/>
              <a:ext cx="5905500" cy="179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3429000"/>
              <a:ext cx="38100" cy="179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987" y="3581400"/>
              <a:ext cx="4222496" cy="1556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(a + b &lt;= c)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"Not triangle"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……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其他判断全写在这里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why"/>
          <p:cNvGrpSpPr/>
          <p:nvPr/>
        </p:nvGrpSpPr>
        <p:grpSpPr>
          <a:xfrm>
            <a:off x="7239000" y="3429000"/>
            <a:ext cx="4114800" cy="1190625"/>
            <a:chOff x="7239000" y="3429000"/>
            <a:chExt cx="4114800" cy="1190625"/>
          </a:xfrm>
        </p:grpSpPr>
        <p:sp>
          <p:nvSpPr>
            <p:cNvPr id="14" name="Rectangle 14"/>
            <p:cNvSpPr/>
            <p:nvPr/>
          </p:nvSpPr>
          <p:spPr>
            <a:xfrm>
              <a:off x="7239000" y="3429000"/>
              <a:ext cx="4114800" cy="1190625"/>
            </a:xfrm>
            <a:prstGeom prst="roundRect">
              <a:avLst>
                <a:gd name="adj" fmla="val 640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440168" y="3597275"/>
              <a:ext cx="14300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为什么用 else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078468" y="3559175"/>
              <a:ext cx="1483614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组不成三角形，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不用再判断</a:t>
              </a:r>
              <a:b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直角、等腰了。</a:t>
              </a:r>
            </a:p>
          </p:txBody>
        </p:sp>
      </p:grpSp>
      <p:grpSp>
        <p:nvGrpSpPr>
          <p:cNvPr id="21" name="ex"/>
          <p:cNvGrpSpPr/>
          <p:nvPr/>
        </p:nvGrpSpPr>
        <p:grpSpPr>
          <a:xfrm>
            <a:off x="838200" y="5524500"/>
            <a:ext cx="10515600" cy="561975"/>
            <a:chOff x="838200" y="5524500"/>
            <a:chExt cx="10515600" cy="561975"/>
          </a:xfrm>
        </p:grpSpPr>
        <p:sp>
          <p:nvSpPr>
            <p:cNvPr id="18" name="Rectangle 18"/>
            <p:cNvSpPr/>
            <p:nvPr/>
          </p:nvSpPr>
          <p:spPr>
            <a:xfrm>
              <a:off x="838200" y="55245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9368" y="5692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例子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68018" y="5692775"/>
              <a:ext cx="70329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14 5 排序后是 1 5 14，1 + 5 = 6 ≤ 14，输出 Not triangle。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四、综合练习：三角形分类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57161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第三步：直角、锐角、钝角——三选一</a:t>
            </a:r>
          </a:p>
        </p:txBody>
      </p:sp>
      <p:grpSp>
        <p:nvGrpSpPr>
          <p:cNvPr id="26" name="t"/>
          <p:cNvGrpSpPr/>
          <p:nvPr/>
        </p:nvGrpSpPr>
        <p:grpSpPr>
          <a:xfrm>
            <a:off x="838200" y="2114550"/>
            <a:ext cx="10515600" cy="1990725"/>
            <a:chOff x="838200" y="2114550"/>
            <a:chExt cx="10515600" cy="19907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20586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比较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792218" y="2205863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最大角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49718" y="220586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2218" y="2682875"/>
              <a:ext cx="19714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a*a + b*b == c*c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792218" y="26828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直角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49718" y="2682875"/>
              <a:ext cx="17345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Right triangle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067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0670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3197225"/>
              <a:ext cx="18492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a*a + b*b &gt; c*c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92218" y="31972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锐角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49718" y="3197225"/>
              <a:ext cx="17345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Acute triangle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5814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218" y="3711575"/>
              <a:ext cx="18492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a*a + b*b &lt; c*c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792218" y="37115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钝角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49718" y="3711575"/>
              <a:ext cx="185668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Obtuse triangle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095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0" name="code"/>
          <p:cNvGrpSpPr/>
          <p:nvPr/>
        </p:nvGrpSpPr>
        <p:grpSpPr>
          <a:xfrm>
            <a:off x="838200" y="4286250"/>
            <a:ext cx="10515600" cy="1152525"/>
            <a:chOff x="838200" y="4286250"/>
            <a:chExt cx="10515600" cy="1152525"/>
          </a:xfrm>
        </p:grpSpPr>
        <p:sp>
          <p:nvSpPr>
            <p:cNvPr id="27" name="Rectangle 27"/>
            <p:cNvSpPr/>
            <p:nvPr/>
          </p:nvSpPr>
          <p:spPr>
            <a:xfrm>
              <a:off x="838200" y="4286250"/>
              <a:ext cx="10515600" cy="1152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4286250"/>
              <a:ext cx="38100" cy="1152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9368" y="4451350"/>
              <a:ext cx="6816662" cy="9132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(a*a + b*b == c*c) cout &lt;&lt; "Right triangle" &lt;&lt; endl;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(a*a + b*b &gt; c*c) cout &lt;&lt; "Acute triangle" &lt;&lt; endl;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cout &lt;&lt; "Obtuse triangle" &lt;&lt; endl;</a:t>
              </a:r>
            </a:p>
          </p:txBody>
        </p:sp>
      </p:grpSp>
      <p:grpSp>
        <p:nvGrpSpPr>
          <p:cNvPr id="34" name="why"/>
          <p:cNvGrpSpPr/>
          <p:nvPr/>
        </p:nvGrpSpPr>
        <p:grpSpPr>
          <a:xfrm>
            <a:off x="838200" y="5505450"/>
            <a:ext cx="10515600" cy="561975"/>
            <a:chOff x="838200" y="5505450"/>
            <a:chExt cx="10515600" cy="561975"/>
          </a:xfrm>
        </p:grpSpPr>
        <p:sp>
          <p:nvSpPr>
            <p:cNvPr id="31" name="Rectangle 31"/>
            <p:cNvSpPr/>
            <p:nvPr/>
          </p:nvSpPr>
          <p:spPr>
            <a:xfrm>
              <a:off x="838200" y="55054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9368" y="5673725"/>
              <a:ext cx="16982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为什么用 else if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030093" y="5673725"/>
              <a:ext cx="57919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三种情况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互斥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，一个三角形只能是其中一种，正好多选一。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四、综合练习：三角形分类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2283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第四步：等腰、等边——各判断各的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667500" cy="1485900"/>
            <a:chOff x="838200" y="2114550"/>
            <a:chExt cx="6667500" cy="14859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667500" cy="148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485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5183632" cy="1251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(a == b || b == c)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"Isosceles triangle"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(a == c)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"Equilateral triangle" &lt;&lt; endl;</a:t>
              </a:r>
            </a:p>
          </p:txBody>
        </p:sp>
      </p:grpSp>
      <p:grpSp>
        <p:nvGrpSpPr>
          <p:cNvPr id="17" name="why1"/>
          <p:cNvGrpSpPr/>
          <p:nvPr/>
        </p:nvGrpSpPr>
        <p:grpSpPr>
          <a:xfrm>
            <a:off x="8001000" y="2114550"/>
            <a:ext cx="3352800" cy="1466850"/>
            <a:chOff x="8001000" y="2114550"/>
            <a:chExt cx="3352800" cy="1466850"/>
          </a:xfrm>
        </p:grpSpPr>
        <p:sp>
          <p:nvSpPr>
            <p:cNvPr id="13" name="Rectangle 13"/>
            <p:cNvSpPr/>
            <p:nvPr/>
          </p:nvSpPr>
          <p:spPr>
            <a:xfrm>
              <a:off x="8001000" y="2114550"/>
              <a:ext cx="3352800" cy="1466850"/>
            </a:xfrm>
            <a:prstGeom prst="roundRect">
              <a:avLst>
                <a:gd name="adj" fmla="val 5195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0" y="2114550"/>
              <a:ext cx="47625" cy="1466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02168" y="2263775"/>
              <a:ext cx="66980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== c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02168" y="2540000"/>
              <a:ext cx="1955101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排好序后 a ≤ b ≤ c，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最短等于最长，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三边就都相等。</a:t>
              </a:r>
            </a:p>
          </p:txBody>
        </p:sp>
      </p:grpSp>
      <p:grpSp>
        <p:nvGrpSpPr>
          <p:cNvPr id="21" name="why2"/>
          <p:cNvGrpSpPr/>
          <p:nvPr/>
        </p:nvGrpSpPr>
        <p:grpSpPr>
          <a:xfrm>
            <a:off x="838200" y="4095750"/>
            <a:ext cx="10515600" cy="561975"/>
            <a:chOff x="838200" y="4095750"/>
            <a:chExt cx="10515600" cy="561975"/>
          </a:xfrm>
        </p:grpSpPr>
        <p:sp>
          <p:nvSpPr>
            <p:cNvPr id="18" name="Rectangle 18"/>
            <p:cNvSpPr/>
            <p:nvPr/>
          </p:nvSpPr>
          <p:spPr>
            <a:xfrm>
              <a:off x="838200" y="40957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9368" y="4264025"/>
              <a:ext cx="18398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为什么用独立的 if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068193" y="4264025"/>
              <a:ext cx="718023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等边三角形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也是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等腰三角形，两行都要输出（样例 1）。不能用 else if。</a:t>
              </a:r>
            </a:p>
          </p:txBody>
        </p:sp>
      </p:grpSp>
      <p:grpSp>
        <p:nvGrpSpPr>
          <p:cNvPr id="25" name="why3"/>
          <p:cNvGrpSpPr/>
          <p:nvPr/>
        </p:nvGrpSpPr>
        <p:grpSpPr>
          <a:xfrm>
            <a:off x="838200" y="5048250"/>
            <a:ext cx="10515600" cy="561975"/>
            <a:chOff x="838200" y="5048250"/>
            <a:chExt cx="10515600" cy="561975"/>
          </a:xfrm>
        </p:grpSpPr>
        <p:sp>
          <p:nvSpPr>
            <p:cNvPr id="22" name="Rectangle 22"/>
            <p:cNvSpPr/>
            <p:nvPr/>
          </p:nvSpPr>
          <p:spPr>
            <a:xfrm>
              <a:off x="838200" y="50482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9368" y="5216525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为什么只比相邻的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925318" y="5216525"/>
              <a:ext cx="72357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排好序后，相等的边一定挨在一起，所以等腰只要看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== b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或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== c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四、综合练习：三角形分类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完整程序</a:t>
            </a:r>
          </a:p>
        </p:txBody>
      </p:sp>
      <p:grpSp>
        <p:nvGrpSpPr>
          <p:cNvPr id="12" name="code1"/>
          <p:cNvGrpSpPr/>
          <p:nvPr/>
        </p:nvGrpSpPr>
        <p:grpSpPr>
          <a:xfrm>
            <a:off x="838200" y="2038350"/>
            <a:ext cx="4953000" cy="2952750"/>
            <a:chOff x="838200" y="2038350"/>
            <a:chExt cx="4953000" cy="2952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4953000" cy="2952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952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155825"/>
              <a:ext cx="3878707" cy="27092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a, b, c, t;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a &gt;&gt; b &gt;&gt; c;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(a &gt; b) { t = a; a = b; b = t; }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(a &gt; c) { t = a; a = c; c = t; }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(b &gt; c) { t = b; b = c; c = t; }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(a + b &lt;= c)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"Not triangle" &lt;&lt; endl;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</a:p>
          </p:txBody>
        </p:sp>
      </p:grpSp>
      <p:grpSp>
        <p:nvGrpSpPr>
          <p:cNvPr id="16" name="code2"/>
          <p:cNvGrpSpPr/>
          <p:nvPr/>
        </p:nvGrpSpPr>
        <p:grpSpPr>
          <a:xfrm>
            <a:off x="5943600" y="2038350"/>
            <a:ext cx="5410200" cy="3971925"/>
            <a:chOff x="5943600" y="2038350"/>
            <a:chExt cx="5410200" cy="3971925"/>
          </a:xfrm>
        </p:grpSpPr>
        <p:sp>
          <p:nvSpPr>
            <p:cNvPr id="13" name="Rectangle 13"/>
            <p:cNvSpPr/>
            <p:nvPr/>
          </p:nvSpPr>
          <p:spPr>
            <a:xfrm>
              <a:off x="5943600" y="2038350"/>
              <a:ext cx="5410200" cy="39719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943600" y="2038350"/>
              <a:ext cx="38100" cy="3971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145530" y="2146300"/>
              <a:ext cx="4939665" cy="3722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(a*a + b*b == c*c)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"Right triangle"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else if (a*a + b*b &gt; c*c)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"Acute triangle"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else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"Obtuse triangle"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(a == b || b == c)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"Isosceles triangle"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(a == c)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"Equilateral triangle"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0" name="note"/>
          <p:cNvGrpSpPr/>
          <p:nvPr/>
        </p:nvGrpSpPr>
        <p:grpSpPr>
          <a:xfrm>
            <a:off x="838200" y="5143500"/>
            <a:ext cx="4953000" cy="857250"/>
            <a:chOff x="838200" y="5143500"/>
            <a:chExt cx="4953000" cy="857250"/>
          </a:xfrm>
        </p:grpSpPr>
        <p:sp>
          <p:nvSpPr>
            <p:cNvPr id="17" name="Rectangle 17"/>
            <p:cNvSpPr/>
            <p:nvPr/>
          </p:nvSpPr>
          <p:spPr>
            <a:xfrm>
              <a:off x="838200" y="5143500"/>
              <a:ext cx="495300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9749" y="5314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四步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49349" y="5276850"/>
              <a:ext cx="2815209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排序 → 能否成三角形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 角（else if）→ 边（独立 if）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四、综合练习：三角形分类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05575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测一测</a:t>
            </a:r>
          </a:p>
        </p:txBody>
      </p:sp>
      <p:grpSp>
        <p:nvGrpSpPr>
          <p:cNvPr id="13" name="thead-w"/>
          <p:cNvGrpSpPr/>
          <p:nvPr/>
        </p:nvGrpSpPr>
        <p:grpSpPr>
          <a:xfrm>
            <a:off x="838200" y="2114550"/>
            <a:ext cx="10515600" cy="571500"/>
            <a:chOff x="838200" y="21145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2725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87218" y="2272538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排序后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363718" y="22725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8" name="table-w"/>
          <p:cNvGrpSpPr/>
          <p:nvPr/>
        </p:nvGrpSpPr>
        <p:grpSpPr>
          <a:xfrm>
            <a:off x="838200" y="2844800"/>
            <a:ext cx="4381500" cy="2136775"/>
            <a:chOff x="838200" y="2844800"/>
            <a:chExt cx="4381500" cy="2136775"/>
          </a:xfrm>
        </p:grpSpPr>
        <p:sp>
          <p:nvSpPr>
            <p:cNvPr id="14" name="TextBox 14"/>
            <p:cNvSpPr txBox="1"/>
            <p:nvPr/>
          </p:nvSpPr>
          <p:spPr>
            <a:xfrm>
              <a:off x="982218" y="2844800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3 3 3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887218" y="2844800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3 3 3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25755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257550"/>
              <a:ext cx="43815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3416300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3 4 5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887218" y="3416300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3 4 5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82905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2218" y="3987800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6 10 6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887218" y="3987800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6 6 10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40055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400550"/>
              <a:ext cx="43815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2218" y="4559300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1 14 5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887218" y="4559300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1 5 14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497205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9" name="answers"/>
          <p:cNvGrpSpPr/>
          <p:nvPr/>
        </p:nvGrpSpPr>
        <p:grpSpPr>
          <a:xfrm>
            <a:off x="5219700" y="2844800"/>
            <a:ext cx="6134100" cy="2136775"/>
            <a:chOff x="5219700" y="2844800"/>
            <a:chExt cx="6134100" cy="2136775"/>
          </a:xfrm>
        </p:grpSpPr>
        <p:sp>
          <p:nvSpPr>
            <p:cNvPr id="29" name="Line 29"/>
            <p:cNvSpPr/>
            <p:nvPr/>
          </p:nvSpPr>
          <p:spPr>
            <a:xfrm>
              <a:off x="5219700" y="325755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5219700" y="3257550"/>
              <a:ext cx="61341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5219700" y="382905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5219700" y="440055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5219700" y="4400550"/>
              <a:ext cx="61341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5219700" y="497205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5363718" y="2844800"/>
              <a:ext cx="332651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Acute / Isosceles / Equilateral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363718" y="3416300"/>
              <a:ext cx="15114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Right triangle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363718" y="3987800"/>
              <a:ext cx="391811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Obtuse triangle / Isosceles triangle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363718" y="4559300"/>
              <a:ext cx="13228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Not triangle</a:t>
              </a:r>
            </a:p>
          </p:txBody>
        </p:sp>
      </p:grpSp>
      <p:grpSp>
        <p:nvGrpSpPr>
          <p:cNvPr id="43" name="note"/>
          <p:cNvGrpSpPr/>
          <p:nvPr/>
        </p:nvGrpSpPr>
        <p:grpSpPr>
          <a:xfrm>
            <a:off x="838200" y="5143500"/>
            <a:ext cx="10515600" cy="561975"/>
            <a:chOff x="838200" y="5143500"/>
            <a:chExt cx="10515600" cy="561975"/>
          </a:xfrm>
        </p:grpSpPr>
        <p:sp>
          <p:nvSpPr>
            <p:cNvPr id="40" name="Rectangle 40"/>
            <p:cNvSpPr/>
            <p:nvPr/>
          </p:nvSpPr>
          <p:spPr>
            <a:xfrm>
              <a:off x="838200" y="51435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39368" y="5311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668018" y="5311775"/>
              <a:ext cx="564758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斜杠 / 表示换行。6 10 6：36 + 36 = 72 &lt; 100，是钝角。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四、综合练习：三角形分类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找错：忘了排序会怎样？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096000" cy="876300"/>
            <a:chOff x="838200" y="2114550"/>
            <a:chExt cx="6096000" cy="8763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096000" cy="876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876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4255262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cin &gt;&gt; a &gt;&gt; b &gt;&gt; c;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忘了排序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(a*a + b*b == c*c) ……</a:t>
              </a:r>
            </a:p>
          </p:txBody>
        </p:sp>
      </p:grpSp>
      <p:grpSp>
        <p:nvGrpSpPr>
          <p:cNvPr id="17" name="q"/>
          <p:cNvGrpSpPr/>
          <p:nvPr/>
        </p:nvGrpSpPr>
        <p:grpSpPr>
          <a:xfrm>
            <a:off x="838200" y="3238500"/>
            <a:ext cx="10515600" cy="571500"/>
            <a:chOff x="838200" y="3238500"/>
            <a:chExt cx="10515600" cy="571500"/>
          </a:xfrm>
        </p:grpSpPr>
        <p:sp>
          <p:nvSpPr>
            <p:cNvPr id="13" name="Rectangle 13"/>
            <p:cNvSpPr/>
            <p:nvPr/>
          </p:nvSpPr>
          <p:spPr>
            <a:xfrm>
              <a:off x="838200" y="3238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2385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987" y="34036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905762" y="3416300"/>
              <a:ext cx="5470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3 5 4，这其实是直角三角形，程序会输出什么？</a:t>
              </a:r>
            </a:p>
          </p:txBody>
        </p:sp>
      </p:grpSp>
      <p:grpSp>
        <p:nvGrpSpPr>
          <p:cNvPr id="19" name="ans"/>
          <p:cNvGrpSpPr/>
          <p:nvPr/>
        </p:nvGrpSpPr>
        <p:grpSpPr>
          <a:xfrm>
            <a:off x="829437" y="4171950"/>
            <a:ext cx="6450038" cy="737426"/>
            <a:chOff x="829437" y="4171950"/>
            <a:chExt cx="6450038" cy="737426"/>
          </a:xfrm>
        </p:grpSpPr>
        <p:sp>
          <p:nvSpPr>
            <p:cNvPr id="18" name="TextBox 18"/>
            <p:cNvSpPr txBox="1"/>
            <p:nvPr/>
          </p:nvSpPr>
          <p:spPr>
            <a:xfrm>
              <a:off x="829437" y="4171950"/>
              <a:ext cx="6450038" cy="7374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没排序时 c = 4：9 + 25 = 34 &gt; 16，输出 </a:t>
              </a: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Acute triangle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，错了！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排序后 c = 5：9 + 16 = 25 == 25，才是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Right triangle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3" name="tip"/>
          <p:cNvGrpSpPr/>
          <p:nvPr/>
        </p:nvGrpSpPr>
        <p:grpSpPr>
          <a:xfrm>
            <a:off x="838200" y="5524500"/>
            <a:ext cx="10515600" cy="561975"/>
            <a:chOff x="838200" y="5524500"/>
            <a:chExt cx="10515600" cy="561975"/>
          </a:xfrm>
        </p:grpSpPr>
        <p:sp>
          <p:nvSpPr>
            <p:cNvPr id="20" name="Rectangle 20"/>
            <p:cNvSpPr/>
            <p:nvPr/>
          </p:nvSpPr>
          <p:spPr>
            <a:xfrm>
              <a:off x="838200" y="55245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9368" y="5692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8018" y="5692775"/>
              <a:ext cx="531439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勾股定理必须用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最长边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 c，所以排序这一步不能省。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第五部分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604779" y="3111500"/>
            <a:ext cx="2982441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第 3 章回顾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248147" y="4038600"/>
            <a:ext cx="3695705" cy="308991"/>
            <a:chOff x="4248147" y="4038600"/>
            <a:chExt cx="3695705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248147" y="4038600"/>
              <a:ext cx="369570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知识地图 · 分支结构怎么选 · 课堂小测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5891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五、第 3 章回顾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50010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3 章知识地图</a:t>
            </a:r>
          </a:p>
        </p:txBody>
      </p:sp>
      <p:grpSp>
        <p:nvGrpSpPr>
          <p:cNvPr id="15" name="c1"/>
          <p:cNvGrpSpPr/>
          <p:nvPr/>
        </p:nvGrpSpPr>
        <p:grpSpPr>
          <a:xfrm>
            <a:off x="838200" y="2114550"/>
            <a:ext cx="3543300" cy="2857500"/>
            <a:chOff x="838200" y="2114550"/>
            <a:chExt cx="3543300" cy="28575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3352800" cy="2857500"/>
            </a:xfrm>
            <a:prstGeom prst="roundRect">
              <a:avLst>
                <a:gd name="adj" fmla="val 4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352800" cy="533400"/>
            </a:xfrm>
            <a:prstGeom prst="roundRect">
              <a:avLst>
                <a:gd name="adj" fmla="val 21429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384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57656" y="2260600"/>
              <a:ext cx="9990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3.1 条件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8418" y="2755900"/>
              <a:ext cx="1745551" cy="11990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关系运算符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 &lt; &gt;= &lt;= == !=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逻辑运算符 &amp;&amp; || !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4229100" y="3438525"/>
              <a:ext cx="152400" cy="209550"/>
            </a:xfrm>
            <a:custGeom>
              <a:avLst/>
              <a:gdLst/>
              <a:ahLst/>
              <a:cxnLst/>
              <a:rect l="l" t="t" r="r" b="b"/>
              <a:pathLst>
                <a:path w="152400" h="209550">
                  <a:moveTo>
                    <a:pt x="0" y="58674"/>
                  </a:moveTo>
                  <a:lnTo>
                    <a:pt x="47625" y="58674"/>
                  </a:lnTo>
                  <a:lnTo>
                    <a:pt x="47625" y="0"/>
                  </a:lnTo>
                  <a:lnTo>
                    <a:pt x="152400" y="104775"/>
                  </a:lnTo>
                  <a:lnTo>
                    <a:pt x="47625" y="209550"/>
                  </a:lnTo>
                  <a:lnTo>
                    <a:pt x="47625" y="150876"/>
                  </a:lnTo>
                  <a:lnTo>
                    <a:pt x="0" y="1508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22" name="c2"/>
          <p:cNvGrpSpPr/>
          <p:nvPr/>
        </p:nvGrpSpPr>
        <p:grpSpPr>
          <a:xfrm>
            <a:off x="4419600" y="2114550"/>
            <a:ext cx="3543300" cy="2857500"/>
            <a:chOff x="4419600" y="2114550"/>
            <a:chExt cx="3543300" cy="2857500"/>
          </a:xfrm>
        </p:grpSpPr>
        <p:sp>
          <p:nvSpPr>
            <p:cNvPr id="16" name="Rectangle 16"/>
            <p:cNvSpPr/>
            <p:nvPr/>
          </p:nvSpPr>
          <p:spPr>
            <a:xfrm>
              <a:off x="4419600" y="2114550"/>
              <a:ext cx="3352800" cy="2857500"/>
            </a:xfrm>
            <a:prstGeom prst="roundRect">
              <a:avLst>
                <a:gd name="adj" fmla="val 4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4419600" y="2114550"/>
              <a:ext cx="3352800" cy="533400"/>
            </a:xfrm>
            <a:prstGeom prst="roundRect">
              <a:avLst>
                <a:gd name="adj" fmla="val 21429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4419600" y="24384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639056" y="2260600"/>
              <a:ext cx="20434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3.2–3.3 分支语句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639818" y="2755900"/>
              <a:ext cx="1661732" cy="16371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：做或不做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：二选一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：多选一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嵌套 if、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7810500" y="3438525"/>
              <a:ext cx="152400" cy="209550"/>
            </a:xfrm>
            <a:custGeom>
              <a:avLst/>
              <a:gdLst/>
              <a:ahLst/>
              <a:cxnLst/>
              <a:rect l="l" t="t" r="r" b="b"/>
              <a:pathLst>
                <a:path w="152400" h="209550">
                  <a:moveTo>
                    <a:pt x="0" y="58674"/>
                  </a:moveTo>
                  <a:lnTo>
                    <a:pt x="47625" y="58674"/>
                  </a:lnTo>
                  <a:lnTo>
                    <a:pt x="47625" y="0"/>
                  </a:lnTo>
                  <a:lnTo>
                    <a:pt x="152400" y="104775"/>
                  </a:lnTo>
                  <a:lnTo>
                    <a:pt x="47625" y="209550"/>
                  </a:lnTo>
                  <a:lnTo>
                    <a:pt x="47625" y="150876"/>
                  </a:lnTo>
                  <a:lnTo>
                    <a:pt x="0" y="1508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28" name="c3"/>
          <p:cNvGrpSpPr/>
          <p:nvPr/>
        </p:nvGrpSpPr>
        <p:grpSpPr>
          <a:xfrm>
            <a:off x="8001000" y="2114550"/>
            <a:ext cx="3352800" cy="2857500"/>
            <a:chOff x="8001000" y="2114550"/>
            <a:chExt cx="3352800" cy="2857500"/>
          </a:xfrm>
        </p:grpSpPr>
        <p:sp>
          <p:nvSpPr>
            <p:cNvPr id="23" name="Rectangle 23"/>
            <p:cNvSpPr/>
            <p:nvPr/>
          </p:nvSpPr>
          <p:spPr>
            <a:xfrm>
              <a:off x="8001000" y="2114550"/>
              <a:ext cx="3352800" cy="2857500"/>
            </a:xfrm>
            <a:prstGeom prst="roundRect">
              <a:avLst>
                <a:gd name="adj" fmla="val 4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8001000" y="2114550"/>
              <a:ext cx="3352800" cy="533400"/>
            </a:xfrm>
            <a:prstGeom prst="roundRect">
              <a:avLst>
                <a:gd name="adj" fmla="val 21429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001000" y="24384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220456" y="2260600"/>
              <a:ext cx="9990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3.4 案例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221218" y="2755900"/>
              <a:ext cx="2143696" cy="11990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打擂台：找最大 / 最小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向上取整、问号表达式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字符变数字、先排序</a:t>
              </a:r>
            </a:p>
          </p:txBody>
        </p:sp>
      </p:grpSp>
      <p:grpSp>
        <p:nvGrpSpPr>
          <p:cNvPr id="33" name="note"/>
          <p:cNvGrpSpPr/>
          <p:nvPr/>
        </p:nvGrpSpPr>
        <p:grpSpPr>
          <a:xfrm>
            <a:off x="838200" y="5257800"/>
            <a:ext cx="10515600" cy="552450"/>
            <a:chOff x="838200" y="5257800"/>
            <a:chExt cx="10515600" cy="552450"/>
          </a:xfrm>
        </p:grpSpPr>
        <p:sp>
          <p:nvSpPr>
            <p:cNvPr id="29" name="Rectangle 29"/>
            <p:cNvSpPr/>
            <p:nvPr/>
          </p:nvSpPr>
          <p:spPr>
            <a:xfrm>
              <a:off x="838200" y="52578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525780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9749" y="54292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回顾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49349" y="5429250"/>
              <a:ext cx="771793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请翻到书本第 3 章开头（P32 思维导图），对照这张图把本章内容在书上过一遍。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5891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五、第 3 章回顾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遇到判断，选哪种结构？</a:t>
            </a:r>
          </a:p>
        </p:txBody>
      </p:sp>
      <p:grpSp>
        <p:nvGrpSpPr>
          <p:cNvPr id="40" name="t"/>
          <p:cNvGrpSpPr/>
          <p:nvPr/>
        </p:nvGrpSpPr>
        <p:grpSpPr>
          <a:xfrm>
            <a:off x="838200" y="2114550"/>
            <a:ext cx="10515600" cy="3533775"/>
            <a:chOff x="838200" y="2114550"/>
            <a:chExt cx="10515600" cy="35337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205863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问题的样子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554218" y="2205863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用什么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411718" y="2205863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本章例子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2218" y="2682875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满足条件才做，不满足就不做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554218" y="26828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411718" y="26828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更新擂主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067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0670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3197225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两条路选一条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554218" y="3197225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411718" y="319722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奇数偶数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5814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218" y="3711575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好几条路，只选一条（条件互斥）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554218" y="3711575"/>
              <a:ext cx="18492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 if-else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411718" y="3711575"/>
              <a:ext cx="19471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BMI、直角锐角钝角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095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0957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2218" y="4225925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判断里面还要再判断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554218" y="4225925"/>
              <a:ext cx="7164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嵌套 if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411718" y="4225925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能成三角形再判断角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46101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2218" y="4740275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一个变量等于哪个固定值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554218" y="4740275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411718" y="47402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月份天数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5124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51244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82218" y="5254625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几个条件可以同时成立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554218" y="5254625"/>
              <a:ext cx="121622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多个独立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411718" y="525462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等腰、等边</a:t>
              </a:r>
            </a:p>
          </p:txBody>
        </p:sp>
        <p:sp>
          <p:nvSpPr>
            <p:cNvPr id="39" name="Line 39"/>
            <p:cNvSpPr/>
            <p:nvPr/>
          </p:nvSpPr>
          <p:spPr>
            <a:xfrm>
              <a:off x="838200" y="56388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5891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五、第 3 章回顾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0307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课堂小测（选自第 3 章模拟卷）</a:t>
            </a:r>
          </a:p>
        </p:txBody>
      </p:sp>
      <p:grpSp>
        <p:nvGrpSpPr>
          <p:cNvPr id="17" name="qs1"/>
          <p:cNvGrpSpPr/>
          <p:nvPr/>
        </p:nvGrpSpPr>
        <p:grpSpPr>
          <a:xfrm>
            <a:off x="830199" y="2076450"/>
            <a:ext cx="10523601" cy="1209675"/>
            <a:chOff x="830199" y="2076450"/>
            <a:chExt cx="10523601" cy="1209675"/>
          </a:xfrm>
        </p:grpSpPr>
        <p:sp>
          <p:nvSpPr>
            <p:cNvPr id="9" name="TextBox 9"/>
            <p:cNvSpPr txBox="1"/>
            <p:nvPr/>
          </p:nvSpPr>
          <p:spPr>
            <a:xfrm>
              <a:off x="830199" y="2076450"/>
              <a:ext cx="543346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 「如果今天是周末，再判断天气是否晴朗」最适合用？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19350"/>
              <a:ext cx="506730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19350"/>
              <a:ext cx="38100" cy="619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5261" y="2486025"/>
              <a:ext cx="2999105" cy="526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 switch      B. 多个独立的 if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C. if-else     D. 嵌套的 if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278499" y="2076450"/>
              <a:ext cx="314694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 score = 50，执行哪个分支？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286500" y="2419350"/>
              <a:ext cx="5067300" cy="8667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286500" y="2419350"/>
              <a:ext cx="38100" cy="866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393561" y="2486025"/>
              <a:ext cx="2494153" cy="7740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(score &gt;= 60) {…}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(score &gt;= 80) {…}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{…}</a:t>
              </a:r>
            </a:p>
          </p:txBody>
        </p:sp>
      </p:grpSp>
      <p:grpSp>
        <p:nvGrpSpPr>
          <p:cNvPr id="26" name="qs2-w"/>
          <p:cNvGrpSpPr/>
          <p:nvPr/>
        </p:nvGrpSpPr>
        <p:grpSpPr>
          <a:xfrm>
            <a:off x="830199" y="4133850"/>
            <a:ext cx="10523601" cy="1209675"/>
            <a:chOff x="830199" y="4133850"/>
            <a:chExt cx="10523601" cy="1209675"/>
          </a:xfrm>
        </p:grpSpPr>
        <p:sp>
          <p:nvSpPr>
            <p:cNvPr id="18" name="TextBox 18"/>
            <p:cNvSpPr txBox="1"/>
            <p:nvPr/>
          </p:nvSpPr>
          <p:spPr>
            <a:xfrm>
              <a:off x="830199" y="4133850"/>
              <a:ext cx="410727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 判断：</a:t>
              </a: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(x &gt; 10 &amp;&amp; &lt; 20)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合法吗？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38200" y="4476750"/>
              <a:ext cx="5067300" cy="371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476750"/>
              <a:ext cx="38100" cy="371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45261" y="4568825"/>
              <a:ext cx="113276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 √ / × ）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278499" y="4133850"/>
              <a:ext cx="285901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 grade = 'B'，输出什么？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286500" y="4476750"/>
              <a:ext cx="5067300" cy="8667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286500" y="4476750"/>
              <a:ext cx="38100" cy="866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393561" y="4543425"/>
              <a:ext cx="3251581" cy="7740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'A': cout &lt;&lt; "优秀 "; break;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'B': cout &lt;&lt; "良好 ";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'C': cout &lt;&lt; "中等 "; break;</a:t>
              </a:r>
            </a:p>
          </p:txBody>
        </p:sp>
      </p:grpSp>
      <p:grpSp>
        <p:nvGrpSpPr>
          <p:cNvPr id="28" name="a1"/>
          <p:cNvGrpSpPr/>
          <p:nvPr/>
        </p:nvGrpSpPr>
        <p:grpSpPr>
          <a:xfrm>
            <a:off x="830199" y="3562350"/>
            <a:ext cx="783888" cy="308991"/>
            <a:chOff x="830199" y="3562350"/>
            <a:chExt cx="783888" cy="308991"/>
          </a:xfrm>
        </p:grpSpPr>
        <p:sp>
          <p:nvSpPr>
            <p:cNvPr id="27" name="TextBox 27"/>
            <p:cNvSpPr txBox="1"/>
            <p:nvPr/>
          </p:nvSpPr>
          <p:spPr>
            <a:xfrm>
              <a:off x="830199" y="3562350"/>
              <a:ext cx="78388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答案：D</a:t>
              </a:r>
            </a:p>
          </p:txBody>
        </p:sp>
      </p:grpSp>
      <p:grpSp>
        <p:nvGrpSpPr>
          <p:cNvPr id="30" name="a2"/>
          <p:cNvGrpSpPr/>
          <p:nvPr/>
        </p:nvGrpSpPr>
        <p:grpSpPr>
          <a:xfrm>
            <a:off x="6278499" y="3562350"/>
            <a:ext cx="1582003" cy="308991"/>
            <a:chOff x="6278499" y="3562350"/>
            <a:chExt cx="1582003" cy="308991"/>
          </a:xfrm>
        </p:grpSpPr>
        <p:sp>
          <p:nvSpPr>
            <p:cNvPr id="29" name="TextBox 29"/>
            <p:cNvSpPr txBox="1"/>
            <p:nvPr/>
          </p:nvSpPr>
          <p:spPr>
            <a:xfrm>
              <a:off x="6278499" y="3562350"/>
              <a:ext cx="158200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答案：else 分支</a:t>
              </a:r>
            </a:p>
          </p:txBody>
        </p:sp>
      </p:grpSp>
      <p:grpSp>
        <p:nvGrpSpPr>
          <p:cNvPr id="32" name="a3"/>
          <p:cNvGrpSpPr/>
          <p:nvPr/>
        </p:nvGrpSpPr>
        <p:grpSpPr>
          <a:xfrm>
            <a:off x="830199" y="5619750"/>
            <a:ext cx="3112376" cy="308991"/>
            <a:chOff x="830199" y="5619750"/>
            <a:chExt cx="3112376" cy="308991"/>
          </a:xfrm>
        </p:grpSpPr>
        <p:sp>
          <p:nvSpPr>
            <p:cNvPr id="31" name="TextBox 31"/>
            <p:cNvSpPr txBox="1"/>
            <p:nvPr/>
          </p:nvSpPr>
          <p:spPr>
            <a:xfrm>
              <a:off x="830199" y="5619750"/>
              <a:ext cx="311237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答案：×　要写 x &gt; 10 &amp;&amp; x &lt; 20</a:t>
              </a:r>
            </a:p>
          </p:txBody>
        </p:sp>
      </p:grpSp>
      <p:grpSp>
        <p:nvGrpSpPr>
          <p:cNvPr id="34" name="a4"/>
          <p:cNvGrpSpPr/>
          <p:nvPr/>
        </p:nvGrpSpPr>
        <p:grpSpPr>
          <a:xfrm>
            <a:off x="6278499" y="5619750"/>
            <a:ext cx="2422698" cy="308991"/>
            <a:chOff x="6278499" y="5619750"/>
            <a:chExt cx="2422698" cy="308991"/>
          </a:xfrm>
        </p:grpSpPr>
        <p:sp>
          <p:nvSpPr>
            <p:cNvPr id="33" name="TextBox 33"/>
            <p:cNvSpPr txBox="1"/>
            <p:nvPr/>
          </p:nvSpPr>
          <p:spPr>
            <a:xfrm>
              <a:off x="6278499" y="5619750"/>
              <a:ext cx="24226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答案：良好 中等（穿透）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152650"/>
            <a:ext cx="6860012" cy="391351"/>
            <a:chOff x="895350" y="2152650"/>
            <a:chExt cx="6860012" cy="391351"/>
          </a:xfrm>
        </p:grpSpPr>
        <p:sp>
          <p:nvSpPr>
            <p:cNvPr id="9" name="Ellipse 9"/>
            <p:cNvSpPr/>
            <p:nvPr/>
          </p:nvSpPr>
          <p:spPr>
            <a:xfrm>
              <a:off x="895350" y="2152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196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887" y="2206625"/>
              <a:ext cx="63734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做题四步：圈关键词 → 手算样例 → 想清楚特殊情况 → 再写代码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819400"/>
            <a:ext cx="6917898" cy="391351"/>
            <a:chOff x="895350" y="2819400"/>
            <a:chExt cx="6917898" cy="391351"/>
          </a:xfrm>
        </p:grpSpPr>
        <p:sp>
          <p:nvSpPr>
            <p:cNvPr id="13" name="Ellipse 13"/>
            <p:cNvSpPr/>
            <p:nvPr/>
          </p:nvSpPr>
          <p:spPr>
            <a:xfrm>
              <a:off x="895350" y="28194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28630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887" y="2873375"/>
              <a:ext cx="643136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找最大 / 最小用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打擂台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：想清楚擂主的初值，比较用 &gt; 还是 &gt;=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486150"/>
            <a:ext cx="8226135" cy="391351"/>
            <a:chOff x="895350" y="3486150"/>
            <a:chExt cx="8226135" cy="391351"/>
          </a:xfrm>
        </p:grpSpPr>
        <p:sp>
          <p:nvSpPr>
            <p:cNvPr id="17" name="Ellipse 17"/>
            <p:cNvSpPr/>
            <p:nvPr/>
          </p:nvSpPr>
          <p:spPr>
            <a:xfrm>
              <a:off x="895350" y="34861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5298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887" y="3540125"/>
              <a:ext cx="77395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要买几包：不能整除就多买一包；条件 ? 值1 : 值2 可以替代简单的 if-else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152900"/>
            <a:ext cx="4417197" cy="391351"/>
            <a:chOff x="895350" y="4152900"/>
            <a:chExt cx="4417197" cy="391351"/>
          </a:xfrm>
        </p:grpSpPr>
        <p:sp>
          <p:nvSpPr>
            <p:cNvPr id="21" name="Ellipse 21"/>
            <p:cNvSpPr/>
            <p:nvPr/>
          </p:nvSpPr>
          <p:spPr>
            <a:xfrm>
              <a:off x="895350" y="41529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1965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887" y="4206875"/>
              <a:ext cx="393066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字符变数字减 '0'，数字变字符加 '0'</a:t>
              </a:r>
            </a:p>
          </p:txBody>
        </p:sp>
      </p:grpSp>
      <p:grpSp>
        <p:nvGrpSpPr>
          <p:cNvPr id="28" name="pt5"/>
          <p:cNvGrpSpPr/>
          <p:nvPr/>
        </p:nvGrpSpPr>
        <p:grpSpPr>
          <a:xfrm>
            <a:off x="895350" y="4819650"/>
            <a:ext cx="7764779" cy="391351"/>
            <a:chOff x="895350" y="4819650"/>
            <a:chExt cx="7764779" cy="391351"/>
          </a:xfrm>
        </p:grpSpPr>
        <p:sp>
          <p:nvSpPr>
            <p:cNvPr id="25" name="Ellipse 25"/>
            <p:cNvSpPr/>
            <p:nvPr/>
          </p:nvSpPr>
          <p:spPr>
            <a:xfrm>
              <a:off x="895350" y="4819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4280" y="4863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81887" y="4873625"/>
              <a:ext cx="727824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互斥的情况用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，能同时成立的用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独立的 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；用最长边就先排序</a:t>
              </a:r>
            </a:p>
          </p:txBody>
        </p:sp>
      </p:grpSp>
      <p:grpSp>
        <p:nvGrpSpPr>
          <p:cNvPr id="32" name="note"/>
          <p:cNvGrpSpPr/>
          <p:nvPr/>
        </p:nvGrpSpPr>
        <p:grpSpPr>
          <a:xfrm>
            <a:off x="838200" y="5524500"/>
            <a:ext cx="10515600" cy="552450"/>
            <a:chOff x="838200" y="5524500"/>
            <a:chExt cx="10515600" cy="552450"/>
          </a:xfrm>
        </p:grpSpPr>
        <p:sp>
          <p:nvSpPr>
            <p:cNvPr id="29" name="Rectangle 29"/>
            <p:cNvSpPr/>
            <p:nvPr/>
          </p:nvSpPr>
          <p:spPr>
            <a:xfrm>
              <a:off x="838200" y="55245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9749" y="5695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49349" y="5695950"/>
              <a:ext cx="882838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请把擂台法和问号表达式整理在书本 P43–44，把三角形分类的四步写在 P46 习题 3-8 旁边。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itle"/>
          <p:cNvGrpSpPr/>
          <p:nvPr/>
        </p:nvGrpSpPr>
        <p:grpSpPr>
          <a:xfrm>
            <a:off x="4946142" y="730250"/>
            <a:ext cx="2299716" cy="819150"/>
            <a:chOff x="4946142" y="73025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73025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</a:t>
              </a:r>
            </a:p>
          </p:txBody>
        </p:sp>
      </p:grpSp>
      <p:grpSp>
        <p:nvGrpSpPr>
          <p:cNvPr id="19" name="todo"/>
          <p:cNvGrpSpPr/>
          <p:nvPr/>
        </p:nvGrpSpPr>
        <p:grpSpPr>
          <a:xfrm>
            <a:off x="914400" y="1619250"/>
            <a:ext cx="4953000" cy="4381500"/>
            <a:chOff x="914400" y="1619250"/>
            <a:chExt cx="4953000" cy="43815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381500"/>
            </a:xfrm>
            <a:prstGeom prst="roundRect">
              <a:avLst>
                <a:gd name="adj" fmla="val 4348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90625" y="24669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74165" y="25064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3149" y="2470150"/>
              <a:ext cx="342722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提交 B0035 津津、B0036 买铅笔、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B0038 三角形分类；选做 B0037 ISBN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90625" y="32861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74165" y="332562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3149" y="3289300"/>
              <a:ext cx="3748278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书本习题 3-5 小鱼的航程（P1424）、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3-6 三角函数（P1888）、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3-7 陶陶摘苹果（P1046）；选做 3-9 ABC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90625" y="43910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74165" y="443052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3149" y="4419600"/>
              <a:ext cx="354681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完成《第三章 分支结构综合 模拟卷》</a:t>
              </a:r>
            </a:p>
          </p:txBody>
        </p:sp>
      </p:grpSp>
      <p:grpSp>
        <p:nvGrpSpPr>
          <p:cNvPr id="27" name="next"/>
          <p:cNvGrpSpPr/>
          <p:nvPr/>
        </p:nvGrpSpPr>
        <p:grpSpPr>
          <a:xfrm>
            <a:off x="6324600" y="1619250"/>
            <a:ext cx="4953000" cy="4381500"/>
            <a:chOff x="6324600" y="1619250"/>
            <a:chExt cx="4953000" cy="4381500"/>
          </a:xfrm>
        </p:grpSpPr>
        <p:sp>
          <p:nvSpPr>
            <p:cNvPr id="20" name="Rectangle 20"/>
            <p:cNvSpPr/>
            <p:nvPr/>
          </p:nvSpPr>
          <p:spPr>
            <a:xfrm>
              <a:off x="6324600" y="1619250"/>
              <a:ext cx="4953000" cy="4381500"/>
            </a:xfrm>
            <a:prstGeom prst="roundRect">
              <a:avLst>
                <a:gd name="adj" fmla="val 4348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579870" y="2590800"/>
              <a:ext cx="27776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4 章　while 循环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582537" y="32131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带着问题预习：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582918" y="3556000"/>
              <a:ext cx="3400997" cy="10085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津津那道题，同样的代码写了 7 遍。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如果要统计 365 天，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能不能只写一遍，让电脑自己重复？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59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2026-11-04T13:18:56Z</dcterms:created>
  <dcterms:modified xsi:type="dcterms:W3CDTF">2026-11-04T13:18:56Z</dcterms:modified>
  <cp:category/>
  <cp:contentStatus/>
</cp:coreProperties>
</file>