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presProps" Target="presProps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theme" Target="theme/theme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tableStyles" Target="tableStyles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这一讲继续讨论类的设计。已经会定义对象、安排构造与析构之后，我们还要处理对象之间的区别、共享和协作。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本讲沿着原课件的顺序展开：this指针，对象数组与指针，向函数传递对象，静态成员，友元，对象成员，const，多文件组成，最后看堆栈和嵌套类。前面已经讲过的传值、引用与组合，这里结合对象作简短对照。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类A用x保存一个整数，disp负责显示它。建立a、b两个对象，分别把x设为1和2，再调用同一个disp函数。a和b各自保存一份x，成员函数的代码可以共同使用。调用disp时，程序还需要知道这次操作的是哪一个对象。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a.disp()显示a中的x，得到a: x=1。b.disp()显示b中的x，得到b: x=2。成员函数需要一个指向当前调用对象的指针，C++把它称为this。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a.disp()显示a中的x，得到a: x=1。b.disp()显示b中的x，得到b: x=2。成员函数需要一个指向当前调用对象的指针，C++把它称为this。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在A的disp函数中，this的类型是A*。它指向当前调用disp的A对象，因此this-&gt;x就读取这个对象自己的x。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Box的非静态成员函数中，height、width、length都属于当前对象。下面两种写法计算的是同一个对象的体积。this是当前对象的指针；*this表示当前对象本身。因此this-&gt;height与(*this).height表示同一个成员。这是两种可替换的定义，不能同时写进同一个程序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给disp增加一项输出：同时显示this和当前对象的x。让a、b、c依次调用，观察地址与对象的对应关系。disp同时读取this和this-&gt;x。三个对象分别保存1、2、3，调用者换了，this所指的对象也跟着改变。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三次输出分别对应a、b、c的地址，以及x的值1、2、3。原例中的十六进制地址只属于那一次运行，不能把具体地址当成固定答案。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Sample保存一对整数。copy接收另一个Sample对象，把它的坐标复制给当前对象；如果来源就是自己，就直接返回。Sample用x、y保存一对整数。构造函数分别接收i、j，缺省值都是0；后面再为它提供复制与显示操作。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调用p1.copy(p2)时，this指向p1，xy引用p2。赋值后p1得到5、6，输出5,6；p2仍保存原来的坐标。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Circle的构造函数接收半径radius，数据成员也叫radius。赋值语句要说明：左边写入对象的半径，右边读取传入的参数。this-&gt;radius明确指数据成员；单独的radius在这里指同名形参。若写成radius = radius，只会把参数赋回参数，成员没有按要求设好。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c用半径1建立，get_area读取c的半径，按原例采用3.14计算，得到3.14。也可以给形参另取名字来避免同名。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this由语言提供，不能重新赋成另一个地址。使用它时，不需要自己声明或初始化this。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个类有若干个对象时，可以用对象数组依次保存。数组中的每个元素都是对象，各自保存数据，并且可以调用该类的成员函数。ob[0]选中第0个对象，点号后面再写它的成员。每个对象各自保存数据；成员函数的代码不需要为每个元素再复制一份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ob[0]选中第0个对象，点号后面再写它的成员。每个对象各自保存数据；成员函数的代码不需要为每个元素再复制一份。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建立exam对象数组ob。把第i个对象的x设为i，再按下标从小到大的顺序读取并显示，检查每个对象是否保存了自己的数据。exam用set_x设置当前对象的x，用get_x读取它。数组元素也是exam对象，调用规则与单个对象相同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第一次循环设置ob[0]到ob[3]，第二次循环读取同一批对象。依次输出0 1 2 3，不能只给一个元素赋值就读取其余元素。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初始化列表是在建立数组元素时安排初值，不是数组建立之后再逐个赋值。两种操作要分清。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exam同时提供两个构造函数：无实参时把x设为123，传入整数时把x设为这个整数。接下来用4种数组定义作比较。exam(int n)能用传入整数建立exam对象。初始化列表中写出整数的元素采用传入值，其余元素调用无参数构造exam()。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ob1与ob3为4个元素都提供了实参。ob2与ob4只提供前两个元素的实参，后两个元素会先取得默认值123。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ob4[2]和ob4[3]在数组建立后又被赋值为77、88。因此它们最终显示的值与刚构造完成时不同。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只写前两个初值，并不表示数组只有两个元素。数组仍有4个对象，后两个也必须完成构造。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建立3行2列的example对象数组。每个对象保存x、y两个整数，按行读取各对象的坐标，并观察数组结束时的析构。op[i][j]选中一个example对象。它里面还有自己的x和y；行列下标与对象中的坐标值不是同一回事。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每次循环读取第i行的两列，依次显示1 2、3 4、5 6、7 8、9 10、11 12。离开main时，6个数组元素按构造完成的相反顺序析构，各输出一次提示。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每次循环读取第i行的两列，依次显示1 2、3 4、5 6、7 8、9 10、11 12。离开main时，6个数组元素按构造完成的相反顺序析构，各输出一次提示。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数组有6个对象，每个对象有两个整数成员。op[2][1]是第2行第1列的对象，保存x=11、y=12。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对象在内存中占有空间，可以通过对象名使用，也可以把它的地址交给对象指针。指针必须先指向有效对象，才能用箭头访问成员。Date*说明p保存Date对象的地址，&amp;date1取地址，-&gt;访问所指对象的成员。这里假定Date已提供相应的公有setdate接口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Date*说明p保存Date对象的地址，&amp;date1取地址，-&gt;访问所指对象的成员。这里假定Date已提供相应的公有setdate接口。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把ob的x设为2，分别通过ob和指向它的p显示x。两次访问是否指向同一份数据，可以直接从输出判断。set_a给当前exe对象的x赋值。show_a只读取这个对象保存的整数。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p = &amp;ob让p指向ob，没有再创建一个exe对象。ob.show_a()与p-&gt;show_a()都显示2。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对象数组中的元素依次排列。p先指向ob[0]，p加1后指向ob[1]，移动的单位是一个exe对象。数组名ob在这里转换成首元素指针。两次输出分别为10和20；指针移动并不会修改对象中的x。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数组名ob在这里转换成首元素指针。两次输出分别为10和20；指针移动并不会修改对象中的x。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4个example对象依次保存(1,2)、(3,4)、(5,6)、(7,8)。让指针从最后一个元素开始，按相反顺序显示这些坐标。仍然通过get_x、get_y读取成员，只改变访问数组元素的先后顺序。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先显示当前元素，再移到前一个元素。最后一次显示op[0]后不再减1，避免形成数组起点之前的无效指针。输出依次为7 8、5 6、3 4、1 2。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先显示当前元素，再移到前一个元素。最后一次显示op[0]后不再减1，避免形成数组起点之前的无效指针。输出依次为7 8、5 6、3 4、1 2。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p指向的下标依次是3、2、1、0。四次读取覆盖所有元素，最后保留在op[0]即可。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对象指针选择一个对象；成员指针记录某个类中的成员。使用成员指针时，还要提供对象，才能确定读写哪一份成员。int A::*表示指向A的int数据成员。.*与-&gt;*把对象和成员选择组合起来。成员指针仍遵守访问权限；本讲的类外代码使用公有成员。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A的公有数据成员z由构造函数设为5。分别用对象、对象指针和数据成员指针读取，检查三种写法的对应关系。pc1指向对象ob，pc2选择A中的成员z。pc2本身不指定某个对象，所以还需要与ob或pc1结合使用。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ob.*pc2、pc1-&gt;*pc2、ob.z都读取ob的z，三次输出都是5。A::*与A*的含义不同。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要保存的是成员函数，就要在指针类型中写出返回类型和参数表。调用时先把对象与成员函数指针结合，再加括号传入实参。外层括号不能随意省略。pc_getx选择getx，op或pc1确定这次读取哪个Coord对象；取成员函数地址时写&amp;Coord::getx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Coord对象op保存(5,6)。让对象名、对象指针和成员函数指针都调用getx，比较返回值。getx返回当前对象的x。成员函数指针的类型还包含所属类Coord，这一点与普通函数指针不同。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4种调用都选择op和getx，所以都返回5。改变调用写法，不会改变要访问的对象或函数。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下面都让i从10开始，再在函数中求平方。只观察普通整数成员i，结果就容易比较。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aClass用i保存整数。sqr按值接收一个对象，把形参中的i改成平方，再回到main查看obj的i。aClass把整数i放在private区域。set修改它，get读取它；sqr需要通过这两个公有函数操作传入的对象。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函数内的ob.get()得到100，main中的obj.get()仍得到10。对于含有原始指针的类，还要另看指针是否指向共享的数据。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沿用aClass。这次让形参接收对象地址，通过箭头设置i，再回到main检查同一个obj。sqr(&amp;obj)传入obj的地址。指针形参本身按值接收地址，通过它修改的却是obj，所以函数内外都得到100。调用时需要提供有效对象地址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sqr(&amp;obj)传入obj的地址。指针形参本身按值接收地址，通过它修改的却是obj，所以函数内外都得到100。调用时需要提供有效对象地址。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形参改为aClass&amp;。调用仍写sqr(obj)，在函数内用点号访问，引用绑定的是main中的obj。ob是obj的引用，没有另建一个aClass副本。函数把i从10改为100，返回后obj保留这个值；只需读对象时，后面再用const引用限制修改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ob是obj的引用，没有另建一个aClass副本。函数把i从10改为100，返回后obj保留这个值；只需读对象时，后面再用const引用限制修改。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本节用静态数据成员保存同一份统计数据，再用静态成员函数提供统一的查询操作。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先把count、sum、ave写成普通成员。为单独观察数据是否共享，这里把每个对象的这3项统计先设为0。name、stu_no、score属于一个学生。count、sum、ave若也写成普通成员，就同样在每个对象中各有一份。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这里补上0初值，是为了让后面的累加有确定的起点。即使初值正确，分开的统计数据仍不能自动合成全班统计。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这些函数操作当前Student对象的成员。建立stu1只增加stu1的count与sum，建立stu2又增加另一份数据；问题出在统计数据并没有共享。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show_count_sum_ave读取的是调用对象中的统计成员。它没有查看另一个Student对象的数据。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stu1显示count=1、sum=90、ave=90；stu2显示count=1、sum=85、ave=85。需要让它们共同操作同一份统计数据。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成员声明前加上static，就把它声明为静态数据成员。对本讲的这些成员，无论建立多少个Student对象，count、sum、ave都各有一份，由所有对象共享。类外定义要写Student::，不再写static，也不写public或private。这里采用传统的类内声明、类外定义方式；定义不必等到某个对象建立时才进行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保留每个学生各自的姓名、学号和成绩，只把全班共用的3项统计量声明为static。普通成员描述当前学生，静态成员描述这一批Student对象的共同统计。static不会取消访问控制，private的统计量仍由本类函数维护。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普通成员描述当前学生，静态成员描述这一批Student对象的共同统计。static不会取消访问控制，private的统计量仍由本类函数维护。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创建一个学生就增加人数和总成绩；析构一个学生就减去它的贡献。人数变化后也更新平均分，人数为0时把ave设为0，避免除以0。本例只演示创建与析构，没有复制Student对象。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show读取当前学生的信息。show_count_sum_ave此时仍是普通成员函数，但它读取的3项统计数据已经属于整个类。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stu1建立后统计为1人、总分90、平均90。stu2建立后，共同统计变为2人、总分175、平均87.5。此时通过任一对象查询，读到的都是同一份统计。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stu1建立后统计为1人、总分90、平均90。stu2建立后，共同统计变为2人、总分175、平均87.5。此时通过任一对象查询，读到的都是同一份统计。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静态成员把共用数据放在类的范围内，可以减少无关全局变量。类外普通代码不能直接访问private静态成员。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myclass把i声明为公有静态成员。先通过类名把i改为200，再通过ob1改为300，观察ob2读到什么。myclass::i直接选中类的静态成员，ob1.i也选中同一个i。两个对象没有各自独立的i。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第一行显示200 200，第二行显示300 300。把访问写成ob1.i，不会使它变成普通数据成员。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静态数据成员可以减少无关全局变量，同时把共享数据放在所属类的范围内。private静态成员不能被类外普通函数直接访问，也不能通过对象名绕过这个限制。count属于Student类，但仍是private成员。数据是否共享与谁有权访问，是两个独立的设计问题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每次创建Student对象，让count加1。</a:t>
            </a:r>
          </a:p>
          <a:p>
            <a:r>
              <a:rPr lang="zh-CN" dirty="0"/>
              <a:t>再把当时的count保存为该对象的StudentNo，用它对照普通成员与静态成员。StudentNo在每个对象中各有一份，一旦赋好学号就保持这个值。count是共用的创建计数；本例没有在析构中减1，不能把它当成任意时刻的存活人数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StudentNo在每个对象中各有一份，一旦赋好学号就保持这个值。count是共用的创建计数；本例没有在析构中减1，不能把它当成任意时刻的存活人数。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增加一个对象后，前面对象的StudentNo不会变化；再次调用它们的print，count却会显示新的共同计数。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增加一个对象后，前面对象的StudentNo不会变化；再次调用它们的print，count却会显示新的共同计数。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第4轮中，Student1显示Student1 count=4，Student4显示Student4 count=4。前一项来自各自对象，后一项来自共享数据。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统计人数与总成绩时，并不需要先选择某一个学生。把查询函数声明为static，就可以直接通过Student类名调用它。静态成员函数没有this，可以直接读写本类的静态成员。若要访问某个学生的score，必须另外取得那个对象，再通过对象访问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公有静态成员函数才可以由类外普通代码这样调用。静态函数本身仍有访问本类private成员的权限。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Student仍保存姓名、学号和成绩。把show_count_sum声明为static，让查询与某个具体学生脱开。score必须属于某个学生；count与sum由这个类的对象共同维护。静态查询函数只使用后两项数据。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每个对象管理自己的两块字符数组，同时把自己的成绩加入或移出共同统计。这里的sum与count始终只有一份。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show_count_sum的定义前不再加static。它没有使用name、stu_no或score，因为这些普通成员需要先确定具体对象。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第一次查询得到count=1、sum=90；第二次得到count=2、sum=175。两种调用方式都没有给静态函数传入this。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第一次查询得到count=1、sum=90；第二次得到count=2、sum=175。两种调用方式都没有给静态函数传入this。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函数在类内定义时也可以写成内联形式；在类外定义时不重复写static。private静态函数同样不能被类外普通代码直接调用。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建立small_cat对象时，分别保存体重，并增加总重量与数量。display接收一只猫的引用，total_disp显示共同统计。weight属于某个small_cat对象。display通过参数w读取w.weight，虽然它是静态函数，仍是本类的成员函数，可以访问本类private成员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total_disp直接使用total_weight与total_number。这个例子只累计创建时加入的数量和重量，没有设计对象移出统计的操作。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total_disp直接使用total_weight与total_number。这个例子只累计创建时加入的数量和重量，没有设计对象移出统计的操作。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三次display依次显示0.9、0.8、0.7千克。total_disp显示数量3、总重量2.4千克。每次传入的引用决定显示哪一只猫。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三次display依次显示0.9、0.8、0.7千克。total_disp显示数量3、总重量2.4千克。每次传入的引用决定显示哪一只猫。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静态数据成员不需要与某一个对象配对，取它的地址后，可以交给普通int指针。i由类共同保存，因此&amp;myclass::i的类型是int*。它与前面指向非静态数据成员的int A::*不同。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4个对象依次把i加到4。count始终指向同一份静态数据，*count最后读到4。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静态成员函数没有this，不必再绑定一个对象。它的地址可以交给签名匹配的普通函数指针。get的类型是普通函数指针int (*)()，不包含myclass::*。geti通过本类权限读取private静态成员i。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建立3个对象后i为3，(*get)()调用geti并返回3。静态与非静态成员函数的指针类型不能混用。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Point的普通构造和拷贝构造都增加count，析构减少count。把它声明为公有静态成员，便可通过普通指针查询当前数量。普通构造与拷贝构造都建立新的Point，所以都增加count。getX、getY后的const说明查询不修改当前对象，后面的const小节会详细对照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count只定义一份，并在对象结束时减去1。本例与只记录累计创建数的例3.17不同。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建立a后，坐标为4、5，数量为1。用a复制建立b后，b也保存4、5，但对象数量变为2；离开main时两者分别析构。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保留Point的创建与析构计数，把count改成私有，并用公有静态函数showCount提供查询。私有count由Point的成员函数访问。外部代码不再直接取count地址，而是取得公有静态函数showCount的地址。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showCount不依赖某一个Point对象。它没有this，可以通过普通的void (*)()函数指针调用。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funcPtr()两次都调用Point::showCount。a建立后显示1，b复制建立后显示2；调用时没有把a或b作为隐含对象传入。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友元包括友元函数和友元类。授权由保存数据的类作出，private成员并没有因此变成所有代码都能访问的public成员。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普通友元函数不是当前类的成员，没有当前类的this。它通常通过参数取得对象，再读写这个对象中的成员。friend声明写在授予权限的类中。普通友元函数也可以在类内定义；是否写friend与函数是否属于该类，要分开判断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Rectangle把width、height放在private区域。希望外部函数duplicate读取来源矩形的长宽，把它们分别乘2，建立并返回新的矩形。duplicate不属于Rectangle，但friend声明允许它读取param的私有成员，也允许它给结果对象的私有成员赋值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bar保存2、3，res取得4、6，最后foo的面积是24。res和foo在读取成员前都已经获得了有效值；不能在空的默认构造之后就直接读取未设好的长宽。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bar保存2、3，res取得4、6，最后foo的面积是24。res和foo在读取成员前都已经获得了有效值；不能在空的默认构造之后就直接读取未设好的长宽。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Time把时、分、秒设为私有。让独立的display函数通过参数接收Time对象，并显示它保存的时间。Time中的friend声明授予display访问权限。display仍是普通函数，定义时不写Time::display。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display(t1)把t绑定到t1。函数通过t.hour、t.minute、t.sec读取成员，输出10:13:56；调用没有写成t1.display()。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girl把姓名和年龄作为私有成员，由disp接收对象引用并显示。姓名保存在动态字符数组中，对象结束时释放。disp由girl授予访问权限，但仍需从参数x确定具体对象。name申请了字符数组，析构使用delete[]与它配对。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e保存Chen Xingwei和18，disp(e)显示这两项数据。函数直接读取x.name、x.age，不需要把这些成员改为public。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友元补充了类之间、类与普通函数之间的协作方式。是否授权，应由具体任务决定；不需要访问内部数据的函数，可以继续使用公有接口。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prdata需要同时显示girl与boy的姓名、年龄。两个类分别声明它为友元，函数才能读取双方的私有成员。class boy;先引入类名，供函数原型使用。girl中的friend只授予访问girl的权限，不能替boy作出授权。本例姓名长度都适合25个字符的位置。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class boy;先引入类名，供函数原型使用。girl中的friend只授予访问girl的权限，不能替boy作出授权。本例姓名长度都适合25个字符的位置。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boy也声明同一签名的prdata为友元。两个声明指向同一个外部函数，不是两个不同的成员函数。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plg与plb是按值形参。本例的姓名使用对象内的字符数组，复制对象会复制数组内容；函数只能在双方授权的范围内访问成员。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每次调用先显示对应girl对象，再显示对应boy对象。3组分别为Zhang Hao/Chen Lin、Li Ying/Wang Hua、Wan Hong/Bai Xiu，年龄来自各自对象。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ime::display要同时显示自己的时间和Date对象的日期。它本来就是Time的成员，只需让Date再授予它访问Date私有成员的权限。先前向声明Date，再声明Time及其display成员。这样Date随后才能明确指出要授权的是Time::display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friend void Time::display(Date&amp;)只授权这个成员函数。Time的其他成员函数不会自动得到同样的Date访问权限。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hour、minute、sec来自调用者t1；d.month、d.day、d.year来自参数所引用的d1。输出日期12/25/2004，再输出时间10:13:56。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hour、minute、sec来自调用者t1；d.month、d.day、d.year来自参数所引用的d1。输出日期12/25/2004，再输出时间10:13:56。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Time::display中的this指向Time对象，Date对象通过参数d提供。定义这类友元前，要先让授予权限的类看见Time及display的声明。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boy::disp显示自己的姓名、年龄，还要显示参数girl对象的信息。先声明boy和disp，再由girl授予这个函数访问权限。boy先用class girl;声明参数中要用到的类名。disp是boy的普通成员函数，后面仍用boy::disp定义；姓名数组的释放要用delete[]。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boy先用class girl;声明参数中要用到的类名。disp是boy的普通成员函数，后面仍用boy::disp定义；姓名数组的释放要用delete[]。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girl的friend声明只指定boy::disp。这个函数通过参数x读取girl对象的私有成员，不会让boy的所有函数都取得权限。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调用b.disp(e)时，name与age属于b，x.name与x.age属于e。输出Chen Hao、25和Zhang Wei、18；同一个函数里，两组数据的来源要分清。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如果Y中的多个成员函数都确实需要访问X的内部数据，X可以把整个Y声明为友元类。此后Y的成员函数都具有相应的访问权限。friend class Y写在X中，表示X向Y授权。Y不会因此自动包含一个X对象，访问具体数据时仍要有对应的X对象。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只给确实需要内部访问的函数或类授权。友元扩大了可以读写私有数据的代码范围，修改数据表示时，也要一起检查这些协作代码。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Square把side设为私有。Rectangle::convert要用这个边长设置自己的长和宽，Square把Rectangle声明为友元类。Rectangle先声明convert的参数类型Square，Square随后完成定义并授权。先后顺序同时满足类名引用与成员访问的需要。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friend class Rectangle授予Rectangle的成员函数访问Square的权限，方向是Square向Rectangle。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convert读取参数a的side，把rect的width与height都设为4，再调用area得到16。rect在调用area之前，已经通过convert安排好长宽。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沿用boy与girl的姓名、年龄例子。这次girl向整个boy类授权，再用同样的b.disp(e)观察访问方式。boy仍然声明disp(girl&amp;)并管理自己的姓名数组。改变的是girl给出的授权范围，调用方法不需要因此变化。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boy仍然声明disp(girl&amp;)并管理自己的姓名数组。改变的是girl给出的授权范围，调用方法不需要因此变化。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friend class boy让boy的成员函数都能访问girl。与例3.24只写friend void boy::disp(girl&amp;)相比，这里的授权范围更大。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输出仍是Chen Hao、25和Zhang Wei、18。输出相同不表示设计完全相同：前例只授予disp权限，本例授予boy整个类的成员函数。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判断时看friend声明实际写在哪个类中、声明了谁。不能用生活中朋友关系的想象，代替程序里明确写出的授权。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个学生除了姓名和学号，还可以有一份由多科成绩组成的Score。把Score对象作为Student的数据成员，就能把相关的一组数据与操作组合起来。a是B对象中的一个A对象。这里定义的是对象成员，不是在B里重新定义类A；这部分与前一讲的类组合对应。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建立B时，它里面的A成员也必须建立好。构造函数的成员初始化表用来为各个对象成员提供构造实参。对象成员实际按照它们在类中的声明顺序初始化，之后才执行整体的构造函数体。没有列出的对象成员需要有可用的默认初始化方式。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对象成员实际按照它们在类中的声明顺序初始化，之后才执行整体的构造函数体。没有列出的对象成员需要有可用的默认初始化方式。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A的构造函数需要一个整数和一个浮点数。设计B时，要把这两个实参继续交给内部的A对象，并为自己的z安排初值。A只负责自己的x、y。B包含A之后，可以继续调用a.show()，不必把A的显示代码重新写一遍。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a(x1,y1)先用11、22构造A成员a，随后函数体把z设为33。最终显示x=11、y=22、z=33。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调用者已经有一个A对象，可以让B的构造函数接收它，再用它初始化内部成员a。下面替换前一页B的构造函数。a(a1)是用来源对象建立B内部的新A成员，不是让两个对象共用同一份普通整数、浮点数成员。本例仍显示11、22、33。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tudent要保存姓名、学号和3科成绩。把计算机、英语、数学成绩放进Score，由Score负责构造、修改和显示，Student再组合它。Score管理同一份成绩记录。Student中保存一个Score对象，就同时拥有这3项数据与相应的操作。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无实参时3科成绩都为0，modify同时更新3项，show读取当前保存的成绩。后面由Student调用这些已有接口。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姓名与学号仍由Student保存，score1的类型是Score。Student的构造函数需要把3个成绩参数传给score1。score1是Student内部的Score对象。它按成员规则自动构造与析构，不用对它执行new或delete。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score1是Student内部的Score对象。它按成员规则自动构造与析构，不用对它执行new或delete。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score1先用s1、s2、s3完成构造，再执行Student构造函数体中的字符数组申请。析构函数释放两块动态数组，score1随后按成员规则自动析构。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Student处理姓名、学号，并把成绩修改交给score1.modify。显示时也调用score1.show，两个类各自处理自己的数据。本例传入的都是独立字符串实参。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Student处理姓名、学号，并把成绩修改交给score1.modify。显示时也调用score1.show，两个类各自处理自己的数据。本例传入的都是独立字符串实参。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修改的是同一个stu1对象。姓名与学号换成Zhanghao、990202，内部score1保存的3科成绩也相应改为95、85、75。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修改的是同一个stu1对象。姓名与学号换成Zhanghao、990202，内部score1保存的3科成绩也相应改为95、85、75。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有些对象建立好以后，只希望查询，不希望再改动它的普通数据成员。把对象声明为const，可以让编译器检查这项限制。常对象也要完成初始化。构造完成后，不能通过常对象修改普通的非mutable数据成员；它只能调用适用于const对象的成员函数。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编译器根据函数声明判断能否调用，不会仅凭函数名或阅读函数体来猜它是否修改数据。mutable成员是专门允许变化的例外，后面用程序对照。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只有某个成员在对象建立后不该改变，可以把这个成员声明为const。初始化与函数体内赋值发生在不同阶段。本例用成员初始化表给hour初值，之后不能再给hour赋值。现代C++也允许合适的类内默认成员初值；这里沿用原课件的初始化表写法。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how_Time只是显示时间。把const写在参数表之后，表示它通过当前对象进行操作时，不修改普通的非mutable成员。const是这类成员函数类型的一部分，声明与定义必须一致。调用仍写t.show_Time()，不用在调用处再补const。</a:t>
            </a: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add只需读取两个整数，不应通过形参修改它们。常引用可以引用传入的数据，同时限制通过这个引用赋值。i、j分别引用a、b，返回它们的和，输出20+30=50。这里用整数演示语法；避免复制的好处，通常在对象较大时更有意义。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i、j分别引用a、b，返回它们的和，输出20+30=50。这里用整数演示语法；避免复制的好处，通常在对象较大时更有意义。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ime把hour声明为mutable，把minute保留为普通成员。让set_Hour成为const成员函数，观察常对象允许修改哪一项。mutable允许这个成员在常对象中也发生变化。这里用hour演示规则；实际设计时，应当只给确实不改变对象逻辑含义的辅助数据使用这种例外。</a:t>
            </a: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t1显示8:8。t2可以调用set_Hour，因为函数为const，hour又是mutable；minute保持默认值0，所以t2显示8:0。不能把上面的错误调用也当作正常执行步骤。</a:t>
            </a: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const对象并不会把静态数据或原始指针指向的外部数据也一并冻结。讨论限制时，要说清楚受保护的是对象本身，还是某个访问途径。</a:t>
            </a: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const Time*限制通过指针修改目标对象，指针本身仍可以改为指向另一个有效对象。它与Time* const限制的位置不同。指针需要先取得有效对象地址，再讨论读取和修改权限。前面的const修饰所指类型，不是把pt这个指针变量固定下来。</a:t>
            </a: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一个只读访问途径可以指向普通变量，也可以指向常变量；从这个途径都不能修改目标。pa指向b之后，b并没有变成常变量。限制的是通过pa修改b；程序仍可以通过变量名b修改它。</a:t>
            </a: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只需读取对象时，可以接收const Time*。若对象在整个使用期间都不应被修改，还可以把对象本身声明为const。</a:t>
            </a:r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以上假定Time有可用的默认构造函数。g只取得只读访问途径，因此两种对象地址都能接收；f允许修改目标，不能接收常对象地址。</a:t>
            </a: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如果函数只需读取对象，const Time&amp;既可以引用原对象，又能限制通过这个引用修改普通成员。可以沿用引用传递的调用写法。fun1通过普通引用可以修改原对象。fun2的形参带const，只能读取这里的普通成员；它没有为了查询再复制一份Time。</a:t>
            </a: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fun1先把t1.hour改为18，fun2随后读取并显示18。常引用限制fun2的访问途径，不会撤销其他代码已经完成的修改。</a:t>
            </a:r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ample有公有成员m、私有成员n，以及修改和显示函数。先看普通对象，再把对象声明改成const作比较。普通对象a最后显示m=30、n=40。如果把a改为const，setvalue、对a.m赋值、调用非const的disply都会不符合规则。若要支持常对象查询，应把disply声明和定义为const。</a:t>
            </a: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普通对象a最后显示m=30、n=40。如果把a改为const，setvalue、对a.m赋值、调用非const的disply都会不符合规则。若要支持常对象查询，应把disply声明和定义为const。</a:t>
            </a: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本例使用成员初始化表。实际初始化顺序仍按成员声明顺序，列表最好按同样的顺序书写，便于核对。</a:t>
            </a: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Date用3个const整数保存日期，让r只读地引用本对象的year。构造完成后显示r与完整日期。r声明在前，所以先绑定year；这里的绑定不读取尚未初始化的year值。随后year、month、day分别取得实参。</a:t>
            </a: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构造全部完成后，r读取year，输出r=1998和1998.4.28。不能在普通函数中重新给这些const数据成员赋值。</a:t>
            </a: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参数表相同的showDate，可以分别提供普通版本和const版本。调用对象是否为const，会影响选择哪个版本。const版本在类外定义时也要保留const。常对象只能调用这里的const版本；普通对象在这两个版本都可用时优先选择普通版本。</a:t>
            </a: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两个版本都显示日期，用不同的输出标题说明实际调用了哪一个。两个版本的函数名与参数表相同，成员函数后的const不同。要支持常对象，必须声明并实现相应的const版本。</a:t>
            </a: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普通版本显示ShowDate1，const版本显示ShowDate2。两个函数都读取当前调用对象保存的日期。</a:t>
            </a: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date1是普通对象，输出ShowDate1与1998.4.28。date2是常对象，输出ShowDate2与2002.11.14。</a:t>
            </a: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date1是普通对象，输出ShowDate1与1998.4.28。date2是常对象，输出ShowDate2与2002.11.14。</a:t>
            </a:r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定义常指针时要给出地址。读声明时，分清const修饰对象、成员函数，还是指针本身。</a:t>
            </a:r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头文件说明类有哪些成员和怎样调用。student.cpp实现这些函数，studentmain.cpp负责创建和使用对象；实现文件都要参与工程的编译和链接。</a:t>
            </a:r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仍使用姓名、学号和成绩例子。把类声明写在student.h，并用头文件保护避免重复包含造成重复定义。头文件保留使用类所需的声明。#ifndef、#define、#endif组成保护，作用是让同一个翻译单元中只保留一份这段声明。</a:t>
            </a:r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student.cpp先包含student.h，才能按同一份类声明定义成员函数。标准库头文件在实际用到字符串处理和输出的位置包含。</a:t>
            </a:r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modify只修改当前学生的成绩。实现移到另一个文件以后，成员函数的作用和调用方式都没有改变。</a:t>
            </a:r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两次显示的姓名和学号相同，成绩从90变为88。包含头文件不等于自动把student.cpp加入工程，两个.cpp文件都要参与构建。</a:t>
            </a:r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两次显示的姓名和学号相同，成绩从90变为88。包含头文件不等于自动把student.cpp加入工程，两个.cpp文件都要参与构建。</a:t>
            </a:r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例如依次压入10和20，下一次弹出20，10仍留在栈中。菜单还要能显示内容、退出，并处理栈满和栈空。</a:t>
            </a:r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tck有10个整数位置，tos保存下一个可写位置，也等于当前元素个数。有数据时，最后一个有效元素的下标为tos-1。tos为0表示空栈，tos为SIZE表示已满。empty用于让菜单先判断是否能够弹出，避免把空栈返回的0误报成真实数据。</a:t>
            </a:r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tos为0表示空栈，tos为SIZE表示已满。empty用于让菜单先判断是否能够弹出，避免把空栈返回的0误报成真实数据。</a:t>
            </a:r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tos指向下一个可写位置，所以先写stck[tos]，再把tos加1。已满时直接返回，不能写stck[SIZE]。</a:t>
            </a:r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tos原来指向有效数据之后的位置，减1才得到栈顶下标。数组中的旧值可以暂时留着，tos已经把它排除在有效内容之外。空栈时返回0沿用原例，调用者要先判空。</a:t>
            </a:r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判断数据是否仍在栈中，要看它是否位于0到tos-1之间。不能只看那个数组格子里还留着什么数。</a:t>
            </a:r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从tos-1开始，只读取有效元素。显示过程没有修改tos，因此显示以后，栈中的内容与先后顺序都不变。</a:t>
            </a:r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ss是整个菜单操作的同一个堆栈对象。循环应当写在main内部，不是在每次操作时重新建立一个空栈。</a:t>
            </a:r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命令转为大写后，输入i和I都走压入分支。先读整数x，再交给ss.push检查容量与保存；读取失败时结束输入，避免一直处理无效数据。</a:t>
            </a:r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弹出前先用empty判空。只有确实取出元素，才把返回值保存到x并显示Pop；break结束这次switch分支，循环还会继续等待命令。</a:t>
            </a:r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S调用ShowStack显示已有内容，Q用return 0结束main。其他字符进入default分支，提示输入有误，再由while等待下一个命令。这里补齐switch、while与main的花括号。</a:t>
            </a:r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对象成员是在类里保存一个对象；嵌套类则是在类里定义另一个类型。这样可以把相关的类名放在外围类的作用域内，并控制外部是否能使用这个名字。定义Inner不会自动让每个Outer对象含有一个Inner对象。只有再声明Inner类型的数据成员时，才会形成相应的对象成员。</a:t>
            </a:r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作用域告诉编译器从哪里找名字，访问权限决定代码能否使用它。名字需要限定，与成员是否允许访问，是两个问题。</a:t>
            </a:r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嵌套类具有访问外围类成员的权限；不过，Inner对象并不自动绑定一个Outer对象。访问外围类的普通数据成员时，要明确取得那个对象。Inner::set通过参数obj修改Outer的私有x，这种访问符合现行C++规则。Outer不会因此反向获得访问Inner私有成员的特殊权限；Inner中的友元也不会自动获得外围类的权限。</a:t>
            </a:r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Inner内容较长，可以先在Outer中声明名字，再在外围类外给出完整定义。成员函数也可以继续放在类外实现。Outer::Inner说明这个类型属于Outer的作用域，Outer::Inner::show继续说明函数属于Inner。这里只移动定义的位置，没有改变类之间的归属。</a:t>
            </a:r>
          </a:p>
        </p:txBody>
      </p:sp>
    </p:spTree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设计一个类时，逐项检查：数据属于哪个对象，哪些数据需要共享，操作由谁执行，访问权限是否合适，以及对象建立和结束时怎样处理自己的成员。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857250" y="2286000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9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C++ 面向对象程序设计</a:t>
            </a:r>
          </a:p>
        </p:txBody>
      </p:sp>
      <p:sp>
        <p:nvSpPr>
          <p:cNvPr id="6" name="Freeform 6"/>
          <p:cNvSpPr/>
          <p:nvPr/>
        </p:nvSpPr>
        <p:spPr>
          <a:xfrm>
            <a:off x="3238500" y="3333750"/>
            <a:ext cx="5715000" cy="9525"/>
          </a:xfrm>
          <a:custGeom>
            <a:avLst/>
            <a:gdLst/>
            <a:ahLst/>
            <a:cxnLst/>
            <a:rect l="l" t="t" r="r" b="b"/>
            <a:pathLst>
              <a:path w="5715000" h="9525">
                <a:moveTo>
                  <a:pt x="0" y="0"/>
                </a:moveTo>
                <a:lnTo>
                  <a:pt x="57150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1238250" y="3810000"/>
            <a:ext cx="9715500" cy="857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45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类的设计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381125" y="1524000"/>
            <a:ext cx="9429750" cy="447675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2000250" y="1885950"/>
            <a:ext cx="8191500" cy="6143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2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类的设计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952625" y="2647950"/>
            <a:ext cx="8382000" cy="1162050"/>
            <a:chOff x="1952625" y="2647950"/>
            <a:chExt cx="8382000" cy="1162050"/>
          </a:xfrm>
        </p:grpSpPr>
        <p:sp>
          <p:nvSpPr>
            <p:cNvPr id="7" name="Freeform 7"/>
            <p:cNvSpPr/>
            <p:nvPr/>
          </p:nvSpPr>
          <p:spPr>
            <a:xfrm>
              <a:off x="1952625" y="2647950"/>
              <a:ext cx="8382000" cy="1162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同一个成员函数怎样找到正在调用它的对象？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多个对象怎样组织、传递和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共享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数据？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哪些代码可以访问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成员，哪些操作又应该受到const的限制？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952750" y="3857625"/>
            <a:ext cx="7620000" cy="1957387"/>
            <a:chOff x="2952750" y="3857625"/>
            <a:chExt cx="7620000" cy="1957387"/>
          </a:xfrm>
        </p:grpSpPr>
        <p:sp>
          <p:nvSpPr>
            <p:cNvPr id="10" name="Freeform 10"/>
            <p:cNvSpPr/>
            <p:nvPr/>
          </p:nvSpPr>
          <p:spPr>
            <a:xfrm>
              <a:off x="2952750" y="3857625"/>
              <a:ext cx="7620000" cy="4429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32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this与对象的使用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952750" y="4362450"/>
              <a:ext cx="7620000" cy="4429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32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静态成员与友元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2952750" y="4867275"/>
              <a:ext cx="7620000" cy="4429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32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对象成员与const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2952750" y="5372100"/>
              <a:ext cx="7620000" cy="4429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32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多文件、堆栈与嵌套类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　同一个disp函数，显示谁的x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类A用x保存一个整数，disp负责显示它。建立a、b两个对象，分别把x设为1和2，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再调用同一个disp函数。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x1) { x = x1;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disp()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"x=" &lt;&lt; x &lt;&lt; endl;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2105025"/>
            <a:chOff x="7715250" y="3255169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a和b各自保存一份x，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成员函数的代码可以共同使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用。调用disp时，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程序还需要知道这次操作的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是哪一个对象。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　由调用对象确定显示结果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 a(1), b(2);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"a: "; a.disp();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"b: "; b.disp();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a.disp()显示a中的x，得到a: x=1。b.disp()显示b中的x，得到b: x=2。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成员函数需要一个指向当前调用对象的指针，C++把它称为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　由调用对象确定显示结果：结果对照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调用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this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指向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显示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a.disp()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x=1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b.disp()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x=2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a.disp()显示a中的x，得到a: x=1。b.disp()显示b中的x，得到b: x=2。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成员函数需要一个指向当前调用对象的指针，C++把它称为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自引用指针this：指向当前调用对象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1090612"/>
            <a:chOff x="990600" y="2057400"/>
            <a:chExt cx="102393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在本例这样的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函数中，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指向本次调用的对象。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函数通过它确定应该读取或修改哪一份数据成员。平常写成员名时，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这个作用往往是隐含的。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90625" y="3338512"/>
            <a:ext cx="9715500" cy="1938338"/>
            <a:chOff x="1190625" y="3338512"/>
            <a:chExt cx="9715500" cy="1938338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3338512"/>
              <a:ext cx="2857500" cy="952500"/>
              <a:chOff x="1190625" y="3338512"/>
              <a:chExt cx="2857500" cy="952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90625" y="3338512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6350" y="3455194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对象a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x=1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190625" y="4324350"/>
              <a:ext cx="2857500" cy="952500"/>
              <a:chOff x="1190625" y="4324350"/>
              <a:chExt cx="285750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190625" y="4324350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276350" y="4441031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对象b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x=2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524750" y="3640931"/>
              <a:ext cx="3381375" cy="1333500"/>
              <a:chOff x="7524750" y="3640931"/>
              <a:chExt cx="3381375" cy="13335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7524750" y="3640931"/>
                <a:ext cx="3381375" cy="1333500"/>
              </a:xfrm>
              <a:prstGeom prst="roundRect">
                <a:avLst>
                  <a:gd name="adj" fmla="val 571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610475" y="3948112"/>
                <a:ext cx="3209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A::disp()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读取</a:t>
                </a:r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this</a:t>
                </a: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-&gt;x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143375" y="3814762"/>
              <a:ext cx="3286125" cy="331315"/>
              <a:chOff x="4143375" y="3814762"/>
              <a:chExt cx="3286125" cy="33131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4143375" y="3814762"/>
                <a:ext cx="3286125" cy="302419"/>
              </a:xfrm>
              <a:custGeom>
                <a:avLst/>
                <a:gdLst/>
                <a:ahLst/>
                <a:cxnLst/>
                <a:rect l="l" t="t" r="r" b="b"/>
                <a:pathLst>
                  <a:path w="3286125" h="302419">
                    <a:moveTo>
                      <a:pt x="0" y="0"/>
                    </a:moveTo>
                    <a:lnTo>
                      <a:pt x="3286125" y="302419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338739" y="4072205"/>
                <a:ext cx="90761" cy="73872"/>
              </a:xfrm>
              <a:custGeom>
                <a:avLst/>
                <a:gdLst/>
                <a:ahLst/>
                <a:cxnLst/>
                <a:rect l="l" t="t" r="r" b="b"/>
                <a:pathLst>
                  <a:path w="90761" h="73872">
                    <a:moveTo>
                      <a:pt x="90761" y="44976"/>
                    </a:moveTo>
                    <a:lnTo>
                      <a:pt x="0" y="73872"/>
                    </a:lnTo>
                    <a:lnTo>
                      <a:pt x="6798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4143375" y="4469285"/>
              <a:ext cx="3286125" cy="331315"/>
              <a:chOff x="4143375" y="4469285"/>
              <a:chExt cx="3286125" cy="33131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4143375" y="4498181"/>
                <a:ext cx="3286125" cy="302419"/>
              </a:xfrm>
              <a:custGeom>
                <a:avLst/>
                <a:gdLst/>
                <a:ahLst/>
                <a:cxnLst/>
                <a:rect l="l" t="t" r="r" b="b"/>
                <a:pathLst>
                  <a:path w="3286125" h="302419">
                    <a:moveTo>
                      <a:pt x="0" y="302419"/>
                    </a:moveTo>
                    <a:lnTo>
                      <a:pt x="32861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338739" y="4469285"/>
                <a:ext cx="90761" cy="73872"/>
              </a:xfrm>
              <a:custGeom>
                <a:avLst/>
                <a:gdLst/>
                <a:ahLst/>
                <a:cxnLst/>
                <a:rect l="l" t="t" r="r" b="b"/>
                <a:pathLst>
                  <a:path w="90761" h="73872">
                    <a:moveTo>
                      <a:pt x="90761" y="28896"/>
                    </a:moveTo>
                    <a:lnTo>
                      <a:pt x="6798" y="738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8" name="Freeform 28"/>
            <p:cNvSpPr/>
            <p:nvPr/>
          </p:nvSpPr>
          <p:spPr>
            <a:xfrm>
              <a:off x="4333875" y="3879056"/>
              <a:ext cx="2952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3150"/>
                </a:lnSpc>
              </a:pP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a调用时</a:t>
              </a:r>
              <a:r>
                <a:rPr lang="en-US" sz="18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指向a</a:t>
              </a:r>
              <a:br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b调用时</a:t>
              </a:r>
              <a:r>
                <a:rPr lang="en-US" sz="18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指向b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4" name="Group 34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32" name="Freeform 32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在A的disp函数中，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的类型是A*。它指向当前调用disp的A对象，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-&gt;x就读取这个对象自己的x。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成员名前的this可以显式写出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在Box的非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函数中，height、width、length都属于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下面两种写法计算的是同一个对象的体积。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Box::volume()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height * width * length;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显式写出当前对象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Box::volume()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-&gt;height *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-&gt;width *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-&gt;length;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1152525"/>
            <a:chOff x="990600" y="5014912"/>
            <a:chExt cx="10239375" cy="1152525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的指针；*this表示当前对象本身。因此this-&gt;height与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(*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).height表示同一个成员。这是两种可替换的定义，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不能同时写进同一个程序。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　显示this指针的值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给disp增加一项输出：同时显示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的x。让a、b、c依次调用，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观察地址与对象的对应关系。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2171700"/>
            <a:chOff x="914400" y="2986088"/>
            <a:chExt cx="10220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x1) { x = x1;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disp()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=" &lt;&lt;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 when x=" &lt;&lt;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-&gt;x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272088"/>
            <a:ext cx="10239375" cy="819150"/>
            <a:chOff x="990600" y="527208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27208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38638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disp同时读取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-&gt;x。三个对象分别保存1、2、3，调用者换了，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所指的对象也跟着改变。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　显示this指针的值（续）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 a(1), b(2), c(3);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a.disp(); b.disp(); c.disp();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438400"/>
            <a:chOff x="7715250" y="272415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三次输出分别对应a、b、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c的地址，以及x的值1、2、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3。原例中的十六进制地址只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属于那一次运行，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不能把具体地址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当成固定答案。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　用*this给当前对象赋值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Sample保存一对整数。copy接收另一个Sample对象，把它的坐标复制给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如果来源就是自己，就直接返回。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0406"/>
            <a:ext cx="7791450" cy="2428875"/>
            <a:chOff x="914400" y="3250406"/>
            <a:chExt cx="7791450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0406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Sample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Sample(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j = 0) { x = i; y = j;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copy(Sample&amp; xy);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print()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x &lt;&lt; ',' &lt;&lt; y &lt;&lt; endl;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0406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250406"/>
            <a:ext cx="2714625" cy="2438400"/>
            <a:chOff x="8715375" y="3250406"/>
            <a:chExt cx="27146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3250406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564731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650456"/>
              <a:ext cx="27146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Sample用x、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y保存一对整数。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构造函数分别接收i、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j，缺省值都是0；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后面再为它提供复制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与显示操作。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　用*this给当前对象赋值（续）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Sample::copy(Sample&amp; xy)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== &amp;xy)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= xy;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Sample p1, p2(5, 6);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p1.copy(p2); p1.print();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105025"/>
            <a:chOff x="7715250" y="2724150"/>
            <a:chExt cx="35718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调用p1.copy(p2)时，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指向p1，xy引用p2。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赋值后p1得到5、6，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输出5,6；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p2仍保存原来的坐标。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参数与数据成员同名时，怎样区分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Circle的构造函数接收半径radius，数据成员也叫radius。赋值语句要说明：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左边写入对象的半径，右边读取传入的参数。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2171700"/>
            <a:chOff x="914400" y="2986088"/>
            <a:chExt cx="10220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Circle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radius;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Circle(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radius)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-&gt;radius = radius;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get_area()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3.14 * radius * radius;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272088"/>
            <a:ext cx="10239375" cy="819150"/>
            <a:chOff x="990600" y="527208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27208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38638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-&gt;radius明确指数据成员；单独的radius在这里指同名形参。若写成radius =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radius，只会把参数赋回参数，成员没有按要求设好。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参数与数据成员同名时，怎样区分（续）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在已包含iostream的程序中使用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Circle c = Circle(1);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= c.get_area();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std::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a &lt;&lt; std::endl;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c用半径1建立，get_area读取c的半径，按原例采用3.14计算，得到3.14。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也可以给形参另取名字来避免同名。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this、*this与调用对象的关系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由语言规则提供，调用时不用自己增加形参，也不用手动把对象地址传进去。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程序不能把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重新赋成另一个地址。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写法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表示什么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p1.copy(p2)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this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当前调用对象的指针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指向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*this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当前调用对象本身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&amp;xy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参数所引用对象的地址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的地址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239375" cy="704850"/>
            <a:chOff x="990600" y="5462588"/>
            <a:chExt cx="102393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由语言提供，不能重新赋成另一个地址。使用它时，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不需要自己声明或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对象数组：把同类对象放进一个数组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一个类有若干个对象时，可以用对象数组依次保存。数组中的每个元素都是对象，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各自保存数据，并且可以调用该类的成员函数。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02794"/>
            <a:ext cx="10220325" cy="1400175"/>
            <a:chOff x="914400" y="3302794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02794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类名 数组名[元素个数];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例如，保存4个exam对象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exam ob[4];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先确定数组元素，再访问它的成员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ob[下标].成员名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02794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17269"/>
            <a:ext cx="10239375" cy="819150"/>
            <a:chOff x="990600" y="4817269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17269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931569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ob[0]选中第0个对象，点号后面再写它的成员。每个对象各自保存数据；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成员函数的代码不需要为每个元素再复制一份。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对象数组：把同类对象放进一个数组：图解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3" name="Group 23"/>
          <p:cNvGrpSpPr/>
          <p:nvPr/>
        </p:nvGrpSpPr>
        <p:grpSpPr>
          <a:xfrm>
            <a:off x="1190625" y="3390900"/>
            <a:ext cx="9867900" cy="1257300"/>
            <a:chOff x="1190625" y="3390900"/>
            <a:chExt cx="9867900" cy="12573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90625" y="3390900"/>
              <a:ext cx="2238375" cy="1257300"/>
              <a:chOff x="1190625" y="3390900"/>
              <a:chExt cx="2238375" cy="12573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190625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276350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ob[0]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第0个exam对象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3733800" y="3390900"/>
              <a:ext cx="2238375" cy="1257300"/>
              <a:chOff x="3733800" y="3390900"/>
              <a:chExt cx="2238375" cy="12573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3733800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3819525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ob[1]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第1个exam对象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276975" y="3390900"/>
              <a:ext cx="2238375" cy="1257300"/>
              <a:chOff x="6276975" y="3390900"/>
              <a:chExt cx="2238375" cy="12573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6276975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6362700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ob[2]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第2个exam对象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8820150" y="3390900"/>
              <a:ext cx="2238375" cy="1257300"/>
              <a:chOff x="8820150" y="3390900"/>
              <a:chExt cx="2238375" cy="12573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8820150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8905875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ob[3]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第3个exam对象</a:t>
                </a:r>
              </a:p>
            </p:txBody>
          </p:sp>
        </p:grpSp>
      </p:grpSp>
      <p:sp>
        <p:nvSpPr>
          <p:cNvPr id="24" name="Freeform 24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25" name="Freeform 25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ob[0]选中第0个对象，点号后面再写它的成员。每个对象各自保存数据；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成员函数的代码不需要为每个元素再复制一份。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例3.4　给4个数组元素分别设置x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建立exam对象数组ob。把第i个对象的x设为i，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再按下标从小到大的顺序读取并显示，检查每个对象是否保存了自己的数据。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exam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set_x(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n) { x = n;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get_x()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1771650"/>
            <a:chOff x="7715250" y="3255169"/>
            <a:chExt cx="35718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exam用set_x设置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当前对象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的x，用get_x读取它。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数组元素也是exam对象，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调用规则与单个对象相同。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例3.4　给4个数组元素分别设置x（续）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exam ob[4];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= 0; i &lt; 4; ++i) ob[i].set_x(i);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= 0; i &lt; 4; ++i)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ob[i].get_x()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第一次循环设置ob[0]到ob[3]，第二次循环读取同一批对象。依次输出0 1 2 3，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不能只给一个元素赋值就读取其余元素。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对象数组中的每个元素，都需要初始化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1090612"/>
            <a:chOff x="990600" y="2057400"/>
            <a:chExt cx="102393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定义对象数组时，每个元素都要完成构造。希望元素采用相同初值，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可以提供无参数构造或带缺省参数的构造；希望采用不同初值，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可以逐个提供构造实参。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3338512"/>
          <a:ext cx="10191750" cy="19240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需要什么初值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怎样安排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要检查什么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各元素采用默认初值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让无实参的构造可用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构造函数是否可以不提供实参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各元素采用不同初值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在初始化列表中逐个给出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实参与构造函数是否匹配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只写出部分初值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其余元素仍需要构造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未列出的元素能否默认初始化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578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72112"/>
            <a:ext cx="10239375" cy="704850"/>
            <a:chOff x="990600" y="5472112"/>
            <a:chExt cx="102393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721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列表是在建立数组元素时安排初值，不是数组建立之后再逐个赋值。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两种操作要分清。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例3.5　部分元素没写初值时怎么办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exam同时提供两个构造函数：无实参时把x设为123，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传入整数时把x设为这个整数。接下来用4种数组定义作比较。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exam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exam() { x = 123;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exam(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n) { x = n;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get_x()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105025"/>
            <a:chOff x="7715250" y="2986088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exam(int n)能用传入整数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建立exam对象。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列表中写出整数的元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素采用传入值，其余元素调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用无参数构造exam()。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例3.5　4个数组的定义与后续赋值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exam ob1[4] = {11, 22, 33, 44};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exam ob2[4] = {55, 66};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exam ob3[4] = {exam(11), exam(22), exam(33),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exam(44)};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exam ob4[4] = {exam(55), exam(66)};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ob4[2] = exam(77);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ob4[3] = exam(88);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= 0; i &lt; 4; ++i)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ob1[i].get_x() &lt;&lt; ' ';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239375" cy="819150"/>
            <a:chOff x="990600" y="4910138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ob1与ob3为4个元素都提供了实参。ob2与ob4只提供前两个元素的实参，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后两个元素会先取得默认值123。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例3.5　4个数组的定义与后续赋值（续）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= 0; i &lt; 4; ++i)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ob2[i].get_x()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= 0; i &lt; 4; ++i)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ob3[i].get_x()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= 0; i &lt; 4; ++i)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ob4[i].get_x()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239375" cy="819150"/>
            <a:chOff x="990600" y="4910138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ob4[2]和ob4[3]在数组建立后又被赋值为77、88。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因此它们最终显示的值与刚构造完成时不同。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例3.5　把4行结果与构造方式对照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数组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最终显示的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x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原因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11 22 33 44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逐个使用传入整数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55 66 123 123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后两项调用无参数构造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ob3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11 22 33 44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逐个写出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exam(...)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ob4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55 66 77 88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后两项建立后再赋值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239375" cy="704850"/>
            <a:chOff x="990600" y="54768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只写前两个初值，并不表示数组只有两个元素。数组仍有4个对象，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后两个也必须完成构造。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例3.6　二维对象数组，每个元素保存一对整数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建立3行2列的example对象数组。每个对象保存x、y两个整数，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按行读取各对象的坐标，并观察数组结束时的析构。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943225"/>
            <a:chOff x="914400" y="2986088"/>
            <a:chExt cx="7791450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example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example(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m) { x = n; y = m;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~example()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"Destructor called.\n";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get_x()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get_y()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714625" cy="2438400"/>
            <a:chOff x="8715375" y="2986088"/>
            <a:chExt cx="27146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7146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op[i][j]选中一个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example对象。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它里面还有自己的x和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y；行列下标与对象中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的坐标值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不是同一回事。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例3.6　按行安排6个对象的初值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example op[3][2] =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example(1, 2), example(3, 4),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example(5, 6), example(7, 8),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example(9, 10), example(11, 12)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每次循环读取第i行的两列，依次显示1 2、3 4、5 6、7 8、9 10、11 12。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离开main时，6个数组元素按构造完成的相反顺序析构，各输出一次提示。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例3.6　按行安排6个对象的初值（续）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= 0; i &lt; 3; ++i)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op[i][0].get_x() &lt;&lt; ' ' &lt;&lt; op[i][0].get_y()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op[i][1].get_x() &lt;&lt; ' ' &lt;&lt; op[i][1].get_y()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每次循环读取第i行的两列，依次显示1 2、3 4、5 6、7 8、9 10、11 12。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离开main时，6个数组元素按构造完成的相反顺序析构，各输出一次提示。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例3.6　行列下标对应的是哪一个对象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1" name="Group 41"/>
          <p:cNvGrpSpPr/>
          <p:nvPr/>
        </p:nvGrpSpPr>
        <p:grpSpPr>
          <a:xfrm>
            <a:off x="1381125" y="2952750"/>
            <a:ext cx="8143875" cy="2305050"/>
            <a:chOff x="1381125" y="2952750"/>
            <a:chExt cx="8143875" cy="2305050"/>
          </a:xfrm>
        </p:grpSpPr>
        <p:sp>
          <p:nvSpPr>
            <p:cNvPr id="7" name="Freeform 7"/>
            <p:cNvSpPr/>
            <p:nvPr/>
          </p:nvSpPr>
          <p:spPr>
            <a:xfrm>
              <a:off x="3333750" y="2952750"/>
              <a:ext cx="2857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第0列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6667500" y="2952750"/>
              <a:ext cx="2857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第1列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1381125" y="3409950"/>
              <a:ext cx="16192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第0行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3333750" y="3333750"/>
              <a:ext cx="2857500" cy="590550"/>
              <a:chOff x="3333750" y="3333750"/>
              <a:chExt cx="2857500" cy="5905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3333750" y="3333750"/>
                <a:ext cx="2857500" cy="590550"/>
              </a:xfrm>
              <a:prstGeom prst="roundRect">
                <a:avLst>
                  <a:gd name="adj" fmla="val 1290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3419475" y="3450431"/>
                <a:ext cx="26860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op[0][0]：(1,2)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6667500" y="3333750"/>
              <a:ext cx="2857500" cy="590550"/>
              <a:chOff x="6667500" y="3333750"/>
              <a:chExt cx="2857500" cy="59055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6667500" y="3333750"/>
                <a:ext cx="2857500" cy="590550"/>
              </a:xfrm>
              <a:prstGeom prst="roundRect">
                <a:avLst>
                  <a:gd name="adj" fmla="val 1290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6753225" y="3450431"/>
                <a:ext cx="26860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op[0][1]：(3,4)</a:t>
                </a:r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1381125" y="4076700"/>
              <a:ext cx="16192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第1行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3333750" y="4000500"/>
              <a:ext cx="2857500" cy="590550"/>
              <a:chOff x="3333750" y="4000500"/>
              <a:chExt cx="2857500" cy="59055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3333750" y="4000500"/>
                <a:ext cx="2857500" cy="590550"/>
              </a:xfrm>
              <a:prstGeom prst="roundRect">
                <a:avLst>
                  <a:gd name="adj" fmla="val 1290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3419475" y="4117181"/>
                <a:ext cx="26860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op[1][0]：(5,6)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667500" y="4000500"/>
              <a:ext cx="2857500" cy="590550"/>
              <a:chOff x="6667500" y="4000500"/>
              <a:chExt cx="2857500" cy="59055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667500" y="4000500"/>
                <a:ext cx="2857500" cy="590550"/>
              </a:xfrm>
              <a:prstGeom prst="roundRect">
                <a:avLst>
                  <a:gd name="adj" fmla="val 1290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6753225" y="4117181"/>
                <a:ext cx="26860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op[1][1]：(7,8)</a:t>
                </a:r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1381125" y="4743450"/>
              <a:ext cx="16192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第2行</a:t>
              </a:r>
            </a:p>
          </p:txBody>
        </p:sp>
        <p:grpSp>
          <p:nvGrpSpPr>
            <p:cNvPr id="36" name="Group 36"/>
            <p:cNvGrpSpPr/>
            <p:nvPr/>
          </p:nvGrpSpPr>
          <p:grpSpPr>
            <a:xfrm>
              <a:off x="3333750" y="4667250"/>
              <a:ext cx="2857500" cy="590550"/>
              <a:chOff x="3333750" y="4667250"/>
              <a:chExt cx="2857500" cy="59055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3333750" y="4667250"/>
                <a:ext cx="2857500" cy="590550"/>
              </a:xfrm>
              <a:prstGeom prst="roundRect">
                <a:avLst>
                  <a:gd name="adj" fmla="val 1290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419475" y="4783931"/>
                <a:ext cx="26860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op[2][0]：(9,10)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667500" y="4667250"/>
              <a:ext cx="2857500" cy="590550"/>
              <a:chOff x="6667500" y="4667250"/>
              <a:chExt cx="2857500" cy="59055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6667500" y="4667250"/>
                <a:ext cx="2857500" cy="590550"/>
              </a:xfrm>
              <a:prstGeom prst="roundRect">
                <a:avLst>
                  <a:gd name="adj" fmla="val 1290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6753225" y="4783931"/>
                <a:ext cx="26860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op[2][1]：(11,12)</a:t>
                </a:r>
              </a:p>
            </p:txBody>
          </p:sp>
        </p:grpSp>
      </p:grpSp>
      <p:sp>
        <p:nvSpPr>
          <p:cNvPr id="42" name="Freeform 42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5" name="Group 45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43" name="Freeform 43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数组有6个对象，每个对象有两个整数成员。op[2][1]是第2行第1列的对象，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保存x=11、y=12。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对象指针：用地址找到对象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对象在内存中占有空间，可以通过对象名使用，也可以把它的地址交给对象指针。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指针必须先指向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对象，才能用箭头访问成员。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Date* 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 date1;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 = &amp;date1;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p-&gt;setdate(2007, 10, 18);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Date*说明p保存Date对象的地址，&amp;date1取地址，-&gt;访问所指对象的成员。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这里假定Date已提供相应的公有setdate接口。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对象指针：用地址找到对象：图解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0" name="Group 20"/>
          <p:cNvGrpSpPr/>
          <p:nvPr/>
        </p:nvGrpSpPr>
        <p:grpSpPr>
          <a:xfrm>
            <a:off x="1190625" y="3143250"/>
            <a:ext cx="9858375" cy="2152650"/>
            <a:chOff x="1190625" y="3143250"/>
            <a:chExt cx="9858375" cy="2152650"/>
          </a:xfrm>
        </p:grpSpPr>
        <p:grpSp>
          <p:nvGrpSpPr>
            <p:cNvPr id="10" name="Group 10"/>
            <p:cNvGrpSpPr/>
            <p:nvPr/>
          </p:nvGrpSpPr>
          <p:grpSpPr>
            <a:xfrm>
              <a:off x="1190625" y="3143250"/>
              <a:ext cx="4729162" cy="1371600"/>
              <a:chOff x="1190625" y="3143250"/>
              <a:chExt cx="4729162" cy="13716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190625" y="3143250"/>
                <a:ext cx="4729162" cy="1371600"/>
              </a:xfrm>
              <a:prstGeom prst="roundRect">
                <a:avLst>
                  <a:gd name="adj" fmla="val 555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276350" y="3476625"/>
                <a:ext cx="4557712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p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保存Date对象地址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6319838" y="3143250"/>
              <a:ext cx="4729162" cy="1371600"/>
              <a:chOff x="6319838" y="3143250"/>
              <a:chExt cx="4729162" cy="13716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19838" y="3143250"/>
                <a:ext cx="4729162" cy="1371600"/>
              </a:xfrm>
              <a:prstGeom prst="roundRect">
                <a:avLst>
                  <a:gd name="adj" fmla="val 555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6405562" y="3476625"/>
                <a:ext cx="4557712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date1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保存年、月、日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976938" y="3791958"/>
              <a:ext cx="276225" cy="74184"/>
              <a:chOff x="5976938" y="3791958"/>
              <a:chExt cx="276225" cy="7418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5976938" y="3829050"/>
                <a:ext cx="2762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76225" h="9525">
                    <a:moveTo>
                      <a:pt x="0" y="0"/>
                    </a:moveTo>
                    <a:lnTo>
                      <a:pt x="2762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6165431" y="37919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18" name="Freeform 18"/>
            <p:cNvSpPr/>
            <p:nvPr/>
          </p:nvSpPr>
          <p:spPr>
            <a:xfrm>
              <a:off x="1428750" y="4924425"/>
              <a:ext cx="9429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= &amp;date1；p-&gt;setdate(...)操作date1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4" name="Group 24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22" name="Freeform 22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Date*说明p保存Date对象的地址，&amp;date1取地址，-&gt;访问所指对象的成员。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这里假定Date已提供相应的公有setdate接口。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例3.7　对象名和对象指针访问同一个对象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把ob的x设为2，分别通过ob和指向它的p显示x。两次访问是否指向同一份数据，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可以直接从输出判断。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exe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set_a(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a) { x = a;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show_a()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x &lt;&lt; endl;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1438275"/>
            <a:chOff x="7715250" y="3255169"/>
            <a:chExt cx="3571875" cy="1438275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set_a给当前exe对象的x赋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值。show_a只读取这个对象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保存的整数。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例3.7　对象名和对象指针访问同一个对象（续）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exe ob, *p;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ob.set_a(2); ob.show_a();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 = &amp;ob; p-&gt;show_a();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= &amp;ob让p指向ob，没有再创建一个exe对象。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ob.show_a()与p-&gt;show_a()都显示2。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用对象指针依次访问数组元素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对象数组中的元素依次排列。p先指向ob[0]，p加1后指向ob[1]，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移动的单位是一个exe对象。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exe ob[2], *p;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ob[0].set_a(10); ob[1].set_a(20);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 = ob;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p-&gt;show_a();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++p;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p-&gt;show_a();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1771650"/>
            <a:chOff x="7715250" y="3255169"/>
            <a:chExt cx="35718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数组名ob在这里转换成首元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素指针。两次输出分别为10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和20；指针移动并不会修改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对象中的x。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用对象指针依次访问数组元素：结果对照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执行位置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p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指向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读取结果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 = ob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之后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ob[0]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++p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之后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ob[1]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20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数组名ob在这里转换成首元素指针。两次输出分别为10和20；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指针移动并不会修改对象中的x。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例3.8　用指针反向显示对象数组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4个example对象依次保存(1,2)、(3,4)、(5,6)、(7,8)。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让指针从最后一个元素开始，按相反顺序显示这些坐标。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example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example(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m) { x = n; y = m;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get_x()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get_y()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1438275"/>
            <a:chOff x="7715250" y="2986088"/>
            <a:chExt cx="3571875" cy="143827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仍然通过get_x、get_y读取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成员，只改变访问数组元素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的先后顺序。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例3.8　从op[3]向前移动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example op[4] =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example(1, 2), example(3, 4),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example(5, 6), example(7, 8)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239375" cy="819150"/>
            <a:chOff x="990600" y="4238625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先显示当前元素，再移到前一个元素。最后一次显示op[0]后不再减1，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避免形成数组起点之前的无效指针。输出依次为7 8、5 6、3 4、1 2。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例3.8　从op[3]向前移动（续）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example* p = &amp;op[3];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= 0; i &lt; 4; ++i)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p-&gt;get_x() &lt;&lt; ' ' &lt;&lt; p-&gt;get_y()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(i &lt; 3) --p;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先显示当前元素，再移到前一个元素。最后一次显示op[0]后不再减1，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避免形成数组起点之前的无效指针。输出依次为7 8、5 6、3 4、1 2。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例3.8　把指针访问顺序画出来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2" name="Group 42"/>
          <p:cNvGrpSpPr/>
          <p:nvPr/>
        </p:nvGrpSpPr>
        <p:grpSpPr>
          <a:xfrm>
            <a:off x="1190625" y="2952750"/>
            <a:ext cx="9867900" cy="2205038"/>
            <a:chOff x="1190625" y="2952750"/>
            <a:chExt cx="9867900" cy="2205038"/>
          </a:xfrm>
        </p:grpSpPr>
        <p:grpSp>
          <p:nvGrpSpPr>
            <p:cNvPr id="10" name="Group 10"/>
            <p:cNvGrpSpPr/>
            <p:nvPr/>
          </p:nvGrpSpPr>
          <p:grpSpPr>
            <a:xfrm>
              <a:off x="1190625" y="3390900"/>
              <a:ext cx="2238375" cy="1257300"/>
              <a:chOff x="1190625" y="3390900"/>
              <a:chExt cx="2238375" cy="12573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190625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276350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op[0]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(1,2)</a:t>
                </a:r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1190625" y="4800600"/>
              <a:ext cx="22383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第4次读取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3733800" y="3390900"/>
              <a:ext cx="2238375" cy="1257300"/>
              <a:chOff x="3733800" y="3390900"/>
              <a:chExt cx="2238375" cy="12573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3733800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3819525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op[1]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(3,4)</a:t>
                </a:r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3733800" y="4800600"/>
              <a:ext cx="22383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第3次读取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3476625" y="3963408"/>
              <a:ext cx="209550" cy="74184"/>
              <a:chOff x="3476625" y="3963408"/>
              <a:chExt cx="209550" cy="7418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3476625" y="4000500"/>
                <a:ext cx="2095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9525">
                    <a:moveTo>
                      <a:pt x="2095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476625" y="39634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6276975" y="3390900"/>
              <a:ext cx="2238375" cy="1257300"/>
              <a:chOff x="6276975" y="3390900"/>
              <a:chExt cx="2238375" cy="12573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276975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362700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op[2]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(5,6)</a:t>
                </a:r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6276975" y="4800600"/>
              <a:ext cx="22383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第2次读取</a:t>
              </a:r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6019800" y="3963408"/>
              <a:ext cx="209550" cy="74184"/>
              <a:chOff x="6019800" y="3963408"/>
              <a:chExt cx="209550" cy="7418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019800" y="4000500"/>
                <a:ext cx="2095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9525">
                    <a:moveTo>
                      <a:pt x="2095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6019800" y="39634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4" name="Group 34"/>
            <p:cNvGrpSpPr/>
            <p:nvPr/>
          </p:nvGrpSpPr>
          <p:grpSpPr>
            <a:xfrm>
              <a:off x="8820150" y="3390900"/>
              <a:ext cx="2238375" cy="1257300"/>
              <a:chOff x="8820150" y="3390900"/>
              <a:chExt cx="2238375" cy="12573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8820150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8905875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op[3]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(7,8)</a:t>
                </a:r>
              </a:p>
            </p:txBody>
          </p:sp>
        </p:grpSp>
        <p:sp>
          <p:nvSpPr>
            <p:cNvPr id="35" name="Freeform 35"/>
            <p:cNvSpPr/>
            <p:nvPr/>
          </p:nvSpPr>
          <p:spPr>
            <a:xfrm>
              <a:off x="8820150" y="4800600"/>
              <a:ext cx="22383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第1次读取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8562975" y="3963408"/>
              <a:ext cx="209550" cy="74184"/>
              <a:chOff x="8562975" y="3963408"/>
              <a:chExt cx="209550" cy="74184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8562975" y="4000500"/>
                <a:ext cx="2095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9525">
                    <a:moveTo>
                      <a:pt x="2095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8562975" y="39634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40" name="Freeform 40"/>
            <p:cNvSpPr/>
            <p:nvPr/>
          </p:nvSpPr>
          <p:spPr>
            <a:xfrm>
              <a:off x="7791450" y="29527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p从op[3]开始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6" name="Group 46"/>
          <p:cNvGrpSpPr/>
          <p:nvPr/>
        </p:nvGrpSpPr>
        <p:grpSpPr>
          <a:xfrm>
            <a:off x="990600" y="5819775"/>
            <a:ext cx="10239375" cy="371475"/>
            <a:chOff x="990600" y="5819775"/>
            <a:chExt cx="10239375" cy="371475"/>
          </a:xfrm>
        </p:grpSpPr>
        <p:sp>
          <p:nvSpPr>
            <p:cNvPr id="44" name="Freeform 44"/>
            <p:cNvSpPr/>
            <p:nvPr/>
          </p:nvSpPr>
          <p:spPr>
            <a:xfrm>
              <a:off x="990600" y="5819775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p指向的下标依次是3、2、1、0。四次读取覆盖所有元素，最后保留在op[0]即可。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成员指针：先确定成员，再选择对象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对象指针选择一个对象；成员指针记录某个类中的成员。使用成员指针时，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还要提供对象，才能确定读写哪一份成员。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02794"/>
            <a:ext cx="10220325" cy="1400175"/>
            <a:chOff x="914400" y="3302794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02794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A::*pc2;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pc2 = &amp;A::z;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ob是A对象，pc1是指向A对象的指针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ob.*pc2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pc1-&gt;*pc2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02794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17269"/>
            <a:ext cx="10239375" cy="819150"/>
            <a:chOff x="990600" y="4817269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17269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931569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 A::*表示指向A的int数据成员。.*与-&gt;*把对象和成员选择组合起来。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成员指针仍遵守访问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；本讲的类外代码使用公有成员。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例3.9　用3种方式读取同一个z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A的公有数据成员z由构造函数设为5。分别用对象、对象指针和数据成员指针读取，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检查三种写法的对应关系。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i) { z = i;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z;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pc1指向对象ob，pc2选择A中的成员z。pc2本身不指定某个对象，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所以还需要与ob或pc1结合使用。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例3.9　用3种方式读取同一个z（续）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 ob(5);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A* pc1 = &amp;ob;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A::*pc2 = &amp;A::z;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ob.*pc2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pc1-&gt;*pc2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ob.z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1771650"/>
            <a:chOff x="7715250" y="2724150"/>
            <a:chExt cx="3571875" cy="177165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ob.*pc2、pc1-&gt;*pc2、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ob.z都读取ob的z，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三次输出都是5。A::*与A*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的含义不同。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指向成员函数的指针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如果要保存的是成员函数，就要在指针类型中写出返回类型和参数表。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调用时先把对象与成员函数指针结合，再加括号传入实参。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(Coord::*pc_getx)();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pc_getx = &amp;Coord::getx;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(op.*pc_getx)();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(pc1-&gt;*pc_getx)();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外层括号不能随意省略。pc_getx选择getx，op或pc1确定这次读取哪个Coord对象；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取成员函数地址时写&amp;Coord::getx。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例3.10　成员函数的4种调用方式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Coord对象op保存(5,6)。让对象名、对象指针和成员函数指针都调用getx，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比较返回值。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686050"/>
            <a:chOff x="914400" y="2986088"/>
            <a:chExt cx="7791450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 = 0) { x = a; y = b;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714625" cy="2105025"/>
            <a:chOff x="8715375" y="2986088"/>
            <a:chExt cx="27146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7146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getx返回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x。成员函数指针的类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型还包含所属类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Coord，这一点与普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通函数指针不同。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例3.10　成员函数的4种调用方式（续）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op(5, 6);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Coord* pc1 = &amp;op;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(Coord::*pc_getx)() = &amp;Coord::getx;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pc1-&gt;getx()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op.getx()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(op.*pc_getx)()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(pc1-&gt;*pc_getx)()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571875" cy="1771650"/>
            <a:chOff x="7715250" y="2705100"/>
            <a:chExt cx="3571875" cy="1771650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5718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4种调用都选择op和getx，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所以都返回5。改变调用写法，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不会改变要访问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的对象或函数。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向函数传递对象：先看形参的类型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把对象交给函数后，函数是在修改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，还是原来的对象？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普通变量已经遇到过这个区别，对象也可以按值、通过指针或通过引用传递。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6098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形参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调用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本例中修改谁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aClass ob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sqr(obj)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独立的形参对象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aClass* ob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sqr(&amp;obj)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指针指向的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obj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aClass&amp; ob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sqr(obj)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引用绑定的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obj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6911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805488"/>
            <a:ext cx="10239375" cy="371475"/>
            <a:chOff x="990600" y="5805488"/>
            <a:chExt cx="102393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805488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下面都让i从10开始，再在函数中求平方。只观察普通整数成员i，结果就容易比较。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例3.11　按值接收对象，修改的是副本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aClass用i保存整数。sqr按值接收一个对象，把形参中的i改成平方，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再回到main查看obj的i。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aClass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aClass(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n) { i = n;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n) { i = n;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2105025"/>
            <a:chOff x="7715250" y="3255169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aClass把整数i放在private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区域。set修改它，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get读取它；sqr需要通过这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两个公有函数操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作传入的对象。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例3.11　按值接收对象，修改的是副本（续）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sqr(aClass ob)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ob.set(ob.get() * ob.get());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"copy of obj has i value of " &lt;&lt; ob.get()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aClass obj(10);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sqr(obj);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"But, obj.i is unchanged in main: " &lt;&lt; obj.get();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函数内的ob.get()得到100，main中的obj.get()仍得到10。对于含有原始指针的类，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还要另看指针是否指向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共享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例3.12　传入地址，修改指针指向的对象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沿用aClass。这次让形参接收对象地址，通过箭头设置i，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再回到main检查同一个obj。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sqr(aClass* ob)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ob-&gt;set(ob-&gt;get() * ob-&gt;get());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"obj has i value of " &lt;&lt; ob-&gt;get()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sqr(&amp;obj)传入obj的地址。指针形参本身按值接收地址，通过它修改的却是obj，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所以函数内外都得到100。调用时需要提供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对象地址。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例3.12　传入地址，修改指针指向的对象（续）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aClass obj(10);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sqr(&amp;obj);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"Now, obj.i in main() has been changed: 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obj.get()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sqr(&amp;obj)传入obj的地址。指针形参本身按值接收地址，通过它修改的却是obj，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所以函数内外都得到100。调用时需要提供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对象地址。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例3.13　引用让函数直接操作原对象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把形参改为aClass&amp;。调用仍写sqr(obj)，在函数内用点号访问，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引用绑定的是main中的obj。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sqr(aClass&amp; ob)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ob.set(ob.get() * ob.get());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"obj has i value of " &lt;&lt; ob.get()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ob是obj的引用，没有另建一个aClass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。函数把i从10改为100，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返回后obj保留这个值；只需读对象时，后面再用const引用限制修改。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例3.13　引用让函数直接操作原对象（续）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aClass obj(10);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sqr(obj);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"Now, obj.i in main() has been changed: 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obj.get()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ob是obj的引用，没有另建一个aClass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。函数把i从10改为100，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返回后obj保留这个值；只需读对象时，后面再用const引用限制修改。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每个学生有自己的成绩，全班统计放在哪里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1090612"/>
            <a:chOff x="990600" y="2057400"/>
            <a:chExt cx="102393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Student用姓名、学号和成绩描述一个学生。现在还要统计学生人数、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总成绩和平均成绩。这3项统计应由所有学生对象共同维护，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不能让每个对象各算各的。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90625" y="3371850"/>
            <a:ext cx="9715500" cy="2238375"/>
            <a:chOff x="1190625" y="3371850"/>
            <a:chExt cx="9715500" cy="2238375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3371850"/>
              <a:ext cx="3048000" cy="952500"/>
              <a:chOff x="1190625" y="3371850"/>
              <a:chExt cx="3048000" cy="952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90625" y="3371850"/>
                <a:ext cx="30480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6350" y="3488531"/>
                <a:ext cx="2876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stu1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Liming，90分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190625" y="4657725"/>
              <a:ext cx="3048000" cy="952500"/>
              <a:chOff x="1190625" y="4657725"/>
              <a:chExt cx="304800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190625" y="4657725"/>
                <a:ext cx="30480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276350" y="4774406"/>
                <a:ext cx="2876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stu2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Zhanghao，85分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524750" y="3633788"/>
              <a:ext cx="3381375" cy="1714500"/>
              <a:chOff x="7524750" y="3633788"/>
              <a:chExt cx="3381375" cy="17145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7524750" y="3633788"/>
                <a:ext cx="338137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610475" y="3964781"/>
                <a:ext cx="3209925" cy="105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全班共同统计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人数2，总分175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平均87.5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333875" y="3848100"/>
              <a:ext cx="3095625" cy="476452"/>
              <a:chOff x="4333875" y="3848100"/>
              <a:chExt cx="3095625" cy="476452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4333875" y="3848100"/>
                <a:ext cx="3095625" cy="452438"/>
              </a:xfrm>
              <a:custGeom>
                <a:avLst/>
                <a:gdLst/>
                <a:ahLst/>
                <a:cxnLst/>
                <a:rect l="l" t="t" r="r" b="b"/>
                <a:pathLst>
                  <a:path w="3095625" h="452438">
                    <a:moveTo>
                      <a:pt x="0" y="0"/>
                    </a:moveTo>
                    <a:lnTo>
                      <a:pt x="3095625" y="452438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337327" y="4251148"/>
                <a:ext cx="92173" cy="73404"/>
              </a:xfrm>
              <a:custGeom>
                <a:avLst/>
                <a:gdLst/>
                <a:ahLst/>
                <a:cxnLst/>
                <a:rect l="l" t="t" r="r" b="b"/>
                <a:pathLst>
                  <a:path w="92173" h="73404">
                    <a:moveTo>
                      <a:pt x="92173" y="49390"/>
                    </a:moveTo>
                    <a:lnTo>
                      <a:pt x="0" y="73404"/>
                    </a:lnTo>
                    <a:lnTo>
                      <a:pt x="10728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4333875" y="4657523"/>
              <a:ext cx="3095625" cy="476453"/>
              <a:chOff x="4333875" y="4657523"/>
              <a:chExt cx="3095625" cy="476453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4333875" y="4681538"/>
                <a:ext cx="3095625" cy="452438"/>
              </a:xfrm>
              <a:custGeom>
                <a:avLst/>
                <a:gdLst/>
                <a:ahLst/>
                <a:cxnLst/>
                <a:rect l="l" t="t" r="r" b="b"/>
                <a:pathLst>
                  <a:path w="3095625" h="452438">
                    <a:moveTo>
                      <a:pt x="0" y="452438"/>
                    </a:moveTo>
                    <a:lnTo>
                      <a:pt x="30956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337327" y="4657523"/>
                <a:ext cx="92173" cy="73404"/>
              </a:xfrm>
              <a:custGeom>
                <a:avLst/>
                <a:gdLst/>
                <a:ahLst/>
                <a:cxnLst/>
                <a:rect l="l" t="t" r="r" b="b"/>
                <a:pathLst>
                  <a:path w="92173" h="73404">
                    <a:moveTo>
                      <a:pt x="92173" y="24015"/>
                    </a:moveTo>
                    <a:lnTo>
                      <a:pt x="10728" y="734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9" name="Freeform 29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90600" y="5819775"/>
            <a:ext cx="10239375" cy="371475"/>
            <a:chOff x="990600" y="5819775"/>
            <a:chExt cx="10239375" cy="371475"/>
          </a:xfrm>
        </p:grpSpPr>
        <p:sp>
          <p:nvSpPr>
            <p:cNvPr id="30" name="Freeform 30"/>
            <p:cNvSpPr/>
            <p:nvPr/>
          </p:nvSpPr>
          <p:spPr>
            <a:xfrm>
              <a:off x="990600" y="5819775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本节用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静态数据成员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保存同一份统计数据，再用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函数提供统一的查询操作。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静态数据成员的引例：普通成员能汇总吗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先把count、sum、ave写成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。为单独观察数据是否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共享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这里把每个对象的这3项统计先设为0。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&lt;cstring&gt;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~Student();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571875" cy="2105025"/>
            <a:chOff x="7715250" y="3383756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name、stu_no、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score属于一个学生。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count、sum、ave若也写成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，就同样在每个对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象中各有一份。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静态数据成员的引例：普通成员能汇总吗（续）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show_count_sum_ave();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*name, *stu_no;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count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sum = 0, ave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105025"/>
            <a:chOff x="7715250" y="2724150"/>
            <a:chExt cx="35718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这里补上0初值，是为了让后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面的累加有确定的起点。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即使初值正确，分开的统计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数据仍不能自动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合成全班统计。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静态数据成员的引例：累加发生在哪份数据中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971925"/>
            <a:chOff x="914400" y="2171700"/>
            <a:chExt cx="6791325" cy="39719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9719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Student::Student(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score1)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[strlen(name1)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strcpy(name, name1);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stu_no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[strlen(stu_no1)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strcpy(stu_no, stu_no1);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 = score1;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++count;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sum +=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ave = sum /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Student::~Student()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name;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--count; sum -=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897630"/>
            </a:xfrm>
            <a:custGeom>
              <a:avLst/>
              <a:gdLst/>
              <a:ahLst/>
              <a:cxnLst/>
              <a:rect l="l" t="t" r="r" b="b"/>
              <a:pathLst>
                <a:path w="9525" h="3897630">
                  <a:moveTo>
                    <a:pt x="0" y="0"/>
                  </a:moveTo>
                  <a:lnTo>
                    <a:pt x="0" y="38976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438400"/>
            <a:chOff x="7715250" y="217170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这些函数操作当前Student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对象的成员。建立stu1只增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加stu1的count与sum，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建立stu2又增加另一份数据；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问题出在统计数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据并没有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共享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静态数据成员的引例：两个人仍各显示1人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95550"/>
            <a:ext cx="10220325" cy="2171700"/>
            <a:chOff x="914400" y="2495550"/>
            <a:chExt cx="10220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49555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"\nname: " &lt;&lt; name &lt;&lt; "\nstu_no: " &lt;&lt;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"\nscore: " &lt;&lt;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Student::show_count_sum_ave()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"\ncount: " &lt;&lt;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"\nsum: " &lt;&lt; sum &lt;&lt; "\nave: " &lt;&lt; ave;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955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781550"/>
            <a:ext cx="10239375" cy="819150"/>
            <a:chOff x="990600" y="47815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7815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8958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show_count_sum_ave读取的是调用对象中的统计成员。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它没有查看另一个Student对象的数据。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静态数据成员的引例：两个人仍各显示1人（续）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 stu1("Liming", "990201", 90);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stu1.show(); stu1.show_count_sum_ave();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 stu2("Zhanghao", "990202", 85);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stu2.show(); stu2.show_count_sum_ave();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stu1显示count=1、sum=90、ave=90；stu2显示count=1、sum=85、ave=85。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需要让它们共同操作同一份统计数据。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静态数据成员：同一个类共同保存一份数据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在成员声明前加上static，就把它声明为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静态数据成员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。对本讲的这些成员，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无论建立多少个Student对象，count、sum、ave都各有一份，由所有对象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共享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类内声明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count;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sum, ave;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类外定义并给出初值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Student::count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Student::sum = 0.0f;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Student::ave = 0.0f;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类外定义要写Student::，不再写static，也不写public或private。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这里采用传统的类内声明、类外定义方式；定义不必等到某个对象建立时才进行。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例3.15　把统计量改成静态数据成员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保留每个学生各自的姓名、学号和成绩，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只把全班共用的3项统计量声明为static。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~Student();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show_count_sum_ave();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描述当前学生，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描述这一批Student对象的共同统计。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static不会取消访问控制，private的统计量仍由本类函数维护。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例3.15　把统计量改成静态数据成员（续）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*name, *stu_no;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sum;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ave;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描述当前学生，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描述这一批Student对象的共同统计。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static不会取消访问控制，private的统计量仍由本类函数维护。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例3.15　创建与析构时共同维护统计量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971925"/>
            <a:chOff x="914400" y="2171700"/>
            <a:chExt cx="6791325" cy="39719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9719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Student::Student(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score1)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[strlen(name1)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strcpy(name, name1);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stu_no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[strlen(stu_no1)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strcpy(stu_no, stu_no1);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 = score1;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++count; sum +=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ave = sum /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Student::~Student()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name;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--count; sum -=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ave = count &gt; 0 ? sum / count :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897630"/>
            </a:xfrm>
            <a:custGeom>
              <a:avLst/>
              <a:gdLst/>
              <a:ahLst/>
              <a:cxnLst/>
              <a:rect l="l" t="t" r="r" b="b"/>
              <a:pathLst>
                <a:path w="9525" h="3897630">
                  <a:moveTo>
                    <a:pt x="0" y="0"/>
                  </a:moveTo>
                  <a:lnTo>
                    <a:pt x="0" y="38976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771775"/>
            <a:chOff x="7715250" y="2171700"/>
            <a:chExt cx="3571875" cy="2771775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创建一个学生就增加人数和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总成绩；析构一个学生就减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去它的贡献。人数变化后也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更新平均分，人数为0时把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ave设为0，避免除以0。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本例只演示创建与析构，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没有复制Student对象。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例3.15　查询函数与静态数据成员的定义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943225"/>
            <a:chOff x="914400" y="2171700"/>
            <a:chExt cx="10220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"\nname: " &lt;&lt; name &lt;&lt; "\nstu_no: " &lt;&lt;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"\nscore: " &lt;&lt;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Student::show_count_sum_ave()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"\ncount: " &lt;&lt;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"\nsum: " &lt;&lt; sum &lt;&lt; "\nave: " &lt;&lt; ave;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Student::count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Student::sum = 0.0f;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Student::ave = 0.0f;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5229225"/>
            <a:ext cx="10239375" cy="819150"/>
            <a:chOff x="990600" y="5229225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52292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3435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show读取当前学生的信息。show_count_sum_ave此时仍是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但它读取的3项统计数据已经属于整个类。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例3.15　第二个学生加入后，统计怎样变化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 stu1("Liming", "990201", 90);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stu1.show(); stu1.show_count_sum_ave();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 stu2("Zhanghao", "990202", 85);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stu2.show(); stu2.show_count_sum_ave();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stu1建立后统计为1人、总分90、平均90。stu2建立后，共同统计变为2人、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总分175、平均87.5。此时通过任一对象查询，读到的都是同一份统计。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例3.15　第二个学生加入后，统计怎样变化：结果对照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47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7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7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7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已经建立的对象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count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sum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ave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90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90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175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87.5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stu1建立后统计为1人、总分90、平均90。stu2建立后，共同统计变为2人、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总分175、平均87.5。此时通过任一对象查询，读到的都是同一份统计。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静态数据成员的声明、定义与访问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操作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写法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需要注意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类内声明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static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数据类型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仍受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等控制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类外定义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数据类型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::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成员名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=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初值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定义一次，不再写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static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类外访问公有成员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::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成员名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无需先创建对象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通过对象访问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.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或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指针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-&gt;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成员名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仍是同一份静态成员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239375" cy="704850"/>
            <a:chOff x="990600" y="54768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把共用数据放在类的范围内，可以减少无关全局变量。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类外普通代码不能直接访问private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例3.16　通过不同对象读到同一份i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myclass把i声明为公有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。先通过类名把i改为200，再通过ob1改为300，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观察ob2读到什么。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myclass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geti()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myclass::i直接选中类的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，ob1.i也选中同一个i。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两个对象没有各自独立的i。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例3.16　通过不同对象读到同一份i（续）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7791450" cy="2428875"/>
            <a:chOff x="914400" y="2724150"/>
            <a:chExt cx="7791450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myclass::i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myclass::i = 200;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myclass ob1, ob2;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ob1.geti() &lt;&lt; ' ' &lt;&lt; ob2.geti()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ob1.i = 300;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ob1.geti() &lt;&lt; ' ' &lt;&lt; ob2.geti()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24150"/>
            <a:ext cx="2714625" cy="2105025"/>
            <a:chOff x="8715375" y="2724150"/>
            <a:chExt cx="2714625" cy="2105025"/>
          </a:xfrm>
        </p:grpSpPr>
        <p:sp>
          <p:nvSpPr>
            <p:cNvPr id="11" name="Freeform 11"/>
            <p:cNvSpPr/>
            <p:nvPr/>
          </p:nvSpPr>
          <p:spPr>
            <a:xfrm>
              <a:off x="8715375" y="27241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384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24200"/>
              <a:ext cx="27146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第一行显示200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200，第二行显示300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300。把访问写成ob1.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i，不会使它变成普通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共用数据仍然可以保留在private区域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1090612"/>
            <a:chOff x="990600" y="2057400"/>
            <a:chExt cx="102393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静态数据成员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可以减少无关全局变量，同时把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共享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数据放在所属类的范围内。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不能被类外普通函数直接访问，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也不能通过对象名绕过这个限制。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38512"/>
            <a:ext cx="10220325" cy="1400175"/>
            <a:chOff x="914400" y="3338512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38512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count;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在公有接口中提供需要的统计查询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38512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52988"/>
            <a:ext cx="10239375" cy="819150"/>
            <a:chOff x="990600" y="485298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5298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96728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count属于Student类，但仍是private成员。数据是否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共享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与谁有权访问，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是两个独立的设计问题。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例3.17　学号各自保存，人数共同累计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每次创建Student对象，让count加1。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再把当时的count保存为该对象的StudentNo，用它对照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Student() { ++count; StudentNo = count;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print()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"Student" &lt;&lt; StudentNo &lt;&lt; " count=" &lt;&lt; count &lt;&lt; endl;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1152525"/>
            <a:chOff x="990600" y="5014912"/>
            <a:chExt cx="10239375" cy="1152525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StudentNo在每个对象中各有一份，一旦赋好学号就保持这个值。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count是共用的创建计数；本例没有在析构中减1，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不能把它当成任意时刻的存活人数。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例3.17　学号各自保存，人数共同累计（续）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86038"/>
            <a:ext cx="10220325" cy="1657350"/>
            <a:chOff x="914400" y="2586038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58603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Student::count = 0;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8603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357688"/>
            <a:ext cx="10239375" cy="1152525"/>
            <a:chOff x="990600" y="4357688"/>
            <a:chExt cx="10239375" cy="1152525"/>
          </a:xfrm>
        </p:grpSpPr>
        <p:sp>
          <p:nvSpPr>
            <p:cNvPr id="11" name="Freeform 11"/>
            <p:cNvSpPr/>
            <p:nvPr/>
          </p:nvSpPr>
          <p:spPr>
            <a:xfrm>
              <a:off x="990600" y="435768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471988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StudentNo在每个对象中各有一份，一旦赋好学号就保持这个值。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count是共用的创建计数；本例没有在析构中减1，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不能把它当成任意时刻的存活人数。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例3.17　依次创建4个学生对象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 Student1;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Student1.print();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"-----------\n";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 Student2;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Student1.print(); Student2.print();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"-----------\n";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 Student3;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105025"/>
            <a:chOff x="7715250" y="2724150"/>
            <a:chExt cx="35718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增加一个对象后，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前面对象的StudentNo不会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变化；再次调用它们的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print，count却会显示新的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共同计数。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例3.17　依次创建4个学生对象（续）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Student1.print(); Student2.print(); Student3.print();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"-----------\n";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 Student4;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Student1.print(); Student2.print();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Student3.print(); Student4.print();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增加一个对象后，前面对象的StudentNo不会变化；再次调用它们的print，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count却会显示新的共同计数。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例3.17　把每轮输出中的区别列出来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创建完成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各对象显示的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StudentNo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这一轮共同显示的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count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Student1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Student2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Student3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3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3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Student4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3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4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4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239375" cy="704850"/>
            <a:chOff x="990600" y="54768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第4轮中，Student1显示Student1 count=4，Student4显示Student4 count=4。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前一项来自各自对象，后一项来自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共享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静态成员函数：不选某个对象也能查询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统计人数与总成绩时，并不需要先选择某一个学生。把查询函数声明为static，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就可以直接通过Student类名调用它。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类内声明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show_count_sum();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类外调用公有静态成员函数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Student::show_count_sum();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函数没有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，可以直接读写本类的静态成员。若要访问某个学生的score，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必须另外取得那个对象，再通过对象访问。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静态成员函数的声明与调用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3372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位置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写法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含义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类内声明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static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返回类型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(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参数表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);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把函数声明为静态成员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类外定义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返回类型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::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(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参数表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不重复写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static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通过类名调用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::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(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实参表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可以在创建对象前调用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对象或指针调用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.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(...)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或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指针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-&gt;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(...)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仍然调用同一个静态函数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公有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函数才可以由类外普通代码这样调用。静态函数本身仍有访问本类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private成员的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例3.18　用静态函数显示人数与总成绩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Student仍保存姓名、学号和成绩。把show_count_sum声明为static，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让查询与某个具体学生脱开。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*name, *stu_no;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sum;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~Student();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show_count_sum();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1771650"/>
            <a:chOff x="7715250" y="2986088"/>
            <a:chExt cx="35718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score必须属于某个学生；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count与sum由这个类的对象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共同维护。静态查询函数只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使用后两项数据。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例3.18　构造与析构维护同一份统计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457575"/>
            <a:chOff x="914400" y="2171700"/>
            <a:chExt cx="6791325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Student::Student(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score1)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[strlen(name1)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strcpy(name, name1);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stu_no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[strlen(stu_no1)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strcpy(stu_no, stu_no1);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 = score1;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++count; sum +=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Student::~Student()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name;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--count; sum -=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105025"/>
            <a:chOff x="7715250" y="2171700"/>
            <a:chExt cx="35718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每个对象管理自己的两块字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符数组，同时把自己的成绩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加入或移出共同统计。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这里的sum与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count始终只有一份。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例3.18　静态函数的类外定义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"\nname: " &lt;&lt; name &lt;&lt; "\nstu_no: " &lt;&lt;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"\nscore: " &lt;&lt;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Student::show_count_sum()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"\ncount: " &lt;&lt; count &lt;&lt; "\nsum: " &lt;&lt; sum;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Student::count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Student::sum = 0.0f;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239375" cy="819150"/>
            <a:chOff x="990600" y="4910138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show_count_sum的定义前不再加static。它没有使用name、stu_no或score，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因为这些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需要先确定具体对象。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例3.18　通过类名和对象名调用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 stu1("Liming", "990201", 90);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Student::show_count_sum();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 stu2("Zhanghao", "990202", 85);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stu2.show();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stu2.show_count_sum();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105025"/>
            <a:chOff x="7715250" y="2724150"/>
            <a:chExt cx="35718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第一次查询得到count=1、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sum=90；第二次得到count=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2、sum=175。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两种调用方式都没有给静态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函数传入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例3.18　通过类名和对象名调用：结果对照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调用写法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count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sum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Student::show_coun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t_sum()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90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stu2.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show_count_sum()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175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第一次查询得到count=1、sum=90；第二次得到count=2、sum=175。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两种调用方式都没有给静态函数传入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静态函数访问普通成员时，还缺哪个对象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函数没有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，单独写weight时无法确定是哪只猫的体重。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把对象作为参数传进来，就能通过这个对象访问它的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要访问的内容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是否直接可用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怎样使用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本类静态数据成员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直接写成员名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本类静态成员函数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直接调用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某个对象的普通成员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需要对象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通过形参对象、指针或引用访问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239375" cy="704850"/>
            <a:chOff x="990600" y="5462588"/>
            <a:chExt cx="102393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函数在类内定义时也可以写成内联形式；在类外定义时不重复写static。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private静态函数同样不能被类外普通代码直接调用。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例3.19　显示一只猫的体重与共同统计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建立small_cat对象时，分别保存体重，并增加总重量与数量。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display接收一只猫的引用，total_disp显示共同统计。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small_cat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small_cat(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weight = w; total_weight += w; ++total_number;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weight属于某个small_cat对象。display通过参数w读取w.weight，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虽然它是静态函数，仍是本类的成员函数，可以访问本类private成员。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例3.19　显示一只猫的体重与共同统计（续）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display(small_cat&amp; w)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"The small_cat weighs " &lt;&lt; w.weight &lt;&lt; " kg\n";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total_disp()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total_number &lt;&lt; " small_cat total_weight 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total_weight &lt;&lt; " kg\n";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total_disp直接使用total_weight与total_number。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这个例子只累计创建时加入的数量和重量，没有设计对象移出统计的操作。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例3.19　显示一只猫的体重与共同统计（续）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weight;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total_weight, total_number;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small_cat::total_weight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small_cat::total_number = 0;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total_disp直接使用total_weight与total_number。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这个例子只累计创建时加入的数量和重量，没有设计对象移出统计的操作。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例3.19　3个对象分别与共同保存什么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small_cat w1(0.9), w2(0.8), w3(0.7);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small_cat::display(w1);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small_cat::display(w2);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small_cat::display(w3);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small_cat::total_disp();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438400"/>
            <a:chOff x="7715250" y="272415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三次display依次显示0.9、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0.8、0.7千克。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total_disp显示数量3、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总重量2.4千克。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每次传入的引用决定显示哪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一只猫。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例3.19　3个对象分别与共同保存什么：结果对照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各自的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weight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共同统计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w1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w2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w3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0.9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0.8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0.7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total_number=3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总重量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由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3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份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weight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相加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total_weight=2.4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三次display依次显示0.9、0.8、0.7千克。total_disp显示数量3、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总重量2.4千克。每次传入的引用决定显示哪一只猫。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例3.20　普通指针访问静态数据成员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385762"/>
            <a:chOff x="990600" y="2057400"/>
            <a:chExt cx="102393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静态数据成员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不需要与某一个对象配对，取它的地址后，可以交给普通int指针。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869406"/>
            <a:ext cx="10220325" cy="1914525"/>
            <a:chOff x="914400" y="2869406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869406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myclass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myclass() { ++i;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869406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98231"/>
            <a:ext cx="10239375" cy="819150"/>
            <a:chOff x="990600" y="489823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9823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01253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i由类共同保存，因此&amp;myclass::i的类型是int*。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它与前面指向非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静态数据成员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的int A::*不同。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例3.20　普通指针访问静态数据成员（续）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914525"/>
            <a:chOff x="914400" y="2724150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myclass::i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count = &amp;myclass::i;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myclass ob1, ob2, ob3, ob4;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"myclass::i=" &lt;&lt; *count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752975"/>
            <a:ext cx="10239375" cy="485775"/>
            <a:chOff x="990600" y="4752975"/>
            <a:chExt cx="10239375" cy="485775"/>
          </a:xfrm>
        </p:grpSpPr>
        <p:sp>
          <p:nvSpPr>
            <p:cNvPr id="11" name="Freeform 11"/>
            <p:cNvSpPr/>
            <p:nvPr/>
          </p:nvSpPr>
          <p:spPr>
            <a:xfrm>
              <a:off x="990600" y="475297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867275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4个对象依次把i加到4。count始终指向同一份静态数据，*count最后读到4。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例3.21　普通函数指针调用静态成员函数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函数没有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，不必再绑定一个对象。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它的地址可以交给签名匹配的普通函数指针。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myclass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myclass() { ++i;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geti()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2105025"/>
            <a:chOff x="7715250" y="3255169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get的类型是普通函数指针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 (*)()，不包含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myclass::*。geti通过本类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读取private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例3.21　普通函数指针调用静态成员函数（续）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myclass::i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(*get)() = &amp;myclass::geti;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myclass ob1, ob2, ob3;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"myclass::i=" &lt;&lt; (*get)()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建立3个对象后i为3，(*get)()调用geti并返回3。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静态与非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函数的指针类型不能混用。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例A　通过普通指针查询Point对象数量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Point的普通构造和拷贝构造都增加count，析构减少count。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把它声明为公有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静态成员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，便可通过普通指针查询当前数量。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0406"/>
            <a:ext cx="6791325" cy="2428875"/>
            <a:chOff x="914400" y="3250406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0406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Point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 = 0) : x(x),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y(y) { ++count;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Point&amp; p) : x(p.x),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y(p.y) { ++count;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~Point() { --count;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0406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0406"/>
            <a:ext cx="3571875" cy="2438400"/>
            <a:chOff x="7715250" y="3250406"/>
            <a:chExt cx="35718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325040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473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0456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普通构造与拷贝构造都建立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新的Point，所以都增加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count。getX、getY后的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const说明查询不修改当前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对象，后面的const小节会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详细对照。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例A　通过普通指针查询Point对象数量（续）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getX()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count;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Point::count = 0;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1771650"/>
            <a:chOff x="7715250" y="2724150"/>
            <a:chExt cx="3571875" cy="177165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count只定义一份，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并在对象结束时减去1。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本例与只记录累计创建数的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例3.17不同。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例A　复制一个Point后，数量怎样改变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ptr = &amp;Point::count;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Point a(4,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"Point A: " &lt;&lt; a.getX() &lt;&lt; ',' &lt;&lt; a.getY();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 Object count = " &lt;&lt; *ptr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Point b(a);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"Point B: " &lt;&lt; b.getX() &lt;&lt; ',' &lt;&lt; b.getY();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 Object count = " &lt;&lt; *ptr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建立a后，坐标为4、5，数量为1。用a复制建立b后，b也保存4、5，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但对象数量变为2；离开main时两者分别析构。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例B　通过普通函数指针调用showCount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保留Point的创建与析构计数，把count改成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并用公有静态函数showCount提供查询。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Point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 = 0) : x(x),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y(y) { ++count;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Point&amp; p) : x(p.x),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y(p.y) { ++count;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~Point() { --count;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getX()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105025"/>
            <a:chOff x="7715250" y="2986088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count由Point的成员函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数访问。外部代码不再直接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取count地址，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而是取得公有静态函数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showCount的地址。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例B　通过普通函数指针调用showCount（续）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7791450" cy="2428875"/>
            <a:chOff x="914400" y="2724150"/>
            <a:chExt cx="7791450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showCount()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"Object count = " &lt;&lt; count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Point::count = 0;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24150"/>
            <a:ext cx="2714625" cy="2438400"/>
            <a:chOff x="8715375" y="2724150"/>
            <a:chExt cx="27146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7241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384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24200"/>
              <a:ext cx="27146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showCount不依赖某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一个Point对象。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它没有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可以通过普通的void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(*)()函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数指针调用。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例B　用funcPtr显示创建前后的对象数量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(*funcPtr)() = &amp;Point::showCount;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Point a(4,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"Point A: " &lt;&lt; a.getX() &lt;&lt; ',' &lt;&lt; a.getY()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funcPtr();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Point b(a);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"Point B: " &lt;&lt; b.getX() &lt;&lt; ',' &lt;&lt; b.getY()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funcPtr();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funcPtr()两次都调用Point::showCount。a建立后显示1，b复制建立后显示2；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调用时没有把a或b作为隐含对象传入。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友元：把访问权限交给指定的协作代码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类外普通函数不能直接读取private成员。需要协作时，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类可以用friend向指定函数或类授予访问内部数据的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860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授予谁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怎样声明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能获得什么权限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一个普通函数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friend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函数声明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该函数可访问本类成员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另一个类的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指定成员函数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friend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::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函数声明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只授予指定函数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另一个类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friend class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授予该类的成员函数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673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81638"/>
            <a:ext cx="10239375" cy="704850"/>
            <a:chOff x="990600" y="5481638"/>
            <a:chExt cx="102393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816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包括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函数和友元类。授权由保存数据的类作出，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private成员并没有因此变成所有代码都能访问的public成员。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友元函数怎样取得要访问的对象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函数不是当前类的成员，没有当前类的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。它通常通过参数取得对象，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再读写这个对象中的成员。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在类内声明，授予访问权限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Rectangle duplicate(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Rectangle&amp;);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在类外按普通函数定义，不加Rectangle::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Rectangle duplicate(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Rectangle&amp; param)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通过param访问来源对象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239375" cy="819150"/>
            <a:chOff x="990600" y="475773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friend声明写在授予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的类中。普通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函数也可以在类内定义；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是否写friend与函数是否属于该类，要分开判断。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友元函数例子：复制一个长宽都加倍的矩形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1090612"/>
            <a:chOff x="990600" y="2057400"/>
            <a:chExt cx="102393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Rectangle把width、height放在private区域。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希望外部函数duplicate读取来源矩形的长宽，把它们分别乘2，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建立并返回新的矩形。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38512"/>
            <a:ext cx="7791450" cy="2686050"/>
            <a:chOff x="914400" y="3338512"/>
            <a:chExt cx="7791450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3338512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Rectangle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width, height;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Rectangle()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Rectangle(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y) : width(x), height(y)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width * height;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Rectangle duplicate(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Rectangle&amp;);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38512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338512"/>
            <a:ext cx="2714625" cy="2771775"/>
            <a:chOff x="8715375" y="3338512"/>
            <a:chExt cx="2714625" cy="2771775"/>
          </a:xfrm>
        </p:grpSpPr>
        <p:sp>
          <p:nvSpPr>
            <p:cNvPr id="14" name="Freeform 14"/>
            <p:cNvSpPr/>
            <p:nvPr/>
          </p:nvSpPr>
          <p:spPr>
            <a:xfrm>
              <a:off x="8715375" y="3338512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652838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738562"/>
              <a:ext cx="27146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duplicate不属于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但friend声明允许它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读取param的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员，也允许它给结果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对象的私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有成员赋值。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矩形例子：duplicate的实现与调用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457575"/>
            <a:chOff x="914400" y="2171700"/>
            <a:chExt cx="6791325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Rectangle duplicate(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Rectangle&amp; param)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Rectangle res;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res.width = param.width * 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res.height = param.height * 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res;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Rectangle foo;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Rectangle bar(2, 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foo = duplicate(bar);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foo.area()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438400"/>
            <a:chOff x="7715250" y="217170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bar保存2、3，res取得4、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6，最后foo的面积是24。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res和foo在读取成员前都已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经获得了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不能在空的默认构造之后就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直接读取未设好的长宽。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矩形例子：duplicate的实现与调用：结果对照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47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7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7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7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width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height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面积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bar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3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6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foo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4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6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24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1038225"/>
            <a:chOff x="990600" y="4410075"/>
            <a:chExt cx="10239375" cy="1038225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bar保存2、3，res取得4、6，最后foo的面积是24。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res和foo在读取成员前都已经获得了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值；不能在空的默认构造之后就直接读取未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设好的长宽。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普通友元函数例子：display显示Time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Time把时、分、秒设为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。让独立的display函数通过参数接收Time对象，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并显示它保存的时间。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display(Time&amp;);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hour, minute, sec;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Time::Time(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hour = h; minute = m; sec = 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105025"/>
            <a:chOff x="7715250" y="2986088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Time中的friend声明授予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display仍是普通函数，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定义时不写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Time::display。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Time例子：通过参数t读取私有成员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95550"/>
            <a:ext cx="10220325" cy="2171700"/>
            <a:chOff x="914400" y="2495550"/>
            <a:chExt cx="10220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49555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display(Time&amp; t)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t.hour &lt;&lt; ':' &lt;&lt; t.minute &lt;&lt; ':' &lt;&lt; t.sec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 t1(10, 13, 56);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display(t1);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955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781550"/>
            <a:ext cx="10239375" cy="819150"/>
            <a:chOff x="990600" y="47815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7815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8958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display(t1)把t绑定到t1。函数通过t.hour、t.minute、t.sec读取成员，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输出10:13:56；调用没有写成t1.display()。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例3.22　用友元函数显示姓名与年龄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girl把姓名和年龄作为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成员，由disp接收对象引用并显示。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姓名保存在动态字符数组中，对象结束时释放。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&lt;cstring&gt;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girl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girl(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[strlen(n)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strcpy(name, n); age =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disp(girl&amp;);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~girl()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name;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105025"/>
            <a:chOff x="7715250" y="2986088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disp由girl授予访问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但仍需从参数x确定具体对象。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name申请了字符数组，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析构使用delete[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]与它配对。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例3.22　用友元函数显示姓名与年龄（续）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943225"/>
            <a:chOff x="914400" y="2171700"/>
            <a:chExt cx="10220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disp(girl&amp;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"Girl's name is " &lt;&lt; x.name &lt;&lt; ",age:" &lt;&lt; x.age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girl e("Chen Xingwei", 18);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disp(e);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5229225"/>
            <a:ext cx="10239375" cy="819150"/>
            <a:chOff x="990600" y="5229225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52292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3435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e保存Chen Xingwei和18，disp(e)显示这两项数据。函数直接读取x.name、x.age，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不需要把这些成员改为public。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普通友元函数与成员函数的区别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比较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普通成员函数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普通友元函数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是否属于当前类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属于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不属于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当前类的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this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非静态成员函数有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没有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怎样确定对象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由调用对象提供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通常由参数提供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类外定义函数名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::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函数名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直接写函数名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239375" cy="704850"/>
            <a:chOff x="990600" y="54768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补充了类之间、类与普通函数之间的协作方式。是否授权，应由具体任务决定；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不需要访问内部数据的函数，可以继续使用公有接口。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同一个函数可以同时成为两个类的友元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prdata需要同时显示girl与boy的姓名、年龄。两个类分别声明它为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函数才能读取双方的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0406"/>
            <a:ext cx="6791325" cy="2171700"/>
            <a:chOff x="914400" y="325040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25040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&lt;cstring&gt;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boy;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girl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init(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N[],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prdata(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girl plg,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040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0406"/>
            <a:ext cx="3571875" cy="2438400"/>
            <a:chOff x="7715250" y="3250406"/>
            <a:chExt cx="35718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325040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473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0456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class boy;先引入类名，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供函数原型使用。girl中的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friend只授予访问girl的权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限，不能替boy作出授权。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本例姓名长度都适合25个字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符的位置。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同一个函数可以同时成为两个类的友元（续）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boy plb);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name[25];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girl::init(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N[],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strcpy(name, N); age =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438400"/>
            <a:chOff x="7715250" y="272415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class boy;先引入类名，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供函数原型使用。girl中的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friend只授予访问girl的权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限，不能替boy作出授权。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本例姓名长度都适合25个字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符的位置。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双类友元例子：boy与prdata的定义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boy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init(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N[],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prdata(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girl plg,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boy plb);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name[25];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105025"/>
            <a:chOff x="7715250" y="2724150"/>
            <a:chExt cx="35718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boy也声明同一签名的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prdata为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两个声明指向同一个外部函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数，不是两个不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同的成员函数。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双类友元例子：boy与prdata的定义（续）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boy::init(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N[],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strcpy(name, N); age =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prdata(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girl plg,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boy plb)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"name: " &lt;&lt; plg.name &lt;&lt; "\nage: " &lt;&lt; plg.age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"name: " &lt;&lt; plb.name &lt;&lt; "\nage: " &lt;&lt; plb.age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plg与plb是按值形参。本例的姓名使用对象内的字符数组，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复制对象会复制数组内容；函数只能在双方授权的范围内访问成员。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双类友元例子：按3组对象调用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714750"/>
            <a:chOff x="914400" y="2171700"/>
            <a:chExt cx="6791325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girl G1, G2, G3;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boy B1, B2, B3;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G1.init("Zhang Hao", 12);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G2.init("Li Ying", 13);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G3.init("Wan Hong", 12);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B1.init("Chen Lin", 11);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B2.init("Wang Hua", 13);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B3.init("Bai Xiu", 12);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prdata(G1, B1);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prdata(G2, B2);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prdata(G3, B3);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640455"/>
            </a:xfrm>
            <a:custGeom>
              <a:avLst/>
              <a:gdLst/>
              <a:ahLst/>
              <a:cxnLst/>
              <a:rect l="l" t="t" r="r" b="b"/>
              <a:pathLst>
                <a:path w="9525" h="3640455">
                  <a:moveTo>
                    <a:pt x="0" y="0"/>
                  </a:moveTo>
                  <a:lnTo>
                    <a:pt x="0" y="36404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438400"/>
            <a:chOff x="7715250" y="217170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每次调用先显示对应girl对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象，再显示对应boy对象。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3组分别为Zhang Hao/Chen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Lin、Li Ying/Wang Hua、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Wan Hong/Bai Xiu，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年龄来自各自对象。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把另一个类的指定成员函数声明为友元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Time::display要同时显示自己的时间和Date对象的日期。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它本来就是Time的成员，只需让Date再授予它访问Date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display(Date&amp;);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hour, minute, sec;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571875" cy="2105025"/>
            <a:chOff x="7715250" y="3383756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先前向声明Date，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再声明Time及其display成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员。这样Date随后才能明确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指出要授权的是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Time::display。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Time与Date：授权写在Date中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Time::display(Date&amp;);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month, day, year;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Time::Time(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hour = h; minute = m; sec = 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571875" cy="2438400"/>
            <a:chOff x="7715250" y="270510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friend void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Time::display(Date&amp;)只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授权这个成员函数。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Time的其他成员函数不会自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动得到同样的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Time与Date：一个成员函数读取两类数据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Time::display(Date&amp;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d.month &lt;&lt; '/' &lt;&lt; d.day &lt;&lt; '/' &lt;&lt; d.year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hour &lt;&lt; ':' &lt;&lt; minute &lt;&lt; ':' &lt;&lt; sec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Date::Date(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month = m; day = d; year =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hour、minute、sec来自调用者t1；d.month、d.day、d.year来自参数所引用的d1。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输出日期12/25/2004，再输出时间10:13:56。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Time与Date：一个成员函数读取两类数据（续）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 t1(10, 13, 56);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 d1(12, 25, 2004);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t1.display(d1);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hour、minute、sec来自调用者t1；d.month、d.day、d.year来自参数所引用的d1。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输出日期12/25/2004，再输出时间10:13:56。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友元成员函数保留自己的所属类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一个类的成员函数成为另一个类的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后，仍属于原来的类。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它既能访问调用对象的成员，也能在授权范围内访问另一个类的对象。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90625" y="3419475"/>
            <a:ext cx="9858375" cy="1714500"/>
            <a:chOff x="1190625" y="3419475"/>
            <a:chExt cx="9858375" cy="1714500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3419475"/>
              <a:ext cx="3019425" cy="1714500"/>
              <a:chOff x="1190625" y="3419475"/>
              <a:chExt cx="3019425" cy="1714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90625" y="3419475"/>
                <a:ext cx="301942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6350" y="3924300"/>
                <a:ext cx="284797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调用者t1：Time</a:t>
                </a:r>
                <a:br/>
                <a:r>
                  <a:rPr lang="en-US" sz="195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this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提供时间数据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10100" y="3419475"/>
              <a:ext cx="3019425" cy="1714500"/>
              <a:chOff x="4610100" y="3419475"/>
              <a:chExt cx="3019425" cy="1714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610100" y="3419475"/>
                <a:ext cx="301942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695825" y="3757612"/>
                <a:ext cx="2847975" cy="1038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Time::display(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Date&amp; d)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同时显示日期与时间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8029575" y="3419475"/>
              <a:ext cx="3019425" cy="1714500"/>
              <a:chOff x="8029575" y="3419475"/>
              <a:chExt cx="3019425" cy="17145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8029575" y="3419475"/>
                <a:ext cx="301942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8115300" y="3924300"/>
                <a:ext cx="284797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参数d：Date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friend授予访问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权限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276725" y="4239633"/>
              <a:ext cx="266700" cy="74184"/>
              <a:chOff x="4276725" y="4239633"/>
              <a:chExt cx="266700" cy="7418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4276725" y="4276725"/>
                <a:ext cx="266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9525">
                    <a:moveTo>
                      <a:pt x="0" y="0"/>
                    </a:moveTo>
                    <a:lnTo>
                      <a:pt x="2667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4455694" y="42396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7696200" y="4239633"/>
              <a:ext cx="266700" cy="74184"/>
              <a:chOff x="7696200" y="4239633"/>
              <a:chExt cx="26670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96200" y="4276725"/>
                <a:ext cx="266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9525">
                    <a:moveTo>
                      <a:pt x="266700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696200" y="42396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9" name="Freeform 2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30" name="Freeform 30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Time::display中的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指向Time对象，Date对象通过参数d提供。定义这类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要先让授予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的类看见Time及display的声明。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例3.24　boy::disp需要读取girl的信息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boy::disp显示自己的姓名、年龄，还要显示参数girl对象的信息。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先声明boy和disp，再由girl授予这个函数访问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girl;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boy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[strlen(n)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strcpy(name, n); age =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boy先用class girl;声明参数中要用到的类名。disp是boy的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后面仍用boy::disp定义；姓名数组的释放要用delete[]。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例3.24　boy::disp需要读取girl的信息（续）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disp(girl&amp;);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~boy()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name;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boy先用class girl;声明参数中要用到的类名。disp是boy的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后面仍用boy::disp定义；姓名数组的释放要用delete[]。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例3.24　girl只授权boy::disp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6791325" cy="3200400"/>
            <a:chOff x="914400" y="2447925"/>
            <a:chExt cx="6791325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girl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girl(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[strlen(n)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strcpy(name, n); age =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boy::disp(girl&amp;);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~girl()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name;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447925"/>
            <a:ext cx="3571875" cy="2438400"/>
            <a:chOff x="7715250" y="2447925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447925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762250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847975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girl的friend声明只指定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boy::disp。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这个函数通过参数x读取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girl对象的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不会让boy的所有函数都取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例3.24　分别读取自己与参数对象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boy::disp(girl&amp;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"Boy's name is " &lt;&lt; name &lt;&lt; ",age:" &lt;&lt; 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"Girl's name is " &lt;&lt; x.name &lt;&lt; ",age:" &lt;&lt; x.age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boy b("Chen Hao", 25);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girl e("Zhang Wei", 18);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b.disp(e);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调用b.disp(e)时，name与age属于b，x.name与x.age属于e。输出Chen Hao、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25和Zhang Wei、18；同一个函数里，两组数据的来源要分清。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友元类：给另一个类的成员函数授权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如果Y中的多个成员函数都确实需要访问X的内部数据，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X可以把整个Y声明为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类。此后Y的成员函数都具有相应的访问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Y的成员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X的其他成员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friend class Y写在X中，表示X向Y授权。Y不会因此自动包含一个X对象，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访问具体数据时仍要有对应的X对象。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友元关系有方向，也不会自动传递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已经声明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能得到什么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不能自行推断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X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Y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声明为友元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Y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可访问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X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X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也能访问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Y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的私有成员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X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向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Y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授权，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Y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向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Z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授权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各自授权分别成立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Z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也自动取得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X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的权限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只给确实需要内部访问的函数或类授权。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扩大了可以读写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数据的代码范围，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修改数据表示时，也要一起检查这些协作代码。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友元类例子：Rectangle读取Square的边长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Square把side设为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。Rectangle::convert要用这个边长设置自己的长和宽，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Square把Rectangle声明为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Square;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Rectangle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width, height;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width * height;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convert(Square a);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2105025"/>
            <a:chOff x="7715250" y="3255169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Rectangle先声明convert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的参数类型Square，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Square随后完成定义并授权。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先后顺序同时满足类名引用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与成员访问的需要。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友元类例子：Rectangle读取Square的边长（续）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Square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Rectangle;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side;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Square(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a) : side(a)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friend class Rectangle授予Rectangle的成员函数访问Square的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方向是Square向Rectangle。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Square例子：把边长4转换为长宽4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76512"/>
            <a:ext cx="6791325" cy="2943225"/>
            <a:chOff x="914400" y="2576512"/>
            <a:chExt cx="6791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576512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Rectangle::convert(Square 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width = a.side;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height = a.side;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Rectangle rect;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Square sqr(4);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rect.convert(sqr);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rect.area();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7651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576512"/>
            <a:ext cx="3571875" cy="2438400"/>
            <a:chOff x="7715250" y="2576512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57651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89083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976562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convert读取参数a的side，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把rect的width与height都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设为4，再调用area得到16。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rect在调用area之前，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已经通过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convert安排好长宽。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例3.25　把boy整个类声明为友元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沿用boy与girl的姓名、年龄例子。这次girl向整个boy类授权，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再用同样的b.disp(e)观察访问方式。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girl;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boy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[strlen(n)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strcpy(name, n); age =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boy仍然声明disp(girl&amp;)并管理自己的姓名数组。改变的是girl给出的授权范围，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调用方法不需要因此变化。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例3.25　把boy整个类声明为友元（续）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disp(girl&amp;);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~boy()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name;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boy仍然声明disp(girl&amp;)并管理自己的姓名数组。改变的是girl给出的授权范围，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调用方法不需要因此变化。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例3.25　友元类与友元成员函数的区别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6791325" cy="3200400"/>
            <a:chOff x="914400" y="2447925"/>
            <a:chExt cx="6791325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girl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girl(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[strlen(n)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strcpy(name, n); age =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~girl()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name;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447925"/>
            <a:ext cx="3571875" cy="2438400"/>
            <a:chOff x="7715250" y="2447925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447925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762250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847975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friend class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boy让boy的成员函数都能访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问girl。与例3.24只写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friend void boy::disp(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girl&amp;)相比，这里的授权范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围更大。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例3.25　同样的调用，不同的授权范围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boy::disp(girl&amp;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"Boy's name is " &lt;&lt; name &lt;&lt; ",age:" &lt;&lt; 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"Girl's name is " &lt;&lt; x.name &lt;&lt; ",age:" &lt;&lt; x.age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boy b("Chen Hao", 25);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girl e("Zhang Wei", 18);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b.disp(e);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输出仍是Chen Hao、25和Zhang Wei、18。输出相同不表示设计完全相同：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前例只授予disp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，本例授予boy整个类的成员函数。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检查友元关系时，沿着授权方向逐项判断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如果类X是类Y的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，表示Y向X授权。反向访问需要X另行声明；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即使Y又是Z的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，也不能推断X已经获得Z的访问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90625" y="3209925"/>
            <a:ext cx="9858375" cy="2085975"/>
            <a:chOff x="1190625" y="3209925"/>
            <a:chExt cx="9858375" cy="2085975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3209925"/>
              <a:ext cx="4729162" cy="1381125"/>
              <a:chOff x="1190625" y="3209925"/>
              <a:chExt cx="4729162" cy="138112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90625" y="3209925"/>
                <a:ext cx="4729162" cy="1381125"/>
              </a:xfrm>
              <a:prstGeom prst="roundRect">
                <a:avLst>
                  <a:gd name="adj" fmla="val 551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6350" y="3548062"/>
                <a:ext cx="4557712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Y中的friend class X;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X获得访问Y的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权限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319838" y="3209925"/>
              <a:ext cx="4729162" cy="1381125"/>
              <a:chOff x="6319838" y="3209925"/>
              <a:chExt cx="4729162" cy="13811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319838" y="3209925"/>
                <a:ext cx="4729162" cy="1381125"/>
              </a:xfrm>
              <a:prstGeom prst="roundRect">
                <a:avLst>
                  <a:gd name="adj" fmla="val 551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6405562" y="3548062"/>
                <a:ext cx="4557712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X中的friend class Y;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需要反向访问时另行声明</a:t>
                </a:r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1238250" y="4924425"/>
              <a:ext cx="9810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两条授权各自生效，不会自动互补，也不会沿朋友关系传递。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4" name="Group 24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22" name="Freeform 22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判断时看friend声明实际写在哪个类中、声明了谁。不能用生活中朋友关系的想象，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代替程序里明确写出的授权。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对象成员：在一个类中保存另一个类的对象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一个学生除了姓名和学号，还可以有一份由多科成绩组成的Score。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把Score对象作为Student的数据成员，就能把相关的一组数据与操作组合起来。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A的成员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 a;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B的接口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571875" cy="2105025"/>
            <a:chOff x="7715250" y="3383756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a是B对象中的一个A对象。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这里定义的是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不是在B里重新定义类A；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这部分与前一讲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的类组合对应。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对象成员先初始化，再进入整体构造函数体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建立B时，它里面的A成员也必须建立好。构造函数的成员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表用来为各个对象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成员提供构造实参。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X::X(形参表)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: 对象成员1(实参表1), 对象成员2(实参表2)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执行整体对象的构造函数体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实际按照它们在类中的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声明顺序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初始化，之后才执行整体的构造函数体。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没有列出的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需要有可用的默认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方式。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对象成员先初始化，再进入整体构造函数体：图解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5" name="Group 25"/>
          <p:cNvGrpSpPr/>
          <p:nvPr/>
        </p:nvGrpSpPr>
        <p:grpSpPr>
          <a:xfrm>
            <a:off x="1190625" y="3333750"/>
            <a:ext cx="9858375" cy="1714500"/>
            <a:chOff x="1190625" y="3333750"/>
            <a:chExt cx="9858375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90625" y="3333750"/>
              <a:ext cx="3019425" cy="1714500"/>
              <a:chOff x="1190625" y="3333750"/>
              <a:chExt cx="3019425" cy="17145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190625" y="3333750"/>
                <a:ext cx="301942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276350" y="3838575"/>
                <a:ext cx="284797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调用X的构造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形参接收实参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4610100" y="3333750"/>
              <a:ext cx="3019425" cy="1714500"/>
              <a:chOff x="4610100" y="3333750"/>
              <a:chExt cx="3019425" cy="17145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4610100" y="3333750"/>
                <a:ext cx="301942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4695825" y="3838575"/>
                <a:ext cx="284797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初始化对象成员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按类内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声明顺序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267200" y="4153908"/>
              <a:ext cx="276225" cy="74184"/>
              <a:chOff x="4267200" y="4153908"/>
              <a:chExt cx="276225" cy="7418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4267200" y="4191000"/>
                <a:ext cx="2762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76225" h="9525">
                    <a:moveTo>
                      <a:pt x="0" y="0"/>
                    </a:moveTo>
                    <a:lnTo>
                      <a:pt x="2762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4455694" y="41539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1" name="Group 21"/>
            <p:cNvGrpSpPr/>
            <p:nvPr/>
          </p:nvGrpSpPr>
          <p:grpSpPr>
            <a:xfrm>
              <a:off x="8029575" y="3333750"/>
              <a:ext cx="3019425" cy="1714500"/>
              <a:chOff x="8029575" y="3333750"/>
              <a:chExt cx="3019425" cy="17145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8029575" y="3333750"/>
                <a:ext cx="301942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8115300" y="3838575"/>
                <a:ext cx="284797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进入X的函数体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继续整体构造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7686675" y="4153908"/>
              <a:ext cx="276225" cy="74184"/>
              <a:chOff x="7686675" y="4153908"/>
              <a:chExt cx="276225" cy="7418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7686675" y="4191000"/>
                <a:ext cx="2762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76225" h="9525">
                    <a:moveTo>
                      <a:pt x="0" y="0"/>
                    </a:moveTo>
                    <a:lnTo>
                      <a:pt x="2762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875169" y="41539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6" name="Freeform 26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9" name="Group 29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27" name="Freeform 27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实际按照它们在类中的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声明顺序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初始化，之后才执行整体的构造函数体。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没有列出的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需要有可用的默认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方式。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例3.26　A保存x、y，B再保存一个A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A的构造函数需要一个整数和一个浮点数。设计B时，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要把这两个实参继续交给内部的A对象，并为自己的z安排初值。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y1) { x = x1; y = y1;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"\nx=" &lt;&lt; x &lt;&lt; " y=" &lt;&lt;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1771650"/>
            <a:chOff x="7715250" y="2986088"/>
            <a:chExt cx="35718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A只负责自己的x、y。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B包含A之后，可以继续调用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a.show()，不必把A的显示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代码重新写一遍。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例3.26　B的初始化表先构造a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714750"/>
            <a:chOff x="914400" y="2171700"/>
            <a:chExt cx="7791450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z1) : a(x1,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y1) { z = z1;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show() { a.show();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 z=" &lt;&lt; z;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z;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 b(11, 22, 33);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640455"/>
            </a:xfrm>
            <a:custGeom>
              <a:avLst/>
              <a:gdLst/>
              <a:ahLst/>
              <a:cxnLst/>
              <a:rect l="l" t="t" r="r" b="b"/>
              <a:pathLst>
                <a:path w="9525" h="3640455">
                  <a:moveTo>
                    <a:pt x="0" y="0"/>
                  </a:moveTo>
                  <a:lnTo>
                    <a:pt x="0" y="36404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714625" cy="2105025"/>
            <a:chOff x="8715375" y="2171700"/>
            <a:chExt cx="2714625" cy="2105025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7146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a(x1,y1)先用11、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22构造A成员a，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随后函数体把z设为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33。最终显示x=11、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y=22、z=33。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也可以用已有的A对象初始化成员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如果调用者已经有一个A对象，可以让B的构造函数接收它，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再用它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内部成员a。下面替换前一页B的构造函数。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B(A a1,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z1) : a(a1) { z = z1; }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使用这个构造函数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 a(11, 22);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 b(a, 33);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571875" cy="2105025"/>
            <a:chOff x="7715250" y="3383756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a(a1)是用来源对象建立B内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部的新A成员，不是让两个对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象共用同一份普通整数、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浮点数成员。本例仍显示11、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22、33。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例3.27　把三科成绩交给Score管理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Student要保存姓名、学号和3科成绩。把计算机、英语、数学成绩放进Score，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由Score负责构造、修改和显示，Student再组合它。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3200400"/>
            <a:chOff x="914400" y="2986088"/>
            <a:chExt cx="7791450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e,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modify(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e,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computer, english, mathematics;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Score::Score(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e,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computer = c; english = e; mathematics = 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714625" cy="2105025"/>
            <a:chOff x="8715375" y="2986088"/>
            <a:chExt cx="27146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7146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Score管理同一份成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绩记录。Student中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保存一个Score对象，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就同时拥有这3项数据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与相应的操作。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例3.27　Score怎样修改和显示成绩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Score::Score() { computer = english = mathematics = 0;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Score::modify(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e,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computer = c; english = e; mathematics = 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Score::show()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"\nScore computer: " &lt;&lt; computer;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"\nScore english: " &lt;&lt; english;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"\nScore mathematics: " &lt;&lt; mathematics;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239375" cy="819150"/>
            <a:chOff x="990600" y="4910138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无实参时3科成绩都为0，modify同时更新3项，show读取当前保存的成绩。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后面由Student调用这些已有接口。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例3.27　Student中的score1是一个对象成员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姓名与学号仍由Student保存，score1的类型是Score。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Student的构造函数需要把3个成绩参数传给score1。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943225"/>
            <a:chOff x="914400" y="2986088"/>
            <a:chExt cx="7791450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*name, *stu_no;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 score1;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~Student();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modify(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714625" cy="2105025"/>
            <a:chOff x="8715375" y="2986088"/>
            <a:chExt cx="27146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7146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score1是Student内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部的Score对象。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它按成员规则自动构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造与析构，不用对它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执行new或delete。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例3.27　Student中的score1是一个对象成员：图解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8" name="Group 18"/>
          <p:cNvGrpSpPr/>
          <p:nvPr/>
        </p:nvGrpSpPr>
        <p:grpSpPr>
          <a:xfrm>
            <a:off x="1190625" y="2952750"/>
            <a:ext cx="9858375" cy="2228850"/>
            <a:chOff x="1190625" y="2952750"/>
            <a:chExt cx="9858375" cy="2228850"/>
          </a:xfrm>
        </p:grpSpPr>
        <p:sp>
          <p:nvSpPr>
            <p:cNvPr id="7" name="Freeform 7"/>
            <p:cNvSpPr/>
            <p:nvPr/>
          </p:nvSpPr>
          <p:spPr>
            <a:xfrm>
              <a:off x="1190625" y="2952750"/>
              <a:ext cx="9858375" cy="2228850"/>
            </a:xfrm>
            <a:prstGeom prst="roundRect">
              <a:avLst>
                <a:gd name="adj" fmla="val 4274"/>
              </a:avLst>
            </a:prstGeom>
            <a:noFill/>
            <a:ln w="11430">
              <a:solidFill>
                <a:srgbClr val="244D87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1476375" y="3105150"/>
              <a:ext cx="9096375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Student对象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571625" y="3619500"/>
              <a:ext cx="3333750" cy="1428750"/>
              <a:chOff x="1571625" y="3619500"/>
              <a:chExt cx="3333750" cy="14287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571625" y="3619500"/>
                <a:ext cx="3333750" cy="1428750"/>
              </a:xfrm>
              <a:prstGeom prst="roundRect">
                <a:avLst>
                  <a:gd name="adj" fmla="val 5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657350" y="3981450"/>
                <a:ext cx="31623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name、stu_no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学生身份信息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476875" y="3619500"/>
              <a:ext cx="5095875" cy="1428750"/>
              <a:chOff x="5476875" y="3619500"/>
              <a:chExt cx="5095875" cy="14287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5476875" y="3619500"/>
                <a:ext cx="5095875" cy="1428750"/>
              </a:xfrm>
              <a:prstGeom prst="roundRect">
                <a:avLst>
                  <a:gd name="adj" fmla="val 5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5562600" y="3981450"/>
                <a:ext cx="492442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score1：Score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computer、english、mathematics</a:t>
                </a:r>
              </a:p>
            </p:txBody>
          </p:sp>
        </p:grpSp>
      </p:grpSp>
      <p:sp>
        <p:nvSpPr>
          <p:cNvPr id="19" name="Freeform 1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2" name="Group 22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20" name="Freeform 20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score1是Student内部的Score对象。它按成员规则自动构造与析构，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不用对它执行new或delete。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例3.27　用初始化表建立score1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6791325" cy="3200400"/>
            <a:chOff x="914400" y="2447925"/>
            <a:chExt cx="6791325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Student::Student(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stu_no1,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s2,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s3)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: score1(s1, s2, s3)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[strlen(name1)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strcpy(name, name1);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stu_no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[strlen(stu_no1)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strcpy(stu_no, stu_no1);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Student::~Student()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name;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447925"/>
            <a:ext cx="3571875" cy="2438400"/>
            <a:chOff x="7715250" y="2447925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447925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762250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847975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score1先用s1、s2、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s3完成构造，再执行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Student构造函数体中的字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符数组申请。析构函数释放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两块动态数组，score1随后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按成员规则自动析构。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例3.27　修改学生时，也调用成绩对象的接口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95550"/>
            <a:ext cx="7791450" cy="2171700"/>
            <a:chOff x="914400" y="2495550"/>
            <a:chExt cx="7791450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495550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Student::modify(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stu_no1,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s2,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s3)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[strlen(name1)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strcpy(name, name1);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stu_no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[strlen(stu_no1) + 1];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955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495550"/>
            <a:ext cx="2714625" cy="3105150"/>
            <a:chOff x="8715375" y="2495550"/>
            <a:chExt cx="2714625" cy="3105150"/>
          </a:xfrm>
        </p:grpSpPr>
        <p:sp>
          <p:nvSpPr>
            <p:cNvPr id="11" name="Freeform 11"/>
            <p:cNvSpPr/>
            <p:nvPr/>
          </p:nvSpPr>
          <p:spPr>
            <a:xfrm>
              <a:off x="8715375" y="24955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8098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895600"/>
              <a:ext cx="2714625" cy="2705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Student处理姓名、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学号，并把成绩修改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交给score1.modify。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显示时也调用score1.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show，两个类各自处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理自己的数据。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本例传入的都是独立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字符串实参。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例3.27　修改学生时，也调用成绩对象的接口（续）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57450"/>
            <a:ext cx="10220325" cy="1914525"/>
            <a:chOff x="914400" y="2457450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457450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strcpy(stu_no, stu_no1);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score1.modify(s1, s2, s3);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"\nname: " &lt;&lt; name &lt;&lt; "\nstu_no: " &lt;&lt;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57450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86275"/>
            <a:ext cx="10239375" cy="1152525"/>
            <a:chOff x="990600" y="4486275"/>
            <a:chExt cx="10239375" cy="1152525"/>
          </a:xfrm>
        </p:grpSpPr>
        <p:sp>
          <p:nvSpPr>
            <p:cNvPr id="11" name="Freeform 11"/>
            <p:cNvSpPr/>
            <p:nvPr/>
          </p:nvSpPr>
          <p:spPr>
            <a:xfrm>
              <a:off x="990600" y="448627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00575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Student处理姓名、学号，并把成绩修改交给score1.modify。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显示时也调用score1.show，两个类各自处理自己的数据。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本例传入的都是独立字符串实参。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例3.27　观察修改前后的完整记录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7791450" cy="2171700"/>
            <a:chOff x="914400" y="2724150"/>
            <a:chExt cx="7791450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 stu1("Liming", "990201", 90, 80, 70);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stu1.modify("Zhanghao", "990202", 95, 85, 75);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24150"/>
            <a:ext cx="2714625" cy="2438400"/>
            <a:chOff x="8715375" y="2724150"/>
            <a:chExt cx="27146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7241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384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24200"/>
              <a:ext cx="27146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修改的是同一个stu1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对象。姓名与学号换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成Zhanghao、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990202，内部score1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保存的3科成绩也相应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改为95、85、75。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例3.27　观察修改前后的完整记录：结果对照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时机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姓名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 / 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学号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计算机、英语、数学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建立后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Liming / 990201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90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80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70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modify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Zhanghao / 990202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95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85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75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修改的是同一个stu1对象。姓名与学号换成Zhanghao、990202，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内部score1保存的3科成绩也相应改为95、85、75。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只允许读取对象时，怎样限制修改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有些对象建立好以后，只希望查询，不希望再改动它的普通数据成员。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把对象声明为const，可以让编译器检查这项限制。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538538"/>
            <a:ext cx="10220325" cy="885825"/>
            <a:chOff x="914400" y="3538538"/>
            <a:chExt cx="10220325" cy="885825"/>
          </a:xfrm>
        </p:grpSpPr>
        <p:sp>
          <p:nvSpPr>
            <p:cNvPr id="10" name="Freeform 10"/>
            <p:cNvSpPr/>
            <p:nvPr/>
          </p:nvSpPr>
          <p:spPr>
            <a:xfrm>
              <a:off x="1038225" y="3538538"/>
              <a:ext cx="10096500" cy="8858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Time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t1(12, 34, 46);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也可以写成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 t2(12, 34, 46);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538538"/>
              <a:ext cx="9525" cy="811530"/>
            </a:xfrm>
            <a:custGeom>
              <a:avLst/>
              <a:gdLst/>
              <a:ahLst/>
              <a:cxnLst/>
              <a:rect l="l" t="t" r="r" b="b"/>
              <a:pathLst>
                <a:path w="9525" h="811530">
                  <a:moveTo>
                    <a:pt x="0" y="0"/>
                  </a:moveTo>
                  <a:lnTo>
                    <a:pt x="0" y="8115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538662"/>
            <a:ext cx="10239375" cy="819150"/>
            <a:chOff x="990600" y="453866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5386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6529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常对象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也要完成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。构造完成后，不能通过常对象修改普通的非mutable数据成员；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它只能调用适用于const对象的成员函数。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常对象能调用哪些成员函数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调用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函数声明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对常对象是否可用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设置时间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void set_Time(...);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不能调用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普通显示函数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void show_Time();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不能调用，即使函数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体不修改数据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常显示函数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void show_Time()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可以调用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239375" cy="704850"/>
            <a:chOff x="990600" y="519112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编译器根据函数声明判断能否调用，不会仅凭函数名或阅读函数体来猜它是否修改数据。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mutable成员是专门允许变化的例外，后面用程序对照。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常数据成员要在初始化时取得值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如果只有某个成员在对象建立后不该改变，可以把这个成员声明为const。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与函数体内赋值发生在不同阶段。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hour;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h) : hour(h) {}  // 正确：初始化hour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另一种写法中的问题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// 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h) { hour = h; }  // 错误：给const成员赋值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本例用成员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表给hour初值，之后不能再给hour赋值。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现代C++也允许合适的类内默认成员初值；这里沿用原课件的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表写法。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常成员函数：把不修改对象写进接口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show_Time只是显示时间。把const写在参数表之后，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表示它通过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进行操作时，不修改普通的非mutable成员。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类内声明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show_Time()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类外定义也保留const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Time::show_Time()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hour &lt;&lt; ':' &lt;&lt; minute &lt;&lt; ':' &lt;&lt; sec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239375" cy="819150"/>
            <a:chOff x="990600" y="475773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const是这类成员函数类型的一部分，声明与定义必须一致。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调用仍写t.show_Time()，不用在调用处再补const。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例3.28　常引用作为函数形参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add只需读取两个整数，不应通过形参修改它们。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常引用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可以引用传入的数据，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同时限制通过这个引用赋值。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add(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&amp; i,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&amp; j);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= 20, b = 30;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a &lt;&lt; '+' &lt;&lt; b &lt;&lt; '=' &lt;&lt; add(a, b) &lt;&lt; endl;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239375" cy="819150"/>
            <a:chOff x="990600" y="475773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i、j分别引用a、b，返回它们的和，输出20+30=50。这里用整数演示语法；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避免复制的好处，通常在对象较大时更有意义。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例3.28　常引用作为函数形参（续）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add(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&amp; i,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&amp; j)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+ j;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239375" cy="819150"/>
            <a:chOff x="990600" y="4238625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i、j分别引用a、b，返回它们的和，输出20+30=50。这里用整数演示语法；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避免复制的好处，通常在对象较大时更有意义。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mutable例子：哪些成员仍允许改变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Time把hour声明为mutable，把minute保留为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让set_Hour成为const成员函数，观察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常对象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允许修改哪一项。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Time() { hour = 0; minute = 0;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set_Hour(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 hour = h;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set_Minute(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m) { minute = m;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show_Time()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hour &lt;&lt; ':' &lt;&lt; minute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mutable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hour;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minute;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438400"/>
            <a:chOff x="7715250" y="2986088"/>
            <a:chExt cx="35718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mutable允许这个成员在常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对象中也发生变化。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这里用hour演示规则；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实际设计时，应当只给确实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不改变对象逻辑含义的辅助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数据使用这种例外。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mutable例子：普通对象与常对象分别调用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 t1;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t1.set_Hour(8); t1.set_Minute(8);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t1.show_Time();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 t2;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t2.set_Hour(8);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t2.set_Minute(8); // 错误：不能调用非const成员函数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t2.show_Time();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t1显示8:8。t2可以调用set_Hour，因为函数为const，hour又是mutable；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minute保持默认值0，所以t2显示8:0。不能把上面的错误调用也当作正常执行步骤。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把const放在哪里，限制的对象就不同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设计需要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使用方式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限制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某个成员保持固定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把该数据成员声明为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建立后不能再给该成员赋值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这个对象主要供查询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把对象声明为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只能调用适用的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查询函数承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诺不改普通成员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参数表后加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不能通过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this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修改非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mutable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239375" cy="704850"/>
            <a:chOff x="990600" y="519112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const对象并不会把静态数据或原始指针指向的外部数据也一并冻结。讨论限制时，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要说清楚受保护的是对象本身，还是某个访问途径。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指向常对象的指针：不能通过它改目标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 Time*限制通过指针修改目标对象，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指针本身仍可以改为指向另一个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对象。它与Time* const限制的位置不同。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Time t1;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Time* pt = &amp;t1;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*pt = t1;  // 错误：不能通过pt给目标对象赋值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pt-&gt;set_Time(...); // 错误：不能调用非const成员函数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指针需要先取得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对象地址，再讨论读取和修改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。前面的const修饰所指类型，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不是把pt这个指针变量固定下来。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指向const的指针也可以观察普通变量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一个只读访问途径可以指向普通变量，也可以指向常变量；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从这个途径都不能修改目标。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= 10;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 = 20;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pa = &amp;a;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pa = &amp;b;          // 可以改变指向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*pa = 30;      // 错误：不能通过pa修改目标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//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pb = &amp;a;  // 错误：会丢掉对常变量的限制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 = 30;           // b自身仍是普通变量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pa指向b之后，b并没有变成常变量。限制的是通过pa修改b；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程序仍可以通过变量名b修改它。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指针形参的const限制怎样匹配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47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7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7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7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函数形参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普通对象地址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常对象地址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通过形参修改目标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Time* pt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可以传入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不能传入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可以在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访问权限内修改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 Time* pt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可以传入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可以传入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不能修改非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mutable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普通成员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只需读取对象时，可以接收const Time*。若对象在整个使用期间都不应被修改，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还可以把对象本身声明为const。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指针参数例子：f与g的接口不同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f(Time* pt);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Time* pt);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Time t1;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 t2;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Time* p1 = &amp;t1;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Time* p2 = &amp;t2;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f(p1);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f(p2);  // 错误：不能丢掉const限制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g(p1);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g(p2);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571875" cy="2105025"/>
            <a:chOff x="7715250" y="2705100"/>
            <a:chExt cx="35718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以上假定Time有可用的默认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构造函数。g只取得只读访问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途径，因此两种对象地址都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能接收；f允许修改目标，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不能接收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常对象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地址。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对象的常引用：读取原对象，又限制修改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如果函数只需读取对象，const Time&amp;既可以引用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又能限制通过这个引用修改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。可以沿用引用传递的调用写法。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s) : hour(h),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minute(m), sec(s)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hour, minute, sec;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239375" cy="819150"/>
            <a:chOff x="990600" y="475773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fun1通过普通引用可以修改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。fun2的形参带const，只能读取这里的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它没有为了查询再复制一份Time。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对象的常引用：读取原对象，又限制修改（续）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7791450" cy="2686050"/>
            <a:chOff x="914400" y="2705100"/>
            <a:chExt cx="7791450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fun1(Time&amp; t) { t.hour = 18;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fun2(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Time&amp; t)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t.hour &lt;&lt; endl;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t.hour = 18; // 错误：不能通过常引用修改hour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 t1(10, 13, 56);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fun1(t1); fun2(t1);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05100"/>
            <a:ext cx="2714625" cy="2438400"/>
            <a:chOff x="8715375" y="2705100"/>
            <a:chExt cx="27146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7051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194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05150"/>
              <a:ext cx="27146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fun1先把t1.hour改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为18，fun2随后读取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并显示18。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常引用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制fun2的访问途径，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不会撤销其他代码已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经完成的修改。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例3.29　普通对象和常对象能做的操作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Sample有公有成员m、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成员n，以及修改和显示函数。先看普通对象，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再把对象声明改成const作比较。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400175"/>
            <a:chOff x="914400" y="2986088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Sample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Sample(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j) { m = i; n = j;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setvalue(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i) { n = i;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500562"/>
            <a:ext cx="10239375" cy="1152525"/>
            <a:chOff x="990600" y="4500562"/>
            <a:chExt cx="10239375" cy="1152525"/>
          </a:xfrm>
        </p:grpSpPr>
        <p:sp>
          <p:nvSpPr>
            <p:cNvPr id="14" name="Freeform 14"/>
            <p:cNvSpPr/>
            <p:nvPr/>
          </p:nvSpPr>
          <p:spPr>
            <a:xfrm>
              <a:off x="990600" y="45005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614862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普通对象a最后显示m=30、n=40。如果把a改为const，setvalue、对a.m赋值、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调用非const的disply都会不符合规则。若要支持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常对象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应把disply声明和定义为const。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例3.29　普通对象和常对象能做的操作（续）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2686050"/>
            <a:chOff x="914400" y="2171700"/>
            <a:chExt cx="7791450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disply()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"m=" &lt;&lt; m &lt;&lt; "\nn=" &lt;&lt; n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Sample a(10, 20);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a.setvalue(40);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a.m = 30;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a.disply();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714625" cy="3771900"/>
            <a:chOff x="8715375" y="2171700"/>
            <a:chExt cx="2714625" cy="3771900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714625" cy="3371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普通对象a最后显示m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=30、n=40。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如果把a改为const，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setvalue、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对a.m赋值、调用非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const的disply都会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不符合规则。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若要支持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常对象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应把disply声明和定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义为const。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常数据成员与引用成员怎样初始化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常数据成员建立后不能赋新值，引用成员也需要在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时确定绑定对象。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下面用日期和引用r把这两点放在同一个例子中。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057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构造时需要做什么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函数体内再做是否合适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 int year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给出年份初值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不能用赋值代替初始化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 int&amp; r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绑定到已有的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int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不能等到函数体内才绑定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1387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253038"/>
            <a:ext cx="10239375" cy="704850"/>
            <a:chOff x="990600" y="5253038"/>
            <a:chExt cx="102393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2530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本例使用成员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表。实际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顺序仍按成员声明顺序，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列表最好按同样的顺序书写，便于核对。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例3.30　日期中的常成员与引用r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Date用3个const整数保存日期，让r只读地引用本对象的year。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构造完成后显示r与完整日期。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showDate();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&amp; r;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year, month, day;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105025"/>
            <a:chOff x="7715250" y="2986088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r声明在前，所以先绑定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year；这里的绑定不读取尚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的year值。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随后year、month、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day分别取得实参。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例3.30　日期中的常成员与引用r（续）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943225"/>
            <a:chOff x="914400" y="2171700"/>
            <a:chExt cx="10220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Date::Date(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: r(year), year(y), month(m), day(d) {}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inline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Date::showDate()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"r=" &lt;&lt; r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year &lt;&lt; '.' &lt;&lt; month &lt;&lt; '.' &lt;&lt; day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 date1(1998, 4, 28);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date1.showDate();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5229225"/>
            <a:ext cx="10239375" cy="819150"/>
            <a:chOff x="990600" y="5229225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52292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3435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构造全部完成后，r读取year，输出r=1998和1998.4.28。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不能在普通函数中重新给这些const数据成员赋值。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常成员函数也可以与普通版本重载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参数表相同的showDate，可以分别提供普通版本和const版本。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调用对象是否为const，会影响选择哪个版本。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538538"/>
            <a:ext cx="10220325" cy="628650"/>
            <a:chOff x="914400" y="3538538"/>
            <a:chExt cx="10220325" cy="628650"/>
          </a:xfrm>
        </p:grpSpPr>
        <p:sp>
          <p:nvSpPr>
            <p:cNvPr id="10" name="Freeform 10"/>
            <p:cNvSpPr/>
            <p:nvPr/>
          </p:nvSpPr>
          <p:spPr>
            <a:xfrm>
              <a:off x="1038225" y="3538538"/>
              <a:ext cx="10096500" cy="6286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showDate();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showDate()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538538"/>
              <a:ext cx="9525" cy="554355"/>
            </a:xfrm>
            <a:custGeom>
              <a:avLst/>
              <a:gdLst/>
              <a:ahLst/>
              <a:cxnLst/>
              <a:rect l="l" t="t" r="r" b="b"/>
              <a:pathLst>
                <a:path w="9525" h="554355">
                  <a:moveTo>
                    <a:pt x="0" y="0"/>
                  </a:moveTo>
                  <a:lnTo>
                    <a:pt x="0" y="5543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281488"/>
            <a:ext cx="10239375" cy="819150"/>
            <a:chOff x="990600" y="428148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28148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39578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const版本在类外定义时也要保留const。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常对象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只能调用这里的const版本；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普通对象在这两个版本都可用时优先选择普通版本。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例3.31　Date提供两个showDate版本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385762"/>
            <a:chOff x="990600" y="2057400"/>
            <a:chExt cx="102393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两个版本都显示日期，用不同的输出标题说明实际调用了哪一个。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078956"/>
            <a:ext cx="6791325" cy="2428875"/>
            <a:chOff x="914400" y="3078956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078956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 : year(y),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month(m), day(d)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showDate();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showDate()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year, month, day;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078956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078956"/>
            <a:ext cx="3571875" cy="2105025"/>
            <a:chOff x="7715250" y="3078956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0789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932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479006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两个版本的函数名与参数表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相同，成员函数后的const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不同。要支持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常对象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必须声明并实现相应的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const版本。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例3.31　Date提供两个showDate版本（续）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95550"/>
            <a:ext cx="10220325" cy="2171700"/>
            <a:chOff x="914400" y="2495550"/>
            <a:chExt cx="10220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49555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Date::showDate()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"ShowDate1:\n";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year &lt;&lt; '.' &lt;&lt; month &lt;&lt; '.' &lt;&lt; day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Date::showDate()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"ShowDate2:\n";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year &lt;&lt; '.' &lt;&lt; month &lt;&lt; '.' &lt;&lt; day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955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781550"/>
            <a:ext cx="10239375" cy="819150"/>
            <a:chOff x="990600" y="47815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7815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8958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普通版本显示ShowDate1，const版本显示ShowDate2。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两个函数都读取当前调用对象保存的日期。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例3.31　由对象是否为const选择版本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 date1(1998, 4, 28);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date1.showDate();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date2(2002, 11, 14);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date2.showDate();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date1是普通对象，输出ShowDate1与1998.4.28。date2是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常对象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输出ShowDate2与2002.11.14。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例3.31　由对象是否为const选择版本：结果对照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选择的函数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显示标题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date1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void showDate()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ShowDate1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date2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void showDate() const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ShowDate2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date1是普通对象，输出ShowDate1与1998.4.28。date2是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常对象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输出ShowDate2与2002.11.14。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const写在不同位置，要分别读清楚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3372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写法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固定什么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仍允许什么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 Time t(...);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对象的普通非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mutable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调用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查询函数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void f() const;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this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修改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普通成员的行为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读取成员、修改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mutable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Time* const p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= &amp;t;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指针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保存的地址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在权限内修改非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目标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 Time* p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= &amp;t;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修改目标的行为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改变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，指向另一个有效对象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定义常指针时要给出地址。读声明时，分清const修饰对象、成员函数，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还是指针本身。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多文件组成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把类声明、实现与使用分到不同文件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程序变长以后，可以把对外接口、具体实现和main分开放置。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使用Student的代码只需包含它的类声明，再把各源文件一起加入工程。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90625" y="3038475"/>
            <a:ext cx="9858375" cy="2238375"/>
            <a:chOff x="1190625" y="3038475"/>
            <a:chExt cx="9858375" cy="2238375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3657600"/>
              <a:ext cx="2714625" cy="1285875"/>
              <a:chOff x="1190625" y="3657600"/>
              <a:chExt cx="2714625" cy="12858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90625" y="3657600"/>
                <a:ext cx="2714625" cy="1285875"/>
              </a:xfrm>
              <a:prstGeom prst="roundRect">
                <a:avLst>
                  <a:gd name="adj" fmla="val 592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6350" y="3940969"/>
                <a:ext cx="254317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student.h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类声明与接口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476750" y="3038475"/>
              <a:ext cx="3048000" cy="1000125"/>
              <a:chOff x="4476750" y="3038475"/>
              <a:chExt cx="3048000" cy="10001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476750" y="3038475"/>
                <a:ext cx="304800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562475" y="3178969"/>
                <a:ext cx="2876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student.cpp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成员函数实现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476750" y="4276725"/>
              <a:ext cx="3048000" cy="1000125"/>
              <a:chOff x="4476750" y="4276725"/>
              <a:chExt cx="3048000" cy="100012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476750" y="4276725"/>
                <a:ext cx="304800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562475" y="4417219"/>
                <a:ext cx="2876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studentmain.cpp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main与对象使用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477250" y="3657600"/>
              <a:ext cx="2571750" cy="1285875"/>
              <a:chOff x="8477250" y="3657600"/>
              <a:chExt cx="2571750" cy="128587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8477250" y="3657600"/>
                <a:ext cx="2571750" cy="1285875"/>
              </a:xfrm>
              <a:prstGeom prst="roundRect">
                <a:avLst>
                  <a:gd name="adj" fmla="val 592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562975" y="3940969"/>
                <a:ext cx="240030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同一个程序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共同构建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981450" y="3533775"/>
              <a:ext cx="400050" cy="552450"/>
              <a:chOff x="3981450" y="3533775"/>
              <a:chExt cx="400050" cy="55245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3981450" y="3533775"/>
                <a:ext cx="400050" cy="552450"/>
              </a:xfrm>
              <a:custGeom>
                <a:avLst/>
                <a:gdLst/>
                <a:ahLst/>
                <a:cxnLst/>
                <a:rect l="l" t="t" r="r" b="b"/>
                <a:pathLst>
                  <a:path w="400050" h="552450">
                    <a:moveTo>
                      <a:pt x="0" y="552450"/>
                    </a:moveTo>
                    <a:lnTo>
                      <a:pt x="4000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4300002" y="3533775"/>
                <a:ext cx="81498" cy="92812"/>
              </a:xfrm>
              <a:custGeom>
                <a:avLst/>
                <a:gdLst/>
                <a:ahLst/>
                <a:cxnLst/>
                <a:rect l="l" t="t" r="r" b="b"/>
                <a:pathLst>
                  <a:path w="81498" h="92812">
                    <a:moveTo>
                      <a:pt x="81498" y="0"/>
                    </a:moveTo>
                    <a:lnTo>
                      <a:pt x="60085" y="92812"/>
                    </a:lnTo>
                    <a:lnTo>
                      <a:pt x="0" y="49302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3981450" y="4467225"/>
              <a:ext cx="400050" cy="314325"/>
              <a:chOff x="3981450" y="4467225"/>
              <a:chExt cx="400050" cy="31432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3981450" y="4467225"/>
                <a:ext cx="400050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400050" h="314325">
                    <a:moveTo>
                      <a:pt x="0" y="0"/>
                    </a:moveTo>
                    <a:lnTo>
                      <a:pt x="400050" y="31432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4289599" y="4698182"/>
                <a:ext cx="91901" cy="83368"/>
              </a:xfrm>
              <a:custGeom>
                <a:avLst/>
                <a:gdLst/>
                <a:ahLst/>
                <a:cxnLst/>
                <a:rect l="l" t="t" r="r" b="b"/>
                <a:pathLst>
                  <a:path w="91901" h="83368">
                    <a:moveTo>
                      <a:pt x="91901" y="83368"/>
                    </a:moveTo>
                    <a:lnTo>
                      <a:pt x="0" y="58332"/>
                    </a:lnTo>
                    <a:lnTo>
                      <a:pt x="45833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4" name="Group 34"/>
            <p:cNvGrpSpPr/>
            <p:nvPr/>
          </p:nvGrpSpPr>
          <p:grpSpPr>
            <a:xfrm>
              <a:off x="7620000" y="3533775"/>
              <a:ext cx="762000" cy="552450"/>
              <a:chOff x="7620000" y="3533775"/>
              <a:chExt cx="762000" cy="55245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7620000" y="3533775"/>
                <a:ext cx="762000" cy="552450"/>
              </a:xfrm>
              <a:custGeom>
                <a:avLst/>
                <a:gdLst/>
                <a:ahLst/>
                <a:cxnLst/>
                <a:rect l="l" t="t" r="r" b="b"/>
                <a:pathLst>
                  <a:path w="762000" h="552450">
                    <a:moveTo>
                      <a:pt x="0" y="0"/>
                    </a:moveTo>
                    <a:lnTo>
                      <a:pt x="762000" y="55245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8289200" y="4004700"/>
                <a:ext cx="92800" cy="81525"/>
              </a:xfrm>
              <a:custGeom>
                <a:avLst/>
                <a:gdLst/>
                <a:ahLst/>
                <a:cxnLst/>
                <a:rect l="l" t="t" r="r" b="b"/>
                <a:pathLst>
                  <a:path w="92800" h="81525">
                    <a:moveTo>
                      <a:pt x="92800" y="81525"/>
                    </a:moveTo>
                    <a:lnTo>
                      <a:pt x="0" y="60060"/>
                    </a:lnTo>
                    <a:lnTo>
                      <a:pt x="43544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7" name="Group 37"/>
            <p:cNvGrpSpPr/>
            <p:nvPr/>
          </p:nvGrpSpPr>
          <p:grpSpPr>
            <a:xfrm>
              <a:off x="7620000" y="4466390"/>
              <a:ext cx="762000" cy="315160"/>
              <a:chOff x="7620000" y="4466390"/>
              <a:chExt cx="762000" cy="31516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7620000" y="4467225"/>
                <a:ext cx="762000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762000" h="314325">
                    <a:moveTo>
                      <a:pt x="0" y="314325"/>
                    </a:moveTo>
                    <a:lnTo>
                      <a:pt x="7620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8286754" y="4466390"/>
                <a:ext cx="95246" cy="68579"/>
              </a:xfrm>
              <a:custGeom>
                <a:avLst/>
                <a:gdLst/>
                <a:ahLst/>
                <a:cxnLst/>
                <a:rect l="l" t="t" r="r" b="b"/>
                <a:pathLst>
                  <a:path w="95246" h="68579">
                    <a:moveTo>
                      <a:pt x="95246" y="835"/>
                    </a:moveTo>
                    <a:lnTo>
                      <a:pt x="28289" y="685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9" name="Freeform 3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2" name="Group 42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40" name="Freeform 40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头文件说明类有哪些成员和怎样调用。student.cpp实现这些函数，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studentmain.cpp负责创建和使用对象；实现文件都要参与工程的编译和链接。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多文件组成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例3.32　student.h保存Student的声明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仍使用姓名、学号和成绩例子。把类声明写在student.h，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并用头文件保护避免重复包含造成重复定义。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#ifndef STUDENT_H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#define STUDENT_H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*name, *stu_no;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~Student();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modify(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#endif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105025"/>
            <a:chOff x="7715250" y="2986088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头文件保留使用类所需的声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明。#ifndef、#define、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#endif组成保护，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作用是让同一个翻译单元中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只保留一份这段声明。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多文件组成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例3.32　student.cpp实现构造与析构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971925"/>
            <a:chOff x="914400" y="2171700"/>
            <a:chExt cx="6791325" cy="39719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9719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"student.h"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&lt;cstring&gt;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Student::Student(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score1)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[strlen(name1)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strcpy(name, name1);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stu_no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[strlen(stu_no1)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strcpy(stu_no, stu_no1);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 = score1;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Student::~Student()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name;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897630"/>
            </a:xfrm>
            <a:custGeom>
              <a:avLst/>
              <a:gdLst/>
              <a:ahLst/>
              <a:cxnLst/>
              <a:rect l="l" t="t" r="r" b="b"/>
              <a:pathLst>
                <a:path w="9525" h="3897630">
                  <a:moveTo>
                    <a:pt x="0" y="0"/>
                  </a:moveTo>
                  <a:lnTo>
                    <a:pt x="0" y="38976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438400"/>
            <a:chOff x="7715250" y="217170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student.cpp先包含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student.h，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才能按同一份类声明定义成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员函数。标准库头文件在实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际用到字符串处理和输出的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位置包含。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多文件组成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例3.32　student.cpp继续实现修改与显示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Student::modify(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score1)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 = score1;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Student::show()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"\nname: " &lt;&lt;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"\nstu_no: " &lt;&lt;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"\nscore: " &lt;&lt;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1771650"/>
            <a:chOff x="7715250" y="2724150"/>
            <a:chExt cx="3571875" cy="177165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modify只修改当前学生的成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绩。实现移到另一个文件以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后，成员函数的作用和调用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方式都没有改变。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多文件组成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例3.32　studentmain.cpp使用Student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"student.h"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Student stu1("Liming", "990201", 90);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stu1.modify(88);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stu1.show();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438400"/>
            <a:chOff x="7715250" y="272415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两次显示的姓名和学号相同，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成绩从90变为88。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包含头文件不等于自动把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student.cpp加入工程，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两个.cpp文件都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要参与构建。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多文件组成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例3.32　studentmain.cpp使用Student：结果对照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476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文件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负责的内容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student.h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Student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类的声明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student.cpp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成员函数的实现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studentmain.cpp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main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与对象的使用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239375" cy="704850"/>
            <a:chOff x="990600" y="519112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两次显示的姓名和学号相同，成绩从90变为88。包含头文件不等于自动把student.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cpp加入工程，两个.cpp文件都要参与构建。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例3.33　设计一个有10个位置的堆栈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用类保存一组整数，提供push压入、pop弹出和ShowStack显示操作。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堆栈只能从顶端放入、取出；后放入的数会先取出。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381125" y="3086100"/>
            <a:ext cx="9667875" cy="2033587"/>
            <a:chOff x="1381125" y="3086100"/>
            <a:chExt cx="9667875" cy="2033587"/>
          </a:xfrm>
        </p:grpSpPr>
        <p:sp>
          <p:nvSpPr>
            <p:cNvPr id="10" name="Freeform 10"/>
            <p:cNvSpPr/>
            <p:nvPr/>
          </p:nvSpPr>
          <p:spPr>
            <a:xfrm>
              <a:off x="1381125" y="4733925"/>
              <a:ext cx="1428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栈底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048125" y="3086100"/>
              <a:ext cx="6286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栈顶：后放的20先取出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3333750" y="4419600"/>
              <a:ext cx="2714625" cy="666750"/>
              <a:chOff x="3333750" y="4419600"/>
              <a:chExt cx="2714625" cy="6667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3333750" y="4419600"/>
                <a:ext cx="2714625" cy="666750"/>
              </a:xfrm>
              <a:prstGeom prst="roundRect">
                <a:avLst>
                  <a:gd name="adj" fmla="val 1142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3419475" y="4545806"/>
                <a:ext cx="25431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333750" y="3657600"/>
              <a:ext cx="2714625" cy="666750"/>
              <a:chOff x="3333750" y="3657600"/>
              <a:chExt cx="2714625" cy="66675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3333750" y="3657600"/>
                <a:ext cx="2714625" cy="666750"/>
              </a:xfrm>
              <a:prstGeom prst="roundRect">
                <a:avLst>
                  <a:gd name="adj" fmla="val 1142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3419475" y="3783806"/>
                <a:ext cx="25431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20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191250" y="3400425"/>
              <a:ext cx="1047750" cy="561975"/>
              <a:chOff x="6191250" y="3400425"/>
              <a:chExt cx="1047750" cy="56197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191250" y="3400425"/>
                <a:ext cx="1047750" cy="561975"/>
              </a:xfrm>
              <a:custGeom>
                <a:avLst/>
                <a:gdLst/>
                <a:ahLst/>
                <a:cxnLst/>
                <a:rect l="l" t="t" r="r" b="b"/>
                <a:pathLst>
                  <a:path w="1047750" h="561975">
                    <a:moveTo>
                      <a:pt x="1047750" y="0"/>
                    </a:moveTo>
                    <a:lnTo>
                      <a:pt x="0" y="56197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191250" y="3888245"/>
                <a:ext cx="94844" cy="74155"/>
              </a:xfrm>
              <a:custGeom>
                <a:avLst/>
                <a:gdLst/>
                <a:ahLst/>
                <a:cxnLst/>
                <a:rect l="l" t="t" r="r" b="b"/>
                <a:pathLst>
                  <a:path w="94844" h="74155">
                    <a:moveTo>
                      <a:pt x="0" y="74155"/>
                    </a:moveTo>
                    <a:lnTo>
                      <a:pt x="59780" y="0"/>
                    </a:lnTo>
                    <a:lnTo>
                      <a:pt x="94844" y="6537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6191250" y="4114800"/>
              <a:ext cx="1333500" cy="590550"/>
              <a:chOff x="6191250" y="4114800"/>
              <a:chExt cx="1333500" cy="59055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191250" y="4114800"/>
                <a:ext cx="1333500" cy="590550"/>
              </a:xfrm>
              <a:custGeom>
                <a:avLst/>
                <a:gdLst/>
                <a:ahLst/>
                <a:cxnLst/>
                <a:rect l="l" t="t" r="r" b="b"/>
                <a:pathLst>
                  <a:path w="1333500" h="590550">
                    <a:moveTo>
                      <a:pt x="0" y="0"/>
                    </a:moveTo>
                    <a:lnTo>
                      <a:pt x="1333500" y="59055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429514" y="4635910"/>
                <a:ext cx="95236" cy="69440"/>
              </a:xfrm>
              <a:custGeom>
                <a:avLst/>
                <a:gdLst/>
                <a:ahLst/>
                <a:cxnLst/>
                <a:rect l="l" t="t" r="r" b="b"/>
                <a:pathLst>
                  <a:path w="95236" h="69440">
                    <a:moveTo>
                      <a:pt x="95236" y="69440"/>
                    </a:moveTo>
                    <a:lnTo>
                      <a:pt x="0" y="67830"/>
                    </a:lnTo>
                    <a:lnTo>
                      <a:pt x="30039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8" name="Freeform 28"/>
            <p:cNvSpPr/>
            <p:nvPr/>
          </p:nvSpPr>
          <p:spPr>
            <a:xfrm>
              <a:off x="7715250" y="3228975"/>
              <a:ext cx="3333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push：从顶端压入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715250" y="4657725"/>
              <a:ext cx="3333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pop：从顶端取出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6" name="Group 36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34" name="Freeform 34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例如依次压入10和20，下一次弹出20，10仍留在栈中。菜单还要能显示内容、退出，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并处理栈满和栈空。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例3.33　stack.h中的数据与接口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stck有10个整数位置，tos保存下一个可写位置，也等于当前元素个数。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有数据时，最后一个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元素的下标为tos-1。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#ifndef STACK_H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#define STACK_H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SIZE = 10;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stack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stck[SIZE];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tos;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tos为0表示空栈，tos为SIZE表示已满。empty用于让菜单先判断是否能够弹出，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避免把空栈返回的0误报成真实数据。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例3.33　stack.h中的数据与接口（续）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stack();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push(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ch);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pop();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ShowStack();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empty()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tos == 0;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#endif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tos为0表示空栈，tos为SIZE表示已满。empty用于让菜单先判断是否能够弹出，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避免把空栈返回的0误报成真实数据。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例3.33　push先检查容量，再保存数据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3457575"/>
            <a:chOff x="914400" y="2171700"/>
            <a:chExt cx="10220325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"stack.h"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stack::stack() { tos = 0;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stack::push(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ch)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(tos == SIZE)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"Stack is full\n";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stck[tos] = ch;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++tos;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"You have pushed a data into the stack!\n";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1771650"/>
            <a:chOff x="7715250" y="2171700"/>
            <a:chExt cx="3571875" cy="1771650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tos指向下一个可写位置，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所以先写stck[tos]，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再把tos加1。已满时直接返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回，不能写stck[SIZE]。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例3.33　pop先退回栈顶，再取出数据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stack::pop()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(tos == 0)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"Stack is empty\n";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--tos;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stck[tos];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438400"/>
            <a:chOff x="7715250" y="272415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tos原来指向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数据之后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的位置，减1才得到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栈顶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数组中的旧值可以暂时留着，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tos已经把它排除在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内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容之外。空栈时返回0沿用原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例，调用者要先判空。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例3.33　用同一组数据跟踪push与pop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1467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47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7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7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7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操作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有效内</a:t>
                      </a:r>
                    </a:p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容（底到顶）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tos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说明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刚建立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空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0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下次写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stck[0]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push(10)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在下标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0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push(20)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20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是当前栈顶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pop()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返回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，下次可覆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盖下标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67350"/>
            <a:ext cx="10239375" cy="704850"/>
            <a:chOff x="990600" y="5467350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67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判断数据是否仍在栈中，要看它是否位于0到tos-1之间。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不能只看那个数组格子里还留着什么数。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例3.33　ShowStack从栈顶向栈底显示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stack::ShowStack()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"\nThe content of stack:\n";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(tos == 0)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"The stack has no data!\n";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= tos - 1; i &gt;= 0; --i)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stck[i] &lt;&lt; "  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"\n\n";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571875" cy="2105025"/>
            <a:chOff x="7715250" y="2705100"/>
            <a:chExt cx="35718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从tos-1开始，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只读取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元素。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显示过程没有修改tos，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因此显示以后，栈中的内容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与先后顺序都不变。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例3.33　stackmain.cpp给出操作菜单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457575"/>
            <a:chOff x="914400" y="2171700"/>
            <a:chExt cx="7791450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&lt;cctype&gt;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"stack.h"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stack ss;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"&lt;I&gt; ------ Push data to stack\n";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"&lt;O&gt; ------ Pop data from stack\n";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"&lt;S&gt; ------ Show the content of stack\n";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"&lt;Q&gt; ------ Quit...\n";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后续循环接在这里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714625" cy="2438400"/>
            <a:chOff x="8715375" y="2171700"/>
            <a:chExt cx="27146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7146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ss是整个菜单操作的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同一个堆栈对象。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循环应当写在main内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部，不是在每次操作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时重新建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立一个空栈。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例3.33　读取命令并处理压入操作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true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"Please select an item: 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(!(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&gt;&gt; ch))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ch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static_cast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&lt;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&gt;(toupper(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static_cast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&lt;unsigned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&gt;(ch)));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switch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(ch)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case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'I':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"Enter the value that you want to push: 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(!(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&gt;&gt; x))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ss.push(x);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break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命令转为大写后，输入i和I都走压入分支。先读整数x，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再交给ss.push检查容量与保存；读取失败时结束输入，避免一直处理无效数据。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例3.33　处理弹出、显示和退出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95550"/>
            <a:ext cx="10220325" cy="2171700"/>
            <a:chOff x="914400" y="2495550"/>
            <a:chExt cx="10220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49555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case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'O':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(ss.empty())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"Stack is empty\n";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        x = ss.pop();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"Pop " &lt;&lt; x &lt;&lt; " from stack.\n";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break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case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'S': ss.ShowStack();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break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955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781550"/>
            <a:ext cx="10239375" cy="819150"/>
            <a:chOff x="990600" y="47815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7815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8958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弹出前先用empty判空。只有确实取出元素，才把返回值保存到x并显示Pop；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break结束这次switch分支，循环还会继续等待命令。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例3.33　处理弹出、显示和退出（续）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57450"/>
            <a:ext cx="10220325" cy="1914525"/>
            <a:chOff x="914400" y="2457450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457450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case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'Q':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default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"You have inputted a wrong item! 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         &lt;&lt; "Please try again!\n";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57450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86275"/>
            <a:ext cx="10239375" cy="1152525"/>
            <a:chOff x="990600" y="4486275"/>
            <a:chExt cx="10239375" cy="1152525"/>
          </a:xfrm>
        </p:grpSpPr>
        <p:sp>
          <p:nvSpPr>
            <p:cNvPr id="11" name="Freeform 11"/>
            <p:cNvSpPr/>
            <p:nvPr/>
          </p:nvSpPr>
          <p:spPr>
            <a:xfrm>
              <a:off x="990600" y="448627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00575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S调用ShowStack显示已有内容，Q用return 0结束main。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其他字符进入default分支，提示输入有误，再由while等待下一个命令。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这里补齐switch、while与main的花括号。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嵌套类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嵌套类：把类型定义放进另一个类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是在类里保存一个对象；嵌套类则是在类里定义另一个类型。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这样可以把相关的类名放在外围类的作用域内，并控制外部是否能使用这个名字。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Outer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Inner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// Inner的成员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Outer::Inner item;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定义Inner不会自动让每个Outer对象含有一个Inner对象。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只有再声明Inner类型的数据成员时，才会形成相应的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嵌套类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嵌套类名也受访问权限控制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声明位置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外围类中使用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类外普通代码使用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区域的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Inner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直接使用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Inner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Outer::Inner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限定名称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区域的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Inner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在权限允许的范围内使用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不能直接用它建立对象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类外定义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Inner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的成员函数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先有相应声明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Outer::Inner::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函数名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239375" cy="704850"/>
            <a:chOff x="990600" y="519112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作用域告诉编译器从哪里找名字，访问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决定代码能否使用它。名字需要限定，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与成员是否允许访问，是两个问题。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嵌套类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嵌套类能访问外围类，但仍需要具体对象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嵌套类具有访问外围类成员的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；不过，Inner对象并不自动绑定一个Outer对象。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访问外围类的普通数据成员时，要明确取得那个对象。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Outer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Inner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set(Outer&amp; obj,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value)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    obj.x = value;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771775"/>
            <a:chOff x="7715250" y="2986088"/>
            <a:chExt cx="3571875" cy="277177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Inner::set通过参数obj修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改Outer的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这种访问符合现行C++规则。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Outer不会因此反向获得访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问Inner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成员的特殊权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限；Inner中的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自动获得外围类的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嵌套类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较复杂的嵌套类可以在外围类外定义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如果Inner内容较长，可以先在Outer中声明名字，再在外围类外给出完整定义。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成员函数也可以继续放在类外实现。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943225"/>
            <a:chOff x="914400" y="2986088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Outer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Inner;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Outer::Inner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Outer::Inner::show()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Inner成员函数的实现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438400"/>
            <a:chOff x="7715250" y="2986088"/>
            <a:chExt cx="35718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Outer::Inner说明这个类型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属于Outer的作用域，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Outer::Inner::show继续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说明函数属于Inner。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这里只移动定义的位置，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没有改变类之间的归属。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本讲回顾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类的设计：把对象、权限与协作关系说清楚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1467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476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要解决的问题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本讲使用的方式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成员函数正在操作哪个对象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this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与调用对象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同类对象怎样批量保存与传递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对象数组、指针、值与引用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多个对象共同维护一份数据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静态数据成员与静态成员函数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让指定代码参与内部协作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友元函数、友元类与对象成员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限制修改、整理较大的程序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、多文件组织与嵌套类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67350"/>
            <a:ext cx="10239375" cy="704850"/>
            <a:chOff x="990600" y="5467350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67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设计一个类时，逐项检查：数据属于哪个对象，哪些数据需要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共享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，操作由谁执行，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是否合适，以及对象建立和结束时怎样处理自己的成员。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33333</Words>
  <Application>Microsoft Office PowerPoint</Application>
  <PresentationFormat>宽屏</PresentationFormat>
  <Paragraphs>1476</Paragraphs>
  <Slides>192</Slides>
  <Notes>192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192</vt:i4>
      </vt:variant>
    </vt:vector>
  </HeadingPairs>
  <TitlesOfParts>
    <vt:vector size="196" baseType="lpstr">
      <vt:lpstr>Microsoft YaHei</vt:lpstr>
      <vt:lpstr>Arial</vt:lpstr>
      <vt:lpstr>Consolas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7.2 变量作用域与参数传递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4</cp:revision>
  <dcterms:created xsi:type="dcterms:W3CDTF">2026-10-02T14:53:39Z</dcterms:created>
  <dcterms:modified xsi:type="dcterms:W3CDTF">2026-10-28T04:59:41Z</dcterms:modified>
  <cp:category/>
  <cp:contentStatus/>
  <dc:language>zh-CN</dc:language>
</cp:coreProperties>
</file>