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346" r:id="rId4"/>
    <p:sldId id="347" r:id="rId5"/>
    <p:sldId id="348" r:id="rId6"/>
    <p:sldId id="349" r:id="rId7"/>
    <p:sldId id="350" r:id="rId8"/>
    <p:sldId id="352" r:id="rId9"/>
    <p:sldId id="354" r:id="rId10"/>
    <p:sldId id="353" r:id="rId11"/>
    <p:sldId id="351" r:id="rId12"/>
    <p:sldId id="355" r:id="rId13"/>
    <p:sldId id="356" r:id="rId14"/>
    <p:sldId id="357" r:id="rId15"/>
    <p:sldId id="358" r:id="rId16"/>
    <p:sldId id="359" r:id="rId17"/>
    <p:sldId id="360" r:id="rId18"/>
    <p:sldId id="361" r:id="rId19"/>
    <p:sldId id="362" r:id="rId20"/>
    <p:sldId id="364" r:id="rId21"/>
    <p:sldId id="363" r:id="rId22"/>
    <p:sldId id="365" r:id="rId23"/>
    <p:sldId id="366" r:id="rId24"/>
    <p:sldId id="367" r:id="rId25"/>
    <p:sldId id="369" r:id="rId26"/>
    <p:sldId id="368" r:id="rId27"/>
    <p:sldId id="370" r:id="rId28"/>
    <p:sldId id="371" r:id="rId29"/>
    <p:sldId id="372" r:id="rId30"/>
    <p:sldId id="373" r:id="rId31"/>
    <p:sldId id="374" r:id="rId32"/>
    <p:sldId id="375" r:id="rId33"/>
    <p:sldId id="376" r:id="rId34"/>
    <p:sldId id="377" r:id="rId35"/>
    <p:sldId id="378" r:id="rId36"/>
    <p:sldId id="379" r:id="rId37"/>
    <p:sldId id="380" r:id="rId38"/>
    <p:sldId id="381" r:id="rId39"/>
    <p:sldId id="382" r:id="rId4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EF5"/>
    <a:srgbClr val="F2EDDE"/>
    <a:srgbClr val="E4EDF0"/>
    <a:srgbClr val="E9E0EC"/>
    <a:srgbClr val="DAE8EA"/>
    <a:srgbClr val="E0FBD1"/>
    <a:srgbClr val="E6E0F0"/>
    <a:srgbClr val="DDE0DC"/>
    <a:srgbClr val="BAD5D8"/>
    <a:srgbClr val="AECF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8320" autoAdjust="0"/>
  </p:normalViewPr>
  <p:slideViewPr>
    <p:cSldViewPr snapToGrid="0">
      <p:cViewPr varScale="1">
        <p:scale>
          <a:sx n="99" d="100"/>
          <a:sy n="99" d="100"/>
        </p:scale>
        <p:origin x="103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9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36F97-6056-4A26-A65C-C0716172EC14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CE31C-4D10-464A-916F-3914E7C36D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395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602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186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880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161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35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722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2539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747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0151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6306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730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1233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9286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8414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288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1319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9434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192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6375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4917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3372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5914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4029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9174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6503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0511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3901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6885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6275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523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自定义比较，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&lt; 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返回真表示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"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第一个参数优先级低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"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9697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自定义比较，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&lt; 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返回真表示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"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第一个参数优先级低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"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4249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3997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7055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539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6190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57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/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18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image" Target="../media/image9.png"/><Relationship Id="rId7" Type="http://schemas.openxmlformats.org/officeDocument/2006/relationships/image" Target="../media/image35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10.png"/><Relationship Id="rId9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2242662" y="2324595"/>
            <a:ext cx="770667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《</a:t>
            </a:r>
            <a:r>
              <a:rPr lang="zh-CN" altLang="en-US" sz="5400" b="1" spc="-5" dirty="0">
                <a:solidFill>
                  <a:srgbClr val="FFFFFF"/>
                </a:solidFill>
                <a:latin typeface="微软雅黑"/>
                <a:cs typeface="微软雅黑"/>
              </a:rPr>
              <a:t>进阶算法与数据结构</a:t>
            </a: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0452" y="3834510"/>
            <a:ext cx="4298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1086485" algn="l"/>
              </a:tabLst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2480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39" y="-13716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52098" y="2652085"/>
            <a:ext cx="5203984" cy="1777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cs typeface="微软雅黑"/>
              </a:rPr>
              <a:t>二叉堆</a:t>
            </a:r>
            <a:endParaRPr lang="en-US" altLang="zh-CN" sz="4400" b="1" dirty="0">
              <a:solidFill>
                <a:srgbClr val="2D4A87"/>
              </a:solidFill>
              <a:cs typeface="微软雅黑"/>
            </a:endParaRPr>
          </a:p>
          <a:p>
            <a:pPr marL="12700" marR="5080" algn="ctr">
              <a:spcBef>
                <a:spcPts val="1005"/>
              </a:spcBef>
            </a:pPr>
            <a:r>
              <a:rPr lang="zh-CN" altLang="en-US" sz="1600" dirty="0"/>
              <a:t>堆就像是山岳峰峦，层叠起伏、形态各异。 </a:t>
            </a:r>
            <a:endParaRPr lang="en-US" altLang="zh-CN" sz="1600" dirty="0"/>
          </a:p>
          <a:p>
            <a:pPr marL="12700" marR="5080" algn="ctr">
              <a:spcBef>
                <a:spcPts val="1005"/>
              </a:spcBef>
            </a:pPr>
            <a:r>
              <a:rPr lang="zh-CN" altLang="en-US" sz="1600" dirty="0"/>
              <a:t>座座山峰高低错落，而最高的山峰总是最先映入眼帘。</a:t>
            </a:r>
            <a:endParaRPr lang="en-US" altLang="zh-CN" sz="1600" b="1" dirty="0">
              <a:solidFill>
                <a:srgbClr val="2D4A87"/>
              </a:solidFill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35909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0F90E90-C6F0-235F-CC21-158822CDAFC9}"/>
              </a:ext>
            </a:extLst>
          </p:cNvPr>
          <p:cNvSpPr txBox="1"/>
          <p:nvPr/>
        </p:nvSpPr>
        <p:spPr>
          <a:xfrm>
            <a:off x="775716" y="1619451"/>
            <a:ext cx="10654284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大学生活是忙碌而丰富的，有大量的任务需要完成：作业、实验、论文、兼职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...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每个任务都有一个截止日期（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Deadline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）。当你早上醒来，看着待办事项列表时，你通常会先做哪个？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绝大多数人会下意识地选择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最接近截止日期的那个任务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，因为它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最紧急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优先级最高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4BC2C25-E297-8472-B2EE-A256E2CBF1E9}"/>
              </a:ext>
            </a:extLst>
          </p:cNvPr>
          <p:cNvSpPr txBox="1"/>
          <p:nvPr/>
        </p:nvSpPr>
        <p:spPr>
          <a:xfrm>
            <a:off x="775717" y="3429000"/>
            <a:ext cx="10654283" cy="25398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在计算机中，我们需要一种数据结构来模拟这种“处理最高优先级任务”的场景。这个结构需要支持：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快速插入一个新的任务。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快速找到当前优先级最高的任务。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快速删除这个最高优先级的任务（因为我们已经完成了它）。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这种能够</a:t>
            </a:r>
            <a:r>
              <a:rPr lang="zh-CN" altLang="en-US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动态维护一个集合，并随时提供最值（最大或最小）的容器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，被称为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优先队列（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Priority Queue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）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。而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二叉堆（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Binary Heap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）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，就是实现优先队列的最经典、最高效的数据结构。</a:t>
            </a:r>
          </a:p>
        </p:txBody>
      </p:sp>
    </p:spTree>
    <p:extLst>
      <p:ext uri="{BB962C8B-B14F-4D97-AF65-F5344CB8AC3E}">
        <p14:creationId xmlns:p14="http://schemas.microsoft.com/office/powerpoint/2010/main" val="2258385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0F90E90-C6F0-235F-CC21-158822CDAFC9}"/>
                  </a:ext>
                </a:extLst>
              </p:cNvPr>
              <p:cNvSpPr txBox="1"/>
              <p:nvPr/>
            </p:nvSpPr>
            <p:spPr>
              <a:xfrm>
                <a:off x="775716" y="1622444"/>
                <a:ext cx="10654284" cy="285347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1" dirty="0"/>
                  <a:t>例</a:t>
                </a:r>
                <a:r>
                  <a:rPr lang="en-US" altLang="zh-CN" sz="2200" b="1" dirty="0"/>
                  <a:t>5-1 </a:t>
                </a:r>
                <a:r>
                  <a:rPr lang="zh-CN" altLang="en-US" sz="2200" b="1" dirty="0"/>
                  <a:t>堆</a:t>
                </a:r>
                <a:r>
                  <a:rPr lang="en-US" altLang="zh-CN" sz="2200" b="1" dirty="0"/>
                  <a:t>(J0501)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/>
                  <a:t>给定一个数列</a:t>
                </a:r>
                <a:r>
                  <a:rPr lang="en-US" altLang="zh-CN" sz="2000" dirty="0"/>
                  <a:t>,</a:t>
                </a:r>
                <a:r>
                  <a:rPr lang="zh-CN" altLang="en-US" sz="2000" dirty="0"/>
                  <a:t>初始为空</a:t>
                </a:r>
                <a:r>
                  <a:rPr lang="en-US" altLang="zh-CN" sz="2000" dirty="0"/>
                  <a:t>,</a:t>
                </a:r>
                <a:r>
                  <a:rPr lang="zh-CN" altLang="en-US" sz="2000" dirty="0"/>
                  <a:t>请支持下面</a:t>
                </a:r>
                <a:r>
                  <a:rPr lang="en-US" altLang="zh-CN" sz="2000" dirty="0"/>
                  <a:t>3</a:t>
                </a:r>
                <a:r>
                  <a:rPr lang="zh-CN" altLang="en-US" sz="2000" dirty="0"/>
                  <a:t>种操作</a:t>
                </a:r>
                <a:r>
                  <a:rPr lang="en-US" altLang="zh-CN" sz="2000" dirty="0"/>
                  <a:t>: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dirty="0"/>
                  <a:t>(1) </a:t>
                </a:r>
                <a:r>
                  <a:rPr lang="zh-CN" altLang="en-US" sz="2000" dirty="0"/>
                  <a:t>给定一个整数 </a:t>
                </a:r>
                <a:r>
                  <a:rPr lang="en-US" altLang="zh-CN" sz="2000" dirty="0"/>
                  <a:t>x, </a:t>
                </a:r>
                <a:r>
                  <a:rPr lang="zh-CN" altLang="en-US" sz="2000" dirty="0"/>
                  <a:t>请将加入数列中。 </a:t>
                </a:r>
                <a:endParaRPr lang="en-US" altLang="zh-CN" sz="2000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dirty="0"/>
                  <a:t>(2) </a:t>
                </a:r>
                <a:r>
                  <a:rPr lang="zh-CN" altLang="en-US" sz="2000" dirty="0"/>
                  <a:t>输出数列中最大的数。</a:t>
                </a:r>
                <a:r>
                  <a:rPr lang="en-US" altLang="zh-CN" sz="2000" dirty="0"/>
                  <a:t>(</a:t>
                </a:r>
                <a:r>
                  <a:rPr lang="zh-CN" altLang="en-US" sz="2000" dirty="0"/>
                  <a:t>原题是求最小的数</a:t>
                </a:r>
                <a:r>
                  <a:rPr lang="en-US" altLang="zh-CN" sz="2000" dirty="0"/>
                  <a:t>)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dirty="0"/>
                  <a:t>(3) </a:t>
                </a:r>
                <a:r>
                  <a:rPr lang="zh-CN" altLang="en-US" sz="2000" dirty="0"/>
                  <a:t>删除数列中最大的数</a:t>
                </a:r>
                <a:r>
                  <a:rPr lang="en-US" altLang="zh-CN" sz="2000" dirty="0"/>
                  <a:t>(</a:t>
                </a:r>
                <a:r>
                  <a:rPr lang="zh-CN" altLang="en-US" sz="2000" dirty="0"/>
                  <a:t>如果有多个数最大</a:t>
                </a:r>
                <a:r>
                  <a:rPr lang="en-US" altLang="zh-CN" sz="2000" dirty="0"/>
                  <a:t>,</a:t>
                </a:r>
                <a:r>
                  <a:rPr lang="zh-CN" altLang="en-US" sz="2000" dirty="0"/>
                  <a:t>只删除 </a:t>
                </a:r>
                <a:r>
                  <a:rPr lang="en-US" altLang="zh-CN" sz="2000" dirty="0"/>
                  <a:t>1 </a:t>
                </a:r>
                <a:r>
                  <a:rPr lang="zh-CN" altLang="en-US" sz="2000" dirty="0"/>
                  <a:t>个</a:t>
                </a:r>
                <a:r>
                  <a:rPr lang="en-US" altLang="zh-CN" sz="2000" dirty="0"/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一共要操作 </a:t>
                </a:r>
                <a14:m>
                  <m:oMath xmlns:m="http://schemas.openxmlformats.org/officeDocument/2006/math">
                    <m:r>
                      <a:rPr lang="en-US" altLang="ja-JP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个数字，其中 </a:t>
                </a:r>
                <a14:m>
                  <m:oMath xmlns:m="http://schemas.openxmlformats.org/officeDocument/2006/math"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1≤</m:t>
                    </m:r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≤</m:t>
                    </m:r>
                    <m:sSup>
                      <m:sSupPr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插入的数字满足 </a:t>
                </a:r>
                <a14:m>
                  <m:oMath xmlns:m="http://schemas.openxmlformats.org/officeDocument/2006/math"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1≤</m:t>
                    </m:r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≤</m:t>
                    </m:r>
                    <m:sSup>
                      <m:sSupPr>
                        <m:ctrlP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  <m:sup>
                        <m: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31</m:t>
                        </m:r>
                      </m:sup>
                    </m:sSup>
                  </m:oMath>
                </a14:m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0F90E90-C6F0-235F-CC21-158822CDA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1622444"/>
                <a:ext cx="10654284" cy="2853473"/>
              </a:xfrm>
              <a:prstGeom prst="rect">
                <a:avLst/>
              </a:prstGeom>
              <a:blipFill>
                <a:blip r:embed="rId5"/>
                <a:stretch>
                  <a:fillRect l="-744" b="-29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D779FE03-0C8E-944C-EA64-51C3FA61D276}"/>
              </a:ext>
            </a:extLst>
          </p:cNvPr>
          <p:cNvSpPr txBox="1"/>
          <p:nvPr/>
        </p:nvSpPr>
        <p:spPr>
          <a:xfrm>
            <a:off x="775716" y="4950325"/>
            <a:ext cx="10654284" cy="9652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来思考一下对于本题目如何用已知的数据结构如何实现优先队列。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优先队列：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能够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动态维护一个集合，并随时提供最值（最大或最小）的容器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66032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7C2302B7-124A-B2EB-2445-77B58945FC7A}"/>
                  </a:ext>
                </a:extLst>
              </p:cNvPr>
              <p:cNvSpPr txBox="1"/>
              <p:nvPr/>
            </p:nvSpPr>
            <p:spPr>
              <a:xfrm>
                <a:off x="775716" y="1541286"/>
                <a:ext cx="10495787" cy="2120902"/>
              </a:xfrm>
              <a:prstGeom prst="rect">
                <a:avLst/>
              </a:prstGeom>
              <a:solidFill>
                <a:srgbClr val="E4EDF0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ja-JP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方案一：</a:t>
                </a:r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无序</a:t>
                </a:r>
                <a:r>
                  <a:rPr lang="ja-JP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数组</a:t>
                </a:r>
                <a:endParaRPr lang="ja-JP" altLang="en-US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ja-JP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插入：直接在末尾添加，复杂度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</m:t>
                    </m:r>
                    <m:d>
                      <m:dPr>
                        <m:ctrlPr>
                          <a:rPr lang="en-US" altLang="ja-JP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</m:oMath>
                </a14:m>
                <a:r>
                  <a:rPr 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ja-JP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找最大值：遍历整个数组，复杂度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</m:t>
                    </m:r>
                    <m:d>
                      <m:dPr>
                        <m:ctrlPr>
                          <a:rPr lang="en-US" altLang="ja-JP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ja-JP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N</m:t>
                        </m:r>
                      </m:e>
                    </m:d>
                  </m:oMath>
                </a14:m>
                <a:r>
                  <a:rPr 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ja-JP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删除最大值：先花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</m:t>
                    </m:r>
                    <m:d>
                      <m:dPr>
                        <m:ctrlPr>
                          <a:rPr lang="en-US" altLang="ja-JP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ja-JP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N</m:t>
                        </m:r>
                      </m:e>
                    </m:d>
                  </m:oMath>
                </a14:m>
                <a:r>
                  <a:rPr 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ja-JP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找到，再花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</m:t>
                    </m:r>
                    <m:d>
                      <m:dPr>
                        <m:ctrlPr>
                          <a:rPr lang="en-US" altLang="ja-JP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ja-JP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N</m:t>
                        </m:r>
                      </m:e>
                    </m:d>
                  </m:oMath>
                </a14:m>
                <a:r>
                  <a:rPr 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</a:t>
                </a:r>
                <a:r>
                  <a:rPr lang="ja-JP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或标记）删除。</a:t>
                </a:r>
              </a:p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方案一</a:t>
                </a:r>
                <a:r>
                  <a:rPr lang="ja-JP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每次找最大值都太慢了！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7C2302B7-124A-B2EB-2445-77B58945F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1541286"/>
                <a:ext cx="10495787" cy="2120902"/>
              </a:xfrm>
              <a:prstGeom prst="rect">
                <a:avLst/>
              </a:prstGeom>
              <a:blipFill>
                <a:blip r:embed="rId5"/>
                <a:stretch>
                  <a:fillRect l="-581" b="-3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39CB1886-90D7-EC66-D411-8AB4DAD8828E}"/>
                  </a:ext>
                </a:extLst>
              </p:cNvPr>
              <p:cNvSpPr txBox="1"/>
              <p:nvPr/>
            </p:nvSpPr>
            <p:spPr>
              <a:xfrm>
                <a:off x="775716" y="4261098"/>
                <a:ext cx="10495786" cy="1705403"/>
              </a:xfrm>
              <a:prstGeom prst="rect">
                <a:avLst/>
              </a:prstGeom>
              <a:solidFill>
                <a:srgbClr val="E9E0EC"/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方案二：有序数组</a:t>
                </a:r>
                <a:endParaRPr lang="zh-CN" altLang="en-US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找最大值：直接看数组头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尾，复杂度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</m:t>
                    </m:r>
                    <m:d>
                      <m:d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插入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删除：为了维持有序，需要移动大量元素，复杂度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</m:t>
                    </m:r>
                    <m:d>
                      <m:d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N</m:t>
                        </m:r>
                      </m:e>
                    </m:d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方案二每次增删任务都太慢了！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39CB1886-90D7-EC66-D411-8AB4DAD882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4261098"/>
                <a:ext cx="10495786" cy="1705403"/>
              </a:xfrm>
              <a:prstGeom prst="rect">
                <a:avLst/>
              </a:prstGeom>
              <a:blipFill>
                <a:blip r:embed="rId6"/>
                <a:stretch>
                  <a:fillRect l="-581" b="-46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0193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B6D346F-2755-D5C1-02E9-55A3D1680CED}"/>
              </a:ext>
            </a:extLst>
          </p:cNvPr>
          <p:cNvSpPr txBox="1"/>
          <p:nvPr/>
        </p:nvSpPr>
        <p:spPr>
          <a:xfrm>
            <a:off x="775716" y="1475419"/>
            <a:ext cx="10495787" cy="23501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当“插入”和“查询”这两种操作都非常频繁时，这两个方案都会因为各自的短板而超时。我们需要一个能在“查询”和“修改”之间取得平衡的结构。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这时，计算机科学家们提出了一个构想：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创造一种数据结构，它既有数组的存储便利，又有树的层级优势？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答案就是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二叉堆（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Binary Heap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，而它的基石，就是完全二叉树。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8EC9BA1-49CE-D040-D1B9-547C043AD131}"/>
              </a:ext>
            </a:extLst>
          </p:cNvPr>
          <p:cNvSpPr txBox="1"/>
          <p:nvPr/>
        </p:nvSpPr>
        <p:spPr>
          <a:xfrm>
            <a:off x="775716" y="4152997"/>
            <a:ext cx="10495787" cy="19307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二叉堆之所以高效，源于它同时满足两个性质：</a:t>
            </a: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性质一：结构性质 </a:t>
            </a:r>
            <a:r>
              <a:rPr lang="en-US" altLang="zh-CN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它是一棵完全二叉树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一棵完全二叉树，除了最后一层，其他层都是满的，且最后一层的节点从左到右连续排列。 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这个性质的最大好处是：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可以用一个简单的数组来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实现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，不会浪费空间！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1310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:a16="http://schemas.microsoft.com/office/drawing/2014/main" id="{76A46BA6-CB2B-99D3-BD54-79F0EBE37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2643" y="1944460"/>
            <a:ext cx="3695253" cy="2377279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57FC61A-56EC-BC73-DA3A-2B23C81BE83D}"/>
              </a:ext>
            </a:extLst>
          </p:cNvPr>
          <p:cNvSpPr txBox="1"/>
          <p:nvPr/>
        </p:nvSpPr>
        <p:spPr>
          <a:xfrm>
            <a:off x="775715" y="1557760"/>
            <a:ext cx="6432527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我们把节点从上到下、从左到右依次编号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0, </a:t>
            </a:r>
            <a:r>
              <a:rPr lang="en-US" altLang="zh-CN" sz="2000" dirty="0">
                <a:ea typeface="微软雅黑" panose="020B0503020204020204" pitchFamily="34" charset="-122"/>
              </a:rPr>
              <a:t>1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, </a:t>
            </a:r>
            <a:r>
              <a:rPr lang="en-US" altLang="zh-CN" sz="2000" dirty="0">
                <a:ea typeface="微软雅黑" panose="020B0503020204020204" pitchFamily="34" charset="-122"/>
              </a:rPr>
              <a:t>2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...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依此类推。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则可以得到如右图所示的树。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8E648F4-7060-D47A-4EE7-3D5791BE27C6}"/>
              </a:ext>
            </a:extLst>
          </p:cNvPr>
          <p:cNvSpPr txBox="1"/>
          <p:nvPr/>
        </p:nvSpPr>
        <p:spPr>
          <a:xfrm>
            <a:off x="775716" y="3286147"/>
            <a:ext cx="6486545" cy="18885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通过简单的数学推导，我们能得到节点之间的下标关系：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节点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的父节点是：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(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– 1) / 2(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向下整除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)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节点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的左孩子是：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2 *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+ 1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节点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的右孩子是：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2 *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+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2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7C7E7D0-8CF0-BE29-6EAB-94C2EEE18A03}"/>
              </a:ext>
            </a:extLst>
          </p:cNvPr>
          <p:cNvSpPr txBox="1"/>
          <p:nvPr/>
        </p:nvSpPr>
        <p:spPr>
          <a:xfrm>
            <a:off x="775716" y="5310650"/>
            <a:ext cx="10726245" cy="96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这意味着，不需要指针，只用数组下标就能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快速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地在树中寻找节点！而</a:t>
            </a:r>
            <a:r>
              <a:rPr lang="zh-CN" altLang="en-US" sz="2000" dirty="0"/>
              <a:t>这种存储方式由于经常用于存储二叉堆之类的完全二叉树</a:t>
            </a:r>
            <a:r>
              <a:rPr lang="en-US" altLang="zh-CN" sz="2000" dirty="0"/>
              <a:t>, </a:t>
            </a:r>
            <a:r>
              <a:rPr lang="zh-CN" altLang="en-US" sz="2000" dirty="0"/>
              <a:t>因此得名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堆式存储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4F513D1-62D1-D519-C788-E6EBB697D9A0}"/>
              </a:ext>
            </a:extLst>
          </p:cNvPr>
          <p:cNvGrpSpPr/>
          <p:nvPr/>
        </p:nvGrpSpPr>
        <p:grpSpPr>
          <a:xfrm>
            <a:off x="7725481" y="2076244"/>
            <a:ext cx="3678007" cy="2444335"/>
            <a:chOff x="4390999" y="1524000"/>
            <a:chExt cx="3115674" cy="2100253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2E9250B-CDFA-FA9A-8819-4B067CE7EBB8}"/>
                </a:ext>
              </a:extLst>
            </p:cNvPr>
            <p:cNvSpPr txBox="1"/>
            <p:nvPr/>
          </p:nvSpPr>
          <p:spPr>
            <a:xfrm>
              <a:off x="5535930" y="1524000"/>
              <a:ext cx="2792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03DBED9-49BB-0311-B84B-B723B3BA29D8}"/>
                </a:ext>
              </a:extLst>
            </p:cNvPr>
            <p:cNvSpPr txBox="1"/>
            <p:nvPr/>
          </p:nvSpPr>
          <p:spPr>
            <a:xfrm>
              <a:off x="4979670" y="1996440"/>
              <a:ext cx="2792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41EAE34-1E9E-1452-98D1-5C9598B63080}"/>
                </a:ext>
              </a:extLst>
            </p:cNvPr>
            <p:cNvSpPr txBox="1"/>
            <p:nvPr/>
          </p:nvSpPr>
          <p:spPr>
            <a:xfrm>
              <a:off x="6136865" y="2004060"/>
              <a:ext cx="2792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FBEDE20-3124-3DFC-9EA7-282C4B065176}"/>
                </a:ext>
              </a:extLst>
            </p:cNvPr>
            <p:cNvSpPr txBox="1"/>
            <p:nvPr/>
          </p:nvSpPr>
          <p:spPr>
            <a:xfrm>
              <a:off x="4526280" y="2532634"/>
              <a:ext cx="2792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A59F1248-AD6E-00A3-9D6E-FEEA7B8455FE}"/>
                </a:ext>
              </a:extLst>
            </p:cNvPr>
            <p:cNvSpPr txBox="1"/>
            <p:nvPr/>
          </p:nvSpPr>
          <p:spPr>
            <a:xfrm>
              <a:off x="5219700" y="2542582"/>
              <a:ext cx="2792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335EEAB-BDFA-A92F-2E3F-35235A9BEAEC}"/>
                </a:ext>
              </a:extLst>
            </p:cNvPr>
            <p:cNvSpPr txBox="1"/>
            <p:nvPr/>
          </p:nvSpPr>
          <p:spPr>
            <a:xfrm>
              <a:off x="5913120" y="2556778"/>
              <a:ext cx="2792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9D2278C-A327-1BB9-E4F8-E20D2005D0C1}"/>
                </a:ext>
              </a:extLst>
            </p:cNvPr>
            <p:cNvSpPr txBox="1"/>
            <p:nvPr/>
          </p:nvSpPr>
          <p:spPr>
            <a:xfrm>
              <a:off x="6545580" y="2569251"/>
              <a:ext cx="2792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B3F095F0-B28E-56E7-0664-BAD406CF8EF0}"/>
                </a:ext>
              </a:extLst>
            </p:cNvPr>
            <p:cNvSpPr txBox="1"/>
            <p:nvPr/>
          </p:nvSpPr>
          <p:spPr>
            <a:xfrm>
              <a:off x="4390999" y="3345633"/>
              <a:ext cx="2792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5B0096A7-1E2E-964E-050C-8B8DEFD4D75F}"/>
                </a:ext>
              </a:extLst>
            </p:cNvPr>
            <p:cNvSpPr txBox="1"/>
            <p:nvPr/>
          </p:nvSpPr>
          <p:spPr>
            <a:xfrm>
              <a:off x="4742763" y="3345633"/>
              <a:ext cx="2792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E38D1540-0FF5-6789-ABF2-8F23387B3887}"/>
                </a:ext>
              </a:extLst>
            </p:cNvPr>
            <p:cNvSpPr txBox="1"/>
            <p:nvPr/>
          </p:nvSpPr>
          <p:spPr>
            <a:xfrm>
              <a:off x="5136327" y="3347254"/>
              <a:ext cx="2792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727044B4-9F89-BFA0-6AE5-9A3A973A2E50}"/>
                </a:ext>
              </a:extLst>
            </p:cNvPr>
            <p:cNvSpPr txBox="1"/>
            <p:nvPr/>
          </p:nvSpPr>
          <p:spPr>
            <a:xfrm>
              <a:off x="5473141" y="3345631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9655059D-419D-474E-7B9D-A2B998DF4EAF}"/>
                </a:ext>
              </a:extLst>
            </p:cNvPr>
            <p:cNvSpPr txBox="1"/>
            <p:nvPr/>
          </p:nvSpPr>
          <p:spPr>
            <a:xfrm>
              <a:off x="5866706" y="3345631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11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2EDEFEE8-A487-D7AA-0732-A78FEF567B69}"/>
                </a:ext>
              </a:extLst>
            </p:cNvPr>
            <p:cNvSpPr txBox="1"/>
            <p:nvPr/>
          </p:nvSpPr>
          <p:spPr>
            <a:xfrm>
              <a:off x="6644192" y="3345629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13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71F7A0FD-3DDB-F56E-7D5A-C46D023FAA84}"/>
                </a:ext>
              </a:extLst>
            </p:cNvPr>
            <p:cNvSpPr txBox="1"/>
            <p:nvPr/>
          </p:nvSpPr>
          <p:spPr>
            <a:xfrm>
              <a:off x="7132853" y="3345629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14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8397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7C7E7D0-8CF0-BE29-6EAB-94C2EEE18A03}"/>
              </a:ext>
            </a:extLst>
          </p:cNvPr>
          <p:cNvSpPr txBox="1"/>
          <p:nvPr/>
        </p:nvSpPr>
        <p:spPr>
          <a:xfrm>
            <a:off x="717965" y="1364895"/>
            <a:ext cx="10885290" cy="1234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/>
              <a:t>利用堆式存储</a:t>
            </a:r>
            <a:r>
              <a:rPr lang="en-US" altLang="zh-CN" sz="2000" dirty="0"/>
              <a:t>, </a:t>
            </a:r>
            <a:r>
              <a:rPr lang="zh-CN" altLang="en-US" sz="2000" dirty="0"/>
              <a:t>如果想要建立一个堆结构，只需要开一个数组 </a:t>
            </a:r>
            <a:r>
              <a:rPr lang="en-US" altLang="zh-CN" sz="2000" dirty="0"/>
              <a:t>heap[], </a:t>
            </a:r>
            <a:r>
              <a:rPr lang="zh-CN" altLang="en-US" sz="2000" dirty="0"/>
              <a:t>以 </a:t>
            </a:r>
            <a:r>
              <a:rPr lang="en-US" altLang="zh-CN" sz="2000" dirty="0"/>
              <a:t>heap[x] </a:t>
            </a:r>
            <a:r>
              <a:rPr lang="zh-CN" altLang="en-US" sz="2000" dirty="0"/>
              <a:t>存储编号为 </a:t>
            </a:r>
            <a:r>
              <a:rPr lang="en-US" altLang="zh-CN" sz="2000" dirty="0"/>
              <a:t>x </a:t>
            </a:r>
            <a:r>
              <a:rPr lang="zh-CN" altLang="en-US" sz="2000" dirty="0"/>
              <a:t>的结点的数据的值</a:t>
            </a:r>
            <a:r>
              <a:rPr lang="en-US" altLang="zh-CN" sz="2000" dirty="0"/>
              <a:t>,</a:t>
            </a:r>
            <a:r>
              <a:rPr lang="zh-CN" altLang="en-US" sz="2000" dirty="0"/>
              <a:t>代码如下</a:t>
            </a:r>
            <a:r>
              <a:rPr lang="en-US" altLang="zh-CN" sz="2000" dirty="0"/>
              <a:t>, </a:t>
            </a:r>
            <a:r>
              <a:rPr lang="zh-CN" altLang="en-US" sz="2000" dirty="0"/>
              <a:t>非常简单。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CDDDABE-748C-F80C-9747-61A4BA12A80E}"/>
              </a:ext>
            </a:extLst>
          </p:cNvPr>
          <p:cNvSpPr txBox="1"/>
          <p:nvPr/>
        </p:nvSpPr>
        <p:spPr>
          <a:xfrm>
            <a:off x="719022" y="3670138"/>
            <a:ext cx="3471978" cy="117692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heap[MAXN];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heap_size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AD43BD-F574-FCE6-446D-1785CA8AE5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631" y="2599400"/>
            <a:ext cx="6711762" cy="377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808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AD43BD-F574-FCE6-446D-1785CA8AE5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6635" y="2587738"/>
            <a:ext cx="6142810" cy="345222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220A42D-EB4A-2EA1-7DF4-88AAD827C309}"/>
              </a:ext>
            </a:extLst>
          </p:cNvPr>
          <p:cNvSpPr txBox="1"/>
          <p:nvPr/>
        </p:nvSpPr>
        <p:spPr>
          <a:xfrm>
            <a:off x="727588" y="2587738"/>
            <a:ext cx="4628870" cy="345222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ja-JP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获取左子节点的索引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int left(int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*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获取右子节点的索引 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int right(int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*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获取父节点的索引 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int parent(int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-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/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向下整除</a:t>
            </a:r>
          </a:p>
          <a:p>
            <a:r>
              <a:rPr lang="en-US" altLang="ja-JP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4ED2595-F627-201E-3467-C905B945B922}"/>
              </a:ext>
            </a:extLst>
          </p:cNvPr>
          <p:cNvSpPr txBox="1"/>
          <p:nvPr/>
        </p:nvSpPr>
        <p:spPr>
          <a:xfrm>
            <a:off x="727588" y="1639909"/>
            <a:ext cx="6789743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/>
              <a:t>同时我们可以将索引映射公式封装成函数，方便后续使用：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46216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02875A1-7C79-8500-E75E-3DD375F37FA8}"/>
              </a:ext>
            </a:extLst>
          </p:cNvPr>
          <p:cNvSpPr txBox="1"/>
          <p:nvPr/>
        </p:nvSpPr>
        <p:spPr>
          <a:xfrm>
            <a:off x="775716" y="1435929"/>
            <a:ext cx="10659098" cy="13360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性质二：堆序性质 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父节点总是比子节点“更优先”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堆：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任意一个节点的值都大于或等于它的子节点的值。这意味着根节点是整个堆中的最大值。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小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堆：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任意一个节点的值都小于或等于它的子节点的值。根节点永远是最小值。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47AB511-5DE3-74AB-078B-7CC54A32F8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0953" y="2812033"/>
            <a:ext cx="5991725" cy="356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114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8F97AF9-716F-9806-938D-95A3D463A251}"/>
              </a:ext>
            </a:extLst>
          </p:cNvPr>
          <p:cNvSpPr txBox="1"/>
          <p:nvPr/>
        </p:nvSpPr>
        <p:spPr>
          <a:xfrm>
            <a:off x="775716" y="1349005"/>
            <a:ext cx="10495787" cy="23963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/>
              <a:t>总结：堆作为完全二叉树的一个特例，具有以下特性：</a:t>
            </a:r>
            <a:endParaRPr lang="en-US" altLang="zh-CN" sz="22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/>
              <a:t>最底层节点靠左填充，其他层的节点都被填满。 </a:t>
            </a:r>
            <a:endParaRPr lang="en-US" altLang="zh-CN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/>
              <a:t>我们将二叉树的根节点称为“堆顶”，将底层最靠右的节点称为“堆底”。 </a:t>
            </a:r>
            <a:endParaRPr lang="en-US" altLang="zh-CN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/>
              <a:t>对于大顶堆（小顶堆），堆顶元素（根节点）的值是最大（最小）的。 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接下来以大顶堆为例</a:t>
            </a:r>
            <a:r>
              <a:rPr lang="en-US" altLang="zh-CN" sz="2000" dirty="0"/>
              <a:t>, </a:t>
            </a:r>
            <a:r>
              <a:rPr lang="zh-CN" altLang="en-US" sz="2000" dirty="0"/>
              <a:t>介绍如何自己实现一个堆。</a:t>
            </a:r>
            <a:endParaRPr lang="en-US" sz="2000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F2FDC15C-6C37-5420-1BD5-E904F37B33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4667" y="3860165"/>
            <a:ext cx="5694377" cy="2537290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EFAD14FE-A087-7D01-3D03-C8059D804C4D}"/>
              </a:ext>
            </a:extLst>
          </p:cNvPr>
          <p:cNvSpPr txBox="1"/>
          <p:nvPr/>
        </p:nvSpPr>
        <p:spPr>
          <a:xfrm>
            <a:off x="1607921" y="4928755"/>
            <a:ext cx="2520614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/>
              <a:t>堆的常用操作见右图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2460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8F97AF9-716F-9806-938D-95A3D463A251}"/>
              </a:ext>
            </a:extLst>
          </p:cNvPr>
          <p:cNvSpPr txBox="1"/>
          <p:nvPr/>
        </p:nvSpPr>
        <p:spPr>
          <a:xfrm>
            <a:off x="775715" y="1535642"/>
            <a:ext cx="10495787" cy="14740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200" b="1" dirty="0"/>
              <a:t>堆的存储与表示 </a:t>
            </a:r>
            <a:endParaRPr lang="en-US" altLang="zh-CN" sz="2200" b="1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在前面已经实现过了，由于堆正是一种完全二叉树，因此我们将采用数组来存储堆，且因为实现的是大顶堆，为了命名规范，我们将数组命名为 </a:t>
            </a:r>
            <a:r>
              <a:rPr lang="en-US" altLang="zh-CN" sz="2000" dirty="0" err="1"/>
              <a:t>maxHeap</a:t>
            </a:r>
            <a:r>
              <a:rPr lang="zh-CN" altLang="en-US" sz="2000" dirty="0"/>
              <a:t>。 </a:t>
            </a:r>
            <a:endParaRPr lang="en-US" sz="20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9A2D6CE-CAFF-1C00-F421-76416C8BAD23}"/>
              </a:ext>
            </a:extLst>
          </p:cNvPr>
          <p:cNvSpPr txBox="1"/>
          <p:nvPr/>
        </p:nvSpPr>
        <p:spPr>
          <a:xfrm>
            <a:off x="775715" y="3314253"/>
            <a:ext cx="10495786" cy="10113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/>
              <a:t>2. </a:t>
            </a:r>
            <a:r>
              <a:rPr lang="zh-CN" altLang="en-US" sz="2200" b="1" dirty="0"/>
              <a:t>访问堆顶元素 </a:t>
            </a:r>
            <a:endParaRPr lang="en-US" altLang="zh-CN" sz="2200" b="1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堆顶元素即为二叉树的根节点，也就是列表的首个元素</a:t>
            </a:r>
            <a:endParaRPr lang="en-US" sz="20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E6CF699-9F31-4D18-8717-E29B96AE822D}"/>
              </a:ext>
            </a:extLst>
          </p:cNvPr>
          <p:cNvSpPr txBox="1"/>
          <p:nvPr/>
        </p:nvSpPr>
        <p:spPr>
          <a:xfrm>
            <a:off x="3338601" y="4713226"/>
            <a:ext cx="5370015" cy="135934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ja-JP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访问堆顶元素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peek() {</a:t>
            </a:r>
          </a:p>
          <a:p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    return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maxHeap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73079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8F97AF9-716F-9806-938D-95A3D463A251}"/>
              </a:ext>
            </a:extLst>
          </p:cNvPr>
          <p:cNvSpPr txBox="1"/>
          <p:nvPr/>
        </p:nvSpPr>
        <p:spPr>
          <a:xfrm>
            <a:off x="775716" y="1559705"/>
            <a:ext cx="10495787" cy="1934697"/>
          </a:xfrm>
          <a:prstGeom prst="rect">
            <a:avLst/>
          </a:prstGeom>
          <a:solidFill>
            <a:srgbClr val="F2EDDE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/>
              <a:t>3. </a:t>
            </a:r>
            <a:r>
              <a:rPr lang="zh-CN" altLang="en-US" sz="2200" b="1" dirty="0"/>
              <a:t>元素入堆</a:t>
            </a:r>
            <a:endParaRPr lang="en-US" altLang="zh-CN" sz="2200" b="1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给定元素 </a:t>
            </a:r>
            <a:r>
              <a:rPr lang="en-US" altLang="zh-CN" sz="2000" dirty="0" err="1"/>
              <a:t>val</a:t>
            </a:r>
            <a:r>
              <a:rPr lang="en-US" altLang="zh-CN" sz="2000" dirty="0"/>
              <a:t> </a:t>
            </a:r>
            <a:r>
              <a:rPr lang="zh-CN" altLang="en-US" sz="2000" dirty="0"/>
              <a:t>，为了不破坏“完全二叉树”的结构，我们只能将其添加到堆底。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添加之后，由于 </a:t>
            </a:r>
            <a:r>
              <a:rPr lang="en-US" altLang="zh-CN" sz="2000" dirty="0" err="1"/>
              <a:t>val</a:t>
            </a:r>
            <a:r>
              <a:rPr lang="en-US" altLang="zh-CN" sz="2000" dirty="0"/>
              <a:t> </a:t>
            </a:r>
            <a:r>
              <a:rPr lang="zh-CN" altLang="en-US" sz="2000" dirty="0"/>
              <a:t>可能大于堆中其他元素，堆的堆序性质可能已被破坏，因此需要修复从插入节点到根节点的路径上的各个节点，这个操作被称为堆化。 </a:t>
            </a:r>
            <a:endParaRPr lang="en-US" altLang="zh-CN" sz="200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1BAD213-6938-B25C-73CE-F9E1345320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732" y="3587863"/>
            <a:ext cx="5337477" cy="245740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005899E-968E-054A-D1D7-54E3ACF966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739" y="4534153"/>
            <a:ext cx="5156736" cy="73465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1C10D38-DF86-D2EB-1208-D70356B351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1180" y="5377047"/>
            <a:ext cx="858954" cy="28631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09DF186-4168-1740-F3D9-76B22A22F3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2904" y="6075289"/>
            <a:ext cx="1038181" cy="30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9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8F97AF9-716F-9806-938D-95A3D463A251}"/>
              </a:ext>
            </a:extLst>
          </p:cNvPr>
          <p:cNvSpPr txBox="1"/>
          <p:nvPr/>
        </p:nvSpPr>
        <p:spPr>
          <a:xfrm>
            <a:off x="775716" y="1559705"/>
            <a:ext cx="10495787" cy="1934697"/>
          </a:xfrm>
          <a:prstGeom prst="rect">
            <a:avLst/>
          </a:prstGeom>
          <a:solidFill>
            <a:srgbClr val="F2EDDE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/>
              <a:t>3. </a:t>
            </a:r>
            <a:r>
              <a:rPr lang="zh-CN" altLang="en-US" sz="2200" b="1" dirty="0"/>
              <a:t>元素入堆</a:t>
            </a:r>
            <a:endParaRPr lang="en-US" altLang="zh-CN" sz="2200" b="1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给定插入的元素 </a:t>
            </a:r>
            <a:r>
              <a:rPr lang="en-US" altLang="zh-CN" sz="2000" dirty="0" err="1"/>
              <a:t>val</a:t>
            </a:r>
            <a:r>
              <a:rPr lang="en-US" altLang="zh-CN" sz="2000" dirty="0"/>
              <a:t>, </a:t>
            </a:r>
            <a:r>
              <a:rPr lang="zh-CN" altLang="en-US" sz="2000" dirty="0"/>
              <a:t>假设是 </a:t>
            </a:r>
            <a:r>
              <a:rPr lang="en-US" altLang="zh-CN" sz="2000" dirty="0"/>
              <a:t>7, </a:t>
            </a:r>
            <a:r>
              <a:rPr lang="zh-CN" altLang="en-US" sz="2000" dirty="0"/>
              <a:t>为了不破坏完全二叉树的结构，只能将其添加到堆底。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添加之后，由于 </a:t>
            </a:r>
            <a:r>
              <a:rPr lang="en-US" altLang="zh-CN" sz="2000" dirty="0" err="1"/>
              <a:t>val</a:t>
            </a:r>
            <a:r>
              <a:rPr lang="en-US" altLang="zh-CN" sz="2000" dirty="0"/>
              <a:t> </a:t>
            </a:r>
            <a:r>
              <a:rPr lang="zh-CN" altLang="en-US" sz="2000" dirty="0"/>
              <a:t>可能大于堆中其他元素，堆的堆序性质可能已被破坏，因此需要修复从插入节点到根节点的路径上的各个节点，这个操作被称为堆化。 </a:t>
            </a:r>
            <a:endParaRPr lang="en-US" altLang="zh-CN" sz="200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1BAD213-6938-B25C-73CE-F9E1345320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732" y="3587863"/>
            <a:ext cx="5337477" cy="245740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09DF186-4168-1740-F3D9-76B22A22F3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2904" y="6075289"/>
            <a:ext cx="1038181" cy="30963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1A998A09-F33F-A91A-4901-6B8FCF808D3F}"/>
              </a:ext>
            </a:extLst>
          </p:cNvPr>
          <p:cNvSpPr txBox="1"/>
          <p:nvPr/>
        </p:nvSpPr>
        <p:spPr>
          <a:xfrm>
            <a:off x="3975234" y="3851247"/>
            <a:ext cx="7262579" cy="21243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现在这棵树违反了堆序性质：父结点 ≥ 子结点</a:t>
            </a:r>
            <a:r>
              <a:rPr lang="en-US" altLang="zh-CN" dirty="0"/>
              <a:t>,</a:t>
            </a:r>
            <a:r>
              <a:rPr lang="zh-CN" altLang="en-US" dirty="0"/>
              <a:t> 对于刚刚插入的结点一定在最底层</a:t>
            </a:r>
            <a:r>
              <a:rPr lang="en-US" altLang="zh-CN" dirty="0"/>
              <a:t>, </a:t>
            </a:r>
            <a:r>
              <a:rPr lang="zh-CN" altLang="en-US" dirty="0"/>
              <a:t>那么对它进行以下操作</a:t>
            </a:r>
            <a:r>
              <a:rPr lang="en-US" altLang="zh-CN" dirty="0"/>
              <a:t>: </a:t>
            </a:r>
          </a:p>
          <a:p>
            <a:pPr>
              <a:lnSpc>
                <a:spcPct val="150000"/>
              </a:lnSpc>
            </a:pPr>
            <a:r>
              <a:rPr lang="en-US" altLang="zh-CN" b="1" dirty="0"/>
              <a:t>① </a:t>
            </a:r>
            <a:r>
              <a:rPr lang="zh-CN" altLang="en-US" b="1" dirty="0"/>
              <a:t>若自己是根</a:t>
            </a:r>
            <a:r>
              <a:rPr lang="en-US" altLang="zh-CN" b="1" dirty="0"/>
              <a:t>, </a:t>
            </a:r>
            <a:r>
              <a:rPr lang="zh-CN" altLang="en-US" b="1" dirty="0"/>
              <a:t>或者自己的值比父结点小</a:t>
            </a:r>
            <a:r>
              <a:rPr lang="en-US" altLang="zh-CN" b="1" dirty="0"/>
              <a:t>, </a:t>
            </a:r>
            <a:r>
              <a:rPr lang="zh-CN" altLang="en-US" b="1" dirty="0"/>
              <a:t>则停止操作。</a:t>
            </a:r>
            <a:endParaRPr lang="en-US" altLang="zh-CN" b="1" dirty="0"/>
          </a:p>
          <a:p>
            <a:pPr>
              <a:lnSpc>
                <a:spcPct val="150000"/>
              </a:lnSpc>
            </a:pPr>
            <a:r>
              <a:rPr lang="zh-CN" altLang="en-US" b="1" dirty="0"/>
              <a:t>② 否则</a:t>
            </a:r>
            <a:r>
              <a:rPr lang="en-US" altLang="zh-CN" b="1" dirty="0"/>
              <a:t>, </a:t>
            </a:r>
            <a:r>
              <a:rPr lang="zh-CN" altLang="en-US" b="1" dirty="0"/>
              <a:t>将自己与父结点的值交换</a:t>
            </a:r>
            <a:r>
              <a:rPr lang="en-US" altLang="zh-CN" b="1" dirty="0"/>
              <a:t>,</a:t>
            </a:r>
            <a:r>
              <a:rPr lang="zh-CN" altLang="en-US" b="1" dirty="0"/>
              <a:t>然后对父结点递归执行同样的修复操作。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449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8E8FF53-567D-3E8B-9EE0-DCA58A7306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014" y="1481403"/>
            <a:ext cx="2829559" cy="244570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E807EEA-3202-4446-A5B8-FE8531050C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9692" y="1534641"/>
            <a:ext cx="2711462" cy="239246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F43CF29-F91C-9999-6B15-E0894EC54C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54555" y="1534641"/>
            <a:ext cx="2708068" cy="2392466"/>
          </a:xfrm>
          <a:prstGeom prst="rect">
            <a:avLst/>
          </a:prstGeom>
        </p:spPr>
      </p:pic>
      <p:sp>
        <p:nvSpPr>
          <p:cNvPr id="15" name="箭头: 右 14">
            <a:extLst>
              <a:ext uri="{FF2B5EF4-FFF2-40B4-BE49-F238E27FC236}">
                <a16:creationId xmlns:a16="http://schemas.microsoft.com/office/drawing/2014/main" id="{3A771E4A-5B68-8A99-3039-3F145E1A171B}"/>
              </a:ext>
            </a:extLst>
          </p:cNvPr>
          <p:cNvSpPr/>
          <p:nvPr/>
        </p:nvSpPr>
        <p:spPr>
          <a:xfrm>
            <a:off x="3874169" y="2730874"/>
            <a:ext cx="558265" cy="4021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id="{8162B89C-421D-1A8A-5B7A-3DCC112052A4}"/>
              </a:ext>
            </a:extLst>
          </p:cNvPr>
          <p:cNvSpPr/>
          <p:nvPr/>
        </p:nvSpPr>
        <p:spPr>
          <a:xfrm>
            <a:off x="7948864" y="2730874"/>
            <a:ext cx="558265" cy="4021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E237DF9-1960-30F7-437C-84CDF8A0298D}"/>
              </a:ext>
            </a:extLst>
          </p:cNvPr>
          <p:cNvSpPr txBox="1"/>
          <p:nvPr/>
        </p:nvSpPr>
        <p:spPr>
          <a:xfrm>
            <a:off x="689181" y="4379094"/>
            <a:ext cx="10852483" cy="1888530"/>
          </a:xfrm>
          <a:prstGeom prst="rect">
            <a:avLst/>
          </a:prstGeom>
          <a:solidFill>
            <a:srgbClr val="E4EDF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考虑从入堆节点开始，从底至顶执行堆化。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如上图所示，</a:t>
            </a:r>
            <a:r>
              <a:rPr lang="zh-CN" altLang="en-US" sz="2000" b="1" dirty="0"/>
              <a:t>我们比较插入节点与其父节点的值，如果插入节点更大，则将它们交换。然后继续执行此操作，从底至顶修复堆中的各个节点，直至越过根节点或遇到无须交换的节点时结束。</a:t>
            </a:r>
            <a:endParaRPr lang="en-US" sz="2000" b="1" dirty="0"/>
          </a:p>
          <a:p>
            <a:pPr>
              <a:lnSpc>
                <a:spcPct val="150000"/>
              </a:lnSpc>
            </a:pPr>
            <a:r>
              <a:rPr lang="en-US" sz="2000" dirty="0" err="1"/>
              <a:t>堆化完成后，大顶堆的性质得到修复</a:t>
            </a:r>
            <a:r>
              <a:rPr lang="zh-CN" altLang="en-US" sz="2000" dirty="0"/>
              <a:t>。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5750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CAE1D78-4B72-0059-0F2A-5C6DA084DDDF}"/>
              </a:ext>
            </a:extLst>
          </p:cNvPr>
          <p:cNvSpPr txBox="1"/>
          <p:nvPr/>
        </p:nvSpPr>
        <p:spPr>
          <a:xfrm>
            <a:off x="634464" y="3111155"/>
            <a:ext cx="3677654" cy="206723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push(int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val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添加节点</a:t>
            </a:r>
          </a:p>
          <a:p>
            <a:r>
              <a:rPr lang="ja-JP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maxHeap.push_back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val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从底至顶调用堆化函数</a:t>
            </a:r>
          </a:p>
          <a:p>
            <a:r>
              <a:rPr lang="ja-JP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siftUp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heap_size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-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heap_size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2823DEA-0114-5AB2-6AC3-FEE81DD8AC66}"/>
              </a:ext>
            </a:extLst>
          </p:cNvPr>
          <p:cNvSpPr txBox="1"/>
          <p:nvPr/>
        </p:nvSpPr>
        <p:spPr>
          <a:xfrm>
            <a:off x="634464" y="1625554"/>
            <a:ext cx="3677654" cy="10575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实现入堆和堆化函数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时间复杂度为 𝑂</a:t>
            </a:r>
            <a:r>
              <a:rPr lang="en-US" altLang="zh-CN" sz="2000" dirty="0"/>
              <a:t>(log </a:t>
            </a:r>
            <a:r>
              <a:rPr lang="zh-CN" altLang="en-US" sz="2000" dirty="0"/>
              <a:t>𝑛</a:t>
            </a:r>
            <a:r>
              <a:rPr lang="en-US" altLang="zh-CN" sz="2000" dirty="0"/>
              <a:t>) </a:t>
            </a:r>
            <a:endParaRPr lang="en-US" sz="2000" b="1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982005C-DC13-C3C9-6B26-58D14F8DF7C5}"/>
              </a:ext>
            </a:extLst>
          </p:cNvPr>
          <p:cNvSpPr txBox="1"/>
          <p:nvPr/>
        </p:nvSpPr>
        <p:spPr>
          <a:xfrm>
            <a:off x="4444468" y="1908925"/>
            <a:ext cx="7113068" cy="431400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堆化函数：从节点 </a:t>
            </a:r>
            <a:r>
              <a:rPr lang="en-US" altLang="zh-CN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开始，从底至顶递归堆化（上浮操作）</a:t>
            </a:r>
          </a:p>
          <a:p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siftUp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(int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第一步：获取父节点的下标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int p = parent(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终止条件为已经是根节点（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p &lt; 0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），或者 </a:t>
            </a:r>
            <a:r>
              <a:rPr lang="en-US" altLang="zh-CN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已经不比父节点大了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(p &lt;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||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maxHeap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] &lt;=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maxHeap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[p])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堆化完成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如果当前节点比父节点大，交换它们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swap(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maxHeap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],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maxHeap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[p]);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递归调用，继续对父节点的位置进行上浮堆化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交换后原来在 </a:t>
            </a:r>
            <a:r>
              <a:rPr lang="en-US" altLang="zh-CN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位置的元素现在到了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p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位置，继续向上检查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siftUp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(p);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148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B5816BB-7315-D05E-1D52-8BAC2C396C85}"/>
              </a:ext>
            </a:extLst>
          </p:cNvPr>
          <p:cNvSpPr txBox="1"/>
          <p:nvPr/>
        </p:nvSpPr>
        <p:spPr>
          <a:xfrm>
            <a:off x="775715" y="1494303"/>
            <a:ext cx="10495787" cy="1934697"/>
          </a:xfrm>
          <a:prstGeom prst="rect">
            <a:avLst/>
          </a:prstGeom>
          <a:solidFill>
            <a:srgbClr val="F2EDDE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/>
              <a:t>4. </a:t>
            </a:r>
            <a:r>
              <a:rPr lang="zh-CN" altLang="en-US" sz="2200" b="1" dirty="0"/>
              <a:t>堆顶元素出堆</a:t>
            </a:r>
            <a:endParaRPr lang="en-US" altLang="zh-CN" sz="2200" b="1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堆顶元素是二叉树的根节点，即列表首元素。如果我们直接从列表中删除首元素，那么二叉树中所有节点的索引都会发生变化，这将使得后续使用堆化进行修复变得困难。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为了尽量减少元素索引的变动，我们采用以下操作步骤。</a:t>
            </a:r>
            <a:endParaRPr lang="en-US" altLang="zh-CN" sz="20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44A08F6-B1C1-C1A4-1BB8-ECB40F4B0ED1}"/>
              </a:ext>
            </a:extLst>
          </p:cNvPr>
          <p:cNvSpPr txBox="1"/>
          <p:nvPr/>
        </p:nvSpPr>
        <p:spPr>
          <a:xfrm>
            <a:off x="775715" y="3879911"/>
            <a:ext cx="7179565" cy="23501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2000" b="1" dirty="0"/>
              <a:t>交换堆顶元素与堆底元素</a:t>
            </a:r>
            <a:r>
              <a:rPr lang="zh-CN" altLang="en-US" sz="2000" dirty="0"/>
              <a:t>（交换根节点与最右叶节点）</a:t>
            </a:r>
            <a:r>
              <a:rPr lang="zh-CN" altLang="en-US" sz="2000" b="1" dirty="0"/>
              <a:t>。 </a:t>
            </a:r>
            <a:endParaRPr lang="en-US" altLang="zh-CN" sz="2000" b="1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2000" b="1" dirty="0"/>
              <a:t>交换完成后，将堆底从列表中删除</a:t>
            </a:r>
            <a:r>
              <a:rPr lang="zh-CN" altLang="en-US" sz="2000" dirty="0"/>
              <a:t>（由于已经交换，故实际上删除的是原来的堆顶元素）。</a:t>
            </a:r>
            <a:endParaRPr lang="en-US" altLang="zh-CN" sz="2000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2000" b="1" dirty="0"/>
              <a:t>从根节点开始，从顶至底执行堆化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其中“从顶至底堆化”的操作方向与“从底至顶堆化”相反。</a:t>
            </a:r>
            <a:endParaRPr lang="en-US" sz="2000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D98C98D-65B8-62E4-2AAF-E0B08821C7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1848" y="3551425"/>
            <a:ext cx="3169718" cy="280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381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E2BD98C-9479-3615-6567-B115D29E03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868" y="1811108"/>
            <a:ext cx="2308157" cy="208968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53456F2-DECE-1E18-5C10-0F3A89D579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0990" y="1811108"/>
            <a:ext cx="2441221" cy="216222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D4CB1B7-D561-3AE1-57D0-E2FF17D2CD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0152" y="1789345"/>
            <a:ext cx="2441220" cy="2137293"/>
          </a:xfrm>
          <a:prstGeom prst="rect">
            <a:avLst/>
          </a:prstGeom>
        </p:spPr>
      </p:pic>
      <p:sp>
        <p:nvSpPr>
          <p:cNvPr id="16" name="箭头: 右 15">
            <a:extLst>
              <a:ext uri="{FF2B5EF4-FFF2-40B4-BE49-F238E27FC236}">
                <a16:creationId xmlns:a16="http://schemas.microsoft.com/office/drawing/2014/main" id="{9AFF4738-73CE-DE76-F96A-FF36A0EBA86D}"/>
              </a:ext>
            </a:extLst>
          </p:cNvPr>
          <p:cNvSpPr/>
          <p:nvPr/>
        </p:nvSpPr>
        <p:spPr>
          <a:xfrm>
            <a:off x="3935930" y="2926085"/>
            <a:ext cx="510139" cy="36576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id="{7B227A39-35C6-D03A-69BC-AB647DB90CBF}"/>
              </a:ext>
            </a:extLst>
          </p:cNvPr>
          <p:cNvSpPr/>
          <p:nvPr/>
        </p:nvSpPr>
        <p:spPr>
          <a:xfrm>
            <a:off x="7697132" y="2879064"/>
            <a:ext cx="510139" cy="36576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D161139-5FDD-C555-A382-21685CEEA843}"/>
              </a:ext>
            </a:extLst>
          </p:cNvPr>
          <p:cNvSpPr txBox="1"/>
          <p:nvPr/>
        </p:nvSpPr>
        <p:spPr>
          <a:xfrm>
            <a:off x="1615652" y="4196621"/>
            <a:ext cx="14925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 err="1"/>
              <a:t>堆顶元素出堆</a:t>
            </a:r>
            <a:endParaRPr lang="en-US" sz="1600" b="1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A05746C-0968-EEF6-C7FB-9A95C68F3988}"/>
              </a:ext>
            </a:extLst>
          </p:cNvPr>
          <p:cNvSpPr txBox="1"/>
          <p:nvPr/>
        </p:nvSpPr>
        <p:spPr>
          <a:xfrm>
            <a:off x="5050415" y="4196621"/>
            <a:ext cx="20911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/>
              <a:t>交换堆顶与堆底元素</a:t>
            </a:r>
            <a:endParaRPr lang="en-US" sz="1600" b="1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43BC531-B2A2-6E37-393B-97AA83D90734}"/>
              </a:ext>
            </a:extLst>
          </p:cNvPr>
          <p:cNvSpPr txBox="1"/>
          <p:nvPr/>
        </p:nvSpPr>
        <p:spPr>
          <a:xfrm>
            <a:off x="8615177" y="4196621"/>
            <a:ext cx="20911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/>
              <a:t>弹出当前堆底元素</a:t>
            </a:r>
            <a:endParaRPr lang="en-US" sz="1600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4181778-D45F-2137-5EDF-5A92EE9335AB}"/>
              </a:ext>
            </a:extLst>
          </p:cNvPr>
          <p:cNvSpPr txBox="1"/>
          <p:nvPr/>
        </p:nvSpPr>
        <p:spPr>
          <a:xfrm>
            <a:off x="2827356" y="5136518"/>
            <a:ext cx="6537288" cy="96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目前已经删除了堆顶元素，但堆的堆序性质已被破坏。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故还需要从根节点开始，从顶至底执行堆化。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553496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箭头: 右 15">
            <a:extLst>
              <a:ext uri="{FF2B5EF4-FFF2-40B4-BE49-F238E27FC236}">
                <a16:creationId xmlns:a16="http://schemas.microsoft.com/office/drawing/2014/main" id="{9AFF4738-73CE-DE76-F96A-FF36A0EBA86D}"/>
              </a:ext>
            </a:extLst>
          </p:cNvPr>
          <p:cNvSpPr/>
          <p:nvPr/>
        </p:nvSpPr>
        <p:spPr>
          <a:xfrm>
            <a:off x="3935930" y="4403561"/>
            <a:ext cx="510139" cy="36576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id="{7B227A39-35C6-D03A-69BC-AB647DB90CBF}"/>
              </a:ext>
            </a:extLst>
          </p:cNvPr>
          <p:cNvSpPr/>
          <p:nvPr/>
        </p:nvSpPr>
        <p:spPr>
          <a:xfrm>
            <a:off x="7932953" y="4401673"/>
            <a:ext cx="510139" cy="36576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D161139-5FDD-C555-A382-21685CEEA843}"/>
              </a:ext>
            </a:extLst>
          </p:cNvPr>
          <p:cNvSpPr txBox="1"/>
          <p:nvPr/>
        </p:nvSpPr>
        <p:spPr>
          <a:xfrm>
            <a:off x="832665" y="5805404"/>
            <a:ext cx="33583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/>
              <a:t>在节点</a:t>
            </a:r>
            <a:r>
              <a:rPr lang="en-US" altLang="zh-CN" sz="1600" b="1" dirty="0"/>
              <a:t>5</a:t>
            </a:r>
            <a:r>
              <a:rPr lang="zh-CN" altLang="en-US" sz="1600" b="1" dirty="0"/>
              <a:t>，</a:t>
            </a:r>
            <a:r>
              <a:rPr lang="en-US" altLang="zh-CN" sz="1600" b="1" dirty="0"/>
              <a:t>8</a:t>
            </a:r>
            <a:r>
              <a:rPr lang="zh-CN" altLang="en-US" sz="1600" b="1" dirty="0"/>
              <a:t>，</a:t>
            </a:r>
            <a:r>
              <a:rPr lang="en-US" altLang="zh-CN" sz="1600" b="1" dirty="0"/>
              <a:t>7</a:t>
            </a:r>
            <a:r>
              <a:rPr lang="zh-CN" altLang="en-US" sz="1600" b="1" dirty="0"/>
              <a:t>中，节点 </a:t>
            </a:r>
            <a:r>
              <a:rPr lang="en-US" altLang="zh-CN" sz="1600" b="1" dirty="0"/>
              <a:t>8 </a:t>
            </a:r>
            <a:r>
              <a:rPr lang="zh-CN" altLang="en-US" sz="1600" b="1" dirty="0"/>
              <a:t>最大，为了维护大顶堆的性质，进行交换</a:t>
            </a:r>
            <a:endParaRPr lang="en-US" sz="1600" b="1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A05746C-0968-EEF6-C7FB-9A95C68F3988}"/>
              </a:ext>
            </a:extLst>
          </p:cNvPr>
          <p:cNvSpPr txBox="1"/>
          <p:nvPr/>
        </p:nvSpPr>
        <p:spPr>
          <a:xfrm>
            <a:off x="4937760" y="5841603"/>
            <a:ext cx="24063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/>
              <a:t>节点 </a:t>
            </a:r>
            <a:r>
              <a:rPr lang="en-US" altLang="zh-CN" sz="1600" b="1" dirty="0"/>
              <a:t>7 </a:t>
            </a:r>
            <a:r>
              <a:rPr lang="zh-CN" altLang="en-US" sz="1600" b="1" dirty="0"/>
              <a:t>最大，进行交换</a:t>
            </a:r>
            <a:endParaRPr lang="en-US" sz="1600" b="1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43BC531-B2A2-6E37-393B-97AA83D90734}"/>
              </a:ext>
            </a:extLst>
          </p:cNvPr>
          <p:cNvSpPr txBox="1"/>
          <p:nvPr/>
        </p:nvSpPr>
        <p:spPr>
          <a:xfrm>
            <a:off x="8799255" y="5790871"/>
            <a:ext cx="23708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/>
              <a:t>节点 </a:t>
            </a:r>
            <a:r>
              <a:rPr lang="en-US" altLang="zh-CN" sz="1600" b="1" dirty="0"/>
              <a:t>6 </a:t>
            </a:r>
            <a:r>
              <a:rPr lang="zh-CN" altLang="en-US" sz="1600" b="1" dirty="0"/>
              <a:t>最大，进行交换</a:t>
            </a:r>
            <a:endParaRPr lang="en-US" sz="1600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4181778-D45F-2137-5EDF-5A92EE9335AB}"/>
              </a:ext>
            </a:extLst>
          </p:cNvPr>
          <p:cNvSpPr txBox="1"/>
          <p:nvPr/>
        </p:nvSpPr>
        <p:spPr>
          <a:xfrm>
            <a:off x="832665" y="1553764"/>
            <a:ext cx="7555752" cy="10113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/>
              <a:t>从顶至底执行堆化</a:t>
            </a:r>
            <a:endParaRPr lang="en-US" altLang="zh-CN" sz="2200" b="1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最后再将 </a:t>
            </a:r>
            <a:r>
              <a:rPr lang="en-US" altLang="zh-CN" sz="2000" dirty="0"/>
              <a:t>5,6 </a:t>
            </a:r>
            <a:r>
              <a:rPr lang="zh-CN" altLang="en-US" sz="2000" dirty="0"/>
              <a:t>进行交换</a:t>
            </a:r>
            <a:r>
              <a:rPr lang="en-US" altLang="zh-CN" sz="2000" dirty="0"/>
              <a:t>, </a:t>
            </a:r>
            <a:r>
              <a:rPr lang="en-US" sz="2000" dirty="0" err="1"/>
              <a:t>堆化完成</a:t>
            </a:r>
            <a:r>
              <a:rPr lang="en-US" sz="2000" dirty="0"/>
              <a:t>, </a:t>
            </a:r>
            <a:r>
              <a:rPr lang="en-US" sz="2000" dirty="0" err="1"/>
              <a:t>大顶堆的性质得到修复</a:t>
            </a:r>
            <a:r>
              <a:rPr lang="zh-CN" altLang="en-US" sz="2000" dirty="0"/>
              <a:t>。</a:t>
            </a:r>
            <a:endParaRPr lang="en-US" sz="20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60126AD-9160-391A-A890-4E1469E02F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12" y="3168458"/>
            <a:ext cx="2741727" cy="237616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49994B3-AF66-203A-6452-A10AD4993B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8091" y="3104145"/>
            <a:ext cx="2773268" cy="244047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57C90F7-0AAF-1F6E-8B9E-44CB392948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8911" y="3129249"/>
            <a:ext cx="2811558" cy="254484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0F624F2-77C7-990C-0C48-ED986C3A7D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58990" y="536873"/>
            <a:ext cx="2631480" cy="2272162"/>
          </a:xfrm>
          <a:prstGeom prst="rect">
            <a:avLst/>
          </a:prstGeom>
        </p:spPr>
      </p:pic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66129482-E780-A0A2-04FA-5359C90112D2}"/>
              </a:ext>
            </a:extLst>
          </p:cNvPr>
          <p:cNvCxnSpPr>
            <a:cxnSpLocks/>
          </p:cNvCxnSpPr>
          <p:nvPr/>
        </p:nvCxnSpPr>
        <p:spPr>
          <a:xfrm flipV="1">
            <a:off x="572703" y="2954956"/>
            <a:ext cx="11059428" cy="3850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81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387B114-C3AC-F02D-80BB-BED5991BBE09}"/>
              </a:ext>
            </a:extLst>
          </p:cNvPr>
          <p:cNvSpPr txBox="1"/>
          <p:nvPr/>
        </p:nvSpPr>
        <p:spPr>
          <a:xfrm>
            <a:off x="775716" y="1709613"/>
            <a:ext cx="10495787" cy="96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与元素入堆操作相似，堆顶元素出堆操作的时间复杂度也为 𝑂</a:t>
            </a:r>
            <a:r>
              <a:rPr lang="en-US" altLang="zh-CN" sz="2000" dirty="0"/>
              <a:t>(log </a:t>
            </a:r>
            <a:r>
              <a:rPr lang="zh-CN" altLang="en-US" sz="2000" dirty="0"/>
              <a:t>𝑛</a:t>
            </a:r>
            <a:r>
              <a:rPr lang="en-US" altLang="zh-CN" sz="2000" dirty="0"/>
              <a:t>) 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弹出堆顶元素的代码如下所示：</a:t>
            </a:r>
            <a:endParaRPr 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DF118F9-CA74-7F4A-61FB-DB8094009E5A}"/>
              </a:ext>
            </a:extLst>
          </p:cNvPr>
          <p:cNvSpPr txBox="1"/>
          <p:nvPr/>
        </p:nvSpPr>
        <p:spPr>
          <a:xfrm>
            <a:off x="775716" y="3190239"/>
            <a:ext cx="10495786" cy="216123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pop() {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heap_size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swap(heap[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], heap[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heap_size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--]);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首尾交换并缩小堆</a:t>
            </a: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si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ftDown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              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对新根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从顶至底堆化（下沉操作）</a:t>
            </a:r>
            <a:endParaRPr lang="ja-JP" altLang="en-US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ja-JP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051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387B114-C3AC-F02D-80BB-BED5991BBE09}"/>
              </a:ext>
            </a:extLst>
          </p:cNvPr>
          <p:cNvSpPr txBox="1"/>
          <p:nvPr/>
        </p:nvSpPr>
        <p:spPr>
          <a:xfrm>
            <a:off x="775717" y="1709613"/>
            <a:ext cx="5167884" cy="5029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对新根从顶至底进行堆化的代码如下所示：</a:t>
            </a:r>
            <a:endParaRPr lang="en-US" sz="20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34D5E2E-5891-3CA6-87B8-1987263EF223}"/>
              </a:ext>
            </a:extLst>
          </p:cNvPr>
          <p:cNvSpPr txBox="1"/>
          <p:nvPr/>
        </p:nvSpPr>
        <p:spPr>
          <a:xfrm>
            <a:off x="587142" y="2790362"/>
            <a:ext cx="5847346" cy="332911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siftDown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(int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计算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左右孩子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下标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int l = left(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), r = right(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endParaRPr lang="ja-JP" alt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int max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假设当前节点 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是三者中最大的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检查左孩子是否存在，且是否比当前擂主大</a:t>
            </a:r>
          </a:p>
          <a:p>
            <a:r>
              <a:rPr lang="ja-JP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(l &lt;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heapSize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&amp;&amp;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maxHeap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[l] &gt;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maxHeap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[max])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max = l;    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更新擂主为左孩子</a:t>
            </a:r>
          </a:p>
          <a:p>
            <a:r>
              <a:rPr lang="ja-JP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endParaRPr lang="en-US" altLang="ja-JP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ja-JP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ja-JP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检查右孩子是否存在，且是否比当前擂主大</a:t>
            </a:r>
          </a:p>
          <a:p>
            <a:r>
              <a:rPr lang="ja-JP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(r &lt;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heapSize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&amp;&amp;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maxHeap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[r] &gt;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maxHeap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[max])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max = r;    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更新擂主为右孩子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58DEDC6-30F5-22A2-49D3-D2E81C5359A9}"/>
              </a:ext>
            </a:extLst>
          </p:cNvPr>
          <p:cNvSpPr txBox="1"/>
          <p:nvPr/>
        </p:nvSpPr>
        <p:spPr>
          <a:xfrm>
            <a:off x="6713622" y="2790362"/>
            <a:ext cx="4673384" cy="283667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ja-JP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如果最大的元素仍然是父节点自己，说明堆序正常直接返回</a:t>
            </a:r>
          </a:p>
          <a:p>
            <a:r>
              <a:rPr lang="ja-JP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== max)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父节点不是最大的，和最大的孩子交换</a:t>
            </a:r>
          </a:p>
          <a:p>
            <a:r>
              <a:rPr lang="ja-JP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swap(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maxHeap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maxHeap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[max]);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递归向下堆化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，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原来的父节点元素现在到了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max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位置，继续向下检查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进行堆化</a:t>
            </a:r>
            <a:endParaRPr lang="ja-JP" alt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ja-JP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siftDown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(max); 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314245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387B114-C3AC-F02D-80BB-BED5991BBE09}"/>
              </a:ext>
            </a:extLst>
          </p:cNvPr>
          <p:cNvSpPr txBox="1"/>
          <p:nvPr/>
        </p:nvSpPr>
        <p:spPr>
          <a:xfrm>
            <a:off x="775717" y="1542688"/>
            <a:ext cx="10495786" cy="10524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/>
              <a:t>自此我们就成功实现了一个大顶堆，其中 </a:t>
            </a:r>
            <a:r>
              <a:rPr lang="en-US" altLang="zh-CN" sz="2200" dirty="0"/>
              <a:t>size()</a:t>
            </a:r>
            <a:r>
              <a:rPr lang="zh-CN" altLang="en-US" sz="2200" dirty="0"/>
              <a:t>、</a:t>
            </a:r>
            <a:r>
              <a:rPr lang="en-US" altLang="zh-CN" sz="2200" dirty="0" err="1"/>
              <a:t>isEmpty</a:t>
            </a:r>
            <a:r>
              <a:rPr lang="en-US" altLang="zh-CN" sz="2200" dirty="0"/>
              <a:t>()</a:t>
            </a:r>
            <a:r>
              <a:rPr lang="zh-CN" altLang="en-US" sz="2200" dirty="0"/>
              <a:t>函数较为简单，自行实现即可。</a:t>
            </a:r>
            <a:endParaRPr lang="en-US" sz="22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DAB68AA-CF41-12D3-6F45-C7697ED7E6E5}"/>
              </a:ext>
            </a:extLst>
          </p:cNvPr>
          <p:cNvSpPr txBox="1"/>
          <p:nvPr/>
        </p:nvSpPr>
        <p:spPr>
          <a:xfrm>
            <a:off x="775716" y="2881541"/>
            <a:ext cx="10495786" cy="33196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/>
              <a:t>堆的常见应用</a:t>
            </a:r>
            <a:endParaRPr lang="en-US" altLang="zh-CN" sz="2200" b="1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优先队列：</a:t>
            </a:r>
            <a:r>
              <a:rPr lang="zh-CN" altLang="en-US" sz="2000" dirty="0"/>
              <a:t>堆通常作为实现优先队列的首选数据结构，其入队和出队操作的时间复杂度均为 𝑂</a:t>
            </a:r>
            <a:r>
              <a:rPr lang="en-US" altLang="zh-CN" sz="2000" dirty="0"/>
              <a:t>(log </a:t>
            </a:r>
            <a:r>
              <a:rPr lang="zh-CN" altLang="en-US" sz="2000" dirty="0"/>
              <a:t>𝑛</a:t>
            </a:r>
            <a:r>
              <a:rPr lang="en-US" altLang="zh-CN" sz="2000" dirty="0"/>
              <a:t>) </a:t>
            </a:r>
            <a:r>
              <a:rPr lang="zh-CN" altLang="en-US" sz="2000" dirty="0"/>
              <a:t>，而建堆操作为 𝑂</a:t>
            </a:r>
            <a:r>
              <a:rPr lang="en-US" altLang="zh-CN" sz="2000" dirty="0"/>
              <a:t>(</a:t>
            </a:r>
            <a:r>
              <a:rPr lang="zh-CN" altLang="en-US" sz="2000" dirty="0"/>
              <a:t>𝑛</a:t>
            </a:r>
            <a:r>
              <a:rPr lang="en-US" altLang="zh-CN" sz="2000" dirty="0"/>
              <a:t>) </a:t>
            </a:r>
            <a:r>
              <a:rPr lang="zh-CN" altLang="en-US" sz="2000" dirty="0"/>
              <a:t>，这些操作都非常高效。 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堆排序：</a:t>
            </a:r>
            <a:r>
              <a:rPr lang="zh-CN" altLang="en-US" sz="2000" dirty="0"/>
              <a:t>给定一组数据，我们可以用它们建立一个堆，然后不断地执行元素出堆操作，从而得到有序数据。然而，我们通常会使用一种更优雅的方式实现堆排序，详见“堆排序”章节。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获取最大的 𝑘 个元素：</a:t>
            </a:r>
            <a:r>
              <a:rPr lang="zh-CN" altLang="en-US" sz="2000" dirty="0"/>
              <a:t>这是一个经典的算法问题，同时也是一种典型应用，例如选择热度前 </a:t>
            </a:r>
            <a:r>
              <a:rPr lang="en-US" altLang="zh-CN" sz="2000" dirty="0"/>
              <a:t>10 </a:t>
            </a:r>
            <a:r>
              <a:rPr lang="zh-CN" altLang="en-US" sz="2000" dirty="0"/>
              <a:t>的新闻作为微博热搜，选取销量前 </a:t>
            </a:r>
            <a:r>
              <a:rPr lang="en-US" altLang="zh-CN" sz="2000" dirty="0"/>
              <a:t>10 </a:t>
            </a:r>
            <a:r>
              <a:rPr lang="zh-CN" altLang="en-US" sz="2000" dirty="0"/>
              <a:t>的商品等。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495454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F42A687-0AF6-6FC6-0A37-B24B89E38BEA}"/>
              </a:ext>
            </a:extLst>
          </p:cNvPr>
          <p:cNvSpPr txBox="1"/>
          <p:nvPr/>
        </p:nvSpPr>
        <p:spPr>
          <a:xfrm>
            <a:off x="775716" y="1453637"/>
            <a:ext cx="10512190" cy="1057534"/>
          </a:xfrm>
          <a:prstGeom prst="rect">
            <a:avLst/>
          </a:prstGeom>
          <a:solidFill>
            <a:srgbClr val="F2EDDE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400" b="1" dirty="0"/>
              <a:t>建堆操作</a:t>
            </a:r>
            <a:endParaRPr lang="en-US" altLang="ja-JP" sz="2400" b="1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在某些情况下，我们希望使用一个列表的所有元素来构建一个堆，这个过程被称为建堆操作。</a:t>
            </a:r>
            <a:endParaRPr lang="en-US" altLang="zh-CN" sz="20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67911F-9562-1F7B-5EA5-062DF0421F0E}"/>
              </a:ext>
            </a:extLst>
          </p:cNvPr>
          <p:cNvSpPr txBox="1"/>
          <p:nvPr/>
        </p:nvSpPr>
        <p:spPr>
          <a:xfrm>
            <a:off x="775716" y="2638705"/>
            <a:ext cx="10512190" cy="2631746"/>
          </a:xfrm>
          <a:prstGeom prst="rect">
            <a:avLst/>
          </a:prstGeom>
          <a:solidFill>
            <a:srgbClr val="F4FEF5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/>
              <a:t>借助入堆操作实现</a:t>
            </a:r>
            <a:endParaRPr lang="en-US" altLang="zh-CN" sz="2200" b="1" dirty="0"/>
          </a:p>
          <a:p>
            <a:pPr>
              <a:lnSpc>
                <a:spcPct val="150000"/>
              </a:lnSpc>
            </a:pPr>
            <a:r>
              <a:rPr lang="zh-CN" altLang="en-US" dirty="0"/>
              <a:t>我们首先创建一个空堆，然后遍历列表，依次对每个元素执行“入堆操作”，即先将元素添加至堆的尾部，再对该元素执行“从底至顶”堆化。 每当一个元素入堆，堆的长度就加一。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由于节点是从顶到底依次被添加进二叉树的，因此堆是“自上而下” 构建的。 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设元素数量为 𝑛 ，每个元素的入堆操作使用 𝑂</a:t>
            </a:r>
            <a:r>
              <a:rPr lang="en-US" altLang="zh-CN" dirty="0"/>
              <a:t>(log </a:t>
            </a:r>
            <a:r>
              <a:rPr lang="zh-CN" altLang="en-US" dirty="0"/>
              <a:t>𝑛</a:t>
            </a:r>
            <a:r>
              <a:rPr lang="en-US" altLang="zh-CN" dirty="0"/>
              <a:t>) </a:t>
            </a:r>
            <a:r>
              <a:rPr lang="zh-CN" altLang="en-US" dirty="0"/>
              <a:t>时间，因此该建堆方法的时间复杂度为 𝑂</a:t>
            </a:r>
            <a:r>
              <a:rPr lang="en-US" altLang="zh-CN" dirty="0"/>
              <a:t>(</a:t>
            </a:r>
            <a:r>
              <a:rPr lang="zh-CN" altLang="en-US" dirty="0"/>
              <a:t>𝑛 </a:t>
            </a:r>
            <a:r>
              <a:rPr lang="en-US" altLang="zh-CN" dirty="0"/>
              <a:t>log </a:t>
            </a:r>
            <a:r>
              <a:rPr lang="zh-CN" altLang="en-US" dirty="0"/>
              <a:t>𝑛</a:t>
            </a:r>
            <a:r>
              <a:rPr lang="en-US" altLang="zh-CN" dirty="0"/>
              <a:t>)</a:t>
            </a:r>
            <a:endParaRPr 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405B281-3B6B-3B71-6AA8-DEDFDE3648DC}"/>
              </a:ext>
            </a:extLst>
          </p:cNvPr>
          <p:cNvSpPr txBox="1"/>
          <p:nvPr/>
        </p:nvSpPr>
        <p:spPr>
          <a:xfrm>
            <a:off x="775716" y="5439221"/>
            <a:ext cx="10512190" cy="8744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这就像是建造一座金字塔，你从塔尖开始，每放一块新砖头，都要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从底部一路往上检查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它应该放在哪一层。这样做虽然稳妥，但每块砖都要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爬楼梯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，效率不高。</a:t>
            </a:r>
          </a:p>
        </p:txBody>
      </p:sp>
    </p:spTree>
    <p:extLst>
      <p:ext uri="{BB962C8B-B14F-4D97-AF65-F5344CB8AC3E}">
        <p14:creationId xmlns:p14="http://schemas.microsoft.com/office/powerpoint/2010/main" val="42218069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0397F74-5C8F-BA16-C373-1B92FFFE7DE4}"/>
              </a:ext>
            </a:extLst>
          </p:cNvPr>
          <p:cNvSpPr txBox="1"/>
          <p:nvPr/>
        </p:nvSpPr>
        <p:spPr>
          <a:xfrm>
            <a:off x="775716" y="1644904"/>
            <a:ext cx="10495787" cy="19346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通过遍历堆化实现（自下而上建堆）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这是一种更聪明的方法，我们称之为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自下而上建堆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（也叫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Floyd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建堆法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直接把列表的所有元素原封不动地复制到堆数组中（此时还不是一个合法的堆）。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从最后一个非叶子节点开始，倒序遍历，对每个节点执行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siftDown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（从顶至底堆化）。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B482D38A-1129-968F-0B17-40937FA79A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716" y="4039082"/>
            <a:ext cx="1730211" cy="1770364"/>
          </a:xfrm>
          <a:prstGeom prst="rect">
            <a:avLst/>
          </a:prstGeom>
        </p:spPr>
      </p:pic>
      <p:sp>
        <p:nvSpPr>
          <p:cNvPr id="23" name="箭头: 右 22">
            <a:extLst>
              <a:ext uri="{FF2B5EF4-FFF2-40B4-BE49-F238E27FC236}">
                <a16:creationId xmlns:a16="http://schemas.microsoft.com/office/drawing/2014/main" id="{3715A117-BBE2-E7A8-C9EF-E91D0AE1D2C9}"/>
              </a:ext>
            </a:extLst>
          </p:cNvPr>
          <p:cNvSpPr/>
          <p:nvPr/>
        </p:nvSpPr>
        <p:spPr>
          <a:xfrm>
            <a:off x="2800952" y="4688519"/>
            <a:ext cx="553453" cy="5245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27EE00E-A4B5-E4AD-919D-D85C7902019D}"/>
              </a:ext>
            </a:extLst>
          </p:cNvPr>
          <p:cNvSpPr txBox="1"/>
          <p:nvPr/>
        </p:nvSpPr>
        <p:spPr>
          <a:xfrm>
            <a:off x="2412331" y="4200416"/>
            <a:ext cx="12452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</a:rPr>
              <a:t>堆化节点</a:t>
            </a:r>
            <a:r>
              <a:rPr lang="en-US" altLang="zh-CN" dirty="0">
                <a:ea typeface="微软雅黑" panose="020B0503020204020204" pitchFamily="34" charset="-122"/>
              </a:rPr>
              <a:t>3</a:t>
            </a:r>
            <a:endParaRPr lang="en-US" dirty="0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1601D834-1CFF-3670-4C19-A06A716002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7584" y="4039081"/>
            <a:ext cx="1730212" cy="1770365"/>
          </a:xfrm>
          <a:prstGeom prst="rect">
            <a:avLst/>
          </a:prstGeom>
        </p:spPr>
      </p:pic>
      <p:sp>
        <p:nvSpPr>
          <p:cNvPr id="28" name="箭头: 右 27">
            <a:extLst>
              <a:ext uri="{FF2B5EF4-FFF2-40B4-BE49-F238E27FC236}">
                <a16:creationId xmlns:a16="http://schemas.microsoft.com/office/drawing/2014/main" id="{234422D0-3B5E-4C36-9418-A75A2537B7C5}"/>
              </a:ext>
            </a:extLst>
          </p:cNvPr>
          <p:cNvSpPr/>
          <p:nvPr/>
        </p:nvSpPr>
        <p:spPr>
          <a:xfrm>
            <a:off x="5790975" y="4688519"/>
            <a:ext cx="553453" cy="5245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8BE6FF7-ECD2-9FF7-8D5C-69457A2B6D33}"/>
              </a:ext>
            </a:extLst>
          </p:cNvPr>
          <p:cNvSpPr txBox="1"/>
          <p:nvPr/>
        </p:nvSpPr>
        <p:spPr>
          <a:xfrm>
            <a:off x="5402354" y="4200416"/>
            <a:ext cx="1393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</a:rPr>
              <a:t>堆化节点</a:t>
            </a:r>
            <a:r>
              <a:rPr lang="en-US" altLang="zh-CN" dirty="0">
                <a:ea typeface="微软雅黑" panose="020B0503020204020204" pitchFamily="34" charset="-122"/>
              </a:rPr>
              <a:t>10</a:t>
            </a:r>
            <a:endParaRPr lang="en-US" dirty="0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70B78259-82FA-0F63-C08A-25EE502416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9453" y="4039082"/>
            <a:ext cx="1730211" cy="1770364"/>
          </a:xfrm>
          <a:prstGeom prst="rect">
            <a:avLst/>
          </a:prstGeom>
        </p:spPr>
      </p:pic>
      <p:sp>
        <p:nvSpPr>
          <p:cNvPr id="32" name="箭头: 右 31">
            <a:extLst>
              <a:ext uri="{FF2B5EF4-FFF2-40B4-BE49-F238E27FC236}">
                <a16:creationId xmlns:a16="http://schemas.microsoft.com/office/drawing/2014/main" id="{374FDFE5-051E-CC61-0EB8-AC36DDBD1236}"/>
              </a:ext>
            </a:extLst>
          </p:cNvPr>
          <p:cNvSpPr/>
          <p:nvPr/>
        </p:nvSpPr>
        <p:spPr>
          <a:xfrm>
            <a:off x="8566860" y="4688519"/>
            <a:ext cx="553453" cy="5245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EC5E792-099F-6A66-E5F9-CF9816392F49}"/>
              </a:ext>
            </a:extLst>
          </p:cNvPr>
          <p:cNvSpPr txBox="1"/>
          <p:nvPr/>
        </p:nvSpPr>
        <p:spPr>
          <a:xfrm>
            <a:off x="8178239" y="4200416"/>
            <a:ext cx="1393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</a:rPr>
              <a:t>堆化节点</a:t>
            </a:r>
            <a:r>
              <a:rPr lang="en-US" altLang="zh-CN" dirty="0">
                <a:ea typeface="微软雅黑" panose="020B0503020204020204" pitchFamily="34" charset="-122"/>
              </a:rPr>
              <a:t>4</a:t>
            </a:r>
            <a:endParaRPr lang="en-US" dirty="0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1E00394C-54EE-5D4E-FD36-5D2671CE6F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35746" y="4039081"/>
            <a:ext cx="1730212" cy="177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8373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0397F74-5C8F-BA16-C373-1B92FFFE7DE4}"/>
              </a:ext>
            </a:extLst>
          </p:cNvPr>
          <p:cNvSpPr txBox="1"/>
          <p:nvPr/>
        </p:nvSpPr>
        <p:spPr>
          <a:xfrm>
            <a:off x="775716" y="1644904"/>
            <a:ext cx="10495787" cy="19346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通过遍历堆化实现（自下而上建堆）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这是一种更聪明的方法，我们称之为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自下而上建堆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（也叫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Floyd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建堆法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直接把列表的所有元素原封不动地复制到堆数组中（此时还不是一个合法的堆）。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从最后一个非叶子节点开始，倒序遍历，对每个节点执行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siftDown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（从顶至底堆化）。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09E4BEF-F4C5-D8D7-9760-B9C51A4C57AF}"/>
              </a:ext>
            </a:extLst>
          </p:cNvPr>
          <p:cNvSpPr txBox="1"/>
          <p:nvPr/>
        </p:nvSpPr>
        <p:spPr>
          <a:xfrm>
            <a:off x="775717" y="3924952"/>
            <a:ext cx="10495786" cy="21705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关键点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1800" dirty="0">
                <a:effectLst/>
                <a:ea typeface="微软雅黑" panose="020B0503020204020204" pitchFamily="34" charset="-122"/>
              </a:rPr>
              <a:t>叶子节点天然就是合法的</a:t>
            </a:r>
            <a:r>
              <a:rPr lang="en-US" altLang="zh-CN" sz="1800" dirty="0">
                <a:effectLst/>
                <a:ea typeface="微软雅黑" panose="020B0503020204020204" pitchFamily="34" charset="-122"/>
              </a:rPr>
              <a:t>“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小堆</a:t>
            </a:r>
            <a:r>
              <a:rPr lang="en-US" altLang="zh-CN" sz="1800" dirty="0">
                <a:effectLst/>
                <a:ea typeface="微软雅黑" panose="020B0503020204020204" pitchFamily="34" charset="-122"/>
              </a:rPr>
              <a:t>”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（因为它们没有子节点，不会违反堆序性）</a:t>
            </a:r>
            <a:r>
              <a:rPr lang="zh-CN" altLang="en-US" dirty="0">
                <a:ea typeface="微软雅黑" panose="020B0503020204020204" pitchFamily="34" charset="-122"/>
              </a:rPr>
              <a:t>，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所以我们只需要对非叶子节点进行堆化。而</a:t>
            </a:r>
            <a:r>
              <a:rPr lang="zh-CN" altLang="en-US" dirty="0"/>
              <a:t>每当堆化一个节点后，以该节点为根节点的子树就形成一个合法的子堆。</a:t>
            </a:r>
            <a:endParaRPr lang="zh-CN" altLang="en-US" sz="18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1800" dirty="0">
                <a:effectLst/>
                <a:ea typeface="微软雅黑" panose="020B0503020204020204" pitchFamily="34" charset="-122"/>
              </a:rPr>
              <a:t>倒序遍历保证了：当我们堆化某个节点时，它的左右子树已经是合法的堆了。</a:t>
            </a:r>
            <a:r>
              <a:rPr lang="zh-CN" altLang="en-US" dirty="0"/>
              <a:t>这样堆化当前节点才是有效的。</a:t>
            </a:r>
            <a:endParaRPr lang="zh-CN" altLang="en-US" sz="18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22340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0397F74-5C8F-BA16-C373-1B92FFFE7DE4}"/>
              </a:ext>
            </a:extLst>
          </p:cNvPr>
          <p:cNvSpPr txBox="1"/>
          <p:nvPr/>
        </p:nvSpPr>
        <p:spPr>
          <a:xfrm>
            <a:off x="775717" y="1644904"/>
            <a:ext cx="1462158" cy="5457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代码实现：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CE71AE0-3033-2A44-80A3-B1FC9E0E045B}"/>
              </a:ext>
            </a:extLst>
          </p:cNvPr>
          <p:cNvSpPr txBox="1"/>
          <p:nvPr/>
        </p:nvSpPr>
        <p:spPr>
          <a:xfrm>
            <a:off x="775715" y="2834105"/>
            <a:ext cx="10495787" cy="262123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 buildHeap(vector&lt;int&gt;&amp; nums) {</a:t>
            </a:r>
          </a:p>
          <a:p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    maxHeap = nums;</a:t>
            </a:r>
          </a:p>
          <a:p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    heapSize = nums.size();</a:t>
            </a:r>
          </a:p>
          <a:p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</a:p>
          <a:p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>
                <a:solidFill>
                  <a:srgbClr val="008000"/>
                </a:solidFill>
                <a:latin typeface="Consolas" panose="020B0609020204030204" pitchFamily="49" charset="0"/>
              </a:rPr>
              <a:t>从最后一个非叶子节点开始，倒序堆化</a:t>
            </a:r>
          </a:p>
          <a:p>
            <a:r>
              <a:rPr lang="ja-JP" altLang="en-US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 (int i = </a:t>
            </a:r>
            <a:r>
              <a:rPr lang="en-US" altLang="zh-CN">
                <a:solidFill>
                  <a:srgbClr val="000000"/>
                </a:solidFill>
                <a:latin typeface="Consolas" panose="020B0609020204030204" pitchFamily="49" charset="0"/>
              </a:rPr>
              <a:t>parent(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heapSize - </a:t>
            </a:r>
            <a:r>
              <a:rPr lang="en-US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); i &gt;= </a:t>
            </a:r>
            <a:r>
              <a:rPr lang="en-US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; --i) {</a:t>
            </a:r>
          </a:p>
          <a:p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        siftDown(i);</a:t>
            </a:r>
          </a:p>
          <a:p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3339A8D-FA97-9C7B-31ED-39E5BC0778D2}"/>
              </a:ext>
            </a:extLst>
          </p:cNvPr>
          <p:cNvSpPr txBox="1"/>
          <p:nvPr/>
        </p:nvSpPr>
        <p:spPr>
          <a:xfrm>
            <a:off x="3796163" y="5803631"/>
            <a:ext cx="45996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自下而上的建堆复杂度更低，运行更快。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089956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C827FDA-52D2-523F-9749-4CBA4BD0AFDE}"/>
              </a:ext>
            </a:extLst>
          </p:cNvPr>
          <p:cNvSpPr txBox="1"/>
          <p:nvPr/>
        </p:nvSpPr>
        <p:spPr>
          <a:xfrm>
            <a:off x="775716" y="1438435"/>
            <a:ext cx="10495787" cy="1385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自下而上的建堆时间复杂度求解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节点“从顶至底堆化”的</a:t>
            </a:r>
            <a:r>
              <a:rPr lang="zh-CN" altLang="en-US" b="1" dirty="0"/>
              <a:t>最大迭代次数等于该节点到叶节点的距离</a:t>
            </a:r>
            <a:r>
              <a:rPr lang="zh-CN" altLang="en-US" dirty="0"/>
              <a:t>，而该距离正是“节点高度”。因此，我们可以对各层的“节点数量 </a:t>
            </a:r>
            <a:r>
              <a:rPr lang="en-US" altLang="zh-CN" dirty="0"/>
              <a:t>× </a:t>
            </a:r>
            <a:r>
              <a:rPr lang="zh-CN" altLang="en-US" dirty="0"/>
              <a:t>节点高度”求和，得到所有节点的堆化迭代次数的总和。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B48F0972-EC86-1991-06D6-1F0CAA8D81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9456" y="3038168"/>
            <a:ext cx="3808471" cy="27426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B7333C51-E04D-CFC0-17A5-7A4CB2B004E3}"/>
                  </a:ext>
                </a:extLst>
              </p:cNvPr>
              <p:cNvSpPr txBox="1"/>
              <p:nvPr/>
            </p:nvSpPr>
            <p:spPr>
              <a:xfrm>
                <a:off x="744260" y="5001286"/>
                <a:ext cx="6893480" cy="130561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把各层加起来，得到总代价：</a:t>
                </a:r>
                <a:endParaRPr lang="en-US" altLang="zh-CN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𝑻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+⋯+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b="1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发现这是一个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“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等比数列 </a:t>
                </a:r>
                <a:r>
                  <a:rPr lang="en-US" altLang="zh-CN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× 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等差数列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的求和，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使用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错位相减法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B7333C51-E04D-CFC0-17A5-7A4CB2B00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260" y="5001286"/>
                <a:ext cx="6893480" cy="1305614"/>
              </a:xfrm>
              <a:prstGeom prst="rect">
                <a:avLst/>
              </a:prstGeom>
              <a:blipFill>
                <a:blip r:embed="rId6"/>
                <a:stretch>
                  <a:fillRect l="-707" r="-796" b="-6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E7C41E36-15BF-7085-D39B-FA95CC82BDCB}"/>
                  </a:ext>
                </a:extLst>
              </p:cNvPr>
              <p:cNvSpPr txBox="1"/>
              <p:nvPr/>
            </p:nvSpPr>
            <p:spPr>
              <a:xfrm>
                <a:off x="775716" y="3264848"/>
                <a:ext cx="6862024" cy="130837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越往下，节点越多（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k</m:t>
                        </m:r>
                      </m:sup>
                    </m:sSup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呈指数增长）；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但越往下，每个节点的活越轻（随高度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k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线性递减）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而数量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最多的叶子层，无需堆化，工作量直接为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</m:t>
                    </m:r>
                    <m:r>
                      <a:rPr lang="zh-CN" altLang="en-US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。</m:t>
                    </m:r>
                  </m:oMath>
                </a14:m>
                <a:endParaRPr lang="zh-CN" altLang="en-US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E7C41E36-15BF-7085-D39B-FA95CC82BD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3264848"/>
                <a:ext cx="6862024" cy="1308371"/>
              </a:xfrm>
              <a:prstGeom prst="rect">
                <a:avLst/>
              </a:prstGeom>
              <a:blipFill>
                <a:blip r:embed="rId7"/>
                <a:stretch>
                  <a:fillRect l="-888" b="-84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31314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8E50E4AC-543D-0743-1911-4236991FD3DF}"/>
                  </a:ext>
                </a:extLst>
              </p:cNvPr>
              <p:cNvSpPr txBox="1"/>
              <p:nvPr/>
            </p:nvSpPr>
            <p:spPr>
              <a:xfrm>
                <a:off x="775715" y="1594096"/>
                <a:ext cx="10495787" cy="151182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ja-JP" altLang="en-US" sz="2000" dirty="0">
                    <a:effectLst/>
                    <a:ea typeface="微软雅黑" panose="020B0503020204020204" pitchFamily="34" charset="-122"/>
                  </a:rPr>
                  <a:t>原式：</a:t>
                </a:r>
                <a14:m>
                  <m:oMath xmlns:m="http://schemas.openxmlformats.org/officeDocument/2006/math">
                    <m:r>
                      <a:rPr lang="pt-BR" sz="200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pt-BR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pt-BR" sz="200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pt-BR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pt-BR" sz="200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pt-BR" sz="200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t-BR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d>
                      <m:dPr>
                        <m:ctrlPr>
                          <a:rPr lang="pt-BR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pt-BR" sz="200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pt-BR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pt-BR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pt-BR" sz="2000" i="1" smtClean="0">
                        <a:latin typeface="Cambria Math" panose="02040503050406030204" pitchFamily="18" charset="0"/>
                      </a:rPr>
                      <m:t>+⋯+</m:t>
                    </m:r>
                    <m:sSup>
                      <m:sSupPr>
                        <m:ctrlPr>
                          <a:rPr lang="pt-BR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pt-BR" sz="200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pt-BR" sz="2000" i="1" smtClean="0">
                        <a:latin typeface="Cambria Math" panose="02040503050406030204" pitchFamily="18" charset="0"/>
                      </a:rPr>
                      <m:t>⋅1</m:t>
                    </m:r>
                  </m:oMath>
                </a14:m>
                <a:endParaRPr lang="en-US" sz="200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两边同乘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2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（每一项的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的指数都加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）：</a:t>
                </a:r>
                <a:endParaRPr lang="en-US" sz="20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BR" sz="200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pt-BR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  <m:r>
                        <a:rPr lang="pt-BR" sz="20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pt-BR" sz="200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pt-BR" sz="200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pt-BR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pt-BR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pt-BR" sz="200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pt-BR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d>
                        <m:dPr>
                          <m:ctrlPr>
                            <a:rPr lang="pt-BR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pt-BR" sz="2000" i="1" smtClean="0">
                          <a:latin typeface="Cambria Math" panose="02040503050406030204" pitchFamily="18" charset="0"/>
                        </a:rPr>
                        <m:t>+⋯+</m:t>
                      </m:r>
                      <m:sSup>
                        <m:sSupPr>
                          <m:ctrlPr>
                            <a:rPr lang="pt-BR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p>
                      </m:sSup>
                      <m:r>
                        <a:rPr lang="pt-BR" sz="2000" i="1" smtClean="0">
                          <a:latin typeface="Cambria Math" panose="02040503050406030204" pitchFamily="18" charset="0"/>
                        </a:rPr>
                        <m:t>⋅1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8E50E4AC-543D-0743-1911-4236991FD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5" y="1594096"/>
                <a:ext cx="10495787" cy="1511824"/>
              </a:xfrm>
              <a:prstGeom prst="rect">
                <a:avLst/>
              </a:prstGeom>
              <a:blipFill>
                <a:blip r:embed="rId5"/>
                <a:stretch>
                  <a:fillRect l="-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0489E06-7667-6934-C939-487593A19B86}"/>
                  </a:ext>
                </a:extLst>
              </p:cNvPr>
              <p:cNvSpPr txBox="1"/>
              <p:nvPr/>
            </p:nvSpPr>
            <p:spPr>
              <a:xfrm>
                <a:off x="775715" y="3429000"/>
                <a:ext cx="10495787" cy="102393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两式相减可以得到：</a:t>
                </a:r>
                <a:endParaRPr lang="en-US" sz="2000" dirty="0">
                  <a:effectLst/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2</m:t>
                      </m:r>
                      <m:r>
                        <a:rPr lang="pt-BR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𝑇</m:t>
                      </m:r>
                      <m:d>
                        <m:dPr>
                          <m:ctrlP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h</m:t>
                          </m:r>
                        </m:e>
                      </m:d>
                      <m:r>
                        <a:rPr lang="pt-BR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r>
                        <a:rPr lang="pt-BR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𝑇</m:t>
                      </m:r>
                      <m:d>
                        <m:dPr>
                          <m:ctrlP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h</m:t>
                          </m:r>
                        </m:e>
                      </m:d>
                      <m:r>
                        <a:rPr lang="pt-BR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pt-BR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𝑇</m:t>
                      </m:r>
                      <m:d>
                        <m:dPr>
                          <m:ctrlP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h</m:t>
                          </m:r>
                        </m:e>
                      </m:d>
                      <m:r>
                        <a:rPr lang="pt-BR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=−</m:t>
                      </m:r>
                      <m:r>
                        <a:rPr lang="pt-BR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h</m:t>
                      </m:r>
                      <m:r>
                        <a:rPr lang="pt-BR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sSup>
                        <m:sSupPr>
                          <m:ctrlP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e>
                        <m:sup>
                          <m: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sup>
                      </m:sSup>
                      <m:r>
                        <a:rPr lang="pt-BR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sSup>
                        <m:sSupPr>
                          <m:ctrlP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e>
                        <m:sup>
                          <m: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p>
                      </m:sSup>
                      <m:r>
                        <a:rPr lang="pt-BR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+⋯+</m:t>
                      </m:r>
                      <m:sSup>
                        <m:sSupPr>
                          <m:ctrlP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e>
                        <m:sup>
                          <m: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h</m:t>
                          </m:r>
                          <m: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−1</m:t>
                          </m:r>
                        </m:sup>
                      </m:sSup>
                      <m:r>
                        <a:rPr lang="pt-BR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sSup>
                        <m:sSupPr>
                          <m:ctrlP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e>
                        <m:sup>
                          <m:r>
                            <a:rPr lang="pt-BR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h</m:t>
                          </m:r>
                        </m:sup>
                      </m:sSup>
                    </m:oMath>
                  </m:oMathPara>
                </a14:m>
                <a:endParaRPr lang="pt-BR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0489E06-7667-6934-C939-487593A19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5" y="3429000"/>
                <a:ext cx="10495787" cy="1023935"/>
              </a:xfrm>
              <a:prstGeom prst="rect">
                <a:avLst/>
              </a:prstGeom>
              <a:blipFill>
                <a:blip r:embed="rId6"/>
                <a:stretch>
                  <a:fillRect l="-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C29C277F-C50F-4999-ABB3-3DC39D76C9EF}"/>
                  </a:ext>
                </a:extLst>
              </p:cNvPr>
              <p:cNvSpPr txBox="1"/>
              <p:nvPr/>
            </p:nvSpPr>
            <p:spPr>
              <a:xfrm>
                <a:off x="775714" y="5046044"/>
                <a:ext cx="10495787" cy="93910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右侧为等比数列求和，可得：</a:t>
                </a:r>
                <a:endParaRPr lang="pt-BR" dirty="0">
                  <a:effectLst/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e>
                        <m:sup>
                          <m: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sup>
                      </m:sSup>
                      <m:r>
                        <a:rPr lang="pt-BR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sSup>
                        <m:sSupPr>
                          <m:ctrlP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e>
                        <m:sup>
                          <m: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sup>
                      </m:sSup>
                      <m:r>
                        <a:rPr lang="pt-BR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+⋯+</m:t>
                      </m:r>
                      <m:sSup>
                        <m:sSupPr>
                          <m:ctrlP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e>
                        <m:sup>
                          <m: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h</m:t>
                          </m:r>
                        </m:sup>
                      </m:sSup>
                      <m:r>
                        <a:rPr lang="pt-BR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  <m:d>
                            <m:dPr>
                              <m:ctrlPr>
                                <a:rPr lang="pt-BR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pt-BR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pt-BR" i="1" smtClean="0">
                                      <a:effectLst/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pt-BR" i="1" smtClean="0">
                                      <a:effectLst/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pt-BR" i="1" smtClean="0">
                                      <a:effectLst/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h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1−2</m:t>
                          </m:r>
                        </m:den>
                      </m:f>
                      <m:r>
                        <a:rPr lang="pt-BR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e>
                        <m:sup>
                          <m: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h</m:t>
                          </m:r>
                          <m: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+1</m:t>
                          </m:r>
                        </m:sup>
                      </m:sSup>
                      <m:r>
                        <a:rPr lang="pt-BR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−2=</m:t>
                      </m:r>
                      <m:sSup>
                        <m:sSupPr>
                          <m:ctrlP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</m:t>
                          </m:r>
                        </m:e>
                        <m:sup>
                          <m: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h</m:t>
                          </m:r>
                          <m: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+1</m:t>
                          </m:r>
                        </m:sup>
                      </m:sSup>
                      <m:r>
                        <a:rPr lang="pt-BR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−2−</m:t>
                      </m:r>
                      <m:r>
                        <a:rPr lang="pt-BR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h</m:t>
                      </m:r>
                      <m:r>
                        <a:rPr lang="pt-BR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pt-BR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𝑂</m:t>
                      </m:r>
                      <m:d>
                        <m:dPr>
                          <m:ctrlPr>
                            <a:rPr lang="pt-BR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BR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pt-BR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e>
                            <m:sup>
                              <m:r>
                                <a:rPr lang="pt-BR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h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pt-BR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C29C277F-C50F-4999-ABB3-3DC39D76C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4" y="5046044"/>
                <a:ext cx="10495787" cy="939103"/>
              </a:xfrm>
              <a:prstGeom prst="rect">
                <a:avLst/>
              </a:prstGeom>
              <a:blipFill>
                <a:blip r:embed="rId7"/>
                <a:stretch>
                  <a:fillRect l="-465" t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95108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7DB295F-1AC6-E1BD-2F99-957AC9564AA8}"/>
                  </a:ext>
                </a:extLst>
              </p:cNvPr>
              <p:cNvSpPr txBox="1"/>
              <p:nvPr/>
            </p:nvSpPr>
            <p:spPr>
              <a:xfrm>
                <a:off x="847023" y="1453586"/>
                <a:ext cx="10327907" cy="87440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我们的复杂度目前是用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树高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𝒉</m:t>
                    </m:r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表达的，最后要换算成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节点数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𝒏</m:t>
                    </m:r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高度为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的完美二叉树，节点总数为：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7DB295F-1AC6-E1BD-2F99-957AC9564A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23" y="1453586"/>
                <a:ext cx="10327907" cy="874407"/>
              </a:xfrm>
              <a:prstGeom prst="rect">
                <a:avLst/>
              </a:prstGeom>
              <a:blipFill>
                <a:blip r:embed="rId5"/>
                <a:stretch>
                  <a:fillRect l="-531" b="-9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3E3B7004-A7F0-BB0F-2229-F0F9AA45EBB7}"/>
                  </a:ext>
                </a:extLst>
              </p:cNvPr>
              <p:cNvSpPr txBox="1"/>
              <p:nvPr/>
            </p:nvSpPr>
            <p:spPr>
              <a:xfrm>
                <a:off x="847023" y="2655346"/>
                <a:ext cx="10327907" cy="37427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pt-BR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t-BR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pt-BR" i="1" smtClean="0">
                          <a:latin typeface="Cambria Math" panose="02040503050406030204" pitchFamily="18" charset="0"/>
                        </a:rPr>
                        <m:t>+⋯+</m:t>
                      </m:r>
                      <m:sSup>
                        <m:sSup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p>
                      </m:sSup>
                      <m:r>
                        <a:rPr lang="pt-BR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pt-BR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3E3B7004-A7F0-BB0F-2229-F0F9AA45EB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23" y="2655346"/>
                <a:ext cx="10327907" cy="3742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7EC827AE-F514-765F-386D-BFD479BCFAB8}"/>
              </a:ext>
            </a:extLst>
          </p:cNvPr>
          <p:cNvSpPr txBox="1"/>
          <p:nvPr/>
        </p:nvSpPr>
        <p:spPr>
          <a:xfrm>
            <a:off x="847024" y="3156616"/>
            <a:ext cx="135445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ja-JP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对比一下：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9F2502E-F153-7032-60A9-7DADA65C1D3C}"/>
                  </a:ext>
                </a:extLst>
              </p:cNvPr>
              <p:cNvSpPr txBox="1"/>
              <p:nvPr/>
            </p:nvSpPr>
            <p:spPr>
              <a:xfrm>
                <a:off x="847023" y="3652948"/>
                <a:ext cx="10327907" cy="40312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  <m:r>
                        <a:rPr lang="pt-BR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pt-BR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pt-BR" i="1" smtClean="0">
                          <a:latin typeface="Cambria Math" panose="02040503050406030204" pitchFamily="18" charset="0"/>
                        </a:rPr>
                        <m:t>−2 </m:t>
                      </m:r>
                      <m:r>
                        <m:rPr>
                          <m:nor/>
                        </m:rPr>
                        <a:rPr lang="pt-BR" i="0" smtClean="0">
                          <a:latin typeface="Cambria Math" panose="02040503050406030204" pitchFamily="18" charset="0"/>
                        </a:rPr>
                        <m:t>而</m:t>
                      </m:r>
                      <m:r>
                        <a:rPr lang="pt-BR" i="1" smtClean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pt-BR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pt-BR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pt-BR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9F2502E-F153-7032-60A9-7DADA65C1D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23" y="3652948"/>
                <a:ext cx="10327907" cy="403124"/>
              </a:xfrm>
              <a:prstGeom prst="rect">
                <a:avLst/>
              </a:prstGeom>
              <a:blipFill>
                <a:blip r:embed="rId7"/>
                <a:stretch>
                  <a:fillRect t="-1515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A61AB06-1782-6F4D-B908-0FE48FDF325F}"/>
                  </a:ext>
                </a:extLst>
              </p:cNvPr>
              <p:cNvSpPr txBox="1"/>
              <p:nvPr/>
            </p:nvSpPr>
            <p:spPr>
              <a:xfrm>
                <a:off x="847023" y="4183072"/>
                <a:ext cx="2882765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ja-JP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显然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有</a:t>
                </a:r>
                <a:r>
                  <a:rPr lang="ja-JP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𝑇</m:t>
                    </m:r>
                    <m:d>
                      <m:dPr>
                        <m:ctrlPr>
                          <a:rPr lang="en-US" altLang="ja-JP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h</m:t>
                        </m:r>
                      </m:e>
                    </m:d>
                    <m:r>
                      <a:rPr lang="en-US" altLang="ja-JP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r>
                      <a:rPr lang="en-US" altLang="ja-JP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ja-JP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所以：</a:t>
                </a: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A61AB06-1782-6F4D-B908-0FE48FDF32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23" y="4183072"/>
                <a:ext cx="2882765" cy="369332"/>
              </a:xfrm>
              <a:prstGeom prst="rect">
                <a:avLst/>
              </a:prstGeom>
              <a:blipFill>
                <a:blip r:embed="rId8"/>
                <a:stretch>
                  <a:fillRect l="-1903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F5F9052F-1E8A-749A-D655-03D715926578}"/>
                  </a:ext>
                </a:extLst>
              </p:cNvPr>
              <p:cNvSpPr txBox="1"/>
              <p:nvPr/>
            </p:nvSpPr>
            <p:spPr>
              <a:xfrm>
                <a:off x="847023" y="4679404"/>
                <a:ext cx="10327907" cy="527709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d>
                            <m:d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p>
                              </m:sSup>
                            </m:e>
                          </m:d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d>
                            <m:d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borderBox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F5F9052F-1E8A-749A-D655-03D715926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23" y="4679404"/>
                <a:ext cx="10327907" cy="52770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5F9AAB85-9472-93DF-F88A-62C7F0CAD54E}"/>
                  </a:ext>
                </a:extLst>
              </p:cNvPr>
              <p:cNvSpPr txBox="1"/>
              <p:nvPr/>
            </p:nvSpPr>
            <p:spPr>
              <a:xfrm>
                <a:off x="847022" y="5374528"/>
                <a:ext cx="10424481" cy="87786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建堆的总代价甚至严格小于节点总数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𝒏</m:t>
                    </m:r>
                  </m:oMath>
                </a14:m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！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 平均下来，每个节点的堆化代价不到 </a:t>
                </a: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1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次交换，所以 </a:t>
                </a: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Floyd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建堆法的效率非常高。</a:t>
                </a:r>
              </a:p>
            </p:txBody>
          </p:sp>
        </mc:Choice>
        <mc:Fallback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5F9AAB85-9472-93DF-F88A-62C7F0CAD5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22" y="5374528"/>
                <a:ext cx="10424481" cy="877869"/>
              </a:xfrm>
              <a:prstGeom prst="rect">
                <a:avLst/>
              </a:prstGeom>
              <a:blipFill>
                <a:blip r:embed="rId10"/>
                <a:stretch>
                  <a:fillRect l="-526" b="-10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00521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39" y="-13716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670" y="2122458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73339" y="3046237"/>
            <a:ext cx="5203984" cy="9174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en-US" altLang="zh-CN" sz="4400" b="1" dirty="0">
                <a:solidFill>
                  <a:srgbClr val="2D4A87"/>
                </a:solidFill>
                <a:cs typeface="微软雅黑"/>
              </a:rPr>
              <a:t>STL </a:t>
            </a:r>
            <a:r>
              <a:rPr lang="zh-CN" altLang="en-US" sz="4400" b="1" dirty="0">
                <a:solidFill>
                  <a:srgbClr val="2D4A87"/>
                </a:solidFill>
                <a:cs typeface="微软雅黑"/>
              </a:rPr>
              <a:t>的优先队列</a:t>
            </a:r>
            <a:endParaRPr lang="en-US" altLang="zh-CN" sz="4400" b="1" dirty="0">
              <a:solidFill>
                <a:srgbClr val="2D4A87"/>
              </a:solidFill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125703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7CA5942-0E11-51EB-726C-3EECB61B9608}"/>
              </a:ext>
            </a:extLst>
          </p:cNvPr>
          <p:cNvSpPr txBox="1"/>
          <p:nvPr/>
        </p:nvSpPr>
        <p:spPr>
          <a:xfrm>
            <a:off x="775717" y="1720134"/>
            <a:ext cx="10495786" cy="1888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在前面的课程中，我们手写了二叉堆，理解了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siftUp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、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siftDown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、建堆等核心操作。但在实际开发和算法竞赛中，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手写堆既费时又容易出错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幸运的是，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标准库（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STL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）为我们提供了开箱即用的优先队列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priority_queue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ea typeface="微软雅黑" panose="020B0503020204020204" pitchFamily="34" charset="-122"/>
              </a:rPr>
              <a:t>使用它需要包含头文件</a:t>
            </a:r>
            <a:r>
              <a:rPr lang="en-US" altLang="zh-CN" sz="2000" dirty="0">
                <a:ea typeface="微软雅黑" panose="020B0503020204020204" pitchFamily="34" charset="-122"/>
              </a:rPr>
              <a:t>&lt;queue&gt;</a:t>
            </a:r>
            <a:r>
              <a:rPr lang="zh-CN" altLang="en-US" sz="2000" dirty="0">
                <a:ea typeface="微软雅黑" panose="020B0503020204020204" pitchFamily="34" charset="-122"/>
              </a:rPr>
              <a:t>，且其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底层用堆实现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，性能和我们手写的完全一致。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FB86597-A4F4-B230-90E6-CF1BCA1BFED4}"/>
              </a:ext>
            </a:extLst>
          </p:cNvPr>
          <p:cNvSpPr txBox="1"/>
          <p:nvPr/>
        </p:nvSpPr>
        <p:spPr>
          <a:xfrm>
            <a:off x="775715" y="5149748"/>
            <a:ext cx="10495785" cy="74379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ja-JP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创建一个保存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int </a:t>
            </a:r>
            <a:r>
              <a:rPr lang="ja-JP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类型的优先队列（默认是大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顶</a:t>
            </a:r>
            <a:r>
              <a:rPr lang="ja-JP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堆）</a:t>
            </a:r>
          </a:p>
          <a:p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priority_queue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&lt;int&gt;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pq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8A4AD33-9CD2-3806-539C-18AF867BBF8E}"/>
              </a:ext>
            </a:extLst>
          </p:cNvPr>
          <p:cNvSpPr txBox="1"/>
          <p:nvPr/>
        </p:nvSpPr>
        <p:spPr>
          <a:xfrm>
            <a:off x="775716" y="4450128"/>
            <a:ext cx="312732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/>
              <a:t>创建一个大根堆（默认）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25601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86B4578-1150-5AB2-5068-57FED12C8412}"/>
              </a:ext>
            </a:extLst>
          </p:cNvPr>
          <p:cNvSpPr txBox="1"/>
          <p:nvPr/>
        </p:nvSpPr>
        <p:spPr>
          <a:xfrm>
            <a:off x="1898623" y="2248389"/>
            <a:ext cx="8394753" cy="400622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ja-JP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向优先队列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默认为大顶堆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)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中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插入元素</a:t>
            </a:r>
          </a:p>
          <a:p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pq.push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pq.push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查看堆顶（最大值）</a:t>
            </a:r>
          </a:p>
          <a:p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ja-JP" altLang="en-US" dirty="0">
                <a:solidFill>
                  <a:srgbClr val="A31515"/>
                </a:solidFill>
                <a:latin typeface="Consolas" panose="020B0609020204030204" pitchFamily="49" charset="0"/>
              </a:rPr>
              <a:t>堆顶元素</a:t>
            </a:r>
            <a:r>
              <a:rPr lang="en-US" altLang="ja-JP" dirty="0">
                <a:solidFill>
                  <a:srgbClr val="A31515"/>
                </a:solidFill>
                <a:latin typeface="Consolas" panose="020B0609020204030204" pitchFamily="49" charset="0"/>
              </a:rPr>
              <a:t>: "</a:t>
            </a:r>
            <a:r>
              <a:rPr lang="en-US" altLang="ja-JP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pq.top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 &lt;&lt;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输出 </a:t>
            </a:r>
            <a:r>
              <a:rPr lang="en-US" altLang="ja-JP" dirty="0">
                <a:solidFill>
                  <a:srgbClr val="008000"/>
                </a:solidFill>
                <a:latin typeface="Consolas" panose="020B0609020204030204" pitchFamily="49" charset="0"/>
              </a:rPr>
              <a:t>10</a:t>
            </a:r>
          </a:p>
          <a:p>
            <a:endParaRPr lang="en-US" altLang="ja-JP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ja-JP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弹出堆顶</a:t>
            </a:r>
          </a:p>
          <a:p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pq.pop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ja-JP" altLang="en-US" dirty="0">
                <a:solidFill>
                  <a:srgbClr val="A31515"/>
                </a:solidFill>
                <a:latin typeface="Consolas" panose="020B0609020204030204" pitchFamily="49" charset="0"/>
              </a:rPr>
              <a:t>弹出后堆顶</a:t>
            </a:r>
            <a:r>
              <a:rPr lang="en-US" altLang="ja-JP" dirty="0">
                <a:solidFill>
                  <a:srgbClr val="A31515"/>
                </a:solidFill>
                <a:latin typeface="Consolas" panose="020B0609020204030204" pitchFamily="49" charset="0"/>
              </a:rPr>
              <a:t>: "</a:t>
            </a:r>
            <a:r>
              <a:rPr lang="en-US" altLang="ja-JP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pq.top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 &lt;&lt;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输出 </a:t>
            </a:r>
            <a:r>
              <a:rPr lang="en-US" altLang="ja-JP" dirty="0">
                <a:solidFill>
                  <a:srgbClr val="008000"/>
                </a:solidFill>
                <a:latin typeface="Consolas" panose="020B0609020204030204" pitchFamily="49" charset="0"/>
              </a:rPr>
              <a:t>5</a:t>
            </a:r>
          </a:p>
          <a:p>
            <a:endParaRPr lang="en-US" altLang="ja-JP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ja-JP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查看大小和判空</a:t>
            </a:r>
          </a:p>
          <a:p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ja-JP" altLang="en-US" dirty="0">
                <a:solidFill>
                  <a:srgbClr val="A31515"/>
                </a:solidFill>
                <a:latin typeface="Consolas" panose="020B0609020204030204" pitchFamily="49" charset="0"/>
              </a:rPr>
              <a:t>队列大小</a:t>
            </a:r>
            <a:r>
              <a:rPr lang="en-US" altLang="ja-JP" dirty="0">
                <a:solidFill>
                  <a:srgbClr val="A31515"/>
                </a:solidFill>
                <a:latin typeface="Consolas" panose="020B0609020204030204" pitchFamily="49" charset="0"/>
              </a:rPr>
              <a:t>: "</a:t>
            </a:r>
            <a:r>
              <a:rPr lang="en-US" altLang="ja-JP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pq.size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 &lt;&lt;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输出 </a:t>
            </a:r>
            <a:r>
              <a:rPr lang="en-US" altLang="ja-JP" dirty="0">
                <a:solidFill>
                  <a:srgbClr val="008000"/>
                </a:solidFill>
                <a:latin typeface="Consolas" panose="020B0609020204030204" pitchFamily="49" charset="0"/>
              </a:rPr>
              <a:t>1</a:t>
            </a:r>
          </a:p>
          <a:p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ja-JP" altLang="en-US" dirty="0">
                <a:solidFill>
                  <a:srgbClr val="A31515"/>
                </a:solidFill>
                <a:latin typeface="Consolas" panose="020B0609020204030204" pitchFamily="49" charset="0"/>
              </a:rPr>
              <a:t>是否为空</a:t>
            </a:r>
            <a:r>
              <a:rPr lang="en-US" altLang="ja-JP" dirty="0">
                <a:solidFill>
                  <a:srgbClr val="A31515"/>
                </a:solidFill>
                <a:latin typeface="Consolas" panose="020B0609020204030204" pitchFamily="49" charset="0"/>
              </a:rPr>
              <a:t>: "</a:t>
            </a:r>
            <a:r>
              <a:rPr lang="en-US" altLang="ja-JP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pq.empty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 &lt;&lt;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输出 </a:t>
            </a:r>
            <a:r>
              <a:rPr lang="en-US" altLang="ja-JP" dirty="0">
                <a:solidFill>
                  <a:srgbClr val="008000"/>
                </a:solidFill>
                <a:latin typeface="Consolas" panose="020B0609020204030204" pitchFamily="49" charset="0"/>
              </a:rPr>
              <a:t>0 (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false)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B58CA2A-DBED-99F5-6EBE-FC588639CCBB}"/>
              </a:ext>
            </a:extLst>
          </p:cNvPr>
          <p:cNvSpPr txBox="1"/>
          <p:nvPr/>
        </p:nvSpPr>
        <p:spPr>
          <a:xfrm>
            <a:off x="862344" y="1524616"/>
            <a:ext cx="3493088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200" b="1" dirty="0"/>
              <a:t>优先队列的常见基本操作：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15858749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7CA5942-0E11-51EB-726C-3EECB61B9608}"/>
              </a:ext>
            </a:extLst>
          </p:cNvPr>
          <p:cNvSpPr txBox="1"/>
          <p:nvPr/>
        </p:nvSpPr>
        <p:spPr>
          <a:xfrm>
            <a:off x="775717" y="1609825"/>
            <a:ext cx="10495786" cy="961289"/>
          </a:xfrm>
          <a:prstGeom prst="rect">
            <a:avLst/>
          </a:prstGeom>
          <a:solidFill>
            <a:srgbClr val="F2EDDE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默认的 </a:t>
            </a:r>
            <a:r>
              <a:rPr lang="en-US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priority_queue</a:t>
            </a:r>
            <a:r>
              <a:rPr 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&lt;int&gt;</a:t>
            </a:r>
            <a:r>
              <a:rPr 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ja-JP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是大根堆。如果你想要小根堆（每次取出最小值），需要</a:t>
            </a:r>
            <a:r>
              <a:rPr lang="ja-JP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显式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的在创建时</a:t>
            </a:r>
            <a:r>
              <a:rPr lang="ja-JP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指定三个模板参数</a:t>
            </a:r>
            <a:r>
              <a:rPr lang="ja-JP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8A4AD33-9CD2-3806-539C-18AF867BBF8E}"/>
              </a:ext>
            </a:extLst>
          </p:cNvPr>
          <p:cNvSpPr txBox="1"/>
          <p:nvPr/>
        </p:nvSpPr>
        <p:spPr>
          <a:xfrm>
            <a:off x="3308769" y="5772854"/>
            <a:ext cx="5574462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200" b="1" dirty="0"/>
              <a:t>之后的插入、查询等使用与大顶堆完全一致</a:t>
            </a:r>
            <a:endParaRPr lang="en-US" sz="22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93485BF-CFE3-3B28-C6DB-FA8DD69C695E}"/>
              </a:ext>
            </a:extLst>
          </p:cNvPr>
          <p:cNvSpPr txBox="1"/>
          <p:nvPr/>
        </p:nvSpPr>
        <p:spPr>
          <a:xfrm>
            <a:off x="775717" y="3037378"/>
            <a:ext cx="10495786" cy="216123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创建小根堆：必须写全三个模板参数</a:t>
            </a:r>
          </a:p>
          <a:p>
            <a:pPr>
              <a:lnSpc>
                <a:spcPct val="150000"/>
              </a:lnSpc>
            </a:pPr>
            <a:r>
              <a:rPr lang="en-US" altLang="ja-JP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第一个参数：元素类型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int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第二个参数：底层容器类型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vector&lt;int&gt;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，基本都是固定都是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vector</a:t>
            </a:r>
            <a:endParaRPr lang="en-US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第三个参数：比较器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greater&lt;int&gt;（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表示</a:t>
            </a:r>
            <a:r>
              <a:rPr lang="en-US" altLang="ja-JP" dirty="0">
                <a:solidFill>
                  <a:srgbClr val="008000"/>
                </a:solidFill>
                <a:latin typeface="Consolas" panose="020B0609020204030204" pitchFamily="49" charset="0"/>
              </a:rPr>
              <a:t>"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更大的元素往下沉</a:t>
            </a:r>
            <a:r>
              <a:rPr lang="en-US" altLang="ja-JP" dirty="0">
                <a:solidFill>
                  <a:srgbClr val="008000"/>
                </a:solidFill>
                <a:latin typeface="Consolas" panose="020B0609020204030204" pitchFamily="49" charset="0"/>
              </a:rPr>
              <a:t>"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priority_queue</a:t>
            </a: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</a:rPr>
              <a:t>&lt;int, vector&lt;int&gt;, greater&lt;int&gt;&gt;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minHeap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3692759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7CA5942-0E11-51EB-726C-3EECB61B9608}"/>
              </a:ext>
            </a:extLst>
          </p:cNvPr>
          <p:cNvSpPr txBox="1"/>
          <p:nvPr/>
        </p:nvSpPr>
        <p:spPr>
          <a:xfrm>
            <a:off x="775716" y="1390859"/>
            <a:ext cx="10495786" cy="14278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 </a:t>
            </a:r>
            <a:r>
              <a:rPr lang="en-US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priority_queue</a:t>
            </a:r>
            <a:r>
              <a:rPr 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&lt;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</a:t>
            </a:r>
            <a:r>
              <a:rPr 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&gt;</a:t>
            </a:r>
            <a:r>
              <a:rPr 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a typeface="微软雅黑" panose="020B0503020204020204" pitchFamily="34" charset="-122"/>
              </a:rPr>
              <a:t>中的数据类型是自定义结构体类型而不是基本类型，那么需要自己书写比较器，否则 </a:t>
            </a:r>
            <a:r>
              <a:rPr lang="en-US" altLang="zh-CN" sz="2000" dirty="0">
                <a:ea typeface="微软雅黑" panose="020B0503020204020204" pitchFamily="34" charset="-122"/>
              </a:rPr>
              <a:t>STL </a:t>
            </a:r>
            <a:r>
              <a:rPr lang="zh-CN" altLang="en-US" sz="2000" dirty="0">
                <a:ea typeface="微软雅黑" panose="020B0503020204020204" pitchFamily="34" charset="-122"/>
              </a:rPr>
              <a:t>不知道如何判断究竟谁</a:t>
            </a:r>
            <a:r>
              <a:rPr lang="ja-JP" altLang="en-US" sz="2000" dirty="0">
                <a:effectLst/>
                <a:ea typeface="微软雅黑" panose="020B0503020204020204" pitchFamily="34" charset="-122"/>
              </a:rPr>
              <a:t>大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谁小。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注意这里的比较器需要通过定义函数对象的方式来实现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而不是比较函数。</a:t>
            </a:r>
            <a:endParaRPr lang="ja-JP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93485BF-CFE3-3B28-C6DB-FA8DD69C695E}"/>
              </a:ext>
            </a:extLst>
          </p:cNvPr>
          <p:cNvSpPr txBox="1"/>
          <p:nvPr/>
        </p:nvSpPr>
        <p:spPr>
          <a:xfrm>
            <a:off x="775716" y="2926953"/>
            <a:ext cx="10495786" cy="345222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struct Student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string name;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int score;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struct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cmp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返回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true </a:t>
            </a:r>
            <a:r>
              <a:rPr lang="ja-JP" alt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表示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a </a:t>
            </a:r>
            <a:r>
              <a:rPr lang="ja-JP" alt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的优先级低于 </a:t>
            </a:r>
            <a:r>
              <a:rPr lang="en-US" sz="1800" dirty="0" err="1">
                <a:solidFill>
                  <a:srgbClr val="008000"/>
                </a:solidFill>
                <a:latin typeface="Consolas" panose="020B0609020204030204" pitchFamily="49" charset="0"/>
              </a:rPr>
              <a:t>b（a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ja-JP" alt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会被压在下面）</a:t>
            </a:r>
          </a:p>
          <a:p>
            <a:r>
              <a:rPr lang="ja-JP" alt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bool operator()(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Student&amp; a,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Student&amp; b)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a.score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b.score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代表大根堆，因为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a </a:t>
            </a:r>
            <a:r>
              <a:rPr lang="ja-JP" alt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在更小的情况下会被压在下面</a:t>
            </a:r>
          </a:p>
          <a:p>
            <a:r>
              <a:rPr lang="ja-JP" alt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ja-JP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ja-JP" sz="18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定义自定义结构体类型的大顶堆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priority_queue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&lt;Student, vector&lt;Student&gt;, 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cmp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pq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1606539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7CA5942-0E11-51EB-726C-3EECB61B9608}"/>
              </a:ext>
            </a:extLst>
          </p:cNvPr>
          <p:cNvSpPr txBox="1"/>
          <p:nvPr/>
        </p:nvSpPr>
        <p:spPr>
          <a:xfrm>
            <a:off x="775716" y="1583365"/>
            <a:ext cx="10495786" cy="96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如果想要跟排序函数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 </a:t>
            </a:r>
            <a:r>
              <a:rPr 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sort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一样使用自定义的比较函数的话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则需要使用 </a:t>
            </a:r>
            <a:r>
              <a:rPr lang="en-US" altLang="zh-CN" sz="2000" dirty="0" err="1">
                <a:solidFill>
                  <a:srgbClr val="C00000"/>
                </a:solidFill>
                <a:ea typeface="微软雅黑" panose="020B0503020204020204" pitchFamily="34" charset="-122"/>
              </a:rPr>
              <a:t>decltype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(&amp;</a:t>
            </a:r>
            <a:r>
              <a:rPr lang="en-US" altLang="zh-CN" sz="2000" dirty="0" err="1">
                <a:solidFill>
                  <a:srgbClr val="C00000"/>
                </a:solidFill>
                <a:ea typeface="微软雅黑" panose="020B0503020204020204" pitchFamily="34" charset="-122"/>
              </a:rPr>
              <a:t>cmp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)</a:t>
            </a:r>
            <a:r>
              <a:rPr 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来得到函数指针类型</a:t>
            </a:r>
            <a:r>
              <a:rPr lang="zh-CN" altLang="en-US" sz="2000" dirty="0">
                <a:ea typeface="微软雅黑" panose="020B0503020204020204" pitchFamily="34" charset="-122"/>
              </a:rPr>
              <a:t>参数进行传入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ja-JP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93485BF-CFE3-3B28-C6DB-FA8DD69C695E}"/>
              </a:ext>
            </a:extLst>
          </p:cNvPr>
          <p:cNvSpPr txBox="1"/>
          <p:nvPr/>
        </p:nvSpPr>
        <p:spPr>
          <a:xfrm>
            <a:off x="775716" y="3047269"/>
            <a:ext cx="10495786" cy="289822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struct Student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string name;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int score;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bool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cmp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Student&amp; a,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Student&amp; b) {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a.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score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b.score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// a </a:t>
            </a:r>
            <a:r>
              <a:rPr lang="ja-JP" alt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在更小的情况下会被压在下面</a:t>
            </a:r>
            <a:endParaRPr lang="en-US" altLang="ja-JP" sz="18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ja-JP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altLang="ja-JP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priority_queue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&lt;Student, vector&lt;Student&gt;, </a:t>
            </a:r>
            <a:r>
              <a:rPr lang="en-US" sz="1800" b="1" dirty="0" err="1">
                <a:solidFill>
                  <a:srgbClr val="C00000"/>
                </a:solidFill>
                <a:latin typeface="Consolas" panose="020B0609020204030204" pitchFamily="49" charset="0"/>
              </a:rPr>
              <a:t>decltype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(&amp;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cmp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)&gt;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pq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7490605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二叉堆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49E3691-CF69-DBC4-E6B3-E936E67F7FA7}"/>
              </a:ext>
            </a:extLst>
          </p:cNvPr>
          <p:cNvSpPr txBox="1"/>
          <p:nvPr/>
        </p:nvSpPr>
        <p:spPr>
          <a:xfrm>
            <a:off x="775716" y="1414715"/>
            <a:ext cx="10495787" cy="23963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/>
              <a:t>例</a:t>
            </a:r>
            <a:r>
              <a:rPr lang="en-US" altLang="zh-CN" sz="2200" b="1" dirty="0"/>
              <a:t>5-3 </a:t>
            </a:r>
            <a:r>
              <a:rPr lang="zh-CN" altLang="en-US" sz="2200" b="1" dirty="0"/>
              <a:t>合并果子</a:t>
            </a:r>
            <a:r>
              <a:rPr lang="en-US" altLang="zh-CN" sz="2200" b="1" dirty="0"/>
              <a:t>(B0178)</a:t>
            </a:r>
          </a:p>
          <a:p>
            <a:pPr>
              <a:lnSpc>
                <a:spcPct val="150000"/>
              </a:lnSpc>
            </a:pPr>
            <a:r>
              <a:rPr lang="zh-CN" altLang="en-US" sz="2000" dirty="0"/>
              <a:t>在一个果园里</a:t>
            </a:r>
            <a:r>
              <a:rPr lang="en-US" altLang="zh-CN" sz="2000" dirty="0"/>
              <a:t>,</a:t>
            </a:r>
            <a:r>
              <a:rPr lang="zh-CN" altLang="en-US" sz="2000" dirty="0"/>
              <a:t>多多已经将所有的果子打了下来</a:t>
            </a:r>
            <a:r>
              <a:rPr lang="en-US" altLang="zh-CN" sz="2000" dirty="0"/>
              <a:t>,</a:t>
            </a:r>
            <a:r>
              <a:rPr lang="zh-CN" altLang="en-US" sz="2000" dirty="0"/>
              <a:t>而且按果子的不同种类分成了不同的堆。 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多多决定把所有的果子合成一堆。每一次合并</a:t>
            </a:r>
            <a:r>
              <a:rPr lang="en-US" altLang="zh-CN" sz="2000" dirty="0"/>
              <a:t>,</a:t>
            </a:r>
            <a:r>
              <a:rPr lang="zh-CN" altLang="en-US" sz="2000" dirty="0"/>
              <a:t>多多可以把两堆果子合并到一起</a:t>
            </a:r>
            <a:r>
              <a:rPr lang="en-US" altLang="zh-CN" sz="2000" dirty="0"/>
              <a:t>, </a:t>
            </a:r>
            <a:r>
              <a:rPr lang="zh-CN" altLang="en-US" sz="2000" dirty="0"/>
              <a:t>消耗的体力等于两堆果子的重量之和。已知果子的种类数 </a:t>
            </a:r>
            <a:r>
              <a:rPr lang="en-US" altLang="zh-CN" sz="2000" dirty="0"/>
              <a:t>n </a:t>
            </a:r>
            <a:r>
              <a:rPr lang="zh-CN" altLang="en-US" sz="2000" dirty="0"/>
              <a:t>和每种果子的数目 </a:t>
            </a:r>
            <a:r>
              <a:rPr lang="en-US" altLang="zh-CN" sz="2000" dirty="0"/>
              <a:t>a,</a:t>
            </a:r>
            <a:r>
              <a:rPr lang="zh-CN" altLang="en-US" sz="2000" dirty="0"/>
              <a:t> 现在的任务是设计出合并的次序方案</a:t>
            </a:r>
            <a:r>
              <a:rPr lang="en-US" altLang="zh-CN" sz="2000" dirty="0"/>
              <a:t>, </a:t>
            </a:r>
            <a:r>
              <a:rPr lang="zh-CN" altLang="en-US" sz="2000" dirty="0"/>
              <a:t>使多多耗费的总体力最少</a:t>
            </a:r>
            <a:r>
              <a:rPr lang="en-US" altLang="zh-CN" sz="2000" dirty="0"/>
              <a:t>, </a:t>
            </a:r>
            <a:r>
              <a:rPr lang="zh-CN" altLang="en-US" sz="2000" dirty="0"/>
              <a:t>只需要输出这个最小的体力耗费值即可。</a:t>
            </a:r>
            <a:endParaRPr lang="en-US" sz="20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CDB16EF-9EB2-4AAF-C160-7FD792BB0261}"/>
              </a:ext>
            </a:extLst>
          </p:cNvPr>
          <p:cNvSpPr txBox="1"/>
          <p:nvPr/>
        </p:nvSpPr>
        <p:spPr>
          <a:xfrm>
            <a:off x="775715" y="4088520"/>
            <a:ext cx="10495787" cy="21243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考虑贪心策略</a:t>
            </a:r>
            <a:r>
              <a:rPr lang="en-US" altLang="zh-CN" dirty="0"/>
              <a:t>, </a:t>
            </a:r>
            <a:r>
              <a:rPr lang="zh-CN" altLang="en-US" dirty="0"/>
              <a:t>每次取场上最小的两堆合并起来</a:t>
            </a:r>
            <a:r>
              <a:rPr lang="en-US" altLang="zh-CN" dirty="0"/>
              <a:t>, </a:t>
            </a:r>
            <a:r>
              <a:rPr lang="zh-CN" altLang="en-US" dirty="0"/>
              <a:t>一直操作到只剩下一堆果子为止</a:t>
            </a:r>
            <a:r>
              <a:rPr lang="en-US" altLang="zh-CN" dirty="0"/>
              <a:t>, </a:t>
            </a:r>
            <a:r>
              <a:rPr lang="zh-CN" altLang="en-US" dirty="0"/>
              <a:t>这一过程中耗费的体力值即为答案。在之前介绍了使用两个队列维护未合并过的果子的最小值</a:t>
            </a:r>
            <a:r>
              <a:rPr lang="en-US" altLang="zh-CN" dirty="0"/>
              <a:t>, </a:t>
            </a:r>
            <a:r>
              <a:rPr lang="zh-CN" altLang="en-US" dirty="0"/>
              <a:t>以及已经合并过的果子的最小值的做法</a:t>
            </a:r>
            <a:r>
              <a:rPr lang="en-US" altLang="zh-CN" dirty="0"/>
              <a:t>, </a:t>
            </a:r>
            <a:r>
              <a:rPr lang="zh-CN" altLang="en-US" dirty="0"/>
              <a:t>这样可以高效地寻找哪两堆果子最小。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既然如此</a:t>
            </a:r>
            <a:r>
              <a:rPr lang="en-US" altLang="zh-CN" dirty="0"/>
              <a:t>, </a:t>
            </a:r>
            <a:r>
              <a:rPr lang="zh-CN" altLang="en-US" dirty="0"/>
              <a:t>为什么不维护一个堆</a:t>
            </a:r>
            <a:r>
              <a:rPr lang="en-US" altLang="zh-CN" dirty="0"/>
              <a:t>, </a:t>
            </a:r>
            <a:r>
              <a:rPr lang="zh-CN" altLang="en-US" dirty="0"/>
              <a:t>存放所有果子的重量</a:t>
            </a:r>
            <a:r>
              <a:rPr lang="en-US" altLang="zh-CN" dirty="0"/>
              <a:t>, </a:t>
            </a:r>
            <a:r>
              <a:rPr lang="zh-CN" altLang="en-US" dirty="0"/>
              <a:t>每次合并时取出两个最小的</a:t>
            </a:r>
            <a:r>
              <a:rPr lang="en-US" altLang="zh-CN" dirty="0"/>
              <a:t>, </a:t>
            </a:r>
            <a:r>
              <a:rPr lang="zh-CN" altLang="en-US" dirty="0"/>
              <a:t>然后合并后再放回去呢</a:t>
            </a:r>
            <a:r>
              <a:rPr lang="en-US" altLang="zh-CN" dirty="0"/>
              <a:t>? </a:t>
            </a:r>
            <a:r>
              <a:rPr lang="zh-CN" altLang="en-US" dirty="0"/>
              <a:t>大家可以自己书写代码尝试完成本题。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5999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39" y="-13716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520599" y="3006859"/>
            <a:ext cx="5203984" cy="9174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cs typeface="微软雅黑"/>
              </a:rPr>
              <a:t>堆排序</a:t>
            </a:r>
            <a:endParaRPr lang="en-US" altLang="zh-CN" sz="4400" b="1" dirty="0">
              <a:solidFill>
                <a:srgbClr val="2D4A87"/>
              </a:solidFill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945030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堆排序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2BB2B26-B758-7659-0549-5C697515D9A8}"/>
              </a:ext>
            </a:extLst>
          </p:cNvPr>
          <p:cNvSpPr txBox="1"/>
          <p:nvPr/>
        </p:nvSpPr>
        <p:spPr>
          <a:xfrm>
            <a:off x="775716" y="1404047"/>
            <a:ext cx="10495787" cy="96128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堆排序的核心思想可以用一句话概括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了解即可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把数组变成一个大根堆，然后反复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取出堆顶最大值，放到数组末尾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，直到堆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为空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C713162D-06A0-9892-8DAB-E650AAF08B88}"/>
                  </a:ext>
                </a:extLst>
              </p:cNvPr>
              <p:cNvSpPr txBox="1"/>
              <p:nvPr/>
            </p:nvSpPr>
            <p:spPr>
              <a:xfrm>
                <a:off x="775716" y="2523812"/>
                <a:ext cx="10495787" cy="378635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具体步骤（以升序排序为例）：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建堆：将无序数组原地调整为一个大根堆（用 </a:t>
                </a: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Floyd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建堆法，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</m:t>
                    </m:r>
                    <m:d>
                      <m:d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N</m:t>
                        </m:r>
                      </m:e>
                    </m:d>
                  </m:oMath>
                </a14:m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）。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反复提取最大值： </a:t>
                </a: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此时堆顶 </a:t>
                </a:r>
                <a:r>
                  <a:rPr lang="en-US" altLang="zh-CN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arr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[0]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 是整个堆的最大值。</a:t>
                </a: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交换堆顶和堆的最后一个元素 </a:t>
                </a:r>
                <a:r>
                  <a:rPr lang="en-US" altLang="zh-CN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arr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[</a:t>
                </a:r>
                <a:r>
                  <a:rPr lang="en-US" altLang="zh-CN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heapSize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 - 1]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缩小堆的大小（逻辑上把最大值</a:t>
                </a: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"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踢出</a:t>
                </a: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"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堆）。</a:t>
                </a: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对新的堆顶执行 </a:t>
                </a:r>
                <a:r>
                  <a:rPr lang="en-US" altLang="zh-CN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siftDown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，恢复堆序。</a:t>
                </a: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重复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次。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完成排序：当堆的大小变为 </a:t>
                </a: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1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时，整个数组已经有序。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C713162D-06A0-9892-8DAB-E650AAF08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2523812"/>
                <a:ext cx="10495787" cy="3786358"/>
              </a:xfrm>
              <a:prstGeom prst="rect">
                <a:avLst/>
              </a:prstGeom>
              <a:blipFill>
                <a:blip r:embed="rId5"/>
                <a:stretch>
                  <a:fillRect l="-465" b="-17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95746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堆排序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89A2602-6ED1-FE15-43A3-0886664A955A}"/>
                  </a:ext>
                </a:extLst>
              </p:cNvPr>
              <p:cNvSpPr txBox="1"/>
              <p:nvPr/>
            </p:nvSpPr>
            <p:spPr>
              <a:xfrm>
                <a:off x="848106" y="1448762"/>
                <a:ext cx="10495787" cy="470468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1" dirty="0">
                    <a:effectLst/>
                    <a:ea typeface="微软雅黑" panose="020B0503020204020204" pitchFamily="34" charset="-122"/>
                  </a:rPr>
                  <a:t>堆排序的优缺点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优点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时间复杂度稳定：无论最好、最坏、平均情况，都是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N</m:t>
                        </m:r>
                        <m:func>
                          <m:funcPr>
                            <m:ctrlP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log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N</m:t>
                            </m:r>
                          </m:e>
                        </m:func>
                      </m:e>
                    </m:d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原地排序：不需要额外的数组空间。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不依赖输入分布：无论数据是随机、有序还是逆序，性能都稳定。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缺点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不稳定排序：相同元素的相对顺序可能会被打乱（因为交换操作是跳跃的）。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缓存不友好：堆的父子节点在数组中不是连续存储的（比如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arr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[0]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和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arr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[2]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），导致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CPU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缓存命中率低，实际运行速度不如快速排序。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常数因子较大：虽然理论复杂度和快排一样，但在实践中，堆排序的常数项更大。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89A2602-6ED1-FE15-43A3-0886664A95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06" y="1448762"/>
                <a:ext cx="10495787" cy="4704686"/>
              </a:xfrm>
              <a:prstGeom prst="rect">
                <a:avLst/>
              </a:prstGeom>
              <a:blipFill>
                <a:blip r:embed="rId5"/>
                <a:stretch>
                  <a:fillRect l="-755" r="-639" b="-1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1623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5">
      <a:majorFont>
        <a:latin typeface="Consolas"/>
        <a:ea typeface="微软雅黑"/>
        <a:cs typeface=""/>
      </a:majorFont>
      <a:minorFont>
        <a:latin typeface="Consola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40350</TotalTime>
  <Words>4728</Words>
  <Application>Microsoft Office PowerPoint</Application>
  <PresentationFormat>宽屏</PresentationFormat>
  <Paragraphs>386</Paragraphs>
  <Slides>39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46" baseType="lpstr">
      <vt:lpstr>微软雅黑</vt:lpstr>
      <vt:lpstr>等线</vt:lpstr>
      <vt:lpstr>Arial</vt:lpstr>
      <vt:lpstr>Cambria Math</vt:lpstr>
      <vt:lpstr>Consolas</vt:lpstr>
      <vt:lpstr>Roboto</vt:lpstr>
      <vt:lpstr>Office 主题​​</vt:lpstr>
      <vt:lpstr>《进阶算法与数据结构》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《初级算法与数据结构》</dc:title>
  <dc:creator>小林泉</dc:creator>
  <cp:lastModifiedBy>泉 小林</cp:lastModifiedBy>
  <cp:revision>627</cp:revision>
  <dcterms:created xsi:type="dcterms:W3CDTF">2025-01-17T05:52:21Z</dcterms:created>
  <dcterms:modified xsi:type="dcterms:W3CDTF">2026-09-09T12:30:17Z</dcterms:modified>
</cp:coreProperties>
</file>